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008" r:id="rId1"/>
  </p:sldMasterIdLst>
  <p:notesMasterIdLst>
    <p:notesMasterId r:id="rId56"/>
  </p:notesMasterIdLst>
  <p:handoutMasterIdLst>
    <p:handoutMasterId r:id="rId57"/>
  </p:handoutMasterIdLst>
  <p:sldIdLst>
    <p:sldId id="470" r:id="rId2"/>
    <p:sldId id="521" r:id="rId3"/>
    <p:sldId id="473" r:id="rId4"/>
    <p:sldId id="474" r:id="rId5"/>
    <p:sldId id="575" r:id="rId6"/>
    <p:sldId id="619" r:id="rId7"/>
    <p:sldId id="618" r:id="rId8"/>
    <p:sldId id="620" r:id="rId9"/>
    <p:sldId id="525" r:id="rId10"/>
    <p:sldId id="579" r:id="rId11"/>
    <p:sldId id="578" r:id="rId12"/>
    <p:sldId id="623" r:id="rId13"/>
    <p:sldId id="551" r:id="rId14"/>
    <p:sldId id="554" r:id="rId15"/>
    <p:sldId id="622" r:id="rId16"/>
    <p:sldId id="555" r:id="rId17"/>
    <p:sldId id="573" r:id="rId18"/>
    <p:sldId id="574" r:id="rId19"/>
    <p:sldId id="510" r:id="rId20"/>
    <p:sldId id="556" r:id="rId21"/>
    <p:sldId id="630" r:id="rId22"/>
    <p:sldId id="631" r:id="rId23"/>
    <p:sldId id="632" r:id="rId24"/>
    <p:sldId id="557" r:id="rId25"/>
    <p:sldId id="559" r:id="rId26"/>
    <p:sldId id="577" r:id="rId27"/>
    <p:sldId id="560" r:id="rId28"/>
    <p:sldId id="580" r:id="rId29"/>
    <p:sldId id="582" r:id="rId30"/>
    <p:sldId id="602" r:id="rId31"/>
    <p:sldId id="583" r:id="rId32"/>
    <p:sldId id="584" r:id="rId33"/>
    <p:sldId id="585" r:id="rId34"/>
    <p:sldId id="635" r:id="rId35"/>
    <p:sldId id="634" r:id="rId36"/>
    <p:sldId id="588" r:id="rId37"/>
    <p:sldId id="590" r:id="rId38"/>
    <p:sldId id="633" r:id="rId39"/>
    <p:sldId id="591" r:id="rId40"/>
    <p:sldId id="592" r:id="rId41"/>
    <p:sldId id="606" r:id="rId42"/>
    <p:sldId id="594" r:id="rId43"/>
    <p:sldId id="607" r:id="rId44"/>
    <p:sldId id="625" r:id="rId45"/>
    <p:sldId id="608" r:id="rId46"/>
    <p:sldId id="628" r:id="rId47"/>
    <p:sldId id="629" r:id="rId48"/>
    <p:sldId id="626" r:id="rId49"/>
    <p:sldId id="624" r:id="rId50"/>
    <p:sldId id="609" r:id="rId51"/>
    <p:sldId id="627" r:id="rId52"/>
    <p:sldId id="610" r:id="rId53"/>
    <p:sldId id="612" r:id="rId54"/>
    <p:sldId id="601" r:id="rId55"/>
  </p:sldIdLst>
  <p:sldSz cx="10058400" cy="7315200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FF33CC"/>
    <a:srgbClr val="FF66FF"/>
    <a:srgbClr val="00FF00"/>
    <a:srgbClr val="CCFF99"/>
    <a:srgbClr val="FB6E6B"/>
    <a:srgbClr val="FB6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441" autoAdjust="0"/>
    <p:restoredTop sz="80110" autoAdjust="0"/>
  </p:normalViewPr>
  <p:slideViewPr>
    <p:cSldViewPr>
      <p:cViewPr varScale="1">
        <p:scale>
          <a:sx n="53" d="100"/>
          <a:sy n="53" d="100"/>
        </p:scale>
        <p:origin x="1548" y="48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CEEF77A3-D2CD-4625-8E71-55B58AB2289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15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5113" y="514350"/>
            <a:ext cx="353377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fld id="{A36355A5-5C13-49ED-AD9A-7159ACE17F3F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765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spcBef>
                <a:spcPct val="0"/>
              </a:spcBef>
            </a:pPr>
            <a:fld id="{62C24D8E-FC34-44AA-A79D-E3EA8D918159}" type="slidenum">
              <a:rPr lang="ar-SA" altLang="en-US">
                <a:latin typeface="Tahoma" pitchFamily="34" charset="0"/>
                <a:cs typeface="Times New Roman" pitchFamily="18" charset="0"/>
              </a:rPr>
              <a:pPr algn="l">
                <a:spcBef>
                  <a:spcPct val="0"/>
                </a:spcBef>
              </a:pPr>
              <a:t>2</a:t>
            </a:fld>
            <a:endParaRPr lang="en-US" altLang="en-US"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10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76321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855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200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560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4545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05113" y="514350"/>
            <a:ext cx="3533775" cy="257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EG" altLang="en-US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D8D01A-664B-48EE-A7A9-0497A1EF3A68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461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090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839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997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4065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5112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625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635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355A5-5C13-49ED-AD9A-7159ACE17F3F}" type="slidenum">
              <a:rPr lang="ar-SA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0403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272455"/>
            <a:ext cx="85496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145280"/>
            <a:ext cx="70408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9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5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1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74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0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177A4-E9C4-4C67-A07F-6816EEFAFD4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64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FF06A-E759-4C8B-A7E0-0C51597E1E7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822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13267"/>
            <a:ext cx="2488407" cy="66564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3" y="313267"/>
            <a:ext cx="7301071" cy="66564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C5B10-170A-4161-B74B-E15B298F07C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642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89826-EC8E-40FA-8AED-F521038AC46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36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700695"/>
            <a:ext cx="8549640" cy="1452880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100496"/>
            <a:ext cx="8549640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634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26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890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853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17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7808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744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707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2576C-8064-4EB3-B71E-314077A4F94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240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1820334"/>
            <a:ext cx="4894738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2" y="1820334"/>
            <a:ext cx="4894739" cy="514942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FCBA9-F745-4F86-A283-418F490F346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92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92947"/>
            <a:ext cx="90525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637455"/>
            <a:ext cx="4444207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319868"/>
            <a:ext cx="4444207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1637455"/>
            <a:ext cx="4445953" cy="68241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6347" indent="0">
              <a:buNone/>
              <a:defRPr sz="2200" b="1"/>
            </a:lvl2pPr>
            <a:lvl3pPr marL="992695" indent="0">
              <a:buNone/>
              <a:defRPr sz="2000" b="1"/>
            </a:lvl3pPr>
            <a:lvl4pPr marL="1489041" indent="0">
              <a:buNone/>
              <a:defRPr sz="1700" b="1"/>
            </a:lvl4pPr>
            <a:lvl5pPr marL="1985388" indent="0">
              <a:buNone/>
              <a:defRPr sz="1700" b="1"/>
            </a:lvl5pPr>
            <a:lvl6pPr marL="2481735" indent="0">
              <a:buNone/>
              <a:defRPr sz="1700" b="1"/>
            </a:lvl6pPr>
            <a:lvl7pPr marL="2978083" indent="0">
              <a:buNone/>
              <a:defRPr sz="1700" b="1"/>
            </a:lvl7pPr>
            <a:lvl8pPr marL="3474430" indent="0">
              <a:buNone/>
              <a:defRPr sz="1700" b="1"/>
            </a:lvl8pPr>
            <a:lvl9pPr marL="3970777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2319868"/>
            <a:ext cx="4445953" cy="421470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0399B-175C-495C-9BFA-FBF8890AA75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85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7D9B3-68D3-4DDE-A773-7EF702840C39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81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40D15-2C79-4A1B-AFB1-A2FD7728206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181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2" y="291253"/>
            <a:ext cx="3309144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91255"/>
            <a:ext cx="5622925" cy="624332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2" y="1530775"/>
            <a:ext cx="3309144" cy="5003801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0E92D-D609-4388-9F71-49D2BCDB051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320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20641"/>
            <a:ext cx="6035040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53627"/>
            <a:ext cx="6035040" cy="4389120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6347" indent="0">
              <a:buNone/>
              <a:defRPr sz="3000"/>
            </a:lvl2pPr>
            <a:lvl3pPr marL="992695" indent="0">
              <a:buNone/>
              <a:defRPr sz="2600"/>
            </a:lvl3pPr>
            <a:lvl4pPr marL="1489041" indent="0">
              <a:buNone/>
              <a:defRPr sz="2200"/>
            </a:lvl4pPr>
            <a:lvl5pPr marL="1985388" indent="0">
              <a:buNone/>
              <a:defRPr sz="2200"/>
            </a:lvl5pPr>
            <a:lvl6pPr marL="2481735" indent="0">
              <a:buNone/>
              <a:defRPr sz="2200"/>
            </a:lvl6pPr>
            <a:lvl7pPr marL="2978083" indent="0">
              <a:buNone/>
              <a:defRPr sz="2200"/>
            </a:lvl7pPr>
            <a:lvl8pPr marL="3474430" indent="0">
              <a:buNone/>
              <a:defRPr sz="2200"/>
            </a:lvl8pPr>
            <a:lvl9pPr marL="3970777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25162"/>
            <a:ext cx="6035040" cy="858519"/>
          </a:xfrm>
        </p:spPr>
        <p:txBody>
          <a:bodyPr/>
          <a:lstStyle>
            <a:lvl1pPr marL="0" indent="0">
              <a:buNone/>
              <a:defRPr sz="1500"/>
            </a:lvl1pPr>
            <a:lvl2pPr marL="496347" indent="0">
              <a:buNone/>
              <a:defRPr sz="1300"/>
            </a:lvl2pPr>
            <a:lvl3pPr marL="992695" indent="0">
              <a:buNone/>
              <a:defRPr sz="1100"/>
            </a:lvl3pPr>
            <a:lvl4pPr marL="1489041" indent="0">
              <a:buNone/>
              <a:defRPr sz="1000"/>
            </a:lvl4pPr>
            <a:lvl5pPr marL="1985388" indent="0">
              <a:buNone/>
              <a:defRPr sz="1000"/>
            </a:lvl5pPr>
            <a:lvl6pPr marL="2481735" indent="0">
              <a:buNone/>
              <a:defRPr sz="1000"/>
            </a:lvl6pPr>
            <a:lvl7pPr marL="2978083" indent="0">
              <a:buNone/>
              <a:defRPr sz="1000"/>
            </a:lvl7pPr>
            <a:lvl8pPr marL="3474430" indent="0">
              <a:buNone/>
              <a:defRPr sz="1000"/>
            </a:lvl8pPr>
            <a:lvl9pPr marL="397077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EDCA6-8D2A-4720-9812-6EA178C4ED5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53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03238" y="293688"/>
            <a:ext cx="90519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706563"/>
            <a:ext cx="9051925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69" tIns="49635" rIns="99269" bIns="496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38" y="6780213"/>
            <a:ext cx="23463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l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38" y="6780213"/>
            <a:ext cx="3184525" cy="388937"/>
          </a:xfrm>
          <a:prstGeom prst="rect">
            <a:avLst/>
          </a:prstGeom>
        </p:spPr>
        <p:txBody>
          <a:bodyPr vert="horz" lIns="99269" tIns="49635" rIns="99269" bIns="49635" rtlCol="0" anchor="ctr"/>
          <a:lstStyle>
            <a:lvl1pPr algn="ctr" eaLnBrk="1" hangingPunct="1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38" y="6780213"/>
            <a:ext cx="2346325" cy="388937"/>
          </a:xfrm>
          <a:prstGeom prst="rect">
            <a:avLst/>
          </a:prstGeom>
        </p:spPr>
        <p:txBody>
          <a:bodyPr vert="horz" wrap="square" lIns="99269" tIns="49635" rIns="99269" bIns="4963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</a:defRPr>
            </a:lvl1pPr>
          </a:lstStyle>
          <a:p>
            <a:fld id="{1B0772D5-07FF-4D15-A33D-56515E0B4006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defTabSz="992188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defTabSz="992188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572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144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3716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828800" algn="ctr" defTabSz="992188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1475" indent="-371475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309563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9838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67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2025" indent="-247650" algn="l" defTabSz="9921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9909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26256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22604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18950" indent="-248174" algn="l" defTabSz="99269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634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269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89041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85388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1735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8083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74430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70777" algn="l" defTabSz="9926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674759" y="304800"/>
            <a:ext cx="436209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Therapy </a:t>
            </a:r>
          </a:p>
          <a:p>
            <a:pPr algn="ctr" eaLnBrk="1" hangingPunct="1">
              <a:defRPr/>
            </a:pPr>
            <a:r>
              <a:rPr lang="en-US" sz="4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</a:p>
          <a:p>
            <a:pPr algn="ctr" eaLnBrk="1" hangingPunct="1">
              <a:defRPr/>
            </a:pPr>
            <a:r>
              <a:rPr lang="en-US" sz="4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</p:txBody>
      </p:sp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1634410" y="3505200"/>
            <a:ext cx="6442789" cy="2362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7030A0"/>
            </a:solidFill>
          </a:ln>
          <a:extLst/>
        </p:spPr>
        <p:txBody>
          <a:bodyPr vert="horz" wrap="square" lIns="99269" tIns="49635" rIns="99269" bIns="49635" numCol="1" rtlCol="0" anchor="t" anchorCtr="0" compatLnSpc="1">
            <a:prstTxWarp prst="textNoShape">
              <a:avLst/>
            </a:prstTxWarp>
            <a:normAutofit/>
          </a:bodyPr>
          <a:lstStyle>
            <a:lvl1pPr marL="371475" indent="-371475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6450" indent="-309563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9838" indent="-247650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6725" indent="-247650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2025" indent="-247650" algn="l" defTabSz="992188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9909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26256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22604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8950" indent="-248174" algn="l" defTabSz="9926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7106" indent="-277974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>
              <a:solidFill>
                <a:srgbClr val="C00000"/>
              </a:solidFill>
            </a:endParaRPr>
          </a:p>
          <a:p>
            <a:pPr marL="397106" indent="-277974" defTabSz="992695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</a:t>
            </a:r>
            <a:r>
              <a:rPr lang="en-US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Abdulrahman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Almotrefi</a:t>
            </a:r>
            <a:endParaRPr lang="ar-S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11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220133"/>
            <a:ext cx="9906000" cy="629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 used in the treatment of heart failure</a:t>
            </a:r>
          </a:p>
          <a:p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preload </a:t>
            </a: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Combined </a:t>
            </a:r>
            <a:r>
              <a:rPr lang="en-US" alt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arteriolo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&amp; </a:t>
            </a:r>
            <a:r>
              <a:rPr lang="en-US" alt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venodilators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  <a:p>
            <a:pPr eaLnBrk="1" hangingPunct="1">
              <a:buFontTx/>
              <a:buNone/>
            </a:pPr>
            <a:endParaRPr lang="en-US" altLang="en-US" sz="3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 </a:t>
            </a: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Angiotensin converting enzyme (ACE) inhibitors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2-  Angiotensin receptor antagonists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3-  </a:t>
            </a:r>
            <a:r>
              <a:rPr lang="el-GR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altLang="en-US" sz="3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-adrenoceptor antagonists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4-  Direct vasodilators</a:t>
            </a:r>
            <a:endParaRPr lang="en-GB" sz="3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9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483352" y="152400"/>
            <a:ext cx="9601200" cy="1172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 used in the treatment of heart failure</a:t>
            </a:r>
          </a:p>
          <a:p>
            <a:pPr eaLnBrk="1" hangingPunct="1">
              <a:buFontTx/>
              <a:buNone/>
              <a:defRPr/>
            </a:pP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pPr lvl="1" eaLnBrk="1" hangingPunct="1">
              <a:defRPr/>
            </a:pPr>
            <a:endParaRPr lang="en-US" sz="36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defRPr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  Cardiac glycosides (digitalis)</a:t>
            </a:r>
          </a:p>
          <a:p>
            <a:pPr lvl="1" eaLnBrk="1" hangingPunct="1">
              <a:defRPr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defRPr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2-  β- adrenoceptor agonists</a:t>
            </a:r>
          </a:p>
          <a:p>
            <a:endParaRPr lang="en-US" sz="44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  3-  Phosphodiesterase inhibitors</a:t>
            </a: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3" dirty="0">
              <a:ln w="11430">
                <a:solidFill>
                  <a:schemeClr val="accent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68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152400"/>
            <a:ext cx="10058400" cy="843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1-Diuretics: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action in heart failure :</a:t>
            </a:r>
          </a:p>
          <a:p>
            <a:pPr algn="ctr" eaLnBrk="1" hangingPunct="1">
              <a:lnSpc>
                <a:spcPct val="90000"/>
              </a:lnSpc>
              <a:defRPr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reduce salt and water retention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decrease ventricular preload and venous pressure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reduction of cardiac size   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Improvement of cardiac performance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GB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0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6200" y="457199"/>
            <a:ext cx="99822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endParaRPr lang="en-US" alt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1-Diuretics:</a:t>
            </a:r>
          </a:p>
          <a:p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Chlorothiazide</a:t>
            </a:r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first-line agent in heart failure therapy</a:t>
            </a:r>
          </a:p>
          <a:p>
            <a:pPr algn="ctr" eaLnBrk="1" hangingPunct="1">
              <a:lnSpc>
                <a:spcPct val="90000"/>
              </a:lnSpc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- used in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volume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overload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( pulmonary and/ or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peripheral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edema )</a:t>
            </a: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-  used in mild congestive heart failure</a:t>
            </a:r>
          </a:p>
          <a:p>
            <a:endParaRPr lang="en-GB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02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228600"/>
            <a:ext cx="9525000" cy="1180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1-Diuretics:</a:t>
            </a:r>
          </a:p>
          <a:p>
            <a:pPr algn="ctr"/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Furosemide</a:t>
            </a:r>
          </a:p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lnSpc>
                <a:spcPct val="150000"/>
              </a:lnSpc>
              <a:buFontTx/>
              <a:buChar char="-"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  potent diuretic</a:t>
            </a:r>
          </a:p>
          <a:p>
            <a:pPr marL="457200" indent="-457200">
              <a:buFontTx/>
              <a:buChar char="-"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used for immediate reduction of pulmonary congestion &amp; severe edema associated with :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- acute heart failure 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- moderate &amp; severe chronic failure</a:t>
            </a:r>
          </a:p>
          <a:p>
            <a:pPr marL="0" indent="0">
              <a:buNone/>
              <a:defRPr/>
            </a:pP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76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81000" y="0"/>
            <a:ext cx="95250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pPr algn="ctr"/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2-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Aldosterone antagonists:</a:t>
            </a:r>
            <a:endParaRPr lang="en-US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US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Spironolactone</a:t>
            </a:r>
          </a:p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  nonselective antagonist 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aldosterone receptor</a:t>
            </a: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  a potassium sparing diuretic used in </a:t>
            </a:r>
          </a:p>
          <a:p>
            <a:pPr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congestive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  <a:p>
            <a:pPr marL="0" indent="0">
              <a:buNone/>
              <a:defRPr/>
            </a:pP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-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improves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survival in advanced heart failure</a:t>
            </a:r>
            <a:endParaRPr lang="en-US" sz="28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buFontTx/>
              <a:buNone/>
            </a:pPr>
            <a:endParaRPr lang="en-US" sz="3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Eplerenone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new selective aldosterone receptor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antagonist</a:t>
            </a:r>
            <a:endParaRPr lang="en-US" altLang="en-US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9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52400"/>
            <a:ext cx="9906000" cy="7737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 that  decrease preload</a:t>
            </a:r>
          </a:p>
          <a:p>
            <a:endParaRPr lang="en-US" alt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  3-Venodilators:</a:t>
            </a:r>
          </a:p>
          <a:p>
            <a:r>
              <a:rPr lang="ar-SA" sz="4400" spc="53" dirty="0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4400" spc="53" dirty="0">
                <a:ln w="11430">
                  <a:solidFill>
                    <a:schemeClr val="accent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Nitroglycerine</a:t>
            </a:r>
            <a:r>
              <a:rPr lang="en-US" altLang="en-US" sz="3200" dirty="0">
                <a:solidFill>
                  <a:srgbClr val="E781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3200" dirty="0">
                <a:solidFill>
                  <a:srgbClr val="E781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Isosorbide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dinitrate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used I.V. for severe heart failure when the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main symptom is dyspnea due to pulmonary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congestion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ilate venous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blood vessels and reduce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preload</a:t>
            </a:r>
          </a:p>
          <a:p>
            <a:pPr eaLnBrk="1" hangingPunct="1">
              <a:buFontTx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9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17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228600"/>
            <a:ext cx="9525000" cy="670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 Drugs  that  decrease afterload</a:t>
            </a:r>
          </a:p>
          <a:p>
            <a:pPr algn="ctr"/>
            <a:endParaRPr lang="en-US" sz="4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Arteriodilators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Hydralazine</a:t>
            </a:r>
          </a:p>
          <a:p>
            <a:endParaRPr lang="en-US" altLang="en-US" sz="32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used when the main symptom is rapid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fatigue due to low cardiac output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reduce peripheral vascular resistance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-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3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315200" y="6858000"/>
            <a:ext cx="2346325" cy="388937"/>
          </a:xfrm>
        </p:spPr>
        <p:txBody>
          <a:bodyPr/>
          <a:lstStyle/>
          <a:p>
            <a:fld id="{A9440D15-2C79-4A1B-AFB1-A2FD7728206C}" type="slidenum">
              <a:rPr lang="ar-SA" altLang="en-US" smtClean="0"/>
              <a:pPr/>
              <a:t>18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-152400"/>
            <a:ext cx="100584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</a:t>
            </a:r>
          </a:p>
          <a:p>
            <a:pPr algn="ctr"/>
            <a:r>
              <a:rPr 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 </a:t>
            </a:r>
            <a:r>
              <a:rPr lang="en-US" alt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r>
              <a:rPr lang="en-US" alt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4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1-Angiotensin converting enzyme (ACE) inhibitors:</a:t>
            </a:r>
          </a:p>
          <a:p>
            <a:endParaRPr lang="en-US" altLang="en-US" sz="36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are now considered as first-line drugs for    </a:t>
            </a:r>
          </a:p>
          <a:p>
            <a:pPr marL="0" indent="0"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chronic heart failure along with diuretics </a:t>
            </a:r>
          </a:p>
          <a:p>
            <a:pPr marL="0" indent="0"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first-line drugs for hypertension therapy</a:t>
            </a:r>
          </a:p>
          <a:p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6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452880" y="162560"/>
            <a:ext cx="6771641" cy="111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384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  </a:t>
            </a:r>
            <a:r>
              <a:rPr kumimoji="1" lang="en-US" sz="3840" dirty="0" err="1">
                <a:solidFill>
                  <a:srgbClr val="0000FF"/>
                </a:solidFill>
                <a:latin typeface="Arial" charset="0"/>
                <a:ea typeface="新細明體" charset="-120"/>
              </a:rPr>
              <a:t>Angiotensin</a:t>
            </a:r>
            <a:r>
              <a:rPr kumimoji="1" lang="en-US" sz="3840" dirty="0">
                <a:solidFill>
                  <a:srgbClr val="0000FF"/>
                </a:solidFill>
                <a:latin typeface="Arial" charset="0"/>
                <a:ea typeface="新細明體" charset="-120"/>
              </a:rPr>
              <a:t> converting enzyme inhibitors</a:t>
            </a:r>
          </a:p>
          <a:p>
            <a:pPr algn="ctr"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987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MECHANISM OF ACTION</a:t>
            </a:r>
            <a:endParaRPr kumimoji="1" lang="en-US" sz="384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60400" y="1869440"/>
            <a:ext cx="4343401" cy="65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77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VASOCONSTRICTION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741161" y="1869440"/>
            <a:ext cx="3327399" cy="65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38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773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VASODILATATION 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411894" y="2980267"/>
            <a:ext cx="1644227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167121" y="3630507"/>
            <a:ext cx="1644227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714068" y="6543040"/>
            <a:ext cx="2609426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algn="ctr"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56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617894" y="3901440"/>
            <a:ext cx="2414693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Angiotensinogen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096347" y="4687147"/>
            <a:ext cx="1800014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Angiotensin I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4086014" y="4321387"/>
            <a:ext cx="943186" cy="44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240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56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RENIN</a:t>
            </a:r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8031481" y="4932680"/>
            <a:ext cx="0" cy="1596813"/>
          </a:xfrm>
          <a:prstGeom prst="line">
            <a:avLst/>
          </a:prstGeom>
          <a:noFill/>
          <a:ln w="50800">
            <a:solidFill>
              <a:srgbClr val="FF555D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7000240" y="5364480"/>
            <a:ext cx="2572174" cy="568960"/>
          </a:xfrm>
          <a:prstGeom prst="rect">
            <a:avLst/>
          </a:prstGeom>
          <a:solidFill>
            <a:srgbClr val="2A6BF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IN" altLang="en-US" dirty="0" err="1" smtClean="0">
                <a:solidFill>
                  <a:srgbClr val="FFFF00"/>
                </a:solidFill>
                <a:latin typeface="Times New Roman" panose="02020603050405020304" pitchFamily="18" charset="0"/>
              </a:rPr>
              <a:t>Breackdown</a:t>
            </a:r>
            <a:endParaRPr lang="en-IN" altLang="en-US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4765" name="Line 13"/>
          <p:cNvSpPr>
            <a:spLocks noChangeShapeType="1"/>
          </p:cNvSpPr>
          <p:nvPr/>
        </p:nvSpPr>
        <p:spPr bwMode="auto">
          <a:xfrm>
            <a:off x="2919307" y="4323080"/>
            <a:ext cx="0" cy="418253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6" name="Line 14"/>
          <p:cNvSpPr>
            <a:spLocks noChangeShapeType="1"/>
          </p:cNvSpPr>
          <p:nvPr/>
        </p:nvSpPr>
        <p:spPr bwMode="auto">
          <a:xfrm>
            <a:off x="2931161" y="5149427"/>
            <a:ext cx="0" cy="124459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7" name="Line 15"/>
          <p:cNvSpPr>
            <a:spLocks noChangeShapeType="1"/>
          </p:cNvSpPr>
          <p:nvPr/>
        </p:nvSpPr>
        <p:spPr bwMode="auto">
          <a:xfrm flipH="1">
            <a:off x="3022601" y="4483947"/>
            <a:ext cx="1043093" cy="0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68" name="Freeform 17"/>
          <p:cNvSpPr>
            <a:spLocks/>
          </p:cNvSpPr>
          <p:nvPr/>
        </p:nvSpPr>
        <p:spPr bwMode="auto">
          <a:xfrm>
            <a:off x="3701627" y="5269653"/>
            <a:ext cx="1278467" cy="746761"/>
          </a:xfrm>
          <a:custGeom>
            <a:avLst/>
            <a:gdLst>
              <a:gd name="T0" fmla="*/ 1827672687 w 785"/>
              <a:gd name="T1" fmla="*/ 322580230 h 441"/>
              <a:gd name="T2" fmla="*/ 1827672687 w 785"/>
              <a:gd name="T3" fmla="*/ 786289312 h 441"/>
              <a:gd name="T4" fmla="*/ 745988665 w 785"/>
              <a:gd name="T5" fmla="*/ 786289312 h 441"/>
              <a:gd name="T6" fmla="*/ 745988665 w 785"/>
              <a:gd name="T7" fmla="*/ 1108869542 h 441"/>
              <a:gd name="T8" fmla="*/ 0 w 785"/>
              <a:gd name="T9" fmla="*/ 564515403 h 441"/>
              <a:gd name="T10" fmla="*/ 745988665 w 785"/>
              <a:gd name="T11" fmla="*/ 0 h 441"/>
              <a:gd name="T12" fmla="*/ 745988665 w 785"/>
              <a:gd name="T13" fmla="*/ 322580230 h 441"/>
              <a:gd name="T14" fmla="*/ 1827672687 w 785"/>
              <a:gd name="T15" fmla="*/ 322580230 h 4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85" h="441">
                <a:moveTo>
                  <a:pt x="784" y="128"/>
                </a:moveTo>
                <a:lnTo>
                  <a:pt x="784" y="312"/>
                </a:lnTo>
                <a:lnTo>
                  <a:pt x="320" y="312"/>
                </a:lnTo>
                <a:lnTo>
                  <a:pt x="320" y="440"/>
                </a:lnTo>
                <a:lnTo>
                  <a:pt x="0" y="224"/>
                </a:lnTo>
                <a:lnTo>
                  <a:pt x="320" y="0"/>
                </a:lnTo>
                <a:lnTo>
                  <a:pt x="320" y="128"/>
                </a:lnTo>
                <a:lnTo>
                  <a:pt x="784" y="128"/>
                </a:lnTo>
              </a:path>
            </a:pathLst>
          </a:custGeom>
          <a:solidFill>
            <a:srgbClr val="FF0000"/>
          </a:solid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en-GB" sz="2560"/>
          </a:p>
        </p:txBody>
      </p:sp>
      <p:sp>
        <p:nvSpPr>
          <p:cNvPr id="74769" name="Oval 18"/>
          <p:cNvSpPr>
            <a:spLocks noChangeArrowheads="1"/>
          </p:cNvSpPr>
          <p:nvPr/>
        </p:nvSpPr>
        <p:spPr bwMode="auto">
          <a:xfrm>
            <a:off x="4417907" y="5120640"/>
            <a:ext cx="1801707" cy="1056640"/>
          </a:xfrm>
          <a:prstGeom prst="ellipse">
            <a:avLst/>
          </a:prstGeom>
          <a:solidFill>
            <a:srgbClr val="FF0000"/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70" name="Freeform 19"/>
          <p:cNvSpPr>
            <a:spLocks/>
          </p:cNvSpPr>
          <p:nvPr/>
        </p:nvSpPr>
        <p:spPr bwMode="auto">
          <a:xfrm>
            <a:off x="5604934" y="5269653"/>
            <a:ext cx="1292014" cy="746761"/>
          </a:xfrm>
          <a:custGeom>
            <a:avLst/>
            <a:gdLst>
              <a:gd name="T0" fmla="*/ 0 w 793"/>
              <a:gd name="T1" fmla="*/ 322580230 h 441"/>
              <a:gd name="T2" fmla="*/ 0 w 793"/>
              <a:gd name="T3" fmla="*/ 786289312 h 441"/>
              <a:gd name="T4" fmla="*/ 1082551414 w 793"/>
              <a:gd name="T5" fmla="*/ 786289312 h 441"/>
              <a:gd name="T6" fmla="*/ 1082551414 w 793"/>
              <a:gd name="T7" fmla="*/ 1108869542 h 441"/>
              <a:gd name="T8" fmla="*/ 1847803854 w 793"/>
              <a:gd name="T9" fmla="*/ 564515403 h 441"/>
              <a:gd name="T10" fmla="*/ 1082551414 w 793"/>
              <a:gd name="T11" fmla="*/ 0 h 441"/>
              <a:gd name="T12" fmla="*/ 1082551414 w 793"/>
              <a:gd name="T13" fmla="*/ 322580230 h 441"/>
              <a:gd name="T14" fmla="*/ 0 w 793"/>
              <a:gd name="T15" fmla="*/ 322580230 h 4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93" h="441">
                <a:moveTo>
                  <a:pt x="0" y="128"/>
                </a:moveTo>
                <a:lnTo>
                  <a:pt x="0" y="312"/>
                </a:lnTo>
                <a:lnTo>
                  <a:pt x="464" y="312"/>
                </a:lnTo>
                <a:lnTo>
                  <a:pt x="464" y="440"/>
                </a:lnTo>
                <a:lnTo>
                  <a:pt x="792" y="224"/>
                </a:lnTo>
                <a:lnTo>
                  <a:pt x="464" y="0"/>
                </a:lnTo>
                <a:lnTo>
                  <a:pt x="464" y="128"/>
                </a:lnTo>
                <a:lnTo>
                  <a:pt x="0" y="128"/>
                </a:lnTo>
              </a:path>
            </a:pathLst>
          </a:custGeom>
          <a:solidFill>
            <a:srgbClr val="FF0000"/>
          </a:solid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endParaRPr lang="en-GB" sz="2560"/>
          </a:p>
        </p:txBody>
      </p:sp>
      <p:sp>
        <p:nvSpPr>
          <p:cNvPr id="74771" name="Oval 20"/>
          <p:cNvSpPr>
            <a:spLocks noChangeArrowheads="1"/>
          </p:cNvSpPr>
          <p:nvPr/>
        </p:nvSpPr>
        <p:spPr bwMode="auto">
          <a:xfrm>
            <a:off x="4417907" y="5107094"/>
            <a:ext cx="1815253" cy="1083733"/>
          </a:xfrm>
          <a:prstGeom prst="ellipse">
            <a:avLst/>
          </a:prstGeom>
          <a:solidFill>
            <a:srgbClr val="FF0000"/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72" name="Rectangle 21"/>
          <p:cNvSpPr>
            <a:spLocks noChangeArrowheads="1"/>
          </p:cNvSpPr>
          <p:nvPr/>
        </p:nvSpPr>
        <p:spPr bwMode="auto">
          <a:xfrm>
            <a:off x="4406053" y="5364480"/>
            <a:ext cx="1864361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00"/>
                </a:solidFill>
                <a:ea typeface="PMingLiU" panose="02020500000000000000" pitchFamily="18" charset="-120"/>
              </a:rPr>
              <a:t>Inhibitor</a:t>
            </a:r>
          </a:p>
        </p:txBody>
      </p:sp>
      <p:sp>
        <p:nvSpPr>
          <p:cNvPr id="74773" name="Line 22"/>
          <p:cNvSpPr>
            <a:spLocks noChangeShapeType="1"/>
          </p:cNvSpPr>
          <p:nvPr/>
        </p:nvSpPr>
        <p:spPr bwMode="auto">
          <a:xfrm>
            <a:off x="3975947" y="5648960"/>
            <a:ext cx="155787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1247988" y="2438400"/>
            <a:ext cx="3117426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ALDOSTERONE</a:t>
            </a:r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2184400" y="3413760"/>
            <a:ext cx="2243667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SYMPATHETIC</a:t>
            </a:r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1761067" y="2871893"/>
            <a:ext cx="2780453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r>
              <a:rPr kumimoji="1" lang="en-US" sz="2133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charset="-120"/>
              </a:rPr>
              <a:t>VASOPRESSIN</a:t>
            </a:r>
          </a:p>
        </p:txBody>
      </p:sp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6741161" y="2438400"/>
            <a:ext cx="2753360" cy="54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133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8109374" y="2926080"/>
            <a:ext cx="658706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320" tIns="28787" rIns="20320" bIns="28787"/>
          <a:lstStyle/>
          <a:p>
            <a:pPr eaLnBrk="1" hangingPunct="1">
              <a:lnSpc>
                <a:spcPts val="2987"/>
              </a:lnSpc>
              <a:tabLst>
                <a:tab pos="379319" algn="l"/>
                <a:tab pos="758637" algn="l"/>
                <a:tab pos="1151503" algn="l"/>
              </a:tabLst>
              <a:defRPr/>
            </a:pPr>
            <a:endParaRPr kumimoji="1" lang="en-US" sz="2133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新細明體" charset="-120"/>
            </a:endParaRPr>
          </a:p>
        </p:txBody>
      </p:sp>
      <p:sp>
        <p:nvSpPr>
          <p:cNvPr id="74779" name="Line 32"/>
          <p:cNvSpPr>
            <a:spLocks noChangeShapeType="1"/>
          </p:cNvSpPr>
          <p:nvPr/>
        </p:nvSpPr>
        <p:spPr bwMode="auto">
          <a:xfrm flipV="1">
            <a:off x="961813" y="2372361"/>
            <a:ext cx="0" cy="4102946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0" name="Line 33"/>
          <p:cNvSpPr>
            <a:spLocks noChangeShapeType="1"/>
          </p:cNvSpPr>
          <p:nvPr/>
        </p:nvSpPr>
        <p:spPr bwMode="auto">
          <a:xfrm flipV="1">
            <a:off x="988907" y="2846494"/>
            <a:ext cx="467360" cy="356107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1" name="Line 34"/>
          <p:cNvSpPr>
            <a:spLocks noChangeShapeType="1"/>
          </p:cNvSpPr>
          <p:nvPr/>
        </p:nvSpPr>
        <p:spPr bwMode="auto">
          <a:xfrm flipV="1">
            <a:off x="988907" y="3279987"/>
            <a:ext cx="975360" cy="3181773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2" name="Line 35"/>
          <p:cNvSpPr>
            <a:spLocks noChangeShapeType="1"/>
          </p:cNvSpPr>
          <p:nvPr/>
        </p:nvSpPr>
        <p:spPr bwMode="auto">
          <a:xfrm flipV="1">
            <a:off x="1016001" y="3821854"/>
            <a:ext cx="1380067" cy="2666999"/>
          </a:xfrm>
          <a:prstGeom prst="line">
            <a:avLst/>
          </a:prstGeom>
          <a:noFill/>
          <a:ln w="50800">
            <a:solidFill>
              <a:srgbClr val="D3D5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3" name="Rectangle 36"/>
          <p:cNvSpPr>
            <a:spLocks noChangeArrowheads="1"/>
          </p:cNvSpPr>
          <p:nvPr/>
        </p:nvSpPr>
        <p:spPr bwMode="auto">
          <a:xfrm>
            <a:off x="673947" y="6461760"/>
            <a:ext cx="3564467" cy="514773"/>
          </a:xfrm>
          <a:prstGeom prst="rect">
            <a:avLst/>
          </a:prstGeom>
          <a:solidFill>
            <a:srgbClr val="001A55"/>
          </a:solidFill>
          <a:ln w="25400">
            <a:solidFill>
              <a:srgbClr val="FFBB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4" name="Rectangle 37"/>
          <p:cNvSpPr>
            <a:spLocks noChangeArrowheads="1"/>
          </p:cNvSpPr>
          <p:nvPr/>
        </p:nvSpPr>
        <p:spPr bwMode="auto">
          <a:xfrm>
            <a:off x="701040" y="6448213"/>
            <a:ext cx="3495040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FF"/>
                </a:solidFill>
                <a:ea typeface="PMingLiU" panose="02020500000000000000" pitchFamily="18" charset="-120"/>
              </a:rPr>
              <a:t>ANGIOTENSIN II</a:t>
            </a:r>
          </a:p>
        </p:txBody>
      </p:sp>
      <p:sp>
        <p:nvSpPr>
          <p:cNvPr id="74785" name="Line 38"/>
          <p:cNvSpPr>
            <a:spLocks noChangeShapeType="1"/>
          </p:cNvSpPr>
          <p:nvPr/>
        </p:nvSpPr>
        <p:spPr bwMode="auto">
          <a:xfrm flipH="1" flipV="1">
            <a:off x="8803641" y="2805854"/>
            <a:ext cx="768773" cy="1623906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2560"/>
          </a:p>
        </p:txBody>
      </p:sp>
      <p:sp>
        <p:nvSpPr>
          <p:cNvPr id="74786" name="Rectangle 40"/>
          <p:cNvSpPr>
            <a:spLocks noChangeArrowheads="1"/>
          </p:cNvSpPr>
          <p:nvPr/>
        </p:nvSpPr>
        <p:spPr bwMode="auto">
          <a:xfrm>
            <a:off x="6585374" y="4402667"/>
            <a:ext cx="3222413" cy="514773"/>
          </a:xfrm>
          <a:prstGeom prst="rect">
            <a:avLst/>
          </a:prstGeom>
          <a:solidFill>
            <a:srgbClr val="001A55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7" name="Rectangle 41"/>
          <p:cNvSpPr>
            <a:spLocks noChangeArrowheads="1"/>
          </p:cNvSpPr>
          <p:nvPr/>
        </p:nvSpPr>
        <p:spPr bwMode="auto">
          <a:xfrm>
            <a:off x="6778414" y="4389120"/>
            <a:ext cx="3053079" cy="65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3840"/>
              </a:lnSpc>
              <a:spcBef>
                <a:spcPct val="0"/>
              </a:spcBef>
              <a:buSzTx/>
              <a:buNone/>
            </a:pPr>
            <a:r>
              <a:rPr kumimoji="1" lang="en-US" altLang="en-US">
                <a:solidFill>
                  <a:srgbClr val="FFFFFF"/>
                </a:solidFill>
                <a:ea typeface="PMingLiU" panose="02020500000000000000" pitchFamily="18" charset="-120"/>
              </a:rPr>
              <a:t>BRADYKININ</a:t>
            </a:r>
          </a:p>
        </p:txBody>
      </p:sp>
      <p:sp>
        <p:nvSpPr>
          <p:cNvPr id="74788" name="Rectangle 42"/>
          <p:cNvSpPr>
            <a:spLocks noChangeArrowheads="1"/>
          </p:cNvSpPr>
          <p:nvPr/>
        </p:nvSpPr>
        <p:spPr bwMode="auto">
          <a:xfrm>
            <a:off x="2125134" y="5337387"/>
            <a:ext cx="1549399" cy="568960"/>
          </a:xfrm>
          <a:prstGeom prst="rect">
            <a:avLst/>
          </a:prstGeom>
          <a:solidFill>
            <a:srgbClr val="2A6BFF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IN" altLang="en-US" sz="2560">
              <a:latin typeface="Times New Roman" panose="02020603050405020304" pitchFamily="18" charset="0"/>
            </a:endParaRPr>
          </a:p>
        </p:txBody>
      </p:sp>
      <p:sp>
        <p:nvSpPr>
          <p:cNvPr id="74789" name="Rectangle 43"/>
          <p:cNvSpPr>
            <a:spLocks noChangeArrowheads="1"/>
          </p:cNvSpPr>
          <p:nvPr/>
        </p:nvSpPr>
        <p:spPr bwMode="auto">
          <a:xfrm>
            <a:off x="1913467" y="5337387"/>
            <a:ext cx="2164080" cy="74506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0320" tIns="28787" rIns="20320" bIns="28787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tabLst>
                <a:tab pos="355600" algn="l"/>
                <a:tab pos="71120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55600" algn="l"/>
                <a:tab pos="71120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ts val="4587"/>
              </a:lnSpc>
              <a:spcBef>
                <a:spcPct val="0"/>
              </a:spcBef>
              <a:buSzTx/>
              <a:buNone/>
            </a:pPr>
            <a:r>
              <a:rPr kumimoji="1" lang="en-US" altLang="en-US" sz="3840">
                <a:solidFill>
                  <a:srgbClr val="FFFF00"/>
                </a:solidFill>
                <a:ea typeface="PMingLiU" panose="02020500000000000000" pitchFamily="18" charset="-120"/>
              </a:rPr>
              <a:t>A.C.E.</a:t>
            </a:r>
          </a:p>
        </p:txBody>
      </p:sp>
      <p:grpSp>
        <p:nvGrpSpPr>
          <p:cNvPr id="74790" name="Group 44"/>
          <p:cNvGrpSpPr>
            <a:grpSpLocks/>
          </p:cNvGrpSpPr>
          <p:nvPr/>
        </p:nvGrpSpPr>
        <p:grpSpPr bwMode="auto">
          <a:xfrm>
            <a:off x="152400" y="1219200"/>
            <a:ext cx="10552853" cy="135467"/>
            <a:chOff x="0" y="831"/>
            <a:chExt cx="6472" cy="80"/>
          </a:xfrm>
        </p:grpSpPr>
        <p:sp>
          <p:nvSpPr>
            <p:cNvPr id="8237" name="Rectangle 45"/>
            <p:cNvSpPr>
              <a:spLocks noChangeArrowheads="1"/>
            </p:cNvSpPr>
            <p:nvPr/>
          </p:nvSpPr>
          <p:spPr bwMode="auto">
            <a:xfrm>
              <a:off x="3729" y="831"/>
              <a:ext cx="2743" cy="8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  <p:sp>
          <p:nvSpPr>
            <p:cNvPr id="8238" name="Rectangle 46"/>
            <p:cNvSpPr>
              <a:spLocks noChangeArrowheads="1"/>
            </p:cNvSpPr>
            <p:nvPr/>
          </p:nvSpPr>
          <p:spPr bwMode="auto">
            <a:xfrm>
              <a:off x="0" y="831"/>
              <a:ext cx="1404" cy="8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  <p:sp>
          <p:nvSpPr>
            <p:cNvPr id="8239" name="Rectangle 47"/>
            <p:cNvSpPr>
              <a:spLocks noChangeArrowheads="1"/>
            </p:cNvSpPr>
            <p:nvPr/>
          </p:nvSpPr>
          <p:spPr bwMode="auto">
            <a:xfrm>
              <a:off x="1384" y="831"/>
              <a:ext cx="2404" cy="7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5764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IN" sz="2560"/>
            </a:p>
          </p:txBody>
        </p:sp>
      </p:grpSp>
    </p:spTree>
    <p:extLst>
      <p:ext uri="{BB962C8B-B14F-4D97-AF65-F5344CB8AC3E}">
        <p14:creationId xmlns:p14="http://schemas.microsoft.com/office/powerpoint/2010/main" val="32830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69863" y="0"/>
            <a:ext cx="9807575" cy="731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5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rgbClr val="0000FF"/>
                </a:solidFill>
                <a:latin typeface="Arial" charset="0"/>
                <a:cs typeface="Arial" charset="0"/>
              </a:rPr>
              <a:t>Learning objectives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i="1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i="1" dirty="0">
                <a:latin typeface="Arial" charset="0"/>
                <a:cs typeface="Arial" charset="0"/>
              </a:rPr>
              <a:t>By the end of this lecture, students should be able to: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000" b="0" i="1" dirty="0">
              <a:latin typeface="Arial" charset="0"/>
              <a:cs typeface="Arial" charset="0"/>
            </a:endParaRPr>
          </a:p>
          <a:p>
            <a:pPr>
              <a:buNone/>
              <a:defRPr/>
            </a:pPr>
            <a:r>
              <a:rPr lang="en-US" sz="3200" b="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sz="32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</a:t>
            </a:r>
            <a:r>
              <a:rPr lang="en-US" sz="3200" b="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different classes of drugs used for treatment of acute &amp; chronic heart failure 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and their mechanism of action</a:t>
            </a:r>
          </a:p>
          <a:p>
            <a:pPr>
              <a:defRPr/>
            </a:pPr>
            <a:endParaRPr lang="en-US" sz="3200" b="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buFontTx/>
              <a:buChar char="-"/>
            </a:pPr>
            <a:r>
              <a:rPr lang="en-US" altLang="en-US" sz="32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their pharmacological effects, clinical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  uses, adverse effects and their interactions with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200" b="0">
                <a:latin typeface="Arial" panose="020B0604020202020204" pitchFamily="34" charset="0"/>
                <a:cs typeface="Arial" panose="020B0604020202020204" pitchFamily="34" charset="0"/>
              </a:rPr>
              <a:t>other drugs</a:t>
            </a:r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 b="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2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152400"/>
            <a:ext cx="10058400" cy="1366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ACE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Pharmacokinetics:</a:t>
            </a:r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Captopril,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Ramipril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- rapidly absorbed from GIT after oral administration.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-  food reduce their bioavailability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Ramipril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 drugs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, converted to their </a:t>
            </a:r>
            <a:r>
              <a:rPr lang="en-US" sz="2600" u="sng" dirty="0"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metabolites in the liver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-  have long half-life &amp; given once daily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600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Enalaprilat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457200" indent="-457200" eaLnBrk="1" hangingPunct="1">
              <a:lnSpc>
                <a:spcPct val="150000"/>
              </a:lnSpc>
              <a:buFontTx/>
              <a:buChar char="-"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active metabolite of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enalapril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 eaLnBrk="1" hangingPunct="1">
              <a:lnSpc>
                <a:spcPct val="150000"/>
              </a:lnSpc>
              <a:buFontTx/>
              <a:buChar char="-"/>
              <a:defRPr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given I.V.  in hypertensive emergency</a:t>
            </a:r>
            <a:endParaRPr lang="en-US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05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81000" y="76200"/>
            <a:ext cx="9889958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ACE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</a:p>
          <a:p>
            <a:pPr eaLnBrk="1" hangingPunct="1"/>
            <a:endParaRPr lang="en-US" altLang="en-US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</a:t>
            </a:r>
            <a:r>
              <a:rPr lang="en-US" altLang="en-US" sz="32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/>
            <a:endParaRPr lang="en-US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acute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renal failure, especially in patients</a:t>
            </a: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with renal artery stenosis 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2- 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hyperkalemia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especially in patients with </a:t>
            </a: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renal insufficiency or diabetes 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3- severe hypotension in hypovolemic patients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diuretics, salt restriction or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gastrointestinal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fluid loss)</a:t>
            </a:r>
          </a:p>
          <a:p>
            <a:pPr eaLnBrk="1" hangingPunct="1"/>
            <a:endParaRPr lang="en-US" altLang="en-US" sz="3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8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533400"/>
            <a:ext cx="973947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ACE Inhibitors</a:t>
            </a:r>
          </a:p>
          <a:p>
            <a:pPr eaLnBrk="1" hangingPunct="1"/>
            <a:endParaRPr lang="en-US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</a:p>
          <a:p>
            <a:pPr eaLnBrk="1" hangingPunct="1"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  4-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 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dry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cough sometimes with wheezing</a:t>
            </a:r>
          </a:p>
          <a:p>
            <a:pPr eaLnBrk="1" hangingPunct="1"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   5-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angioneurotic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edema ( swelling in the  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eaLnBrk="1" hangingPunct="1">
              <a:defRPr/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       nose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, throat, tongue, larynx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  6- 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dysgeusia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( reversible loss or altered taste )</a:t>
            </a:r>
            <a:endParaRPr lang="en-US" sz="3200" dirty="0">
              <a:latin typeface="Courier New" pitchFamily="49" charset="0"/>
            </a:endParaRPr>
          </a:p>
          <a:p>
            <a:pPr eaLnBrk="1" hangingPunct="1">
              <a:defRPr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25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152400"/>
            <a:ext cx="9448800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ACE Inhibitors</a:t>
            </a:r>
          </a:p>
          <a:p>
            <a:pPr eaLnBrk="1" hangingPunct="1"/>
            <a:endParaRPr lang="en-US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Contraindications:</a:t>
            </a:r>
            <a:endParaRPr lang="en-US" altLang="en-US" sz="3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-  during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second and third trimesters 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of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pregnancy 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due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risk of : fetal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</a:p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renal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 </a:t>
            </a:r>
            <a:r>
              <a:rPr lang="en-US" alt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malformations )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 renal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artery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stenosis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8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24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152400"/>
            <a:ext cx="10058400" cy="97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</a:t>
            </a:r>
          </a:p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 </a:t>
            </a: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sz="36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2- Angiotensin receptor blockers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(ARBs) : </a:t>
            </a:r>
            <a:endParaRPr lang="en-US" altLang="zh-TW" sz="3600" u="sng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endParaRPr lang="en-US" altLang="zh-TW" sz="3600" dirty="0">
              <a:solidFill>
                <a:srgbClr val="00B050"/>
              </a:solidFill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Losartan,  Valsartan , </a:t>
            </a:r>
            <a:r>
              <a:rPr lang="en-US" altLang="zh-TW" sz="3600" dirty="0" err="1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Irbesartan</a:t>
            </a:r>
            <a:r>
              <a:rPr lang="en-US" altLang="zh-TW" sz="3600" dirty="0">
                <a:solidFill>
                  <a:srgbClr val="FF0000"/>
                </a:solidFill>
                <a:ea typeface="PMingLiU" panose="02020500000000000000" pitchFamily="18" charset="-12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600" dirty="0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200" dirty="0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Mechanism of action: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2800" dirty="0">
                <a:ea typeface="PMingLiU" panose="02020500000000000000" pitchFamily="18" charset="-120"/>
              </a:rPr>
              <a:t>      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TW" sz="32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 -  block AT</a:t>
            </a:r>
            <a:r>
              <a:rPr lang="en-US" altLang="zh-TW" sz="3200" baseline="-250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1</a:t>
            </a:r>
            <a:r>
              <a:rPr lang="en-US" altLang="zh-TW" sz="32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receptors 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TW" sz="3200" dirty="0"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  -  decrease action of angiotensin II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zh-TW" sz="3200" dirty="0">
              <a:latin typeface="Arial" panose="020B0604020202020204" pitchFamily="34" charset="0"/>
              <a:ea typeface="PMingLiU" panose="02020500000000000000" pitchFamily="18" charset="-12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32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32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3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0"/>
            <a:ext cx="10058400" cy="938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Useful Effects of ACE Inhibitors &amp; </a:t>
            </a: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ARBs </a:t>
            </a:r>
          </a:p>
          <a:p>
            <a:pPr algn="ctr"/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In Heart Failure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1 - Decrease peripheral resistance ( Afterload 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2 - Decrease Venous return (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Preload )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3 - Decrease sympathetic activity 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2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(By blocking </a:t>
            </a:r>
            <a:r>
              <a:rPr lang="en-US" sz="22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sympathetic nerve release &amp; reuptake of norepinephrine)</a:t>
            </a:r>
            <a:endParaRPr lang="en-US" altLang="en-US" sz="22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4-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Inhibit cardiac and vascular remodeling </a:t>
            </a:r>
          </a:p>
          <a:p>
            <a:pPr eaLnBrk="1" hangingPunct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associated with chronic heart failure</a:t>
            </a:r>
          </a:p>
          <a:p>
            <a:pPr eaLnBrk="1" hangingPunct="1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       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Decrease in mortality rate </a:t>
            </a:r>
          </a:p>
          <a:p>
            <a:pPr>
              <a:lnSpc>
                <a:spcPct val="150000"/>
              </a:lnSpc>
            </a:pPr>
            <a:endParaRPr lang="en-US" altLang="en-US" sz="2800" b="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8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91905" y="152400"/>
            <a:ext cx="96012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</a:t>
            </a:r>
          </a:p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 </a:t>
            </a: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1" eaLnBrk="1" hangingPunct="1">
              <a:defRPr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3- </a:t>
            </a:r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-ADRENOCEPTOR BLOCKERS :</a:t>
            </a:r>
            <a:endParaRPr 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600" b="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eaLnBrk="1" hangingPunct="1">
              <a:defRPr/>
            </a:pPr>
            <a:r>
              <a:rPr lang="en-US" sz="3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Prazosin</a:t>
            </a:r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- block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receptors in arterioles and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venules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- reduce blood pressure by decreasing both  </a:t>
            </a: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afterload &amp; preload which help heart failure</a:t>
            </a:r>
          </a:p>
          <a:p>
            <a:pPr eaLnBrk="1" hangingPunct="1"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patients</a:t>
            </a:r>
          </a:p>
        </p:txBody>
      </p:sp>
    </p:spTree>
    <p:extLst>
      <p:ext uri="{BB962C8B-B14F-4D97-AF65-F5344CB8AC3E}">
        <p14:creationId xmlns:p14="http://schemas.microsoft.com/office/powerpoint/2010/main" val="224640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27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-177800" y="347683"/>
            <a:ext cx="102362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 Drugs that decrease both </a:t>
            </a:r>
          </a:p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 </a:t>
            </a: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afterload</a:t>
            </a:r>
          </a:p>
          <a:p>
            <a:pPr eaLnBrk="1" hangingPunct="1">
              <a:buFontTx/>
              <a:buNone/>
            </a:pPr>
            <a:r>
              <a:rPr lang="en-US" alt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 4- Direct acting vasodilators:</a:t>
            </a:r>
            <a:endParaRPr lang="en-US" sz="40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altLang="zh-TW" sz="3600" dirty="0">
                <a:solidFill>
                  <a:srgbClr val="FF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  </a:t>
            </a: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Sodium </a:t>
            </a:r>
            <a:r>
              <a:rPr lang="en-US" sz="3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nitroprusside</a:t>
            </a:r>
            <a:endParaRPr 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87695" lvl="1" indent="0" eaLnBrk="1" hangingPunct="1">
              <a:lnSpc>
                <a:spcPct val="90000"/>
              </a:lnSpc>
              <a:buNone/>
              <a:defRPr/>
            </a:pPr>
            <a:r>
              <a:rPr lang="en-U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- given I.V. for acute or severe heart failure 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- acts immediately and effects lasts for 1-5 minutes</a:t>
            </a:r>
          </a:p>
          <a:p>
            <a:r>
              <a:rPr lang="en-US" altLang="en-US" sz="2800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sz="2800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US" altLang="en-US" sz="2800" dirty="0">
              <a:solidFill>
                <a:srgbClr val="FF0000"/>
              </a:solidFill>
              <a:latin typeface="Bernard MT Condensed" panose="020508060609050204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53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28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0"/>
            <a:ext cx="9525000" cy="712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  <a:defRPr/>
            </a:pP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pPr eaLnBrk="1" hangingPunct="1">
              <a:buFontTx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</a:p>
          <a:p>
            <a:endParaRPr lang="en-US" altLang="en-US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Digoxin</a:t>
            </a:r>
          </a:p>
          <a:p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Pharmacological actions:</a:t>
            </a: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increase the force of myocardial contraction     		  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+</a:t>
            </a:r>
            <a:r>
              <a:rPr lang="en-US" alt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inotropic effect )  </a:t>
            </a:r>
          </a:p>
          <a:p>
            <a:pPr algn="ctr" eaLnBrk="1" hangingPunct="1">
              <a:lnSpc>
                <a:spcPct val="90000"/>
              </a:lnSpc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increase left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ventricle emptying </a:t>
            </a:r>
          </a:p>
          <a:p>
            <a:pPr algn="ctr" eaLnBrk="1" hangingPunct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       increase cardiac output</a:t>
            </a: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15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81000" y="152400"/>
            <a:ext cx="9677400" cy="711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cs typeface="Arial" panose="020B0604020202020204" pitchFamily="34" charset="0"/>
              </a:rPr>
              <a:t>IV-  Drugs that  increase contractility</a:t>
            </a:r>
          </a:p>
          <a:p>
            <a:pPr>
              <a:lnSpc>
                <a:spcPct val="150000"/>
              </a:lnSpc>
              <a:buNone/>
            </a:pPr>
            <a:r>
              <a:rPr lang="en-US" sz="3600" dirty="0">
                <a:cs typeface="Arial" panose="020B0604020202020204" pitchFamily="34" charset="0"/>
              </a:rPr>
              <a:t>1- Cardiac glycosides ( digitalis) :</a:t>
            </a:r>
          </a:p>
          <a:p>
            <a:pPr>
              <a:lnSpc>
                <a:spcPct val="150000"/>
              </a:lnSpc>
              <a:buNone/>
            </a:pPr>
            <a:r>
              <a:rPr lang="en-US" altLang="en-US" sz="3600" dirty="0">
                <a:solidFill>
                  <a:srgbClr val="FF0000"/>
                </a:solidFill>
                <a:cs typeface="Arial" panose="020B0604020202020204" pitchFamily="34" charset="0"/>
              </a:rPr>
              <a:t>Digoxin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256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560" dirty="0">
                <a:latin typeface="Times New Roman" panose="02020603050405020304" pitchFamily="18" charset="0"/>
              </a:rPr>
              <a:t> </a:t>
            </a:r>
            <a:r>
              <a:rPr lang="en-US" dirty="0">
                <a:cs typeface="Arial" panose="020B0604020202020204" pitchFamily="34" charset="0"/>
              </a:rPr>
              <a:t>2- Slow heart rate by vagal stimulation</a:t>
            </a:r>
          </a:p>
          <a:p>
            <a:pPr algn="ctr">
              <a:buNone/>
              <a:defRPr/>
            </a:pP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( -</a:t>
            </a:r>
            <a:r>
              <a:rPr lang="en-US" dirty="0" err="1">
                <a:solidFill>
                  <a:srgbClr val="FF0000"/>
                </a:solidFill>
                <a:cs typeface="Arial" panose="020B0604020202020204" pitchFamily="34" charset="0"/>
              </a:rPr>
              <a:t>ve</a:t>
            </a: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cs typeface="Arial" panose="020B0604020202020204" pitchFamily="34" charset="0"/>
              </a:rPr>
              <a:t>chronotropic</a:t>
            </a:r>
            <a:r>
              <a:rPr lang="en-US" dirty="0">
                <a:solidFill>
                  <a:srgbClr val="FF0000"/>
                </a:solidFill>
                <a:cs typeface="Arial" panose="020B0604020202020204" pitchFamily="34" charset="0"/>
              </a:rPr>
              <a:t> effect )</a:t>
            </a:r>
          </a:p>
          <a:p>
            <a:pPr>
              <a:lnSpc>
                <a:spcPct val="150000"/>
              </a:lnSpc>
              <a:buNone/>
              <a:defRPr/>
            </a:pPr>
            <a:r>
              <a:rPr lang="en-US" altLang="en-US" sz="3600" dirty="0">
                <a:solidFill>
                  <a:srgbClr val="0000FF"/>
                </a:solidFill>
                <a:cs typeface="Arial" panose="020B0604020202020204" pitchFamily="34" charset="0"/>
              </a:rPr>
              <a:t>Mechanism of action : </a:t>
            </a:r>
            <a:endParaRPr lang="en-US" sz="36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dirty="0">
                <a:cs typeface="Arial" panose="020B0604020202020204" pitchFamily="34" charset="0"/>
              </a:rPr>
              <a:t>-  </a:t>
            </a:r>
            <a:r>
              <a:rPr lang="en-US" altLang="en-US" dirty="0">
                <a:cs typeface="Arial" panose="020B0604020202020204" pitchFamily="34" charset="0"/>
              </a:rPr>
              <a:t>Inhibit Na</a:t>
            </a:r>
            <a:r>
              <a:rPr lang="en-US" altLang="en-US" baseline="30000" dirty="0">
                <a:cs typeface="Arial" panose="020B0604020202020204" pitchFamily="34" charset="0"/>
              </a:rPr>
              <a:t>+</a:t>
            </a:r>
            <a:r>
              <a:rPr lang="en-US" altLang="en-US" dirty="0">
                <a:cs typeface="Arial" panose="020B0604020202020204" pitchFamily="34" charset="0"/>
              </a:rPr>
              <a:t> / K</a:t>
            </a:r>
            <a:r>
              <a:rPr lang="en-US" altLang="en-US" baseline="30000" dirty="0">
                <a:cs typeface="Arial" panose="020B0604020202020204" pitchFamily="34" charset="0"/>
              </a:rPr>
              <a:t>+</a:t>
            </a:r>
            <a:r>
              <a:rPr lang="en-US" altLang="en-US" dirty="0">
                <a:cs typeface="Arial" panose="020B0604020202020204" pitchFamily="34" charset="0"/>
              </a:rPr>
              <a:t> ATPase enzyme </a:t>
            </a:r>
          </a:p>
          <a:p>
            <a:pPr>
              <a:buNone/>
              <a:defRPr/>
            </a:pPr>
            <a:r>
              <a:rPr lang="en-US" altLang="en-US" sz="3600" b="0" dirty="0">
                <a:solidFill>
                  <a:srgbClr val="C00000"/>
                </a:solidFill>
                <a:cs typeface="Arial" panose="020B0604020202020204" pitchFamily="34" charset="0"/>
              </a:rPr>
              <a:t>          </a:t>
            </a:r>
            <a:r>
              <a:rPr lang="en-US" altLang="en-US" sz="3600" dirty="0">
                <a:solidFill>
                  <a:srgbClr val="FF0000"/>
                </a:solidFill>
                <a:cs typeface="Arial" panose="020B0604020202020204" pitchFamily="34" charset="0"/>
              </a:rPr>
              <a:t>( the sodium pump )</a:t>
            </a:r>
          </a:p>
          <a:p>
            <a:pPr>
              <a:buNone/>
              <a:defRPr/>
            </a:pPr>
            <a:endParaRPr lang="en-US" altLang="en-US" sz="36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9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  <a:noFill/>
        </p:grpSpPr>
        <p:sp>
          <p:nvSpPr>
            <p:cNvPr id="3687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3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4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6875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pic>
        <p:nvPicPr>
          <p:cNvPr id="36867" name="Picture 7" descr="hf_1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840" y="1400835"/>
            <a:ext cx="5852160" cy="393958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14960" y="249050"/>
            <a:ext cx="95910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44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</p:txBody>
      </p:sp>
      <p:sp>
        <p:nvSpPr>
          <p:cNvPr id="118793" name="WordArt 9"/>
          <p:cNvSpPr>
            <a:spLocks noChangeArrowheads="1" noChangeShapeType="1" noTextEdit="1"/>
          </p:cNvSpPr>
          <p:nvPr/>
        </p:nvSpPr>
        <p:spPr bwMode="auto">
          <a:xfrm>
            <a:off x="4866640" y="1056640"/>
            <a:ext cx="894080" cy="1788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84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E60A4"/>
                    </a:gs>
                    <a:gs pos="50000">
                      <a:srgbClr val="FFFFFF"/>
                    </a:gs>
                    <a:gs pos="100000">
                      <a:srgbClr val="FE60A4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chemeClr val="tx1">
                      <a:alpha val="50000"/>
                    </a:schemeClr>
                  </a:outerShdw>
                </a:effectLst>
              </a:rPr>
              <a:t>?</a:t>
            </a: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152400" y="5606628"/>
            <a:ext cx="9753600" cy="114274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3413" dirty="0">
                <a:latin typeface="Arial Narrow" panose="020B0606020202030204" pitchFamily="34" charset="0"/>
              </a:rPr>
              <a:t>Inability of the heart to maintain an adequate cardiac output</a:t>
            </a:r>
            <a:r>
              <a:rPr lang="en-US" altLang="en-US" sz="3413" dirty="0"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3413" dirty="0">
                <a:latin typeface="Arial Narrow" panose="020B0606020202030204" pitchFamily="34" charset="0"/>
              </a:rPr>
              <a:t>to meet the metabolic demands of the body</a:t>
            </a:r>
            <a:r>
              <a:rPr lang="en-US" altLang="en-US" sz="3413" dirty="0">
                <a:solidFill>
                  <a:schemeClr val="bg1"/>
                </a:solidFill>
                <a:latin typeface="Arial Narrow" panose="020B0606020202030204" pitchFamily="34" charset="0"/>
              </a:rPr>
              <a:t>. </a:t>
            </a:r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>
            <a:off x="2997200" y="894080"/>
            <a:ext cx="422656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2560"/>
          </a:p>
        </p:txBody>
      </p:sp>
    </p:spTree>
    <p:extLst>
      <p:ext uri="{BB962C8B-B14F-4D97-AF65-F5344CB8AC3E}">
        <p14:creationId xmlns:p14="http://schemas.microsoft.com/office/powerpoint/2010/main" val="411617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8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2" grpId="0" autoUpdateAnimBg="0"/>
      <p:bldP spid="118793" grpId="0" animBg="1"/>
      <p:bldP spid="118794" grpId="0"/>
      <p:bldP spid="11879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Pict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50" y="152400"/>
            <a:ext cx="974675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3699" y="152400"/>
            <a:ext cx="97536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920" dirty="0">
                <a:cs typeface="Arial" panose="020B0604020202020204" pitchFamily="34" charset="0"/>
              </a:rPr>
              <a:t>    </a:t>
            </a:r>
            <a:r>
              <a:rPr lang="en-US" altLang="en-US" sz="3840" dirty="0">
                <a:solidFill>
                  <a:srgbClr val="002060"/>
                </a:solidFill>
                <a:cs typeface="Arial" panose="020B0604020202020204" pitchFamily="34" charset="0"/>
              </a:rPr>
              <a:t>MECHANISM OF ACTION OF DIGOXIN</a:t>
            </a:r>
          </a:p>
        </p:txBody>
      </p:sp>
    </p:spTree>
    <p:extLst>
      <p:ext uri="{BB962C8B-B14F-4D97-AF65-F5344CB8AC3E}">
        <p14:creationId xmlns:p14="http://schemas.microsoft.com/office/powerpoint/2010/main" val="195335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0"/>
            <a:ext cx="952500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>
              <a:lnSpc>
                <a:spcPct val="150000"/>
              </a:lnSpc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uses:</a:t>
            </a:r>
          </a:p>
          <a:p>
            <a:pPr>
              <a:lnSpc>
                <a:spcPct val="150000"/>
              </a:lnSpc>
            </a:pP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Congestive heart failure</a:t>
            </a:r>
          </a:p>
          <a:p>
            <a:pPr>
              <a:buFontTx/>
              <a:buNone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Atrial arrhythmias:</a:t>
            </a:r>
          </a:p>
          <a:p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- Atrial flutter </a:t>
            </a:r>
          </a:p>
          <a:p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- Atrial fibrillation</a:t>
            </a:r>
          </a:p>
          <a:p>
            <a:pPr>
              <a:buFontTx/>
              <a:buNone/>
            </a:pP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Supraventricular tachycardia</a:t>
            </a:r>
            <a:endParaRPr lang="ar-EG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6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304800"/>
            <a:ext cx="1021080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Pharmacokinetics of digoxin:</a:t>
            </a:r>
          </a:p>
          <a:p>
            <a:pPr>
              <a:lnSpc>
                <a:spcPct val="200000"/>
              </a:lnSpc>
            </a:pPr>
            <a:r>
              <a:rPr lang="en-US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has narrow therapeutic index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oral absorption: 40-80%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(variable bioavailability)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- 85% is excreted unchanged in the urine</a:t>
            </a:r>
          </a:p>
          <a:p>
            <a:pPr>
              <a:lnSpc>
                <a:spcPct val="150000"/>
              </a:lnSpc>
            </a:pPr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33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52400" y="0"/>
            <a:ext cx="95250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 eaLnBrk="1" hangingPunct="1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(Cardiac):</a:t>
            </a:r>
            <a:endParaRPr lang="en-US" altLang="en-US" sz="3200" b="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3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digitalis-induced arrhythmias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- </a:t>
            </a:r>
            <a:r>
              <a:rPr lang="en-US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extrasystoles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- coupled beats 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Bigeminal</a:t>
            </a:r>
            <a:r>
              <a:rPr lang="en-GB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rhythm)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- ventricular tachycardia or fibrillation </a:t>
            </a:r>
          </a:p>
          <a:p>
            <a:pPr eaLnBrk="1" hangingPunct="1">
              <a:buFontTx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- cardiac arrest</a:t>
            </a: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05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34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92964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28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35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0"/>
            <a:ext cx="9326563" cy="552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4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36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829800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 (non-cardiac) :</a:t>
            </a:r>
            <a:endParaRPr lang="en-US" altLang="en-US" sz="3200" b="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 :</a:t>
            </a:r>
            <a:r>
              <a:rPr lang="en-US" altLang="en-US" sz="32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anorexia ,nausea, vomiting, diarrhea</a:t>
            </a:r>
          </a:p>
          <a:p>
            <a:pPr eaLnBrk="1" hangingPunct="1"/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( the earliest signs of toxicity 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CNS: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headache, visual disturbances, drowsiness</a:t>
            </a:r>
          </a:p>
          <a:p>
            <a:pPr eaLnBrk="1" hangingPunct="1">
              <a:lnSpc>
                <a:spcPct val="150000"/>
              </a:lnSpc>
            </a:pPr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4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</p:grpSpPr>
        <p:sp>
          <p:nvSpPr>
            <p:cNvPr id="583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0000FF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6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0000FF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7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adFill rotWithShape="1">
              <a:gsLst>
                <a:gs pos="0">
                  <a:srgbClr val="2F8D2F"/>
                </a:gs>
                <a:gs pos="100000">
                  <a:srgbClr val="0000F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58398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0000FF"/>
                </a:gs>
              </a:gsLst>
              <a:path path="rect">
                <a:fillToRect l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sp>
        <p:nvSpPr>
          <p:cNvPr id="58371" name="Text Box 7"/>
          <p:cNvSpPr txBox="1">
            <a:spLocks noChangeArrowheads="1"/>
          </p:cNvSpPr>
          <p:nvPr/>
        </p:nvSpPr>
        <p:spPr bwMode="auto">
          <a:xfrm>
            <a:off x="152400" y="1"/>
            <a:ext cx="9753600" cy="683264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100000">
                <a:srgbClr val="0000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3840">
                <a:solidFill>
                  <a:schemeClr val="bg1"/>
                </a:solidFill>
                <a:latin typeface="Arial Black" panose="020B0A04020102020204" pitchFamily="34" charset="0"/>
              </a:rPr>
              <a:t> Treatment OF ADVERSE EFFECTS</a:t>
            </a:r>
          </a:p>
        </p:txBody>
      </p:sp>
      <p:pic>
        <p:nvPicPr>
          <p:cNvPr id="8909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254" y="1999827"/>
            <a:ext cx="1771227" cy="178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558800" y="1461348"/>
            <a:ext cx="3251200" cy="1622213"/>
            <a:chOff x="240" y="863"/>
            <a:chExt cx="1920" cy="958"/>
          </a:xfrm>
        </p:grpSpPr>
        <p:sp>
          <p:nvSpPr>
            <p:cNvPr id="58393" name="Text Box 9"/>
            <p:cNvSpPr txBox="1">
              <a:spLocks noChangeArrowheads="1"/>
            </p:cNvSpPr>
            <p:nvPr/>
          </p:nvSpPr>
          <p:spPr bwMode="auto">
            <a:xfrm>
              <a:off x="240" y="863"/>
              <a:ext cx="91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987" u="sng">
                  <a:solidFill>
                    <a:srgbClr val="FFFF00"/>
                  </a:solidFill>
                  <a:latin typeface="Arial Narrow" panose="020B0606020202030204" pitchFamily="34" charset="0"/>
                </a:rPr>
                <a:t>HEART </a:t>
              </a:r>
            </a:p>
          </p:txBody>
        </p:sp>
        <p:pic>
          <p:nvPicPr>
            <p:cNvPr id="58394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1056"/>
              <a:ext cx="768" cy="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5273040" y="1463040"/>
            <a:ext cx="113792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CNS </a:t>
            </a:r>
          </a:p>
        </p:txBody>
      </p:sp>
      <p:pic>
        <p:nvPicPr>
          <p:cNvPr id="8910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853" y="4031828"/>
            <a:ext cx="1788160" cy="177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4" name="Picture 16" descr="eye draw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894" y="3219027"/>
            <a:ext cx="1798320" cy="134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106" name="Text Box 18"/>
          <p:cNvSpPr txBox="1">
            <a:spLocks noChangeArrowheads="1"/>
          </p:cNvSpPr>
          <p:nvPr/>
        </p:nvSpPr>
        <p:spPr bwMode="auto">
          <a:xfrm>
            <a:off x="4216400" y="2650068"/>
            <a:ext cx="138176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Vision</a:t>
            </a:r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3420533" y="3544148"/>
            <a:ext cx="89408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987" u="sng">
                <a:solidFill>
                  <a:srgbClr val="FFFF00"/>
                </a:solidFill>
                <a:latin typeface="Arial Narrow" panose="020B0606020202030204" pitchFamily="34" charset="0"/>
              </a:rPr>
              <a:t>GIT</a:t>
            </a:r>
          </a:p>
        </p:txBody>
      </p:sp>
      <p:sp>
        <p:nvSpPr>
          <p:cNvPr id="89108" name="Line 20"/>
          <p:cNvSpPr>
            <a:spLocks noChangeShapeType="1"/>
          </p:cNvSpPr>
          <p:nvPr/>
        </p:nvSpPr>
        <p:spPr bwMode="auto">
          <a:xfrm flipV="1">
            <a:off x="2590800" y="1544320"/>
            <a:ext cx="2763520" cy="308864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2560"/>
          </a:p>
        </p:txBody>
      </p:sp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52400" y="1381760"/>
            <a:ext cx="568960" cy="4389120"/>
          </a:xfrm>
          <a:prstGeom prst="downArrow">
            <a:avLst>
              <a:gd name="adj1" fmla="val 50000"/>
              <a:gd name="adj2" fmla="val 192857"/>
            </a:avLst>
          </a:prstGeom>
          <a:gradFill rotWithShape="1">
            <a:gsLst>
              <a:gs pos="0">
                <a:srgbClr val="6666FF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9115" name="WordArt 27"/>
          <p:cNvSpPr>
            <a:spLocks noChangeArrowheads="1" noChangeShapeType="1" noTextEdit="1"/>
          </p:cNvSpPr>
          <p:nvPr/>
        </p:nvSpPr>
        <p:spPr bwMode="auto">
          <a:xfrm>
            <a:off x="721360" y="4632961"/>
            <a:ext cx="812800" cy="116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84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</a:rPr>
              <a:t>???</a:t>
            </a:r>
          </a:p>
        </p:txBody>
      </p:sp>
      <p:sp>
        <p:nvSpPr>
          <p:cNvPr id="58382" name="AutoShape 29"/>
          <p:cNvSpPr>
            <a:spLocks noChangeAspect="1" noChangeArrowheads="1" noTextEdit="1"/>
          </p:cNvSpPr>
          <p:nvPr/>
        </p:nvSpPr>
        <p:spPr bwMode="auto">
          <a:xfrm>
            <a:off x="11440160" y="2113280"/>
            <a:ext cx="1114213" cy="326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z="2560"/>
          </a:p>
        </p:txBody>
      </p:sp>
      <p:sp>
        <p:nvSpPr>
          <p:cNvPr id="89127" name="AutoShape 39"/>
          <p:cNvSpPr>
            <a:spLocks noChangeArrowheads="1"/>
          </p:cNvSpPr>
          <p:nvPr/>
        </p:nvSpPr>
        <p:spPr bwMode="auto">
          <a:xfrm rot="-5400000">
            <a:off x="3525520" y="4267200"/>
            <a:ext cx="568960" cy="4226560"/>
          </a:xfrm>
          <a:prstGeom prst="downArrow">
            <a:avLst>
              <a:gd name="adj1" fmla="val 50000"/>
              <a:gd name="adj2" fmla="val 185714"/>
            </a:avLst>
          </a:prstGeom>
          <a:gradFill rotWithShape="1">
            <a:gsLst>
              <a:gs pos="0">
                <a:srgbClr val="6666FF"/>
              </a:gs>
              <a:gs pos="100000">
                <a:srgbClr val="FF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89128" name="Text Box 40"/>
          <p:cNvSpPr txBox="1">
            <a:spLocks noChangeArrowheads="1"/>
          </p:cNvSpPr>
          <p:nvPr/>
        </p:nvSpPr>
        <p:spPr bwMode="auto">
          <a:xfrm>
            <a:off x="5923280" y="5364481"/>
            <a:ext cx="3982720" cy="165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Atropine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Antiarrythmics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K supplements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u"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FAB fragment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96240" y="5689600"/>
            <a:ext cx="1381760" cy="1381760"/>
            <a:chOff x="6577" y="1249"/>
            <a:chExt cx="656" cy="651"/>
          </a:xfrm>
        </p:grpSpPr>
        <p:sp>
          <p:nvSpPr>
            <p:cNvPr id="58387" name="Freeform 31"/>
            <p:cNvSpPr>
              <a:spLocks/>
            </p:cNvSpPr>
            <p:nvPr/>
          </p:nvSpPr>
          <p:spPr bwMode="auto">
            <a:xfrm>
              <a:off x="6577" y="1249"/>
              <a:ext cx="656" cy="651"/>
            </a:xfrm>
            <a:custGeom>
              <a:avLst/>
              <a:gdLst>
                <a:gd name="T0" fmla="*/ 192 w 656"/>
                <a:gd name="T1" fmla="*/ 0 h 651"/>
                <a:gd name="T2" fmla="*/ 463 w 656"/>
                <a:gd name="T3" fmla="*/ 0 h 651"/>
                <a:gd name="T4" fmla="*/ 656 w 656"/>
                <a:gd name="T5" fmla="*/ 191 h 651"/>
                <a:gd name="T6" fmla="*/ 656 w 656"/>
                <a:gd name="T7" fmla="*/ 460 h 651"/>
                <a:gd name="T8" fmla="*/ 463 w 656"/>
                <a:gd name="T9" fmla="*/ 651 h 651"/>
                <a:gd name="T10" fmla="*/ 463 w 656"/>
                <a:gd name="T11" fmla="*/ 651 h 651"/>
                <a:gd name="T12" fmla="*/ 192 w 656"/>
                <a:gd name="T13" fmla="*/ 651 h 651"/>
                <a:gd name="T14" fmla="*/ 0 w 656"/>
                <a:gd name="T15" fmla="*/ 460 h 651"/>
                <a:gd name="T16" fmla="*/ 0 w 656"/>
                <a:gd name="T17" fmla="*/ 191 h 651"/>
                <a:gd name="T18" fmla="*/ 192 w 656"/>
                <a:gd name="T19" fmla="*/ 0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6"/>
                <a:gd name="T31" fmla="*/ 0 h 651"/>
                <a:gd name="T32" fmla="*/ 656 w 65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6" h="651">
                  <a:moveTo>
                    <a:pt x="192" y="0"/>
                  </a:moveTo>
                  <a:lnTo>
                    <a:pt x="463" y="0"/>
                  </a:lnTo>
                  <a:lnTo>
                    <a:pt x="656" y="191"/>
                  </a:lnTo>
                  <a:lnTo>
                    <a:pt x="656" y="460"/>
                  </a:lnTo>
                  <a:lnTo>
                    <a:pt x="463" y="651"/>
                  </a:lnTo>
                  <a:lnTo>
                    <a:pt x="192" y="651"/>
                  </a:lnTo>
                  <a:lnTo>
                    <a:pt x="0" y="460"/>
                  </a:lnTo>
                  <a:lnTo>
                    <a:pt x="0" y="191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88" name="Freeform 32"/>
            <p:cNvSpPr>
              <a:spLocks/>
            </p:cNvSpPr>
            <p:nvPr/>
          </p:nvSpPr>
          <p:spPr bwMode="auto">
            <a:xfrm>
              <a:off x="6608" y="1284"/>
              <a:ext cx="589" cy="584"/>
            </a:xfrm>
            <a:custGeom>
              <a:avLst/>
              <a:gdLst>
                <a:gd name="T0" fmla="*/ 172 w 589"/>
                <a:gd name="T1" fmla="*/ 0 h 584"/>
                <a:gd name="T2" fmla="*/ 416 w 589"/>
                <a:gd name="T3" fmla="*/ 0 h 584"/>
                <a:gd name="T4" fmla="*/ 589 w 589"/>
                <a:gd name="T5" fmla="*/ 171 h 584"/>
                <a:gd name="T6" fmla="*/ 589 w 589"/>
                <a:gd name="T7" fmla="*/ 413 h 584"/>
                <a:gd name="T8" fmla="*/ 416 w 589"/>
                <a:gd name="T9" fmla="*/ 584 h 584"/>
                <a:gd name="T10" fmla="*/ 416 w 589"/>
                <a:gd name="T11" fmla="*/ 584 h 584"/>
                <a:gd name="T12" fmla="*/ 172 w 589"/>
                <a:gd name="T13" fmla="*/ 584 h 584"/>
                <a:gd name="T14" fmla="*/ 0 w 589"/>
                <a:gd name="T15" fmla="*/ 413 h 584"/>
                <a:gd name="T16" fmla="*/ 0 w 589"/>
                <a:gd name="T17" fmla="*/ 171 h 584"/>
                <a:gd name="T18" fmla="*/ 172 w 589"/>
                <a:gd name="T19" fmla="*/ 0 h 5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89"/>
                <a:gd name="T31" fmla="*/ 0 h 584"/>
                <a:gd name="T32" fmla="*/ 589 w 589"/>
                <a:gd name="T33" fmla="*/ 584 h 5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89" h="584">
                  <a:moveTo>
                    <a:pt x="172" y="0"/>
                  </a:moveTo>
                  <a:lnTo>
                    <a:pt x="416" y="0"/>
                  </a:lnTo>
                  <a:lnTo>
                    <a:pt x="589" y="171"/>
                  </a:lnTo>
                  <a:lnTo>
                    <a:pt x="589" y="413"/>
                  </a:lnTo>
                  <a:lnTo>
                    <a:pt x="416" y="584"/>
                  </a:lnTo>
                  <a:lnTo>
                    <a:pt x="172" y="584"/>
                  </a:lnTo>
                  <a:lnTo>
                    <a:pt x="0" y="413"/>
                  </a:lnTo>
                  <a:lnTo>
                    <a:pt x="0" y="171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89" name="Freeform 33"/>
            <p:cNvSpPr>
              <a:spLocks/>
            </p:cNvSpPr>
            <p:nvPr/>
          </p:nvSpPr>
          <p:spPr bwMode="auto">
            <a:xfrm>
              <a:off x="6643" y="1464"/>
              <a:ext cx="115" cy="221"/>
            </a:xfrm>
            <a:custGeom>
              <a:avLst/>
              <a:gdLst>
                <a:gd name="T0" fmla="*/ 107 w 115"/>
                <a:gd name="T1" fmla="*/ 35 h 221"/>
                <a:gd name="T2" fmla="*/ 88 w 115"/>
                <a:gd name="T3" fmla="*/ 10 h 221"/>
                <a:gd name="T4" fmla="*/ 70 w 115"/>
                <a:gd name="T5" fmla="*/ 2 h 221"/>
                <a:gd name="T6" fmla="*/ 50 w 115"/>
                <a:gd name="T7" fmla="*/ 2 h 221"/>
                <a:gd name="T8" fmla="*/ 32 w 115"/>
                <a:gd name="T9" fmla="*/ 10 h 221"/>
                <a:gd name="T10" fmla="*/ 18 w 115"/>
                <a:gd name="T11" fmla="*/ 25 h 221"/>
                <a:gd name="T12" fmla="*/ 9 w 115"/>
                <a:gd name="T13" fmla="*/ 46 h 221"/>
                <a:gd name="T14" fmla="*/ 9 w 115"/>
                <a:gd name="T15" fmla="*/ 70 h 221"/>
                <a:gd name="T16" fmla="*/ 16 w 115"/>
                <a:gd name="T17" fmla="*/ 89 h 221"/>
                <a:gd name="T18" fmla="*/ 36 w 115"/>
                <a:gd name="T19" fmla="*/ 107 h 221"/>
                <a:gd name="T20" fmla="*/ 69 w 115"/>
                <a:gd name="T21" fmla="*/ 124 h 221"/>
                <a:gd name="T22" fmla="*/ 93 w 115"/>
                <a:gd name="T23" fmla="*/ 146 h 221"/>
                <a:gd name="T24" fmla="*/ 97 w 115"/>
                <a:gd name="T25" fmla="*/ 163 h 221"/>
                <a:gd name="T26" fmla="*/ 86 w 115"/>
                <a:gd name="T27" fmla="*/ 192 h 221"/>
                <a:gd name="T28" fmla="*/ 69 w 115"/>
                <a:gd name="T29" fmla="*/ 202 h 221"/>
                <a:gd name="T30" fmla="*/ 54 w 115"/>
                <a:gd name="T31" fmla="*/ 202 h 221"/>
                <a:gd name="T32" fmla="*/ 33 w 115"/>
                <a:gd name="T33" fmla="*/ 189 h 221"/>
                <a:gd name="T34" fmla="*/ 18 w 115"/>
                <a:gd name="T35" fmla="*/ 156 h 221"/>
                <a:gd name="T36" fmla="*/ 2 w 115"/>
                <a:gd name="T37" fmla="*/ 174 h 221"/>
                <a:gd name="T38" fmla="*/ 14 w 115"/>
                <a:gd name="T39" fmla="*/ 196 h 221"/>
                <a:gd name="T40" fmla="*/ 29 w 115"/>
                <a:gd name="T41" fmla="*/ 213 h 221"/>
                <a:gd name="T42" fmla="*/ 50 w 115"/>
                <a:gd name="T43" fmla="*/ 221 h 221"/>
                <a:gd name="T44" fmla="*/ 73 w 115"/>
                <a:gd name="T45" fmla="*/ 221 h 221"/>
                <a:gd name="T46" fmla="*/ 91 w 115"/>
                <a:gd name="T47" fmla="*/ 213 h 221"/>
                <a:gd name="T48" fmla="*/ 107 w 115"/>
                <a:gd name="T49" fmla="*/ 196 h 221"/>
                <a:gd name="T50" fmla="*/ 115 w 115"/>
                <a:gd name="T51" fmla="*/ 174 h 221"/>
                <a:gd name="T52" fmla="*/ 115 w 115"/>
                <a:gd name="T53" fmla="*/ 148 h 221"/>
                <a:gd name="T54" fmla="*/ 108 w 115"/>
                <a:gd name="T55" fmla="*/ 129 h 221"/>
                <a:gd name="T56" fmla="*/ 87 w 115"/>
                <a:gd name="T57" fmla="*/ 109 h 221"/>
                <a:gd name="T58" fmla="*/ 55 w 115"/>
                <a:gd name="T59" fmla="*/ 92 h 221"/>
                <a:gd name="T60" fmla="*/ 32 w 115"/>
                <a:gd name="T61" fmla="*/ 72 h 221"/>
                <a:gd name="T62" fmla="*/ 27 w 115"/>
                <a:gd name="T63" fmla="*/ 55 h 221"/>
                <a:gd name="T64" fmla="*/ 37 w 115"/>
                <a:gd name="T65" fmla="*/ 29 h 221"/>
                <a:gd name="T66" fmla="*/ 59 w 115"/>
                <a:gd name="T67" fmla="*/ 20 h 221"/>
                <a:gd name="T68" fmla="*/ 75 w 115"/>
                <a:gd name="T69" fmla="*/ 22 h 221"/>
                <a:gd name="T70" fmla="*/ 91 w 115"/>
                <a:gd name="T71" fmla="*/ 46 h 221"/>
                <a:gd name="T72" fmla="*/ 113 w 115"/>
                <a:gd name="T73" fmla="*/ 55 h 22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15"/>
                <a:gd name="T112" fmla="*/ 0 h 221"/>
                <a:gd name="T113" fmla="*/ 115 w 115"/>
                <a:gd name="T114" fmla="*/ 221 h 22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15" h="221">
                  <a:moveTo>
                    <a:pt x="113" y="55"/>
                  </a:moveTo>
                  <a:lnTo>
                    <a:pt x="107" y="35"/>
                  </a:lnTo>
                  <a:lnTo>
                    <a:pt x="95" y="17"/>
                  </a:lnTo>
                  <a:lnTo>
                    <a:pt x="88" y="10"/>
                  </a:lnTo>
                  <a:lnTo>
                    <a:pt x="80" y="4"/>
                  </a:lnTo>
                  <a:lnTo>
                    <a:pt x="70" y="2"/>
                  </a:lnTo>
                  <a:lnTo>
                    <a:pt x="61" y="0"/>
                  </a:lnTo>
                  <a:lnTo>
                    <a:pt x="50" y="2"/>
                  </a:lnTo>
                  <a:lnTo>
                    <a:pt x="40" y="4"/>
                  </a:lnTo>
                  <a:lnTo>
                    <a:pt x="32" y="10"/>
                  </a:lnTo>
                  <a:lnTo>
                    <a:pt x="23" y="17"/>
                  </a:lnTo>
                  <a:lnTo>
                    <a:pt x="18" y="25"/>
                  </a:lnTo>
                  <a:lnTo>
                    <a:pt x="12" y="35"/>
                  </a:lnTo>
                  <a:lnTo>
                    <a:pt x="9" y="46"/>
                  </a:lnTo>
                  <a:lnTo>
                    <a:pt x="8" y="58"/>
                  </a:lnTo>
                  <a:lnTo>
                    <a:pt x="9" y="70"/>
                  </a:lnTo>
                  <a:lnTo>
                    <a:pt x="12" y="81"/>
                  </a:lnTo>
                  <a:lnTo>
                    <a:pt x="16" y="89"/>
                  </a:lnTo>
                  <a:lnTo>
                    <a:pt x="22" y="96"/>
                  </a:lnTo>
                  <a:lnTo>
                    <a:pt x="36" y="107"/>
                  </a:lnTo>
                  <a:lnTo>
                    <a:pt x="52" y="115"/>
                  </a:lnTo>
                  <a:lnTo>
                    <a:pt x="69" y="124"/>
                  </a:lnTo>
                  <a:lnTo>
                    <a:pt x="83" y="133"/>
                  </a:lnTo>
                  <a:lnTo>
                    <a:pt x="93" y="146"/>
                  </a:lnTo>
                  <a:lnTo>
                    <a:pt x="95" y="154"/>
                  </a:lnTo>
                  <a:lnTo>
                    <a:pt x="97" y="163"/>
                  </a:lnTo>
                  <a:lnTo>
                    <a:pt x="94" y="180"/>
                  </a:lnTo>
                  <a:lnTo>
                    <a:pt x="86" y="192"/>
                  </a:lnTo>
                  <a:lnTo>
                    <a:pt x="75" y="200"/>
                  </a:lnTo>
                  <a:lnTo>
                    <a:pt x="69" y="202"/>
                  </a:lnTo>
                  <a:lnTo>
                    <a:pt x="62" y="203"/>
                  </a:lnTo>
                  <a:lnTo>
                    <a:pt x="54" y="202"/>
                  </a:lnTo>
                  <a:lnTo>
                    <a:pt x="45" y="199"/>
                  </a:lnTo>
                  <a:lnTo>
                    <a:pt x="33" y="189"/>
                  </a:lnTo>
                  <a:lnTo>
                    <a:pt x="23" y="174"/>
                  </a:lnTo>
                  <a:lnTo>
                    <a:pt x="18" y="156"/>
                  </a:lnTo>
                  <a:lnTo>
                    <a:pt x="0" y="162"/>
                  </a:lnTo>
                  <a:lnTo>
                    <a:pt x="2" y="174"/>
                  </a:lnTo>
                  <a:lnTo>
                    <a:pt x="8" y="187"/>
                  </a:lnTo>
                  <a:lnTo>
                    <a:pt x="14" y="196"/>
                  </a:lnTo>
                  <a:lnTo>
                    <a:pt x="20" y="206"/>
                  </a:lnTo>
                  <a:lnTo>
                    <a:pt x="29" y="213"/>
                  </a:lnTo>
                  <a:lnTo>
                    <a:pt x="39" y="217"/>
                  </a:lnTo>
                  <a:lnTo>
                    <a:pt x="50" y="221"/>
                  </a:lnTo>
                  <a:lnTo>
                    <a:pt x="62" y="221"/>
                  </a:lnTo>
                  <a:lnTo>
                    <a:pt x="73" y="221"/>
                  </a:lnTo>
                  <a:lnTo>
                    <a:pt x="83" y="217"/>
                  </a:lnTo>
                  <a:lnTo>
                    <a:pt x="91" y="213"/>
                  </a:lnTo>
                  <a:lnTo>
                    <a:pt x="100" y="206"/>
                  </a:lnTo>
                  <a:lnTo>
                    <a:pt x="107" y="196"/>
                  </a:lnTo>
                  <a:lnTo>
                    <a:pt x="111" y="187"/>
                  </a:lnTo>
                  <a:lnTo>
                    <a:pt x="115" y="174"/>
                  </a:lnTo>
                  <a:lnTo>
                    <a:pt x="115" y="162"/>
                  </a:lnTo>
                  <a:lnTo>
                    <a:pt x="115" y="148"/>
                  </a:lnTo>
                  <a:lnTo>
                    <a:pt x="112" y="137"/>
                  </a:lnTo>
                  <a:lnTo>
                    <a:pt x="108" y="129"/>
                  </a:lnTo>
                  <a:lnTo>
                    <a:pt x="101" y="121"/>
                  </a:lnTo>
                  <a:lnTo>
                    <a:pt x="87" y="109"/>
                  </a:lnTo>
                  <a:lnTo>
                    <a:pt x="72" y="100"/>
                  </a:lnTo>
                  <a:lnTo>
                    <a:pt x="55" y="92"/>
                  </a:lnTo>
                  <a:lnTo>
                    <a:pt x="41" y="84"/>
                  </a:lnTo>
                  <a:lnTo>
                    <a:pt x="32" y="72"/>
                  </a:lnTo>
                  <a:lnTo>
                    <a:pt x="29" y="65"/>
                  </a:lnTo>
                  <a:lnTo>
                    <a:pt x="27" y="55"/>
                  </a:lnTo>
                  <a:lnTo>
                    <a:pt x="30" y="41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9" y="20"/>
                  </a:lnTo>
                  <a:lnTo>
                    <a:pt x="68" y="20"/>
                  </a:lnTo>
                  <a:lnTo>
                    <a:pt x="75" y="22"/>
                  </a:lnTo>
                  <a:lnTo>
                    <a:pt x="84" y="32"/>
                  </a:lnTo>
                  <a:lnTo>
                    <a:pt x="91" y="46"/>
                  </a:lnTo>
                  <a:lnTo>
                    <a:pt x="97" y="62"/>
                  </a:lnTo>
                  <a:lnTo>
                    <a:pt x="113" y="55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0" name="Freeform 34"/>
            <p:cNvSpPr>
              <a:spLocks/>
            </p:cNvSpPr>
            <p:nvPr/>
          </p:nvSpPr>
          <p:spPr bwMode="auto">
            <a:xfrm>
              <a:off x="6775" y="1468"/>
              <a:ext cx="116" cy="213"/>
            </a:xfrm>
            <a:custGeom>
              <a:avLst/>
              <a:gdLst>
                <a:gd name="T0" fmla="*/ 116 w 116"/>
                <a:gd name="T1" fmla="*/ 0 h 213"/>
                <a:gd name="T2" fmla="*/ 0 w 116"/>
                <a:gd name="T3" fmla="*/ 0 h 213"/>
                <a:gd name="T4" fmla="*/ 0 w 116"/>
                <a:gd name="T5" fmla="*/ 20 h 213"/>
                <a:gd name="T6" fmla="*/ 48 w 116"/>
                <a:gd name="T7" fmla="*/ 20 h 213"/>
                <a:gd name="T8" fmla="*/ 48 w 116"/>
                <a:gd name="T9" fmla="*/ 213 h 213"/>
                <a:gd name="T10" fmla="*/ 68 w 116"/>
                <a:gd name="T11" fmla="*/ 213 h 213"/>
                <a:gd name="T12" fmla="*/ 68 w 116"/>
                <a:gd name="T13" fmla="*/ 20 h 213"/>
                <a:gd name="T14" fmla="*/ 116 w 116"/>
                <a:gd name="T15" fmla="*/ 20 h 213"/>
                <a:gd name="T16" fmla="*/ 116 w 116"/>
                <a:gd name="T17" fmla="*/ 0 h 2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6"/>
                <a:gd name="T28" fmla="*/ 0 h 213"/>
                <a:gd name="T29" fmla="*/ 116 w 116"/>
                <a:gd name="T30" fmla="*/ 213 h 2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6" h="213">
                  <a:moveTo>
                    <a:pt x="116" y="0"/>
                  </a:moveTo>
                  <a:lnTo>
                    <a:pt x="0" y="0"/>
                  </a:lnTo>
                  <a:lnTo>
                    <a:pt x="0" y="20"/>
                  </a:lnTo>
                  <a:lnTo>
                    <a:pt x="48" y="20"/>
                  </a:lnTo>
                  <a:lnTo>
                    <a:pt x="48" y="213"/>
                  </a:lnTo>
                  <a:lnTo>
                    <a:pt x="68" y="213"/>
                  </a:lnTo>
                  <a:lnTo>
                    <a:pt x="68" y="20"/>
                  </a:lnTo>
                  <a:lnTo>
                    <a:pt x="116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1" name="Freeform 35"/>
            <p:cNvSpPr>
              <a:spLocks/>
            </p:cNvSpPr>
            <p:nvPr/>
          </p:nvSpPr>
          <p:spPr bwMode="auto">
            <a:xfrm>
              <a:off x="6906" y="1464"/>
              <a:ext cx="131" cy="221"/>
            </a:xfrm>
            <a:custGeom>
              <a:avLst/>
              <a:gdLst>
                <a:gd name="T0" fmla="*/ 110 w 131"/>
                <a:gd name="T1" fmla="*/ 136 h 221"/>
                <a:gd name="T2" fmla="*/ 111 w 131"/>
                <a:gd name="T3" fmla="*/ 88 h 221"/>
                <a:gd name="T4" fmla="*/ 103 w 131"/>
                <a:gd name="T5" fmla="*/ 54 h 221"/>
                <a:gd name="T6" fmla="*/ 91 w 131"/>
                <a:gd name="T7" fmla="*/ 30 h 221"/>
                <a:gd name="T8" fmla="*/ 74 w 131"/>
                <a:gd name="T9" fmla="*/ 21 h 221"/>
                <a:gd name="T10" fmla="*/ 56 w 131"/>
                <a:gd name="T11" fmla="*/ 21 h 221"/>
                <a:gd name="T12" fmla="*/ 39 w 131"/>
                <a:gd name="T13" fmla="*/ 30 h 221"/>
                <a:gd name="T14" fmla="*/ 27 w 131"/>
                <a:gd name="T15" fmla="*/ 54 h 221"/>
                <a:gd name="T16" fmla="*/ 20 w 131"/>
                <a:gd name="T17" fmla="*/ 88 h 221"/>
                <a:gd name="T18" fmla="*/ 20 w 131"/>
                <a:gd name="T19" fmla="*/ 133 h 221"/>
                <a:gd name="T20" fmla="*/ 27 w 131"/>
                <a:gd name="T21" fmla="*/ 169 h 221"/>
                <a:gd name="T22" fmla="*/ 39 w 131"/>
                <a:gd name="T23" fmla="*/ 191 h 221"/>
                <a:gd name="T24" fmla="*/ 56 w 131"/>
                <a:gd name="T25" fmla="*/ 202 h 221"/>
                <a:gd name="T26" fmla="*/ 78 w 131"/>
                <a:gd name="T27" fmla="*/ 200 h 221"/>
                <a:gd name="T28" fmla="*/ 91 w 131"/>
                <a:gd name="T29" fmla="*/ 192 h 221"/>
                <a:gd name="T30" fmla="*/ 100 w 131"/>
                <a:gd name="T31" fmla="*/ 177 h 221"/>
                <a:gd name="T32" fmla="*/ 107 w 131"/>
                <a:gd name="T33" fmla="*/ 156 h 221"/>
                <a:gd name="T34" fmla="*/ 123 w 131"/>
                <a:gd name="T35" fmla="*/ 172 h 221"/>
                <a:gd name="T36" fmla="*/ 110 w 131"/>
                <a:gd name="T37" fmla="*/ 195 h 221"/>
                <a:gd name="T38" fmla="*/ 95 w 131"/>
                <a:gd name="T39" fmla="*/ 211 h 221"/>
                <a:gd name="T40" fmla="*/ 75 w 131"/>
                <a:gd name="T41" fmla="*/ 221 h 221"/>
                <a:gd name="T42" fmla="*/ 52 w 131"/>
                <a:gd name="T43" fmla="*/ 219 h 221"/>
                <a:gd name="T44" fmla="*/ 28 w 131"/>
                <a:gd name="T45" fmla="*/ 204 h 221"/>
                <a:gd name="T46" fmla="*/ 10 w 131"/>
                <a:gd name="T47" fmla="*/ 177 h 221"/>
                <a:gd name="T48" fmla="*/ 2 w 131"/>
                <a:gd name="T49" fmla="*/ 136 h 221"/>
                <a:gd name="T50" fmla="*/ 2 w 131"/>
                <a:gd name="T51" fmla="*/ 85 h 221"/>
                <a:gd name="T52" fmla="*/ 10 w 131"/>
                <a:gd name="T53" fmla="*/ 46 h 221"/>
                <a:gd name="T54" fmla="*/ 28 w 131"/>
                <a:gd name="T55" fmla="*/ 17 h 221"/>
                <a:gd name="T56" fmla="*/ 52 w 131"/>
                <a:gd name="T57" fmla="*/ 3 h 221"/>
                <a:gd name="T58" fmla="*/ 80 w 131"/>
                <a:gd name="T59" fmla="*/ 3 h 221"/>
                <a:gd name="T60" fmla="*/ 103 w 131"/>
                <a:gd name="T61" fmla="*/ 17 h 221"/>
                <a:gd name="T62" fmla="*/ 120 w 131"/>
                <a:gd name="T63" fmla="*/ 46 h 221"/>
                <a:gd name="T64" fmla="*/ 129 w 131"/>
                <a:gd name="T65" fmla="*/ 85 h 221"/>
                <a:gd name="T66" fmla="*/ 129 w 131"/>
                <a:gd name="T67" fmla="*/ 136 h 221"/>
                <a:gd name="T68" fmla="*/ 107 w 131"/>
                <a:gd name="T69" fmla="*/ 156 h 2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1"/>
                <a:gd name="T106" fmla="*/ 0 h 221"/>
                <a:gd name="T107" fmla="*/ 131 w 131"/>
                <a:gd name="T108" fmla="*/ 221 h 22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1" h="221">
                  <a:moveTo>
                    <a:pt x="107" y="156"/>
                  </a:moveTo>
                  <a:lnTo>
                    <a:pt x="110" y="136"/>
                  </a:lnTo>
                  <a:lnTo>
                    <a:pt x="111" y="111"/>
                  </a:lnTo>
                  <a:lnTo>
                    <a:pt x="111" y="88"/>
                  </a:lnTo>
                  <a:lnTo>
                    <a:pt x="109" y="69"/>
                  </a:lnTo>
                  <a:lnTo>
                    <a:pt x="103" y="54"/>
                  </a:lnTo>
                  <a:lnTo>
                    <a:pt x="98" y="41"/>
                  </a:lnTo>
                  <a:lnTo>
                    <a:pt x="91" y="30"/>
                  </a:lnTo>
                  <a:lnTo>
                    <a:pt x="84" y="24"/>
                  </a:lnTo>
                  <a:lnTo>
                    <a:pt x="74" y="21"/>
                  </a:lnTo>
                  <a:lnTo>
                    <a:pt x="66" y="20"/>
                  </a:lnTo>
                  <a:lnTo>
                    <a:pt x="56" y="21"/>
                  </a:lnTo>
                  <a:lnTo>
                    <a:pt x="48" y="24"/>
                  </a:lnTo>
                  <a:lnTo>
                    <a:pt x="39" y="30"/>
                  </a:lnTo>
                  <a:lnTo>
                    <a:pt x="32" y="41"/>
                  </a:lnTo>
                  <a:lnTo>
                    <a:pt x="27" y="54"/>
                  </a:lnTo>
                  <a:lnTo>
                    <a:pt x="23" y="69"/>
                  </a:lnTo>
                  <a:lnTo>
                    <a:pt x="20" y="88"/>
                  </a:lnTo>
                  <a:lnTo>
                    <a:pt x="18" y="111"/>
                  </a:lnTo>
                  <a:lnTo>
                    <a:pt x="20" y="133"/>
                  </a:lnTo>
                  <a:lnTo>
                    <a:pt x="23" y="152"/>
                  </a:lnTo>
                  <a:lnTo>
                    <a:pt x="27" y="169"/>
                  </a:lnTo>
                  <a:lnTo>
                    <a:pt x="32" y="181"/>
                  </a:lnTo>
                  <a:lnTo>
                    <a:pt x="39" y="191"/>
                  </a:lnTo>
                  <a:lnTo>
                    <a:pt x="48" y="198"/>
                  </a:lnTo>
                  <a:lnTo>
                    <a:pt x="56" y="202"/>
                  </a:lnTo>
                  <a:lnTo>
                    <a:pt x="66" y="203"/>
                  </a:lnTo>
                  <a:lnTo>
                    <a:pt x="78" y="200"/>
                  </a:lnTo>
                  <a:lnTo>
                    <a:pt x="85" y="196"/>
                  </a:lnTo>
                  <a:lnTo>
                    <a:pt x="91" y="192"/>
                  </a:lnTo>
                  <a:lnTo>
                    <a:pt x="95" y="185"/>
                  </a:lnTo>
                  <a:lnTo>
                    <a:pt x="100" y="177"/>
                  </a:lnTo>
                  <a:lnTo>
                    <a:pt x="105" y="167"/>
                  </a:lnTo>
                  <a:lnTo>
                    <a:pt x="107" y="156"/>
                  </a:lnTo>
                  <a:lnTo>
                    <a:pt x="127" y="156"/>
                  </a:lnTo>
                  <a:lnTo>
                    <a:pt x="123" y="172"/>
                  </a:lnTo>
                  <a:lnTo>
                    <a:pt x="117" y="184"/>
                  </a:lnTo>
                  <a:lnTo>
                    <a:pt x="110" y="195"/>
                  </a:lnTo>
                  <a:lnTo>
                    <a:pt x="103" y="204"/>
                  </a:lnTo>
                  <a:lnTo>
                    <a:pt x="95" y="211"/>
                  </a:lnTo>
                  <a:lnTo>
                    <a:pt x="85" y="217"/>
                  </a:lnTo>
                  <a:lnTo>
                    <a:pt x="75" y="221"/>
                  </a:lnTo>
                  <a:lnTo>
                    <a:pt x="66" y="221"/>
                  </a:lnTo>
                  <a:lnTo>
                    <a:pt x="52" y="219"/>
                  </a:lnTo>
                  <a:lnTo>
                    <a:pt x="39" y="214"/>
                  </a:lnTo>
                  <a:lnTo>
                    <a:pt x="28" y="204"/>
                  </a:lnTo>
                  <a:lnTo>
                    <a:pt x="18" y="192"/>
                  </a:lnTo>
                  <a:lnTo>
                    <a:pt x="10" y="177"/>
                  </a:lnTo>
                  <a:lnTo>
                    <a:pt x="5" y="158"/>
                  </a:lnTo>
                  <a:lnTo>
                    <a:pt x="2" y="136"/>
                  </a:lnTo>
                  <a:lnTo>
                    <a:pt x="0" y="111"/>
                  </a:lnTo>
                  <a:lnTo>
                    <a:pt x="2" y="85"/>
                  </a:lnTo>
                  <a:lnTo>
                    <a:pt x="5" y="65"/>
                  </a:lnTo>
                  <a:lnTo>
                    <a:pt x="10" y="46"/>
                  </a:lnTo>
                  <a:lnTo>
                    <a:pt x="18" y="29"/>
                  </a:lnTo>
                  <a:lnTo>
                    <a:pt x="28" y="17"/>
                  </a:lnTo>
                  <a:lnTo>
                    <a:pt x="39" y="9"/>
                  </a:lnTo>
                  <a:lnTo>
                    <a:pt x="52" y="3"/>
                  </a:lnTo>
                  <a:lnTo>
                    <a:pt x="66" y="0"/>
                  </a:lnTo>
                  <a:lnTo>
                    <a:pt x="80" y="3"/>
                  </a:lnTo>
                  <a:lnTo>
                    <a:pt x="92" y="9"/>
                  </a:lnTo>
                  <a:lnTo>
                    <a:pt x="103" y="17"/>
                  </a:lnTo>
                  <a:lnTo>
                    <a:pt x="113" y="29"/>
                  </a:lnTo>
                  <a:lnTo>
                    <a:pt x="120" y="46"/>
                  </a:lnTo>
                  <a:lnTo>
                    <a:pt x="125" y="65"/>
                  </a:lnTo>
                  <a:lnTo>
                    <a:pt x="129" y="85"/>
                  </a:lnTo>
                  <a:lnTo>
                    <a:pt x="131" y="111"/>
                  </a:lnTo>
                  <a:lnTo>
                    <a:pt x="129" y="136"/>
                  </a:lnTo>
                  <a:lnTo>
                    <a:pt x="127" y="156"/>
                  </a:lnTo>
                  <a:lnTo>
                    <a:pt x="107" y="15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58392" name="Freeform 36"/>
            <p:cNvSpPr>
              <a:spLocks/>
            </p:cNvSpPr>
            <p:nvPr/>
          </p:nvSpPr>
          <p:spPr bwMode="auto">
            <a:xfrm>
              <a:off x="7063" y="1468"/>
              <a:ext cx="110" cy="213"/>
            </a:xfrm>
            <a:custGeom>
              <a:avLst/>
              <a:gdLst>
                <a:gd name="T0" fmla="*/ 20 w 110"/>
                <a:gd name="T1" fmla="*/ 63 h 213"/>
                <a:gd name="T2" fmla="*/ 20 w 110"/>
                <a:gd name="T3" fmla="*/ 20 h 213"/>
                <a:gd name="T4" fmla="*/ 34 w 110"/>
                <a:gd name="T5" fmla="*/ 20 h 213"/>
                <a:gd name="T6" fmla="*/ 53 w 110"/>
                <a:gd name="T7" fmla="*/ 21 h 213"/>
                <a:gd name="T8" fmla="*/ 63 w 110"/>
                <a:gd name="T9" fmla="*/ 22 h 213"/>
                <a:gd name="T10" fmla="*/ 71 w 110"/>
                <a:gd name="T11" fmla="*/ 25 h 213"/>
                <a:gd name="T12" fmla="*/ 79 w 110"/>
                <a:gd name="T13" fmla="*/ 29 h 213"/>
                <a:gd name="T14" fmla="*/ 85 w 110"/>
                <a:gd name="T15" fmla="*/ 36 h 213"/>
                <a:gd name="T16" fmla="*/ 89 w 110"/>
                <a:gd name="T17" fmla="*/ 46 h 213"/>
                <a:gd name="T18" fmla="*/ 90 w 110"/>
                <a:gd name="T19" fmla="*/ 59 h 213"/>
                <a:gd name="T20" fmla="*/ 89 w 110"/>
                <a:gd name="T21" fmla="*/ 72 h 213"/>
                <a:gd name="T22" fmla="*/ 86 w 110"/>
                <a:gd name="T23" fmla="*/ 81 h 213"/>
                <a:gd name="T24" fmla="*/ 79 w 110"/>
                <a:gd name="T25" fmla="*/ 88 h 213"/>
                <a:gd name="T26" fmla="*/ 72 w 110"/>
                <a:gd name="T27" fmla="*/ 94 h 213"/>
                <a:gd name="T28" fmla="*/ 54 w 110"/>
                <a:gd name="T29" fmla="*/ 98 h 213"/>
                <a:gd name="T30" fmla="*/ 36 w 110"/>
                <a:gd name="T31" fmla="*/ 99 h 213"/>
                <a:gd name="T32" fmla="*/ 20 w 110"/>
                <a:gd name="T33" fmla="*/ 99 h 213"/>
                <a:gd name="T34" fmla="*/ 20 w 110"/>
                <a:gd name="T35" fmla="*/ 63 h 213"/>
                <a:gd name="T36" fmla="*/ 0 w 110"/>
                <a:gd name="T37" fmla="*/ 63 h 213"/>
                <a:gd name="T38" fmla="*/ 0 w 110"/>
                <a:gd name="T39" fmla="*/ 213 h 213"/>
                <a:gd name="T40" fmla="*/ 20 w 110"/>
                <a:gd name="T41" fmla="*/ 213 h 213"/>
                <a:gd name="T42" fmla="*/ 20 w 110"/>
                <a:gd name="T43" fmla="*/ 117 h 213"/>
                <a:gd name="T44" fmla="*/ 47 w 110"/>
                <a:gd name="T45" fmla="*/ 117 h 213"/>
                <a:gd name="T46" fmla="*/ 64 w 110"/>
                <a:gd name="T47" fmla="*/ 115 h 213"/>
                <a:gd name="T48" fmla="*/ 78 w 110"/>
                <a:gd name="T49" fmla="*/ 111 h 213"/>
                <a:gd name="T50" fmla="*/ 89 w 110"/>
                <a:gd name="T51" fmla="*/ 106 h 213"/>
                <a:gd name="T52" fmla="*/ 97 w 110"/>
                <a:gd name="T53" fmla="*/ 98 h 213"/>
                <a:gd name="T54" fmla="*/ 103 w 110"/>
                <a:gd name="T55" fmla="*/ 89 h 213"/>
                <a:gd name="T56" fmla="*/ 107 w 110"/>
                <a:gd name="T57" fmla="*/ 79 h 213"/>
                <a:gd name="T58" fmla="*/ 110 w 110"/>
                <a:gd name="T59" fmla="*/ 69 h 213"/>
                <a:gd name="T60" fmla="*/ 110 w 110"/>
                <a:gd name="T61" fmla="*/ 59 h 213"/>
                <a:gd name="T62" fmla="*/ 110 w 110"/>
                <a:gd name="T63" fmla="*/ 50 h 213"/>
                <a:gd name="T64" fmla="*/ 107 w 110"/>
                <a:gd name="T65" fmla="*/ 40 h 213"/>
                <a:gd name="T66" fmla="*/ 103 w 110"/>
                <a:gd name="T67" fmla="*/ 29 h 213"/>
                <a:gd name="T68" fmla="*/ 97 w 110"/>
                <a:gd name="T69" fmla="*/ 21 h 213"/>
                <a:gd name="T70" fmla="*/ 89 w 110"/>
                <a:gd name="T71" fmla="*/ 13 h 213"/>
                <a:gd name="T72" fmla="*/ 79 w 110"/>
                <a:gd name="T73" fmla="*/ 6 h 213"/>
                <a:gd name="T74" fmla="*/ 65 w 110"/>
                <a:gd name="T75" fmla="*/ 2 h 213"/>
                <a:gd name="T76" fmla="*/ 50 w 110"/>
                <a:gd name="T77" fmla="*/ 0 h 213"/>
                <a:gd name="T78" fmla="*/ 0 w 110"/>
                <a:gd name="T79" fmla="*/ 0 h 213"/>
                <a:gd name="T80" fmla="*/ 0 w 110"/>
                <a:gd name="T81" fmla="*/ 63 h 213"/>
                <a:gd name="T82" fmla="*/ 20 w 110"/>
                <a:gd name="T83" fmla="*/ 63 h 21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0"/>
                <a:gd name="T127" fmla="*/ 0 h 213"/>
                <a:gd name="T128" fmla="*/ 110 w 110"/>
                <a:gd name="T129" fmla="*/ 213 h 21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0" h="213">
                  <a:moveTo>
                    <a:pt x="20" y="63"/>
                  </a:moveTo>
                  <a:lnTo>
                    <a:pt x="20" y="20"/>
                  </a:lnTo>
                  <a:lnTo>
                    <a:pt x="34" y="20"/>
                  </a:lnTo>
                  <a:lnTo>
                    <a:pt x="53" y="21"/>
                  </a:lnTo>
                  <a:lnTo>
                    <a:pt x="63" y="22"/>
                  </a:lnTo>
                  <a:lnTo>
                    <a:pt x="71" y="25"/>
                  </a:lnTo>
                  <a:lnTo>
                    <a:pt x="79" y="29"/>
                  </a:lnTo>
                  <a:lnTo>
                    <a:pt x="85" y="36"/>
                  </a:lnTo>
                  <a:lnTo>
                    <a:pt x="89" y="46"/>
                  </a:lnTo>
                  <a:lnTo>
                    <a:pt x="90" y="59"/>
                  </a:lnTo>
                  <a:lnTo>
                    <a:pt x="89" y="72"/>
                  </a:lnTo>
                  <a:lnTo>
                    <a:pt x="86" y="81"/>
                  </a:lnTo>
                  <a:lnTo>
                    <a:pt x="79" y="88"/>
                  </a:lnTo>
                  <a:lnTo>
                    <a:pt x="72" y="94"/>
                  </a:lnTo>
                  <a:lnTo>
                    <a:pt x="54" y="98"/>
                  </a:lnTo>
                  <a:lnTo>
                    <a:pt x="36" y="99"/>
                  </a:lnTo>
                  <a:lnTo>
                    <a:pt x="20" y="99"/>
                  </a:lnTo>
                  <a:lnTo>
                    <a:pt x="20" y="63"/>
                  </a:lnTo>
                  <a:lnTo>
                    <a:pt x="0" y="63"/>
                  </a:lnTo>
                  <a:lnTo>
                    <a:pt x="0" y="213"/>
                  </a:lnTo>
                  <a:lnTo>
                    <a:pt x="20" y="213"/>
                  </a:lnTo>
                  <a:lnTo>
                    <a:pt x="20" y="117"/>
                  </a:lnTo>
                  <a:lnTo>
                    <a:pt x="47" y="117"/>
                  </a:lnTo>
                  <a:lnTo>
                    <a:pt x="64" y="115"/>
                  </a:lnTo>
                  <a:lnTo>
                    <a:pt x="78" y="111"/>
                  </a:lnTo>
                  <a:lnTo>
                    <a:pt x="89" y="106"/>
                  </a:lnTo>
                  <a:lnTo>
                    <a:pt x="97" y="98"/>
                  </a:lnTo>
                  <a:lnTo>
                    <a:pt x="103" y="89"/>
                  </a:lnTo>
                  <a:lnTo>
                    <a:pt x="107" y="79"/>
                  </a:lnTo>
                  <a:lnTo>
                    <a:pt x="110" y="69"/>
                  </a:lnTo>
                  <a:lnTo>
                    <a:pt x="110" y="59"/>
                  </a:lnTo>
                  <a:lnTo>
                    <a:pt x="110" y="50"/>
                  </a:lnTo>
                  <a:lnTo>
                    <a:pt x="107" y="40"/>
                  </a:lnTo>
                  <a:lnTo>
                    <a:pt x="103" y="29"/>
                  </a:lnTo>
                  <a:lnTo>
                    <a:pt x="97" y="21"/>
                  </a:lnTo>
                  <a:lnTo>
                    <a:pt x="89" y="13"/>
                  </a:lnTo>
                  <a:lnTo>
                    <a:pt x="79" y="6"/>
                  </a:lnTo>
                  <a:lnTo>
                    <a:pt x="65" y="2"/>
                  </a:lnTo>
                  <a:lnTo>
                    <a:pt x="50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20" y="63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89129" name="Text Box 41"/>
          <p:cNvSpPr txBox="1">
            <a:spLocks noChangeArrowheads="1"/>
          </p:cNvSpPr>
          <p:nvPr/>
        </p:nvSpPr>
        <p:spPr bwMode="auto">
          <a:xfrm>
            <a:off x="1696720" y="6502400"/>
            <a:ext cx="3007360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987">
                <a:solidFill>
                  <a:schemeClr val="bg1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Digoxin , diuretic </a:t>
            </a:r>
          </a:p>
        </p:txBody>
      </p:sp>
    </p:spTree>
    <p:extLst>
      <p:ext uri="{BB962C8B-B14F-4D97-AF65-F5344CB8AC3E}">
        <p14:creationId xmlns:p14="http://schemas.microsoft.com/office/powerpoint/2010/main" val="245236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8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9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89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9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89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9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9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"/>
                                        <p:tgtEl>
                                          <p:spTgt spid="89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"/>
                                        <p:tgtEl>
                                          <p:spTgt spid="89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"/>
                                        <p:tgtEl>
                                          <p:spTgt spid="89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75"/>
                                        <p:tgtEl>
                                          <p:spTgt spid="89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0" grpId="0" autoUpdateAnimBg="0"/>
      <p:bldP spid="89106" grpId="0" autoUpdateAnimBg="0"/>
      <p:bldP spid="89107" grpId="0" autoUpdateAnimBg="0"/>
      <p:bldP spid="89108" grpId="0" animBg="1"/>
      <p:bldP spid="89114" grpId="0" animBg="1"/>
      <p:bldP spid="89115" grpId="0" animBg="1"/>
      <p:bldP spid="89127" grpId="0" animBg="1"/>
      <p:bldP spid="89128" grpId="0" build="p" autoUpdateAnimBg="0"/>
      <p:bldP spid="89129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533400" y="76200"/>
            <a:ext cx="95250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 Cardiac glycosides ( digitalis) :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Digoxin</a:t>
            </a:r>
          </a:p>
          <a:p>
            <a:pPr eaLnBrk="1" hangingPunct="1"/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 that increase toxicity</a:t>
            </a: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Renal diseases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Hypokalemia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Hypomagnesemia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Hypercalemia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35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39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381000"/>
            <a:ext cx="9525000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endParaRPr lang="en-US" sz="4400" spc="53" dirty="0">
              <a:ln w="11430">
                <a:solidFill>
                  <a:schemeClr val="accent1"/>
                </a:solidFill>
              </a:ln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spc="53" dirty="0">
                <a:ln w="11430">
                  <a:solidFill>
                    <a:schemeClr val="accent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el-GR" sz="3600" spc="53" dirty="0">
                <a:ln w="11430">
                  <a:solidFill>
                    <a:schemeClr val="accent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600" spc="53" dirty="0">
                <a:ln w="11430">
                  <a:solidFill>
                    <a:schemeClr val="accent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-Adrenoceptor agonists: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3600" b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Dobutamine</a:t>
            </a:r>
            <a: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3200" b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Selective </a:t>
            </a:r>
            <a:r>
              <a:rPr lang="el-GR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2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agonist </a:t>
            </a: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Uses : Treatment of acute heart failure in   </a:t>
            </a:r>
          </a:p>
          <a:p>
            <a:pPr eaLnBrk="1" hangingPunct="1"/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      cardiogenic shock</a:t>
            </a:r>
          </a:p>
          <a:p>
            <a:pPr eaLnBrk="1" hangingPunct="1">
              <a:lnSpc>
                <a:spcPct val="150000"/>
              </a:lnSpc>
            </a:pP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77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152400" y="0"/>
            <a:ext cx="9753600" cy="7315200"/>
            <a:chOff x="0" y="0"/>
            <a:chExt cx="5760" cy="4320"/>
          </a:xfrm>
          <a:noFill/>
        </p:grpSpPr>
        <p:sp>
          <p:nvSpPr>
            <p:cNvPr id="3790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2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9" name="Rectangle 4"/>
            <p:cNvSpPr>
              <a:spLocks noChangeArrowheads="1"/>
            </p:cNvSpPr>
            <p:nvPr/>
          </p:nvSpPr>
          <p:spPr bwMode="auto">
            <a:xfrm>
              <a:off x="0" y="2256"/>
              <a:ext cx="2880" cy="2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10" name="Rectangle 5"/>
            <p:cNvSpPr>
              <a:spLocks noChangeArrowheads="1"/>
            </p:cNvSpPr>
            <p:nvPr/>
          </p:nvSpPr>
          <p:spPr bwMode="auto">
            <a:xfrm>
              <a:off x="2880" y="2064"/>
              <a:ext cx="2880" cy="22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11" name="Rectangle 6"/>
            <p:cNvSpPr>
              <a:spLocks noChangeArrowheads="1"/>
            </p:cNvSpPr>
            <p:nvPr/>
          </p:nvSpPr>
          <p:spPr bwMode="auto">
            <a:xfrm>
              <a:off x="2880" y="0"/>
              <a:ext cx="2880" cy="2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33400" y="1600200"/>
            <a:ext cx="8915400" cy="5225602"/>
            <a:chOff x="0" y="192"/>
            <a:chExt cx="3744" cy="3744"/>
          </a:xfrm>
        </p:grpSpPr>
        <p:sp>
          <p:nvSpPr>
            <p:cNvPr id="37896" name="Oval 9"/>
            <p:cNvSpPr>
              <a:spLocks noChangeArrowheads="1"/>
            </p:cNvSpPr>
            <p:nvPr/>
          </p:nvSpPr>
          <p:spPr bwMode="auto">
            <a:xfrm>
              <a:off x="2016" y="19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7" name="Oval 10"/>
            <p:cNvSpPr>
              <a:spLocks noChangeArrowheads="1"/>
            </p:cNvSpPr>
            <p:nvPr/>
          </p:nvSpPr>
          <p:spPr bwMode="auto">
            <a:xfrm>
              <a:off x="192" y="19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8" name="Oval 11"/>
            <p:cNvSpPr>
              <a:spLocks noChangeArrowheads="1"/>
            </p:cNvSpPr>
            <p:nvPr/>
          </p:nvSpPr>
          <p:spPr bwMode="auto">
            <a:xfrm>
              <a:off x="2064" y="187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899" name="Oval 12"/>
            <p:cNvSpPr>
              <a:spLocks noChangeArrowheads="1"/>
            </p:cNvSpPr>
            <p:nvPr/>
          </p:nvSpPr>
          <p:spPr bwMode="auto">
            <a:xfrm>
              <a:off x="0" y="1872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0" name="Oval 13"/>
            <p:cNvSpPr>
              <a:spLocks noChangeArrowheads="1"/>
            </p:cNvSpPr>
            <p:nvPr/>
          </p:nvSpPr>
          <p:spPr bwMode="auto">
            <a:xfrm>
              <a:off x="1008" y="2784"/>
              <a:ext cx="1680" cy="1008"/>
            </a:xfrm>
            <a:prstGeom prst="ellipse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sp>
          <p:nvSpPr>
            <p:cNvPr id="37901" name="Rectangle 14"/>
            <p:cNvSpPr>
              <a:spLocks noChangeArrowheads="1"/>
            </p:cNvSpPr>
            <p:nvPr/>
          </p:nvSpPr>
          <p:spPr bwMode="auto">
            <a:xfrm>
              <a:off x="0" y="1296"/>
              <a:ext cx="3696" cy="480"/>
            </a:xfrm>
            <a:prstGeom prst="rect">
              <a:avLst/>
            </a:prstGeom>
            <a:gradFill rotWithShape="1">
              <a:gsLst>
                <a:gs pos="0">
                  <a:srgbClr val="EDCDFF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ar-EG" altLang="en-US" sz="2560">
                <a:latin typeface="Times New Roman" panose="02020603050405020304" pitchFamily="18" charset="0"/>
              </a:endParaRPr>
            </a:p>
          </p:txBody>
        </p:sp>
        <p:pic>
          <p:nvPicPr>
            <p:cNvPr id="37902" name="Picture 15" descr="cause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"/>
              <a:ext cx="3744" cy="3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3" name="Line 16"/>
            <p:cNvSpPr>
              <a:spLocks noChangeShapeType="1"/>
            </p:cNvSpPr>
            <p:nvPr/>
          </p:nvSpPr>
          <p:spPr bwMode="auto">
            <a:xfrm flipV="1">
              <a:off x="1872" y="1872"/>
              <a:ext cx="0" cy="86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4" name="Line 17"/>
            <p:cNvSpPr>
              <a:spLocks noChangeShapeType="1"/>
            </p:cNvSpPr>
            <p:nvPr/>
          </p:nvSpPr>
          <p:spPr bwMode="auto">
            <a:xfrm flipH="1">
              <a:off x="2147" y="1117"/>
              <a:ext cx="288" cy="14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5" name="Line 18"/>
            <p:cNvSpPr>
              <a:spLocks noChangeShapeType="1"/>
            </p:cNvSpPr>
            <p:nvPr/>
          </p:nvSpPr>
          <p:spPr bwMode="auto">
            <a:xfrm rot="16200000" flipH="1">
              <a:off x="1440" y="1056"/>
              <a:ext cx="192" cy="288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6" name="Line 19"/>
            <p:cNvSpPr>
              <a:spLocks noChangeShapeType="1"/>
            </p:cNvSpPr>
            <p:nvPr/>
          </p:nvSpPr>
          <p:spPr bwMode="auto">
            <a:xfrm flipH="1" flipV="1">
              <a:off x="2064" y="1824"/>
              <a:ext cx="288" cy="14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7907" name="Line 20"/>
            <p:cNvSpPr>
              <a:spLocks noChangeShapeType="1"/>
            </p:cNvSpPr>
            <p:nvPr/>
          </p:nvSpPr>
          <p:spPr bwMode="auto">
            <a:xfrm rot="5400000" flipH="1" flipV="1">
              <a:off x="1440" y="1776"/>
              <a:ext cx="192" cy="288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152400" y="0"/>
            <a:ext cx="9753600" cy="81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tx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4693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CAUSES OF HEART FAILURE</a:t>
            </a:r>
          </a:p>
        </p:txBody>
      </p:sp>
    </p:spTree>
    <p:extLst>
      <p:ext uri="{BB962C8B-B14F-4D97-AF65-F5344CB8AC3E}">
        <p14:creationId xmlns:p14="http://schemas.microsoft.com/office/powerpoint/2010/main" val="368517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31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40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228600"/>
            <a:ext cx="9982200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3- phosphodiesterase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-III inhibitors:</a:t>
            </a: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Amrinone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&amp; 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Milrinone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Mechanism of action:</a:t>
            </a:r>
          </a:p>
          <a:p>
            <a:pPr marL="457200" indent="-457200" eaLnBrk="1" hangingPunct="1">
              <a:lnSpc>
                <a:spcPct val="150000"/>
              </a:lnSpc>
              <a:buFontTx/>
              <a:buChar char="-"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Inhibit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phosphodiesterase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-III (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cardiac &amp; B. Vessels)  </a:t>
            </a:r>
            <a:r>
              <a:rPr lang="en-US" altLang="en-US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algn="ctr" eaLnBrk="1" hangingPunct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altLang="en-US" sz="3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       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inhibit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cAMP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degradation (</a:t>
            </a:r>
            <a:r>
              <a:rPr lang="en-US" alt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↑</a:t>
            </a:r>
            <a:r>
              <a:rPr lang="en-US" altLang="en-U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cAMP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)</a:t>
            </a:r>
            <a:endParaRPr lang="en-US" altLang="en-US" sz="28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     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                                        </a:t>
            </a:r>
            <a:endParaRPr lang="en-US" altLang="en-US" sz="3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Increase cardiac            dilatation of arteries &amp; veins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Contractility                   (reduction of preload &amp; afterload )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 b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</a:t>
            </a:r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36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76200" y="152400"/>
            <a:ext cx="9982200" cy="750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3- phosphodiesterase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-III inhibitors :</a:t>
            </a: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Therapeutic uses:</a:t>
            </a:r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en-US" sz="2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Milrinone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is the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PDE-III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inhibitor in clinical use</a:t>
            </a:r>
          </a:p>
          <a:p>
            <a:pPr eaLnBrk="1" hangingPunct="1">
              <a:defRPr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   used only intravenously for management of </a:t>
            </a:r>
          </a:p>
          <a:p>
            <a:pPr eaLnBrk="1" hangingPunct="1">
              <a:defRPr/>
            </a:pPr>
            <a:r>
              <a:rPr lang="en-US" altLang="en-US" sz="32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 heart failure </a:t>
            </a:r>
          </a:p>
          <a:p>
            <a:pPr marL="457200" indent="-457200" eaLnBrk="1" hangingPunct="1">
              <a:lnSpc>
                <a:spcPct val="150000"/>
              </a:lnSpc>
              <a:buFontTx/>
              <a:buChar char="-"/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not safe or effective in the longer ( &gt; 48 hours) treatment of patients with heart failure</a:t>
            </a:r>
          </a:p>
          <a:p>
            <a:pPr eaLnBrk="1" hangingPunct="1">
              <a:defRPr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  <a:defRPr/>
            </a:pPr>
            <a:r>
              <a:rPr lang="en-US" sz="2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Amrinone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not used now because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causes  </a:t>
            </a:r>
          </a:p>
          <a:p>
            <a:pPr eaLnBrk="1" hangingPunct="1">
              <a:defRPr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  thrombocytopenia</a:t>
            </a:r>
          </a:p>
          <a:p>
            <a:pPr eaLnBrk="1" hangingPunct="1">
              <a:defRPr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8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42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9525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  Drugs that  increase contractility</a:t>
            </a:r>
          </a:p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3- phosphodiesterase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-III inhibitors :</a:t>
            </a: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Adverse effects: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nausea ,vomiting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thrombocytopenia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liver toxicity </a:t>
            </a: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en-GB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Enoximone</a:t>
            </a:r>
            <a:r>
              <a:rPr lang="en-GB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GB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vesnarinone</a:t>
            </a:r>
            <a:r>
              <a:rPr lang="en-GB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are new drugs </a:t>
            </a:r>
          </a:p>
          <a:p>
            <a:pPr eaLnBrk="1" hangingPunct="1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   in clinical trials</a:t>
            </a:r>
          </a:p>
          <a:p>
            <a:pPr eaLnBrk="1" hangingPunct="1"/>
            <a:endParaRPr lang="en-US" altLang="en-US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4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43</a:t>
            </a:fld>
            <a:endParaRPr lang="en-US" altLang="en-US"/>
          </a:p>
        </p:txBody>
      </p:sp>
      <p:sp>
        <p:nvSpPr>
          <p:cNvPr id="3" name="مستطيل 2"/>
          <p:cNvSpPr/>
          <p:nvPr/>
        </p:nvSpPr>
        <p:spPr>
          <a:xfrm>
            <a:off x="30480" y="838200"/>
            <a:ext cx="100888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elevated adrenergic activity in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chronic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heart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failure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patients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cause structural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 remodeling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heart (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cardiac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dilatation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hypertrophy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blockers:</a:t>
            </a:r>
          </a:p>
          <a:p>
            <a:pPr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 reduce the progression of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chronic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heart failure</a:t>
            </a:r>
          </a:p>
          <a:p>
            <a:pPr>
              <a:defRPr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not used in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acute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  <a:endParaRPr lang="en-US" sz="3200" dirty="0"/>
          </a:p>
        </p:txBody>
      </p:sp>
      <p:sp>
        <p:nvSpPr>
          <p:cNvPr id="4" name="مستطيل 3"/>
          <p:cNvSpPr/>
          <p:nvPr/>
        </p:nvSpPr>
        <p:spPr>
          <a:xfrm>
            <a:off x="274320" y="0"/>
            <a:ext cx="960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</a:t>
            </a:r>
            <a:r>
              <a:rPr lang="el-GR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-adrenoceptor blockers </a:t>
            </a:r>
          </a:p>
          <a:p>
            <a:pPr algn="ctr"/>
            <a:r>
              <a:rPr lang="en-US" altLang="en-US" sz="3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heart failure</a:t>
            </a:r>
          </a:p>
        </p:txBody>
      </p:sp>
    </p:spTree>
    <p:extLst>
      <p:ext uri="{BB962C8B-B14F-4D97-AF65-F5344CB8AC3E}">
        <p14:creationId xmlns:p14="http://schemas.microsoft.com/office/powerpoint/2010/main" val="177440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44</a:t>
            </a:fld>
            <a:endParaRPr lang="en-US" altLang="en-US"/>
          </a:p>
        </p:txBody>
      </p:sp>
      <p:sp>
        <p:nvSpPr>
          <p:cNvPr id="3" name="مستطيل 2"/>
          <p:cNvSpPr/>
          <p:nvPr/>
        </p:nvSpPr>
        <p:spPr>
          <a:xfrm>
            <a:off x="228600" y="0"/>
            <a:ext cx="98298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</a:t>
            </a:r>
            <a:r>
              <a:rPr lang="el-GR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-adrenoceptor blockers </a:t>
            </a:r>
          </a:p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heart failure</a:t>
            </a:r>
          </a:p>
          <a:p>
            <a:r>
              <a:rPr lang="en-US" altLang="zh-TW" sz="3200" dirty="0" smtClean="0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Mechanism </a:t>
            </a:r>
            <a:r>
              <a:rPr lang="en-US" altLang="zh-TW" sz="3200" dirty="0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of action:</a:t>
            </a:r>
            <a:endParaRPr lang="en-US" alt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blockers: 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1-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attenuate cardiac remodeling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2-  slow heart rate, which allows the left ventricle 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to fill more completely</a:t>
            </a:r>
          </a:p>
          <a:p>
            <a:pPr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3-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decrease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renin release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           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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mortality &amp; morbidity of patients with HF 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9191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0" y="174784"/>
            <a:ext cx="10058400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use of </a:t>
            </a:r>
            <a:r>
              <a:rPr lang="el-GR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-adrenoceptor blockers </a:t>
            </a:r>
          </a:p>
          <a:p>
            <a:pPr algn="ctr"/>
            <a:r>
              <a:rPr lang="en-US" alt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heart failure</a:t>
            </a:r>
          </a:p>
          <a:p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blockers:</a:t>
            </a:r>
          </a:p>
          <a:p>
            <a:pPr marL="457200" indent="-457200">
              <a:lnSpc>
                <a:spcPct val="150000"/>
              </a:lnSpc>
              <a:buFontTx/>
              <a:buChar char="-"/>
              <a:defRPr/>
            </a:pP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generation: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cardioselective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(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2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-receptors )  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e.g.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Bisoprolol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Metoprolol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Third generation:</a:t>
            </a:r>
          </a:p>
          <a:p>
            <a:pPr>
              <a:lnSpc>
                <a:spcPct val="150000"/>
              </a:lnSpc>
              <a:defRPr/>
            </a:pP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have vasodilator actions (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blocking effect)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  e.g.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Carvedilol</a:t>
            </a:r>
            <a:r>
              <a:rPr lang="en-US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Nebivolol</a:t>
            </a:r>
            <a:endParaRPr 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74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46</a:t>
            </a:fld>
            <a:endParaRPr lang="en-US" alt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542357"/>
            <a:ext cx="8458200" cy="4420292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500575" y="-18757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Natriuretic Peptides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58764" y="532598"/>
            <a:ext cx="92963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BNP is secreted by the ventricular myocardium in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response to stretch</a:t>
            </a:r>
          </a:p>
          <a:p>
            <a:pPr marL="342900" indent="-3429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elevated BNP is associated with advanced heart failure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compensatory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in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HF )</a:t>
            </a:r>
            <a:endParaRPr lang="en-US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87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3237" y="76200"/>
            <a:ext cx="9051925" cy="1219200"/>
          </a:xfrm>
        </p:spPr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Natriuretic Peptides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47</a:t>
            </a:fld>
            <a:endParaRPr lang="en-US" altLang="en-US"/>
          </a:p>
        </p:txBody>
      </p:sp>
      <p:sp>
        <p:nvSpPr>
          <p:cNvPr id="4" name="مستطيل 3"/>
          <p:cNvSpPr/>
          <p:nvPr/>
        </p:nvSpPr>
        <p:spPr>
          <a:xfrm>
            <a:off x="228599" y="914400"/>
            <a:ext cx="9601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Nesiritide</a:t>
            </a: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  <a:p>
            <a:pPr marL="457200" indent="-4572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purified preparation of human BNP, manufactured    by recombinant DNA technology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increases cyclic-GMP in vascular smooth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muscle,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leading to smooth muscle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relaxation,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&amp; reduction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of preload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afterload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indicated for the treatment of patients with acutely decompensated heart failure who have dyspnea at rest or with minimal activity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457200" y="398066"/>
            <a:ext cx="10058400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Management of chronic heart failure</a:t>
            </a:r>
          </a:p>
          <a:p>
            <a:endParaRPr lang="en-US" altLang="en-US" sz="36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Reduce work load of the heart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- Limit patient activity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- Reduce weight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- Control hypertension</a:t>
            </a:r>
            <a:endParaRPr lang="ar-S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	Restrict  sodium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Stop smoking     </a:t>
            </a:r>
          </a:p>
          <a:p>
            <a:pPr eaLnBrk="1" hangingPunct="1">
              <a:lnSpc>
                <a:spcPct val="150000"/>
              </a:lnSpc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en-US" sz="2800" dirty="0">
              <a:solidFill>
                <a:srgbClr val="00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  <a:t/>
            </a:r>
            <a:br>
              <a:rPr lang="en-US" altLang="en-US" dirty="0">
                <a:solidFill>
                  <a:srgbClr val="FF0000"/>
                </a:solidFill>
                <a:latin typeface="Bernard MT Condensed" panose="020508060609050204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49</a:t>
            </a:fld>
            <a:endParaRPr lang="en-US" alt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52402" y="914400"/>
          <a:ext cx="9753598" cy="609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98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537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23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NYHA Class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Symptoms</a:t>
                      </a:r>
                      <a:endParaRPr lang="en-US" sz="4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00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Cardiac disease, but no symptoms and no limitation in ordinary physical activity, e.g. no shortness of breath when walking, climbing stairs etc.</a:t>
                      </a:r>
                      <a:endParaRPr lang="en-US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738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Mild symptoms (mild shortness of breath and/or angina), slight limitation during ordinary activity.</a:t>
                      </a:r>
                      <a:endParaRPr lang="en-US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651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Marked limitation in activity due to symptoms, even during less-than-ordinary activity, e.g. walking short distances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(20–100 m).Comfortable only at rest.</a:t>
                      </a:r>
                      <a:endParaRPr lang="en-US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23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Severe limitations. Experiences symptoms even while at rest. Mostly bedbound patients.</a:t>
                      </a:r>
                      <a:endParaRPr lang="en-US" sz="2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52401" y="228600"/>
            <a:ext cx="9957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spc="50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Failure Functional Classification</a:t>
            </a:r>
            <a:endParaRPr lang="en-US" sz="3600" spc="50" dirty="0">
              <a:ln w="11430">
                <a:solidFill>
                  <a:schemeClr val="accent1"/>
                </a:solidFill>
              </a:ln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4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5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9601200" cy="12157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spc="50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 of Heart failure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Tachycardia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Decreased exercise tolerance  	(rapid fatigue)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Dyspnea ( pulmonary congestion ) 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Peripheral edema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  Cardiomegaly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lnSpc>
                <a:spcPct val="200000"/>
              </a:lnSpc>
              <a:buFontTx/>
              <a:buChar char="-"/>
              <a:defRPr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b="0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US" b="0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pc="50" dirty="0">
              <a:ln w="11430">
                <a:solidFill>
                  <a:schemeClr val="accent1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76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9326563" cy="228600"/>
          </a:xfrm>
        </p:spPr>
        <p:txBody>
          <a:bodyPr/>
          <a:lstStyle/>
          <a:p>
            <a:r>
              <a:rPr lang="en-US" sz="3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of chronic heart failure</a:t>
            </a: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50</a:t>
            </a:fld>
            <a:endParaRPr lang="en-US" alt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38199"/>
            <a:ext cx="9925929" cy="628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93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6700" y="228600"/>
            <a:ext cx="9051925" cy="544512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Use of vasodilators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51</a:t>
            </a:fld>
            <a:endParaRPr lang="en-US" altLang="en-US"/>
          </a:p>
        </p:txBody>
      </p:sp>
      <p:sp>
        <p:nvSpPr>
          <p:cNvPr id="4" name="مستطيل 3"/>
          <p:cNvSpPr/>
          <p:nvPr/>
        </p:nvSpPr>
        <p:spPr>
          <a:xfrm>
            <a:off x="266700" y="982841"/>
            <a:ext cx="97917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hydralazine and isosorbide </a:t>
            </a:r>
            <a:r>
              <a:rPr lang="en-US" sz="3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dinitrate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should be considered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for African (black)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patients with advanced heart failure due to left ventricular systolic dysfunction in addition to standard therapy.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should be considered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for patients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who are intolerant of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angiotensin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converting enzyme inhibitor and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angiotensin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II receptor blocker due to renal dysfunction</a:t>
            </a:r>
          </a:p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788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of acute heart failure</a:t>
            </a:r>
            <a:br>
              <a:rPr lang="en-US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52</a:t>
            </a:fld>
            <a:endParaRPr lang="en-US" alt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19200"/>
            <a:ext cx="9677400" cy="594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7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7D9B3-68D3-4DDE-A773-7EF702840C39}" type="slidenum">
              <a:rPr lang="ar-SA" altLang="en-US" smtClean="0"/>
              <a:pPr/>
              <a:t>53</a:t>
            </a:fld>
            <a:endParaRPr lang="en-US" alt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10134600" cy="716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76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pic>
        <p:nvPicPr>
          <p:cNvPr id="82948" name="Picture 4" descr="Pictures sameer 0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867400" y="650241"/>
            <a:ext cx="3855720" cy="76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276" tIns="49638" rIns="99276" bIns="49638">
            <a:spAutoFit/>
          </a:bodyPr>
          <a:lstStyle>
            <a:lvl1pPr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en-US" altLang="en-US" sz="430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735872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6</a:t>
            </a:fld>
            <a:endParaRPr lang="en-US" altLang="en-US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457200"/>
            <a:ext cx="9174162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6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152400" y="0"/>
            <a:ext cx="4876800" cy="382016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152400" y="3820160"/>
            <a:ext cx="4876800" cy="349504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5029200" y="3495040"/>
            <a:ext cx="4876800" cy="382016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5029200" y="0"/>
            <a:ext cx="4876800" cy="349504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ar-EG" altLang="en-US" sz="2560">
              <a:latin typeface="Times New Roman" panose="02020603050405020304" pitchFamily="18" charset="0"/>
            </a:endParaRPr>
          </a:p>
        </p:txBody>
      </p:sp>
      <p:grpSp>
        <p:nvGrpSpPr>
          <p:cNvPr id="2" name="Group 210"/>
          <p:cNvGrpSpPr>
            <a:grpSpLocks/>
          </p:cNvGrpSpPr>
          <p:nvPr/>
        </p:nvGrpSpPr>
        <p:grpSpPr bwMode="auto">
          <a:xfrm>
            <a:off x="381000" y="613128"/>
            <a:ext cx="9372600" cy="6376952"/>
            <a:chOff x="229" y="27"/>
            <a:chExt cx="5432" cy="3507"/>
          </a:xfrm>
        </p:grpSpPr>
        <p:sp>
          <p:nvSpPr>
            <p:cNvPr id="38919" name="Text Box 138"/>
            <p:cNvSpPr txBox="1">
              <a:spLocks noChangeArrowheads="1"/>
            </p:cNvSpPr>
            <p:nvPr/>
          </p:nvSpPr>
          <p:spPr bwMode="auto">
            <a:xfrm>
              <a:off x="1984" y="27"/>
              <a:ext cx="24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800" b="0" dirty="0">
                  <a:cs typeface="Arial" panose="020B0604020202020204" pitchFamily="34" charset="0"/>
                  <a:sym typeface="Symbol" panose="05050102010706020507" pitchFamily="18" charset="2"/>
                </a:rPr>
                <a:t> </a:t>
              </a:r>
              <a:r>
                <a:rPr lang="en-US" altLang="en-US" sz="2800" dirty="0">
                  <a:cs typeface="Arial" panose="020B0604020202020204" pitchFamily="34" charset="0"/>
                  <a:sym typeface="Symbol" panose="05050102010706020507" pitchFamily="18" charset="2"/>
                </a:rPr>
                <a:t>Force of contraction  </a:t>
              </a:r>
              <a:endParaRPr lang="en-US" altLang="en-US" sz="2800" dirty="0">
                <a:cs typeface="Arial" panose="020B0604020202020204" pitchFamily="34" charset="0"/>
              </a:endParaRPr>
            </a:p>
          </p:txBody>
        </p:sp>
        <p:sp>
          <p:nvSpPr>
            <p:cNvPr id="38920" name="Text Box 139"/>
            <p:cNvSpPr txBox="1">
              <a:spLocks noChangeArrowheads="1"/>
            </p:cNvSpPr>
            <p:nvPr/>
          </p:nvSpPr>
          <p:spPr bwMode="auto">
            <a:xfrm>
              <a:off x="2304" y="423"/>
              <a:ext cx="1584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800" dirty="0">
                  <a:cs typeface="Arial" panose="020B0604020202020204" pitchFamily="34" charset="0"/>
                  <a:sym typeface="Symbol" panose="05050102010706020507" pitchFamily="18" charset="2"/>
                </a:rPr>
                <a:t>Low C.O.  </a:t>
              </a:r>
              <a:endParaRPr lang="en-US" altLang="en-US" sz="2800" dirty="0">
                <a:cs typeface="Arial" panose="020B0604020202020204" pitchFamily="34" charset="0"/>
              </a:endParaRPr>
            </a:p>
          </p:txBody>
        </p:sp>
        <p:sp>
          <p:nvSpPr>
            <p:cNvPr id="38921" name="Line 144"/>
            <p:cNvSpPr>
              <a:spLocks noChangeShapeType="1"/>
            </p:cNvSpPr>
            <p:nvPr/>
          </p:nvSpPr>
          <p:spPr bwMode="auto">
            <a:xfrm flipH="1">
              <a:off x="3264" y="1863"/>
              <a:ext cx="1008" cy="88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2" name="Line 145"/>
            <p:cNvSpPr>
              <a:spLocks noChangeShapeType="1"/>
            </p:cNvSpPr>
            <p:nvPr/>
          </p:nvSpPr>
          <p:spPr bwMode="auto">
            <a:xfrm>
              <a:off x="4288" y="1881"/>
              <a:ext cx="0" cy="9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3" name="Line 146"/>
            <p:cNvSpPr>
              <a:spLocks noChangeShapeType="1"/>
            </p:cNvSpPr>
            <p:nvPr/>
          </p:nvSpPr>
          <p:spPr bwMode="auto">
            <a:xfrm>
              <a:off x="4352" y="1881"/>
              <a:ext cx="1024" cy="9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4" name="Rectangle 152"/>
            <p:cNvSpPr>
              <a:spLocks noChangeArrowheads="1"/>
            </p:cNvSpPr>
            <p:nvPr/>
          </p:nvSpPr>
          <p:spPr bwMode="auto">
            <a:xfrm>
              <a:off x="3725" y="2817"/>
              <a:ext cx="1029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800" dirty="0">
                  <a:cs typeface="Arial" panose="020B0604020202020204" pitchFamily="34" charset="0"/>
                  <a:sym typeface="Symbol" panose="05050102010706020507" pitchFamily="18" charset="2"/>
                </a:rPr>
                <a:t>  Force of 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800" dirty="0">
                  <a:cs typeface="Arial" panose="020B0604020202020204" pitchFamily="34" charset="0"/>
                  <a:sym typeface="Symbol" panose="05050102010706020507" pitchFamily="18" charset="2"/>
                </a:rPr>
                <a:t>Cardiac .cont</a:t>
              </a:r>
              <a:r>
                <a:rPr lang="en-US" altLang="en-US" sz="1493" dirty="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.</a:t>
              </a:r>
              <a:endParaRPr lang="en-US" altLang="en-US" sz="1493" dirty="0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5" name="Rectangle 153"/>
            <p:cNvSpPr>
              <a:spLocks noChangeArrowheads="1"/>
            </p:cNvSpPr>
            <p:nvPr/>
          </p:nvSpPr>
          <p:spPr bwMode="auto">
            <a:xfrm>
              <a:off x="5022" y="2925"/>
              <a:ext cx="602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  HR </a:t>
              </a:r>
              <a:r>
                <a:rPr lang="en-US" altLang="en-US" sz="1493" dirty="0">
                  <a:solidFill>
                    <a:schemeClr val="bg1"/>
                  </a:solidFill>
                  <a:latin typeface="MS Hei" pitchFamily="57" charset="-122"/>
                  <a:sym typeface="Symbol" panose="05050102010706020507" pitchFamily="18" charset="2"/>
                </a:rPr>
                <a:t>.</a:t>
              </a:r>
              <a:endParaRPr lang="en-US" altLang="en-US" sz="1493" dirty="0">
                <a:solidFill>
                  <a:schemeClr val="bg1"/>
                </a:solidFill>
                <a:latin typeface="MS Hei" pitchFamily="57" charset="-122"/>
              </a:endParaRPr>
            </a:p>
          </p:txBody>
        </p:sp>
        <p:sp>
          <p:nvSpPr>
            <p:cNvPr id="38926" name="Line 143"/>
            <p:cNvSpPr>
              <a:spLocks noChangeShapeType="1"/>
            </p:cNvSpPr>
            <p:nvPr/>
          </p:nvSpPr>
          <p:spPr bwMode="auto">
            <a:xfrm>
              <a:off x="1680" y="1872"/>
              <a:ext cx="0" cy="14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7" name="Line 147"/>
            <p:cNvSpPr>
              <a:spLocks noChangeShapeType="1"/>
            </p:cNvSpPr>
            <p:nvPr/>
          </p:nvSpPr>
          <p:spPr bwMode="auto">
            <a:xfrm flipH="1">
              <a:off x="832" y="2205"/>
              <a:ext cx="784" cy="351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8" name="Line 148"/>
            <p:cNvSpPr>
              <a:spLocks noChangeShapeType="1"/>
            </p:cNvSpPr>
            <p:nvPr/>
          </p:nvSpPr>
          <p:spPr bwMode="auto">
            <a:xfrm>
              <a:off x="1648" y="2196"/>
              <a:ext cx="976" cy="621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29" name="Rectangle 149"/>
            <p:cNvSpPr>
              <a:spLocks noChangeArrowheads="1"/>
            </p:cNvSpPr>
            <p:nvPr/>
          </p:nvSpPr>
          <p:spPr bwMode="auto">
            <a:xfrm>
              <a:off x="245" y="2565"/>
              <a:ext cx="935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Remodeling</a:t>
              </a:r>
              <a:endParaRPr lang="en-US" altLang="en-US" sz="2000" dirty="0">
                <a:cs typeface="Arial" panose="020B0604020202020204" pitchFamily="34" charset="0"/>
              </a:endParaRPr>
            </a:p>
          </p:txBody>
        </p:sp>
        <p:sp>
          <p:nvSpPr>
            <p:cNvPr id="38930" name="Rectangle 150"/>
            <p:cNvSpPr>
              <a:spLocks noChangeArrowheads="1"/>
            </p:cNvSpPr>
            <p:nvPr/>
          </p:nvSpPr>
          <p:spPr bwMode="auto">
            <a:xfrm>
              <a:off x="1127" y="2637"/>
              <a:ext cx="991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00" dirty="0">
                  <a:cs typeface="Arial" panose="020B0604020202020204" pitchFamily="34" charset="0"/>
                  <a:sym typeface="Symbol" panose="05050102010706020507" pitchFamily="18" charset="2"/>
                </a:rPr>
                <a:t>Salt &amp; Water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00" dirty="0">
                  <a:cs typeface="Arial" panose="020B0604020202020204" pitchFamily="34" charset="0"/>
                  <a:sym typeface="Symbol" panose="05050102010706020507" pitchFamily="18" charset="2"/>
                </a:rPr>
                <a:t>Retention 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400" dirty="0">
                  <a:cs typeface="Arial" panose="020B0604020202020204" pitchFamily="34" charset="0"/>
                  <a:sym typeface="Symbol" panose="05050102010706020507" pitchFamily="18" charset="2"/>
                </a:rPr>
                <a:t>Volume expansion</a:t>
              </a:r>
              <a:endParaRPr lang="en-US" altLang="en-US" sz="1400" dirty="0">
                <a:cs typeface="Arial" panose="020B0604020202020204" pitchFamily="34" charset="0"/>
              </a:endParaRPr>
            </a:p>
          </p:txBody>
        </p:sp>
        <p:sp>
          <p:nvSpPr>
            <p:cNvPr id="11283" name="Rectangle 151"/>
            <p:cNvSpPr>
              <a:spLocks noChangeArrowheads="1"/>
            </p:cNvSpPr>
            <p:nvPr/>
          </p:nvSpPr>
          <p:spPr bwMode="auto">
            <a:xfrm>
              <a:off x="2346" y="2725"/>
              <a:ext cx="1157" cy="200"/>
            </a:xfrm>
            <a:prstGeom prst="rect">
              <a:avLst/>
            </a:prstGeom>
            <a:noFill/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sz="1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itchFamily="18" charset="2"/>
                </a:rPr>
                <a:t>Vasoconstriction</a:t>
              </a:r>
              <a:endPara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32" name="Line 154"/>
            <p:cNvSpPr>
              <a:spLocks noChangeShapeType="1"/>
            </p:cNvSpPr>
            <p:nvPr/>
          </p:nvSpPr>
          <p:spPr bwMode="auto">
            <a:xfrm flipH="1">
              <a:off x="1664" y="2205"/>
              <a:ext cx="0" cy="459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3" name="Text Box 159"/>
            <p:cNvSpPr txBox="1">
              <a:spLocks noChangeArrowheads="1"/>
            </p:cNvSpPr>
            <p:nvPr/>
          </p:nvSpPr>
          <p:spPr bwMode="auto">
            <a:xfrm rot="16227263">
              <a:off x="1264" y="2317"/>
              <a:ext cx="57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400" dirty="0">
                  <a:cs typeface="Arial" panose="020B0604020202020204" pitchFamily="34" charset="0"/>
                </a:rPr>
                <a:t>ALDOST</a:t>
              </a:r>
              <a:r>
                <a:rPr lang="en-US" altLang="en-US" sz="1400" dirty="0">
                  <a:latin typeface="MS Hei" pitchFamily="57" charset="-122"/>
                </a:rPr>
                <a:t>.</a:t>
              </a:r>
            </a:p>
          </p:txBody>
        </p:sp>
        <p:sp>
          <p:nvSpPr>
            <p:cNvPr id="38934" name="Text Box 160"/>
            <p:cNvSpPr txBox="1">
              <a:spLocks noChangeArrowheads="1"/>
            </p:cNvSpPr>
            <p:nvPr/>
          </p:nvSpPr>
          <p:spPr bwMode="auto">
            <a:xfrm rot="1860000">
              <a:off x="1696" y="2432"/>
              <a:ext cx="121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493" dirty="0">
                  <a:solidFill>
                    <a:schemeClr val="bg1"/>
                  </a:solidFill>
                  <a:latin typeface="MS Hei" pitchFamily="57" charset="-122"/>
                </a:rPr>
                <a:t> </a:t>
              </a:r>
              <a:r>
                <a:rPr lang="en-US" altLang="en-US" sz="2000" dirty="0">
                  <a:cs typeface="Arial" panose="020B0604020202020204" pitchFamily="34" charset="0"/>
                </a:rPr>
                <a:t>Ag. II</a:t>
              </a:r>
            </a:p>
          </p:txBody>
        </p:sp>
        <p:sp>
          <p:nvSpPr>
            <p:cNvPr id="38935" name="Line 166"/>
            <p:cNvSpPr>
              <a:spLocks noChangeShapeType="1"/>
            </p:cNvSpPr>
            <p:nvPr/>
          </p:nvSpPr>
          <p:spPr bwMode="auto">
            <a:xfrm>
              <a:off x="2184" y="3204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6" name="Line 167"/>
            <p:cNvSpPr>
              <a:spLocks noChangeShapeType="1"/>
            </p:cNvSpPr>
            <p:nvPr/>
          </p:nvSpPr>
          <p:spPr bwMode="auto">
            <a:xfrm>
              <a:off x="3307" y="3213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7" name="Line 168"/>
            <p:cNvSpPr>
              <a:spLocks noChangeShapeType="1"/>
            </p:cNvSpPr>
            <p:nvPr/>
          </p:nvSpPr>
          <p:spPr bwMode="auto">
            <a:xfrm>
              <a:off x="2208" y="3159"/>
              <a:ext cx="313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8" name="Line 169"/>
            <p:cNvSpPr>
              <a:spLocks noChangeShapeType="1"/>
            </p:cNvSpPr>
            <p:nvPr/>
          </p:nvSpPr>
          <p:spPr bwMode="auto">
            <a:xfrm flipV="1">
              <a:off x="2208" y="3117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39" name="Line 170"/>
            <p:cNvSpPr>
              <a:spLocks noChangeShapeType="1"/>
            </p:cNvSpPr>
            <p:nvPr/>
          </p:nvSpPr>
          <p:spPr bwMode="auto">
            <a:xfrm flipV="1">
              <a:off x="3190" y="3111"/>
              <a:ext cx="0" cy="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0" name="Line 171"/>
            <p:cNvSpPr>
              <a:spLocks noChangeShapeType="1"/>
            </p:cNvSpPr>
            <p:nvPr/>
          </p:nvSpPr>
          <p:spPr bwMode="auto">
            <a:xfrm>
              <a:off x="4224" y="3063"/>
              <a:ext cx="0" cy="10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1" name="Line 172"/>
            <p:cNvSpPr>
              <a:spLocks noChangeShapeType="1"/>
            </p:cNvSpPr>
            <p:nvPr/>
          </p:nvSpPr>
          <p:spPr bwMode="auto">
            <a:xfrm flipV="1">
              <a:off x="5334" y="3093"/>
              <a:ext cx="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2" name="Line 173"/>
            <p:cNvSpPr>
              <a:spLocks noChangeShapeType="1"/>
            </p:cNvSpPr>
            <p:nvPr/>
          </p:nvSpPr>
          <p:spPr bwMode="auto">
            <a:xfrm>
              <a:off x="4544" y="3153"/>
              <a:ext cx="0" cy="21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4" name="Line 175"/>
            <p:cNvSpPr>
              <a:spLocks noChangeShapeType="1"/>
            </p:cNvSpPr>
            <p:nvPr/>
          </p:nvSpPr>
          <p:spPr bwMode="auto">
            <a:xfrm>
              <a:off x="2928" y="288"/>
              <a:ext cx="0" cy="18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5" name="Rectangle 134"/>
            <p:cNvSpPr>
              <a:spLocks noChangeArrowheads="1"/>
            </p:cNvSpPr>
            <p:nvPr/>
          </p:nvSpPr>
          <p:spPr bwMode="auto">
            <a:xfrm>
              <a:off x="3057" y="1503"/>
              <a:ext cx="2567" cy="3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</a:rPr>
                <a:t>Activate sympathetic system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 Sympathetic discharge</a:t>
              </a:r>
              <a:endParaRPr lang="en-US" altLang="en-US" sz="2000" dirty="0">
                <a:cs typeface="Arial" panose="020B0604020202020204" pitchFamily="34" charset="0"/>
              </a:endParaRPr>
            </a:p>
          </p:txBody>
        </p:sp>
        <p:sp>
          <p:nvSpPr>
            <p:cNvPr id="38946" name="Line 141"/>
            <p:cNvSpPr>
              <a:spLocks noChangeShapeType="1"/>
            </p:cNvSpPr>
            <p:nvPr/>
          </p:nvSpPr>
          <p:spPr bwMode="auto">
            <a:xfrm>
              <a:off x="2944" y="711"/>
              <a:ext cx="1152" cy="75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47" name="Text Box 176"/>
            <p:cNvSpPr txBox="1">
              <a:spLocks noChangeArrowheads="1"/>
            </p:cNvSpPr>
            <p:nvPr/>
          </p:nvSpPr>
          <p:spPr bwMode="auto">
            <a:xfrm>
              <a:off x="3504" y="1083"/>
              <a:ext cx="2157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</a:t>
              </a:r>
              <a:r>
                <a:rPr lang="en-US" altLang="en-US" sz="2000" dirty="0">
                  <a:cs typeface="Arial" panose="020B0604020202020204" pitchFamily="34" charset="0"/>
                </a:rPr>
                <a:t> Carotid sinus firing</a:t>
              </a:r>
            </a:p>
          </p:txBody>
        </p:sp>
        <p:sp>
          <p:nvSpPr>
            <p:cNvPr id="38949" name="Rectangle 135"/>
            <p:cNvSpPr>
              <a:spLocks noChangeArrowheads="1"/>
            </p:cNvSpPr>
            <p:nvPr/>
          </p:nvSpPr>
          <p:spPr bwMode="auto">
            <a:xfrm>
              <a:off x="229" y="3258"/>
              <a:ext cx="987" cy="2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400" dirty="0">
                  <a:cs typeface="Arial" panose="020B0604020202020204" pitchFamily="34" charset="0"/>
                  <a:sym typeface="Symbol" panose="05050102010706020507" pitchFamily="18" charset="2"/>
                </a:rPr>
                <a:t> </a:t>
              </a:r>
              <a:r>
                <a:rPr lang="en-US" altLang="en-US" sz="2400" dirty="0">
                  <a:cs typeface="Arial" panose="020B0604020202020204" pitchFamily="34" charset="0"/>
                </a:rPr>
                <a:t>Preload</a:t>
              </a:r>
            </a:p>
          </p:txBody>
        </p:sp>
        <p:sp>
          <p:nvSpPr>
            <p:cNvPr id="38950" name="Rectangle 155"/>
            <p:cNvSpPr>
              <a:spLocks noChangeArrowheads="1"/>
            </p:cNvSpPr>
            <p:nvPr/>
          </p:nvSpPr>
          <p:spPr bwMode="auto">
            <a:xfrm>
              <a:off x="1853" y="2997"/>
              <a:ext cx="859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800" dirty="0">
                  <a:solidFill>
                    <a:schemeClr val="bg1"/>
                  </a:solidFill>
                  <a:cs typeface="Arial" panose="020B060402020202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en-US" sz="1800" dirty="0">
                  <a:cs typeface="Arial" panose="020B0604020202020204" pitchFamily="34" charset="0"/>
                  <a:sym typeface="Symbol" panose="05050102010706020507" pitchFamily="18" charset="2"/>
                </a:rPr>
                <a:t>Venous VC</a:t>
              </a:r>
              <a:endParaRPr lang="en-US" altLang="en-US" sz="1800" dirty="0">
                <a:cs typeface="Arial" panose="020B0604020202020204" pitchFamily="34" charset="0"/>
              </a:endParaRPr>
            </a:p>
          </p:txBody>
        </p:sp>
        <p:sp>
          <p:nvSpPr>
            <p:cNvPr id="38951" name="Rectangle 156"/>
            <p:cNvSpPr>
              <a:spLocks noChangeArrowheads="1"/>
            </p:cNvSpPr>
            <p:nvPr/>
          </p:nvSpPr>
          <p:spPr bwMode="auto">
            <a:xfrm>
              <a:off x="2865" y="2997"/>
              <a:ext cx="813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800" dirty="0">
                  <a:cs typeface="Arial" panose="020B0604020202020204" pitchFamily="34" charset="0"/>
                  <a:sym typeface="Symbol" panose="05050102010706020507" pitchFamily="18" charset="2"/>
                </a:rPr>
                <a:t>Arterial VC</a:t>
              </a:r>
              <a:endParaRPr lang="en-US" altLang="en-US" sz="1800" dirty="0">
                <a:cs typeface="Arial" panose="020B0604020202020204" pitchFamily="34" charset="0"/>
              </a:endParaRPr>
            </a:p>
          </p:txBody>
        </p:sp>
        <p:sp>
          <p:nvSpPr>
            <p:cNvPr id="38952" name="Rectangle 161"/>
            <p:cNvSpPr>
              <a:spLocks noChangeArrowheads="1"/>
            </p:cNvSpPr>
            <p:nvPr/>
          </p:nvSpPr>
          <p:spPr bwMode="auto">
            <a:xfrm>
              <a:off x="1688" y="3267"/>
              <a:ext cx="987" cy="2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400" dirty="0">
                  <a:cs typeface="Arial" panose="020B0604020202020204" pitchFamily="34" charset="0"/>
                  <a:sym typeface="Symbol" panose="05050102010706020507" pitchFamily="18" charset="2"/>
                </a:rPr>
                <a:t> </a:t>
              </a:r>
              <a:r>
                <a:rPr lang="en-US" altLang="en-US" sz="2400" dirty="0">
                  <a:cs typeface="Arial" panose="020B0604020202020204" pitchFamily="34" charset="0"/>
                </a:rPr>
                <a:t>Preload</a:t>
              </a:r>
            </a:p>
          </p:txBody>
        </p:sp>
        <p:sp>
          <p:nvSpPr>
            <p:cNvPr id="38953" name="Rectangle 163"/>
            <p:cNvSpPr>
              <a:spLocks noChangeArrowheads="1"/>
            </p:cNvSpPr>
            <p:nvPr/>
          </p:nvSpPr>
          <p:spPr bwMode="auto">
            <a:xfrm>
              <a:off x="2896" y="3282"/>
              <a:ext cx="987" cy="25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400" dirty="0">
                  <a:cs typeface="Arial" panose="020B0604020202020204" pitchFamily="34" charset="0"/>
                  <a:sym typeface="Symbol" panose="05050102010706020507" pitchFamily="18" charset="2"/>
                </a:rPr>
                <a:t> After</a:t>
              </a:r>
              <a:r>
                <a:rPr lang="en-US" altLang="en-US" sz="2400" dirty="0">
                  <a:cs typeface="Arial" panose="020B0604020202020204" pitchFamily="34" charset="0"/>
                </a:rPr>
                <a:t>load</a:t>
              </a:r>
            </a:p>
          </p:txBody>
        </p:sp>
        <p:sp>
          <p:nvSpPr>
            <p:cNvPr id="38954" name="Line 181"/>
            <p:cNvSpPr>
              <a:spLocks noChangeShapeType="1"/>
            </p:cNvSpPr>
            <p:nvPr/>
          </p:nvSpPr>
          <p:spPr bwMode="auto">
            <a:xfrm flipH="1">
              <a:off x="2432" y="2952"/>
              <a:ext cx="384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5" name="Line 182"/>
            <p:cNvSpPr>
              <a:spLocks noChangeShapeType="1"/>
            </p:cNvSpPr>
            <p:nvPr/>
          </p:nvSpPr>
          <p:spPr bwMode="auto">
            <a:xfrm>
              <a:off x="2816" y="2952"/>
              <a:ext cx="320" cy="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6" name="Line 183"/>
            <p:cNvSpPr>
              <a:spLocks noChangeShapeType="1"/>
            </p:cNvSpPr>
            <p:nvPr/>
          </p:nvSpPr>
          <p:spPr bwMode="auto">
            <a:xfrm flipH="1">
              <a:off x="720" y="3024"/>
              <a:ext cx="432" cy="14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  <p:sp>
          <p:nvSpPr>
            <p:cNvPr id="38957" name="Text Box 177"/>
            <p:cNvSpPr txBox="1">
              <a:spLocks noChangeArrowheads="1"/>
            </p:cNvSpPr>
            <p:nvPr/>
          </p:nvSpPr>
          <p:spPr bwMode="auto">
            <a:xfrm rot="21576960">
              <a:off x="432" y="1194"/>
              <a:ext cx="2072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550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  <a:sym typeface="Symbol" panose="05050102010706020507" pitchFamily="18" charset="2"/>
                </a:rPr>
                <a:t></a:t>
              </a:r>
              <a:r>
                <a:rPr lang="en-US" altLang="en-US" sz="2000" dirty="0">
                  <a:cs typeface="Arial" panose="020B0604020202020204" pitchFamily="34" charset="0"/>
                </a:rPr>
                <a:t> Renal blood flow</a:t>
              </a:r>
            </a:p>
          </p:txBody>
        </p:sp>
        <p:sp>
          <p:nvSpPr>
            <p:cNvPr id="38958" name="Rectangle 133"/>
            <p:cNvSpPr>
              <a:spLocks noChangeArrowheads="1"/>
            </p:cNvSpPr>
            <p:nvPr/>
          </p:nvSpPr>
          <p:spPr bwMode="auto">
            <a:xfrm>
              <a:off x="361" y="1515"/>
              <a:ext cx="2263" cy="37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SzPct val="80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6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</a:rPr>
                <a:t>Activate renin-angiotensin-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cs typeface="Arial" panose="020B0604020202020204" pitchFamily="34" charset="0"/>
                </a:rPr>
                <a:t>Aldosterone system</a:t>
              </a:r>
            </a:p>
          </p:txBody>
        </p:sp>
        <p:sp>
          <p:nvSpPr>
            <p:cNvPr id="38959" name="Line 188"/>
            <p:cNvSpPr>
              <a:spLocks noChangeShapeType="1"/>
            </p:cNvSpPr>
            <p:nvPr/>
          </p:nvSpPr>
          <p:spPr bwMode="auto">
            <a:xfrm flipH="1">
              <a:off x="1872" y="720"/>
              <a:ext cx="1008" cy="76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560"/>
            </a:p>
          </p:txBody>
        </p:sp>
      </p:grpSp>
      <p:sp>
        <p:nvSpPr>
          <p:cNvPr id="48" name="Text Box 180"/>
          <p:cNvSpPr txBox="1">
            <a:spLocks noChangeArrowheads="1"/>
          </p:cNvSpPr>
          <p:nvPr/>
        </p:nvSpPr>
        <p:spPr bwMode="auto">
          <a:xfrm>
            <a:off x="1495173" y="-109410"/>
            <a:ext cx="7694507" cy="39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560" dirty="0">
                <a:cs typeface="Arial" panose="020B0604020202020204" pitchFamily="34" charset="0"/>
              </a:rPr>
              <a:t>Pathophysiology of CHF  </a:t>
            </a:r>
          </a:p>
        </p:txBody>
      </p:sp>
    </p:spTree>
    <p:extLst>
      <p:ext uri="{BB962C8B-B14F-4D97-AF65-F5344CB8AC3E}">
        <p14:creationId xmlns:p14="http://schemas.microsoft.com/office/powerpoint/2010/main" val="155894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8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381000" y="457200"/>
            <a:ext cx="9525000" cy="1437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Factors affecting cardiac output and</a:t>
            </a:r>
          </a:p>
          <a:p>
            <a:pPr algn="ctr" eaLnBrk="1" hangingPunct="1">
              <a:defRPr/>
            </a:pP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heart failure</a:t>
            </a: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1-  Preload</a:t>
            </a: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2-  Afterload</a:t>
            </a: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3-  Cardiac contractility</a:t>
            </a: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ar-SA" sz="3600" spc="53" dirty="0">
              <a:ln w="11430">
                <a:solidFill>
                  <a:schemeClr val="accent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4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0D15-2C79-4A1B-AFB1-A2FD7728206C}" type="slidenum">
              <a:rPr lang="ar-SA" altLang="en-US" smtClean="0"/>
              <a:pPr/>
              <a:t>9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533400" y="-33867"/>
            <a:ext cx="9525000" cy="981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600" spc="53" dirty="0">
                <a:ln w="11430">
                  <a:solidFill>
                    <a:schemeClr val="accent1"/>
                  </a:solidFill>
                </a:ln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 used in the treatment of heart failure</a:t>
            </a:r>
          </a:p>
          <a:p>
            <a:endParaRPr lang="en-US" sz="3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 Drugs that decrease preload</a:t>
            </a:r>
          </a:p>
          <a:p>
            <a:pPr eaLnBrk="1" hangingPunct="1"/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 Diuretics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  Aldosterone antagonists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  -   </a:t>
            </a:r>
            <a:r>
              <a:rPr lang="en-US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Venodilators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 Drugs that decrease afterload</a:t>
            </a:r>
          </a:p>
          <a:p>
            <a:pPr eaLnBrk="1" hangingPunct="1">
              <a:lnSpc>
                <a:spcPct val="15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1 - 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rteriodilators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sz="3200" b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96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4999</TotalTime>
  <Words>1802</Words>
  <Application>Microsoft Office PowerPoint</Application>
  <PresentationFormat>Custom</PresentationFormat>
  <Paragraphs>623</Paragraphs>
  <Slides>54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70" baseType="lpstr">
      <vt:lpstr>新細明體</vt:lpstr>
      <vt:lpstr>新細明體</vt:lpstr>
      <vt:lpstr>Algerian</vt:lpstr>
      <vt:lpstr>Arial</vt:lpstr>
      <vt:lpstr>Arial Black</vt:lpstr>
      <vt:lpstr>Arial Narrow</vt:lpstr>
      <vt:lpstr>Bernard MT Condensed</vt:lpstr>
      <vt:lpstr>Calibri</vt:lpstr>
      <vt:lpstr>Courier New</vt:lpstr>
      <vt:lpstr>Garamond</vt:lpstr>
      <vt:lpstr>MS Hei</vt:lpstr>
      <vt:lpstr>Symbol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Natriuretic Peptides  </vt:lpstr>
      <vt:lpstr>PowerPoint Presentation</vt:lpstr>
      <vt:lpstr>PowerPoint Presentation</vt:lpstr>
      <vt:lpstr>Management of chronic heart failure </vt:lpstr>
      <vt:lpstr>Use of vasodilators</vt:lpstr>
      <vt:lpstr>Management of acute heart failure </vt:lpstr>
      <vt:lpstr>PowerPoint Presentation</vt:lpstr>
      <vt:lpstr>PowerPoint Presentation</vt:lpstr>
    </vt:vector>
  </TitlesOfParts>
  <Company>kkuh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THYROID AND ANTI THYROID DRUGS</dc:title>
  <dc:creator>Abdul Latif</dc:creator>
  <cp:lastModifiedBy>motrefi</cp:lastModifiedBy>
  <cp:revision>775</cp:revision>
  <dcterms:created xsi:type="dcterms:W3CDTF">2006-04-04T11:17:20Z</dcterms:created>
  <dcterms:modified xsi:type="dcterms:W3CDTF">2016-02-29T08:49:37Z</dcterms:modified>
</cp:coreProperties>
</file>