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341" r:id="rId3"/>
    <p:sldId id="306" r:id="rId4"/>
    <p:sldId id="334" r:id="rId5"/>
    <p:sldId id="304" r:id="rId6"/>
    <p:sldId id="333" r:id="rId7"/>
    <p:sldId id="305" r:id="rId8"/>
    <p:sldId id="290" r:id="rId9"/>
    <p:sldId id="259" r:id="rId10"/>
    <p:sldId id="260" r:id="rId11"/>
    <p:sldId id="291" r:id="rId12"/>
    <p:sldId id="338" r:id="rId13"/>
    <p:sldId id="339" r:id="rId14"/>
    <p:sldId id="34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0" r:id="rId23"/>
    <p:sldId id="272" r:id="rId24"/>
    <p:sldId id="309" r:id="rId25"/>
    <p:sldId id="296" r:id="rId26"/>
    <p:sldId id="273" r:id="rId27"/>
    <p:sldId id="274" r:id="rId28"/>
    <p:sldId id="275" r:id="rId29"/>
    <p:sldId id="269" r:id="rId30"/>
    <p:sldId id="276" r:id="rId31"/>
    <p:sldId id="307" r:id="rId32"/>
    <p:sldId id="317" r:id="rId33"/>
    <p:sldId id="336" r:id="rId34"/>
    <p:sldId id="285" r:id="rId35"/>
    <p:sldId id="277" r:id="rId36"/>
    <p:sldId id="278" r:id="rId37"/>
    <p:sldId id="279" r:id="rId38"/>
    <p:sldId id="280" r:id="rId39"/>
    <p:sldId id="281" r:id="rId40"/>
    <p:sldId id="282" r:id="rId41"/>
    <p:sldId id="295" r:id="rId42"/>
    <p:sldId id="283" r:id="rId43"/>
    <p:sldId id="343" r:id="rId44"/>
    <p:sldId id="284" r:id="rId45"/>
    <p:sldId id="287" r:id="rId46"/>
    <p:sldId id="310" r:id="rId47"/>
    <p:sldId id="312" r:id="rId48"/>
    <p:sldId id="308" r:id="rId49"/>
    <p:sldId id="344" r:id="rId50"/>
    <p:sldId id="342" r:id="rId51"/>
    <p:sldId id="32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29" d="100"/>
          <a:sy n="29" d="100"/>
        </p:scale>
        <p:origin x="-72" y="-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pharmamirror.com/topics/antihypertensive-dru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.eg/url?sa=i&amp;rct=j&amp;q=&amp;esrc=s&amp;source=images&amp;cd=&amp;cad=rja&amp;uact=8&amp;ved=0ahUKEwj5l86Vm-_KAhWiApoKHaw0Ar4QjRwIBw&amp;url=https://www.cartoonstock.com/directory/h/hypertension.asp&amp;psig=AFQjCNGq4u2m-Qbp_lmu0R7FJ9h1-3M2sA&amp;ust=145526287095396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.eg/url?sa=i&amp;rct=j&amp;q=&amp;esrc=s&amp;source=images&amp;cd=&amp;cad=rja&amp;uact=8&amp;ved=0ahUKEwiY6qyprO_KAhVEJpoKHZvhA6UQjRwIBw&amp;url=http://www.slideshare.net/drtoufiq19711/management-of-hypertensionguide-line&amp;psig=AFQjCNE266BmtvsE5wohMMkaovpBY4UUqw&amp;ust=145526739373023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s://www.google.com.eg/url?sa=i&amp;rct=j&amp;q=&amp;esrc=s&amp;source=images&amp;cd=&amp;cad=rja&amp;uact=8&amp;ved=0ahUKEwjtu5qRrdbKAhVItxQKHYolC4wQjRwIBw&amp;url=https://www.pinterest.com/pin/9218374212438091/&amp;bvm=bv.113034660,d.ZWU&amp;psig=AFQjCNF8wTl51KxcSl8sK7swqMLz9o_RzA&amp;ust=145440879547251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angthanhtuan/20-saxena-acute-renal-failure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i53vnkhu3KAhUMJJoKHa4PAAYQjRwIBw&amp;url=https://quizlet.com/30235780/combo-terms-october-2013-flash-cards/&amp;psig=AFQjCNGaSQjUAbmvHP-cm0ziQQNaomxfQQ&amp;ust=1455188685647562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j71rrhj-3KAhVoDZoKHTkbC9cQjRwIBw&amp;url=http://www.srspharma.com/calcium-channel-blockers.htm&amp;psig=AFQjCNFgEJfgiQH9UfCOklOOZQuU4BMOug&amp;ust=1455191120537899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hyperlink" Target="http://www.google.com.eg/url?sa=i&amp;rct=j&amp;q=&amp;esrc=s&amp;source=images&amp;cd=&amp;cad=rja&amp;uact=8&amp;ved=0ahUKEwjy6M-xqu_KAhXoK5oKHZZuD0gQjRwIBw&amp;url=http://www.acpm.org/?MedAdherTT_ClinRef&amp;psig=AFQjCNENBD-TpMYH_aGoiv6KfQBbsS9pwg&amp;ust=1455266845866658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jT6_SAhe_KAhVGYJoKHVjKAnkQjRwIBw&amp;url=http://www.medscape.com/viewarticle/568047_1&amp;bvm=bv.113943164,d.bGs&amp;psig=AFQjCNGV6Tsf5Jy6p012oqcIJy8y3t2PEQ&amp;ust=1455256858967335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om.eg/url?sa=i&amp;rct=j&amp;q=&amp;esrc=s&amp;source=images&amp;cd=&amp;cad=rja&amp;uact=8&amp;ved=0ahUKEwighMvY5IrLAhVJmBoKHT17ByoQjRwIBw&amp;url=http://umm.edu/health/medical/reports/articles/high-blood-pressure&amp;psig=AFQjCNEPbjwKrOAT9QQl6MrwVYlvCBuwtA&amp;ust=145621004689469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jc9_--je_KAhUFEJoKHa7WCPgQjRwIBw&amp;url=http://slidemodel.com/templates/bmi-chart-powerpoint-template/&amp;psig=AFQjCNHN2lcFo3K_eEeFoO_L0cqHV462Aw&amp;ust=1455258939792332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2" name="Picture 2" descr="http://www.kurdlaw.net/index/images/stories/kurdlaw3/pulmonary-hypertension-diseas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081784"/>
            <a:ext cx="3502152" cy="369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 descr="http://www.pharmamirror.com/wp-content/uploads/2013/08/High-blood-pressure-medications-and-their-mechanism-of-action.jpe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4255" y="2057400"/>
            <a:ext cx="3395345" cy="371856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280416" y="2313753"/>
            <a:ext cx="4169664" cy="59708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Prevalence 25-30%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9936" y="3243072"/>
            <a:ext cx="4309872" cy="129235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 majority of cases, it is symptomless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bertus" pitchFamily="34" charset="0"/>
              </a:rPr>
              <a:t>“Silent Killer”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" y="4950273"/>
            <a:ext cx="4175760" cy="9323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Number One cause of death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1080" y="1965960"/>
            <a:ext cx="716280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41608" y="34554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7636" y="2742077"/>
            <a:ext cx="579264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Hydrochlorothiazide 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chlorthalidone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furosemide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7526" y="1466409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Diuretics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09360" y="1813560"/>
            <a:ext cx="5882640" cy="50444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8" name="Picture 4" descr="j03369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3656" y="1161288"/>
            <a:ext cx="1295400" cy="12954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6426950" y="2042160"/>
            <a:ext cx="5765050" cy="4572000"/>
            <a:chOff x="1331912" y="44450"/>
            <a:chExt cx="6264276" cy="6048376"/>
          </a:xfrm>
        </p:grpSpPr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1331913" y="1628775"/>
              <a:ext cx="2662238" cy="5032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400" b="1" dirty="0">
                  <a:latin typeface="Tahoma" pitchFamily="34" charset="0"/>
                </a:rPr>
                <a:t>Na</a:t>
              </a:r>
              <a:r>
                <a:rPr lang="en-US" altLang="zh-CN" sz="1400" b="1" baseline="30000" dirty="0">
                  <a:latin typeface="Tahoma" pitchFamily="34" charset="0"/>
                </a:rPr>
                <a:t>+ </a:t>
              </a:r>
              <a:r>
                <a:rPr lang="en-US" altLang="zh-CN" sz="1400" b="1" dirty="0">
                  <a:latin typeface="Tahoma" pitchFamily="34" charset="0"/>
                </a:rPr>
                <a:t>in vessel wall </a:t>
              </a:r>
            </a:p>
          </p:txBody>
        </p:sp>
        <p:grpSp>
          <p:nvGrpSpPr>
            <p:cNvPr id="22" name="Group 30"/>
            <p:cNvGrpSpPr/>
            <p:nvPr/>
          </p:nvGrpSpPr>
          <p:grpSpPr>
            <a:xfrm>
              <a:off x="1331912" y="44450"/>
              <a:ext cx="6264276" cy="6048376"/>
              <a:chOff x="1331912" y="44450"/>
              <a:chExt cx="6264276" cy="6048376"/>
            </a:xfrm>
          </p:grpSpPr>
          <p:sp>
            <p:nvSpPr>
              <p:cNvPr id="23" name="AutoShape 3"/>
              <p:cNvSpPr>
                <a:spLocks noChangeArrowheads="1"/>
              </p:cNvSpPr>
              <p:nvPr/>
            </p:nvSpPr>
            <p:spPr bwMode="auto">
              <a:xfrm>
                <a:off x="5724941" y="1557338"/>
                <a:ext cx="1871247" cy="647700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 dirty="0">
                    <a:latin typeface="Tahoma" pitchFamily="34" charset="0"/>
                  </a:rPr>
                  <a:t>  sodium,  water</a:t>
                </a:r>
              </a:p>
              <a:p>
                <a:pPr algn="ctr"/>
                <a:r>
                  <a:rPr lang="en-US" altLang="zh-CN" sz="1600" b="1" dirty="0">
                    <a:latin typeface="Tahoma" pitchFamily="34" charset="0"/>
                  </a:rPr>
                  <a:t>retention</a:t>
                </a:r>
              </a:p>
            </p:txBody>
          </p:sp>
          <p:sp>
            <p:nvSpPr>
              <p:cNvPr id="24" name="Line 4"/>
              <p:cNvSpPr>
                <a:spLocks noChangeShapeType="1"/>
              </p:cNvSpPr>
              <p:nvPr/>
            </p:nvSpPr>
            <p:spPr bwMode="auto">
              <a:xfrm>
                <a:off x="5940426" y="1770063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auto">
              <a:xfrm>
                <a:off x="6659563" y="2273300"/>
                <a:ext cx="0" cy="4349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6"/>
              <p:cNvSpPr>
                <a:spLocks noChangeArrowheads="1"/>
              </p:cNvSpPr>
              <p:nvPr/>
            </p:nvSpPr>
            <p:spPr bwMode="auto">
              <a:xfrm>
                <a:off x="5867401" y="2852738"/>
                <a:ext cx="1655763" cy="576263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latin typeface="Tahoma" pitchFamily="34" charset="0"/>
                  </a:rPr>
                  <a:t>     blood volume</a:t>
                </a:r>
                <a:r>
                  <a:rPr lang="en-US" altLang="zh-CN" b="1">
                    <a:latin typeface="Tahoma" pitchFamily="34" charset="0"/>
                  </a:rPr>
                  <a:t> </a:t>
                </a: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>
                <a:off x="6659563" y="3497263"/>
                <a:ext cx="0" cy="4349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8"/>
              <p:cNvSpPr>
                <a:spLocks noChangeArrowheads="1"/>
              </p:cNvSpPr>
              <p:nvPr/>
            </p:nvSpPr>
            <p:spPr bwMode="auto">
              <a:xfrm>
                <a:off x="5940426" y="4005263"/>
                <a:ext cx="1584325" cy="647700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latin typeface="Tahoma" pitchFamily="34" charset="0"/>
                  </a:rPr>
                  <a:t>Cardiac</a:t>
                </a:r>
              </a:p>
              <a:p>
                <a:pPr algn="ctr"/>
                <a:r>
                  <a:rPr lang="en-US" altLang="zh-CN" sz="1600" b="1">
                    <a:latin typeface="Tahoma" pitchFamily="34" charset="0"/>
                  </a:rPr>
                  <a:t>outrput</a:t>
                </a: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6011863" y="2994025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6156326" y="4146550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11"/>
              <p:cNvSpPr>
                <a:spLocks noChangeArrowheads="1"/>
              </p:cNvSpPr>
              <p:nvPr/>
            </p:nvSpPr>
            <p:spPr bwMode="auto">
              <a:xfrm>
                <a:off x="1331913" y="4292600"/>
                <a:ext cx="2879725" cy="504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>
                    <a:latin typeface="Tahoma" pitchFamily="34" charset="0"/>
                  </a:rPr>
                  <a:t>Peripheral resistance</a:t>
                </a: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1547813" y="4364038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utoShape 13"/>
              <p:cNvSpPr>
                <a:spLocks/>
              </p:cNvSpPr>
              <p:nvPr/>
            </p:nvSpPr>
            <p:spPr bwMode="auto">
              <a:xfrm rot="16200000">
                <a:off x="4500563" y="2997200"/>
                <a:ext cx="647700" cy="4246563"/>
              </a:xfrm>
              <a:prstGeom prst="leftBrace">
                <a:avLst>
                  <a:gd name="adj1" fmla="val 54636"/>
                  <a:gd name="adj2" fmla="val 50000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auto">
              <a:xfrm>
                <a:off x="3779838" y="5516563"/>
                <a:ext cx="2016125" cy="57626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  <a:latin typeface="Tahoma" pitchFamily="34" charset="0"/>
                  </a:rPr>
                  <a:t>Decrease in BP</a:t>
                </a:r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>
                <a:off x="2975972" y="44450"/>
                <a:ext cx="2532655" cy="936625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rgbClr val="FF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b="1" dirty="0" err="1">
                    <a:latin typeface="Tahoma" pitchFamily="34" charset="0"/>
                  </a:rPr>
                  <a:t>Thiazide</a:t>
                </a:r>
                <a:r>
                  <a:rPr lang="en-US" altLang="zh-CN" b="1" dirty="0">
                    <a:latin typeface="Tahoma" pitchFamily="34" charset="0"/>
                  </a:rPr>
                  <a:t> diuretics </a:t>
                </a:r>
              </a:p>
            </p:txBody>
          </p:sp>
          <p:sp>
            <p:nvSpPr>
              <p:cNvPr id="36" name="AutoShape 17"/>
              <p:cNvSpPr>
                <a:spLocks noChangeArrowheads="1"/>
              </p:cNvSpPr>
              <p:nvPr/>
            </p:nvSpPr>
            <p:spPr bwMode="auto">
              <a:xfrm>
                <a:off x="1331913" y="2563813"/>
                <a:ext cx="2736850" cy="504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>
                    <a:latin typeface="Tahoma" pitchFamily="34" charset="0"/>
                  </a:rPr>
                  <a:t>Na</a:t>
                </a:r>
                <a:r>
                  <a:rPr lang="en-US" altLang="zh-CN" sz="1400" b="1" baseline="30000">
                    <a:latin typeface="Tahoma" pitchFamily="34" charset="0"/>
                  </a:rPr>
                  <a:t>+</a:t>
                </a:r>
                <a:r>
                  <a:rPr lang="en-US" altLang="zh-CN" sz="1400" b="1">
                    <a:latin typeface="Tahoma" pitchFamily="34" charset="0"/>
                  </a:rPr>
                  <a:t>-Ca</a:t>
                </a:r>
                <a:r>
                  <a:rPr lang="en-US" altLang="zh-CN" sz="1400" b="1" baseline="30000">
                    <a:latin typeface="Tahoma" pitchFamily="34" charset="0"/>
                  </a:rPr>
                  <a:t>2+ </a:t>
                </a:r>
                <a:r>
                  <a:rPr lang="en-US" altLang="zh-CN" sz="1400" b="1">
                    <a:latin typeface="Tahoma" pitchFamily="34" charset="0"/>
                  </a:rPr>
                  <a:t>exchange </a:t>
                </a:r>
              </a:p>
            </p:txBody>
          </p:sp>
          <p:sp>
            <p:nvSpPr>
              <p:cNvPr id="37" name="AutoShape 18"/>
              <p:cNvSpPr>
                <a:spLocks noChangeArrowheads="1"/>
              </p:cNvSpPr>
              <p:nvPr/>
            </p:nvSpPr>
            <p:spPr bwMode="auto">
              <a:xfrm>
                <a:off x="1331912" y="3429001"/>
                <a:ext cx="2952333" cy="50323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 dirty="0">
                    <a:latin typeface="Tahoma" pitchFamily="34" charset="0"/>
                  </a:rPr>
                  <a:t>  Ca</a:t>
                </a:r>
                <a:r>
                  <a:rPr lang="en-US" altLang="zh-CN" sz="1400" b="1" baseline="30000" dirty="0">
                    <a:latin typeface="Tahoma" pitchFamily="34" charset="0"/>
                  </a:rPr>
                  <a:t>2+</a:t>
                </a:r>
                <a:r>
                  <a:rPr lang="en-US" altLang="zh-CN" sz="1400" b="1" dirty="0">
                    <a:latin typeface="Tahoma" pitchFamily="34" charset="0"/>
                  </a:rPr>
                  <a:t> in smooth muscle cell </a:t>
                </a:r>
              </a:p>
            </p:txBody>
          </p:sp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1476376" y="3500438"/>
                <a:ext cx="0" cy="360363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>
                <a:off x="2484438" y="2132013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1"/>
              <p:cNvSpPr>
                <a:spLocks noChangeShapeType="1"/>
              </p:cNvSpPr>
              <p:nvPr/>
            </p:nvSpPr>
            <p:spPr bwMode="auto">
              <a:xfrm flipH="1">
                <a:off x="2843213" y="979488"/>
                <a:ext cx="865188" cy="57626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2"/>
              <p:cNvSpPr>
                <a:spLocks noChangeShapeType="1"/>
              </p:cNvSpPr>
              <p:nvPr/>
            </p:nvSpPr>
            <p:spPr bwMode="auto">
              <a:xfrm flipH="1">
                <a:off x="2843213" y="981075"/>
                <a:ext cx="865188" cy="576263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85000"/>
                    <a:lumOff val="1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5219701" y="908050"/>
                <a:ext cx="1152525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>
                <a:off x="2411413" y="3068638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>
                <a:off x="2411413" y="3929063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6"/>
              <p:cNvSpPr>
                <a:spLocks noChangeShapeType="1"/>
              </p:cNvSpPr>
              <p:nvPr/>
            </p:nvSpPr>
            <p:spPr bwMode="auto">
              <a:xfrm flipV="1">
                <a:off x="1547813" y="2708275"/>
                <a:ext cx="0" cy="287338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7"/>
              <p:cNvSpPr>
                <a:spLocks noChangeShapeType="1"/>
              </p:cNvSpPr>
              <p:nvPr/>
            </p:nvSpPr>
            <p:spPr bwMode="auto">
              <a:xfrm>
                <a:off x="1547813" y="1700213"/>
                <a:ext cx="0" cy="360363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 Box 28"/>
              <p:cNvSpPr txBox="1">
                <a:spLocks noChangeArrowheads="1"/>
              </p:cNvSpPr>
              <p:nvPr/>
            </p:nvSpPr>
            <p:spPr bwMode="auto">
              <a:xfrm rot="1810267">
                <a:off x="5576888" y="779361"/>
                <a:ext cx="1150938" cy="44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ahoma" pitchFamily="34" charset="0"/>
                  </a:rPr>
                  <a:t>initial</a:t>
                </a:r>
              </a:p>
            </p:txBody>
          </p:sp>
          <p:sp>
            <p:nvSpPr>
              <p:cNvPr id="48" name="Text Box 29"/>
              <p:cNvSpPr txBox="1">
                <a:spLocks noChangeArrowheads="1"/>
              </p:cNvSpPr>
              <p:nvPr/>
            </p:nvSpPr>
            <p:spPr bwMode="auto">
              <a:xfrm rot="19727688">
                <a:off x="1982446" y="616494"/>
                <a:ext cx="2419434" cy="44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dirty="0" smtClean="0">
                    <a:solidFill>
                      <a:srgbClr val="FF0000"/>
                    </a:solidFill>
                    <a:latin typeface="Tahoma" pitchFamily="34" charset="0"/>
                  </a:rPr>
                  <a:t>Long- term</a:t>
                </a:r>
                <a:endParaRPr lang="en-US" altLang="zh-CN" sz="1600" b="1" dirty="0">
                  <a:solidFill>
                    <a:schemeClr val="tx2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49" name="Rounded Rectangle 48"/>
          <p:cNvSpPr/>
          <p:nvPr/>
        </p:nvSpPr>
        <p:spPr>
          <a:xfrm>
            <a:off x="259080" y="398790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 of action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97902" y="5197161"/>
            <a:ext cx="5752378" cy="143223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intial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diuresis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lasts 4-6 weeks and then replaced by a decrease in PVR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503080" y="296778"/>
            <a:ext cx="41054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diuretics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7740" y="1449725"/>
            <a:ext cx="722825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Loop diuretics produce more potent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diuresis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but a smaller decrease in PVR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608" y="3539690"/>
            <a:ext cx="10482072" cy="71227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Potassium- sparing diuretics have minimal effect on lowering BP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5349240"/>
            <a:ext cx="11643360" cy="131184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  <a:sym typeface="Cooper Black" pitchFamily="18" charset="0"/>
              </a:rPr>
              <a:t>According to ALLHAT,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  <a:sym typeface="Cooper Black" pitchFamily="18" charset="0"/>
              </a:rPr>
              <a:t>chlorthalidone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  <a:sym typeface="Cooper Black" pitchFamily="18" charset="0"/>
              </a:rPr>
              <a:t> is superior to an ACE inhibitor, a calcium channel blocker and an alpha1-adrenergic antagonist in preventing one or more CVD events.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5656" y="2380488"/>
            <a:ext cx="9272016" cy="94183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Loop diuretics are useful in hypertensive patients with either renal impairment, or heart failure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1056" y="4410457"/>
            <a:ext cx="9838784" cy="67970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Diuretics may be adequate in mild to moderate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5" name="Picture 4" descr="j03369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344" y="381000"/>
            <a:ext cx="12954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2" grpId="0" animBg="1"/>
      <p:bldP spid="1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8382" y="2082105"/>
            <a:ext cx="6986818" cy="14992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“white coat phenomenon” be the cause for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Osman’s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high blood pressure readings?</a:t>
            </a:r>
          </a:p>
        </p:txBody>
      </p:sp>
      <p:pic>
        <p:nvPicPr>
          <p:cNvPr id="132098" name="Picture 2" descr="https://s3.amazonaws.com/lowres.cartoonstock.com/health-beauty-doctor-gp-jester-jester_costume-costume-grin1432_low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0335" y="2682240"/>
            <a:ext cx="3810000" cy="371856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35062" y="4429065"/>
            <a:ext cx="6986818" cy="14992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 a Turkish study involving 438 patients, 43% were found to be white coat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hypertensives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82662" y="2066865"/>
            <a:ext cx="642293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failure of control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BP be due to secondary drug – induced effects?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902" y="3895665"/>
            <a:ext cx="643817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Which drugs elevate blood pressure?</a:t>
            </a:r>
          </a:p>
        </p:txBody>
      </p:sp>
      <p:pic>
        <p:nvPicPr>
          <p:cNvPr id="130051" name="Picture 3" descr="http://image.slidesharecdn.com/jnc-7ce2hours-130824134624-phpapp01-140811022805-phpapp01/95/management-of-hypertensionguide-line-35-638.jpg?cb=140772411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7560" y="2005012"/>
            <a:ext cx="4830444" cy="456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97902" y="2036385"/>
            <a:ext cx="700205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be misdiagnosed? And the high BP is due to secondary disease causes?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2662" y="3667065"/>
            <a:ext cx="698681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Which secondary diseases cause elevation of BP?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6208" y="1993583"/>
            <a:ext cx="42386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6512" y="2735981"/>
            <a:ext cx="6937248" cy="9825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 (ACEI</a:t>
            </a:r>
            <a:r>
              <a:rPr lang="cs-CZ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)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0678" y="1759017"/>
            <a:ext cx="681308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ii- Drugs acting on the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angiotensin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aldosterone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system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160" y="4917386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98424" y="4042610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Lisinopril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8488" y="3984698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Captopril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3728" y="5838042"/>
            <a:ext cx="757107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2-Angiotensin receptors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52704" y="4941770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Ramipril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0920" y="1909763"/>
            <a:ext cx="460343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7472" y="2823410"/>
            <a:ext cx="7775448" cy="131272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Particularly effective when hypertension results from excess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production (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renovascular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hypertension, white &amp; young)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8432" y="1638701"/>
            <a:ext cx="6937248" cy="9825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 (ACEI</a:t>
            </a:r>
            <a:r>
              <a:rPr lang="cs-CZ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)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2923" y="1516380"/>
            <a:ext cx="22764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s://s-media-cache-ak0.pinimg.com/736x/4d/1d/02/4d1d025c9ef61079caee15e6c11dbc6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2520" y="2962338"/>
            <a:ext cx="3459480" cy="3429001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289560" y="4404360"/>
            <a:ext cx="8275320" cy="24536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antihypertensive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effect of ACE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inhibitors results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primarily from vasodilatation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(reduction of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peripheral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resistance)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with little change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on  cardiac output. 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fall in aldosterone production may also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contribute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17152" y="4880810"/>
            <a:ext cx="56569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Food reduces their bioavailability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3640" y="4861560"/>
            <a:ext cx="5699760" cy="8991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It takes 2-4 weeks to see the full antihypertensive effect of ACIs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240" y="1235562"/>
            <a:ext cx="448040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pharmacokinetics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2392" y="2122370"/>
            <a:ext cx="430056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Polar, excreted in urine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" y="3032760"/>
            <a:ext cx="491337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Have a long half-life &amp; given once daily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82672" y="2133600"/>
            <a:ext cx="370620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 not cross BBB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3840" y="5896676"/>
            <a:ext cx="91592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Enalaprilat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the active metabolite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given by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i.v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. route in hypertensive emergency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6672" y="3962400"/>
            <a:ext cx="85525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Rapidly absorbed from GIT after oral administration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04592" y="3048000"/>
            <a:ext cx="548928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ramipril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prodrugs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8" name="Rounded Rectangle 17"/>
          <p:cNvSpPr/>
          <p:nvPr/>
        </p:nvSpPr>
        <p:spPr>
          <a:xfrm>
            <a:off x="385652" y="5680349"/>
            <a:ext cx="48142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3-Treatment of heart failure</a:t>
            </a:r>
            <a:endParaRPr lang="en-US" sz="2800" b="1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5760" y="3733801"/>
            <a:ext cx="6751320" cy="164591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2-Hypertension in patients with</a:t>
            </a:r>
            <a:r>
              <a:rPr lang="en-US" sz="2800" b="1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chronic renal disease, ischemic heart disease, diabetes</a:t>
            </a:r>
          </a:p>
          <a:p>
            <a:pPr algn="ctr">
              <a:lnSpc>
                <a:spcPct val="90000"/>
              </a:lnSpc>
            </a:pPr>
            <a:endParaRPr lang="en-US" sz="2800" b="1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9452" y="2696276"/>
            <a:ext cx="668570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1-Treatment  of  essential hypertension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0520" y="1501541"/>
            <a:ext cx="30327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uses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7848600" y="1859280"/>
            <a:ext cx="4145280" cy="37490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3230880"/>
            <a:ext cx="7284720" cy="10820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Acute renal failure, especially in patients </a:t>
            </a:r>
          </a:p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with bilateral renal artery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stenosis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384" y="2244290"/>
            <a:ext cx="24443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Dry cough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9824" y="4679642"/>
            <a:ext cx="741257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Severe hypotension in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hypovolemic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patients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6192" y="1226418"/>
            <a:ext cx="26729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29698" name="Picture 2" descr="http://image.slidesharecdn.com/20saxena-acuterenalfailure-100413012619-phpapp02/95/20-saxena-acute-renal-failure-12-728.jpg?cb=127112206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1480" y="1959293"/>
            <a:ext cx="3901440" cy="3313747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365760" y="5895473"/>
            <a:ext cx="118262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Cause renal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agensia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/failure in the fetus, resulting in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oligohydraminosis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4840" y="1767840"/>
            <a:ext cx="8945880" cy="46024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1127760" y="601578"/>
            <a:ext cx="798576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The rule of halves of Hypertension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7760" y="1859280"/>
            <a:ext cx="8046720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For every 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800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adults in the community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400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are hypertensive (either ↑ SBP or ↑ DBP       or both)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200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diagnosed HT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100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started on treatment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50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on correct drug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in only 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25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goal B.P. is attained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Means 25 ÷ 400 = 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6%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only have goal BP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0040" y="3965769"/>
            <a:ext cx="6766560" cy="5147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specific to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captopril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47472" y="5840930"/>
            <a:ext cx="499775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Proteinuria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neutropenia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9076" y="4820813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Skin rash, fever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41430" y="4895409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Dysgeusia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384" y="2125418"/>
            <a:ext cx="5949536" cy="84638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Angioneurotic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edema,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swelling in the  nose , throat, tongue, larynx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6192" y="1226418"/>
            <a:ext cx="26729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89090" name="AutoShape 2" descr="نتيجة بحث الصور عن ‪angioneurotic edema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نتيجة بحث الصور عن ‪angioneurotic edema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94" name="Picture 6" descr="https://o.quizlet.com/iqnWkF0H-OYEJ7mC2vCn-w_m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5881" y="2393314"/>
            <a:ext cx="2971800" cy="3321686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314104" y="3100778"/>
            <a:ext cx="3785456" cy="72446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First dose effect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352124" y="3970421"/>
            <a:ext cx="52561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Bilateral renal artery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stenosis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0896" y="2282952"/>
            <a:ext cx="9387840" cy="142036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During the second and third trimesters of pregnancy due to the risk of : fetal hypotension ,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anuria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,renal failure &amp;</a:t>
            </a:r>
          </a:p>
          <a:p>
            <a:r>
              <a:rPr lang="en-US" b="1" dirty="0" smtClean="0">
                <a:solidFill>
                  <a:srgbClr val="666699"/>
                </a:solidFill>
              </a:rPr>
              <a:t>    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malformations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728" y="1342242"/>
            <a:ext cx="46602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contraindications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3192" y="4922841"/>
            <a:ext cx="509433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Potassium-sparing diuretics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2981" y="5899805"/>
            <a:ext cx="226306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NSAIDs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7589520" y="1859280"/>
            <a:ext cx="4312920" cy="465461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70100" y="1602125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Valsartan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2233" y="1570041"/>
            <a:ext cx="242620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Losartan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3728" y="443082"/>
            <a:ext cx="81654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2-Angiotensin receptors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232" y="2834961"/>
            <a:ext cx="648614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Cause selective block of AT1 receptors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2128" y="3836309"/>
            <a:ext cx="6626352" cy="11166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 effect on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bradykinin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no cough, no </a:t>
            </a:r>
          </a:p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angioedema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224" y="5307530"/>
            <a:ext cx="6681216" cy="10323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Produce more complete inhibition of </a:t>
            </a:r>
          </a:p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angiotensin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8" name="Picture 2" descr="http://www.pharmacorama.com/en/Sections/images/Angiotensin_1_clip_image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4320" y="1996440"/>
            <a:ext cx="3909314" cy="427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7" name="Rounded Rectangle 16"/>
          <p:cNvSpPr/>
          <p:nvPr/>
        </p:nvSpPr>
        <p:spPr>
          <a:xfrm>
            <a:off x="7568184" y="2639889"/>
            <a:ext cx="33040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Orally effective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8968" y="1647042"/>
            <a:ext cx="289239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losartan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80377" y="3646370"/>
            <a:ext cx="3358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 not cross BBB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8328" y="3637226"/>
            <a:ext cx="594873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Long half-life, taken once daily</a:t>
            </a:r>
            <a:endParaRPr lang="en-US" sz="2800" b="1" dirty="0" smtClean="0">
              <a:solidFill>
                <a:srgbClr val="666699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4048" y="2671010"/>
            <a:ext cx="594873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Has a potent active metabolite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5064" y="4682850"/>
            <a:ext cx="263026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valsartan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1107" y="5913120"/>
            <a:ext cx="594873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Same contraindications as ACEI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16875" y="4569914"/>
            <a:ext cx="371759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 active metabolites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728" y="443082"/>
            <a:ext cx="81654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2-Angiotensin receptors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29400" y="5486400"/>
            <a:ext cx="5212080" cy="118872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Same ADRs, except for </a:t>
            </a:r>
          </a:p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dry cough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angioneurotic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edema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2" grpId="0" animBg="1"/>
      <p:bldP spid="13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419822" y="2127825"/>
            <a:ext cx="6986818" cy="201745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prescribed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hydrochlorthiazide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valsartan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. What is the rationale for combining hydrochlorothiazide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valsartan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240" y="2254568"/>
            <a:ext cx="4294823" cy="411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380648" y="220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Think- pair-share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9872" y="1319785"/>
            <a:ext cx="5913120" cy="3413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brachial artery was continuously infused with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bradykinin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and the blood flow is monitored. Placebo, drug A and drug B (both affect the RAAS) induced the effects on blood flow shown in the graph.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240" y="1920240"/>
            <a:ext cx="5160265" cy="476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483188" y="4875596"/>
            <a:ext cx="4210732" cy="83940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What is drug A? Justify!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0140" y="5941193"/>
            <a:ext cx="425950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What is drug B? Justify!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195560" y="5020697"/>
            <a:ext cx="1449885" cy="183730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V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ery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 algn="ctr"/>
            <a:r>
              <a:rPr lang="en-US" sz="2800" b="1" i="1" u="sng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N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ice</a:t>
            </a:r>
          </a:p>
          <a:p>
            <a:pPr algn="ctr"/>
            <a:r>
              <a:rPr lang="en-US" sz="2800" b="1" i="1" u="sng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D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rugs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7849" y="4294953"/>
            <a:ext cx="6193536" cy="8378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Dihydropyridine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 group act mainly on smooth muscle,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N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ifedipine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6568" y="1616562"/>
            <a:ext cx="64433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3-Calcium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4696" y="5859218"/>
            <a:ext cx="57668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D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intermediate effect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9456" y="2885252"/>
            <a:ext cx="66446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V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act more on the myocardium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81922" name="Picture 2" descr="http://www.srspharma.com/images/calcium-channel-blocker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2615" y="1905000"/>
            <a:ext cx="4762500" cy="2964498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" y="228600"/>
            <a:ext cx="179832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9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93192" y="4069081"/>
            <a:ext cx="5611368" cy="14325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 Peripheral vasodilatation </a:t>
            </a:r>
          </a:p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 Decrease cardiac contractility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3088" y="2438721"/>
            <a:ext cx="108783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Block the influx of calcium through calcium channels resulting in:-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3728" y="1418442"/>
            <a:ext cx="348675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880" y="3459480"/>
            <a:ext cx="4449129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323248" y="38212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454312" y="5074919"/>
            <a:ext cx="10015568" cy="123139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highly bound to plasma proteins ( more than 90%) while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less ( 70-80%)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9284" y="3461405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Well absorbed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1" y="2469201"/>
            <a:ext cx="3206495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Given orally or IV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1368" y="1387962"/>
            <a:ext cx="503818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pharmacokinetics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04360" y="3416809"/>
            <a:ext cx="7050024" cy="110947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have active metabolites,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not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82440" y="2426208"/>
            <a:ext cx="7589520" cy="72847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Onset 1-3 min after IV, 0.5-2hr after oral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5168" y="26020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9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07848" y="5182562"/>
            <a:ext cx="9994392" cy="99573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Sustained- release formulations are preferred for the treatment of hypertension due to the short half- life of CCBs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1268" y="3595517"/>
            <a:ext cx="6508924" cy="10496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Nicardipine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 can be given by I.V. route in hypertensive emergency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4320" y="2545401"/>
            <a:ext cx="62636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Treatment of chronic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960" y="1442826"/>
            <a:ext cx="36574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uses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728" y="33640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639728" y="220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7424" y="3515306"/>
            <a:ext cx="7961216" cy="125481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Describe the mechanism of action , therapeutic uses &amp; common adverse effects of  each class of drugs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5552" y="2230013"/>
            <a:ext cx="7863840" cy="95514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Outline the pharmacologic classes of drugs used in treatment of hypertension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0200" y="1162411"/>
            <a:ext cx="2538824" cy="574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ILOS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6481" y="2182367"/>
            <a:ext cx="3381375" cy="439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22664" y="5137885"/>
            <a:ext cx="7976456" cy="13371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an antihypertensive drug to treat a specific patient according to efficacy, safety, suitability &amp; cost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9664" y="2639889"/>
            <a:ext cx="60472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Headache , Flushing , Hypotension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3456" y="1619610"/>
            <a:ext cx="24290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0304" y="5897880"/>
            <a:ext cx="4437728" cy="77419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:- constipation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920" y="3584448"/>
            <a:ext cx="4437728" cy="66751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:-Tachycardia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0520" y="4422648"/>
            <a:ext cx="5684520" cy="125577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:- peripheral edema (ankle edema)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39862" y="2783145"/>
            <a:ext cx="7611658" cy="17278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prescribed hydrochlorothiazide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. What is the benefit of combining hydrochlorothiazide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39862" y="2783145"/>
            <a:ext cx="6986818" cy="11487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BP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almost the same in both arms. What does that imply?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2880" y="1417320"/>
            <a:ext cx="8945880" cy="52120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Instructions: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 Select a leader for your group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 Discuss the case according to the steps shown in the sheet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 Use your internet access to obtain evidence for efficacy, toxicity, convenience &amp; cost.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4- Due to time constrains divide yourself into 4 groups, each doing one search e.g. evidence for efficacy.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5- You have 10 minutes to do this and 1 minute to report to the class.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1310640" y="296778"/>
            <a:ext cx="65836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Task- Selection of a p-drug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2600" y="2164271"/>
            <a:ext cx="2606040" cy="446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9081" y="4389120"/>
            <a:ext cx="4983480" cy="21335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Once vasodilators are administered, fall in BP produced will activate the sympathetic system &amp; the RAAS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80" y="2761488"/>
            <a:ext cx="4983320" cy="115519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Classified into arterial, venous or mixed vasodilators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5919" y="2143125"/>
            <a:ext cx="6505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04960" y="163180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4- 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0680" y="1813561"/>
            <a:ext cx="6486525" cy="483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29416" y="18705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40793" y="1100881"/>
          <a:ext cx="10351007" cy="566368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96174"/>
                <a:gridCol w="1858808"/>
                <a:gridCol w="2551305"/>
                <a:gridCol w="2004596"/>
                <a:gridCol w="1640124"/>
              </a:tblGrid>
              <a:tr h="624840">
                <a:tc gridSpan="5">
                  <a:txBody>
                    <a:bodyPr/>
                    <a:lstStyle/>
                    <a:p>
                      <a:pPr algn="ctr" rtl="0"/>
                      <a:endParaRPr lang="ar-SA" sz="4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165829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Sodium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nitropruside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Diazoxide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Minoxidil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Hydralazine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939285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venodilator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Arteriodilator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Site of action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18247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Release of nitric oxide ( NO)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Opening of potassium channels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Opening 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 potassium channels in smooth muscle membranes by </a:t>
                      </a:r>
                      <a:r>
                        <a:rPr lang="en-US" dirty="0" err="1" smtClean="0"/>
                        <a:t>minoxidil</a:t>
                      </a:r>
                      <a:r>
                        <a:rPr lang="en-US" dirty="0" smtClean="0"/>
                        <a:t> sulfate </a:t>
                      </a:r>
                    </a:p>
                    <a:p>
                      <a:pPr algn="l" rtl="0"/>
                      <a:r>
                        <a:rPr lang="en-US" dirty="0" smtClean="0"/>
                        <a:t>( active metabolite )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Direct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Mechanism of action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3928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Intravenous infusion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Rapid intravenous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Oral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Oral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Route of admin.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28760" y="108316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8806" y="1371600"/>
          <a:ext cx="10238234" cy="53285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785130"/>
                <a:gridCol w="208633"/>
                <a:gridCol w="2591568"/>
                <a:gridCol w="1988694"/>
                <a:gridCol w="146458"/>
                <a:gridCol w="1811379"/>
                <a:gridCol w="1706372"/>
              </a:tblGrid>
              <a:tr h="8294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Sodium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nitropruside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Diazoxide</a:t>
                      </a:r>
                      <a:endParaRPr lang="ar-SA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Minoxidil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Hydralazine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Continue</a:t>
                      </a:r>
                    </a:p>
                    <a:p>
                      <a:pPr algn="l" rtl="0"/>
                      <a:r>
                        <a:rPr lang="en-US" dirty="0" smtClean="0"/>
                        <a:t>Vasodilators</a:t>
                      </a:r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18560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1.Hpertensive emergency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1.Hypertensive emergency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1.Moderate –severe hypertension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1.Moderate -severe hypertension.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Therapeutic uses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7559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In combination with diuretic &amp; </a:t>
                      </a:r>
                      <a:r>
                        <a:rPr lang="el-GR" sz="2000" b="1" dirty="0" smtClean="0"/>
                        <a:t>β</a:t>
                      </a:r>
                      <a:r>
                        <a:rPr lang="en-US" sz="2000" b="1" dirty="0" smtClean="0"/>
                        <a:t>-blockers</a:t>
                      </a:r>
                    </a:p>
                    <a:p>
                      <a:pPr algn="ctr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13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2.Severe heart failure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2.Treatment of hypoglycemia due to </a:t>
                      </a:r>
                      <a:r>
                        <a:rPr lang="en-US" dirty="0" err="1" smtClean="0"/>
                        <a:t>insulinoma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 baldness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2.Hypertensive pregnant woman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11640" y="22972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0255" y="1356361"/>
          <a:ext cx="10417745" cy="520759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05261"/>
                <a:gridCol w="1891944"/>
                <a:gridCol w="168708"/>
                <a:gridCol w="1831692"/>
                <a:gridCol w="210886"/>
                <a:gridCol w="2048602"/>
                <a:gridCol w="2060652"/>
              </a:tblGrid>
              <a:tr h="852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Sodium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nitropruside</a:t>
                      </a:r>
                      <a:endParaRPr lang="ar-SA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Diazoxide</a:t>
                      </a:r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Minoxidil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Hydralazine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Continue</a:t>
                      </a:r>
                    </a:p>
                    <a:p>
                      <a:pPr algn="l" rtl="0"/>
                      <a:r>
                        <a:rPr lang="en-US" dirty="0" smtClean="0"/>
                        <a:t>Vasodilators</a:t>
                      </a:r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45855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Severe hypotension</a:t>
                      </a:r>
                      <a:endParaRPr lang="ar-SA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Hypotension, reflex tachycardia, palpitation, angina, </a:t>
                      </a:r>
                      <a:r>
                        <a:rPr lang="en-US" baseline="0" dirty="0" smtClean="0"/>
                        <a:t>salt and water retention  ( edema)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Adverse effects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42143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1.Methemoglobinduring infusion</a:t>
                      </a:r>
                    </a:p>
                    <a:p>
                      <a:pPr algn="l" rtl="0"/>
                      <a:r>
                        <a:rPr lang="en-US" dirty="0" smtClean="0"/>
                        <a:t>2. Cyanide toxicity</a:t>
                      </a:r>
                    </a:p>
                    <a:p>
                      <a:pPr algn="l" rtl="0"/>
                      <a:r>
                        <a:rPr lang="en-US" dirty="0" smtClean="0"/>
                        <a:t>3. Thiocyanate toxicity </a:t>
                      </a: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Inhibit insulin release from </a:t>
                      </a:r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 cells of the pancreas  causing hyperglycemia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Contraindicated in diabetics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Hypertrichosis.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r>
                        <a:rPr lang="en-US" dirty="0" smtClean="0"/>
                        <a:t>Contraindicated in females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 lupus erythematosus like syndrome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Specific adverse effects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35440" y="21448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7" name="Rounded Rectangle 16"/>
          <p:cNvSpPr/>
          <p:nvPr/>
        </p:nvSpPr>
        <p:spPr>
          <a:xfrm>
            <a:off x="329184" y="3310449"/>
            <a:ext cx="5913120" cy="12005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Headache, palpitations which disappear when infusion is stopped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5440" y="4907280"/>
            <a:ext cx="7604600" cy="1508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Cyanide accumulation cause cyanide poisoning (metabolic acidosis, arrhythmias, severe hypotension and death)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5440" y="2308458"/>
            <a:ext cx="239252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384" y="118069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Sodium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nitroprusside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0" y="2087880"/>
            <a:ext cx="3352800" cy="2444496"/>
          </a:xfrm>
          <a:prstGeom prst="rect">
            <a:avLst/>
          </a:prstGeom>
          <a:noFill/>
          <a:ln/>
        </p:spPr>
      </p:pic>
      <p:sp>
        <p:nvSpPr>
          <p:cNvPr id="18" name="Rounded Rectangle 17"/>
          <p:cNvSpPr/>
          <p:nvPr/>
        </p:nvSpPr>
        <p:spPr>
          <a:xfrm>
            <a:off x="350680" y="18400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74904" y="3978281"/>
            <a:ext cx="9073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May take  two weeks for optimal therapeutic response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6776" y="1286256"/>
            <a:ext cx="4437728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-ß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200" y="269346"/>
            <a:ext cx="547100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5-Sympatholytic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520" y="2200656"/>
            <a:ext cx="5943600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Propranolol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atenolol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metoprolol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7952" y="4922520"/>
            <a:ext cx="8141208" cy="91560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Evidence support the use of ß-blockers in patients with concomitant coronary artery disease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5760" y="2976773"/>
            <a:ext cx="8702040" cy="8332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They should not be the primary agent for primary prevention but are effective as add-on therapy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4152" y="6124073"/>
            <a:ext cx="10411968" cy="55104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When discontinued, ß- blockers should be withdrawn gradually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639728" y="220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7952" y="3464453"/>
            <a:ext cx="2182368" cy="6046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2-Q  &amp;  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7952" y="2618553"/>
            <a:ext cx="2151888" cy="59708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1-Minicase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2120" y="1909171"/>
            <a:ext cx="2538824" cy="574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Segments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34640" y="1116691"/>
            <a:ext cx="5318760" cy="574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Interactive Lecture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1264" y="5183605"/>
            <a:ext cx="4730336" cy="66855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5-Task-Selection of a P-drug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1264" y="6082765"/>
            <a:ext cx="3373976" cy="5466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6-Memory matrix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20784" y="4269205"/>
            <a:ext cx="3252056" cy="6990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3-Think-pair-share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4892040" y="1964756"/>
            <a:ext cx="7084033" cy="464940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20" y="3901440"/>
            <a:ext cx="4526280" cy="27736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They lower blood pressure by :  </a:t>
            </a:r>
          </a:p>
          <a:p>
            <a:pPr algn="ctr">
              <a:lnSpc>
                <a:spcPct val="90000"/>
              </a:lnSpc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-Decreasing  cardiac output.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ii-Inhibiting the release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iii- Central mechanism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3840" y="2707746"/>
            <a:ext cx="32947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34856" y="1667256"/>
            <a:ext cx="4437728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ß-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2087880"/>
            <a:ext cx="6781800" cy="44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251540" y="5061605"/>
            <a:ext cx="59663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Aggravate peripheral arterial disease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2499" y="2283273"/>
            <a:ext cx="2827421" cy="6275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Hypoglycemia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1272" y="3060192"/>
            <a:ext cx="4572000" cy="91744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Mask the symptoms of hypoglycemia in diabetes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1381866"/>
            <a:ext cx="179832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7528" y="4213298"/>
            <a:ext cx="4233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Increased triglycerides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9081" y="5941193"/>
            <a:ext cx="36118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Erectile dysfunction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4856" y="341376"/>
            <a:ext cx="4437728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ß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pic>
        <p:nvPicPr>
          <p:cNvPr id="20" name="Picture 1031" descr="Monitoring Blood Press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03920" y="2279904"/>
            <a:ext cx="3456432" cy="4267200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4442059" y="2222313"/>
            <a:ext cx="2827421" cy="6275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Fatigue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 animBg="1"/>
      <p:bldP spid="13" grpId="0" animBg="1"/>
      <p:bldP spid="18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32393" y="4627826"/>
            <a:ext cx="6586567" cy="98049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Prazosin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short- acting causes first dose hypotension &amp; postural hypotension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4528" y="2146113"/>
            <a:ext cx="7312152" cy="7799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Block 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receptors in arterioles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venules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4584" y="3102864"/>
            <a:ext cx="6071456" cy="125577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Reduce blood pressure by decreasing both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afterload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preload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40112" y="25410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Sympatholytic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2976" y="1225296"/>
            <a:ext cx="5739224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ii-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α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blockers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" y="5850956"/>
            <a:ext cx="731520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Doxazosin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is preferred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→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long half- life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8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39862" y="2783145"/>
            <a:ext cx="6986818" cy="11487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BP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did not change on standing. What is your conclusion?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8337" y="1950720"/>
            <a:ext cx="464934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243840" y="5412927"/>
            <a:ext cx="6973824" cy="123171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Useful in the treatment of hypertension complicated by renal disease and resistant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6136" y="4345244"/>
            <a:ext cx="6133057" cy="91255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Does not decrease renal blood flow or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glomerular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filtration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7526" y="1125033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A-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Clonidine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" y="2090928"/>
            <a:ext cx="6812280" cy="98755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α2-agonist, diminishes central adrenergic outflow &amp;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↑ parasympathetic outflow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1536" y="196194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Iii- Centrally- acting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9480" y="1885950"/>
            <a:ext cx="4710113" cy="478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07046" y="3307081"/>
            <a:ext cx="6419890" cy="883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Abrupt withdrawal may lead to rebound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454152" y="3029712"/>
            <a:ext cx="6973824" cy="144507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 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- 2 agonist, is converted to methyl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noradrenaline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centrally to diminish the adrenergic outflow from the C.N.S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816" y="4619564"/>
            <a:ext cx="7912608" cy="92779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Lead to reduced total peripheral resistance, and a decreased in blood pressure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4206" y="2130873"/>
            <a:ext cx="346333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B- 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methyldopa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9072" y="287634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Sympatholytic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7736" y="1186794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Centrally- acting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9392" y="5701604"/>
            <a:ext cx="7912608" cy="92779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-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Methyldopa is the first line treatment of hypertension in pregnancy</a:t>
            </a: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17942" y="2066865"/>
            <a:ext cx="6986818" cy="14535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Is the concomitant prescribing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clonidine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metoprolol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to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rational?</a:t>
            </a:r>
          </a:p>
        </p:txBody>
      </p:sp>
      <p:pic>
        <p:nvPicPr>
          <p:cNvPr id="12" name="Picture 11" descr="http://www.downloadheart.us/images/Six/Hypertension-and-How-it-Can-Affect-Y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2440" y="272796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28600" y="1615441"/>
            <a:ext cx="6986818" cy="14782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failure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control of BP be due to the use of inappropriate combinations of drugs?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2880" y="333756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Use of combinations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→↓ individual dose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↓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ADRs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258" y="455676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a drug that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↓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the ADR of another, e.g.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thiazides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versus ACEI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2396" y="579120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a drugs that act by different mechanisms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9985" y="2160270"/>
            <a:ext cx="4476750" cy="41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t="8418"/>
          <a:stretch>
            <a:fillRect/>
          </a:stretch>
        </p:blipFill>
        <p:spPr bwMode="auto">
          <a:xfrm>
            <a:off x="7546848" y="2255520"/>
            <a:ext cx="4294632" cy="422148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9040" y="2042160"/>
            <a:ext cx="443484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96240" y="3773745"/>
            <a:ext cx="5532120" cy="27184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somatic complaints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(fatigue and dry mouth)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indicate the adherence of </a:t>
            </a:r>
          </a:p>
          <a:p>
            <a:pPr lvl="0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to medication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regimen and which drugs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cause these symptoms?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7680" y="1691640"/>
            <a:ext cx="5532120" cy="16306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failure of control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Osman’s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BP be attributed to non adherence?</a:t>
            </a:r>
          </a:p>
        </p:txBody>
      </p:sp>
      <p:pic>
        <p:nvPicPr>
          <p:cNvPr id="135170" name="Picture 2" descr="http://www.acpm.org/resource/resmgr/timetools-images/figure2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3681" y="2286000"/>
            <a:ext cx="5363844" cy="3905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3127408" y="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Memory matrix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0" y="2179320"/>
            <a:ext cx="11704320" cy="41910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9880" y="2898986"/>
          <a:ext cx="1166876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998"/>
                <a:gridCol w="990322"/>
                <a:gridCol w="1539240"/>
                <a:gridCol w="1752600"/>
                <a:gridCol w="1614606"/>
                <a:gridCol w="1113354"/>
                <a:gridCol w="1772642"/>
                <a:gridCol w="144299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Pregnancy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Hypokalemia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Bradycardia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Asthma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Hyperkalemia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Diuretics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kern="12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ACEI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CCB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ß-blockers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16568" y="833387"/>
            <a:ext cx="10314272" cy="98498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Enter + or – in the cells to indicate the presence or absence of a feature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80" y="1928262"/>
            <a:ext cx="10984832" cy="98498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Compelling contraindications of antihypertensive drugs</a:t>
            </a:r>
            <a:endParaRPr lang="en-US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7" name="Rounded Rectangle 6"/>
          <p:cNvSpPr/>
          <p:nvPr/>
        </p:nvSpPr>
        <p:spPr>
          <a:xfrm>
            <a:off x="9067801" y="1615441"/>
            <a:ext cx="3124200" cy="52425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120" y="792480"/>
            <a:ext cx="8740541" cy="588263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426720" y="1145364"/>
            <a:ext cx="864107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Osman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a 51-year-old man (95Kg weight, 176cm tall) is referred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for further evaluation of his BP. He is a computer engineer and has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a past history of type 2 diabetes for 5 years and high BP for 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years.  His somatic complaints include fatigue and dry mouth.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He has no known history of hypertension target-organ damage,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and his medications are listed in the accompanying table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He has no remarkable family history other than hypertension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both parents. His seated BP was 156/90 mmHg and 158/90 mmHg in the right arm (similar to the left arm), with a regular heart rate of 70 beats/min.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His BP did not change on standing.  His urinalysis showed an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unremarkable dipstick evaluation. The patient was suspected as having drug- resistant hypertension.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28761" y="1752600"/>
          <a:ext cx="3063239" cy="4862704"/>
        </p:xfrm>
        <a:graphic>
          <a:graphicData uri="http://schemas.openxmlformats.org/drawingml/2006/table">
            <a:tbl>
              <a:tblPr/>
              <a:tblGrid>
                <a:gridCol w="1676399"/>
                <a:gridCol w="670560"/>
                <a:gridCol w="716280"/>
              </a:tblGrid>
              <a:tr h="4352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Dose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Frequency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Hydrochlorothiazide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Valsartan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Diltiazem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long-acting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300mg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Clonidine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Twice 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Metoprolol, long acting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Simvastatin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Fenofibrate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145mg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Metformin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Twice 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152048" y="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5880" y="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0" y="198120"/>
            <a:ext cx="10683240" cy="8534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Control of blood pressure &amp; site of drug action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123" y="1188720"/>
            <a:ext cx="10400157" cy="545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" y="1790700"/>
            <a:ext cx="1085088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9" name="Rounded Rectangle 8"/>
          <p:cNvSpPr/>
          <p:nvPr/>
        </p:nvSpPr>
        <p:spPr>
          <a:xfrm>
            <a:off x="576072" y="2548129"/>
            <a:ext cx="8740541" cy="210921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List as many reasons as you can, why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Osman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failed to respond to antihypertensive therapy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13136" y="46329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5080" y="2609088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13142" y="1356360"/>
            <a:ext cx="6575338" cy="1447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seated BP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156/90, what are the target BP values for treatment of hypertensive patients?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8382" y="2950785"/>
            <a:ext cx="674297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What stage of hypertension is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1742" y="6124073"/>
            <a:ext cx="651437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diabetic, what are the target BP values for a diabetic patient?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6918" y="3769995"/>
            <a:ext cx="7934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7160" y="6062663"/>
            <a:ext cx="382524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3841" y="2146934"/>
            <a:ext cx="3992880" cy="90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umm.edu/health/medical/reports/articles/~/media/ADAM/Images/en/18166.ashx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615" y="2256472"/>
            <a:ext cx="3810000" cy="35347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2" name="Rounded Rectangle 11"/>
          <p:cNvSpPr/>
          <p:nvPr/>
        </p:nvSpPr>
        <p:spPr>
          <a:xfrm>
            <a:off x="441960" y="1584960"/>
            <a:ext cx="6797040" cy="16916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no history of hypertension- target organ damage. What are organs affected adversely by persistent high BP?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9822" y="4947225"/>
            <a:ext cx="6514378" cy="131641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to reduce his body weight, what other lifestyle modifications should he do?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0782" y="3596641"/>
            <a:ext cx="6514378" cy="92627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95kg big. Is this weight proper for his length(176cm)?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1848" y="24384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2880" y="19812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8" name="Picture 14" descr="http://cdn.slidemodel.com/wp-content/uploads/6338-02-bmi-chart-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3320" y="2164080"/>
            <a:ext cx="4678680" cy="4221480"/>
          </a:xfrm>
          <a:prstGeom prst="rect">
            <a:avLst/>
          </a:prstGeom>
          <a:noFill/>
        </p:spPr>
      </p:pic>
      <p:pic>
        <p:nvPicPr>
          <p:cNvPr id="98311" name="Picture 7" descr="http://img.medscape.com/fullsize/migrated/568/047/ashp568047.tab3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98080" y="2301240"/>
            <a:ext cx="4495800" cy="4556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72088" y="34249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0888" y="6124073"/>
            <a:ext cx="7662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5-Drugs acting on sympathetic nervous system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9392" y="3261361"/>
            <a:ext cx="6937248" cy="84862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2-Drugs acting on the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renin-angiotensin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</a:p>
          <a:p>
            <a:pPr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aldosterone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system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0302" y="2469201"/>
            <a:ext cx="2827421" cy="62451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1-Diuretics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8320" y="5135880"/>
            <a:ext cx="2827421" cy="78060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4-Vasodilators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360" y="4283402"/>
            <a:ext cx="497417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3-Calcium channel blockers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440" y="1479403"/>
            <a:ext cx="4130040" cy="68467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classification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31411</TotalTime>
  <Words>2034</Words>
  <Application>Microsoft Office PowerPoint</Application>
  <PresentationFormat>مخصص</PresentationFormat>
  <Paragraphs>390</Paragraphs>
  <Slides>51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52" baseType="lpstr">
      <vt:lpstr>Mesh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A.ALOBAIDI</cp:lastModifiedBy>
  <cp:revision>1846</cp:revision>
  <dcterms:created xsi:type="dcterms:W3CDTF">2015-12-03T14:01:37Z</dcterms:created>
  <dcterms:modified xsi:type="dcterms:W3CDTF">2016-03-09T10:11:03Z</dcterms:modified>
</cp:coreProperties>
</file>