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88" r:id="rId2"/>
    <p:sldId id="341" r:id="rId3"/>
    <p:sldId id="306" r:id="rId4"/>
    <p:sldId id="334" r:id="rId5"/>
    <p:sldId id="304" r:id="rId6"/>
    <p:sldId id="333" r:id="rId7"/>
    <p:sldId id="305" r:id="rId8"/>
    <p:sldId id="290" r:id="rId9"/>
    <p:sldId id="259" r:id="rId10"/>
    <p:sldId id="260" r:id="rId11"/>
    <p:sldId id="291" r:id="rId12"/>
    <p:sldId id="338" r:id="rId13"/>
    <p:sldId id="339" r:id="rId14"/>
    <p:sldId id="340" r:id="rId15"/>
    <p:sldId id="261" r:id="rId16"/>
    <p:sldId id="262" r:id="rId17"/>
    <p:sldId id="263" r:id="rId18"/>
    <p:sldId id="264" r:id="rId19"/>
    <p:sldId id="265" r:id="rId20"/>
    <p:sldId id="266" r:id="rId21"/>
    <p:sldId id="267" r:id="rId22"/>
    <p:sldId id="270" r:id="rId23"/>
    <p:sldId id="272" r:id="rId24"/>
    <p:sldId id="309" r:id="rId25"/>
    <p:sldId id="296" r:id="rId26"/>
    <p:sldId id="273" r:id="rId27"/>
    <p:sldId id="274" r:id="rId28"/>
    <p:sldId id="275" r:id="rId29"/>
    <p:sldId id="269" r:id="rId30"/>
    <p:sldId id="276" r:id="rId31"/>
    <p:sldId id="307" r:id="rId32"/>
    <p:sldId id="317" r:id="rId33"/>
    <p:sldId id="336" r:id="rId34"/>
    <p:sldId id="285" r:id="rId35"/>
    <p:sldId id="277" r:id="rId36"/>
    <p:sldId id="278" r:id="rId37"/>
    <p:sldId id="279" r:id="rId38"/>
    <p:sldId id="280" r:id="rId39"/>
    <p:sldId id="281" r:id="rId40"/>
    <p:sldId id="282" r:id="rId41"/>
    <p:sldId id="295" r:id="rId42"/>
    <p:sldId id="283" r:id="rId43"/>
    <p:sldId id="343" r:id="rId44"/>
    <p:sldId id="284" r:id="rId45"/>
    <p:sldId id="287" r:id="rId46"/>
    <p:sldId id="310" r:id="rId47"/>
    <p:sldId id="312" r:id="rId48"/>
    <p:sldId id="308" r:id="rId49"/>
    <p:sldId id="344" r:id="rId50"/>
    <p:sldId id="342" r:id="rId51"/>
    <p:sldId id="327" r:id="rId5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29" d="100"/>
          <a:sy n="29" d="100"/>
        </p:scale>
        <p:origin x="-72" y="-5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buNone/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3/9/2016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3/9/2016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3/9/2016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3/9/2016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3/9/2016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1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hyperlink" Target="http://www.pharmamirror.com/topics/antihypertensive-drug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hyperlink" Target="https://www.google.com.eg/url?sa=i&amp;rct=j&amp;q=&amp;esrc=s&amp;source=images&amp;cd=&amp;cad=rja&amp;uact=8&amp;ved=0ahUKEwj5l86Vm-_KAhWiApoKHaw0Ar4QjRwIBw&amp;url=https://www.cartoonstock.com/directory/h/hypertension.asp&amp;psig=AFQjCNGq4u2m-Qbp_lmu0R7FJ9h1-3M2sA&amp;ust=1455262870953963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hyperlink" Target="http://www.google.com.eg/url?sa=i&amp;rct=j&amp;q=&amp;esrc=s&amp;source=images&amp;cd=&amp;cad=rja&amp;uact=8&amp;ved=0ahUKEwiY6qyprO_KAhVEJpoKHZvhA6UQjRwIBw&amp;url=http://www.slideshare.net/drtoufiq19711/management-of-hypertensionguide-line&amp;psig=AFQjCNE266BmtvsE5wohMMkaovpBY4UUqw&amp;ust=1455267393730232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hyperlink" Target="https://www.google.com.eg/url?sa=i&amp;rct=j&amp;q=&amp;esrc=s&amp;source=images&amp;cd=&amp;cad=rja&amp;uact=8&amp;ved=0ahUKEwjtu5qRrdbKAhVItxQKHYolC4wQjRwIBw&amp;url=https://www.pinterest.com/pin/9218374212438091/&amp;bvm=bv.113034660,d.ZWU&amp;psig=AFQjCNF8wTl51KxcSl8sK7swqMLz9o_RzA&amp;ust=1454408795472513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lideshare.net/dangthanhtuan/20-saxena-acute-renal-failure" TargetMode="Externa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.eg/url?sa=i&amp;rct=j&amp;q=&amp;esrc=s&amp;source=images&amp;cd=&amp;cad=rja&amp;uact=8&amp;ved=0ahUKEwi53vnkhu3KAhUMJJoKHa4PAAYQjRwIBw&amp;url=https://quizlet.com/30235780/combo-terms-october-2013-flash-cards/&amp;psig=AFQjCNGaSQjUAbmvHP-cm0ziQQNaomxfQQ&amp;ust=1455188685647562" TargetMode="Externa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eg/url?sa=i&amp;rct=j&amp;q=&amp;esrc=s&amp;source=images&amp;cd=&amp;cad=rja&amp;uact=8&amp;ved=0ahUKEwj71rrhj-3KAhVoDZoKHTkbC9cQjRwIBw&amp;url=http://www.srspharma.com/calcium-channel-blockers.htm&amp;psig=AFQjCNFgEJfgiQH9UfCOklOOZQuU4BMOug&amp;ust=1455191120537899" TargetMode="Externa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emf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gif"/><Relationship Id="rId4" Type="http://schemas.openxmlformats.org/officeDocument/2006/relationships/hyperlink" Target="http://www.google.com.eg/url?sa=i&amp;rct=j&amp;q=&amp;esrc=s&amp;source=images&amp;cd=&amp;cad=rja&amp;uact=8&amp;ved=0ahUKEwjy6M-xqu_KAhXoK5oKHZZuD0gQjRwIBw&amp;url=http://www.acpm.org/?MedAdherTT_ClinRef&amp;psig=AFQjCNENBD-TpMYH_aGoiv6KfQBbsS9pwg&amp;ust=1455266845866658" TargetMode="Externa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.eg/url?sa=i&amp;rct=j&amp;q=&amp;esrc=s&amp;source=images&amp;cd=&amp;cad=rja&amp;uact=8&amp;ved=0ahUKEwjT6_SAhe_KAhVGYJoKHVjKAnkQjRwIBw&amp;url=http://www.medscape.com/viewarticle/568047_1&amp;bvm=bv.113943164,d.bGs&amp;psig=AFQjCNGV6Tsf5Jy6p012oqcIJy8y3t2PEQ&amp;ust=1455256858967335" TargetMode="External"/><Relationship Id="rId3" Type="http://schemas.openxmlformats.org/officeDocument/2006/relationships/image" Target="../media/image11.jpeg"/><Relationship Id="rId7" Type="http://schemas.openxmlformats.org/officeDocument/2006/relationships/image" Target="../media/image12.jpeg"/><Relationship Id="rId2" Type="http://schemas.openxmlformats.org/officeDocument/2006/relationships/hyperlink" Target="http://www.google.com.eg/url?sa=i&amp;rct=j&amp;q=&amp;esrc=s&amp;source=images&amp;cd=&amp;cad=rja&amp;uact=8&amp;ved=0ahUKEwighMvY5IrLAhVJmBoKHT17ByoQjRwIBw&amp;url=http://umm.edu/health/medical/reports/articles/high-blood-pressure&amp;psig=AFQjCNEPbjwKrOAT9QQl6MrwVYlvCBuwtA&amp;ust=1456210046894692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oogle.com.eg/url?sa=i&amp;rct=j&amp;q=&amp;esrc=s&amp;source=images&amp;cd=&amp;cad=rja&amp;uact=8&amp;ved=0ahUKEwjc9_--je_KAhUFEJoKHa7WCPgQjRwIBw&amp;url=http://slidemodel.com/templates/bmi-chart-powerpoint-template/&amp;psig=AFQjCNHN2lcFo3K_eEeFoO_L0cqHV462Aw&amp;ust=1455258939792332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2.gif"/><Relationship Id="rId9" Type="http://schemas.openxmlformats.org/officeDocument/2006/relationships/image" Target="../media/image13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797538" y="88203"/>
            <a:ext cx="1304693" cy="1650381"/>
          </a:xfrm>
          <a:prstGeom prst="rect">
            <a:avLst/>
          </a:prstGeom>
          <a:solidFill>
            <a:srgbClr val="FFFF00"/>
          </a:solid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7" descr="conduc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48737" y="216568"/>
            <a:ext cx="986589" cy="1371599"/>
          </a:xfrm>
          <a:prstGeom prst="rect">
            <a:avLst/>
          </a:prstGeom>
          <a:noFill/>
          <a:ln/>
        </p:spPr>
      </p:pic>
      <p:sp>
        <p:nvSpPr>
          <p:cNvPr id="14" name="Rounded Rectangle 13"/>
          <p:cNvSpPr/>
          <p:nvPr/>
        </p:nvSpPr>
        <p:spPr>
          <a:xfrm>
            <a:off x="2502568" y="601578"/>
            <a:ext cx="5835316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Antihypertensive drugs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pic>
        <p:nvPicPr>
          <p:cNvPr id="12" name="Picture 2" descr="http://www.kurdlaw.net/index/images/stories/kurdlaw3/pulmonary-hypertension-disease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0" y="2081784"/>
            <a:ext cx="3502152" cy="369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452" name="Picture 4" descr="http://www.pharmamirror.com/wp-content/uploads/2013/08/High-blood-pressure-medications-and-their-mechanism-of-action.jpe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34255" y="2057400"/>
            <a:ext cx="3395345" cy="3718560"/>
          </a:xfrm>
          <a:prstGeom prst="rect">
            <a:avLst/>
          </a:prstGeom>
          <a:noFill/>
        </p:spPr>
      </p:pic>
      <p:sp>
        <p:nvSpPr>
          <p:cNvPr id="8" name="Rounded Rectangle 7"/>
          <p:cNvSpPr/>
          <p:nvPr/>
        </p:nvSpPr>
        <p:spPr>
          <a:xfrm>
            <a:off x="280416" y="2313753"/>
            <a:ext cx="4169664" cy="59708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Prevalence 25-30%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249936" y="3243072"/>
            <a:ext cx="4309872" cy="1292352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In majority of cases, it is symptomless 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Albertus" pitchFamily="34" charset="0"/>
              </a:rPr>
              <a:t>“Silent Killer”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228600" y="4950273"/>
            <a:ext cx="4175760" cy="93236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Number One cause of death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31080" y="1965960"/>
            <a:ext cx="7162800" cy="4663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6123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797538" y="88203"/>
            <a:ext cx="1304693" cy="1650381"/>
          </a:xfrm>
          <a:prstGeom prst="rect">
            <a:avLst/>
          </a:prstGeom>
          <a:solidFill>
            <a:srgbClr val="FFFF00"/>
          </a:solid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7" descr="conduc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48737" y="216568"/>
            <a:ext cx="986589" cy="1371599"/>
          </a:xfrm>
          <a:prstGeom prst="rect">
            <a:avLst/>
          </a:prstGeom>
          <a:noFill/>
          <a:ln/>
        </p:spPr>
      </p:pic>
      <p:sp>
        <p:nvSpPr>
          <p:cNvPr id="14" name="Rounded Rectangle 13"/>
          <p:cNvSpPr/>
          <p:nvPr/>
        </p:nvSpPr>
        <p:spPr>
          <a:xfrm>
            <a:off x="2441608" y="345546"/>
            <a:ext cx="5835316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Antihypertensive drugs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257636" y="2742077"/>
            <a:ext cx="5792644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  <a:defRPr/>
            </a:pP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Hydrochlorothiazide ,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chlorthalidone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&amp;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furosemide</a:t>
            </a:r>
            <a:endParaRPr lang="en-US" sz="2800" dirty="0" smtClean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337526" y="1466409"/>
            <a:ext cx="2827421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Diuretics</a:t>
            </a:r>
            <a:endParaRPr lang="en-US" sz="32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6309360" y="1813560"/>
            <a:ext cx="5882640" cy="5044440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pic>
        <p:nvPicPr>
          <p:cNvPr id="18" name="Picture 4" descr="j0336986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43656" y="1161288"/>
            <a:ext cx="1295400" cy="1295400"/>
          </a:xfrm>
          <a:prstGeom prst="rect">
            <a:avLst/>
          </a:prstGeom>
          <a:noFill/>
        </p:spPr>
      </p:pic>
      <p:grpSp>
        <p:nvGrpSpPr>
          <p:cNvPr id="20" name="Group 19"/>
          <p:cNvGrpSpPr/>
          <p:nvPr/>
        </p:nvGrpSpPr>
        <p:grpSpPr>
          <a:xfrm>
            <a:off x="6426950" y="2042160"/>
            <a:ext cx="5765050" cy="4572000"/>
            <a:chOff x="1331912" y="44450"/>
            <a:chExt cx="6264276" cy="6048376"/>
          </a:xfrm>
        </p:grpSpPr>
        <p:sp>
          <p:nvSpPr>
            <p:cNvPr id="21" name="AutoShape 16"/>
            <p:cNvSpPr>
              <a:spLocks noChangeArrowheads="1"/>
            </p:cNvSpPr>
            <p:nvPr/>
          </p:nvSpPr>
          <p:spPr bwMode="auto">
            <a:xfrm>
              <a:off x="1331913" y="1628775"/>
              <a:ext cx="2662238" cy="50323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altLang="zh-CN" sz="1400" b="1" dirty="0">
                  <a:latin typeface="Tahoma" pitchFamily="34" charset="0"/>
                </a:rPr>
                <a:t>Na</a:t>
              </a:r>
              <a:r>
                <a:rPr lang="en-US" altLang="zh-CN" sz="1400" b="1" baseline="30000" dirty="0">
                  <a:latin typeface="Tahoma" pitchFamily="34" charset="0"/>
                </a:rPr>
                <a:t>+ </a:t>
              </a:r>
              <a:r>
                <a:rPr lang="en-US" altLang="zh-CN" sz="1400" b="1" dirty="0">
                  <a:latin typeface="Tahoma" pitchFamily="34" charset="0"/>
                </a:rPr>
                <a:t>in vessel wall </a:t>
              </a:r>
            </a:p>
          </p:txBody>
        </p:sp>
        <p:grpSp>
          <p:nvGrpSpPr>
            <p:cNvPr id="22" name="Group 30"/>
            <p:cNvGrpSpPr/>
            <p:nvPr/>
          </p:nvGrpSpPr>
          <p:grpSpPr>
            <a:xfrm>
              <a:off x="1331912" y="44450"/>
              <a:ext cx="6264276" cy="6048376"/>
              <a:chOff x="1331912" y="44450"/>
              <a:chExt cx="6264276" cy="6048376"/>
            </a:xfrm>
          </p:grpSpPr>
          <p:sp>
            <p:nvSpPr>
              <p:cNvPr id="23" name="AutoShape 3"/>
              <p:cNvSpPr>
                <a:spLocks noChangeArrowheads="1"/>
              </p:cNvSpPr>
              <p:nvPr/>
            </p:nvSpPr>
            <p:spPr bwMode="auto">
              <a:xfrm>
                <a:off x="5724941" y="1557338"/>
                <a:ext cx="1871247" cy="647700"/>
              </a:xfrm>
              <a:prstGeom prst="roundRect">
                <a:avLst>
                  <a:gd name="adj" fmla="val 16667"/>
                </a:avLst>
              </a:prstGeom>
              <a:solidFill>
                <a:srgbClr val="FF99CC"/>
              </a:solidFill>
              <a:ln w="9525">
                <a:solidFill>
                  <a:srgbClr val="66FF66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altLang="zh-CN" sz="1600" b="1" dirty="0">
                    <a:latin typeface="Tahoma" pitchFamily="34" charset="0"/>
                  </a:rPr>
                  <a:t>  sodium,  water</a:t>
                </a:r>
              </a:p>
              <a:p>
                <a:pPr algn="ctr"/>
                <a:r>
                  <a:rPr lang="en-US" altLang="zh-CN" sz="1600" b="1" dirty="0">
                    <a:latin typeface="Tahoma" pitchFamily="34" charset="0"/>
                  </a:rPr>
                  <a:t>retention</a:t>
                </a:r>
              </a:p>
            </p:txBody>
          </p:sp>
          <p:sp>
            <p:nvSpPr>
              <p:cNvPr id="24" name="Line 4"/>
              <p:cNvSpPr>
                <a:spLocks noChangeShapeType="1"/>
              </p:cNvSpPr>
              <p:nvPr/>
            </p:nvSpPr>
            <p:spPr bwMode="auto">
              <a:xfrm>
                <a:off x="5940426" y="1770063"/>
                <a:ext cx="0" cy="361950"/>
              </a:xfrm>
              <a:prstGeom prst="line">
                <a:avLst/>
              </a:prstGeom>
              <a:noFill/>
              <a:ln w="28575">
                <a:solidFill>
                  <a:srgbClr val="FF33CC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" name="Line 5"/>
              <p:cNvSpPr>
                <a:spLocks noChangeShapeType="1"/>
              </p:cNvSpPr>
              <p:nvPr/>
            </p:nvSpPr>
            <p:spPr bwMode="auto">
              <a:xfrm>
                <a:off x="6659563" y="2273300"/>
                <a:ext cx="0" cy="434975"/>
              </a:xfrm>
              <a:prstGeom prst="line">
                <a:avLst/>
              </a:prstGeom>
              <a:noFill/>
              <a:ln w="2857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" name="AutoShape 6"/>
              <p:cNvSpPr>
                <a:spLocks noChangeArrowheads="1"/>
              </p:cNvSpPr>
              <p:nvPr/>
            </p:nvSpPr>
            <p:spPr bwMode="auto">
              <a:xfrm>
                <a:off x="5867401" y="2852738"/>
                <a:ext cx="1655763" cy="576263"/>
              </a:xfrm>
              <a:prstGeom prst="roundRect">
                <a:avLst>
                  <a:gd name="adj" fmla="val 16667"/>
                </a:avLst>
              </a:prstGeom>
              <a:solidFill>
                <a:srgbClr val="FF99CC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altLang="zh-CN" sz="1600" b="1">
                    <a:latin typeface="Tahoma" pitchFamily="34" charset="0"/>
                  </a:rPr>
                  <a:t>     blood volume</a:t>
                </a:r>
                <a:r>
                  <a:rPr lang="en-US" altLang="zh-CN" b="1">
                    <a:latin typeface="Tahoma" pitchFamily="34" charset="0"/>
                  </a:rPr>
                  <a:t> </a:t>
                </a:r>
              </a:p>
            </p:txBody>
          </p:sp>
          <p:sp>
            <p:nvSpPr>
              <p:cNvPr id="27" name="Line 7"/>
              <p:cNvSpPr>
                <a:spLocks noChangeShapeType="1"/>
              </p:cNvSpPr>
              <p:nvPr/>
            </p:nvSpPr>
            <p:spPr bwMode="auto">
              <a:xfrm>
                <a:off x="6659563" y="3497263"/>
                <a:ext cx="0" cy="434975"/>
              </a:xfrm>
              <a:prstGeom prst="line">
                <a:avLst/>
              </a:prstGeom>
              <a:noFill/>
              <a:ln w="2857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" name="AutoShape 8"/>
              <p:cNvSpPr>
                <a:spLocks noChangeArrowheads="1"/>
              </p:cNvSpPr>
              <p:nvPr/>
            </p:nvSpPr>
            <p:spPr bwMode="auto">
              <a:xfrm>
                <a:off x="5940426" y="4005263"/>
                <a:ext cx="1584325" cy="647700"/>
              </a:xfrm>
              <a:prstGeom prst="roundRect">
                <a:avLst>
                  <a:gd name="adj" fmla="val 16667"/>
                </a:avLst>
              </a:prstGeom>
              <a:solidFill>
                <a:srgbClr val="FF99CC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altLang="zh-CN" sz="1600" b="1">
                    <a:latin typeface="Tahoma" pitchFamily="34" charset="0"/>
                  </a:rPr>
                  <a:t>Cardiac</a:t>
                </a:r>
              </a:p>
              <a:p>
                <a:pPr algn="ctr"/>
                <a:r>
                  <a:rPr lang="en-US" altLang="zh-CN" sz="1600" b="1">
                    <a:latin typeface="Tahoma" pitchFamily="34" charset="0"/>
                  </a:rPr>
                  <a:t>outrput</a:t>
                </a:r>
              </a:p>
            </p:txBody>
          </p:sp>
          <p:sp>
            <p:nvSpPr>
              <p:cNvPr id="29" name="Line 9"/>
              <p:cNvSpPr>
                <a:spLocks noChangeShapeType="1"/>
              </p:cNvSpPr>
              <p:nvPr/>
            </p:nvSpPr>
            <p:spPr bwMode="auto">
              <a:xfrm>
                <a:off x="6011863" y="2994025"/>
                <a:ext cx="0" cy="361950"/>
              </a:xfrm>
              <a:prstGeom prst="line">
                <a:avLst/>
              </a:prstGeom>
              <a:noFill/>
              <a:ln w="28575">
                <a:solidFill>
                  <a:srgbClr val="FF33CC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" name="Line 10"/>
              <p:cNvSpPr>
                <a:spLocks noChangeShapeType="1"/>
              </p:cNvSpPr>
              <p:nvPr/>
            </p:nvSpPr>
            <p:spPr bwMode="auto">
              <a:xfrm>
                <a:off x="6156326" y="4146550"/>
                <a:ext cx="0" cy="361950"/>
              </a:xfrm>
              <a:prstGeom prst="line">
                <a:avLst/>
              </a:prstGeom>
              <a:noFill/>
              <a:ln w="28575">
                <a:solidFill>
                  <a:srgbClr val="FF33CC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" name="AutoShape 11"/>
              <p:cNvSpPr>
                <a:spLocks noChangeArrowheads="1"/>
              </p:cNvSpPr>
              <p:nvPr/>
            </p:nvSpPr>
            <p:spPr bwMode="auto">
              <a:xfrm>
                <a:off x="1331913" y="4292600"/>
                <a:ext cx="2879725" cy="504825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altLang="zh-CN" sz="1400" b="1">
                    <a:latin typeface="Tahoma" pitchFamily="34" charset="0"/>
                  </a:rPr>
                  <a:t>Peripheral resistance</a:t>
                </a:r>
              </a:p>
            </p:txBody>
          </p:sp>
          <p:sp>
            <p:nvSpPr>
              <p:cNvPr id="32" name="Line 12"/>
              <p:cNvSpPr>
                <a:spLocks noChangeShapeType="1"/>
              </p:cNvSpPr>
              <p:nvPr/>
            </p:nvSpPr>
            <p:spPr bwMode="auto">
              <a:xfrm>
                <a:off x="1547813" y="4364038"/>
                <a:ext cx="0" cy="361950"/>
              </a:xfrm>
              <a:prstGeom prst="line">
                <a:avLst/>
              </a:prstGeom>
              <a:noFill/>
              <a:ln w="28575">
                <a:solidFill>
                  <a:srgbClr val="FF33CC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" name="AutoShape 13"/>
              <p:cNvSpPr>
                <a:spLocks/>
              </p:cNvSpPr>
              <p:nvPr/>
            </p:nvSpPr>
            <p:spPr bwMode="auto">
              <a:xfrm rot="16200000">
                <a:off x="4500563" y="2997200"/>
                <a:ext cx="647700" cy="4246563"/>
              </a:xfrm>
              <a:prstGeom prst="leftBrace">
                <a:avLst>
                  <a:gd name="adj1" fmla="val 54636"/>
                  <a:gd name="adj2" fmla="val 50000"/>
                </a:avLst>
              </a:prstGeom>
              <a:noFill/>
              <a:ln w="285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" name="AutoShape 14"/>
              <p:cNvSpPr>
                <a:spLocks noChangeArrowheads="1"/>
              </p:cNvSpPr>
              <p:nvPr/>
            </p:nvSpPr>
            <p:spPr bwMode="auto">
              <a:xfrm>
                <a:off x="3779838" y="5516563"/>
                <a:ext cx="2016125" cy="576263"/>
              </a:xfrm>
              <a:prstGeom prst="roundRect">
                <a:avLst>
                  <a:gd name="adj" fmla="val 16667"/>
                </a:avLst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altLang="zh-CN" sz="1600" b="1">
                    <a:solidFill>
                      <a:schemeClr val="bg1"/>
                    </a:solidFill>
                    <a:latin typeface="Tahoma" pitchFamily="34" charset="0"/>
                  </a:rPr>
                  <a:t>Decrease in BP</a:t>
                </a:r>
              </a:p>
            </p:txBody>
          </p:sp>
          <p:sp>
            <p:nvSpPr>
              <p:cNvPr id="35" name="Oval 15"/>
              <p:cNvSpPr>
                <a:spLocks noChangeArrowheads="1"/>
              </p:cNvSpPr>
              <p:nvPr/>
            </p:nvSpPr>
            <p:spPr bwMode="auto">
              <a:xfrm>
                <a:off x="2975972" y="44450"/>
                <a:ext cx="2532655" cy="936625"/>
              </a:xfrm>
              <a:prstGeom prst="ellipse">
                <a:avLst/>
              </a:prstGeom>
              <a:solidFill>
                <a:srgbClr val="FF33CC"/>
              </a:solidFill>
              <a:ln w="9525">
                <a:solidFill>
                  <a:srgbClr val="FF33CC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altLang="zh-CN" b="1" dirty="0" err="1">
                    <a:latin typeface="Tahoma" pitchFamily="34" charset="0"/>
                  </a:rPr>
                  <a:t>Thiazide</a:t>
                </a:r>
                <a:r>
                  <a:rPr lang="en-US" altLang="zh-CN" b="1" dirty="0">
                    <a:latin typeface="Tahoma" pitchFamily="34" charset="0"/>
                  </a:rPr>
                  <a:t> diuretics </a:t>
                </a:r>
              </a:p>
            </p:txBody>
          </p:sp>
          <p:sp>
            <p:nvSpPr>
              <p:cNvPr id="36" name="AutoShape 17"/>
              <p:cNvSpPr>
                <a:spLocks noChangeArrowheads="1"/>
              </p:cNvSpPr>
              <p:nvPr/>
            </p:nvSpPr>
            <p:spPr bwMode="auto">
              <a:xfrm>
                <a:off x="1331913" y="2563813"/>
                <a:ext cx="2736850" cy="504825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altLang="zh-CN" sz="1400" b="1">
                    <a:latin typeface="Tahoma" pitchFamily="34" charset="0"/>
                  </a:rPr>
                  <a:t>Na</a:t>
                </a:r>
                <a:r>
                  <a:rPr lang="en-US" altLang="zh-CN" sz="1400" b="1" baseline="30000">
                    <a:latin typeface="Tahoma" pitchFamily="34" charset="0"/>
                  </a:rPr>
                  <a:t>+</a:t>
                </a:r>
                <a:r>
                  <a:rPr lang="en-US" altLang="zh-CN" sz="1400" b="1">
                    <a:latin typeface="Tahoma" pitchFamily="34" charset="0"/>
                  </a:rPr>
                  <a:t>-Ca</a:t>
                </a:r>
                <a:r>
                  <a:rPr lang="en-US" altLang="zh-CN" sz="1400" b="1" baseline="30000">
                    <a:latin typeface="Tahoma" pitchFamily="34" charset="0"/>
                  </a:rPr>
                  <a:t>2+ </a:t>
                </a:r>
                <a:r>
                  <a:rPr lang="en-US" altLang="zh-CN" sz="1400" b="1">
                    <a:latin typeface="Tahoma" pitchFamily="34" charset="0"/>
                  </a:rPr>
                  <a:t>exchange </a:t>
                </a:r>
              </a:p>
            </p:txBody>
          </p:sp>
          <p:sp>
            <p:nvSpPr>
              <p:cNvPr id="37" name="AutoShape 18"/>
              <p:cNvSpPr>
                <a:spLocks noChangeArrowheads="1"/>
              </p:cNvSpPr>
              <p:nvPr/>
            </p:nvSpPr>
            <p:spPr bwMode="auto">
              <a:xfrm>
                <a:off x="1331912" y="3429001"/>
                <a:ext cx="2952333" cy="503238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altLang="zh-CN" sz="1400" b="1" dirty="0">
                    <a:latin typeface="Tahoma" pitchFamily="34" charset="0"/>
                  </a:rPr>
                  <a:t>  Ca</a:t>
                </a:r>
                <a:r>
                  <a:rPr lang="en-US" altLang="zh-CN" sz="1400" b="1" baseline="30000" dirty="0">
                    <a:latin typeface="Tahoma" pitchFamily="34" charset="0"/>
                  </a:rPr>
                  <a:t>2+</a:t>
                </a:r>
                <a:r>
                  <a:rPr lang="en-US" altLang="zh-CN" sz="1400" b="1" dirty="0">
                    <a:latin typeface="Tahoma" pitchFamily="34" charset="0"/>
                  </a:rPr>
                  <a:t> in smooth muscle cell </a:t>
                </a:r>
              </a:p>
            </p:txBody>
          </p:sp>
          <p:sp>
            <p:nvSpPr>
              <p:cNvPr id="38" name="Line 19"/>
              <p:cNvSpPr>
                <a:spLocks noChangeShapeType="1"/>
              </p:cNvSpPr>
              <p:nvPr/>
            </p:nvSpPr>
            <p:spPr bwMode="auto">
              <a:xfrm>
                <a:off x="1476376" y="3500438"/>
                <a:ext cx="0" cy="360363"/>
              </a:xfrm>
              <a:prstGeom prst="line">
                <a:avLst/>
              </a:prstGeom>
              <a:noFill/>
              <a:ln w="28575">
                <a:solidFill>
                  <a:srgbClr val="FF33CC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" name="Line 20"/>
              <p:cNvSpPr>
                <a:spLocks noChangeShapeType="1"/>
              </p:cNvSpPr>
              <p:nvPr/>
            </p:nvSpPr>
            <p:spPr bwMode="auto">
              <a:xfrm>
                <a:off x="2484438" y="2132013"/>
                <a:ext cx="0" cy="363538"/>
              </a:xfrm>
              <a:prstGeom prst="line">
                <a:avLst/>
              </a:prstGeom>
              <a:noFill/>
              <a:ln w="2857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" name="Line 21"/>
              <p:cNvSpPr>
                <a:spLocks noChangeShapeType="1"/>
              </p:cNvSpPr>
              <p:nvPr/>
            </p:nvSpPr>
            <p:spPr bwMode="auto">
              <a:xfrm flipH="1">
                <a:off x="2843213" y="979488"/>
                <a:ext cx="865188" cy="576263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" name="Line 22"/>
              <p:cNvSpPr>
                <a:spLocks noChangeShapeType="1"/>
              </p:cNvSpPr>
              <p:nvPr/>
            </p:nvSpPr>
            <p:spPr bwMode="auto">
              <a:xfrm flipH="1">
                <a:off x="2843213" y="981075"/>
                <a:ext cx="865188" cy="576263"/>
              </a:xfrm>
              <a:prstGeom prst="line">
                <a:avLst/>
              </a:prstGeom>
              <a:noFill/>
              <a:ln w="28575">
                <a:solidFill>
                  <a:schemeClr val="bg1">
                    <a:lumMod val="85000"/>
                    <a:lumOff val="15000"/>
                  </a:schemeClr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 b="1" dirty="0"/>
              </a:p>
            </p:txBody>
          </p:sp>
          <p:sp>
            <p:nvSpPr>
              <p:cNvPr id="42" name="Line 23"/>
              <p:cNvSpPr>
                <a:spLocks noChangeShapeType="1"/>
              </p:cNvSpPr>
              <p:nvPr/>
            </p:nvSpPr>
            <p:spPr bwMode="auto">
              <a:xfrm>
                <a:off x="5219701" y="908050"/>
                <a:ext cx="1152525" cy="576263"/>
              </a:xfrm>
              <a:prstGeom prst="line">
                <a:avLst/>
              </a:prstGeom>
              <a:noFill/>
              <a:ln w="2857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" name="Line 24"/>
              <p:cNvSpPr>
                <a:spLocks noChangeShapeType="1"/>
              </p:cNvSpPr>
              <p:nvPr/>
            </p:nvSpPr>
            <p:spPr bwMode="auto">
              <a:xfrm>
                <a:off x="2411413" y="3068638"/>
                <a:ext cx="0" cy="363538"/>
              </a:xfrm>
              <a:prstGeom prst="line">
                <a:avLst/>
              </a:prstGeom>
              <a:noFill/>
              <a:ln w="2857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" name="Line 25"/>
              <p:cNvSpPr>
                <a:spLocks noChangeShapeType="1"/>
              </p:cNvSpPr>
              <p:nvPr/>
            </p:nvSpPr>
            <p:spPr bwMode="auto">
              <a:xfrm>
                <a:off x="2411413" y="3929063"/>
                <a:ext cx="0" cy="363538"/>
              </a:xfrm>
              <a:prstGeom prst="line">
                <a:avLst/>
              </a:prstGeom>
              <a:noFill/>
              <a:ln w="2857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" name="Line 26"/>
              <p:cNvSpPr>
                <a:spLocks noChangeShapeType="1"/>
              </p:cNvSpPr>
              <p:nvPr/>
            </p:nvSpPr>
            <p:spPr bwMode="auto">
              <a:xfrm flipV="1">
                <a:off x="1547813" y="2708275"/>
                <a:ext cx="0" cy="287338"/>
              </a:xfrm>
              <a:prstGeom prst="line">
                <a:avLst/>
              </a:prstGeom>
              <a:noFill/>
              <a:ln w="28575">
                <a:solidFill>
                  <a:srgbClr val="FF33CC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6" name="Line 27"/>
              <p:cNvSpPr>
                <a:spLocks noChangeShapeType="1"/>
              </p:cNvSpPr>
              <p:nvPr/>
            </p:nvSpPr>
            <p:spPr bwMode="auto">
              <a:xfrm>
                <a:off x="1547813" y="1700213"/>
                <a:ext cx="0" cy="360363"/>
              </a:xfrm>
              <a:prstGeom prst="line">
                <a:avLst/>
              </a:prstGeom>
              <a:noFill/>
              <a:ln w="28575">
                <a:solidFill>
                  <a:srgbClr val="FF33CC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" name="Text Box 28"/>
              <p:cNvSpPr txBox="1">
                <a:spLocks noChangeArrowheads="1"/>
              </p:cNvSpPr>
              <p:nvPr/>
            </p:nvSpPr>
            <p:spPr bwMode="auto">
              <a:xfrm rot="1810267">
                <a:off x="5576888" y="779361"/>
                <a:ext cx="1150938" cy="4478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 b="1" dirty="0">
                    <a:solidFill>
                      <a:srgbClr val="FF0000"/>
                    </a:solidFill>
                    <a:latin typeface="Tahoma" pitchFamily="34" charset="0"/>
                  </a:rPr>
                  <a:t>initial</a:t>
                </a:r>
              </a:p>
            </p:txBody>
          </p:sp>
          <p:sp>
            <p:nvSpPr>
              <p:cNvPr id="48" name="Text Box 29"/>
              <p:cNvSpPr txBox="1">
                <a:spLocks noChangeArrowheads="1"/>
              </p:cNvSpPr>
              <p:nvPr/>
            </p:nvSpPr>
            <p:spPr bwMode="auto">
              <a:xfrm rot="19727688">
                <a:off x="1982446" y="616494"/>
                <a:ext cx="2419434" cy="4478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 b="1" dirty="0" smtClean="0">
                    <a:solidFill>
                      <a:srgbClr val="FF0000"/>
                    </a:solidFill>
                    <a:latin typeface="Tahoma" pitchFamily="34" charset="0"/>
                  </a:rPr>
                  <a:t>Long- term</a:t>
                </a:r>
                <a:endParaRPr lang="en-US" altLang="zh-CN" sz="1600" b="1" dirty="0">
                  <a:solidFill>
                    <a:schemeClr val="tx2"/>
                  </a:solidFill>
                  <a:latin typeface="Tahoma" pitchFamily="34" charset="0"/>
                </a:endParaRPr>
              </a:p>
            </p:txBody>
          </p:sp>
        </p:grpSp>
      </p:grpSp>
      <p:sp>
        <p:nvSpPr>
          <p:cNvPr id="49" name="Rounded Rectangle 48"/>
          <p:cNvSpPr/>
          <p:nvPr/>
        </p:nvSpPr>
        <p:spPr>
          <a:xfrm>
            <a:off x="259080" y="3987906"/>
            <a:ext cx="5835316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Mechanism of action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sp>
        <p:nvSpPr>
          <p:cNvPr id="50" name="Rounded Rectangle 49"/>
          <p:cNvSpPr/>
          <p:nvPr/>
        </p:nvSpPr>
        <p:spPr>
          <a:xfrm>
            <a:off x="297902" y="5197161"/>
            <a:ext cx="5752378" cy="1432239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The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intial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diuresis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lasts 4-6 weeks and then replaced by a decrease in PVR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1236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797538" y="88203"/>
            <a:ext cx="1304693" cy="1650381"/>
          </a:xfrm>
          <a:prstGeom prst="rect">
            <a:avLst/>
          </a:prstGeom>
          <a:solidFill>
            <a:srgbClr val="FFFF00"/>
          </a:solid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7" descr="conduc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48737" y="216568"/>
            <a:ext cx="986589" cy="1371599"/>
          </a:xfrm>
          <a:prstGeom prst="rect">
            <a:avLst/>
          </a:prstGeom>
          <a:noFill/>
          <a:ln/>
        </p:spPr>
      </p:pic>
      <p:sp>
        <p:nvSpPr>
          <p:cNvPr id="14" name="Rounded Rectangle 13"/>
          <p:cNvSpPr/>
          <p:nvPr/>
        </p:nvSpPr>
        <p:spPr>
          <a:xfrm>
            <a:off x="503080" y="296778"/>
            <a:ext cx="4105496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diuretics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327740" y="1449725"/>
            <a:ext cx="7228252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  <a:defRPr/>
            </a:pP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Loop diuretics produce more potent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diuresis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but a smaller decrease in PVR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292608" y="3539690"/>
            <a:ext cx="10482072" cy="712270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Potassium- sparing diuretics have minimal effect on lowering BP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04800" y="5349240"/>
            <a:ext cx="11643360" cy="1311843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  <a:sym typeface="Cooper Black" pitchFamily="18" charset="0"/>
              </a:rPr>
              <a:t>According to ALLHAT,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  <a:sym typeface="Cooper Black" pitchFamily="18" charset="0"/>
              </a:rPr>
              <a:t>chlorthalidone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  <a:sym typeface="Cooper Black" pitchFamily="18" charset="0"/>
              </a:rPr>
              <a:t> is superior to an ACE inhibitor, a calcium channel blocker and an alpha1-adrenergic antagonist in preventing one or more CVD events.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95656" y="2380488"/>
            <a:ext cx="9272016" cy="941832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Loop diuretics are useful in hypertensive patients with either renal impairment, or heart failure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311056" y="4410457"/>
            <a:ext cx="9838784" cy="679703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  <a:defRPr/>
            </a:pP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Diuretics may be adequate in mild to moderate hypertension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pic>
        <p:nvPicPr>
          <p:cNvPr id="15" name="Picture 4" descr="j0336986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86344" y="381000"/>
            <a:ext cx="1295400" cy="1295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26123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9" grpId="0" animBg="1"/>
      <p:bldP spid="12" grpId="0" animBg="1"/>
      <p:bldP spid="18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797538" y="88203"/>
            <a:ext cx="1304693" cy="1650381"/>
          </a:xfrm>
          <a:prstGeom prst="rect">
            <a:avLst/>
          </a:prstGeom>
          <a:solidFill>
            <a:srgbClr val="FFFF00"/>
          </a:solid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7" descr="conduc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48737" y="216568"/>
            <a:ext cx="986589" cy="1371599"/>
          </a:xfrm>
          <a:prstGeom prst="rect">
            <a:avLst/>
          </a:prstGeom>
          <a:noFill/>
          <a:ln/>
        </p:spPr>
      </p:pic>
      <p:sp>
        <p:nvSpPr>
          <p:cNvPr id="6" name="Rounded Rectangle 5"/>
          <p:cNvSpPr/>
          <p:nvPr/>
        </p:nvSpPr>
        <p:spPr>
          <a:xfrm>
            <a:off x="1740568" y="365760"/>
            <a:ext cx="4995512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Clinical case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80120" y="228600"/>
            <a:ext cx="1876424" cy="1584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ounded Rectangle 7"/>
          <p:cNvSpPr/>
          <p:nvPr/>
        </p:nvSpPr>
        <p:spPr>
          <a:xfrm>
            <a:off x="328382" y="2082105"/>
            <a:ext cx="6986818" cy="1499295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Could the “white coat phenomenon” be the cause for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Osman’s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high blood pressure readings?</a:t>
            </a:r>
          </a:p>
        </p:txBody>
      </p:sp>
      <p:pic>
        <p:nvPicPr>
          <p:cNvPr id="132098" name="Picture 2" descr="https://s3.amazonaws.com/lowres.cartoonstock.com/health-beauty-doctor-gp-jester-jester_costume-costume-grin1432_low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60335" y="2682240"/>
            <a:ext cx="3810000" cy="3718560"/>
          </a:xfrm>
          <a:prstGeom prst="rect">
            <a:avLst/>
          </a:prstGeom>
          <a:noFill/>
        </p:spPr>
      </p:pic>
      <p:sp>
        <p:nvSpPr>
          <p:cNvPr id="12" name="Rounded Rectangle 11"/>
          <p:cNvSpPr/>
          <p:nvPr/>
        </p:nvSpPr>
        <p:spPr>
          <a:xfrm>
            <a:off x="435062" y="4429065"/>
            <a:ext cx="6986818" cy="1499295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In a Turkish study involving 438 patients, 43% were found to be white coat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hypertensives</a:t>
            </a:r>
            <a:endParaRPr lang="en-US" sz="2800" dirty="0" smtClean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123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797538" y="88203"/>
            <a:ext cx="1304693" cy="1650381"/>
          </a:xfrm>
          <a:prstGeom prst="rect">
            <a:avLst/>
          </a:prstGeom>
          <a:solidFill>
            <a:srgbClr val="FFFF00"/>
          </a:solid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7" descr="conduc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48737" y="216568"/>
            <a:ext cx="986589" cy="1371599"/>
          </a:xfrm>
          <a:prstGeom prst="rect">
            <a:avLst/>
          </a:prstGeom>
          <a:noFill/>
          <a:ln/>
        </p:spPr>
      </p:pic>
      <p:sp>
        <p:nvSpPr>
          <p:cNvPr id="6" name="Rounded Rectangle 5"/>
          <p:cNvSpPr/>
          <p:nvPr/>
        </p:nvSpPr>
        <p:spPr>
          <a:xfrm>
            <a:off x="1740568" y="365760"/>
            <a:ext cx="4995512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Clinical case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80120" y="228600"/>
            <a:ext cx="1876424" cy="1584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ounded Rectangle 7"/>
          <p:cNvSpPr/>
          <p:nvPr/>
        </p:nvSpPr>
        <p:spPr>
          <a:xfrm>
            <a:off x="282662" y="2066865"/>
            <a:ext cx="6422938" cy="1285935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Could the failure of control of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Osman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BP be due to secondary drug – induced effects?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297902" y="3895665"/>
            <a:ext cx="6438178" cy="1285935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Which drugs elevate blood pressure?</a:t>
            </a:r>
          </a:p>
        </p:txBody>
      </p:sp>
      <p:pic>
        <p:nvPicPr>
          <p:cNvPr id="130051" name="Picture 3" descr="http://image.slidesharecdn.com/jnc-7ce2hours-130824134624-phpapp01-140811022805-phpapp01/95/management-of-hypertensionguide-line-35-638.jpg?cb=1407724113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7560" y="2005012"/>
            <a:ext cx="4830444" cy="45624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26123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797538" y="88203"/>
            <a:ext cx="1304693" cy="1650381"/>
          </a:xfrm>
          <a:prstGeom prst="rect">
            <a:avLst/>
          </a:prstGeom>
          <a:solidFill>
            <a:srgbClr val="FFFF00"/>
          </a:solid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7" descr="conduc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48737" y="216568"/>
            <a:ext cx="986589" cy="1371599"/>
          </a:xfrm>
          <a:prstGeom prst="rect">
            <a:avLst/>
          </a:prstGeom>
          <a:noFill/>
          <a:ln/>
        </p:spPr>
      </p:pic>
      <p:sp>
        <p:nvSpPr>
          <p:cNvPr id="6" name="Rounded Rectangle 5"/>
          <p:cNvSpPr/>
          <p:nvPr/>
        </p:nvSpPr>
        <p:spPr>
          <a:xfrm>
            <a:off x="1740568" y="365760"/>
            <a:ext cx="4995512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Clinical case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80120" y="228600"/>
            <a:ext cx="1876424" cy="1584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ounded Rectangle 7"/>
          <p:cNvSpPr/>
          <p:nvPr/>
        </p:nvSpPr>
        <p:spPr>
          <a:xfrm>
            <a:off x="297902" y="2036385"/>
            <a:ext cx="7002058" cy="1285935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Could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Osman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be misdiagnosed? And the high BP is due to secondary disease causes?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282662" y="3667065"/>
            <a:ext cx="6986818" cy="1285935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Which secondary diseases cause elevation of BP?</a:t>
            </a:r>
          </a:p>
        </p:txBody>
      </p:sp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56208" y="1993583"/>
            <a:ext cx="4238625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6123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797538" y="88203"/>
            <a:ext cx="1304693" cy="1650381"/>
          </a:xfrm>
          <a:prstGeom prst="rect">
            <a:avLst/>
          </a:prstGeom>
          <a:solidFill>
            <a:srgbClr val="FFFF00"/>
          </a:solid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7" descr="conduc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48737" y="216568"/>
            <a:ext cx="986589" cy="1371599"/>
          </a:xfrm>
          <a:prstGeom prst="rect">
            <a:avLst/>
          </a:prstGeom>
          <a:noFill/>
          <a:ln/>
        </p:spPr>
      </p:pic>
      <p:sp>
        <p:nvSpPr>
          <p:cNvPr id="14" name="Rounded Rectangle 13"/>
          <p:cNvSpPr/>
          <p:nvPr/>
        </p:nvSpPr>
        <p:spPr>
          <a:xfrm>
            <a:off x="2502568" y="601578"/>
            <a:ext cx="5835316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Antihypertensive drugs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286512" y="2735981"/>
            <a:ext cx="6937248" cy="982579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1-  </a:t>
            </a:r>
            <a:r>
              <a:rPr lang="cs-CZ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Angiotensin-converting enzyme</a:t>
            </a:r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 </a:t>
            </a:r>
            <a:r>
              <a:rPr lang="cs-CZ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inhibitors (ACEI</a:t>
            </a:r>
            <a:r>
              <a:rPr lang="cs-CZ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)</a:t>
            </a:r>
            <a:endParaRPr lang="en-US" sz="2800" dirty="0" smtClean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410678" y="1759017"/>
            <a:ext cx="6813082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  <a:defRPr/>
            </a:pP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ii- Drugs acting on the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renin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-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angiotensin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-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aldosterone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system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81160" y="4917386"/>
            <a:ext cx="2827421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Enalapril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4398424" y="4042610"/>
            <a:ext cx="2827421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Lisinopril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338488" y="3984698"/>
            <a:ext cx="2827421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Captopril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353728" y="5838042"/>
            <a:ext cx="7571072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2-Angiotensin receptors blockers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4352704" y="4941770"/>
            <a:ext cx="2827421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Ramipril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60920" y="1909763"/>
            <a:ext cx="4603433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6123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9" grpId="0" animBg="1"/>
      <p:bldP spid="12" grpId="0" animBg="1"/>
      <p:bldP spid="13" grpId="0" animBg="1"/>
      <p:bldP spid="18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797538" y="88203"/>
            <a:ext cx="1304693" cy="1650381"/>
          </a:xfrm>
          <a:prstGeom prst="rect">
            <a:avLst/>
          </a:prstGeom>
          <a:solidFill>
            <a:srgbClr val="FFFF00"/>
          </a:solid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7" descr="conduc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48737" y="216568"/>
            <a:ext cx="986589" cy="1371599"/>
          </a:xfrm>
          <a:prstGeom prst="rect">
            <a:avLst/>
          </a:prstGeom>
          <a:noFill/>
          <a:ln/>
        </p:spPr>
      </p:pic>
      <p:sp>
        <p:nvSpPr>
          <p:cNvPr id="14" name="Rounded Rectangle 13"/>
          <p:cNvSpPr/>
          <p:nvPr/>
        </p:nvSpPr>
        <p:spPr>
          <a:xfrm>
            <a:off x="2502568" y="601578"/>
            <a:ext cx="5835316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Antihypertensive drugs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347472" y="2823410"/>
            <a:ext cx="7775448" cy="1312726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  <a:defRPr/>
            </a:pP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Particularly effective when hypertension results from excess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renin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production (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renovascular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hypertension, white &amp; young)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08432" y="1638701"/>
            <a:ext cx="6937248" cy="982579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1-  </a:t>
            </a:r>
            <a:r>
              <a:rPr lang="cs-CZ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Angiotensin-converting enzyme</a:t>
            </a:r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 </a:t>
            </a:r>
            <a:r>
              <a:rPr lang="cs-CZ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inhibitors (ACEI</a:t>
            </a:r>
            <a:r>
              <a:rPr lang="cs-CZ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)</a:t>
            </a:r>
            <a:endParaRPr lang="en-US" sz="2800" dirty="0" smtClean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2923" y="1516380"/>
            <a:ext cx="2276475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 descr="https://s-media-cache-ak0.pinimg.com/736x/4d/1d/02/4d1d025c9ef61079caee15e6c11dbc6f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32520" y="2962338"/>
            <a:ext cx="3459480" cy="3429001"/>
          </a:xfrm>
          <a:prstGeom prst="rect">
            <a:avLst/>
          </a:prstGeom>
          <a:noFill/>
        </p:spPr>
      </p:pic>
      <p:sp>
        <p:nvSpPr>
          <p:cNvPr id="16" name="Rounded Rectangle 15"/>
          <p:cNvSpPr/>
          <p:nvPr/>
        </p:nvSpPr>
        <p:spPr>
          <a:xfrm>
            <a:off x="289560" y="4404360"/>
            <a:ext cx="8275320" cy="2453640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  <a:defRPr/>
            </a:pP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  <a:p>
            <a:pPr marL="457200" indent="-457200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en-US" sz="2800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The 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antihypertensive </a:t>
            </a:r>
            <a:r>
              <a:rPr lang="en-US" sz="2800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effect of ACE 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inhibitors results </a:t>
            </a:r>
            <a:r>
              <a:rPr lang="en-US" sz="2800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primarily from vasodilatation 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(reduction of </a:t>
            </a:r>
            <a:r>
              <a:rPr lang="en-US" sz="2800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peripheral 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resistance) </a:t>
            </a:r>
            <a:r>
              <a:rPr lang="en-US" sz="2800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with little change 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on  cardiac output.  </a:t>
            </a:r>
          </a:p>
          <a:p>
            <a:pPr marL="457200" indent="-457200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A </a:t>
            </a:r>
            <a:r>
              <a:rPr lang="en-US" sz="2800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fall in aldosterone production may also 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contribute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123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797538" y="88203"/>
            <a:ext cx="1304693" cy="1650381"/>
          </a:xfrm>
          <a:prstGeom prst="rect">
            <a:avLst/>
          </a:prstGeom>
          <a:solidFill>
            <a:srgbClr val="FFFF00"/>
          </a:solid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7" descr="conduc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48737" y="216568"/>
            <a:ext cx="986589" cy="1371599"/>
          </a:xfrm>
          <a:prstGeom prst="rect">
            <a:avLst/>
          </a:prstGeom>
          <a:noFill/>
          <a:ln/>
        </p:spPr>
      </p:pic>
      <p:sp>
        <p:nvSpPr>
          <p:cNvPr id="15" name="Rounded Rectangle 14"/>
          <p:cNvSpPr/>
          <p:nvPr/>
        </p:nvSpPr>
        <p:spPr>
          <a:xfrm>
            <a:off x="317152" y="4880810"/>
            <a:ext cx="5656928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Food reduces their bioavailability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263640" y="4861560"/>
            <a:ext cx="5699760" cy="899159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It takes 2-4 weeks to see the full antihypertensive effect of ACIs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259240" y="1235562"/>
            <a:ext cx="4480400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pharmacokinetics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332392" y="2122370"/>
            <a:ext cx="4300568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Polar, excreted in urine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304800" y="3032760"/>
            <a:ext cx="4913376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Have a long half-life &amp; given once daily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382672" y="2133600"/>
            <a:ext cx="3706208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Do not cross BBB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243840" y="5896676"/>
            <a:ext cx="9159240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</a:pP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Enalaprilat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is the active metabolite of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enalapril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given by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i.v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. route in hypertensive emergency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286672" y="3962400"/>
            <a:ext cx="8552528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Rapidly absorbed from GIT after oral administration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6504592" y="3048000"/>
            <a:ext cx="5489288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Enalapril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&amp;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ramipril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are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prodrugs</a:t>
            </a:r>
            <a:endParaRPr lang="en-US" sz="2800" dirty="0" smtClean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213360" y="236621"/>
            <a:ext cx="9966960" cy="784459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1-  </a:t>
            </a:r>
            <a:r>
              <a:rPr lang="cs-CZ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Angiotensin-converting enzyme</a:t>
            </a:r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 </a:t>
            </a:r>
            <a:r>
              <a:rPr lang="cs-CZ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inhibitors</a:t>
            </a:r>
            <a:endParaRPr lang="en-US" sz="2800" dirty="0" smtClean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123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797538" y="88203"/>
            <a:ext cx="1304693" cy="1650381"/>
          </a:xfrm>
          <a:prstGeom prst="rect">
            <a:avLst/>
          </a:prstGeom>
          <a:solidFill>
            <a:srgbClr val="FFFF00"/>
          </a:solid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7" descr="conduc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48737" y="216568"/>
            <a:ext cx="986589" cy="1371599"/>
          </a:xfrm>
          <a:prstGeom prst="rect">
            <a:avLst/>
          </a:prstGeom>
          <a:noFill/>
          <a:ln/>
        </p:spPr>
      </p:pic>
      <p:sp>
        <p:nvSpPr>
          <p:cNvPr id="18" name="Rounded Rectangle 17"/>
          <p:cNvSpPr/>
          <p:nvPr/>
        </p:nvSpPr>
        <p:spPr>
          <a:xfrm>
            <a:off x="385652" y="5680349"/>
            <a:ext cx="4814236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3-Treatment of heart failure</a:t>
            </a:r>
            <a:endParaRPr lang="en-US" sz="2800" b="1" dirty="0">
              <a:ln w="28575">
                <a:solidFill>
                  <a:srgbClr val="FF0000"/>
                </a:solidFill>
              </a:ln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365760" y="3733801"/>
            <a:ext cx="6751320" cy="1645919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2-Hypertension in patients with</a:t>
            </a:r>
            <a:r>
              <a:rPr lang="en-US" sz="2800" b="1" dirty="0" smtClean="0">
                <a:ln w="28575"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chronic renal disease, ischemic heart disease, diabetes</a:t>
            </a:r>
          </a:p>
          <a:p>
            <a:pPr algn="ctr">
              <a:lnSpc>
                <a:spcPct val="90000"/>
              </a:lnSpc>
            </a:pPr>
            <a:endParaRPr lang="en-US" sz="2800" b="1" dirty="0">
              <a:ln w="28575">
                <a:solidFill>
                  <a:srgbClr val="FFFF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309452" y="2696276"/>
            <a:ext cx="6685708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1-Treatment  of  essential hypertension 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213360" y="236621"/>
            <a:ext cx="9966960" cy="784459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1-  </a:t>
            </a:r>
            <a:r>
              <a:rPr lang="cs-CZ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Angiotensin-converting enzyme</a:t>
            </a:r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 </a:t>
            </a:r>
            <a:r>
              <a:rPr lang="cs-CZ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inhibitors</a:t>
            </a:r>
            <a:endParaRPr lang="en-US" sz="2800" dirty="0" smtClean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350520" y="1501541"/>
            <a:ext cx="3032760" cy="784459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Clinical uses</a:t>
            </a:r>
            <a:endParaRPr lang="en-US" sz="2800" dirty="0" smtClean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123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797538" y="88203"/>
            <a:ext cx="1304693" cy="1650381"/>
          </a:xfrm>
          <a:prstGeom prst="rect">
            <a:avLst/>
          </a:prstGeom>
          <a:solidFill>
            <a:srgbClr val="FFFF00"/>
          </a:solid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7" descr="conduc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48737" y="216568"/>
            <a:ext cx="986589" cy="1371599"/>
          </a:xfrm>
          <a:prstGeom prst="rect">
            <a:avLst/>
          </a:prstGeom>
          <a:noFill/>
          <a:ln/>
        </p:spPr>
      </p:pic>
      <p:sp>
        <p:nvSpPr>
          <p:cNvPr id="15" name="Rounded Rectangle 14"/>
          <p:cNvSpPr/>
          <p:nvPr/>
        </p:nvSpPr>
        <p:spPr>
          <a:xfrm>
            <a:off x="7848600" y="1859280"/>
            <a:ext cx="4145280" cy="3749040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304800" y="3230880"/>
            <a:ext cx="7284720" cy="1082040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Acute renal failure, especially in patients </a:t>
            </a:r>
          </a:p>
          <a:p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with bilateral renal artery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stenosis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268384" y="2244290"/>
            <a:ext cx="2444336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Dry cough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359824" y="4679642"/>
            <a:ext cx="7412576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Severe hypotension in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hypovolemic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patients 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56192" y="1226418"/>
            <a:ext cx="2672936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adrs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pic>
        <p:nvPicPr>
          <p:cNvPr id="29698" name="Picture 2" descr="http://image.slidesharecdn.com/20saxena-acuterenalfailure-100413012619-phpapp02/95/20-saxena-acute-renal-failure-12-728.jpg?cb=1271122069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31480" y="1959293"/>
            <a:ext cx="3901440" cy="3313747"/>
          </a:xfrm>
          <a:prstGeom prst="rect">
            <a:avLst/>
          </a:prstGeom>
          <a:noFill/>
        </p:spPr>
      </p:pic>
      <p:sp>
        <p:nvSpPr>
          <p:cNvPr id="19" name="Rounded Rectangle 18"/>
          <p:cNvSpPr/>
          <p:nvPr/>
        </p:nvSpPr>
        <p:spPr>
          <a:xfrm>
            <a:off x="365760" y="5895473"/>
            <a:ext cx="11826240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Cause renal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agensia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/failure in the fetus, resulting in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oligohydraminosis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3360" y="236621"/>
            <a:ext cx="9966960" cy="784459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1-  </a:t>
            </a:r>
            <a:r>
              <a:rPr lang="cs-CZ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Angiotensin-converting enzyme</a:t>
            </a:r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 </a:t>
            </a:r>
            <a:r>
              <a:rPr lang="cs-CZ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inhibitors</a:t>
            </a:r>
            <a:endParaRPr lang="en-US" sz="2800" dirty="0" smtClean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123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2" grpId="0" animBg="1"/>
      <p:bldP spid="13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624840" y="1767840"/>
            <a:ext cx="8945880" cy="4602480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en-US" sz="2800" dirty="0" smtClean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797538" y="88203"/>
            <a:ext cx="1304693" cy="1650381"/>
          </a:xfrm>
          <a:prstGeom prst="rect">
            <a:avLst/>
          </a:prstGeom>
          <a:solidFill>
            <a:srgbClr val="FFFF00"/>
          </a:solid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7" descr="conduc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48737" y="216568"/>
            <a:ext cx="986589" cy="1371599"/>
          </a:xfrm>
          <a:prstGeom prst="rect">
            <a:avLst/>
          </a:prstGeom>
          <a:noFill/>
          <a:ln/>
        </p:spPr>
      </p:pic>
      <p:sp>
        <p:nvSpPr>
          <p:cNvPr id="14" name="Rounded Rectangle 13"/>
          <p:cNvSpPr/>
          <p:nvPr/>
        </p:nvSpPr>
        <p:spPr>
          <a:xfrm>
            <a:off x="1127760" y="601578"/>
            <a:ext cx="7985760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The rule of halves of Hypertension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27760" y="1859280"/>
            <a:ext cx="8046720" cy="4561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>
              <a:spcBef>
                <a:spcPct val="20000"/>
              </a:spcBef>
              <a:buFontTx/>
              <a:buChar char="•"/>
            </a:pP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For every </a:t>
            </a:r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800 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adults in the community</a:t>
            </a:r>
          </a:p>
          <a:p>
            <a:pPr indent="-342900">
              <a:spcBef>
                <a:spcPct val="20000"/>
              </a:spcBef>
              <a:buFontTx/>
              <a:buChar char="•"/>
            </a:pPr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400 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are hypertensive (either ↑ SBP or ↑ DBP       or both)</a:t>
            </a:r>
          </a:p>
          <a:p>
            <a:pPr indent="-342900">
              <a:spcBef>
                <a:spcPct val="20000"/>
              </a:spcBef>
              <a:buFontTx/>
              <a:buChar char="•"/>
            </a:pP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Of them only </a:t>
            </a:r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200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are diagnosed HT</a:t>
            </a:r>
          </a:p>
          <a:p>
            <a:pPr indent="-342900">
              <a:spcBef>
                <a:spcPct val="20000"/>
              </a:spcBef>
              <a:buFontTx/>
              <a:buChar char="•"/>
            </a:pP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Of them only </a:t>
            </a:r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100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are started on treatment</a:t>
            </a:r>
          </a:p>
          <a:p>
            <a:pPr indent="-342900">
              <a:spcBef>
                <a:spcPct val="20000"/>
              </a:spcBef>
              <a:buFontTx/>
              <a:buChar char="•"/>
            </a:pP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Of them only </a:t>
            </a:r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50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are on correct drug</a:t>
            </a:r>
          </a:p>
          <a:p>
            <a:pPr indent="-342900">
              <a:spcBef>
                <a:spcPct val="20000"/>
              </a:spcBef>
              <a:buFontTx/>
              <a:buChar char="•"/>
            </a:pP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Of them in only </a:t>
            </a:r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25 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the goal B.P. is attained</a:t>
            </a:r>
          </a:p>
          <a:p>
            <a:pPr indent="-342900">
              <a:spcBef>
                <a:spcPct val="20000"/>
              </a:spcBef>
              <a:buFontTx/>
              <a:buChar char="•"/>
            </a:pP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Means 25 ÷ 400 = </a:t>
            </a:r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6%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only have goal BP</a:t>
            </a:r>
          </a:p>
        </p:txBody>
      </p:sp>
    </p:spTree>
    <p:extLst>
      <p:ext uri="{BB962C8B-B14F-4D97-AF65-F5344CB8AC3E}">
        <p14:creationId xmlns:p14="http://schemas.microsoft.com/office/powerpoint/2010/main" xmlns="" val="4261236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320040" y="3965769"/>
            <a:ext cx="6766560" cy="514791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adrs</a:t>
            </a:r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 specific to </a:t>
            </a:r>
            <a:r>
              <a:rPr lang="en-US" sz="32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captopril</a:t>
            </a:r>
            <a:endParaRPr lang="en-US" sz="32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797538" y="88203"/>
            <a:ext cx="1304693" cy="1650381"/>
          </a:xfrm>
          <a:prstGeom prst="rect">
            <a:avLst/>
          </a:prstGeom>
          <a:solidFill>
            <a:srgbClr val="FFFF00"/>
          </a:solid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7" descr="conduc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48737" y="216568"/>
            <a:ext cx="986589" cy="1371599"/>
          </a:xfrm>
          <a:prstGeom prst="rect">
            <a:avLst/>
          </a:prstGeom>
          <a:noFill/>
          <a:ln/>
        </p:spPr>
      </p:pic>
      <p:sp>
        <p:nvSpPr>
          <p:cNvPr id="15" name="Rounded Rectangle 14"/>
          <p:cNvSpPr/>
          <p:nvPr/>
        </p:nvSpPr>
        <p:spPr>
          <a:xfrm>
            <a:off x="347472" y="5840930"/>
            <a:ext cx="4997757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Proteinuria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and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neutropenia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349076" y="4820813"/>
            <a:ext cx="2827421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Skin rash, fever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4141430" y="4895409"/>
            <a:ext cx="2827421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Dysgeusia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268384" y="2125418"/>
            <a:ext cx="5949536" cy="846382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Angioneurotic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edema,</a:t>
            </a:r>
            <a:r>
              <a:rPr lang="en-US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swelling in the  nose , throat, tongue, larynx 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3360" y="236621"/>
            <a:ext cx="9966960" cy="784459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1-  </a:t>
            </a:r>
            <a:r>
              <a:rPr lang="cs-CZ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Angiotensin-converting enzyme</a:t>
            </a:r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 </a:t>
            </a:r>
            <a:r>
              <a:rPr lang="cs-CZ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inhibitors</a:t>
            </a:r>
            <a:endParaRPr lang="en-US" sz="2800" dirty="0" smtClean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256192" y="1226418"/>
            <a:ext cx="2672936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adrs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sp>
        <p:nvSpPr>
          <p:cNvPr id="89090" name="AutoShape 2" descr="نتيجة بحث الصور عن ‪angioneurotic edema‬‏"/>
          <p:cNvSpPr>
            <a:spLocks noChangeAspect="1" noChangeArrowheads="1"/>
          </p:cNvSpPr>
          <p:nvPr/>
        </p:nvSpPr>
        <p:spPr bwMode="auto">
          <a:xfrm>
            <a:off x="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9092" name="AutoShape 4" descr="نتيجة بحث الصور عن ‪angioneurotic edema‬‏"/>
          <p:cNvSpPr>
            <a:spLocks noChangeAspect="1" noChangeArrowheads="1"/>
          </p:cNvSpPr>
          <p:nvPr/>
        </p:nvSpPr>
        <p:spPr bwMode="auto">
          <a:xfrm>
            <a:off x="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9094" name="Picture 6" descr="https://o.quizlet.com/iqnWkF0H-OYEJ7mC2vCn-w_m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945881" y="2393314"/>
            <a:ext cx="2971800" cy="3321686"/>
          </a:xfrm>
          <a:prstGeom prst="rect">
            <a:avLst/>
          </a:prstGeom>
          <a:noFill/>
        </p:spPr>
      </p:pic>
      <p:sp>
        <p:nvSpPr>
          <p:cNvPr id="14" name="Rounded Rectangle 13"/>
          <p:cNvSpPr/>
          <p:nvPr/>
        </p:nvSpPr>
        <p:spPr>
          <a:xfrm>
            <a:off x="314104" y="3100778"/>
            <a:ext cx="3785456" cy="724462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First dose effect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123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90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  <p:bldP spid="16" grpId="0" animBg="1"/>
      <p:bldP spid="17" grpId="0" animBg="1"/>
      <p:bldP spid="13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797538" y="88203"/>
            <a:ext cx="1304693" cy="1650381"/>
          </a:xfrm>
          <a:prstGeom prst="rect">
            <a:avLst/>
          </a:prstGeom>
          <a:solidFill>
            <a:srgbClr val="FFFF00"/>
          </a:solid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7" descr="conduc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48737" y="216568"/>
            <a:ext cx="986589" cy="1371599"/>
          </a:xfrm>
          <a:prstGeom prst="rect">
            <a:avLst/>
          </a:prstGeom>
          <a:noFill/>
          <a:ln/>
        </p:spPr>
      </p:pic>
      <p:sp>
        <p:nvSpPr>
          <p:cNvPr id="16" name="Rounded Rectangle 15"/>
          <p:cNvSpPr/>
          <p:nvPr/>
        </p:nvSpPr>
        <p:spPr>
          <a:xfrm>
            <a:off x="352124" y="3970421"/>
            <a:ext cx="5256196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Bilateral renal artery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stenosis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310896" y="2282952"/>
            <a:ext cx="9387840" cy="1420368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During the second and third trimesters of pregnancy due to the risk of : fetal hypotension ,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anuria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,renal failure &amp;</a:t>
            </a:r>
          </a:p>
          <a:p>
            <a:r>
              <a:rPr lang="en-US" b="1" dirty="0" smtClean="0">
                <a:solidFill>
                  <a:srgbClr val="666699"/>
                </a:solidFill>
              </a:rPr>
              <a:t>     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malformations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213360" y="236621"/>
            <a:ext cx="9966960" cy="784459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1-  </a:t>
            </a:r>
            <a:r>
              <a:rPr lang="cs-CZ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Angiotensin-converting enzyme</a:t>
            </a:r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 </a:t>
            </a:r>
            <a:r>
              <a:rPr lang="cs-CZ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inhibitors</a:t>
            </a:r>
            <a:endParaRPr lang="en-US" sz="2800" dirty="0" smtClean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353728" y="1342242"/>
            <a:ext cx="4660232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contraindications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393192" y="4922841"/>
            <a:ext cx="5094331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Potassium-sparing diuretics 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342981" y="5899805"/>
            <a:ext cx="2263060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NSAIDs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123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3" grpId="0" animBg="1"/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797538" y="88203"/>
            <a:ext cx="1304693" cy="1650381"/>
          </a:xfrm>
          <a:prstGeom prst="rect">
            <a:avLst/>
          </a:prstGeom>
          <a:solidFill>
            <a:srgbClr val="FFFF00"/>
          </a:solid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7" descr="conduc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48737" y="216568"/>
            <a:ext cx="986589" cy="1371599"/>
          </a:xfrm>
          <a:prstGeom prst="rect">
            <a:avLst/>
          </a:prstGeom>
          <a:noFill/>
          <a:ln/>
        </p:spPr>
      </p:pic>
      <p:sp>
        <p:nvSpPr>
          <p:cNvPr id="15" name="Rounded Rectangle 14"/>
          <p:cNvSpPr/>
          <p:nvPr/>
        </p:nvSpPr>
        <p:spPr>
          <a:xfrm>
            <a:off x="7589520" y="1859280"/>
            <a:ext cx="4312920" cy="465461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3970100" y="1602125"/>
            <a:ext cx="2827421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Valsartan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332233" y="1570041"/>
            <a:ext cx="2426207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Losartan</a:t>
            </a:r>
            <a:endParaRPr lang="en-US" sz="2800" dirty="0" smtClean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53728" y="443082"/>
            <a:ext cx="8165432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2-Angiotensin receptors blockers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32232" y="2834961"/>
            <a:ext cx="6486144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>
              <a:lnSpc>
                <a:spcPct val="90000"/>
              </a:lnSpc>
            </a:pP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Cause selective block of AT1 receptors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262128" y="3836309"/>
            <a:ext cx="6626352" cy="1116691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No effect on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bradykinin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, no cough, no </a:t>
            </a:r>
          </a:p>
          <a:p>
            <a:pPr algn="ctr"/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angioedema</a:t>
            </a:r>
            <a:endParaRPr lang="en-US" sz="2800" dirty="0" smtClean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268224" y="5307530"/>
            <a:ext cx="6681216" cy="1032310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Produce more complete inhibition of </a:t>
            </a:r>
          </a:p>
          <a:p>
            <a:pPr algn="ctr"/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angiotensin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pic>
        <p:nvPicPr>
          <p:cNvPr id="18" name="Picture 2" descr="http://www.pharmacorama.com/en/Sections/images/Angiotensin_1_clip_image002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94320" y="1996440"/>
            <a:ext cx="3909314" cy="42732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26123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797538" y="88203"/>
            <a:ext cx="1304693" cy="1650381"/>
          </a:xfrm>
          <a:prstGeom prst="rect">
            <a:avLst/>
          </a:prstGeom>
          <a:solidFill>
            <a:srgbClr val="FFFF00"/>
          </a:solid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7" descr="conduc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48737" y="216568"/>
            <a:ext cx="986589" cy="1371599"/>
          </a:xfrm>
          <a:prstGeom prst="rect">
            <a:avLst/>
          </a:prstGeom>
          <a:noFill/>
          <a:ln/>
        </p:spPr>
      </p:pic>
      <p:sp>
        <p:nvSpPr>
          <p:cNvPr id="17" name="Rounded Rectangle 16"/>
          <p:cNvSpPr/>
          <p:nvPr/>
        </p:nvSpPr>
        <p:spPr>
          <a:xfrm>
            <a:off x="7568184" y="2639889"/>
            <a:ext cx="3304032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Orally effective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68968" y="1647042"/>
            <a:ext cx="2892392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losartan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7580377" y="3646370"/>
            <a:ext cx="3358896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Do not cross BBB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38328" y="3637226"/>
            <a:ext cx="5948733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Long half-life, taken once daily</a:t>
            </a:r>
            <a:endParaRPr lang="en-US" sz="2800" b="1" dirty="0" smtClean="0">
              <a:solidFill>
                <a:srgbClr val="666699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384048" y="2671010"/>
            <a:ext cx="5948733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Has a potent active metabolite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375064" y="4682850"/>
            <a:ext cx="2630264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valsartan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391107" y="5913120"/>
            <a:ext cx="5948733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Same contraindications as ACEI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6916875" y="4569914"/>
            <a:ext cx="3717597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No active metabolites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353728" y="443082"/>
            <a:ext cx="8165432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2-Angiotensin receptors blockers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6629400" y="5486400"/>
            <a:ext cx="5212080" cy="1188720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Same ADRs, except for </a:t>
            </a:r>
          </a:p>
          <a:p>
            <a:pPr algn="ctr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dry cough &amp;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angioneurotic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edema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123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9" grpId="0" animBg="1"/>
      <p:bldP spid="12" grpId="0" animBg="1"/>
      <p:bldP spid="13" grpId="0" animBg="1"/>
      <p:bldP spid="18" grpId="0" animBg="1"/>
      <p:bldP spid="21" grpId="0" animBg="1"/>
      <p:bldP spid="22" grpId="0" animBg="1"/>
      <p:bldP spid="2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797538" y="88203"/>
            <a:ext cx="1304693" cy="1650381"/>
          </a:xfrm>
          <a:prstGeom prst="rect">
            <a:avLst/>
          </a:prstGeom>
          <a:solidFill>
            <a:srgbClr val="FFFF00"/>
          </a:solid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7" descr="conduc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48737" y="216568"/>
            <a:ext cx="986589" cy="1371599"/>
          </a:xfrm>
          <a:prstGeom prst="rect">
            <a:avLst/>
          </a:prstGeom>
          <a:noFill/>
          <a:ln/>
        </p:spPr>
      </p:pic>
      <p:sp>
        <p:nvSpPr>
          <p:cNvPr id="6" name="Rounded Rectangle 5"/>
          <p:cNvSpPr/>
          <p:nvPr/>
        </p:nvSpPr>
        <p:spPr>
          <a:xfrm>
            <a:off x="1740568" y="365760"/>
            <a:ext cx="4995512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Clinical case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80120" y="228600"/>
            <a:ext cx="1876424" cy="1584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ounded Rectangle 8"/>
          <p:cNvSpPr/>
          <p:nvPr/>
        </p:nvSpPr>
        <p:spPr>
          <a:xfrm>
            <a:off x="419822" y="2127825"/>
            <a:ext cx="6986818" cy="2017455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Osman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was prescribed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hydrochlorthiazide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&amp;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valsartan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. What is the rationale for combining hydrochlorothiazide and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valsartan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?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35240" y="2254568"/>
            <a:ext cx="4294823" cy="411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6123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797538" y="88203"/>
            <a:ext cx="1304693" cy="1650381"/>
          </a:xfrm>
          <a:prstGeom prst="rect">
            <a:avLst/>
          </a:prstGeom>
          <a:solidFill>
            <a:srgbClr val="FFFF00"/>
          </a:solid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7" descr="conduc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48737" y="216568"/>
            <a:ext cx="986589" cy="1371599"/>
          </a:xfrm>
          <a:prstGeom prst="rect">
            <a:avLst/>
          </a:prstGeom>
          <a:noFill/>
          <a:ln/>
        </p:spPr>
      </p:pic>
      <p:sp>
        <p:nvSpPr>
          <p:cNvPr id="14" name="Rounded Rectangle 13"/>
          <p:cNvSpPr/>
          <p:nvPr/>
        </p:nvSpPr>
        <p:spPr>
          <a:xfrm>
            <a:off x="2380648" y="220578"/>
            <a:ext cx="5835316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Think- pair-share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499872" y="1319785"/>
            <a:ext cx="5913120" cy="3413760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The brachial artery was continuously infused with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bradykinin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and the blood flow is monitored. Placebo, drug A and drug B (both affect the RAAS) induced the effects on blood flow shown in the graph.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73240" y="1920240"/>
            <a:ext cx="5160265" cy="4760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ounded Rectangle 11"/>
          <p:cNvSpPr/>
          <p:nvPr/>
        </p:nvSpPr>
        <p:spPr>
          <a:xfrm>
            <a:off x="483188" y="4875596"/>
            <a:ext cx="4210732" cy="839404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What is drug A? Justify!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480140" y="5941193"/>
            <a:ext cx="4259500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What is drug B? Justify!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123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797538" y="88203"/>
            <a:ext cx="1304693" cy="1650381"/>
          </a:xfrm>
          <a:prstGeom prst="rect">
            <a:avLst/>
          </a:prstGeom>
          <a:solidFill>
            <a:srgbClr val="FFFF00"/>
          </a:solid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7" descr="conduc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48737" y="216568"/>
            <a:ext cx="986589" cy="1371599"/>
          </a:xfrm>
          <a:prstGeom prst="rect">
            <a:avLst/>
          </a:prstGeom>
          <a:noFill/>
          <a:ln/>
        </p:spPr>
      </p:pic>
      <p:sp>
        <p:nvSpPr>
          <p:cNvPr id="14" name="Rounded Rectangle 13"/>
          <p:cNvSpPr/>
          <p:nvPr/>
        </p:nvSpPr>
        <p:spPr>
          <a:xfrm>
            <a:off x="2502568" y="601578"/>
            <a:ext cx="5835316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Antihypertensive drugs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10195560" y="5020697"/>
            <a:ext cx="1449885" cy="1837303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i="1" u="sng" dirty="0" smtClean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  <a:latin typeface="Albertus" pitchFamily="34" charset="0"/>
              </a:rPr>
              <a:t>V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ery</a:t>
            </a:r>
            <a:endParaRPr lang="en-US" sz="2800" dirty="0" smtClean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  <a:p>
            <a:pPr algn="ctr"/>
            <a:r>
              <a:rPr lang="en-US" sz="2800" b="1" i="1" u="sng" dirty="0" smtClean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  <a:latin typeface="Albertus" pitchFamily="34" charset="0"/>
              </a:rPr>
              <a:t>N 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ice</a:t>
            </a:r>
          </a:p>
          <a:p>
            <a:pPr algn="ctr"/>
            <a:r>
              <a:rPr lang="en-US" sz="2800" b="1" i="1" u="sng" dirty="0" smtClean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  <a:latin typeface="Albertus" pitchFamily="34" charset="0"/>
              </a:rPr>
              <a:t>D 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rugs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307849" y="4294953"/>
            <a:ext cx="6193536" cy="837879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Dihydropyridine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 group act mainly on smooth muscle,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latin typeface="Albertus" pitchFamily="34" charset="0"/>
              </a:rPr>
              <a:t>N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ifedipine</a:t>
            </a:r>
            <a:endParaRPr lang="en-US" sz="2800" dirty="0" smtClean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16568" y="1616562"/>
            <a:ext cx="6443312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3-Calcium channel blockers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234696" y="5859218"/>
            <a:ext cx="5766816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latin typeface="Albertus" pitchFamily="34" charset="0"/>
              </a:rPr>
              <a:t>D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iltiazem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has intermediate effect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219456" y="2885252"/>
            <a:ext cx="6644640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latin typeface="Albertus" pitchFamily="34" charset="0"/>
              </a:rPr>
              <a:t>V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erapamil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act more on the myocardium 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pic>
        <p:nvPicPr>
          <p:cNvPr id="81922" name="Picture 2" descr="http://www.srspharma.com/images/calcium-channel-blocker1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52615" y="1905000"/>
            <a:ext cx="4762500" cy="2964498"/>
          </a:xfrm>
          <a:prstGeom prst="rect">
            <a:avLst/>
          </a:prstGeom>
          <a:noFill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5760" y="228600"/>
            <a:ext cx="179832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6123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9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797538" y="88203"/>
            <a:ext cx="1304693" cy="1650381"/>
          </a:xfrm>
          <a:prstGeom prst="rect">
            <a:avLst/>
          </a:prstGeom>
          <a:solidFill>
            <a:srgbClr val="FFFF00"/>
          </a:solid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7" descr="conduc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48737" y="216568"/>
            <a:ext cx="986589" cy="1371599"/>
          </a:xfrm>
          <a:prstGeom prst="rect">
            <a:avLst/>
          </a:prstGeom>
          <a:noFill/>
          <a:ln/>
        </p:spPr>
      </p:pic>
      <p:sp>
        <p:nvSpPr>
          <p:cNvPr id="15" name="Rounded Rectangle 14"/>
          <p:cNvSpPr/>
          <p:nvPr/>
        </p:nvSpPr>
        <p:spPr>
          <a:xfrm>
            <a:off x="393192" y="4069081"/>
            <a:ext cx="5611368" cy="1432560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1- Peripheral vasodilatation </a:t>
            </a:r>
          </a:p>
          <a:p>
            <a:pPr>
              <a:defRPr/>
            </a:pP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2- Decrease cardiac contractility 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323088" y="2438721"/>
            <a:ext cx="10878312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Block the influx of calcium through calcium channels resulting in:-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53728" y="1418442"/>
            <a:ext cx="3486752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Mechanism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pic>
        <p:nvPicPr>
          <p:cNvPr id="8089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9880" y="3459480"/>
            <a:ext cx="4449129" cy="3215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ounded Rectangle 11"/>
          <p:cNvSpPr/>
          <p:nvPr/>
        </p:nvSpPr>
        <p:spPr>
          <a:xfrm>
            <a:off x="323248" y="382122"/>
            <a:ext cx="6111080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Calcium channel blockers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1236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797538" y="88203"/>
            <a:ext cx="1304693" cy="1650381"/>
          </a:xfrm>
          <a:prstGeom prst="rect">
            <a:avLst/>
          </a:prstGeom>
          <a:solidFill>
            <a:srgbClr val="FFFF00"/>
          </a:solid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7" descr="conduc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48737" y="216568"/>
            <a:ext cx="986589" cy="1371599"/>
          </a:xfrm>
          <a:prstGeom prst="rect">
            <a:avLst/>
          </a:prstGeom>
          <a:noFill/>
          <a:ln/>
        </p:spPr>
      </p:pic>
      <p:sp>
        <p:nvSpPr>
          <p:cNvPr id="15" name="Rounded Rectangle 14"/>
          <p:cNvSpPr/>
          <p:nvPr/>
        </p:nvSpPr>
        <p:spPr>
          <a:xfrm>
            <a:off x="454312" y="5074919"/>
            <a:ext cx="10015568" cy="1231393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Verapamil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and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nifedipine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are highly bound to plasma proteins ( more than 90%) while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diltiazem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is less ( 70-80%)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89284" y="3461405"/>
            <a:ext cx="2827421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Well absorbed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426721" y="2469201"/>
            <a:ext cx="3206495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Given orally or IV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521368" y="1387962"/>
            <a:ext cx="5038184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pharmacokinetics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404360" y="3416809"/>
            <a:ext cx="7050024" cy="1109471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Verapamil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&amp;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diltiazem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have active metabolites,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nifedipine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has not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282440" y="2426208"/>
            <a:ext cx="7589520" cy="728472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Onset 1-3 min after IV, 0.5-2hr after oral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445168" y="260202"/>
            <a:ext cx="6111080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Calcium channel blockers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123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9" grpId="0" animBg="1"/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797538" y="88203"/>
            <a:ext cx="1304693" cy="1650381"/>
          </a:xfrm>
          <a:prstGeom prst="rect">
            <a:avLst/>
          </a:prstGeom>
          <a:solidFill>
            <a:srgbClr val="FFFF00"/>
          </a:solid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7" descr="conduc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48737" y="216568"/>
            <a:ext cx="986589" cy="1371599"/>
          </a:xfrm>
          <a:prstGeom prst="rect">
            <a:avLst/>
          </a:prstGeom>
          <a:noFill/>
          <a:ln/>
        </p:spPr>
      </p:pic>
      <p:sp>
        <p:nvSpPr>
          <p:cNvPr id="15" name="Rounded Rectangle 14"/>
          <p:cNvSpPr/>
          <p:nvPr/>
        </p:nvSpPr>
        <p:spPr>
          <a:xfrm>
            <a:off x="307848" y="5182562"/>
            <a:ext cx="9994392" cy="995734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Sustained- release formulations are preferred for the treatment of hypertension due to the short half- life of CCBs 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361268" y="3595517"/>
            <a:ext cx="6508924" cy="1049635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Nicardipine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 can be given by I.V. route in hypertensive emergency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274320" y="2545401"/>
            <a:ext cx="6263640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Treatment of chronic hypertension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04960" y="1442826"/>
            <a:ext cx="3657440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Clinical uses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353728" y="336402"/>
            <a:ext cx="6111080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Calcium channel blockers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123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797538" y="88203"/>
            <a:ext cx="1304693" cy="1650381"/>
          </a:xfrm>
          <a:prstGeom prst="rect">
            <a:avLst/>
          </a:prstGeom>
          <a:solidFill>
            <a:srgbClr val="FFFF00"/>
          </a:solid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7" descr="conduc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48737" y="216568"/>
            <a:ext cx="986589" cy="1371599"/>
          </a:xfrm>
          <a:prstGeom prst="rect">
            <a:avLst/>
          </a:prstGeom>
          <a:noFill/>
          <a:ln/>
        </p:spPr>
      </p:pic>
      <p:sp>
        <p:nvSpPr>
          <p:cNvPr id="14" name="Rounded Rectangle 13"/>
          <p:cNvSpPr/>
          <p:nvPr/>
        </p:nvSpPr>
        <p:spPr>
          <a:xfrm>
            <a:off x="2639728" y="220578"/>
            <a:ext cx="5835316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Antihypertensive drugs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207424" y="3515306"/>
            <a:ext cx="7961216" cy="1254814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Describe the mechanism of action , therapeutic uses &amp; common adverse effects of  each class of drugs 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225552" y="2230013"/>
            <a:ext cx="7863840" cy="95514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Outline the pharmacologic classes of drugs used in treatment of hypertension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20200" y="1162411"/>
            <a:ext cx="2538824" cy="574950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ILOS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16481" y="2182367"/>
            <a:ext cx="3381375" cy="4398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ounded Rectangle 11"/>
          <p:cNvSpPr/>
          <p:nvPr/>
        </p:nvSpPr>
        <p:spPr>
          <a:xfrm>
            <a:off x="222664" y="5137885"/>
            <a:ext cx="7976456" cy="1337110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Select an antihypertensive drug to treat a specific patient according to efficacy, safety, suitability &amp; cost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123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797538" y="88203"/>
            <a:ext cx="1304693" cy="1650381"/>
          </a:xfrm>
          <a:prstGeom prst="rect">
            <a:avLst/>
          </a:prstGeom>
          <a:solidFill>
            <a:srgbClr val="FFFF00"/>
          </a:solid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7" descr="conduc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48737" y="216568"/>
            <a:ext cx="986589" cy="1371599"/>
          </a:xfrm>
          <a:prstGeom prst="rect">
            <a:avLst/>
          </a:prstGeom>
          <a:noFill/>
          <a:ln/>
        </p:spPr>
      </p:pic>
      <p:sp>
        <p:nvSpPr>
          <p:cNvPr id="14" name="Rounded Rectangle 13"/>
          <p:cNvSpPr/>
          <p:nvPr/>
        </p:nvSpPr>
        <p:spPr>
          <a:xfrm>
            <a:off x="2502568" y="601578"/>
            <a:ext cx="5835316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Antihypertensive drugs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359664" y="2639889"/>
            <a:ext cx="6047232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Headache , Flushing , Hypotension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63456" y="1619610"/>
            <a:ext cx="2429096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adrs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390304" y="5897880"/>
            <a:ext cx="4437728" cy="774192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Verapamil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:- constipation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365920" y="3584448"/>
            <a:ext cx="4437728" cy="667512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</a:pP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Nifedipine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:-Tachycardia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350520" y="4422648"/>
            <a:ext cx="5684520" cy="1255776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</a:pP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Verapamil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&amp;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Diltiazem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:- peripheral edema (ankle edema)</a:t>
            </a:r>
          </a:p>
        </p:txBody>
      </p:sp>
    </p:spTree>
    <p:extLst>
      <p:ext uri="{BB962C8B-B14F-4D97-AF65-F5344CB8AC3E}">
        <p14:creationId xmlns:p14="http://schemas.microsoft.com/office/powerpoint/2010/main" xmlns="" val="426123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2" grpId="0" animBg="1"/>
      <p:bldP spid="13" grpId="0" animBg="1"/>
      <p:bldP spid="1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797538" y="88203"/>
            <a:ext cx="1304693" cy="1650381"/>
          </a:xfrm>
          <a:prstGeom prst="rect">
            <a:avLst/>
          </a:prstGeom>
          <a:solidFill>
            <a:srgbClr val="FFFF00"/>
          </a:solid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7" descr="conduc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48737" y="216568"/>
            <a:ext cx="986589" cy="1371599"/>
          </a:xfrm>
          <a:prstGeom prst="rect">
            <a:avLst/>
          </a:prstGeom>
          <a:noFill/>
          <a:ln/>
        </p:spPr>
      </p:pic>
      <p:sp>
        <p:nvSpPr>
          <p:cNvPr id="6" name="Rounded Rectangle 5"/>
          <p:cNvSpPr/>
          <p:nvPr/>
        </p:nvSpPr>
        <p:spPr>
          <a:xfrm>
            <a:off x="1740568" y="365760"/>
            <a:ext cx="4995512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Clinical case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80120" y="228600"/>
            <a:ext cx="1876424" cy="1584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ounded Rectangle 8"/>
          <p:cNvSpPr/>
          <p:nvPr/>
        </p:nvSpPr>
        <p:spPr>
          <a:xfrm>
            <a:off x="739862" y="2783145"/>
            <a:ext cx="7611658" cy="1727895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Osman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was prescribed hydrochlorothiazide &amp;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diltiazem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. What is the benefit of combining hydrochlorothiazide and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diltiazem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xmlns="" val="4261236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797538" y="88203"/>
            <a:ext cx="1304693" cy="1650381"/>
          </a:xfrm>
          <a:prstGeom prst="rect">
            <a:avLst/>
          </a:prstGeom>
          <a:solidFill>
            <a:srgbClr val="FFFF00"/>
          </a:solid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7" descr="conduc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48737" y="216568"/>
            <a:ext cx="986589" cy="1371599"/>
          </a:xfrm>
          <a:prstGeom prst="rect">
            <a:avLst/>
          </a:prstGeom>
          <a:noFill/>
          <a:ln/>
        </p:spPr>
      </p:pic>
      <p:sp>
        <p:nvSpPr>
          <p:cNvPr id="6" name="Rounded Rectangle 5"/>
          <p:cNvSpPr/>
          <p:nvPr/>
        </p:nvSpPr>
        <p:spPr>
          <a:xfrm>
            <a:off x="1740568" y="365760"/>
            <a:ext cx="4995512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Clinical case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80120" y="228600"/>
            <a:ext cx="1876424" cy="1584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ounded Rectangle 8"/>
          <p:cNvSpPr/>
          <p:nvPr/>
        </p:nvSpPr>
        <p:spPr>
          <a:xfrm>
            <a:off x="739862" y="2783145"/>
            <a:ext cx="6986818" cy="1148775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The BP of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Osman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was almost the same in both arms. What does that imply?</a:t>
            </a:r>
          </a:p>
        </p:txBody>
      </p:sp>
    </p:spTree>
    <p:extLst>
      <p:ext uri="{BB962C8B-B14F-4D97-AF65-F5344CB8AC3E}">
        <p14:creationId xmlns:p14="http://schemas.microsoft.com/office/powerpoint/2010/main" xmlns="" val="4261236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182880" y="1417320"/>
            <a:ext cx="8945880" cy="5212080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Instructions:</a:t>
            </a:r>
          </a:p>
          <a:p>
            <a:pPr lvl="0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1- Select a leader for your group</a:t>
            </a:r>
          </a:p>
          <a:p>
            <a:pPr lvl="0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2- Discuss the case according to the steps shown in the sheet</a:t>
            </a:r>
          </a:p>
          <a:p>
            <a:pPr lvl="0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3- Use your internet access to obtain evidence for efficacy, toxicity, convenience &amp; cost.</a:t>
            </a:r>
          </a:p>
          <a:p>
            <a:pPr lvl="0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4- Due to time constrains divide yourself into 4 groups, each doing one search e.g. evidence for efficacy.</a:t>
            </a:r>
          </a:p>
          <a:p>
            <a:pPr lvl="0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5- You have 10 minutes to do this and 1 minute to report to the class. </a:t>
            </a:r>
          </a:p>
        </p:txBody>
      </p:sp>
      <p:sp>
        <p:nvSpPr>
          <p:cNvPr id="10" name="Rectangle 9"/>
          <p:cNvSpPr/>
          <p:nvPr/>
        </p:nvSpPr>
        <p:spPr>
          <a:xfrm>
            <a:off x="10797538" y="88203"/>
            <a:ext cx="1304693" cy="1650381"/>
          </a:xfrm>
          <a:prstGeom prst="rect">
            <a:avLst/>
          </a:prstGeom>
          <a:solidFill>
            <a:srgbClr val="FFFF00"/>
          </a:solid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7" descr="conduc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48737" y="216568"/>
            <a:ext cx="986589" cy="1371599"/>
          </a:xfrm>
          <a:prstGeom prst="rect">
            <a:avLst/>
          </a:prstGeom>
          <a:noFill/>
          <a:ln/>
        </p:spPr>
      </p:pic>
      <p:sp>
        <p:nvSpPr>
          <p:cNvPr id="14" name="Rounded Rectangle 13"/>
          <p:cNvSpPr/>
          <p:nvPr/>
        </p:nvSpPr>
        <p:spPr>
          <a:xfrm>
            <a:off x="1310640" y="296778"/>
            <a:ext cx="6583680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 Task- Selection of a p-drug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372600" y="2164271"/>
            <a:ext cx="2606040" cy="4465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6123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797538" y="88203"/>
            <a:ext cx="1304693" cy="1650381"/>
          </a:xfrm>
          <a:prstGeom prst="rect">
            <a:avLst/>
          </a:prstGeom>
          <a:solidFill>
            <a:srgbClr val="FFFF00"/>
          </a:solid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7" descr="conduc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48737" y="216568"/>
            <a:ext cx="986589" cy="1371599"/>
          </a:xfrm>
          <a:prstGeom prst="rect">
            <a:avLst/>
          </a:prstGeom>
          <a:noFill/>
          <a:ln/>
        </p:spPr>
      </p:pic>
      <p:sp>
        <p:nvSpPr>
          <p:cNvPr id="14" name="Rounded Rectangle 13"/>
          <p:cNvSpPr/>
          <p:nvPr/>
        </p:nvSpPr>
        <p:spPr>
          <a:xfrm>
            <a:off x="2502568" y="601578"/>
            <a:ext cx="5835316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Antihypertensive drugs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59081" y="4389120"/>
            <a:ext cx="4983480" cy="2133599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Once vasodilators are administered, fall in BP produced will activate the sympathetic system &amp; the RAAS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74480" y="2761488"/>
            <a:ext cx="4983320" cy="1155192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Classified into arterial, venous or mixed vasodilators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55919" y="2143125"/>
            <a:ext cx="6505575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ounded Rectangle 12"/>
          <p:cNvSpPr/>
          <p:nvPr/>
        </p:nvSpPr>
        <p:spPr>
          <a:xfrm>
            <a:off x="304960" y="1631802"/>
            <a:ext cx="4257896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4- vasodilators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40680" y="1813561"/>
            <a:ext cx="6486525" cy="4831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6123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797538" y="88203"/>
            <a:ext cx="1304693" cy="1650381"/>
          </a:xfrm>
          <a:prstGeom prst="rect">
            <a:avLst/>
          </a:prstGeom>
          <a:solidFill>
            <a:srgbClr val="FFFF00"/>
          </a:solid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7" descr="conduc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48737" y="216568"/>
            <a:ext cx="986589" cy="1371599"/>
          </a:xfrm>
          <a:prstGeom prst="rect">
            <a:avLst/>
          </a:prstGeom>
          <a:noFill/>
          <a:ln/>
        </p:spPr>
      </p:pic>
      <p:sp>
        <p:nvSpPr>
          <p:cNvPr id="14" name="Rounded Rectangle 13"/>
          <p:cNvSpPr/>
          <p:nvPr/>
        </p:nvSpPr>
        <p:spPr>
          <a:xfrm>
            <a:off x="2429416" y="187050"/>
            <a:ext cx="5835316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Antihypertensive drugs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240793" y="1100881"/>
          <a:ext cx="10351007" cy="5663686"/>
        </p:xfrm>
        <a:graphic>
          <a:graphicData uri="http://schemas.openxmlformats.org/drawingml/2006/table">
            <a:tbl>
              <a:tblPr rtl="1" firstRow="1" bandRow="1">
                <a:tableStyleId>{21E4AEA4-8DFA-4A89-87EB-49C32662AFE0}</a:tableStyleId>
              </a:tblPr>
              <a:tblGrid>
                <a:gridCol w="2296174"/>
                <a:gridCol w="1858808"/>
                <a:gridCol w="2551305"/>
                <a:gridCol w="2004596"/>
                <a:gridCol w="1640124"/>
              </a:tblGrid>
              <a:tr h="624840">
                <a:tc gridSpan="5">
                  <a:txBody>
                    <a:bodyPr/>
                    <a:lstStyle/>
                    <a:p>
                      <a:pPr algn="ctr" rtl="0"/>
                      <a:endParaRPr lang="ar-SA" sz="40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</a:tr>
              <a:tr h="1165829">
                <a:tc>
                  <a:txBody>
                    <a:bodyPr/>
                    <a:lstStyle/>
                    <a:p>
                      <a:pPr algn="ctr" rtl="0"/>
                      <a:r>
                        <a:rPr lang="en-US" sz="2000" b="1" dirty="0" smtClean="0">
                          <a:solidFill>
                            <a:schemeClr val="bg1"/>
                          </a:solidFill>
                          <a:latin typeface="Arial Black" pitchFamily="34" charset="0"/>
                        </a:rPr>
                        <a:t>Sodium </a:t>
                      </a:r>
                      <a:r>
                        <a:rPr lang="en-US" sz="2000" b="1" dirty="0" err="1" smtClean="0">
                          <a:solidFill>
                            <a:schemeClr val="bg1"/>
                          </a:solidFill>
                          <a:latin typeface="Arial Black" pitchFamily="34" charset="0"/>
                        </a:rPr>
                        <a:t>nitropruside</a:t>
                      </a:r>
                      <a:endParaRPr lang="ar-SA" sz="2000" b="1" dirty="0">
                        <a:solidFill>
                          <a:schemeClr val="bg1"/>
                        </a:solidFill>
                        <a:latin typeface="Arial Black" pitchFamily="34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000" b="1" dirty="0" err="1" smtClean="0">
                          <a:solidFill>
                            <a:schemeClr val="bg1"/>
                          </a:solidFill>
                          <a:latin typeface="Arial Black" pitchFamily="34" charset="0"/>
                        </a:rPr>
                        <a:t>Diazoxide</a:t>
                      </a:r>
                      <a:endParaRPr lang="ar-SA" sz="2000" b="1" dirty="0">
                        <a:solidFill>
                          <a:schemeClr val="bg1"/>
                        </a:solidFill>
                        <a:latin typeface="Arial Black" pitchFamily="34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000" b="1" dirty="0" err="1" smtClean="0">
                          <a:solidFill>
                            <a:schemeClr val="bg1"/>
                          </a:solidFill>
                          <a:latin typeface="Arial Black" pitchFamily="34" charset="0"/>
                        </a:rPr>
                        <a:t>Minoxidil</a:t>
                      </a:r>
                      <a:endParaRPr lang="ar-SA" sz="2000" b="1" dirty="0">
                        <a:solidFill>
                          <a:schemeClr val="bg1"/>
                        </a:solidFill>
                        <a:latin typeface="Arial Black" pitchFamily="34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000" b="1" dirty="0" err="1" smtClean="0">
                          <a:solidFill>
                            <a:schemeClr val="bg1"/>
                          </a:solidFill>
                          <a:latin typeface="Arial Black" pitchFamily="34" charset="0"/>
                        </a:rPr>
                        <a:t>Hydralazine</a:t>
                      </a:r>
                      <a:endParaRPr lang="ar-SA" sz="2000" b="1" dirty="0">
                        <a:solidFill>
                          <a:schemeClr val="bg1"/>
                        </a:solidFill>
                        <a:latin typeface="Arial Black" pitchFamily="34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endParaRPr lang="ar-SA" dirty="0"/>
                    </a:p>
                  </a:txBody>
                  <a:tcPr>
                    <a:gradFill flip="none" rotWithShape="1">
                      <a:gsLst>
                        <a:gs pos="0">
                          <a:srgbClr val="FC9FCB"/>
                        </a:gs>
                        <a:gs pos="13000">
                          <a:srgbClr val="F8B049"/>
                        </a:gs>
                        <a:gs pos="21001">
                          <a:srgbClr val="F8B049"/>
                        </a:gs>
                        <a:gs pos="63000">
                          <a:srgbClr val="FEE7F2"/>
                        </a:gs>
                        <a:gs pos="67000">
                          <a:srgbClr val="F952A0"/>
                        </a:gs>
                        <a:gs pos="69000">
                          <a:srgbClr val="C50849"/>
                        </a:gs>
                        <a:gs pos="82001">
                          <a:srgbClr val="B43E85"/>
                        </a:gs>
                        <a:gs pos="100000">
                          <a:srgbClr val="F8B049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  <a:tr h="939285">
                <a:tc>
                  <a:txBody>
                    <a:bodyPr/>
                    <a:lstStyle/>
                    <a:p>
                      <a:pPr algn="l" rtl="0"/>
                      <a:r>
                        <a:rPr lang="en-US" dirty="0" err="1" smtClean="0"/>
                        <a:t>Arterio</a:t>
                      </a:r>
                      <a:r>
                        <a:rPr lang="en-US" dirty="0" smtClean="0"/>
                        <a:t> &amp; </a:t>
                      </a:r>
                      <a:r>
                        <a:rPr lang="en-US" dirty="0" err="1" smtClean="0"/>
                        <a:t>venodilator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dirty="0" err="1" smtClean="0"/>
                        <a:t>Arteriodilator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dirty="0" err="1" smtClean="0"/>
                        <a:t>Arteriodilator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dirty="0" err="1" smtClean="0"/>
                        <a:t>Arteriodilator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Site of action</a:t>
                      </a:r>
                      <a:endParaRPr lang="ar-SA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1918247">
                <a:tc>
                  <a:txBody>
                    <a:bodyPr/>
                    <a:lstStyle/>
                    <a:p>
                      <a:pPr algn="l" rtl="0"/>
                      <a:r>
                        <a:rPr lang="en-US" dirty="0" smtClean="0"/>
                        <a:t>Release of nitric oxide ( NO)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dirty="0" smtClean="0"/>
                        <a:t>Opening of potassium channels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dirty="0" smtClean="0"/>
                        <a:t>Opening </a:t>
                      </a:r>
                      <a:r>
                        <a:rPr lang="en-US" baseline="0" dirty="0" smtClean="0"/>
                        <a:t> of </a:t>
                      </a:r>
                      <a:r>
                        <a:rPr lang="en-US" dirty="0" smtClean="0"/>
                        <a:t> potassium channels in smooth muscle membranes by </a:t>
                      </a:r>
                      <a:r>
                        <a:rPr lang="en-US" dirty="0" err="1" smtClean="0"/>
                        <a:t>minoxidil</a:t>
                      </a:r>
                      <a:r>
                        <a:rPr lang="en-US" dirty="0" smtClean="0"/>
                        <a:t> sulfate </a:t>
                      </a:r>
                    </a:p>
                    <a:p>
                      <a:pPr algn="l" rtl="0"/>
                      <a:r>
                        <a:rPr lang="en-US" dirty="0" smtClean="0"/>
                        <a:t>( active metabolite )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Direct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Mechanism of action</a:t>
                      </a:r>
                      <a:endParaRPr lang="ar-SA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939285">
                <a:tc>
                  <a:txBody>
                    <a:bodyPr/>
                    <a:lstStyle/>
                    <a:p>
                      <a:pPr algn="l" rtl="0"/>
                      <a:r>
                        <a:rPr lang="en-US" dirty="0" smtClean="0"/>
                        <a:t>Intravenous infusion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dirty="0" smtClean="0"/>
                        <a:t>Rapid intravenous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Oral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dirty="0" smtClean="0"/>
                        <a:t>Oral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Route of admin.</a:t>
                      </a:r>
                      <a:endParaRPr lang="ar-SA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Rounded Rectangle 8"/>
          <p:cNvSpPr/>
          <p:nvPr/>
        </p:nvSpPr>
        <p:spPr>
          <a:xfrm>
            <a:off x="228760" y="1083162"/>
            <a:ext cx="4257896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vasodilators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1236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797538" y="88203"/>
            <a:ext cx="1304693" cy="1650381"/>
          </a:xfrm>
          <a:prstGeom prst="rect">
            <a:avLst/>
          </a:prstGeom>
          <a:solidFill>
            <a:srgbClr val="FFFF00"/>
          </a:solid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7" descr="conduc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48737" y="216568"/>
            <a:ext cx="986589" cy="1371599"/>
          </a:xfrm>
          <a:prstGeom prst="rect">
            <a:avLst/>
          </a:prstGeom>
          <a:noFill/>
          <a:ln/>
        </p:spPr>
      </p:pic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368806" y="1371600"/>
          <a:ext cx="10238234" cy="5328560"/>
        </p:xfrm>
        <a:graphic>
          <a:graphicData uri="http://schemas.openxmlformats.org/drawingml/2006/table">
            <a:tbl>
              <a:tblPr rtl="1" firstRow="1" bandRow="1">
                <a:tableStyleId>{21E4AEA4-8DFA-4A89-87EB-49C32662AFE0}</a:tableStyleId>
              </a:tblPr>
              <a:tblGrid>
                <a:gridCol w="1785130"/>
                <a:gridCol w="208633"/>
                <a:gridCol w="2591568"/>
                <a:gridCol w="1988694"/>
                <a:gridCol w="146458"/>
                <a:gridCol w="1811379"/>
                <a:gridCol w="1706372"/>
              </a:tblGrid>
              <a:tr h="829481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chemeClr val="bg1"/>
                          </a:solidFill>
                        </a:rPr>
                        <a:t>Sodium </a:t>
                      </a:r>
                      <a:r>
                        <a:rPr lang="en-US" sz="2000" b="1" dirty="0" err="1" smtClean="0">
                          <a:solidFill>
                            <a:schemeClr val="bg1"/>
                          </a:solidFill>
                        </a:rPr>
                        <a:t>nitropruside</a:t>
                      </a:r>
                      <a:endParaRPr lang="ar-SA" sz="2000" b="1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 rtl="0"/>
                      <a:endParaRPr lang="ar-SA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rtl="0"/>
                      <a:endParaRPr lang="ar-S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000" b="1" dirty="0" err="1" smtClean="0">
                          <a:solidFill>
                            <a:schemeClr val="bg1"/>
                          </a:solidFill>
                        </a:rPr>
                        <a:t>Diazoxide</a:t>
                      </a:r>
                      <a:endParaRPr lang="ar-SA" sz="20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chemeClr val="bg1"/>
                          </a:solidFill>
                        </a:rPr>
                        <a:t>Minoxidil</a:t>
                      </a:r>
                      <a:endParaRPr lang="ar-SA" sz="2000" b="1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 rtl="0"/>
                      <a:endParaRPr lang="ar-SA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err="1" smtClean="0">
                          <a:solidFill>
                            <a:schemeClr val="bg1"/>
                          </a:solidFill>
                        </a:rPr>
                        <a:t>Hydralazine</a:t>
                      </a:r>
                      <a:endParaRPr lang="ar-SA" sz="2000" b="1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 rtl="0"/>
                      <a:endParaRPr lang="ar-SA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dirty="0" smtClean="0"/>
                        <a:t>Continue</a:t>
                      </a:r>
                    </a:p>
                    <a:p>
                      <a:pPr algn="l" rtl="0"/>
                      <a:r>
                        <a:rPr lang="en-US" dirty="0" smtClean="0"/>
                        <a:t>Vasodilators</a:t>
                      </a:r>
                      <a:endParaRPr lang="ar-SA" dirty="0"/>
                    </a:p>
                  </a:txBody>
                  <a:tcPr>
                    <a:gradFill flip="none" rotWithShape="1">
                      <a:gsLst>
                        <a:gs pos="0">
                          <a:srgbClr val="FC9FCB"/>
                        </a:gs>
                        <a:gs pos="13000">
                          <a:srgbClr val="F8B049"/>
                        </a:gs>
                        <a:gs pos="21001">
                          <a:srgbClr val="F8B049"/>
                        </a:gs>
                        <a:gs pos="63000">
                          <a:srgbClr val="FEE7F2"/>
                        </a:gs>
                        <a:gs pos="67000">
                          <a:srgbClr val="F952A0"/>
                        </a:gs>
                        <a:gs pos="69000">
                          <a:srgbClr val="C50849"/>
                        </a:gs>
                        <a:gs pos="82001">
                          <a:srgbClr val="B43E85"/>
                        </a:gs>
                        <a:gs pos="100000">
                          <a:srgbClr val="F8B049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  <a:tr h="1518560">
                <a:tc gridSpan="2">
                  <a:txBody>
                    <a:bodyPr/>
                    <a:lstStyle/>
                    <a:p>
                      <a:pPr algn="l" rtl="0"/>
                      <a:r>
                        <a:rPr lang="en-US" dirty="0" smtClean="0"/>
                        <a:t>1.Hpertensive emergency</a:t>
                      </a:r>
                    </a:p>
                    <a:p>
                      <a:pPr algn="l" rtl="0"/>
                      <a:endParaRPr lang="en-US" dirty="0" smtClean="0"/>
                    </a:p>
                    <a:p>
                      <a:pPr algn="l" rtl="0"/>
                      <a:endParaRPr lang="en-US" dirty="0" smtClean="0"/>
                    </a:p>
                    <a:p>
                      <a:pPr algn="l" rtl="0"/>
                      <a:endParaRPr 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rtl="0"/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dirty="0" smtClean="0"/>
                        <a:t>1.Hypertensive emergency</a:t>
                      </a:r>
                    </a:p>
                    <a:p>
                      <a:pPr algn="l" rtl="0"/>
                      <a:endParaRPr lang="en-US" dirty="0" smtClean="0"/>
                    </a:p>
                    <a:p>
                      <a:pPr algn="l" rtl="0"/>
                      <a:endParaRPr lang="en-US" dirty="0" smtClean="0"/>
                    </a:p>
                    <a:p>
                      <a:pPr algn="l" rtl="0"/>
                      <a:endParaRPr lang="en-US" dirty="0" smtClean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rtl="0"/>
                      <a:r>
                        <a:rPr lang="en-US" dirty="0" smtClean="0"/>
                        <a:t>1.Moderate –severe hypertension</a:t>
                      </a:r>
                    </a:p>
                    <a:p>
                      <a:pPr algn="l" rtl="0"/>
                      <a:endParaRPr lang="en-US" dirty="0" smtClean="0"/>
                    </a:p>
                    <a:p>
                      <a:pPr algn="l" rtl="0"/>
                      <a:endParaRPr 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dirty="0" smtClean="0"/>
                        <a:t>1.Moderate -severe hypertension.</a:t>
                      </a: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l" rtl="0"/>
                      <a:endParaRPr lang="en-US" dirty="0" smtClean="0"/>
                    </a:p>
                    <a:p>
                      <a:pPr algn="l" rtl="0"/>
                      <a:endParaRPr lang="en-US" dirty="0" smtClean="0"/>
                    </a:p>
                    <a:p>
                      <a:pPr algn="l" rtl="0"/>
                      <a:endParaRPr lang="en-US" dirty="0" smtClean="0"/>
                    </a:p>
                    <a:p>
                      <a:pPr algn="l" rtl="0"/>
                      <a:endParaRPr lang="en-US" dirty="0" smtClean="0"/>
                    </a:p>
                    <a:p>
                      <a:pPr algn="l" rtl="0"/>
                      <a:endParaRPr lang="en-US" dirty="0" smtClean="0"/>
                    </a:p>
                    <a:p>
                      <a:pPr algn="l" rtl="0"/>
                      <a:endParaRPr lang="en-US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algn="l" rtl="0"/>
                      <a:r>
                        <a:rPr lang="en-US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Therapeutic uses</a:t>
                      </a:r>
                      <a:endParaRPr lang="ar-SA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547559">
                <a:tc gridSpan="6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/>
                        <a:t>In combination with diuretic &amp; </a:t>
                      </a:r>
                      <a:r>
                        <a:rPr lang="el-GR" sz="2000" b="1" dirty="0" smtClean="0"/>
                        <a:t>β</a:t>
                      </a:r>
                      <a:r>
                        <a:rPr lang="en-US" sz="2000" b="1" dirty="0" smtClean="0"/>
                        <a:t>-blockers</a:t>
                      </a:r>
                    </a:p>
                    <a:p>
                      <a:pPr algn="ctr" rtl="0"/>
                      <a:endParaRPr 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rtl="0"/>
                      <a:endParaRPr 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rtl="0"/>
                      <a:endParaRPr lang="en-US" dirty="0" smtClean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2133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2.Severe heart failure</a:t>
                      </a:r>
                      <a:endParaRPr lang="ar-SA" dirty="0" smtClean="0"/>
                    </a:p>
                    <a:p>
                      <a:pPr algn="l" rtl="0"/>
                      <a:endParaRPr lang="ar-SA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2.Treatment of hypoglycemia due to </a:t>
                      </a:r>
                      <a:r>
                        <a:rPr lang="en-US" dirty="0" err="1" smtClean="0"/>
                        <a:t>insulinoma</a:t>
                      </a:r>
                      <a:endParaRPr lang="ar-SA" dirty="0" smtClean="0"/>
                    </a:p>
                    <a:p>
                      <a:pPr algn="l" rtl="0"/>
                      <a:endParaRPr lang="ar-SA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2.  baldness</a:t>
                      </a:r>
                      <a:endParaRPr lang="ar-SA" dirty="0" smtClean="0"/>
                    </a:p>
                    <a:p>
                      <a:pPr algn="l" rtl="0"/>
                      <a:endParaRPr lang="ar-SA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2.Hypertensive pregnant woman</a:t>
                      </a:r>
                      <a:endParaRPr lang="ar-SA" dirty="0" smtClean="0"/>
                    </a:p>
                    <a:p>
                      <a:pPr algn="l" rtl="0"/>
                      <a:endParaRPr lang="ar-SA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rtl="0"/>
                      <a:endParaRPr lang="ar-SA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rtl="0"/>
                      <a:endParaRPr lang="ar-SA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Rounded Rectangle 5"/>
          <p:cNvSpPr/>
          <p:nvPr/>
        </p:nvSpPr>
        <p:spPr>
          <a:xfrm>
            <a:off x="411640" y="229722"/>
            <a:ext cx="4257896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vasodilators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1236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797538" y="88203"/>
            <a:ext cx="1304693" cy="1650381"/>
          </a:xfrm>
          <a:prstGeom prst="rect">
            <a:avLst/>
          </a:prstGeom>
          <a:solidFill>
            <a:srgbClr val="FFFF00"/>
          </a:solid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7" descr="conduc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48737" y="216568"/>
            <a:ext cx="986589" cy="1371599"/>
          </a:xfrm>
          <a:prstGeom prst="rect">
            <a:avLst/>
          </a:prstGeom>
          <a:noFill/>
          <a:ln/>
        </p:spPr>
      </p:pic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250255" y="1356361"/>
          <a:ext cx="10417745" cy="5207592"/>
        </p:xfrm>
        <a:graphic>
          <a:graphicData uri="http://schemas.openxmlformats.org/drawingml/2006/table">
            <a:tbl>
              <a:tblPr rtl="1" firstRow="1" bandRow="1">
                <a:tableStyleId>{21E4AEA4-8DFA-4A89-87EB-49C32662AFE0}</a:tableStyleId>
              </a:tblPr>
              <a:tblGrid>
                <a:gridCol w="2205261"/>
                <a:gridCol w="1891944"/>
                <a:gridCol w="168708"/>
                <a:gridCol w="1831692"/>
                <a:gridCol w="210886"/>
                <a:gridCol w="2048602"/>
                <a:gridCol w="2060652"/>
              </a:tblGrid>
              <a:tr h="8523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chemeClr val="bg1"/>
                          </a:solidFill>
                        </a:rPr>
                        <a:t>Sodium </a:t>
                      </a:r>
                      <a:r>
                        <a:rPr lang="en-US" b="1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b="1" dirty="0" err="1" smtClean="0">
                          <a:solidFill>
                            <a:schemeClr val="bg1"/>
                          </a:solidFill>
                        </a:rPr>
                        <a:t>nitropruside</a:t>
                      </a:r>
                      <a:endParaRPr lang="ar-SA" b="1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l" rtl="0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b="1" dirty="0" err="1" smtClean="0">
                          <a:solidFill>
                            <a:schemeClr val="bg1"/>
                          </a:solidFill>
                        </a:rPr>
                        <a:t>Diazoxide</a:t>
                      </a:r>
                      <a:endParaRPr lang="ar-SA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rtl="0"/>
                      <a:r>
                        <a:rPr lang="en-US" b="1" dirty="0" err="1" smtClean="0">
                          <a:solidFill>
                            <a:schemeClr val="bg1"/>
                          </a:solidFill>
                        </a:rPr>
                        <a:t>Minoxidil</a:t>
                      </a:r>
                      <a:endParaRPr lang="ar-SA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rtl="0"/>
                      <a:r>
                        <a:rPr lang="en-US" b="1" dirty="0" err="1" smtClean="0">
                          <a:solidFill>
                            <a:schemeClr val="bg1"/>
                          </a:solidFill>
                        </a:rPr>
                        <a:t>Hydralazine</a:t>
                      </a:r>
                      <a:endParaRPr lang="ar-SA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dirty="0" smtClean="0"/>
                        <a:t>Continue</a:t>
                      </a:r>
                    </a:p>
                    <a:p>
                      <a:pPr algn="l" rtl="0"/>
                      <a:r>
                        <a:rPr lang="en-US" dirty="0" smtClean="0"/>
                        <a:t>Vasodilators</a:t>
                      </a:r>
                      <a:endParaRPr lang="ar-SA" dirty="0"/>
                    </a:p>
                  </a:txBody>
                  <a:tcPr>
                    <a:gradFill flip="none" rotWithShape="1">
                      <a:gsLst>
                        <a:gs pos="0">
                          <a:srgbClr val="FC9FCB"/>
                        </a:gs>
                        <a:gs pos="13000">
                          <a:srgbClr val="F8B049"/>
                        </a:gs>
                        <a:gs pos="21001">
                          <a:srgbClr val="F8B049"/>
                        </a:gs>
                        <a:gs pos="63000">
                          <a:srgbClr val="FEE7F2"/>
                        </a:gs>
                        <a:gs pos="67000">
                          <a:srgbClr val="F952A0"/>
                        </a:gs>
                        <a:gs pos="69000">
                          <a:srgbClr val="C50849"/>
                        </a:gs>
                        <a:gs pos="82001">
                          <a:srgbClr val="B43E85"/>
                        </a:gs>
                        <a:gs pos="100000">
                          <a:srgbClr val="F8B049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  <a:tr h="1458552">
                <a:tc>
                  <a:txBody>
                    <a:bodyPr/>
                    <a:lstStyle/>
                    <a:p>
                      <a:pPr algn="l" rtl="0"/>
                      <a:r>
                        <a:rPr lang="en-US" dirty="0" smtClean="0"/>
                        <a:t>Severe hypotension</a:t>
                      </a:r>
                      <a:endParaRPr lang="ar-SA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l" rtl="0"/>
                      <a:r>
                        <a:rPr lang="en-US" dirty="0" smtClean="0"/>
                        <a:t>Hypotension, reflex tachycardia, palpitation, angina, </a:t>
                      </a:r>
                      <a:r>
                        <a:rPr lang="en-US" baseline="0" dirty="0" smtClean="0"/>
                        <a:t>salt and water retention  ( edema)</a:t>
                      </a:r>
                      <a:endParaRPr lang="ar-SA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rtl="0"/>
                      <a:endParaRPr lang="ar-SA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endParaRPr lang="en-US" b="1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algn="l" rtl="0"/>
                      <a:endParaRPr lang="en-US" b="1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algn="l" rtl="0"/>
                      <a:endParaRPr lang="en-US" b="1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algn="l" rtl="0"/>
                      <a:r>
                        <a:rPr lang="en-US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Adverse effects</a:t>
                      </a:r>
                      <a:endParaRPr lang="ar-SA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642143">
                <a:tc>
                  <a:txBody>
                    <a:bodyPr/>
                    <a:lstStyle/>
                    <a:p>
                      <a:pPr algn="l" rtl="0"/>
                      <a:r>
                        <a:rPr lang="en-US" dirty="0" smtClean="0"/>
                        <a:t>1.Methemoglobinduring infusion</a:t>
                      </a:r>
                    </a:p>
                    <a:p>
                      <a:pPr algn="l" rtl="0"/>
                      <a:r>
                        <a:rPr lang="en-US" dirty="0" smtClean="0"/>
                        <a:t>2. Cyanide toxicity</a:t>
                      </a:r>
                    </a:p>
                    <a:p>
                      <a:pPr algn="l" rtl="0"/>
                      <a:r>
                        <a:rPr lang="en-US" dirty="0" smtClean="0"/>
                        <a:t>3. Thiocyanate toxicity </a:t>
                      </a:r>
                    </a:p>
                    <a:p>
                      <a:pPr algn="l" rtl="0"/>
                      <a:endParaRPr lang="ar-SA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rtl="0"/>
                      <a:r>
                        <a:rPr lang="en-US" dirty="0" smtClean="0"/>
                        <a:t>Inhibit insulin release from </a:t>
                      </a:r>
                      <a:r>
                        <a:rPr lang="el-GR" dirty="0" smtClean="0"/>
                        <a:t>β</a:t>
                      </a:r>
                      <a:r>
                        <a:rPr lang="en-US" dirty="0" smtClean="0"/>
                        <a:t> cells of the pancreas  causing hyperglycemia</a:t>
                      </a:r>
                    </a:p>
                    <a:p>
                      <a:pPr algn="l" rtl="0"/>
                      <a:endParaRPr lang="en-US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Contraindicated in diabetics</a:t>
                      </a:r>
                      <a:endParaRPr lang="ar-SA" dirty="0" smtClean="0"/>
                    </a:p>
                    <a:p>
                      <a:pPr algn="l" rtl="0"/>
                      <a:endParaRPr lang="ar-SA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rtl="0"/>
                      <a:endParaRPr lang="ar-SA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rtl="0"/>
                      <a:r>
                        <a:rPr lang="en-US" dirty="0" smtClean="0"/>
                        <a:t>Hypertrichosis.</a:t>
                      </a:r>
                    </a:p>
                    <a:p>
                      <a:pPr algn="l" rtl="0"/>
                      <a:endParaRPr lang="en-US" dirty="0" smtClean="0"/>
                    </a:p>
                    <a:p>
                      <a:pPr algn="l" rtl="0"/>
                      <a:endParaRPr lang="en-US" dirty="0" smtClean="0"/>
                    </a:p>
                    <a:p>
                      <a:pPr algn="l" rtl="0"/>
                      <a:endParaRPr lang="en-US" dirty="0" smtClean="0"/>
                    </a:p>
                    <a:p>
                      <a:pPr algn="l" rtl="0"/>
                      <a:endParaRPr lang="en-US" dirty="0" smtClean="0"/>
                    </a:p>
                    <a:p>
                      <a:pPr algn="l" rtl="0"/>
                      <a:endParaRPr lang="en-US" dirty="0" smtClean="0"/>
                    </a:p>
                    <a:p>
                      <a:pPr algn="l" rtl="0"/>
                      <a:endParaRPr lang="en-US" dirty="0" smtClean="0"/>
                    </a:p>
                    <a:p>
                      <a:pPr algn="l" rtl="0"/>
                      <a:r>
                        <a:rPr lang="en-US" dirty="0" smtClean="0"/>
                        <a:t>Contraindicated in females</a:t>
                      </a:r>
                      <a:endParaRPr lang="ar-SA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rtl="0"/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dirty="0" smtClean="0"/>
                        <a:t> lupus erythematosus like syndrome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Specific adverse effects</a:t>
                      </a:r>
                      <a:endParaRPr lang="ar-SA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Rounded Rectangle 5"/>
          <p:cNvSpPr/>
          <p:nvPr/>
        </p:nvSpPr>
        <p:spPr>
          <a:xfrm>
            <a:off x="335440" y="214482"/>
            <a:ext cx="4257896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vasodilators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1236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797538" y="88203"/>
            <a:ext cx="1304693" cy="1650381"/>
          </a:xfrm>
          <a:prstGeom prst="rect">
            <a:avLst/>
          </a:prstGeom>
          <a:solidFill>
            <a:srgbClr val="FFFF00"/>
          </a:solid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7" descr="conduc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48737" y="216568"/>
            <a:ext cx="986589" cy="1371599"/>
          </a:xfrm>
          <a:prstGeom prst="rect">
            <a:avLst/>
          </a:prstGeom>
          <a:noFill/>
          <a:ln/>
        </p:spPr>
      </p:pic>
      <p:sp>
        <p:nvSpPr>
          <p:cNvPr id="17" name="Rounded Rectangle 16"/>
          <p:cNvSpPr/>
          <p:nvPr/>
        </p:nvSpPr>
        <p:spPr>
          <a:xfrm>
            <a:off x="329184" y="3310449"/>
            <a:ext cx="5913120" cy="1200591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 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Headache, palpitations which disappear when infusion is stopped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35440" y="4907280"/>
            <a:ext cx="7604600" cy="1508760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Cyanide accumulation cause cyanide poisoning (metabolic acidosis, arrhythmias, severe hypotension and death)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35440" y="2308458"/>
            <a:ext cx="2392520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adrs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268384" y="1180698"/>
            <a:ext cx="5835316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Sodium </a:t>
            </a:r>
            <a:r>
              <a:rPr lang="en-US" sz="32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nitroprusside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382000" y="2087880"/>
            <a:ext cx="3352800" cy="2444496"/>
          </a:xfrm>
          <a:prstGeom prst="rect">
            <a:avLst/>
          </a:prstGeom>
          <a:noFill/>
          <a:ln/>
        </p:spPr>
      </p:pic>
      <p:sp>
        <p:nvSpPr>
          <p:cNvPr id="18" name="Rounded Rectangle 17"/>
          <p:cNvSpPr/>
          <p:nvPr/>
        </p:nvSpPr>
        <p:spPr>
          <a:xfrm>
            <a:off x="350680" y="184002"/>
            <a:ext cx="4257896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vasodilators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123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797538" y="88203"/>
            <a:ext cx="1304693" cy="1650381"/>
          </a:xfrm>
          <a:prstGeom prst="rect">
            <a:avLst/>
          </a:prstGeom>
          <a:solidFill>
            <a:srgbClr val="FFFF00"/>
          </a:solid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7" descr="conduc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48737" y="216568"/>
            <a:ext cx="986589" cy="1371599"/>
          </a:xfrm>
          <a:prstGeom prst="rect">
            <a:avLst/>
          </a:prstGeom>
          <a:noFill/>
          <a:ln/>
        </p:spPr>
      </p:pic>
      <p:sp>
        <p:nvSpPr>
          <p:cNvPr id="15" name="Rounded Rectangle 14"/>
          <p:cNvSpPr/>
          <p:nvPr/>
        </p:nvSpPr>
        <p:spPr>
          <a:xfrm>
            <a:off x="374904" y="3978281"/>
            <a:ext cx="9073896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90000"/>
              </a:lnSpc>
            </a:pP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May take  two weeks for optimal therapeutic response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56776" y="1286256"/>
            <a:ext cx="4437728" cy="609600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i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-ß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Adrenoceptor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blockers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20200" y="269346"/>
            <a:ext cx="5471000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5-Sympatholytic Drugs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350520" y="2200656"/>
            <a:ext cx="5943600" cy="609600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Propranolol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,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atenolol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,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metoprolol</a:t>
            </a:r>
            <a:endParaRPr lang="en-US" sz="2800" dirty="0" smtClean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377952" y="4922520"/>
            <a:ext cx="8141208" cy="915603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Evidence support the use of ß-blockers in patients with concomitant coronary artery disease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365760" y="2976773"/>
            <a:ext cx="8702040" cy="8332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They should not be the primary agent for primary prevention but are effective as add-on therapy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454152" y="6124073"/>
            <a:ext cx="10411968" cy="55104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When discontinued, ß- blockers should be withdrawn gradually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123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2" grpId="0" animBg="1"/>
      <p:bldP spid="13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797538" y="88203"/>
            <a:ext cx="1304693" cy="1650381"/>
          </a:xfrm>
          <a:prstGeom prst="rect">
            <a:avLst/>
          </a:prstGeom>
          <a:solidFill>
            <a:srgbClr val="FFFF00"/>
          </a:solid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7" descr="conduc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48737" y="216568"/>
            <a:ext cx="986589" cy="1371599"/>
          </a:xfrm>
          <a:prstGeom prst="rect">
            <a:avLst/>
          </a:prstGeom>
          <a:noFill/>
          <a:ln/>
        </p:spPr>
      </p:pic>
      <p:sp>
        <p:nvSpPr>
          <p:cNvPr id="14" name="Rounded Rectangle 13"/>
          <p:cNvSpPr/>
          <p:nvPr/>
        </p:nvSpPr>
        <p:spPr>
          <a:xfrm>
            <a:off x="2639728" y="220578"/>
            <a:ext cx="5835316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Antihypertensive drugs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377952" y="3464453"/>
            <a:ext cx="2182368" cy="6046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2-Q  &amp;  A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377952" y="2618553"/>
            <a:ext cx="2151888" cy="59708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1-Minicase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42120" y="1909171"/>
            <a:ext cx="2538824" cy="574950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Segments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2834640" y="1116691"/>
            <a:ext cx="5318760" cy="574950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Interactive Lecture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451264" y="5183605"/>
            <a:ext cx="4730336" cy="668555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5-Task-Selection of a P-drug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451264" y="6082765"/>
            <a:ext cx="3373976" cy="546635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6-Memory matrix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420784" y="4269205"/>
            <a:ext cx="3252056" cy="699035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3-Think-pair-share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123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1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797538" y="88203"/>
            <a:ext cx="1304693" cy="1650381"/>
          </a:xfrm>
          <a:prstGeom prst="rect">
            <a:avLst/>
          </a:prstGeom>
          <a:solidFill>
            <a:srgbClr val="FFFF00"/>
          </a:solid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7" descr="conduc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48737" y="216568"/>
            <a:ext cx="986589" cy="1371599"/>
          </a:xfrm>
          <a:prstGeom prst="rect">
            <a:avLst/>
          </a:prstGeom>
          <a:noFill/>
          <a:ln/>
        </p:spPr>
      </p:pic>
      <p:sp>
        <p:nvSpPr>
          <p:cNvPr id="16" name="Rounded Rectangle 15"/>
          <p:cNvSpPr/>
          <p:nvPr/>
        </p:nvSpPr>
        <p:spPr>
          <a:xfrm>
            <a:off x="4892040" y="1964756"/>
            <a:ext cx="7084033" cy="4649404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98120" y="3901440"/>
            <a:ext cx="4526280" cy="2773680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They lower blood pressure by :  </a:t>
            </a:r>
          </a:p>
          <a:p>
            <a:pPr algn="ctr">
              <a:lnSpc>
                <a:spcPct val="90000"/>
              </a:lnSpc>
            </a:pP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i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-Decreasing  cardiac output.</a:t>
            </a:r>
          </a:p>
          <a:p>
            <a:pPr algn="ctr">
              <a:lnSpc>
                <a:spcPct val="90000"/>
              </a:lnSpc>
            </a:pP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ii-Inhibiting the release of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renin</a:t>
            </a:r>
            <a:endParaRPr lang="en-US" sz="2800" dirty="0" smtClean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  <a:p>
            <a:pPr algn="ctr">
              <a:lnSpc>
                <a:spcPct val="90000"/>
              </a:lnSpc>
            </a:pP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iii- Central mechanism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243840" y="2707746"/>
            <a:ext cx="3294728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mechanism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sp>
        <p:nvSpPr>
          <p:cNvPr id="47" name="Rounded Rectangle 46"/>
          <p:cNvSpPr/>
          <p:nvPr/>
        </p:nvSpPr>
        <p:spPr>
          <a:xfrm>
            <a:off x="234856" y="1667256"/>
            <a:ext cx="4437728" cy="609600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ß-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Adrenoceptor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blockers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67300" y="2087880"/>
            <a:ext cx="6781800" cy="440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61236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797538" y="88203"/>
            <a:ext cx="1304693" cy="1650381"/>
          </a:xfrm>
          <a:prstGeom prst="rect">
            <a:avLst/>
          </a:prstGeom>
          <a:solidFill>
            <a:srgbClr val="FFFF00"/>
          </a:solid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7" descr="conduc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48737" y="216568"/>
            <a:ext cx="986589" cy="1371599"/>
          </a:xfrm>
          <a:prstGeom prst="rect">
            <a:avLst/>
          </a:prstGeom>
          <a:noFill/>
          <a:ln/>
        </p:spPr>
      </p:pic>
      <p:sp>
        <p:nvSpPr>
          <p:cNvPr id="16" name="Rounded Rectangle 15"/>
          <p:cNvSpPr/>
          <p:nvPr/>
        </p:nvSpPr>
        <p:spPr>
          <a:xfrm>
            <a:off x="251540" y="5061605"/>
            <a:ext cx="5966380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Aggravate peripheral arterial disease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342499" y="2283273"/>
            <a:ext cx="2827421" cy="62756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Hypoglycemia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71272" y="3060192"/>
            <a:ext cx="4572000" cy="917448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Mask the symptoms of hypoglycemia in diabetes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04800" y="1381866"/>
            <a:ext cx="1798320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ADrs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277528" y="4213298"/>
            <a:ext cx="4233512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Increased triglycerides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59081" y="5941193"/>
            <a:ext cx="3611880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Erectile dysfunction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234856" y="341376"/>
            <a:ext cx="4437728" cy="609600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ß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Adrenoceptor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blockers</a:t>
            </a:r>
          </a:p>
        </p:txBody>
      </p:sp>
      <p:pic>
        <p:nvPicPr>
          <p:cNvPr id="20" name="Picture 1031" descr="Monitoring Blood Press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503920" y="2279904"/>
            <a:ext cx="3456432" cy="4267200"/>
          </a:xfrm>
          <a:prstGeom prst="rect">
            <a:avLst/>
          </a:prstGeom>
          <a:noFill/>
          <a:ln/>
        </p:spPr>
      </p:pic>
      <p:sp>
        <p:nvSpPr>
          <p:cNvPr id="14" name="Rounded Rectangle 13"/>
          <p:cNvSpPr/>
          <p:nvPr/>
        </p:nvSpPr>
        <p:spPr>
          <a:xfrm>
            <a:off x="4442059" y="2222313"/>
            <a:ext cx="2827421" cy="62756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Fatigue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123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8" grpId="0" animBg="1"/>
      <p:bldP spid="13" grpId="0" animBg="1"/>
      <p:bldP spid="18" grpId="0" animBg="1"/>
      <p:bldP spid="1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797538" y="88203"/>
            <a:ext cx="1304693" cy="1650381"/>
          </a:xfrm>
          <a:prstGeom prst="rect">
            <a:avLst/>
          </a:prstGeom>
          <a:solidFill>
            <a:srgbClr val="FFFF00"/>
          </a:solid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7" descr="conduc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48737" y="216568"/>
            <a:ext cx="986589" cy="1371599"/>
          </a:xfrm>
          <a:prstGeom prst="rect">
            <a:avLst/>
          </a:prstGeom>
          <a:noFill/>
          <a:ln/>
        </p:spPr>
      </p:pic>
      <p:sp>
        <p:nvSpPr>
          <p:cNvPr id="15" name="Rounded Rectangle 14"/>
          <p:cNvSpPr/>
          <p:nvPr/>
        </p:nvSpPr>
        <p:spPr>
          <a:xfrm>
            <a:off x="332393" y="4627826"/>
            <a:ext cx="6586567" cy="980494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Prazosin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, short- acting causes first dose hypotension &amp; postural hypotension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414528" y="2146113"/>
            <a:ext cx="7312152" cy="77996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Block </a:t>
            </a:r>
            <a:r>
              <a:rPr lang="el-GR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α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- receptors in arterioles and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venules</a:t>
            </a:r>
            <a:endParaRPr lang="en-US" sz="2800" dirty="0" smtClean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44584" y="3102864"/>
            <a:ext cx="6071456" cy="1255776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Reduce blood pressure by decreasing both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afterload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&amp; preload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1140112" y="254106"/>
            <a:ext cx="5835316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Sympatholytic</a:t>
            </a:r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 drugs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432976" y="1225296"/>
            <a:ext cx="5739224" cy="609600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Century Gothic"/>
              </a:rPr>
              <a:t>ii-</a:t>
            </a:r>
            <a:r>
              <a:rPr lang="el-GR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α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Adrenoceptor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blockers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365760" y="5850956"/>
            <a:ext cx="7315200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Doxazosin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, is preferred 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Calibri"/>
              </a:rPr>
              <a:t>→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long half- life 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123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8" grpId="0" animBg="1"/>
      <p:bldP spid="1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797538" y="88203"/>
            <a:ext cx="1304693" cy="1650381"/>
          </a:xfrm>
          <a:prstGeom prst="rect">
            <a:avLst/>
          </a:prstGeom>
          <a:solidFill>
            <a:srgbClr val="FFFF00"/>
          </a:solid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7" descr="conduc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48737" y="216568"/>
            <a:ext cx="986589" cy="1371599"/>
          </a:xfrm>
          <a:prstGeom prst="rect">
            <a:avLst/>
          </a:prstGeom>
          <a:noFill/>
          <a:ln/>
        </p:spPr>
      </p:pic>
      <p:sp>
        <p:nvSpPr>
          <p:cNvPr id="6" name="Rounded Rectangle 5"/>
          <p:cNvSpPr/>
          <p:nvPr/>
        </p:nvSpPr>
        <p:spPr>
          <a:xfrm>
            <a:off x="1740568" y="365760"/>
            <a:ext cx="4995512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Clinical case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80120" y="228600"/>
            <a:ext cx="1876424" cy="1584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ounded Rectangle 8"/>
          <p:cNvSpPr/>
          <p:nvPr/>
        </p:nvSpPr>
        <p:spPr>
          <a:xfrm>
            <a:off x="739862" y="2783145"/>
            <a:ext cx="6986818" cy="1148775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The BP of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Osman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did not change on standing. What is your conclusion?</a:t>
            </a:r>
          </a:p>
        </p:txBody>
      </p:sp>
    </p:spTree>
    <p:extLst>
      <p:ext uri="{BB962C8B-B14F-4D97-AF65-F5344CB8AC3E}">
        <p14:creationId xmlns:p14="http://schemas.microsoft.com/office/powerpoint/2010/main" xmlns="" val="4261236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68337" y="1950720"/>
            <a:ext cx="4649343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10797538" y="88203"/>
            <a:ext cx="1304693" cy="1650381"/>
          </a:xfrm>
          <a:prstGeom prst="rect">
            <a:avLst/>
          </a:prstGeom>
          <a:solidFill>
            <a:srgbClr val="FFFF00"/>
          </a:solid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7" descr="conduct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948737" y="216568"/>
            <a:ext cx="986589" cy="1371599"/>
          </a:xfrm>
          <a:prstGeom prst="rect">
            <a:avLst/>
          </a:prstGeom>
          <a:noFill/>
          <a:ln/>
        </p:spPr>
      </p:pic>
      <p:sp>
        <p:nvSpPr>
          <p:cNvPr id="15" name="Rounded Rectangle 14"/>
          <p:cNvSpPr/>
          <p:nvPr/>
        </p:nvSpPr>
        <p:spPr>
          <a:xfrm>
            <a:off x="243840" y="5412927"/>
            <a:ext cx="6973824" cy="1231713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Useful in the treatment of hypertension complicated by renal disease and resistant hypertension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326136" y="4345244"/>
            <a:ext cx="6133057" cy="912556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Does not decrease renal blood flow or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glomerular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filtration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337526" y="1125033"/>
            <a:ext cx="2827421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A-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Clonidine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59080" y="2090928"/>
            <a:ext cx="6812280" cy="987552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α2-agonist, diminishes central adrenergic outflow &amp; 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Times New Roman"/>
                <a:cs typeface="Times New Roman"/>
              </a:rPr>
              <a:t>↑ parasympathetic outflow</a:t>
            </a:r>
            <a:endParaRPr lang="en-US" sz="2800" dirty="0" smtClean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341536" y="196194"/>
            <a:ext cx="5835316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Iii- Centrally- acting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69480" y="1885950"/>
            <a:ext cx="4710113" cy="4789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ounded Rectangle 12"/>
          <p:cNvSpPr/>
          <p:nvPr/>
        </p:nvSpPr>
        <p:spPr>
          <a:xfrm>
            <a:off x="307046" y="3307081"/>
            <a:ext cx="6419890" cy="883600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Abrupt withdrawal may lead to rebound hypertension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123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8" grpId="0" animBg="1"/>
      <p:bldP spid="1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797538" y="88203"/>
            <a:ext cx="1304693" cy="1650381"/>
          </a:xfrm>
          <a:prstGeom prst="rect">
            <a:avLst/>
          </a:prstGeom>
          <a:solidFill>
            <a:srgbClr val="FFFF00"/>
          </a:solid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7" descr="conduc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48737" y="216568"/>
            <a:ext cx="986589" cy="1371599"/>
          </a:xfrm>
          <a:prstGeom prst="rect">
            <a:avLst/>
          </a:prstGeom>
          <a:noFill/>
          <a:ln/>
        </p:spPr>
      </p:pic>
      <p:sp>
        <p:nvSpPr>
          <p:cNvPr id="15" name="Rounded Rectangle 14"/>
          <p:cNvSpPr/>
          <p:nvPr/>
        </p:nvSpPr>
        <p:spPr>
          <a:xfrm>
            <a:off x="454152" y="3029712"/>
            <a:ext cx="6973824" cy="1445073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An </a:t>
            </a:r>
            <a:r>
              <a:rPr lang="el-GR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α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- 2 agonist, is converted to methyl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noradrenaline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centrally to diminish the adrenergic outflow from the C.N.S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32816" y="4619564"/>
            <a:ext cx="7912608" cy="927796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Lead to reduced total peripheral resistance, and a decreased in blood pressure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444206" y="2130873"/>
            <a:ext cx="3463330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Century Gothic"/>
              </a:rPr>
              <a:t>B- </a:t>
            </a:r>
            <a:r>
              <a:rPr lang="el-GR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α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- 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Century Gothic"/>
              </a:rPr>
              <a:t>methyldopa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39072" y="287634"/>
            <a:ext cx="5835316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Sympatholytic</a:t>
            </a:r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 drugs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417736" y="1186794"/>
            <a:ext cx="5835316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Centrally- acting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469392" y="5701604"/>
            <a:ext cx="7912608" cy="927796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α 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Century Gothic"/>
              </a:rPr>
              <a:t>-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Methyldopa is the first line treatment of hypertension in pregnancy</a:t>
            </a:r>
          </a:p>
        </p:txBody>
      </p:sp>
    </p:spTree>
    <p:extLst>
      <p:ext uri="{BB962C8B-B14F-4D97-AF65-F5344CB8AC3E}">
        <p14:creationId xmlns:p14="http://schemas.microsoft.com/office/powerpoint/2010/main" xmlns="" val="426123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797538" y="88203"/>
            <a:ext cx="1304693" cy="1650381"/>
          </a:xfrm>
          <a:prstGeom prst="rect">
            <a:avLst/>
          </a:prstGeom>
          <a:solidFill>
            <a:srgbClr val="FFFF00"/>
          </a:solid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7" descr="conduc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48737" y="216568"/>
            <a:ext cx="986589" cy="1371599"/>
          </a:xfrm>
          <a:prstGeom prst="rect">
            <a:avLst/>
          </a:prstGeom>
          <a:noFill/>
          <a:ln/>
        </p:spPr>
      </p:pic>
      <p:sp>
        <p:nvSpPr>
          <p:cNvPr id="6" name="Rounded Rectangle 5"/>
          <p:cNvSpPr/>
          <p:nvPr/>
        </p:nvSpPr>
        <p:spPr>
          <a:xfrm>
            <a:off x="1740568" y="365760"/>
            <a:ext cx="4995512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Clinical case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80120" y="228600"/>
            <a:ext cx="1876424" cy="1584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ounded Rectangle 7"/>
          <p:cNvSpPr/>
          <p:nvPr/>
        </p:nvSpPr>
        <p:spPr>
          <a:xfrm>
            <a:off x="617942" y="2066865"/>
            <a:ext cx="6986818" cy="1453575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Is the concomitant prescribing of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clonidine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,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diltiazem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and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metoprolol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to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Osman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rational?</a:t>
            </a:r>
          </a:p>
        </p:txBody>
      </p:sp>
      <p:pic>
        <p:nvPicPr>
          <p:cNvPr id="12" name="Picture 11" descr="http://www.downloadheart.us/images/Six/Hypertension-and-How-it-Can-Affect-You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92440" y="2727960"/>
            <a:ext cx="38100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61236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797538" y="88203"/>
            <a:ext cx="1304693" cy="1650381"/>
          </a:xfrm>
          <a:prstGeom prst="rect">
            <a:avLst/>
          </a:prstGeom>
          <a:solidFill>
            <a:srgbClr val="FFFF00"/>
          </a:solid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7" descr="conduc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48737" y="216568"/>
            <a:ext cx="986589" cy="1371599"/>
          </a:xfrm>
          <a:prstGeom prst="rect">
            <a:avLst/>
          </a:prstGeom>
          <a:noFill/>
          <a:ln/>
        </p:spPr>
      </p:pic>
      <p:sp>
        <p:nvSpPr>
          <p:cNvPr id="6" name="Rounded Rectangle 5"/>
          <p:cNvSpPr/>
          <p:nvPr/>
        </p:nvSpPr>
        <p:spPr>
          <a:xfrm>
            <a:off x="1740568" y="365760"/>
            <a:ext cx="4995512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Clinical case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80120" y="228600"/>
            <a:ext cx="1876424" cy="1584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ounded Rectangle 8"/>
          <p:cNvSpPr/>
          <p:nvPr/>
        </p:nvSpPr>
        <p:spPr>
          <a:xfrm>
            <a:off x="228600" y="1615441"/>
            <a:ext cx="6986818" cy="1478280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Could the failure of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Osman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control of BP be due to the use of inappropriate combinations of drugs?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182880" y="3337561"/>
            <a:ext cx="7117080" cy="1066799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Use of combinations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Calibri"/>
              </a:rPr>
              <a:t>→↓ individual dose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Times New Roman"/>
                <a:cs typeface="Times New Roman"/>
              </a:rPr>
              <a:t>→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Calibri"/>
              </a:rPr>
              <a:t>↓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Times New Roman"/>
                <a:cs typeface="Times New Roman"/>
              </a:rPr>
              <a:t> ADRs</a:t>
            </a:r>
            <a:endParaRPr lang="en-US" sz="2800" dirty="0" smtClean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220258" y="4556761"/>
            <a:ext cx="7117080" cy="1066799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Select a drug that 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Calibri"/>
              </a:rPr>
              <a:t>↓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the ADR of another, e.g.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thiazides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versus ACEI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242396" y="5791201"/>
            <a:ext cx="7117080" cy="1066799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Select a drugs that act by different mechanisms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99985" y="2160270"/>
            <a:ext cx="4476750" cy="4164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/>
          <a:srcRect t="8418"/>
          <a:stretch>
            <a:fillRect/>
          </a:stretch>
        </p:blipFill>
        <p:spPr bwMode="auto">
          <a:xfrm>
            <a:off x="7546848" y="2255520"/>
            <a:ext cx="4294632" cy="422148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3" name="Picture 12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59040" y="2042160"/>
            <a:ext cx="4434840" cy="452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6123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797538" y="88203"/>
            <a:ext cx="1304693" cy="1650381"/>
          </a:xfrm>
          <a:prstGeom prst="rect">
            <a:avLst/>
          </a:prstGeom>
          <a:solidFill>
            <a:srgbClr val="FFFF00"/>
          </a:solid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7" descr="conduc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48737" y="216568"/>
            <a:ext cx="986589" cy="1371599"/>
          </a:xfrm>
          <a:prstGeom prst="rect">
            <a:avLst/>
          </a:prstGeom>
          <a:noFill/>
          <a:ln/>
        </p:spPr>
      </p:pic>
      <p:sp>
        <p:nvSpPr>
          <p:cNvPr id="6" name="Rounded Rectangle 5"/>
          <p:cNvSpPr/>
          <p:nvPr/>
        </p:nvSpPr>
        <p:spPr>
          <a:xfrm>
            <a:off x="1740568" y="365760"/>
            <a:ext cx="4995512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Clinical case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80120" y="228600"/>
            <a:ext cx="1876424" cy="1584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ounded Rectangle 8"/>
          <p:cNvSpPr/>
          <p:nvPr/>
        </p:nvSpPr>
        <p:spPr>
          <a:xfrm>
            <a:off x="396240" y="3773745"/>
            <a:ext cx="5532120" cy="2718495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Could the somatic complaints </a:t>
            </a:r>
          </a:p>
          <a:p>
            <a:pPr lvl="0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(fatigue and dry mouth) </a:t>
            </a:r>
          </a:p>
          <a:p>
            <a:pPr lvl="0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indicate the adherence of </a:t>
            </a:r>
          </a:p>
          <a:p>
            <a:pPr lvl="0"/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Osman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to medication </a:t>
            </a:r>
          </a:p>
          <a:p>
            <a:pPr lvl="0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regimen and which drugs </a:t>
            </a:r>
          </a:p>
          <a:p>
            <a:pPr lvl="0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cause these symptoms?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487680" y="1691640"/>
            <a:ext cx="5532120" cy="1630680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Could the failure of control of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Osman’s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BP be attributed to non adherence?</a:t>
            </a:r>
          </a:p>
        </p:txBody>
      </p:sp>
      <p:pic>
        <p:nvPicPr>
          <p:cNvPr id="135170" name="Picture 2" descr="http://www.acpm.org/resource/resmgr/timetools-images/figure2.gif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83681" y="2286000"/>
            <a:ext cx="5363844" cy="39052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26123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8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797538" y="88203"/>
            <a:ext cx="1304693" cy="1650381"/>
          </a:xfrm>
          <a:prstGeom prst="rect">
            <a:avLst/>
          </a:prstGeom>
          <a:solidFill>
            <a:srgbClr val="FFFF00"/>
          </a:solid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7" descr="conduc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48737" y="216568"/>
            <a:ext cx="986589" cy="1371599"/>
          </a:xfrm>
          <a:prstGeom prst="rect">
            <a:avLst/>
          </a:prstGeom>
          <a:noFill/>
          <a:ln/>
        </p:spPr>
      </p:pic>
      <p:sp>
        <p:nvSpPr>
          <p:cNvPr id="14" name="Rounded Rectangle 13"/>
          <p:cNvSpPr/>
          <p:nvPr/>
        </p:nvSpPr>
        <p:spPr>
          <a:xfrm>
            <a:off x="3127408" y="0"/>
            <a:ext cx="5835316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Memory matrix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89560" y="2179320"/>
            <a:ext cx="11704320" cy="4191000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en-US" sz="2800" dirty="0" smtClean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309880" y="2898986"/>
          <a:ext cx="11668760" cy="2961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2998"/>
                <a:gridCol w="990322"/>
                <a:gridCol w="1539240"/>
                <a:gridCol w="1752600"/>
                <a:gridCol w="1614606"/>
                <a:gridCol w="1113354"/>
                <a:gridCol w="1772642"/>
                <a:gridCol w="1442998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Pregnancy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Hypokalemia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Bradycardia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Asthma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Hyperkalemia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Gout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Diuretics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kern="1200" dirty="0">
                        <a:ln>
                          <a:solidFill>
                            <a:srgbClr val="FF0000"/>
                          </a:solidFill>
                        </a:ln>
                        <a:solidFill>
                          <a:srgbClr val="FFFF00"/>
                        </a:solidFill>
                        <a:latin typeface="Algerian" pitchFamily="82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ACEI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CCB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ß-blockers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ARB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Rounded Rectangle 7"/>
          <p:cNvSpPr/>
          <p:nvPr/>
        </p:nvSpPr>
        <p:spPr>
          <a:xfrm>
            <a:off x="216568" y="833387"/>
            <a:ext cx="10314272" cy="984985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Enter + or – in the cells to indicate the presence or absence of a feature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259080" y="1928262"/>
            <a:ext cx="10984832" cy="984985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Compelling contraindications of antihypertensive drugs</a:t>
            </a:r>
            <a:endParaRPr lang="en-US" sz="28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1236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797538" y="88203"/>
            <a:ext cx="1304693" cy="1650381"/>
          </a:xfrm>
          <a:prstGeom prst="rect">
            <a:avLst/>
          </a:prstGeom>
          <a:solidFill>
            <a:srgbClr val="FFFF00"/>
          </a:solid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7" descr="conduc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48737" y="216568"/>
            <a:ext cx="986589" cy="1371599"/>
          </a:xfrm>
          <a:prstGeom prst="rect">
            <a:avLst/>
          </a:prstGeom>
          <a:noFill/>
          <a:ln/>
        </p:spPr>
      </p:pic>
      <p:sp>
        <p:nvSpPr>
          <p:cNvPr id="7" name="Rounded Rectangle 6"/>
          <p:cNvSpPr/>
          <p:nvPr/>
        </p:nvSpPr>
        <p:spPr>
          <a:xfrm>
            <a:off x="9067801" y="1615441"/>
            <a:ext cx="3124200" cy="5242560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98120" y="792480"/>
            <a:ext cx="8740541" cy="5882639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123906" name="Rectangle 2"/>
          <p:cNvSpPr>
            <a:spLocks noChangeArrowheads="1"/>
          </p:cNvSpPr>
          <p:nvPr/>
        </p:nvSpPr>
        <p:spPr bwMode="auto">
          <a:xfrm>
            <a:off x="426720" y="1145364"/>
            <a:ext cx="8641079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Times New Roman"/>
                <a:cs typeface="Times New Roman"/>
              </a:rPr>
              <a:t>Osman</a:t>
            </a:r>
            <a:r>
              <a:rPr lang="en-US" sz="24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Times New Roman"/>
                <a:cs typeface="Times New Roman"/>
              </a:rPr>
              <a:t> a 51-year-old man (95Kg weight, 176cm tall) is referred </a:t>
            </a: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Times New Roman"/>
                <a:cs typeface="Times New Roman"/>
              </a:rPr>
              <a:t>for further evaluation of his BP. He is a computer engineer and has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Times New Roman"/>
                <a:cs typeface="Times New Roman"/>
              </a:rPr>
              <a:t>a past history of type 2 diabetes for 5 years and high BP for 12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Times New Roman"/>
                <a:cs typeface="Times New Roman"/>
              </a:rPr>
              <a:t> years.  His somatic complaints include fatigue and dry mouth.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Times New Roman"/>
                <a:cs typeface="Times New Roman"/>
              </a:rPr>
              <a:t> He has no known history of hypertension target-organ damage,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Times New Roman"/>
                <a:cs typeface="Times New Roman"/>
              </a:rPr>
              <a:t>and his medications are listed in the accompanying table 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Times New Roman"/>
                <a:cs typeface="Times New Roman"/>
              </a:rPr>
              <a:t>He has no remarkable family history other than hypertension in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Times New Roman"/>
                <a:cs typeface="Times New Roman"/>
              </a:rPr>
              <a:t>both parents. His seated BP was 156/90 mmHg and 158/90 mmHg in the right arm (similar to the left arm), with a regular heart rate of 70 beats/min.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Times New Roman"/>
                <a:cs typeface="Times New Roman"/>
              </a:rPr>
              <a:t>His BP did not change on standing.  His urinalysis showed an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Times New Roman"/>
                <a:cs typeface="Times New Roman"/>
              </a:rPr>
              <a:t>unremarkable dipstick evaluation. The patient was suspected as having drug- resistant hypertension.</a:t>
            </a:r>
          </a:p>
        </p:txBody>
      </p:sp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9128761" y="1752600"/>
          <a:ext cx="3063239" cy="4862704"/>
        </p:xfrm>
        <a:graphic>
          <a:graphicData uri="http://schemas.openxmlformats.org/drawingml/2006/table">
            <a:tbl>
              <a:tblPr/>
              <a:tblGrid>
                <a:gridCol w="1676399"/>
                <a:gridCol w="670560"/>
                <a:gridCol w="716280"/>
              </a:tblGrid>
              <a:tr h="43522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Name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Dose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Frequency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719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Hydrochlorothiazide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25mg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Daily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29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Valsartan</a:t>
                      </a:r>
                      <a:endParaRPr kumimoji="0" 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160mg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Daily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29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Diltiazem</a:t>
                      </a: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, long-acting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300mg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Daily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29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Clonidine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0.2mg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Twice daily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29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Metoprolol, long acting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100mg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daily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71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Simvastatin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40mg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Daily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29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Fenofibrate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145mg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Daily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29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Metformin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1g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Twice daily</a:t>
                      </a:r>
                    </a:p>
                  </a:txBody>
                  <a:tcPr marL="47329" marR="473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Rounded Rectangle 12"/>
          <p:cNvSpPr/>
          <p:nvPr/>
        </p:nvSpPr>
        <p:spPr>
          <a:xfrm>
            <a:off x="2152048" y="0"/>
            <a:ext cx="5835316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Clinical case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pic>
        <p:nvPicPr>
          <p:cNvPr id="10240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945880" y="0"/>
            <a:ext cx="1876424" cy="1584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61236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797538" y="88203"/>
            <a:ext cx="1304693" cy="1650381"/>
          </a:xfrm>
          <a:prstGeom prst="rect">
            <a:avLst/>
          </a:prstGeom>
          <a:solidFill>
            <a:srgbClr val="FFFF00"/>
          </a:solid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7" descr="conduc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48737" y="216568"/>
            <a:ext cx="986589" cy="1371599"/>
          </a:xfrm>
          <a:prstGeom prst="rect">
            <a:avLst/>
          </a:prstGeom>
          <a:noFill/>
          <a:ln/>
        </p:spPr>
      </p:pic>
      <p:sp>
        <p:nvSpPr>
          <p:cNvPr id="14" name="Rounded Rectangle 13"/>
          <p:cNvSpPr/>
          <p:nvPr/>
        </p:nvSpPr>
        <p:spPr>
          <a:xfrm>
            <a:off x="0" y="198120"/>
            <a:ext cx="10683240" cy="853440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Control of blood pressure &amp; site of drug action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2123" y="1188720"/>
            <a:ext cx="10400157" cy="5455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61236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797538" y="88203"/>
            <a:ext cx="1304693" cy="1650381"/>
          </a:xfrm>
          <a:prstGeom prst="rect">
            <a:avLst/>
          </a:prstGeom>
          <a:solidFill>
            <a:srgbClr val="FFFF00"/>
          </a:solid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7" descr="conduc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48737" y="216568"/>
            <a:ext cx="986589" cy="1371599"/>
          </a:xfrm>
          <a:prstGeom prst="rect">
            <a:avLst/>
          </a:prstGeom>
          <a:noFill/>
          <a:ln/>
        </p:spPr>
      </p:pic>
      <p:sp>
        <p:nvSpPr>
          <p:cNvPr id="14" name="Rounded Rectangle 13"/>
          <p:cNvSpPr/>
          <p:nvPr/>
        </p:nvSpPr>
        <p:spPr>
          <a:xfrm>
            <a:off x="2502568" y="601578"/>
            <a:ext cx="5835316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Antihypertensive drugs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8680" y="1790700"/>
            <a:ext cx="10850880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61236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797538" y="88203"/>
            <a:ext cx="1304693" cy="1650381"/>
          </a:xfrm>
          <a:prstGeom prst="rect">
            <a:avLst/>
          </a:prstGeom>
          <a:solidFill>
            <a:srgbClr val="FFFF00"/>
          </a:solid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7" descr="conduc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48737" y="216568"/>
            <a:ext cx="986589" cy="1371599"/>
          </a:xfrm>
          <a:prstGeom prst="rect">
            <a:avLst/>
          </a:prstGeom>
          <a:noFill/>
          <a:ln/>
        </p:spPr>
      </p:pic>
      <p:sp>
        <p:nvSpPr>
          <p:cNvPr id="9" name="Rounded Rectangle 8"/>
          <p:cNvSpPr/>
          <p:nvPr/>
        </p:nvSpPr>
        <p:spPr>
          <a:xfrm>
            <a:off x="576072" y="2548129"/>
            <a:ext cx="8740541" cy="2109215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List as many reasons as you can, why </a:t>
            </a:r>
            <a:r>
              <a:rPr lang="en-US" sz="32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Osman</a:t>
            </a:r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 failed to respond to antihypertensive therapy</a:t>
            </a:r>
            <a:endParaRPr lang="en-US" sz="32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1713136" y="463296"/>
            <a:ext cx="5835316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Clinical case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pic>
        <p:nvPicPr>
          <p:cNvPr id="10240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165080" y="2609088"/>
            <a:ext cx="1876424" cy="1584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61236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797538" y="88203"/>
            <a:ext cx="1304693" cy="1650381"/>
          </a:xfrm>
          <a:prstGeom prst="rect">
            <a:avLst/>
          </a:prstGeom>
          <a:solidFill>
            <a:srgbClr val="FFFF00"/>
          </a:solid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7" descr="conduc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48737" y="216568"/>
            <a:ext cx="986589" cy="1371599"/>
          </a:xfrm>
          <a:prstGeom prst="rect">
            <a:avLst/>
          </a:prstGeom>
          <a:noFill/>
          <a:ln/>
        </p:spPr>
      </p:pic>
      <p:sp>
        <p:nvSpPr>
          <p:cNvPr id="6" name="Rounded Rectangle 5"/>
          <p:cNvSpPr/>
          <p:nvPr/>
        </p:nvSpPr>
        <p:spPr>
          <a:xfrm>
            <a:off x="1740568" y="365760"/>
            <a:ext cx="4995512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Clinical case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80120" y="228600"/>
            <a:ext cx="1876424" cy="1584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ounded Rectangle 8"/>
          <p:cNvSpPr/>
          <p:nvPr/>
        </p:nvSpPr>
        <p:spPr>
          <a:xfrm>
            <a:off x="313142" y="1356360"/>
            <a:ext cx="6575338" cy="1447799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The seated BP of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Osman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was 156/90, what are the target BP values for treatment of hypertensive patients? 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328382" y="2950785"/>
            <a:ext cx="6742978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What stage of hypertension is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Osman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?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541742" y="6124073"/>
            <a:ext cx="6514378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Osman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is diabetic, what are the target BP values for a diabetic patient?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pic>
        <p:nvPicPr>
          <p:cNvPr id="126977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06918" y="3769995"/>
            <a:ext cx="7934325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8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57160" y="6062663"/>
            <a:ext cx="3825240" cy="79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63841" y="2146934"/>
            <a:ext cx="3992880" cy="901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6123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69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69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6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6" name="Picture 4" descr="http://umm.edu/health/medical/reports/articles/~/media/ADAM/Images/en/18166.ashx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95615" y="2256472"/>
            <a:ext cx="3810000" cy="3534728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10797538" y="88203"/>
            <a:ext cx="1304693" cy="1650381"/>
          </a:xfrm>
          <a:prstGeom prst="rect">
            <a:avLst/>
          </a:prstGeom>
          <a:solidFill>
            <a:srgbClr val="FFFF00"/>
          </a:solid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7" descr="conduct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0948737" y="216568"/>
            <a:ext cx="986589" cy="1371599"/>
          </a:xfrm>
          <a:prstGeom prst="rect">
            <a:avLst/>
          </a:prstGeom>
          <a:noFill/>
          <a:ln/>
        </p:spPr>
      </p:pic>
      <p:sp>
        <p:nvSpPr>
          <p:cNvPr id="12" name="Rounded Rectangle 11"/>
          <p:cNvSpPr/>
          <p:nvPr/>
        </p:nvSpPr>
        <p:spPr>
          <a:xfrm>
            <a:off x="441960" y="1584960"/>
            <a:ext cx="6797040" cy="1691640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Osman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has no history of hypertension- target organ damage. What are organs affected adversely by persistent high BP?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419822" y="4947225"/>
            <a:ext cx="6514378" cy="1316415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If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Osman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has to reduce his body weight, what other lifestyle modifications should he do?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480782" y="3596641"/>
            <a:ext cx="6514378" cy="926272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Osman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is 95kg big. Is this weight proper for his length(176cm)?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551848" y="243840"/>
            <a:ext cx="4995512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Clinical case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02880" y="198120"/>
            <a:ext cx="1876424" cy="1584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8318" name="Picture 14" descr="http://cdn.slidemodel.com/wp-content/uploads/6338-02-bmi-chart-1.jpg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513320" y="2164080"/>
            <a:ext cx="4678680" cy="4221480"/>
          </a:xfrm>
          <a:prstGeom prst="rect">
            <a:avLst/>
          </a:prstGeom>
          <a:noFill/>
        </p:spPr>
      </p:pic>
      <p:pic>
        <p:nvPicPr>
          <p:cNvPr id="98311" name="Picture 7" descr="http://img.medscape.com/fullsize/migrated/568/047/ashp568047.tab3.gif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498080" y="2301240"/>
            <a:ext cx="4495800" cy="45567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26123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8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8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8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8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797538" y="88203"/>
            <a:ext cx="1304693" cy="1650381"/>
          </a:xfrm>
          <a:prstGeom prst="rect">
            <a:avLst/>
          </a:prstGeom>
          <a:solidFill>
            <a:srgbClr val="FFFF00"/>
          </a:solidFill>
          <a:ln w="57150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397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7" descr="conduc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48737" y="216568"/>
            <a:ext cx="986589" cy="1371599"/>
          </a:xfrm>
          <a:prstGeom prst="rect">
            <a:avLst/>
          </a:prstGeom>
          <a:noFill/>
          <a:ln/>
        </p:spPr>
      </p:pic>
      <p:sp>
        <p:nvSpPr>
          <p:cNvPr id="14" name="Rounded Rectangle 13"/>
          <p:cNvSpPr/>
          <p:nvPr/>
        </p:nvSpPr>
        <p:spPr>
          <a:xfrm>
            <a:off x="2472088" y="342498"/>
            <a:ext cx="5835316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Antihypertensive drugs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490888" y="6124073"/>
            <a:ext cx="7662512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5-Drugs acting on sympathetic nervous system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469392" y="3261361"/>
            <a:ext cx="6937248" cy="848628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2-Drugs acting on the </a:t>
            </a: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renin-angiotensin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- </a:t>
            </a:r>
          </a:p>
          <a:p>
            <a:pPr>
              <a:defRPr/>
            </a:pPr>
            <a:r>
              <a:rPr lang="en-US" sz="2800" dirty="0" err="1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aldosterone</a:t>
            </a: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 system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450302" y="2469201"/>
            <a:ext cx="2827421" cy="624519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1-Diuretics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518320" y="5135880"/>
            <a:ext cx="2827421" cy="780609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4-Vasodilators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457360" y="4283402"/>
            <a:ext cx="4974176" cy="733927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28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bertus" pitchFamily="34" charset="0"/>
              </a:rPr>
              <a:t>3-Calcium channel blockers</a:t>
            </a:r>
            <a:endParaRPr lang="en-US" sz="28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Albertus" pitchFamily="34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472440" y="1479403"/>
            <a:ext cx="4130040" cy="684678"/>
          </a:xfrm>
          <a:prstGeom prst="round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3335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Algerian" pitchFamily="82" charset="0"/>
              </a:rPr>
              <a:t>classification</a:t>
            </a:r>
            <a:endParaRPr lang="en-US" sz="32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1236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2" grpId="0" animBg="1"/>
      <p:bldP spid="13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sh">
  <a:themeElements>
    <a:clrScheme name="Mesh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Mesh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Mes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Mesh" id="{789EC3FE-34FD-429C-9918-760025E6C145}" vid="{B8BE45C0-8141-4D58-8C71-A009BC26FBB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31411</TotalTime>
  <Words>2034</Words>
  <Application>Microsoft Office PowerPoint</Application>
  <PresentationFormat>مخصص</PresentationFormat>
  <Paragraphs>390</Paragraphs>
  <Slides>51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51</vt:i4>
      </vt:variant>
    </vt:vector>
  </HeadingPairs>
  <TitlesOfParts>
    <vt:vector size="52" baseType="lpstr">
      <vt:lpstr>Mesh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  <vt:lpstr>الشريحة 31</vt:lpstr>
      <vt:lpstr>الشريحة 32</vt:lpstr>
      <vt:lpstr>الشريحة 33</vt:lpstr>
      <vt:lpstr>الشريحة 34</vt:lpstr>
      <vt:lpstr>الشريحة 35</vt:lpstr>
      <vt:lpstr>الشريحة 36</vt:lpstr>
      <vt:lpstr>الشريحة 37</vt:lpstr>
      <vt:lpstr>الشريحة 38</vt:lpstr>
      <vt:lpstr>الشريحة 39</vt:lpstr>
      <vt:lpstr>الشريحة 40</vt:lpstr>
      <vt:lpstr>الشريحة 41</vt:lpstr>
      <vt:lpstr>الشريحة 42</vt:lpstr>
      <vt:lpstr>الشريحة 43</vt:lpstr>
      <vt:lpstr>الشريحة 44</vt:lpstr>
      <vt:lpstr>الشريحة 45</vt:lpstr>
      <vt:lpstr>الشريحة 46</vt:lpstr>
      <vt:lpstr>الشريحة 47</vt:lpstr>
      <vt:lpstr>الشريحة 48</vt:lpstr>
      <vt:lpstr>الشريحة 49</vt:lpstr>
      <vt:lpstr>الشريحة 50</vt:lpstr>
      <vt:lpstr>الشريحة 51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salah osama</dc:creator>
  <cp:lastModifiedBy>A.ALOBAIDI</cp:lastModifiedBy>
  <cp:revision>1846</cp:revision>
  <dcterms:created xsi:type="dcterms:W3CDTF">2015-12-03T14:01:37Z</dcterms:created>
  <dcterms:modified xsi:type="dcterms:W3CDTF">2016-03-09T10:11:03Z</dcterms:modified>
</cp:coreProperties>
</file>