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46" r:id="rId3"/>
    <p:sldId id="449" r:id="rId4"/>
    <p:sldId id="357" r:id="rId5"/>
    <p:sldId id="453" r:id="rId6"/>
    <p:sldId id="452" r:id="rId7"/>
    <p:sldId id="511" r:id="rId8"/>
    <p:sldId id="469" r:id="rId9"/>
    <p:sldId id="478" r:id="rId10"/>
    <p:sldId id="479" r:id="rId11"/>
    <p:sldId id="459" r:id="rId12"/>
    <p:sldId id="460" r:id="rId13"/>
    <p:sldId id="496" r:id="rId14"/>
    <p:sldId id="463" r:id="rId15"/>
    <p:sldId id="464" r:id="rId16"/>
    <p:sldId id="506" r:id="rId17"/>
    <p:sldId id="470" r:id="rId18"/>
    <p:sldId id="406" r:id="rId19"/>
    <p:sldId id="408" r:id="rId20"/>
    <p:sldId id="454" r:id="rId21"/>
    <p:sldId id="412" r:id="rId22"/>
    <p:sldId id="421" r:id="rId23"/>
    <p:sldId id="485" r:id="rId24"/>
    <p:sldId id="415" r:id="rId25"/>
    <p:sldId id="423" r:id="rId26"/>
    <p:sldId id="486" r:id="rId27"/>
    <p:sldId id="471" r:id="rId28"/>
    <p:sldId id="512" r:id="rId29"/>
    <p:sldId id="504" r:id="rId30"/>
    <p:sldId id="505" r:id="rId31"/>
    <p:sldId id="439" r:id="rId32"/>
    <p:sldId id="481" r:id="rId33"/>
    <p:sldId id="472" r:id="rId34"/>
    <p:sldId id="441" r:id="rId35"/>
    <p:sldId id="474" r:id="rId36"/>
    <p:sldId id="443" r:id="rId37"/>
    <p:sldId id="499" r:id="rId38"/>
    <p:sldId id="488" r:id="rId39"/>
    <p:sldId id="503" r:id="rId40"/>
    <p:sldId id="489" r:id="rId41"/>
    <p:sldId id="490" r:id="rId42"/>
    <p:sldId id="510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10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D9F247E-1B79-43E4-B56D-16015BC32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D142CEC-283A-4A0F-A384-DE0C380EC64A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535637-267A-4027-A912-7A364DD3C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703EC3-93EE-470E-B308-1A471B8CBCB1}" type="slidenum">
              <a:rPr lang="ar-SA" altLang="en-US" smtClean="0">
                <a:latin typeface="Times New Roman" pitchFamily="1" charset="0"/>
              </a:rPr>
              <a:pPr/>
              <a:t>3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Times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F8368B-E612-4F2E-963C-10806967B465}" type="slidenum">
              <a:rPr lang="en-US" altLang="en-US" smtClean="0">
                <a:latin typeface="Times" pitchFamily="18" charset="0"/>
              </a:rPr>
              <a:pPr/>
              <a:t>17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59F53A-59C5-4597-843D-F387036BBDCF}" type="slidenum">
              <a:rPr lang="en-US" altLang="en-US" smtClean="0">
                <a:latin typeface="Times" pitchFamily="18" charset="0"/>
              </a:rPr>
              <a:pPr/>
              <a:t>19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4A1ED6-4EDA-42EE-B0D1-DFF78F5FEB6D}" type="slidenum">
              <a:rPr lang="en-US" altLang="en-US" smtClean="0">
                <a:latin typeface="Times" pitchFamily="18" charset="0"/>
              </a:rPr>
              <a:pPr/>
              <a:t>20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84957-A67B-485E-B050-F0D07A981614}" type="slidenum">
              <a:rPr lang="en-US" altLang="en-US" smtClean="0">
                <a:latin typeface="Times" pitchFamily="18" charset="0"/>
              </a:rPr>
              <a:pPr/>
              <a:t>21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D03DF0-BBC3-4162-A49E-F37FB5A9B718}" type="slidenum">
              <a:rPr lang="en-US" altLang="en-US" smtClean="0">
                <a:latin typeface="Times" pitchFamily="18" charset="0"/>
              </a:rPr>
              <a:pPr/>
              <a:t>24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FC55BB-611D-4DDB-970E-69DAA761F6DC}" type="slidenum">
              <a:rPr lang="en-US" altLang="en-US" smtClean="0">
                <a:latin typeface="Times" pitchFamily="18" charset="0"/>
              </a:rPr>
              <a:pPr/>
              <a:t>27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0F6912-5640-49B9-96A3-EE1B8730940F}" type="slidenum">
              <a:rPr lang="en-US" altLang="en-US" smtClean="0">
                <a:latin typeface="Times" pitchFamily="18" charset="0"/>
              </a:rPr>
              <a:pPr/>
              <a:t>31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FE4298-1919-4F1F-B6C5-723D519D6F0E}" type="slidenum">
              <a:rPr lang="en-US" altLang="en-US" smtClean="0">
                <a:latin typeface="Times" pitchFamily="18" charset="0"/>
              </a:rPr>
              <a:pPr/>
              <a:t>33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D4251A-A525-49E0-94F4-E056A95175FF}" type="slidenum">
              <a:rPr lang="en-US" altLang="en-US" smtClean="0">
                <a:latin typeface="Times" pitchFamily="18" charset="0"/>
              </a:rPr>
              <a:pPr/>
              <a:t>34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159283-A312-4027-AAD1-8A593E5B366E}" type="slidenum">
              <a:rPr lang="en-US" altLang="en-US" smtClean="0">
                <a:latin typeface="Times New Roman" pitchFamily="1" charset="0"/>
              </a:rPr>
              <a:pPr/>
              <a:t>35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5364D9-F0A0-4862-9452-39EDED0AB2BD}" type="slidenum">
              <a:rPr lang="ar-SA" altLang="en-US" smtClean="0">
                <a:latin typeface="Times New Roman" pitchFamily="1" charset="0"/>
              </a:rPr>
              <a:pPr/>
              <a:t>4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" pitchFamily="18" charset="0"/>
              </a:rPr>
              <a:t>. </a:t>
            </a:r>
          </a:p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F7B792-1D52-4DB8-A626-8F59F4C9CC23}" type="slidenum">
              <a:rPr lang="en-US" altLang="en-US" smtClean="0">
                <a:latin typeface="Times" pitchFamily="18" charset="0"/>
              </a:rPr>
              <a:pPr/>
              <a:t>36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01A829-8B8A-4067-8EBA-BC5DED02F23C}" type="slidenum">
              <a:rPr lang="ar-SA" altLang="en-US" smtClean="0">
                <a:latin typeface="Times New Roman" pitchFamily="1" charset="0"/>
              </a:rPr>
              <a:pPr/>
              <a:t>5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3963F-7451-489B-93AE-F804E977E628}" type="slidenum">
              <a:rPr lang="en-US" altLang="en-US" smtClean="0">
                <a:latin typeface="Times New Roman" pitchFamily="1" charset="0"/>
              </a:rPr>
              <a:pPr/>
              <a:t>7</a:t>
            </a:fld>
            <a:endParaRPr lang="en-US" altLang="en-US" smtClean="0">
              <a:latin typeface="Times New Roman" pitchFamily="1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Times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837BAA-5E34-4DCD-B0BB-DBC09C97BAAB}" type="slidenum">
              <a:rPr lang="en-US" altLang="en-US" smtClean="0">
                <a:latin typeface="Times" pitchFamily="18" charset="0"/>
              </a:rPr>
              <a:pPr/>
              <a:t>8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BBEFCC-25AB-4EDB-80E8-B2448D3E719B}" type="slidenum">
              <a:rPr lang="en-US" altLang="en-US" smtClean="0">
                <a:latin typeface="Times" pitchFamily="18" charset="0"/>
              </a:rPr>
              <a:pPr/>
              <a:t>11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54157F-FE4F-49A7-BFCA-D69CC9C07AEC}" type="slidenum">
              <a:rPr lang="en-US" altLang="en-US" smtClean="0">
                <a:latin typeface="Times" pitchFamily="18" charset="0"/>
              </a:rPr>
              <a:pPr/>
              <a:t>12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8209BD-0C8C-4F71-BA77-280CDE17458C}" type="slidenum">
              <a:rPr lang="en-US" altLang="en-US" smtClean="0">
                <a:latin typeface="Times" pitchFamily="18" charset="0"/>
              </a:rPr>
              <a:pPr/>
              <a:t>14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FE8827-EFC0-4631-974D-BBDC49213C9B}" type="slidenum">
              <a:rPr lang="en-US" altLang="en-US" smtClean="0">
                <a:latin typeface="Times" pitchFamily="18" charset="0"/>
              </a:rPr>
              <a:pPr/>
              <a:t>15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8153-A228-43AC-A34F-8388ED5A0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C94CB-4893-4583-9998-2E2016712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7C4D7-23C4-48C1-9FD2-576CF880A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828800"/>
            <a:ext cx="81534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62B1F-15C4-4709-A0AA-E7202BC3B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D5F6B-1FAA-4131-A0B5-CD8361F5E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F1B5C-9C04-47D1-AE58-2261CB769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64AA0-2F34-4C88-BFF4-863179A61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065B-2136-4686-81B2-2A67DE05E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37FA-4D7E-40A2-B7F3-BE3CB9F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4E0F-42AD-4924-97B7-3D3EE1DA5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278BD-84CF-4811-B610-1B088BF90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7848-5844-4ED3-A948-5A19E42BF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DB4E3E3-EE49-45B0-B3A2-34C683C52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pidsonline.org/slides/slide01.cfm?q=myopathy&amp;pg=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38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 Black" pitchFamily="34" charset="0"/>
              </a:rPr>
              <a:t>Drugs for hyperlipidemia </a:t>
            </a:r>
          </a:p>
        </p:txBody>
      </p:sp>
      <p:pic>
        <p:nvPicPr>
          <p:cNvPr id="3076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2" cstate="print"/>
          <a:srcRect l="1442" t="1923" r="1923" b="3847"/>
          <a:stretch>
            <a:fillRect/>
          </a:stretch>
        </p:blipFill>
        <p:spPr bwMode="auto">
          <a:xfrm>
            <a:off x="0" y="0"/>
            <a:ext cx="4572000" cy="387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7" name="Picture 3" descr="paj_pl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4958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8" name="Picture 4" descr="paj_plaq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4495800" cy="1714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866775"/>
            <a:ext cx="8842375" cy="1054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 Narrow" pitchFamily="34" charset="0"/>
              </a:rPr>
              <a:t>Primary prevention of low risk of CHD which needs </a:t>
            </a:r>
            <a:r>
              <a:rPr lang="en-US" sz="2800" b="1" dirty="0" err="1">
                <a:latin typeface="Arial Narrow" pitchFamily="34" charset="0"/>
              </a:rPr>
              <a:t>modest</a:t>
            </a:r>
            <a:r>
              <a:rPr lang="en-US" sz="2800" b="1" dirty="0" err="1">
                <a:latin typeface="Arial Narrow" pitchFamily="34" charset="0"/>
                <a:sym typeface="Wingdings 3"/>
              </a:rPr>
              <a:t></a:t>
            </a:r>
            <a:r>
              <a:rPr lang="en-US" sz="2800" b="1" dirty="0" err="1">
                <a:latin typeface="Arial Narrow" pitchFamily="34" charset="0"/>
              </a:rPr>
              <a:t>LDL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513" y="2001838"/>
            <a:ext cx="4560887" cy="27987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With </a:t>
            </a:r>
            <a:r>
              <a:rPr lang="en-GB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statins</a:t>
            </a:r>
            <a:r>
              <a:rPr lang="en-GB" b="1" spc="-30" dirty="0">
                <a:latin typeface="Arial Narrow" pitchFamily="34" charset="0"/>
                <a:sym typeface="Wingdings 3"/>
              </a:rPr>
              <a:t>;  synergistic  in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30" dirty="0">
                <a:latin typeface="Arial Narrow" pitchFamily="34" charset="0"/>
                <a:sym typeface="Wingdings 3"/>
              </a:rPr>
              <a:t>  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If must </a:t>
            </a:r>
            <a:r>
              <a:rPr lang="en-US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 err="1">
                <a:latin typeface="Arial Narrow" pitchFamily="34" charset="0"/>
                <a:sym typeface="Wingdings 3"/>
              </a:rPr>
              <a:t>statin</a:t>
            </a:r>
            <a:r>
              <a:rPr lang="en-US" b="1" dirty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b="1" spc="-30" dirty="0">
                <a:latin typeface="Arial Narrow" pitchFamily="34" charset="0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with other lipid lowering drugs; as 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fibrates 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255588"/>
            <a:ext cx="1736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Indications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2"/>
                </a:solidFill>
                <a:latin typeface="Arial Narrow" pitchFamily="34" charset="0"/>
              </a:rPr>
              <a:t>ADRs</a:t>
            </a:r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230813"/>
            <a:ext cx="4495800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Not common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GIT disturbance, headache, fatigue, </a:t>
            </a:r>
            <a:r>
              <a:rPr lang="en-US" b="1" spc="-30" dirty="0" err="1">
                <a:latin typeface="Arial Narrow" pitchFamily="34" charset="0"/>
                <a:sym typeface="Wingdings 3"/>
              </a:rPr>
              <a:t>artheralgia</a:t>
            </a:r>
            <a:r>
              <a:rPr lang="en-US" b="1" spc="-30" dirty="0">
                <a:latin typeface="Arial Narrow" pitchFamily="34" charset="0"/>
                <a:sym typeface="Wingdings 3"/>
              </a:rPr>
              <a:t> &amp;  myalgia</a:t>
            </a: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41624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>Exchange resins</a:t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z="3600" b="1" smtClean="0">
                <a:latin typeface="Arial Black" pitchFamily="34" charset="0"/>
              </a:rPr>
              <a:t> </a:t>
            </a:r>
            <a:r>
              <a:rPr lang="en-US" altLang="en-US" b="1" smtClean="0">
                <a:solidFill>
                  <a:srgbClr val="FFFF00"/>
                </a:solidFill>
                <a:latin typeface="Arial Black" pitchFamily="34" charset="0"/>
              </a:rPr>
              <a:t>Bile acid sequestrants </a:t>
            </a:r>
            <a:br>
              <a:rPr lang="en-US" altLang="en-US" b="1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sz="quarter" idx="1"/>
          </p:nvPr>
        </p:nvSpPr>
        <p:spPr>
          <a:xfrm>
            <a:off x="1320800" y="4114800"/>
            <a:ext cx="6434138" cy="1676400"/>
          </a:xfrm>
        </p:spPr>
        <p:txBody>
          <a:bodyPr/>
          <a:lstStyle/>
          <a:p>
            <a:r>
              <a:rPr lang="en-US" altLang="en-US" sz="4800" b="1" smtClean="0">
                <a:latin typeface="Arial Narrow" pitchFamily="34" charset="0"/>
                <a:cs typeface="Arial" charset="0"/>
              </a:rPr>
              <a:t>Cholestyramine &amp; Colestipol</a:t>
            </a:r>
          </a:p>
          <a:p>
            <a:r>
              <a:rPr lang="en-US" altLang="en-US" sz="4800" b="1" smtClean="0">
                <a:latin typeface="Arial Narrow" pitchFamily="34" charset="0"/>
                <a:cs typeface="Arial" charset="0"/>
              </a:rPr>
              <a:t>Colesevelam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334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eaLnBrk="1" hangingPunct="1">
              <a:buFont typeface="Wingdings 3" pitchFamily="18" charset="2"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I-Agents Targeting Exogenous Cholesterol</a:t>
            </a:r>
            <a:endParaRPr lang="en-US" altLang="en-US" b="1" dirty="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Resins: Mechanism of Action</a:t>
            </a:r>
            <a:endParaRPr lang="en-US" altLang="en-US" b="1" smtClean="0">
              <a:latin typeface="Arial Narrow" pitchFamily="34" charset="0"/>
            </a:endParaRPr>
          </a:p>
        </p:txBody>
      </p:sp>
      <p:pic>
        <p:nvPicPr>
          <p:cNvPr id="6963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3738" y="1828800"/>
            <a:ext cx="4335462" cy="4572000"/>
          </a:xfrm>
          <a:ln>
            <a:solidFill>
              <a:srgbClr val="FF0000"/>
            </a:solidFill>
          </a:ln>
        </p:spPr>
      </p:pic>
      <p:pic>
        <p:nvPicPr>
          <p:cNvPr id="696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9738" y="1828800"/>
            <a:ext cx="3794125" cy="4572000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9CAFC6-B2A1-48FC-B6F0-D529E9BECCD2}" type="slidenum">
              <a:rPr lang="en-US" altLang="en-US" smtClean="0">
                <a:latin typeface="Times New Roman" pitchFamily="1" charset="0"/>
              </a:rPr>
              <a:pPr/>
              <a:t>13</a:t>
            </a:fld>
            <a:endParaRPr lang="en-US" altLang="en-US" smtClean="0">
              <a:latin typeface="Times New Roman" pitchFamily="1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r>
              <a:rPr lang="en-US" altLang="en-US" sz="3600" b="1" smtClean="0">
                <a:latin typeface="Arial Narrow" pitchFamily="34" charset="0"/>
              </a:rPr>
              <a:t>Bile Acid-Binding Resins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Moderately effective with excellent safety record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Large MW polymers which bind to </a:t>
            </a:r>
            <a:r>
              <a:rPr lang="en-US" altLang="en-US" sz="2800" b="1" dirty="0" smtClean="0">
                <a:solidFill>
                  <a:srgbClr val="00FF00"/>
                </a:solidFill>
                <a:latin typeface="Arial Narrow" panose="020B0606020202030204" pitchFamily="34" charset="0"/>
              </a:rPr>
              <a:t>bile acids </a:t>
            </a:r>
            <a:r>
              <a:rPr lang="en-US" altLang="en-US" sz="2800" b="1" dirty="0" smtClean="0">
                <a:latin typeface="Arial Narrow" panose="020B0606020202030204" pitchFamily="34" charset="0"/>
              </a:rPr>
              <a:t>and the acid-resin complex is excreted so</a:t>
            </a:r>
            <a:r>
              <a:rPr lang="en-US" sz="28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their fecal excretion   10 folds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prevents enterohepatic cycling of bile acids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obligates the liver to synthesize replacement bile acids from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The liver increases the number of LDL receptors to obtain more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The levels of LDL-C in the serum are reduced as more cholesterol is delivered to the liver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Excellent choice for people that cannot tolerate other types of drugs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Resins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600200"/>
            <a:ext cx="8262937" cy="48768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defRPr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Resins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clinically safe as they are not systemically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absorbed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GIT upset: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abdominal discomfort, bloating, constipation</a:t>
            </a:r>
            <a:endParaRPr lang="en-US" sz="24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1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Decreased absorption of:</a:t>
            </a:r>
            <a:r>
              <a:rPr lang="en-US" sz="2800" b="1" dirty="0" smtClean="0">
                <a:latin typeface="Arial Narrow" pitchFamily="34" charset="0"/>
              </a:rPr>
              <a:t> fat soluble vitamins (Vitamin A, D, K)</a:t>
            </a:r>
          </a:p>
          <a:p>
            <a:pPr algn="just">
              <a:defRPr/>
            </a:pPr>
            <a:r>
              <a:rPr lang="en-US" b="1" dirty="0" smtClean="0">
                <a:latin typeface="Arial Narrow" pitchFamily="34" charset="0"/>
              </a:rPr>
              <a:t>The </a:t>
            </a:r>
            <a:r>
              <a:rPr lang="en-US" b="1" dirty="0">
                <a:latin typeface="Arial Narrow" pitchFamily="34" charset="0"/>
              </a:rPr>
              <a:t>concentration of HDL-C is </a:t>
            </a:r>
            <a:r>
              <a:rPr lang="en-US" b="1" dirty="0" smtClean="0">
                <a:latin typeface="Arial Narrow" pitchFamily="34" charset="0"/>
              </a:rPr>
              <a:t>unchanged</a:t>
            </a:r>
          </a:p>
          <a:p>
            <a:pPr algn="just">
              <a:defRPr/>
            </a:pPr>
            <a:endParaRPr lang="en-US" sz="28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Resins:</a:t>
            </a:r>
            <a:r>
              <a:rPr lang="en-US" altLang="en-US" sz="3600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Drugs interactions</a:t>
            </a:r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Interfere with the absorption of:</a:t>
            </a:r>
          </a:p>
          <a:p>
            <a:pPr marL="609600" indent="-609600" eaLnBrk="1" hangingPunct="1"/>
            <a:r>
              <a:rPr lang="en-US" altLang="en-US" b="1" dirty="0" err="1" smtClean="0">
                <a:latin typeface="Arial Narrow" pitchFamily="34" charset="0"/>
              </a:rPr>
              <a:t>Statins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Ezetimibe</a:t>
            </a:r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r>
              <a:rPr lang="en-US" altLang="en-US" b="1" dirty="0" err="1" smtClean="0">
                <a:latin typeface="Arial Narrow" pitchFamily="34" charset="0"/>
              </a:rPr>
              <a:t>Chlorothiazides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Digoxin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Warfarin</a:t>
            </a:r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r>
              <a:rPr lang="en-US" altLang="en-US" sz="3600" b="1" dirty="0" smtClean="0">
                <a:latin typeface="Arial Narrow" pitchFamily="34" charset="0"/>
              </a:rPr>
              <a:t>N.B.</a:t>
            </a:r>
            <a:r>
              <a:rPr lang="en-US" altLang="en-US" sz="2400" dirty="0" smtClean="0">
                <a:latin typeface="Arial Narrow" pitchFamily="34" charset="0"/>
              </a:rPr>
              <a:t>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wait 1 hour before or 4 hrs after administration of resins</a:t>
            </a:r>
          </a:p>
          <a:p>
            <a:pPr marL="609600" indent="-609600" eaLnBrk="1" hangingPunct="1"/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endParaRPr lang="en-US" altLang="en-US" sz="3600" dirty="0" smtClean="0">
              <a:latin typeface="Arial Narrow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4222750"/>
            <a:ext cx="85344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Colesevelam</a:t>
            </a:r>
            <a:r>
              <a:rPr lang="en-US" b="1" dirty="0" smtClean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has not been shown to interfere with the absorption of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co-administered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medications and is a better choice for patients on multiple drug regimens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Contraindications of resins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89150"/>
            <a:ext cx="7924800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Arial Narrow" pitchFamily="34" charset="0"/>
              </a:rPr>
              <a:t>1- Complete </a:t>
            </a:r>
            <a:r>
              <a:rPr lang="en-US" altLang="en-US" dirty="0" err="1" smtClean="0">
                <a:latin typeface="Arial Narrow" pitchFamily="34" charset="0"/>
              </a:rPr>
              <a:t>biliary</a:t>
            </a:r>
            <a:r>
              <a:rPr lang="en-US" altLang="en-US" dirty="0" smtClean="0">
                <a:latin typeface="Arial Narrow" pitchFamily="34" charset="0"/>
              </a:rPr>
              <a:t> obstruction ( because bile is not  secreted into the intestine)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Arial Narrow" pitchFamily="34" charset="0"/>
              </a:rPr>
              <a:t>2- Chronic constipation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Arial Narrow" pitchFamily="34" charset="0"/>
              </a:rPr>
              <a:t>3-Severe </a:t>
            </a:r>
            <a:r>
              <a:rPr lang="en-US" altLang="en-US" dirty="0" err="1" smtClean="0">
                <a:latin typeface="Arial Narrow" pitchFamily="34" charset="0"/>
              </a:rPr>
              <a:t>hypertriglyceridemia</a:t>
            </a:r>
            <a:endParaRPr lang="en-US" alt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>HMG-Co A Reductase Inhibitors</a:t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20800" y="4114800"/>
            <a:ext cx="6434138" cy="1676400"/>
          </a:xfrm>
        </p:spPr>
        <p:txBody>
          <a:bodyPr/>
          <a:lstStyle/>
          <a:p>
            <a:r>
              <a:rPr lang="en-US" altLang="en-US" sz="4800" b="1" smtClean="0">
                <a:latin typeface="Arial Narrow" pitchFamily="34" charset="0"/>
                <a:cs typeface="Arial" charset="0"/>
              </a:rPr>
              <a:t>Statins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II-Agents targeting endogenous </a:t>
            </a:r>
            <a:r>
              <a:rPr lang="en-US" sz="36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cholesterol</a:t>
            </a:r>
            <a:endParaRPr lang="en-US" sz="36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z="4000" b="1" smtClean="0">
                <a:solidFill>
                  <a:srgbClr val="FFFF00"/>
                </a:solidFill>
                <a:latin typeface="Arial Narrow" pitchFamily="34" charset="0"/>
              </a:rPr>
              <a:t>HMG-Co A Reductase Inhibitors</a:t>
            </a:r>
            <a:br>
              <a:rPr lang="en-US" altLang="en-US" sz="4000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sz="4000" b="1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75"/>
            <a:ext cx="8229600" cy="4530725"/>
          </a:xfrm>
        </p:spPr>
        <p:txBody>
          <a:bodyPr/>
          <a:lstStyle/>
          <a:p>
            <a:pPr algn="just">
              <a:defRPr/>
            </a:pPr>
            <a:r>
              <a:rPr lang="en-US" b="1" dirty="0" err="1" smtClean="0">
                <a:latin typeface="Arial Narrow" pitchFamily="34" charset="0"/>
              </a:rPr>
              <a:t>Hydroxy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MethylGlutaryl</a:t>
            </a:r>
            <a:r>
              <a:rPr lang="en-US" b="1" dirty="0" smtClean="0">
                <a:latin typeface="Arial Narrow" pitchFamily="34" charset="0"/>
              </a:rPr>
              <a:t>-Coenzyme A </a:t>
            </a:r>
            <a:r>
              <a:rPr lang="en-US" b="1" dirty="0" err="1" smtClean="0">
                <a:latin typeface="Arial Narrow" pitchFamily="34" charset="0"/>
              </a:rPr>
              <a:t>reductase</a:t>
            </a:r>
            <a:r>
              <a:rPr lang="en-US" b="1" dirty="0" smtClean="0">
                <a:latin typeface="Arial Narrow" pitchFamily="34" charset="0"/>
              </a:rPr>
              <a:t> inhibitors or </a:t>
            </a:r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statins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are the most effective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agents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for treating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hyperlipidemia</a:t>
            </a:r>
          </a:p>
          <a:p>
            <a:pPr marL="344488" indent="-344488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Arial Narrow" pitchFamily="34" charset="0"/>
              </a:rPr>
              <a:t> Statins are considered as first-line drugs when LDL-lowering drugs are </a:t>
            </a:r>
            <a:r>
              <a:rPr lang="en-US" b="1" dirty="0" smtClean="0">
                <a:solidFill>
                  <a:srgbClr val="00FF00"/>
                </a:solidFill>
                <a:latin typeface="Arial Narrow" pitchFamily="34" charset="0"/>
              </a:rPr>
              <a:t>indicated</a:t>
            </a:r>
            <a:endParaRPr lang="en-US" b="1" dirty="0">
              <a:solidFill>
                <a:srgbClr val="00FF00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36538" y="4857750"/>
            <a:ext cx="8755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b="1" dirty="0" err="1">
                <a:latin typeface="Arial Narrow" pitchFamily="34" charset="0"/>
              </a:rPr>
              <a:t>Statins</a:t>
            </a:r>
            <a:r>
              <a:rPr lang="en-US" altLang="en-US" b="1" dirty="0">
                <a:latin typeface="Arial Narrow" pitchFamily="34" charset="0"/>
              </a:rPr>
              <a:t> are potent competitive inhibitors of 3-hydroxy-3-methyl </a:t>
            </a:r>
            <a:r>
              <a:rPr lang="en-US" altLang="en-US" b="1" dirty="0" err="1">
                <a:latin typeface="Arial Narrow" pitchFamily="34" charset="0"/>
              </a:rPr>
              <a:t>glutaryl</a:t>
            </a:r>
            <a:r>
              <a:rPr lang="en-US" altLang="en-US" b="1" dirty="0">
                <a:latin typeface="Arial Narrow" pitchFamily="34" charset="0"/>
              </a:rPr>
              <a:t> coenzyme A (HMG-</a:t>
            </a:r>
            <a:r>
              <a:rPr lang="en-US" altLang="en-US" b="1" dirty="0" err="1">
                <a:latin typeface="Arial Narrow" pitchFamily="34" charset="0"/>
              </a:rPr>
              <a:t>CoA</a:t>
            </a:r>
            <a:r>
              <a:rPr lang="en-US" altLang="en-US" b="1" dirty="0">
                <a:latin typeface="Arial Narrow" pitchFamily="34" charset="0"/>
              </a:rPr>
              <a:t>) </a:t>
            </a:r>
            <a:r>
              <a:rPr lang="en-US" altLang="en-US" b="1" dirty="0" err="1">
                <a:latin typeface="Arial Narrow" pitchFamily="34" charset="0"/>
              </a:rPr>
              <a:t>reductase</a:t>
            </a:r>
            <a:r>
              <a:rPr lang="en-US" altLang="en-US" b="1" dirty="0">
                <a:latin typeface="Arial Narrow" pitchFamily="34" charset="0"/>
              </a:rPr>
              <a:t>, which catalyzes an early, rate-limiting step in </a:t>
            </a:r>
            <a:r>
              <a:rPr lang="en-US" altLang="en-US" b="1" dirty="0" smtClean="0">
                <a:latin typeface="Arial Narrow" pitchFamily="34" charset="0"/>
              </a:rPr>
              <a:t>de novo </a:t>
            </a:r>
            <a:r>
              <a:rPr lang="en-US" altLang="en-US" b="1" dirty="0">
                <a:latin typeface="Arial Narrow" pitchFamily="34" charset="0"/>
              </a:rPr>
              <a:t>hepatic </a:t>
            </a:r>
            <a:r>
              <a:rPr lang="en-US" altLang="en-US" b="1" dirty="0" smtClean="0">
                <a:latin typeface="Arial Narrow" pitchFamily="34" charset="0"/>
              </a:rPr>
              <a:t>cholesterol </a:t>
            </a:r>
            <a:r>
              <a:rPr lang="en-US" altLang="en-US" b="1" dirty="0">
                <a:latin typeface="Arial Narrow" pitchFamily="34" charset="0"/>
              </a:rPr>
              <a:t>synthesis. Thus, HMG-Co A is not converted to </a:t>
            </a:r>
            <a:r>
              <a:rPr lang="en-US" altLang="en-US" b="1" dirty="0" err="1">
                <a:latin typeface="Arial Narrow" pitchFamily="34" charset="0"/>
              </a:rPr>
              <a:t>mevalonic</a:t>
            </a:r>
            <a:r>
              <a:rPr lang="en-US" altLang="en-US" b="1" dirty="0">
                <a:latin typeface="Arial Narrow" pitchFamily="34" charset="0"/>
              </a:rPr>
              <a:t> acid</a:t>
            </a:r>
          </a:p>
          <a:p>
            <a:endParaRPr lang="en-US" altLang="en-US" dirty="0">
              <a:solidFill>
                <a:schemeClr val="bg2"/>
              </a:solidFill>
              <a:latin typeface="Times" pitchFamily="18" charset="0"/>
            </a:endParaRPr>
          </a:p>
        </p:txBody>
      </p:sp>
      <p:pic>
        <p:nvPicPr>
          <p:cNvPr id="29699" name="Picture 3" descr="Cholesterol Synthesi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538" y="1066800"/>
            <a:ext cx="8602662" cy="3429000"/>
          </a:xfrm>
          <a:noFill/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Statins: Mechanism of Action </a:t>
            </a:r>
            <a:b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b="1" dirty="0" smtClean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1828800"/>
            <a:ext cx="1447800" cy="1371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114800"/>
          </a:xfrm>
        </p:spPr>
        <p:txBody>
          <a:bodyPr rtlCol="0">
            <a:noAutofit/>
          </a:bodyPr>
          <a:lstStyle/>
          <a:p>
            <a:pPr marL="68580" indent="0">
              <a:lnSpc>
                <a:spcPts val="3000"/>
              </a:lnSpc>
              <a:buFontTx/>
              <a:buNone/>
              <a:defRPr/>
            </a:pPr>
            <a:r>
              <a:rPr lang="en-US" sz="28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Arial" pitchFamily="34" charset="0"/>
              </a:rPr>
              <a:t>By the end of </a:t>
            </a:r>
            <a:r>
              <a:rPr lang="en-US" sz="28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Arial" pitchFamily="34" charset="0"/>
              </a:rPr>
              <a:t>these </a:t>
            </a:r>
            <a:r>
              <a:rPr lang="en-US" sz="28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Arial" pitchFamily="34" charset="0"/>
              </a:rPr>
              <a:t>2 lectures the student will be able to: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endParaRPr lang="en-US" sz="2000" b="1" dirty="0" smtClean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Discuss </a:t>
            </a:r>
            <a:r>
              <a:rPr lang="en-US" sz="2800" b="1" dirty="0">
                <a:latin typeface="Arial Narrow" pitchFamily="34" charset="0"/>
              </a:rPr>
              <a:t>the non-pharmacological treatment of </a:t>
            </a:r>
            <a:r>
              <a:rPr lang="en-US" sz="2800" b="1" dirty="0" smtClean="0">
                <a:latin typeface="Arial Narrow" pitchFamily="34" charset="0"/>
              </a:rPr>
              <a:t>hyperlipidemia</a:t>
            </a:r>
            <a:endParaRPr lang="en-US" sz="2800" b="1" dirty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 Expand on the pharmacology of drugs related to each group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Hint on adjuvant drugs that can help in lipid lowering</a:t>
            </a:r>
          </a:p>
          <a:p>
            <a:pPr marL="68580" indent="0">
              <a:lnSpc>
                <a:spcPts val="3000"/>
              </a:lnSpc>
              <a:buFontTx/>
              <a:buNone/>
              <a:defRPr/>
            </a:pPr>
            <a:endParaRPr lang="en-US" sz="2800" b="1" dirty="0" smtClean="0">
              <a:latin typeface="Arial Narrow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772400" cy="1143000"/>
          </a:xfrm>
        </p:spPr>
        <p:txBody>
          <a:bodyPr/>
          <a:lstStyle/>
          <a:p>
            <a:pPr algn="l"/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: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chemeClr val="tx2"/>
                </a:solidFill>
                <a:cs typeface="Arial" charset="0"/>
              </a:rPr>
              <a:t>	</a:t>
            </a:r>
            <a:r>
              <a:rPr lang="en-US" altLang="en-US" dirty="0" smtClean="0">
                <a:solidFill>
                  <a:schemeClr val="hlink"/>
                </a:solidFill>
                <a:cs typeface="Arial" charset="0"/>
              </a:rPr>
              <a:t>	</a:t>
            </a:r>
            <a:endParaRPr lang="en-US" altLang="en-US" dirty="0" smtClean="0">
              <a:solidFill>
                <a:schemeClr val="hlink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Pleiotropic effects of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statins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include </a:t>
            </a:r>
            <a:r>
              <a:rPr lang="en-US" sz="2400" b="1" dirty="0" smtClean="0">
                <a:latin typeface="Arial Narrow" pitchFamily="34" charset="0"/>
                <a:cs typeface="Arial" charset="0"/>
              </a:rPr>
              <a:t>improvement of endothelial </a:t>
            </a:r>
            <a:r>
              <a:rPr lang="en-US" sz="2400" b="1" dirty="0" smtClean="0">
                <a:latin typeface="Arial Narrow" pitchFamily="34" charset="0"/>
                <a:cs typeface="Arial" charset="0"/>
              </a:rPr>
              <a:t>function</a:t>
            </a:r>
            <a:r>
              <a:rPr lang="en-US" sz="2400" b="1" dirty="0" smtClean="0">
                <a:latin typeface="Arial Narrow" pitchFamily="34" charset="0"/>
                <a:cs typeface="Arial" charset="0"/>
              </a:rPr>
              <a:t>, </a:t>
            </a:r>
            <a:endParaRPr lang="en-US" sz="24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increased </a:t>
            </a:r>
            <a:r>
              <a:rPr lang="en-US" sz="2400" b="1" dirty="0" smtClean="0">
                <a:latin typeface="Arial Narrow" pitchFamily="34" charset="0"/>
                <a:cs typeface="Arial" charset="0"/>
              </a:rPr>
              <a:t>nitric oxide bioavailability, </a:t>
            </a:r>
            <a:endParaRPr lang="en-US" sz="24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antioxidant </a:t>
            </a:r>
            <a:r>
              <a:rPr lang="en-US" sz="2400" b="1" dirty="0" smtClean="0">
                <a:latin typeface="Arial Narrow" pitchFamily="34" charset="0"/>
                <a:cs typeface="Arial" charset="0"/>
              </a:rPr>
              <a:t>properties, </a:t>
            </a:r>
            <a:endParaRPr lang="en-US" sz="24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inhibition </a:t>
            </a:r>
            <a:r>
              <a:rPr lang="en-US" sz="2400" b="1" dirty="0" smtClean="0">
                <a:latin typeface="Arial Narrow" pitchFamily="34" charset="0"/>
                <a:cs typeface="Arial" charset="0"/>
              </a:rPr>
              <a:t>of inflammatory responses, </a:t>
            </a:r>
            <a:endParaRPr lang="en-US" sz="24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and </a:t>
            </a:r>
            <a:r>
              <a:rPr lang="en-US" sz="2400" b="1" dirty="0" smtClean="0">
                <a:latin typeface="Arial Narrow" pitchFamily="34" charset="0"/>
                <a:cs typeface="Arial" charset="0"/>
              </a:rPr>
              <a:t>stabilization of atherosclerotic plaques</a:t>
            </a:r>
            <a:endParaRPr lang="en-US" altLang="en-US" sz="2400" b="1" dirty="0" smtClean="0">
              <a:latin typeface="Arial Narrow" pitchFamily="34" charset="0"/>
              <a:cs typeface="Arial" charset="0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endParaRPr lang="en-US" sz="2400" b="1" spc="-3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endParaRPr lang="en-US" sz="2400" b="1" spc="-3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  <a:spcBef>
                <a:spcPct val="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altLang="en-US" sz="4400" b="1" dirty="0" err="1" smtClean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Pharmacodynamic</a:t>
            </a:r>
            <a:r>
              <a:rPr lang="en-US" altLang="en-US" sz="4400" b="1" dirty="0" smtClean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 effects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endParaRPr lang="en-US" sz="2400" b="1" spc="-3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LDL 18-55%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  HDL 5-10%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 </a:t>
            </a:r>
            <a:r>
              <a:rPr lang="en-US" sz="2400" b="1" spc="-30" dirty="0" smtClean="0">
                <a:latin typeface="Arial Narrow" pitchFamily="34" charset="0"/>
              </a:rPr>
              <a:t> TG  &amp; VLDL 10-30%</a:t>
            </a:r>
          </a:p>
          <a:p>
            <a:pPr>
              <a:defRPr/>
            </a:pPr>
            <a:endParaRPr lang="en-US" altLang="en-US" sz="24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endParaRPr lang="en-US" altLang="en-US" sz="24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sz="4000" b="1" smtClean="0">
                <a:solidFill>
                  <a:srgbClr val="66FF33"/>
                </a:solidFill>
              </a:rPr>
              <a:t>: </a:t>
            </a:r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Preparations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2"/>
                </a:solidFill>
                <a:cs typeface="Arial" charset="0"/>
              </a:rPr>
              <a:t>			</a:t>
            </a:r>
            <a:endParaRPr lang="en-US" altLang="en-US" dirty="0" smtClean="0">
              <a:solidFill>
                <a:schemeClr val="hlink"/>
              </a:solidFill>
              <a:latin typeface="Times" pitchFamily="18" charset="0"/>
              <a:cs typeface="Times New Roman" pitchFamily="1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Rosuvastatin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Atorvastatin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	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Simvastatin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	 </a:t>
            </a:r>
            <a:endParaRPr lang="en-US" altLang="en-US" sz="3600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Pravastatin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Lovastatin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Statins: Pharmacokinetics</a:t>
            </a:r>
            <a:endParaRPr lang="en-US" altLang="en-US" sz="3600" b="1" smtClean="0">
              <a:solidFill>
                <a:srgbClr val="66FF33"/>
              </a:solidFill>
              <a:latin typeface="Arial Narrow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114800"/>
          </a:xfrm>
        </p:spPr>
        <p:txBody>
          <a:bodyPr/>
          <a:lstStyle/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Arial Narrow" pitchFamily="34" charset="0"/>
              </a:rPr>
              <a:t>Most </a:t>
            </a:r>
            <a:r>
              <a:rPr lang="en-US" altLang="en-US" sz="2800" b="1" dirty="0" err="1" smtClean="0">
                <a:latin typeface="Arial Narrow" pitchFamily="34" charset="0"/>
              </a:rPr>
              <a:t>statins</a:t>
            </a:r>
            <a:r>
              <a:rPr lang="en-US" altLang="en-US" sz="2800" b="1" dirty="0" smtClean="0">
                <a:latin typeface="Arial Narrow" pitchFamily="34" charset="0"/>
              </a:rPr>
              <a:t> have a high first-pass clearance by the liver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 dirty="0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Arial Narrow" pitchFamily="34" charset="0"/>
              </a:rPr>
              <a:t>Greater than 95% of most of these drugs are bound to plasma proteins with short half-life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000" b="1" dirty="0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Arial Narrow" pitchFamily="34" charset="0"/>
              </a:rPr>
              <a:t>Drug-drug interactions involve specific interactions with the </a:t>
            </a:r>
            <a:r>
              <a:rPr lang="en-US" altLang="en-US" sz="2800" b="1" dirty="0" err="1" smtClean="0">
                <a:latin typeface="Arial Narrow" pitchFamily="34" charset="0"/>
              </a:rPr>
              <a:t>cytochrome</a:t>
            </a:r>
            <a:r>
              <a:rPr lang="en-US" altLang="en-US" sz="2800" b="1" dirty="0" smtClean="0">
                <a:latin typeface="Arial Narrow" pitchFamily="34" charset="0"/>
              </a:rPr>
              <a:t> P-450 drug metabolizing system, especially CYP3A4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 dirty="0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Arial Narrow" pitchFamily="34" charset="0"/>
              </a:rPr>
              <a:t>All </a:t>
            </a:r>
            <a:r>
              <a:rPr lang="en-US" altLang="en-US" sz="2800" b="1" dirty="0" err="1" smtClean="0">
                <a:latin typeface="Arial Narrow" pitchFamily="34" charset="0"/>
              </a:rPr>
              <a:t>statins</a:t>
            </a:r>
            <a:r>
              <a:rPr lang="en-US" altLang="en-US" sz="2800" b="1" dirty="0" smtClean="0">
                <a:latin typeface="Arial Narrow" pitchFamily="34" charset="0"/>
              </a:rPr>
              <a:t> are taken </a:t>
            </a:r>
            <a:r>
              <a:rPr lang="en-US" altLang="en-US" sz="2800" b="1" dirty="0" smtClean="0">
                <a:solidFill>
                  <a:srgbClr val="66FF33"/>
                </a:solidFill>
                <a:latin typeface="Arial Narrow" pitchFamily="34" charset="0"/>
              </a:rPr>
              <a:t>orally at bedtime</a:t>
            </a:r>
            <a:r>
              <a:rPr lang="en-US" altLang="en-US" sz="2800" b="1" dirty="0" smtClean="0">
                <a:latin typeface="Arial Narrow" pitchFamily="34" charset="0"/>
              </a:rPr>
              <a:t> because of hepatic </a:t>
            </a:r>
            <a:r>
              <a:rPr lang="en-US" altLang="en-US" sz="2800" b="1" dirty="0" smtClean="0">
                <a:latin typeface="Arial Narrow" pitchFamily="34" charset="0"/>
              </a:rPr>
              <a:t>cholesterol </a:t>
            </a:r>
            <a:r>
              <a:rPr lang="en-US" altLang="en-US" sz="2800" b="1" dirty="0" smtClean="0">
                <a:latin typeface="Arial Narrow" pitchFamily="34" charset="0"/>
              </a:rPr>
              <a:t>synthesis is maximal between midnight and 2:00 a.m. , </a:t>
            </a:r>
            <a:r>
              <a:rPr lang="en-US" altLang="en-US" sz="2800" b="1" u="sng" dirty="0" smtClean="0">
                <a:latin typeface="Arial Narrow" pitchFamily="34" charset="0"/>
              </a:rPr>
              <a:t>except</a:t>
            </a:r>
            <a:r>
              <a:rPr lang="en-US" altLang="en-US" sz="2800" b="1" dirty="0" smtClean="0">
                <a:latin typeface="Arial Narrow" pitchFamily="34" charset="0"/>
              </a:rPr>
              <a:t>  </a:t>
            </a:r>
            <a:r>
              <a:rPr lang="en-US" altLang="en-US" sz="2800" b="1" dirty="0" err="1" smtClean="0">
                <a:solidFill>
                  <a:srgbClr val="66FF33"/>
                </a:solidFill>
                <a:latin typeface="Arial Narrow" pitchFamily="34" charset="0"/>
              </a:rPr>
              <a:t>atorvastatin</a:t>
            </a:r>
            <a:r>
              <a:rPr lang="en-US" altLang="en-US" sz="2800" b="1" dirty="0" smtClean="0">
                <a:latin typeface="Arial Narrow" pitchFamily="34" charset="0"/>
              </a:rPr>
              <a:t> taken at any time because of its long half-life (14 hours)</a:t>
            </a:r>
            <a:endParaRPr lang="en-US" altLang="en-US" sz="2800" b="1" u="sng" dirty="0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 dirty="0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228600"/>
            <a:ext cx="584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15988"/>
            <a:ext cx="8915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lang="en-US" sz="2800" b="1" baseline="30000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nd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ry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Prevention; </a:t>
            </a:r>
            <a:r>
              <a:rPr lang="en-US" b="1" dirty="0">
                <a:latin typeface="Arial Narrow" pitchFamily="34" charset="0"/>
              </a:rPr>
              <a:t>In all ischemic insults [stroke, AMI, …..etc.] 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   So given from1</a:t>
            </a:r>
            <a:r>
              <a:rPr lang="en-US" b="1" baseline="30000" dirty="0">
                <a:latin typeface="Arial Narrow" pitchFamily="34" charset="0"/>
              </a:rPr>
              <a:t>st</a:t>
            </a:r>
            <a:r>
              <a:rPr lang="en-US" b="1" dirty="0">
                <a:latin typeface="Arial Narrow" pitchFamily="34" charset="0"/>
              </a:rPr>
              <a:t> day of ischemic attack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74925"/>
            <a:ext cx="89154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Pry Prevention;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Patients with </a:t>
            </a:r>
            <a:r>
              <a:rPr lang="en-US" b="1" dirty="0" err="1">
                <a:latin typeface="Arial Narrow" pitchFamily="34" charset="0"/>
              </a:rPr>
              <a:t>hyperlipidemia</a:t>
            </a:r>
            <a:r>
              <a:rPr lang="en-US" b="1" dirty="0">
                <a:latin typeface="Arial Narrow" pitchFamily="34" charset="0"/>
              </a:rPr>
              <a:t> and with other risks for ischemic insults.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Type </a:t>
            </a:r>
            <a:r>
              <a:rPr lang="en-US" b="1" dirty="0" err="1">
                <a:latin typeface="Arial Narrow" pitchFamily="34" charset="0"/>
              </a:rPr>
              <a:t>IIa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Hyperlipoprotinemia</a:t>
            </a:r>
            <a:r>
              <a:rPr lang="en-US" b="1" dirty="0">
                <a:latin typeface="Arial Narrow" pitchFamily="34" charset="0"/>
              </a:rPr>
              <a:t>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    If no control </a:t>
            </a:r>
            <a:r>
              <a:rPr lang="en-US" b="1" dirty="0">
                <a:latin typeface="Arial Narrow" pitchFamily="34" charset="0"/>
                <a:sym typeface="Wingdings 3"/>
              </a:rPr>
              <a:t> c</a:t>
            </a:r>
            <a:r>
              <a:rPr lang="en-US" b="1" dirty="0">
                <a:latin typeface="Arial Narrow" pitchFamily="34" charset="0"/>
              </a:rPr>
              <a:t>ombine (</a:t>
            </a:r>
            <a:r>
              <a:rPr lang="en-US" b="1" dirty="0" err="1">
                <a:latin typeface="Arial Narrow" pitchFamily="34" charset="0"/>
              </a:rPr>
              <a:t>sequestrants</a:t>
            </a:r>
            <a:r>
              <a:rPr lang="en-US" b="1" dirty="0">
                <a:latin typeface="Arial Narrow" pitchFamily="34" charset="0"/>
              </a:rPr>
              <a:t> / </a:t>
            </a:r>
            <a:r>
              <a:rPr lang="en-US" b="1" dirty="0" err="1">
                <a:latin typeface="Arial Narrow" pitchFamily="34" charset="0"/>
              </a:rPr>
              <a:t>ezatimibe</a:t>
            </a:r>
            <a:r>
              <a:rPr lang="en-US" b="1" dirty="0">
                <a:latin typeface="Arial Narrow" pitchFamily="34" charset="0"/>
              </a:rPr>
              <a:t>, niacin,.. ) to </a:t>
            </a:r>
            <a:r>
              <a:rPr lang="en-US" sz="2800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>
                <a:latin typeface="Arial Narrow" pitchFamily="34" charset="0"/>
              </a:rPr>
              <a:t>C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08500"/>
            <a:ext cx="8534400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Mixed </a:t>
            </a:r>
            <a:r>
              <a:rPr lang="en-US" b="1" dirty="0" err="1">
                <a:latin typeface="Arial Narrow" pitchFamily="34" charset="0"/>
              </a:rPr>
              <a:t>dyslipidaemias</a:t>
            </a:r>
            <a:r>
              <a:rPr lang="en-US" b="1" dirty="0">
                <a:latin typeface="Arial Narrow" pitchFamily="34" charset="0"/>
              </a:rPr>
              <a:t>; added to fibrates or niacin if necessary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In diabetics and patients with insulin resistance [metabolic syndrome] because these patients will possess small dense LDL (severely </a:t>
            </a:r>
            <a:r>
              <a:rPr lang="en-US" b="1" dirty="0" err="1">
                <a:latin typeface="Arial Narrow" pitchFamily="34" charset="0"/>
              </a:rPr>
              <a:t>atherogenic</a:t>
            </a:r>
            <a:r>
              <a:rPr lang="en-US" b="1" dirty="0">
                <a:latin typeface="Arial Narrow" pitchFamily="34" charset="0"/>
              </a:rPr>
              <a:t>) + evident endothelial dysfunction + increased thrombotic profile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602662" cy="1139825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670925" cy="49530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Common 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side </a:t>
            </a:r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effects: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Headache 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myalgia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fatigue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GI intolerance, and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flu-like symptoms</a:t>
            </a:r>
            <a:endParaRPr lang="en-US" b="1" dirty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Hepatotoxicity,</a:t>
            </a: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800" b="1" dirty="0">
                <a:latin typeface="Arial Narrow" panose="020B0606020202030204" pitchFamily="34" charset="0"/>
              </a:rPr>
              <a:t>raised concentrations of liver </a:t>
            </a:r>
            <a:r>
              <a:rPr lang="en-US" sz="2800" b="1" dirty="0" smtClean="0">
                <a:latin typeface="Arial Narrow" panose="020B0606020202030204" pitchFamily="34" charset="0"/>
              </a:rPr>
              <a:t>enzymes </a:t>
            </a:r>
            <a:r>
              <a:rPr lang="en-US" sz="2800" b="1" dirty="0">
                <a:latin typeface="Arial Narrow" panose="020B0606020202030204" pitchFamily="34" charset="0"/>
              </a:rPr>
              <a:t>(serum </a:t>
            </a:r>
            <a:r>
              <a:rPr lang="en-US" sz="2800" b="1" dirty="0" smtClean="0">
                <a:latin typeface="Arial Narrow" panose="020B0606020202030204" pitchFamily="34" charset="0"/>
              </a:rPr>
              <a:t>aminotransferases)   </a:t>
            </a:r>
            <a:endParaRPr lang="en-US" sz="2800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Myopathy</a:t>
            </a:r>
            <a:r>
              <a:rPr lang="en-US" sz="2800" b="1" dirty="0" smtClean="0">
                <a:latin typeface="Arial Narrow" panose="020B0606020202030204" pitchFamily="34" charset="0"/>
              </a:rPr>
              <a:t> (increased </a:t>
            </a:r>
            <a:r>
              <a:rPr lang="en-US" sz="2800" b="1" dirty="0" err="1" smtClean="0">
                <a:latin typeface="Arial Narrow" panose="020B0606020202030204" pitchFamily="34" charset="0"/>
              </a:rPr>
              <a:t>creatine</a:t>
            </a:r>
            <a:r>
              <a:rPr lang="en-US" sz="2800" b="1" dirty="0" smtClean="0">
                <a:latin typeface="Arial Narrow" panose="020B0606020202030204" pitchFamily="34" charset="0"/>
              </a:rPr>
              <a:t> kinase  [CK] released from muscles)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Teratogenicity</a:t>
            </a:r>
            <a:r>
              <a:rPr lang="en-US" sz="2800" b="1" dirty="0" smtClean="0">
                <a:latin typeface="Arial Narrow" panose="020B0606020202030204" pitchFamily="34" charset="0"/>
              </a:rPr>
              <a:t>,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statins should </a:t>
            </a: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be avoided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during pregnancy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39825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Statins: 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alt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 smtClean="0">
                <a:latin typeface="Arial Narrow" pitchFamily="34" charset="0"/>
              </a:rPr>
              <a:t>Statins potentiate the action of oral anticoagulant and anti-diabetic drugs (by displacement from plasma protein binding sites)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Drugs that increase the risk of statin-induced myopathy include: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latin typeface="Arial Narrow" pitchFamily="34" charset="0"/>
              </a:rPr>
              <a:t> Other </a:t>
            </a:r>
            <a:r>
              <a:rPr lang="en-US" altLang="en-US" sz="2800" b="1" dirty="0" err="1" smtClean="0">
                <a:latin typeface="Arial Narrow" pitchFamily="34" charset="0"/>
              </a:rPr>
              <a:t>antihyperlipidemics</a:t>
            </a:r>
            <a:r>
              <a:rPr lang="en-US" altLang="en-US" sz="2800" b="1" dirty="0" smtClean="0">
                <a:latin typeface="Arial Narrow" pitchFamily="34" charset="0"/>
              </a:rPr>
              <a:t> ( fibrates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400" b="1" dirty="0">
                <a:latin typeface="Arial Narrow" pitchFamily="34" charset="0"/>
              </a:rPr>
              <a:t> </a:t>
            </a:r>
            <a:r>
              <a:rPr lang="en-US" altLang="en-US" sz="2800" b="1" dirty="0" smtClean="0">
                <a:latin typeface="Arial Narrow" pitchFamily="34" charset="0"/>
              </a:rPr>
              <a:t>Drugs metabolized by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3A4 isoform of cytochrome  P450</a:t>
            </a:r>
            <a:r>
              <a:rPr lang="en-US" altLang="en-US" sz="2800" b="1" dirty="0" smtClean="0">
                <a:latin typeface="Arial Narrow" pitchFamily="34" charset="0"/>
              </a:rPr>
              <a:t>: erythromycin, verapamil, </a:t>
            </a:r>
            <a:r>
              <a:rPr lang="en-US" altLang="en-US" sz="2800" b="1" dirty="0" err="1" smtClean="0">
                <a:latin typeface="Arial Narrow" pitchFamily="34" charset="0"/>
              </a:rPr>
              <a:t>cyclosporin</a:t>
            </a:r>
            <a:r>
              <a:rPr lang="en-US" sz="2000" b="1" dirty="0" smtClean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 Narrow" pitchFamily="34" charset="0"/>
              </a:rPr>
              <a:t>ketoconazole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lvl="1" indent="-457200" algn="just">
              <a:buFont typeface="Wingdings" pitchFamily="2" charset="2"/>
              <a:buChar char="§"/>
              <a:defRPr/>
            </a:pP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Pravastatin and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fluvastatin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en-US" b="1" dirty="0">
                <a:latin typeface="Arial Narrow" pitchFamily="34" charset="0"/>
                <a:ea typeface="+mn-ea"/>
                <a:cs typeface="+mn-cs"/>
              </a:rPr>
              <a:t>are the statins of choice </a:t>
            </a:r>
            <a:r>
              <a:rPr lang="en-US" altLang="en-US" b="1" dirty="0" smtClean="0">
                <a:latin typeface="Arial Narrow" pitchFamily="34" charset="0"/>
                <a:ea typeface="+mn-ea"/>
                <a:cs typeface="+mn-cs"/>
              </a:rPr>
              <a:t>in patients </a:t>
            </a:r>
            <a:r>
              <a:rPr lang="en-US" altLang="en-US" b="1" dirty="0">
                <a:latin typeface="Arial Narrow" pitchFamily="34" charset="0"/>
                <a:ea typeface="+mn-ea"/>
                <a:cs typeface="+mn-cs"/>
              </a:rPr>
              <a:t>taking other drugs metabolized by  cytochrome 3A4 system.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altLang="en-US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alt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66FF33"/>
                </a:solidFill>
                <a:latin typeface="Arial" charset="0"/>
                <a:cs typeface="Arial" charset="0"/>
              </a:rPr>
              <a:t>Statin-induced myopathy</a:t>
            </a:r>
            <a:endParaRPr lang="en-US" altLang="en-US" sz="3600" b="1" i="1" smtClean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257800"/>
          </a:xfrm>
        </p:spPr>
        <p:txBody>
          <a:bodyPr rtlCol="0">
            <a:noAutofit/>
          </a:bodyPr>
          <a:lstStyle/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Muscle aches, 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or 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weakness associated with an elevation of </a:t>
            </a:r>
            <a:r>
              <a:rPr lang="en-US" sz="2400" b="1" dirty="0" err="1" smtClean="0">
                <a:latin typeface="Arial Narrow" panose="020B0606020202030204" pitchFamily="34" charset="0"/>
                <a:cs typeface="Arial" pitchFamily="34" charset="0"/>
              </a:rPr>
              <a:t>creatine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 kinase (CK) , are the best indicator of statin-induced myopathy.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Failure to recognize myopathy and to discontinue drug therapy can lead to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rhabdomyolysis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 Narrow" panose="020B0606020202030204" pitchFamily="34" charset="0"/>
                <a:cs typeface="Arial" pitchFamily="34" charset="0"/>
              </a:rPr>
              <a:t>myoglobinuria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, and acute renal necrosis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lang="en-US" sz="2400" b="1" u="heavy" dirty="0" err="1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Creatine</a:t>
            </a: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kinase</a:t>
            </a: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activity </a:t>
            </a:r>
            <a:r>
              <a:rPr lang="en-US" sz="2400" b="1" dirty="0" smtClean="0">
                <a:latin typeface="Arial Narrow" pitchFamily="34" charset="0"/>
              </a:rPr>
              <a:t>(index of muscle injury)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Measured only if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or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develops  </a:t>
            </a:r>
            <a:r>
              <a:rPr lang="en-US" sz="2400" b="1" dirty="0" smtClean="0">
                <a:latin typeface="Arial Narrow" pitchFamily="34" charset="0"/>
              </a:rPr>
              <a:t>if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3-5 folds  we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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doses / omit combination with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fibrates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…..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Serum </a:t>
            </a: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transaminase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can progress to evident hepatotoxicity </a:t>
            </a:r>
            <a:r>
              <a:rPr lang="en-US" sz="2400" b="1" dirty="0">
                <a:latin typeface="Arial Narrow" pitchFamily="34" charset="0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So </a:t>
            </a:r>
            <a:r>
              <a:rPr lang="en-US" sz="2400" b="1" dirty="0">
                <a:latin typeface="Arial Narrow" pitchFamily="34" charset="0"/>
              </a:rPr>
              <a:t>lab investigations recommended every 6 month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latin typeface="Arial Narrow" pitchFamily="34" charset="0"/>
              </a:rPr>
              <a:t>if levels </a:t>
            </a:r>
            <a:r>
              <a:rPr lang="en-US" sz="2400" b="1" dirty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latin typeface="Arial Narrow" pitchFamily="34" charset="0"/>
              </a:rPr>
              <a:t> up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</a:rPr>
              <a:t>        to 3 </a:t>
            </a:r>
            <a:r>
              <a:rPr lang="en-US" sz="2400" b="1" dirty="0">
                <a:latin typeface="Arial Narrow" pitchFamily="34" charset="0"/>
              </a:rPr>
              <a:t>folds at any time, statin must be stopped then dose adjusted.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859536" lvl="2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>Niacin (Nicotinic Acid)</a:t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II-Agents targeting endogenous </a:t>
            </a:r>
            <a:r>
              <a:rPr lang="en-US" sz="36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cholesterol</a:t>
            </a:r>
            <a:endParaRPr lang="en-US" sz="36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Niacin (Nicotinic Acid)</a:t>
            </a:r>
            <a:endParaRPr lang="en-US" altLang="en-US" b="1" smtClean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4114800"/>
          </a:xfrm>
        </p:spPr>
        <p:txBody>
          <a:bodyPr/>
          <a:lstStyle/>
          <a:p>
            <a:pPr marL="0" indent="0" algn="just">
              <a:buClr>
                <a:srgbClr val="FFFFCC"/>
              </a:buClr>
              <a:buFontTx/>
              <a:buNone/>
              <a:defRPr/>
            </a:pP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Water soluble B-complex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vitamin with multiple 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actions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Niacin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is the most effective medication for increasing HDL cholesterol levels and it has positive effects on the complete lipid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profile</a:t>
            </a:r>
          </a:p>
          <a:p>
            <a:pPr algn="just">
              <a:defRPr/>
            </a:pPr>
            <a:r>
              <a:rPr lang="en-US" b="1" dirty="0" smtClean="0">
                <a:latin typeface="Arial Narrow" pitchFamily="34" charset="0"/>
              </a:rPr>
              <a:t>It </a:t>
            </a:r>
            <a:r>
              <a:rPr lang="en-US" b="1" dirty="0">
                <a:latin typeface="Arial Narrow" pitchFamily="34" charset="0"/>
              </a:rPr>
              <a:t>is useful for patients with mixed </a:t>
            </a:r>
            <a:r>
              <a:rPr lang="en-US" b="1" dirty="0" smtClean="0">
                <a:latin typeface="Arial Narrow" pitchFamily="34" charset="0"/>
              </a:rPr>
              <a:t>dyslipidemias </a:t>
            </a:r>
            <a:endParaRPr lang="en-US" b="1" dirty="0">
              <a:latin typeface="Arial Narrow" pitchFamily="34" charset="0"/>
            </a:endParaRPr>
          </a:p>
          <a:p>
            <a:pPr algn="just">
              <a:defRPr/>
            </a:pPr>
            <a:r>
              <a:rPr lang="en-US" b="1" dirty="0">
                <a:latin typeface="Arial Narrow" pitchFamily="34" charset="0"/>
              </a:rPr>
              <a:t>Niacin </a:t>
            </a:r>
            <a:r>
              <a:rPr lang="en-US" b="1" dirty="0" smtClean="0">
                <a:latin typeface="Arial Narrow" pitchFamily="34" charset="0"/>
              </a:rPr>
              <a:t>exerts greatest </a:t>
            </a:r>
            <a:r>
              <a:rPr lang="en-US" b="1" dirty="0">
                <a:latin typeface="Arial Narrow" pitchFamily="34" charset="0"/>
              </a:rPr>
              <a:t>beneficial effects on </a:t>
            </a:r>
            <a:r>
              <a:rPr lang="en-US" b="1" dirty="0" smtClean="0">
                <a:latin typeface="Arial Narrow" pitchFamily="34" charset="0"/>
              </a:rPr>
              <a:t>wide </a:t>
            </a:r>
            <a:r>
              <a:rPr lang="en-US" b="1" dirty="0">
                <a:latin typeface="Arial Narrow" pitchFamily="34" charset="0"/>
              </a:rPr>
              <a:t>range of lipoprotein abnormalities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81000"/>
            <a:ext cx="9144000" cy="5661025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     Mechanism of action: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In adipose tissue</a:t>
            </a:r>
            <a:r>
              <a:rPr lang="en-US" dirty="0" smtClean="0">
                <a:solidFill>
                  <a:srgbClr val="66FF33"/>
                </a:solidFill>
                <a:latin typeface="Arial Narrow" pitchFamily="34" charset="0"/>
              </a:rPr>
              <a:t>: </a:t>
            </a:r>
            <a:r>
              <a:rPr lang="en-US" dirty="0" smtClean="0">
                <a:latin typeface="Arial Narrow" pitchFamily="34" charset="0"/>
              </a:rPr>
              <a:t>it binds to adipose </a:t>
            </a: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nicotinic acid receptors, this will lead to </a:t>
            </a:r>
            <a:r>
              <a:rPr lang="en-US" dirty="0" smtClean="0">
                <a:latin typeface="Arial Narrow" pitchFamily="34" charset="0"/>
              </a:rPr>
              <a:t>decrease in free fatty acids mobilization from adipocytes to the liver resulting in </a:t>
            </a:r>
            <a:r>
              <a:rPr lang="en-US" dirty="0" smtClean="0">
                <a:latin typeface="Arial Narrow" pitchFamily="34" charset="0"/>
                <a:sym typeface="Symbol" pitchFamily="18" charset="2"/>
              </a:rPr>
              <a:t> TG and thus VLDL synthesis</a:t>
            </a:r>
            <a:endParaRPr lang="en-US" b="1" dirty="0" smtClean="0">
              <a:latin typeface="Arial Narrow" pitchFamily="34" charset="0"/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In liver: </a:t>
            </a:r>
            <a:r>
              <a:rPr lang="en-US" dirty="0" smtClean="0">
                <a:latin typeface="Arial Narrow" pitchFamily="34" charset="0"/>
              </a:rPr>
              <a:t>niacin inhibits hepatocyte </a:t>
            </a:r>
            <a:r>
              <a:rPr lang="en-US" u="sng" dirty="0" smtClean="0">
                <a:latin typeface="Arial Narrow" pitchFamily="34" charset="0"/>
              </a:rPr>
              <a:t>diacylglycerol acyltransferase-2</a:t>
            </a:r>
            <a:r>
              <a:rPr lang="en-US" dirty="0" smtClean="0">
                <a:latin typeface="Arial Narrow" pitchFamily="34" charset="0"/>
              </a:rPr>
              <a:t>, a key enzyme for TG synthesis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Arial Narrow" pitchFamily="34" charset="0"/>
              </a:rPr>
              <a:t> Thus, it decreases VLDL production (decreased TG synthesis and </a:t>
            </a:r>
            <a:r>
              <a:rPr lang="en-US" dirty="0" err="1" smtClean="0">
                <a:latin typeface="Arial Narrow" pitchFamily="34" charset="0"/>
              </a:rPr>
              <a:t>esterification</a:t>
            </a:r>
            <a:r>
              <a:rPr lang="en-US" dirty="0" smtClean="0">
                <a:latin typeface="Arial Narrow" pitchFamily="34" charset="0"/>
              </a:rPr>
              <a:t>)</a:t>
            </a:r>
          </a:p>
          <a:p>
            <a:pPr marL="457200" lvl="1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3. In </a:t>
            </a: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plasma: </a:t>
            </a:r>
            <a:r>
              <a:rPr lang="en-US" dirty="0" smtClean="0">
                <a:latin typeface="Arial Narrow" pitchFamily="34" charset="0"/>
              </a:rPr>
              <a:t>it increases LPL activity that increases clearance of VLDL &amp;  chylomicron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457200" lvl="1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Niacin also promotes hepatic </a:t>
            </a:r>
            <a:r>
              <a:rPr lang="en-US" dirty="0" err="1" smtClean="0">
                <a:solidFill>
                  <a:srgbClr val="FFFF00"/>
                </a:solidFill>
                <a:latin typeface="Arial Narrow" pitchFamily="34" charset="0"/>
              </a:rPr>
              <a:t>apoA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-I production and slows hepatic clearance of </a:t>
            </a:r>
            <a:r>
              <a:rPr lang="en-US" dirty="0" err="1" smtClean="0">
                <a:solidFill>
                  <a:srgbClr val="FFFF00"/>
                </a:solidFill>
                <a:latin typeface="Arial Narrow" pitchFamily="34" charset="0"/>
              </a:rPr>
              <a:t>apoA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-I and HDL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33400" indent="-533400" algn="just"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371600" y="1066800"/>
          <a:ext cx="6019800" cy="426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76"/>
                <a:gridCol w="1682003"/>
                <a:gridCol w="1327897"/>
                <a:gridCol w="1416424"/>
              </a:tblGrid>
              <a:tr h="444357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Arial Narrow" panose="020B0606020202030204" pitchFamily="34" charset="0"/>
                        </a:rPr>
                        <a:t>LProteinemia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sz="1800" b="0" dirty="0">
                        <a:latin typeface="Bernard MT Condensed" pitchFamily="18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Lipids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 Narrow" panose="020B0606020202030204" pitchFamily="34" charset="0"/>
                        </a:rPr>
                        <a:t>Risk</a:t>
                      </a: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  <a:tr h="779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0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  <a:tr h="474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1447800" y="1981200"/>
            <a:ext cx="5867400" cy="1219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000" y="152400"/>
            <a:ext cx="6918881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endParaRPr lang="en-US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  <a:sym typeface="Wingdings 3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Familial </a:t>
            </a:r>
            <a:r>
              <a:rPr lang="en-US" sz="4400" b="1" dirty="0" err="1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Hyperlipoproteinemia</a:t>
            </a: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 </a:t>
            </a:r>
            <a:endParaRPr lang="en-US" sz="44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562600"/>
            <a:ext cx="5715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Seondary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hyperlipidemia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172200"/>
            <a:ext cx="1524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Drug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6172200"/>
            <a:ext cx="1752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Disease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Pharmacological 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FFFF00"/>
                </a:solidFill>
                <a:latin typeface="Arial Narrow" pitchFamily="34" charset="0"/>
              </a:rPr>
              <a:t>Effect on VLDL:</a:t>
            </a:r>
            <a:r>
              <a:rPr lang="en-US" altLang="en-US" sz="2800" u="sng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 </a:t>
            </a:r>
            <a:r>
              <a:rPr lang="en-US" altLang="en-US" sz="2800" u="sng" dirty="0" smtClean="0">
                <a:solidFill>
                  <a:srgbClr val="FFFF00"/>
                </a:solidFill>
                <a:latin typeface="Arial Narrow" pitchFamily="34" charset="0"/>
              </a:rPr>
              <a:t>VLDL by:</a:t>
            </a:r>
            <a:r>
              <a:rPr lang="en-US" altLang="en-US" sz="2800" u="sng" dirty="0" smtClean="0">
                <a:latin typeface="Arial Narrow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1)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synthesis in liver                                                                  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 2) increased clearance in plasma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3)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mobilization of free fatty acids from adipose tissue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Effect on LDL: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LDL due to reduction in its precursor (VLDL)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Effect on HDL:</a:t>
            </a:r>
            <a:r>
              <a:rPr lang="en-US" alt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altLang="en-US" sz="2800" dirty="0" smtClean="0">
                <a:latin typeface="Arial Narrow" pitchFamily="34" charset="0"/>
              </a:rPr>
              <a:t>Induces </a:t>
            </a:r>
            <a:r>
              <a:rPr lang="en-US" altLang="en-US" sz="2800" dirty="0" smtClean="0">
                <a:latin typeface="Arial Narrow" pitchFamily="34" charset="0"/>
              </a:rPr>
              <a:t>a large increase </a:t>
            </a:r>
            <a:r>
              <a:rPr lang="en-US" altLang="en-US" sz="2800" dirty="0" smtClean="0">
                <a:latin typeface="Arial Narrow" pitchFamily="34" charset="0"/>
              </a:rPr>
              <a:t>in </a:t>
            </a:r>
            <a:r>
              <a:rPr lang="en-US" altLang="en-US" sz="2800" dirty="0" smtClean="0">
                <a:latin typeface="Arial Narrow" pitchFamily="34" charset="0"/>
              </a:rPr>
              <a:t>HDL-C</a:t>
            </a:r>
            <a:endParaRPr lang="en-US" altLang="en-US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Niacin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The most common side effect is cutaneous flushing, 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(which is prostaglandin 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-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mediated , can be avoided by low dose aspirin ½ h before niacin)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GIT disturbances: </a:t>
            </a:r>
            <a:r>
              <a:rPr lang="en-US" sz="2800" b="1" spc="-40" dirty="0">
                <a:latin typeface="Arial Narrow" pitchFamily="34" charset="0"/>
              </a:rPr>
              <a:t>Dyspepsia </a:t>
            </a:r>
            <a:r>
              <a:rPr lang="en-US" sz="2800" b="1" spc="-40" dirty="0" smtClean="0">
                <a:latin typeface="Arial Narrow" pitchFamily="34" charset="0"/>
              </a:rPr>
              <a:t>, n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ausea , vomiting , </a:t>
            </a:r>
            <a:r>
              <a:rPr lang="en-US" sz="2800" b="1" spc="-40" dirty="0">
                <a:latin typeface="Arial Narrow" pitchFamily="34" charset="0"/>
              </a:rPr>
              <a:t>reactivation of peptic ulcer 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( can be  decreased if taken after meal)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High doses:</a:t>
            </a:r>
            <a:endParaRPr lang="en-US" sz="2800" b="1" i="1" spc="-4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 smtClean="0">
                <a:latin typeface="Arial Narrow" pitchFamily="34" charset="0"/>
              </a:rPr>
              <a:t>Reversible 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 liver enzymes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h</a:t>
            </a:r>
            <a:r>
              <a:rPr lang="en-US" sz="2800" b="1" dirty="0" smtClean="0">
                <a:latin typeface="Arial Narrow" pitchFamily="34" charset="0"/>
              </a:rPr>
              <a:t>epatotoxicity.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 smtClean="0">
                <a:latin typeface="Arial Narrow" pitchFamily="34" charset="0"/>
              </a:rPr>
              <a:t>Impairment of glucose tolerance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 overt diabetes</a:t>
            </a:r>
            <a:r>
              <a:rPr lang="en-US" sz="28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800" b="1" dirty="0" smtClean="0">
                <a:latin typeface="Arial Narrow" pitchFamily="34" charset="0"/>
              </a:rPr>
              <a:t>uric acid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648200"/>
            <a:ext cx="6705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Gout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Peptic ulcer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Hepatotoxicity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3810000"/>
            <a:ext cx="340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Contraindications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2181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</a:t>
            </a:r>
          </a:p>
        </p:txBody>
      </p:sp>
      <p:sp>
        <p:nvSpPr>
          <p:cNvPr id="45061" name="TextBox 9"/>
          <p:cNvSpPr txBox="1">
            <a:spLocks noChangeArrowheads="1"/>
          </p:cNvSpPr>
          <p:nvPr/>
        </p:nvSpPr>
        <p:spPr bwMode="auto">
          <a:xfrm>
            <a:off x="228600" y="1901825"/>
            <a:ext cx="89154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Type IIa hypercholestrolemia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Type IIa, IIb hypercholesterolemia &amp; any combined hyperlipidemia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 Patient with hypertriglyceridemia &amp; low HDL-C</a:t>
            </a:r>
          </a:p>
        </p:txBody>
      </p:sp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152400" y="1093788"/>
            <a:ext cx="8534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>
                <a:solidFill>
                  <a:srgbClr val="FFFFCC"/>
                </a:solidFill>
                <a:latin typeface="Arial Narrow" pitchFamily="34" charset="0"/>
              </a:rPr>
              <a:t>Monotherapy or in combination with fibrate, resin or statin</a:t>
            </a:r>
            <a:endParaRPr lang="en-US" altLang="en-US" sz="2800" b="1">
              <a:solidFill>
                <a:srgbClr val="FFFF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 sz="quarter"/>
          </p:nvPr>
        </p:nvSpPr>
        <p:spPr>
          <a:xfrm>
            <a:off x="381000" y="19050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GB" altLang="en-US" smtClean="0">
                <a:solidFill>
                  <a:srgbClr val="FFFF00"/>
                </a:solidFill>
                <a:latin typeface="Arial Black" pitchFamily="34" charset="0"/>
              </a:rPr>
              <a:t>Fibric acid Derivatives (Fibrates)</a:t>
            </a: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II-Agents targeting endogenous </a:t>
            </a:r>
            <a:r>
              <a:rPr lang="en-US" sz="36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cholesterol</a:t>
            </a:r>
            <a:endParaRPr lang="en-US" sz="36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534400" cy="1139825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Fibrates :Mechanism of Action</a:t>
            </a:r>
            <a:b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b="1" smtClean="0">
              <a:latin typeface="Arial Narrow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36538" y="1676400"/>
            <a:ext cx="8534400" cy="4724400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latin typeface="Arial Narrow" pitchFamily="34" charset="0"/>
              </a:rPr>
              <a:t>Fibrates are agonists of peroxisome proliferator activated receptors (PPAR</a:t>
            </a:r>
            <a:r>
              <a:rPr lang="el-GR" altLang="en-US" b="1" smtClean="0">
                <a:latin typeface="Arial Narrow" pitchFamily="34" charset="0"/>
              </a:rPr>
              <a:t>α</a:t>
            </a:r>
            <a:r>
              <a:rPr lang="en-US" altLang="en-US" b="1" smtClean="0">
                <a:latin typeface="Arial Narrow" pitchFamily="34" charset="0"/>
              </a:rPr>
              <a:t>) which </a:t>
            </a:r>
            <a:r>
              <a:rPr lang="en-US" altLang="en-US" b="1" smtClean="0">
                <a:solidFill>
                  <a:srgbClr val="00FF00"/>
                </a:solidFill>
                <a:latin typeface="Arial Narrow" pitchFamily="34" charset="0"/>
                <a:cs typeface="Times New Roman" pitchFamily="1" charset="0"/>
              </a:rPr>
              <a:t>are a class of intracellular receptors that modulate fat metabolism </a:t>
            </a:r>
          </a:p>
          <a:p>
            <a:pPr algn="just" eaLnBrk="1" hangingPunct="1"/>
            <a:r>
              <a:rPr lang="en-US" altLang="en-US" b="1" smtClean="0">
                <a:latin typeface="Arial Narrow" pitchFamily="34" charset="0"/>
              </a:rPr>
              <a:t>They increase genes transcription for </a:t>
            </a:r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lipoprotein lipase (LPL)</a:t>
            </a:r>
            <a:r>
              <a:rPr lang="en-US" altLang="en-US" sz="2800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  <a:r>
              <a:rPr lang="en-US" altLang="en-US" b="1" smtClean="0">
                <a:latin typeface="Arial Narrow" pitchFamily="34" charset="0"/>
              </a:rPr>
              <a:t>leading to increased catabolism of TG in  VLDL and chylomicrons</a:t>
            </a:r>
          </a:p>
          <a:p>
            <a:pPr marL="342900" lvl="1" indent="-342900" algn="just" eaLnBrk="1" hangingPunct="1">
              <a:buFontTx/>
              <a:buChar char="•"/>
            </a:pPr>
            <a:r>
              <a:rPr lang="en-US" altLang="en-US" b="1" smtClean="0">
                <a:solidFill>
                  <a:schemeClr val="tx2"/>
                </a:solidFill>
                <a:latin typeface="Arial Narrow" pitchFamily="34" charset="0"/>
              </a:rPr>
              <a:t> Examples: </a:t>
            </a:r>
            <a:r>
              <a:rPr lang="en-US" altLang="en-US" sz="3200" b="1" smtClean="0">
                <a:solidFill>
                  <a:schemeClr val="tx2"/>
                </a:solidFill>
                <a:latin typeface="Arial Narrow" pitchFamily="34" charset="0"/>
              </a:rPr>
              <a:t>Clofibrate &amp; Gemfibrozil &amp; Fenofibrate</a:t>
            </a:r>
          </a:p>
          <a:p>
            <a:pPr algn="just" eaLnBrk="1" hangingPunct="1"/>
            <a:endParaRPr lang="en-US" altLang="en-US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Fibrates: pharmacological effects</a:t>
            </a:r>
            <a:endParaRPr lang="en-US" altLang="en-US" smtClean="0">
              <a:solidFill>
                <a:srgbClr val="66FF33"/>
              </a:solidFill>
            </a:endParaRP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724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LPL activity, which increases clearance of VLDL &amp; chylomicron in plasma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latin typeface="Arial Narrow" pitchFamily="34" charset="0"/>
              </a:rPr>
              <a:t>A marked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reduction in TG</a:t>
            </a:r>
            <a:r>
              <a:rPr lang="en-US" altLang="en-US" b="1" dirty="0" smtClean="0">
                <a:latin typeface="Arial Narrow" pitchFamily="34" charset="0"/>
              </a:rPr>
              <a:t> (due to stimulation of catabolism of VLDL)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FFA uptake by the liver 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LDL-C uptake by the liver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in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 HDL-C</a:t>
            </a:r>
            <a:r>
              <a:rPr lang="en-US" altLang="en-US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(by increasing the production of the </a:t>
            </a:r>
            <a:r>
              <a:rPr lang="en-US" altLang="en-US" b="1" dirty="0" err="1" smtClean="0">
                <a:latin typeface="Arial Narrow" pitchFamily="34" charset="0"/>
              </a:rPr>
              <a:t>apoprotein</a:t>
            </a:r>
            <a:r>
              <a:rPr lang="en-US" altLang="en-US" b="1" dirty="0" smtClean="0">
                <a:latin typeface="Arial Narrow" pitchFamily="34" charset="0"/>
              </a:rPr>
              <a:t> components of HDL)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excretion of hepatic C in </a:t>
            </a:r>
            <a:r>
              <a:rPr lang="en-US" altLang="en-US" b="1" dirty="0" smtClean="0">
                <a:latin typeface="Arial Narrow" pitchFamily="34" charset="0"/>
              </a:rPr>
              <a:t>bile</a:t>
            </a:r>
            <a:endParaRPr lang="en-US" altLang="en-US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Fibrates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marL="571500" lvl="2" indent="-571500">
              <a:lnSpc>
                <a:spcPct val="80000"/>
              </a:lnSpc>
              <a:buClr>
                <a:schemeClr val="hlink"/>
              </a:buClr>
            </a:pPr>
            <a:r>
              <a:rPr lang="en-US" altLang="en-US" sz="3600" b="1" dirty="0" smtClean="0">
                <a:solidFill>
                  <a:schemeClr val="tx2"/>
                </a:solidFill>
                <a:latin typeface="Arial Narrow" pitchFamily="34" charset="0"/>
              </a:rPr>
              <a:t>GIT</a:t>
            </a:r>
            <a:r>
              <a:rPr lang="en-US" altLang="en-US" sz="3600" b="1" dirty="0" smtClean="0">
                <a:latin typeface="Arial Narrow" pitchFamily="34" charset="0"/>
              </a:rPr>
              <a:t> (indigestion, abdominal pain, diarrhea)</a:t>
            </a:r>
            <a:endParaRPr lang="en-US" altLang="en-US" sz="20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 err="1" smtClean="0">
                <a:solidFill>
                  <a:srgbClr val="FFFF00"/>
                </a:solidFill>
                <a:latin typeface="Arial Narrow" pitchFamily="34" charset="0"/>
              </a:rPr>
              <a:t>Myositis</a:t>
            </a:r>
            <a:r>
              <a:rPr lang="en-US" altLang="en-US" b="1" dirty="0" smtClean="0">
                <a:latin typeface="Arial Narrow" pitchFamily="34" charset="0"/>
              </a:rPr>
              <a:t> : can occur resulting in weakness and tenderness of muscles,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use of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</a:rPr>
              <a:t>fibrates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 with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 is  generally inadvisable</a:t>
            </a:r>
          </a:p>
          <a:p>
            <a:pPr>
              <a:lnSpc>
                <a:spcPct val="80000"/>
              </a:lnSpc>
            </a:pPr>
            <a:r>
              <a:rPr lang="en-US" altLang="en-US" sz="3600" b="1" dirty="0" smtClean="0">
                <a:solidFill>
                  <a:schemeClr val="tx2"/>
                </a:solidFill>
                <a:latin typeface="Arial Narrow" pitchFamily="34" charset="0"/>
              </a:rPr>
              <a:t>Gallstones: </a:t>
            </a:r>
            <a:r>
              <a:rPr lang="en-US" altLang="en-US" b="1" dirty="0" err="1" smtClean="0">
                <a:latin typeface="Arial Narrow" pitchFamily="34" charset="0"/>
                <a:hlinkClick r:id="rId3" action="ppaction://hlinkfile" tooltip="View drug information"/>
              </a:rPr>
              <a:t>Clofibrate</a:t>
            </a:r>
            <a:r>
              <a:rPr lang="en-US" altLang="en-US" b="1" dirty="0" smtClean="0">
                <a:latin typeface="Arial Narrow" pitchFamily="34" charset="0"/>
              </a:rPr>
              <a:t> increases C content of bile, predisposes to </a:t>
            </a:r>
            <a:r>
              <a:rPr lang="en-US" altLang="en-US" b="1" dirty="0" smtClean="0">
                <a:latin typeface="Arial Narrow" pitchFamily="34" charset="0"/>
              </a:rPr>
              <a:t>gallstones</a:t>
            </a:r>
            <a:endParaRPr lang="en-US" altLang="en-US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638175"/>
            <a:ext cx="8229600" cy="5510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Indication of </a:t>
            </a:r>
            <a:r>
              <a:rPr lang="cs-CZ" altLang="en-US" b="1" dirty="0" smtClean="0">
                <a:solidFill>
                  <a:srgbClr val="FFFF00"/>
                </a:solidFill>
                <a:latin typeface="Arial Narrow" pitchFamily="34" charset="0"/>
              </a:rPr>
              <a:t>Fibrates</a:t>
            </a:r>
          </a:p>
          <a:p>
            <a:pPr>
              <a:buFont typeface="Wingdings" pitchFamily="2" charset="2"/>
              <a:buNone/>
            </a:pPr>
            <a:r>
              <a:rPr lang="cs-CZ" altLang="en-US" dirty="0" smtClean="0">
                <a:solidFill>
                  <a:srgbClr val="66FF33"/>
                </a:solidFill>
                <a:latin typeface="Arial Narrow" pitchFamily="34" charset="0"/>
              </a:rPr>
              <a:t>1st-line defense for: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92138" y="2514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971550" y="54451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en-US" b="1">
              <a:solidFill>
                <a:srgbClr val="FF00FF"/>
              </a:solidFill>
            </a:endParaRPr>
          </a:p>
          <a:p>
            <a:endParaRPr lang="cs-CZ" altLang="en-US" b="1">
              <a:solidFill>
                <a:srgbClr val="FF00FF"/>
              </a:solidFill>
            </a:endParaRPr>
          </a:p>
        </p:txBody>
      </p:sp>
      <p:sp>
        <p:nvSpPr>
          <p:cNvPr id="50181" name="Text Box 13"/>
          <p:cNvSpPr txBox="1">
            <a:spLocks noChangeArrowheads="1"/>
          </p:cNvSpPr>
          <p:nvPr/>
        </p:nvSpPr>
        <p:spPr bwMode="auto">
          <a:xfrm>
            <a:off x="0" y="1990725"/>
            <a:ext cx="820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 sz="2800"/>
              <a:t>  *</a:t>
            </a:r>
            <a:r>
              <a:rPr lang="cs-CZ" altLang="en-US" sz="2800" b="1">
                <a:latin typeface="Arial" charset="0"/>
                <a:cs typeface="Arial" charset="0"/>
              </a:rPr>
              <a:t>mixed dyslipidemia</a:t>
            </a:r>
            <a:r>
              <a:rPr lang="cs-CZ" altLang="en-US" b="1">
                <a:latin typeface="Arial Narrow" pitchFamily="34" charset="0"/>
                <a:cs typeface="Arial" charset="0"/>
              </a:rPr>
              <a:t> </a:t>
            </a:r>
            <a:r>
              <a:rPr lang="cs-CZ" altLang="en-US" sz="2800" b="1">
                <a:latin typeface="Arial Narrow" pitchFamily="34" charset="0"/>
                <a:cs typeface="Arial" charset="0"/>
              </a:rPr>
              <a:t>(i.e. raised serum TG and C)</a:t>
            </a:r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auto">
          <a:xfrm>
            <a:off x="3032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228600" y="2703513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/>
              <a:t>*</a:t>
            </a:r>
            <a:r>
              <a:rPr lang="cs-CZ" altLang="en-US" b="1"/>
              <a:t> </a:t>
            </a:r>
            <a:r>
              <a:rPr lang="en-US" altLang="en-US" sz="2800" b="1">
                <a:latin typeface="Arial" charset="0"/>
                <a:cs typeface="Arial" charset="0"/>
              </a:rPr>
              <a:t>P</a:t>
            </a:r>
            <a:r>
              <a:rPr lang="cs-CZ" altLang="en-US" sz="2800" b="1">
                <a:latin typeface="Arial" charset="0"/>
                <a:cs typeface="Arial" charset="0"/>
              </a:rPr>
              <a:t>atients with low HDL and high risk of atheromatous disease </a:t>
            </a:r>
            <a:r>
              <a:rPr lang="cs-CZ" altLang="en-US" b="1">
                <a:latin typeface="Arial" charset="0"/>
                <a:cs typeface="Arial" charset="0"/>
              </a:rPr>
              <a:t>(often type 2 diabetic patients</a:t>
            </a:r>
            <a:r>
              <a:rPr lang="cs-CZ" altLang="en-US" sz="2000" b="1">
                <a:latin typeface="Arial" charset="0"/>
                <a:cs typeface="Arial" charset="0"/>
              </a:rPr>
              <a:t>)</a:t>
            </a:r>
            <a:endParaRPr lang="cs-CZ" altLang="en-US" sz="2800" b="1">
              <a:latin typeface="Arial" charset="0"/>
              <a:cs typeface="Arial" charset="0"/>
            </a:endParaRPr>
          </a:p>
        </p:txBody>
      </p:sp>
      <p:sp>
        <p:nvSpPr>
          <p:cNvPr id="50184" name="Text Box 18"/>
          <p:cNvSpPr txBox="1">
            <a:spLocks noChangeArrowheads="1"/>
          </p:cNvSpPr>
          <p:nvPr/>
        </p:nvSpPr>
        <p:spPr bwMode="auto">
          <a:xfrm>
            <a:off x="152400" y="3884613"/>
            <a:ext cx="8839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 sz="2800" dirty="0"/>
              <a:t>* </a:t>
            </a:r>
            <a:r>
              <a:rPr lang="en-US" altLang="en-US" sz="2800" b="1" dirty="0">
                <a:latin typeface="Arial" charset="0"/>
                <a:cs typeface="Arial" charset="0"/>
              </a:rPr>
              <a:t>P</a:t>
            </a:r>
            <a:r>
              <a:rPr lang="cs-CZ" altLang="en-US" sz="2800" b="1" dirty="0">
                <a:latin typeface="Arial" charset="0"/>
                <a:cs typeface="Arial" charset="0"/>
              </a:rPr>
              <a:t>atients with severe </a:t>
            </a:r>
            <a:r>
              <a:rPr lang="cs-CZ" altLang="en-US" sz="2800" b="1" dirty="0" smtClean="0">
                <a:latin typeface="Arial" charset="0"/>
                <a:cs typeface="Arial" charset="0"/>
              </a:rPr>
              <a:t>resistant </a:t>
            </a:r>
            <a:r>
              <a:rPr lang="cs-CZ" altLang="en-US" sz="2800" b="1" dirty="0">
                <a:latin typeface="Arial" charset="0"/>
                <a:cs typeface="Arial" charset="0"/>
              </a:rPr>
              <a:t>dyslipidemia </a:t>
            </a:r>
            <a:r>
              <a:rPr lang="cs-CZ" altLang="en-US" sz="2800" b="1" dirty="0">
                <a:latin typeface="Arial Narrow" pitchFamily="34" charset="0"/>
              </a:rPr>
              <a:t>(combination with other lipid-lowering drugs).</a:t>
            </a:r>
            <a:endParaRPr lang="en-US" altLang="en-US" sz="2800" b="1" dirty="0">
              <a:latin typeface="Arial Narrow" pitchFamily="34" charset="0"/>
            </a:endParaRPr>
          </a:p>
          <a:p>
            <a:endParaRPr lang="en-US" altLang="en-US" b="1" dirty="0">
              <a:latin typeface="Arial Narrow" pitchFamily="34" charset="0"/>
            </a:endParaRPr>
          </a:p>
          <a:p>
            <a:endParaRPr lang="cs-CZ" altLang="en-US" b="1" dirty="0">
              <a:latin typeface="Arial Narrow" pitchFamily="34" charset="0"/>
            </a:endParaRPr>
          </a:p>
        </p:txBody>
      </p:sp>
      <p:sp>
        <p:nvSpPr>
          <p:cNvPr id="50185" name="Rectangle 1"/>
          <p:cNvSpPr>
            <a:spLocks noChangeArrowheads="1"/>
          </p:cNvSpPr>
          <p:nvPr/>
        </p:nvSpPr>
        <p:spPr bwMode="auto">
          <a:xfrm>
            <a:off x="1138238" y="2611438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sz="3200">
                <a:solidFill>
                  <a:srgbClr val="FFFFFF"/>
                </a:solidFill>
              </a:rPr>
              <a:t> </a:t>
            </a:r>
            <a:endParaRPr lang="en-US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8"/>
          <p:cNvSpPr txBox="1">
            <a:spLocks noChangeArrowheads="1"/>
          </p:cNvSpPr>
          <p:nvPr/>
        </p:nvSpPr>
        <p:spPr bwMode="auto">
          <a:xfrm>
            <a:off x="228600" y="955675"/>
            <a:ext cx="89154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</a:rPr>
              <a:t>1. G.I.T upset, headache, fatigue, weight gain 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</a:rPr>
              <a:t>2. Rash, urticaria, hair loss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</a:rPr>
              <a:t>3. Myalagia, Myositis, Rhabdomyolysis</a:t>
            </a:r>
            <a:r>
              <a:rPr lang="en-US" altLang="en-US" b="1">
                <a:latin typeface="Arial Narrow" pitchFamily="34" charset="0"/>
                <a:sym typeface="Wingdings 3" pitchFamily="18" charset="2"/>
              </a:rPr>
              <a:t> Acute renal failure  </a:t>
            </a:r>
            <a:r>
              <a:rPr lang="en-US" altLang="en-US">
                <a:latin typeface="Bernard MT Condensed" pitchFamily="18" charset="0"/>
                <a:sym typeface="Wingdings 3" pitchFamily="18" charset="2"/>
              </a:rPr>
              <a:t>Occurs &gt;</a:t>
            </a:r>
            <a:r>
              <a:rPr lang="en-US" altLang="en-US">
                <a:latin typeface="Bernard MT Condensed" pitchFamily="18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  <a:sym typeface="Wingdings 3" pitchFamily="18" charset="2"/>
              </a:rPr>
              <a:t>    -In alcoholics, 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  <a:sym typeface="Wingdings 3" pitchFamily="18" charset="2"/>
              </a:rPr>
              <a:t>    -If combined with statins (each –ve metabolism of other ) 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  <a:sym typeface="Wingdings 3" pitchFamily="18" charset="2"/>
              </a:rPr>
              <a:t>    -Or In </a:t>
            </a:r>
            <a:r>
              <a:rPr lang="en-US" altLang="en-US" b="1">
                <a:latin typeface="Arial Narrow" pitchFamily="34" charset="0"/>
              </a:rPr>
              <a:t>impaired renal function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</a:rPr>
              <a:t>4. </a:t>
            </a:r>
            <a:r>
              <a:rPr lang="sr-Cyrl-CS" altLang="en-US" b="1">
                <a:latin typeface="Arial Narrow" pitchFamily="34" charset="0"/>
              </a:rPr>
              <a:t>fibrates should be used with caution in patients with biliary tract disease</a:t>
            </a:r>
            <a:r>
              <a:rPr lang="en-US" altLang="en-US" b="1">
                <a:latin typeface="Arial Narrow" pitchFamily="34" charset="0"/>
              </a:rPr>
              <a:t>, as they i</a:t>
            </a:r>
            <a:r>
              <a:rPr lang="sr-Cyrl-CS" altLang="en-US" b="1">
                <a:latin typeface="Arial Narrow" pitchFamily="34" charset="0"/>
              </a:rPr>
              <a:t>ncrease the risk of cholesterol gallstones</a:t>
            </a:r>
            <a:r>
              <a:rPr lang="en-US" altLang="en-US" b="1">
                <a:latin typeface="Arial Narrow" pitchFamily="34" charset="0"/>
              </a:rPr>
              <a:t> as a result of </a:t>
            </a:r>
            <a:r>
              <a:rPr lang="sr-Cyrl-CS" altLang="en-US" b="1">
                <a:latin typeface="Arial Narrow" pitchFamily="34" charset="0"/>
              </a:rPr>
              <a:t>an increase in the cholesterol content of bile.</a:t>
            </a:r>
          </a:p>
          <a:p>
            <a:pPr>
              <a:lnSpc>
                <a:spcPts val="2500"/>
              </a:lnSpc>
            </a:pPr>
            <a:endParaRPr lang="en-US" altLang="en-US" b="1">
              <a:latin typeface="Arial Narrow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ADRs</a:t>
            </a:r>
            <a:r>
              <a:rPr lang="en-US" sz="2200" dirty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rgbClr val="66FF33"/>
                </a:solidFill>
                <a:latin typeface="Arial Narrow" pitchFamily="34" charset="0"/>
              </a:rPr>
              <a:t>Drug interactions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Increased risk of myopathy when combined with statins.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Displace drugs from plasma proteins (</a:t>
            </a:r>
            <a:r>
              <a:rPr lang="en-US" sz="2800" b="1" dirty="0" err="1" smtClean="0">
                <a:latin typeface="Arial Narrow" panose="020B0606020202030204" pitchFamily="34" charset="0"/>
              </a:rPr>
              <a:t>e.g.oral</a:t>
            </a:r>
            <a:r>
              <a:rPr lang="en-US" sz="2800" b="1" dirty="0" smtClean="0">
                <a:latin typeface="Arial Narrow" panose="020B0606020202030204" pitchFamily="34" charset="0"/>
              </a:rPr>
              <a:t> anticoagulants and oral hypoglycemic drugs)</a:t>
            </a: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</a:rPr>
              <a:t>Contraindications</a:t>
            </a:r>
            <a:endParaRPr lang="en-US" sz="2800" dirty="0" smtClean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Patients with impaired renal functions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Pregnant or nursing women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Preexisting gall bladder diseas</a:t>
            </a:r>
            <a:r>
              <a:rPr lang="en-US" sz="2800" dirty="0" smtClean="0">
                <a:latin typeface="Arial Narrow" panose="020B0606020202030204" pitchFamily="34" charset="0"/>
              </a:rPr>
              <a:t>e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0888" y="1676400"/>
            <a:ext cx="38603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Therapeutic strategies for  treatment of hyperlipidemia</a:t>
            </a:r>
            <a:endParaRPr lang="en-US" sz="3200" b="1" spc="50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FFCC00"/>
              </a:solidFill>
              <a:effectLst>
                <a:outerShdw blurRad="50800" dist="50800" dir="5400000" algn="ctr" rotWithShape="0">
                  <a:srgbClr val="D60093"/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638" y="1066800"/>
            <a:ext cx="48974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Therapeutic lifestyle changes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22098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1. Healthy diet; optimal Quantitative &amp; Qualitative fat 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GB" sz="2000" dirty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00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Avoid trans-fatty </a:t>
            </a:r>
            <a:r>
              <a:rPr lang="en-US" sz="2000" dirty="0" smtClean="0">
                <a:latin typeface="Arial Narrow" pitchFamily="34" charset="0"/>
              </a:rPr>
              <a:t>acids</a:t>
            </a:r>
            <a:endParaRPr lang="en-US" sz="200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Use vegetable oils rich in unsaturated fatty acids: oleic acid, linoleic acid &amp; </a:t>
            </a:r>
            <a:br>
              <a:rPr lang="en-US" sz="2000" dirty="0">
                <a:latin typeface="Arial Narrow" pitchFamily="34" charset="0"/>
              </a:rPr>
            </a:br>
            <a:r>
              <a:rPr lang="en-US" sz="2000" dirty="0">
                <a:latin typeface="Arial Narrow" pitchFamily="34" charset="0"/>
              </a:rPr>
              <a:t>   </a:t>
            </a:r>
            <a:r>
              <a:rPr lang="en-US" sz="2000" dirty="0" err="1">
                <a:latin typeface="Arial Narrow" pitchFamily="34" charset="0"/>
              </a:rPr>
              <a:t>linolenic</a:t>
            </a:r>
            <a:r>
              <a:rPr lang="en-US" sz="2000" dirty="0">
                <a:latin typeface="Arial Narrow" pitchFamily="34" charset="0"/>
              </a:rPr>
              <a:t> acids. Diet should also contain plant </a:t>
            </a:r>
            <a:r>
              <a:rPr lang="en-US" sz="2000" dirty="0" err="1">
                <a:latin typeface="Arial Narrow" pitchFamily="34" charset="0"/>
              </a:rPr>
              <a:t>stanols</a:t>
            </a:r>
            <a:r>
              <a:rPr lang="en-US" sz="2000" dirty="0">
                <a:latin typeface="Arial Narrow" pitchFamily="34" charset="0"/>
              </a:rPr>
              <a:t> (</a:t>
            </a:r>
            <a:r>
              <a:rPr lang="en-US" altLang="en-US" sz="2000" dirty="0">
                <a:latin typeface="Arial Narrow" pitchFamily="34" charset="0"/>
              </a:rPr>
              <a:t>interfere with the formation of </a:t>
            </a:r>
            <a:r>
              <a:rPr lang="en-US" altLang="en-US" sz="2000" dirty="0" err="1">
                <a:latin typeface="Arial Narrow" pitchFamily="34" charset="0"/>
              </a:rPr>
              <a:t>micellar</a:t>
            </a:r>
            <a:r>
              <a:rPr lang="en-US" altLang="en-US" sz="2000" dirty="0">
                <a:latin typeface="Arial Narrow" pitchFamily="34" charset="0"/>
              </a:rPr>
              <a:t> cholesterol)</a:t>
            </a:r>
            <a:r>
              <a:rPr lang="en-US" sz="2000" dirty="0">
                <a:latin typeface="Arial Narrow" pitchFamily="34" charset="0"/>
              </a:rPr>
              <a:t> &amp; soluble fibers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2. Regular exercise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3. Cessation of hazards 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4. Losing weight </a:t>
            </a:r>
            <a:endParaRPr lang="en-US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246813" y="838200"/>
            <a:ext cx="1982787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04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4804" y="1752203"/>
              <a:ext cx="1829594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5" name="Group 17"/>
          <p:cNvGrpSpPr>
            <a:grpSpLocks/>
          </p:cNvGrpSpPr>
          <p:nvPr/>
        </p:nvGrpSpPr>
        <p:grpSpPr bwMode="auto">
          <a:xfrm>
            <a:off x="901700" y="838200"/>
            <a:ext cx="1993900" cy="306388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500" y="838200"/>
              <a:ext cx="1981100" cy="1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590" y="990995"/>
              <a:ext cx="3040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6088063"/>
            <a:ext cx="87487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altLang="en-US" sz="2200" b="1">
                <a:solidFill>
                  <a:srgbClr val="66FF33"/>
                </a:solidFill>
                <a:latin typeface="Arial Narrow" pitchFamily="34" charset="0"/>
              </a:rPr>
              <a:t>Can achieve a fall in LDL-C of 8-15% … </a:t>
            </a:r>
            <a:r>
              <a:rPr lang="en-GB" altLang="en-US" sz="2200" b="1" i="1">
                <a:solidFill>
                  <a:srgbClr val="66FF33"/>
                </a:solidFill>
                <a:latin typeface="Arial Narrow" pitchFamily="34" charset="0"/>
              </a:rPr>
              <a:t>but long-term compliance is a problem</a:t>
            </a:r>
            <a:endParaRPr lang="en-US" altLang="en-US" sz="2200" b="1">
              <a:solidFill>
                <a:srgbClr val="66FF33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3"/>
          <p:cNvSpPr txBox="1">
            <a:spLocks noChangeArrowheads="1"/>
          </p:cNvSpPr>
          <p:nvPr/>
        </p:nvSpPr>
        <p:spPr bwMode="auto">
          <a:xfrm>
            <a:off x="457200" y="253365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00FF00"/>
                </a:solidFill>
                <a:latin typeface="Arial Narrow" pitchFamily="34" charset="0"/>
              </a:rPr>
              <a:t>Adjuvants in hyperlipidemia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2682875" y="303213"/>
            <a:ext cx="6273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fish oils containing highly unsaturated FA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288" y="1927225"/>
            <a:ext cx="4572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288" y="1146175"/>
            <a:ext cx="4914900" cy="758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 enzymes 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288" y="711200"/>
            <a:ext cx="205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Mechanism 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93688" y="3505200"/>
            <a:ext cx="8850312" cy="430213"/>
            <a:chOff x="141669" y="2932089"/>
            <a:chExt cx="8849937" cy="430887"/>
          </a:xfrm>
        </p:grpSpPr>
        <p:sp>
          <p:nvSpPr>
            <p:cNvPr id="57368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r>
                <a:rPr lang="en-US" altLang="en-US" sz="220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0519" y="2943219"/>
              <a:ext cx="7391087" cy="4006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953000" y="1246188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  TGs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Pharmacological Effects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951413" y="2057400"/>
            <a:ext cx="3735387" cy="1079500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6712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073" y="2184795"/>
              <a:ext cx="3505727" cy="4001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Some vascular protection</a:t>
              </a: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79413" y="4029075"/>
            <a:ext cx="2146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3200" b="1">
                <a:solidFill>
                  <a:srgbClr val="FFFF00"/>
                </a:solidFill>
                <a:latin typeface="Arial Narrow" pitchFamily="34" charset="0"/>
              </a:rPr>
              <a:t>β-</a:t>
            </a:r>
            <a:r>
              <a:rPr lang="en-US" altLang="en-US" sz="3200" b="1">
                <a:solidFill>
                  <a:srgbClr val="FFFF00"/>
                </a:solidFill>
                <a:latin typeface="Arial Narrow" pitchFamily="34" charset="0"/>
              </a:rPr>
              <a:t>Sitosterol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51100" y="4418013"/>
            <a:ext cx="5180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plants with structure similar to C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52400" y="4972050"/>
            <a:ext cx="8763000" cy="773113"/>
            <a:chOff x="141669" y="4708214"/>
            <a:chExt cx="8763000" cy="772594"/>
          </a:xfrm>
        </p:grpSpPr>
        <p:sp>
          <p:nvSpPr>
            <p:cNvPr id="57362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Mechanism &amp;Pharmacological Effects</a:t>
              </a:r>
            </a:p>
            <a:p>
              <a:r>
                <a:rPr lang="en-US" altLang="en-US" sz="2200" b="1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 b="1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55"/>
              <a:ext cx="8763000" cy="4616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spc="-40" dirty="0">
                  <a:latin typeface="Arial Narrow" pitchFamily="34" charset="0"/>
                </a:rPr>
                <a:t>Compete with dietary &amp; </a:t>
              </a:r>
              <a:r>
                <a:rPr lang="en-US" b="1" spc="-40" dirty="0" err="1">
                  <a:latin typeface="Arial Narrow" pitchFamily="34" charset="0"/>
                </a:rPr>
                <a:t>biliary</a:t>
              </a:r>
              <a:r>
                <a:rPr lang="en-US" b="1" spc="-40" dirty="0">
                  <a:latin typeface="Arial Narrow" pitchFamily="34" charset="0"/>
                </a:rPr>
                <a:t> C absorption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b="1" u="sng" spc="-40" dirty="0">
                  <a:latin typeface="Arial Narrow" pitchFamily="34" charset="0"/>
                  <a:sym typeface="Wingdings 3"/>
                </a:rPr>
                <a:t>+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10%</a:t>
              </a:r>
              <a:endParaRPr lang="en-US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39700" y="5962650"/>
            <a:ext cx="8699500" cy="438150"/>
            <a:chOff x="139521" y="5407967"/>
            <a:chExt cx="8699679" cy="437673"/>
          </a:xfrm>
        </p:grpSpPr>
        <p:sp>
          <p:nvSpPr>
            <p:cNvPr id="57360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648" y="5446026"/>
              <a:ext cx="7391552" cy="399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Given as food supplement before meal  in </a:t>
              </a:r>
              <a:r>
                <a:rPr lang="en-US" sz="2200" b="1" spc="-30" dirty="0" err="1">
                  <a:latin typeface="Arial Narrow" pitchFamily="34" charset="0"/>
                  <a:sym typeface="Wingdings 3"/>
                </a:rPr>
                <a:t>hypercholestrolemia</a:t>
              </a:r>
              <a:endParaRPr lang="en-US" sz="2200" b="1" spc="-30" dirty="0">
                <a:latin typeface="Arial Narrow" pitchFamily="34" charset="0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153400" cy="1143000"/>
          </a:xfrm>
        </p:spPr>
        <p:txBody>
          <a:bodyPr/>
          <a:lstStyle/>
          <a:p>
            <a:r>
              <a:rPr lang="en-US" altLang="en-US" sz="4000" b="1" smtClean="0">
                <a:latin typeface="Arial Narrow" pitchFamily="34" charset="0"/>
              </a:rPr>
              <a:t>Medications for Hyperlipidemia</a:t>
            </a:r>
          </a:p>
        </p:txBody>
      </p:sp>
      <p:graphicFrame>
        <p:nvGraphicFramePr>
          <p:cNvPr id="32866" name="Group 98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153400" cy="5499099"/>
        </p:xfrm>
        <a:graphic>
          <a:graphicData uri="http://schemas.openxmlformats.org/drawingml/2006/table">
            <a:tbl>
              <a:tblPr/>
              <a:tblGrid>
                <a:gridCol w="1600200"/>
                <a:gridCol w="1676400"/>
                <a:gridCol w="2514600"/>
                <a:gridCol w="2362200"/>
              </a:tblGrid>
              <a:tr h="457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Drug Class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Agents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Effects (% change)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Side Effects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HMG CoA reductase inhibitors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Lovastatin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Pravastatin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LDL (18-55),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HDL (5-15)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 Triglycerides (7-30)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Myopathy, increased liver enzymes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Cholesterol absorption inhibitor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Ezetimibe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LDL( 14-18),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 HDL (1-3)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Triglyceride (2)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Headache, GI distress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Nicotinic Acid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LDL (15-30),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HDL (15-35)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 Triglyceride (20-50)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Flushing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Hyperglycemia,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Hyperuricemia, GI distress, hepatotoxicity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Fibric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Acids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Gemfibrozil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Fenofibrate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LDL (5-20),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HDL (10-20)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Triglyceride (20-50)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Dyspepsia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gallstones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myopathy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Bile Acid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sequestrants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Cholestyramine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 LDL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HDL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No change in triglycerides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 distress, constipation,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decreased absorption of other drugs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spc="-30" dirty="0" smtClean="0">
                <a:latin typeface="Arial Narrow" panose="020B0606020202030204" pitchFamily="34" charset="0"/>
              </a:rPr>
              <a:t>1-According </a:t>
            </a:r>
            <a:r>
              <a:rPr lang="en-US" sz="3200" b="1" u="sng" spc="-30" dirty="0">
                <a:latin typeface="Arial Narrow" panose="020B0606020202030204" pitchFamily="34" charset="0"/>
              </a:rPr>
              <a:t>to the mechanism of  action: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1- 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Ezetimibe</a:t>
            </a:r>
            <a:endParaRPr lang="el-GR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2-Sequester bile acids in the intestine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Exchange</a:t>
            </a:r>
            <a:r>
              <a:rPr lang="en-US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resins 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Inhibitors of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hydroxymethylglutaryl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 coenzyme A reductase    (Statins)</a:t>
            </a: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4-Alter relative levels </a:t>
            </a:r>
            <a:r>
              <a:rPr lang="en-US" sz="2600" b="1" spc="-30" dirty="0" smtClean="0">
                <a:latin typeface="Arial Narrow" panose="020B0606020202030204" pitchFamily="34" charset="0"/>
              </a:rPr>
              <a:t>of </a:t>
            </a:r>
            <a:r>
              <a:rPr lang="en-US" sz="2600" b="1" spc="-30" dirty="0">
                <a:latin typeface="Arial Narrow" panose="020B0606020202030204" pitchFamily="34" charset="0"/>
              </a:rPr>
              <a:t>different plasma LPs</a:t>
            </a:r>
            <a:endParaRPr lang="ar-SA" sz="2600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Fibrates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1873" y="457200"/>
            <a:ext cx="43797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spc="-30" dirty="0" smtClean="0">
                <a:latin typeface="Arial Narrow" panose="020B0606020202030204" pitchFamily="34" charset="0"/>
              </a:rPr>
              <a:t>2-According </a:t>
            </a:r>
            <a:r>
              <a:rPr lang="en-US" b="1" u="sng" spc="-30" dirty="0" smtClean="0">
                <a:latin typeface="Arial Narrow" panose="020B0606020202030204" pitchFamily="34" charset="0"/>
              </a:rPr>
              <a:t>to the </a:t>
            </a:r>
            <a:r>
              <a:rPr lang="en-US" b="1" u="sng" spc="-30" dirty="0" smtClean="0">
                <a:latin typeface="Arial Narrow" panose="020B0606020202030204" pitchFamily="34" charset="0"/>
              </a:rPr>
              <a:t>site of  </a:t>
            </a:r>
            <a:r>
              <a:rPr lang="en-US" b="1" u="sng" spc="-30" dirty="0" smtClean="0">
                <a:latin typeface="Arial Narrow" panose="020B0606020202030204" pitchFamily="34" charset="0"/>
              </a:rPr>
              <a:t>action:</a:t>
            </a: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I-Agents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targeting exogenous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Ezetimibe</a:t>
            </a: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Colestipol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&amp; cholestyramine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II-Agents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targeting endogenous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Statins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Fibrates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Nicotinic acid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Adjuvant </a:t>
            </a: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agents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 Narrow" panose="020B0606020202030204" pitchFamily="34" charset="0"/>
                <a:cs typeface="Arial" pitchFamily="34" charset="0"/>
              </a:rPr>
              <a:t>Omega-3-Fatty Acids, </a:t>
            </a:r>
            <a:r>
              <a:rPr lang="en-US" altLang="en-US" sz="2400" b="1" dirty="0" err="1">
                <a:latin typeface="Arial Narrow" panose="020B0606020202030204" pitchFamily="34" charset="0"/>
                <a:cs typeface="Arial" pitchFamily="34" charset="0"/>
              </a:rPr>
              <a:t>Stanols</a:t>
            </a:r>
            <a:endParaRPr lang="en-US" alt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7C1823-EB7E-451C-9384-64CFCE48019E}" type="slidenum">
              <a:rPr lang="en-US" altLang="en-US" smtClean="0">
                <a:latin typeface="Times New Roman" pitchFamily="1" charset="0"/>
              </a:rPr>
              <a:pPr/>
              <a:t>7</a:t>
            </a:fld>
            <a:endParaRPr lang="en-US" altLang="en-US" smtClean="0">
              <a:latin typeface="Times New Roman" pitchFamily="1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990600" y="493713"/>
            <a:ext cx="707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Sites and mechanism of drugs for hyperlipidemia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1566863"/>
            <a:ext cx="837247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>Cholesterol Absorption Inhibitors</a:t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b="1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" y="4191000"/>
            <a:ext cx="2743200" cy="1676400"/>
          </a:xfrm>
        </p:spPr>
        <p:txBody>
          <a:bodyPr/>
          <a:lstStyle/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Ezetimibe</a:t>
            </a:r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 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4572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eaLnBrk="1" hangingPunct="1">
              <a:buFont typeface="Wingdings 3" pitchFamily="18" charset="2"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I-Agents Targeting Exogenous Cholesterol</a:t>
            </a:r>
            <a:endParaRPr lang="en-US" altLang="en-US" sz="3200" b="1" dirty="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00400"/>
            <a:ext cx="60388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86868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Mechanism of action of Ezetimibe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heavy" spc="-30" dirty="0">
              <a:solidFill>
                <a:srgbClr val="00FF00"/>
              </a:solidFill>
              <a:uFill>
                <a:solidFill>
                  <a:srgbClr val="0000FF"/>
                </a:solidFill>
              </a:uFill>
              <a:latin typeface="Arial Narrow" pitchFamily="34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Blocks </a:t>
            </a:r>
            <a:r>
              <a:rPr lang="en-US" sz="2800" b="1" u="heavy" spc="-30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cholestrol</a:t>
            </a:r>
            <a:r>
              <a:rPr lang="en-US" sz="28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transporter </a:t>
            </a:r>
            <a:r>
              <a:rPr lang="en-US" sz="2800" b="1" spc="-30" dirty="0">
                <a:latin typeface="Arial Narrow" pitchFamily="34" charset="0"/>
              </a:rPr>
              <a:t>located on brush border of small intestine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</a:t>
            </a:r>
            <a:r>
              <a:rPr lang="en-US" sz="2800" u="heavy" dirty="0">
                <a:uFill>
                  <a:solidFill>
                    <a:srgbClr val="0000FF"/>
                  </a:solidFill>
                </a:uFill>
                <a:latin typeface="Times New Roman" pitchFamily="18" charset="0"/>
              </a:rPr>
              <a:t>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pool of C available to the liver 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 </a:t>
            </a:r>
            <a:r>
              <a:rPr lang="en-US" sz="2800" b="1" u="heavy" spc="-30" dirty="0" err="1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upregulate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LDL receptor</a:t>
            </a:r>
            <a:r>
              <a:rPr lang="en-US" sz="2800" b="1" spc="-30" dirty="0">
                <a:latin typeface="Arial Narrow" pitchFamily="34" charset="0"/>
              </a:rPr>
              <a:t>, trapping more LDL particles from blood</a:t>
            </a:r>
            <a:r>
              <a:rPr lang="en-US" sz="2800" b="1" spc="-30" dirty="0" smtClean="0">
                <a:latin typeface="Arial Narrow" pitchFamily="34" charset="0"/>
              </a:rPr>
              <a:t>.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30" dirty="0" smtClean="0">
                <a:latin typeface="Arial Narrow" pitchFamily="34" charset="0"/>
                <a:cs typeface="Times New Roman"/>
              </a:rPr>
              <a:t>-↑ cholesterol synthesis</a:t>
            </a:r>
            <a:endParaRPr lang="en-US" sz="2800" b="1" spc="-30" dirty="0">
              <a:latin typeface="Arial Narrow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0513" y="2244725"/>
            <a:ext cx="387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Pharmacological 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819400"/>
            <a:ext cx="86804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LDL 20%       </a:t>
            </a:r>
            <a:r>
              <a:rPr lang="en-US" sz="2800" b="1" spc="-30" dirty="0">
                <a:latin typeface="Arial Narrow" pitchFamily="34" charset="0"/>
              </a:rPr>
              <a:t>TG  8% , </a:t>
            </a:r>
            <a:r>
              <a:rPr lang="en-US" sz="2800" b="1" spc="-30" dirty="0">
                <a:solidFill>
                  <a:srgbClr val="FFC000"/>
                </a:solidFill>
                <a:latin typeface="Arial Narrow" pitchFamily="34" charset="0"/>
                <a:sym typeface="Wingdings 3"/>
              </a:rPr>
              <a:t> HDL 1-4% </a:t>
            </a:r>
          </a:p>
          <a:p>
            <a:pPr>
              <a:defRPr/>
            </a:pPr>
            <a:r>
              <a:rPr lang="en-US" b="1" spc="-30" dirty="0">
                <a:latin typeface="Arial Narrow" pitchFamily="34" charset="0"/>
              </a:rPr>
              <a:t>No effect on steroids, lipid-soluble vitamins, bile acids.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9100" y="3663950"/>
            <a:ext cx="3006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Pharmacokinetics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1475" y="4291013"/>
            <a:ext cx="8305800" cy="2408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200" b="1" spc="-30" dirty="0">
                <a:latin typeface="Arial Narrow" pitchFamily="34" charset="0"/>
              </a:rPr>
              <a:t> </a:t>
            </a:r>
            <a:r>
              <a:rPr lang="en-US" sz="2800" b="1" spc="-30" dirty="0">
                <a:latin typeface="Arial Narrow" pitchFamily="34" charset="0"/>
              </a:rPr>
              <a:t>Absorbed &amp; conjugated in intestine to active </a:t>
            </a:r>
            <a:r>
              <a:rPr lang="en-US" sz="2800" b="1" spc="-30" dirty="0" err="1">
                <a:latin typeface="Arial Narrow" pitchFamily="34" charset="0"/>
              </a:rPr>
              <a:t>glucuronide</a:t>
            </a:r>
            <a:endParaRPr lang="en-US" sz="2800" b="1" spc="-30" dirty="0">
              <a:latin typeface="Arial Narrow" pitchFamily="34" charset="0"/>
            </a:endParaRP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Reaches peak blood level in 12–14 hours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Undergoes </a:t>
            </a:r>
            <a:r>
              <a:rPr lang="en-US" sz="2800" b="1" spc="-30" dirty="0" err="1">
                <a:latin typeface="Arial Narrow" pitchFamily="34" charset="0"/>
              </a:rPr>
              <a:t>enterohepatic</a:t>
            </a:r>
            <a:r>
              <a:rPr lang="en-US" sz="2800" b="1" spc="-30" dirty="0">
                <a:latin typeface="Arial Narrow" pitchFamily="34" charset="0"/>
              </a:rPr>
              <a:t> circulation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Its half-life is 22 hours 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Most of the drug is excreted in feces</a:t>
            </a:r>
          </a:p>
          <a:p>
            <a:pPr>
              <a:buSzPct val="73000"/>
              <a:defRPr/>
            </a:pPr>
            <a:endParaRPr lang="en-US" sz="1050" b="1" spc="-3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FFFFFF"/>
      </a:lt1>
      <a:dk2>
        <a:srgbClr val="0000D4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13934</TotalTime>
  <Words>2121</Words>
  <Application>Microsoft Office PowerPoint</Application>
  <PresentationFormat>On-screen Show (4:3)</PresentationFormat>
  <Paragraphs>374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Times New Roman</vt:lpstr>
      <vt:lpstr>Arial</vt:lpstr>
      <vt:lpstr>Calibri</vt:lpstr>
      <vt:lpstr>Arial Black</vt:lpstr>
      <vt:lpstr>Arial Narrow</vt:lpstr>
      <vt:lpstr>Wingdings 3</vt:lpstr>
      <vt:lpstr>Wingdings</vt:lpstr>
      <vt:lpstr>Bernard MT Condensed</vt:lpstr>
      <vt:lpstr>Elephant</vt:lpstr>
      <vt:lpstr>Wingdings 2</vt:lpstr>
      <vt:lpstr>Verdana</vt:lpstr>
      <vt:lpstr>Arial Rounded MT Bold</vt:lpstr>
      <vt:lpstr>Times</vt:lpstr>
      <vt:lpstr>Symbol</vt:lpstr>
      <vt:lpstr>Default Design</vt:lpstr>
      <vt:lpstr>Drugs for hyperlipidemia </vt:lpstr>
      <vt:lpstr>ILOs</vt:lpstr>
      <vt:lpstr>Slide 3</vt:lpstr>
      <vt:lpstr>Slide 4</vt:lpstr>
      <vt:lpstr>Slide 5</vt:lpstr>
      <vt:lpstr>Slide 6</vt:lpstr>
      <vt:lpstr>Slide 7</vt:lpstr>
      <vt:lpstr> Cholesterol Absorption Inhibitors  </vt:lpstr>
      <vt:lpstr>Slide 9</vt:lpstr>
      <vt:lpstr>Slide 10</vt:lpstr>
      <vt:lpstr>Exchange resins  Bile acid sequestrants  </vt:lpstr>
      <vt:lpstr>Resins: Mechanism of Action</vt:lpstr>
      <vt:lpstr>Bile Acid-Binding Resins</vt:lpstr>
      <vt:lpstr>Resins : Adverse Effects </vt:lpstr>
      <vt:lpstr>Resins: Drugs interactions </vt:lpstr>
      <vt:lpstr>Contraindications of resins</vt:lpstr>
      <vt:lpstr>  HMG-Co A Reductase Inhibitors  </vt:lpstr>
      <vt:lpstr> HMG-Co A Reductase Inhibitors </vt:lpstr>
      <vt:lpstr>Statins: Mechanism of Action  </vt:lpstr>
      <vt:lpstr>Statins: Advantages</vt:lpstr>
      <vt:lpstr>Statins: Preparations</vt:lpstr>
      <vt:lpstr>Statins: Pharmacokinetics</vt:lpstr>
      <vt:lpstr>Slide 23</vt:lpstr>
      <vt:lpstr>Statins: Adverse Effects </vt:lpstr>
      <vt:lpstr>Statins: Drug Interactions</vt:lpstr>
      <vt:lpstr>Statin-induced myopathy</vt:lpstr>
      <vt:lpstr>  Niacin (Nicotinic Acid)  </vt:lpstr>
      <vt:lpstr>Niacin (Nicotinic Acid)</vt:lpstr>
      <vt:lpstr>Slide 29</vt:lpstr>
      <vt:lpstr>Pharmacological actions</vt:lpstr>
      <vt:lpstr>Niacin : Adverse Effects </vt:lpstr>
      <vt:lpstr>Slide 32</vt:lpstr>
      <vt:lpstr> Fibric acid Derivatives (Fibrates) </vt:lpstr>
      <vt:lpstr> Fibrates :Mechanism of Action </vt:lpstr>
      <vt:lpstr>Fibrates: pharmacological effects</vt:lpstr>
      <vt:lpstr>Fibrates : Adverse Effects </vt:lpstr>
      <vt:lpstr>Slide 37</vt:lpstr>
      <vt:lpstr>Slide 38</vt:lpstr>
      <vt:lpstr>Drug interactions</vt:lpstr>
      <vt:lpstr>Slide 40</vt:lpstr>
      <vt:lpstr>Slide 41</vt:lpstr>
      <vt:lpstr>Medications for Hyperlipidemia</vt:lpstr>
    </vt:vector>
  </TitlesOfParts>
  <Company>Florida Gulf Coast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Autoimmune Diseases</dc:title>
  <dc:creator>Computer Services</dc:creator>
  <cp:lastModifiedBy>Osama</cp:lastModifiedBy>
  <cp:revision>182</cp:revision>
  <cp:lastPrinted>2000-03-16T13:34:08Z</cp:lastPrinted>
  <dcterms:created xsi:type="dcterms:W3CDTF">2000-03-13T01:26:52Z</dcterms:created>
  <dcterms:modified xsi:type="dcterms:W3CDTF">2016-03-21T06:44:27Z</dcterms:modified>
</cp:coreProperties>
</file>