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346" r:id="rId3"/>
    <p:sldId id="449" r:id="rId4"/>
    <p:sldId id="357" r:id="rId5"/>
    <p:sldId id="453" r:id="rId6"/>
    <p:sldId id="452" r:id="rId7"/>
    <p:sldId id="511" r:id="rId8"/>
    <p:sldId id="469" r:id="rId9"/>
    <p:sldId id="478" r:id="rId10"/>
    <p:sldId id="479" r:id="rId11"/>
    <p:sldId id="459" r:id="rId12"/>
    <p:sldId id="460" r:id="rId13"/>
    <p:sldId id="496" r:id="rId14"/>
    <p:sldId id="463" r:id="rId15"/>
    <p:sldId id="464" r:id="rId16"/>
    <p:sldId id="506" r:id="rId17"/>
    <p:sldId id="470" r:id="rId18"/>
    <p:sldId id="406" r:id="rId19"/>
    <p:sldId id="408" r:id="rId20"/>
    <p:sldId id="454" r:id="rId21"/>
    <p:sldId id="412" r:id="rId22"/>
    <p:sldId id="421" r:id="rId23"/>
    <p:sldId id="485" r:id="rId24"/>
    <p:sldId id="415" r:id="rId25"/>
    <p:sldId id="423" r:id="rId26"/>
    <p:sldId id="486" r:id="rId27"/>
    <p:sldId id="471" r:id="rId28"/>
    <p:sldId id="512" r:id="rId29"/>
    <p:sldId id="504" r:id="rId30"/>
    <p:sldId id="505" r:id="rId31"/>
    <p:sldId id="439" r:id="rId32"/>
    <p:sldId id="481" r:id="rId33"/>
    <p:sldId id="472" r:id="rId34"/>
    <p:sldId id="441" r:id="rId35"/>
    <p:sldId id="474" r:id="rId36"/>
    <p:sldId id="443" r:id="rId37"/>
    <p:sldId id="499" r:id="rId38"/>
    <p:sldId id="488" r:id="rId39"/>
    <p:sldId id="503" r:id="rId40"/>
    <p:sldId id="489" r:id="rId41"/>
    <p:sldId id="490" r:id="rId42"/>
    <p:sldId id="510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4" d="100"/>
          <a:sy n="74" d="100"/>
        </p:scale>
        <p:origin x="-10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D9F247E-1B79-43E4-B56D-16015BC32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D142CEC-283A-4A0F-A384-DE0C380EC64A}" type="datetimeFigureOut">
              <a:rPr lang="en-US"/>
              <a:pPr>
                <a:defRPr/>
              </a:pPr>
              <a:t>3/14/2016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7535637-267A-4027-A912-7A364DD3C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703EC3-93EE-470E-B308-1A471B8CBCB1}" type="slidenum">
              <a:rPr lang="ar-SA" altLang="en-US" smtClean="0">
                <a:latin typeface="Times New Roman" pitchFamily="1" charset="0"/>
              </a:rPr>
              <a:pPr/>
              <a:t>3</a:t>
            </a:fld>
            <a:endParaRPr lang="en-US" altLang="en-US" smtClean="0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latin typeface="Times" pitchFamily="18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F8368B-E612-4F2E-963C-10806967B465}" type="slidenum">
              <a:rPr lang="en-US" altLang="en-US" smtClean="0">
                <a:latin typeface="Times" pitchFamily="18" charset="0"/>
              </a:rPr>
              <a:pPr/>
              <a:t>17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59F53A-59C5-4597-843D-F387036BBDCF}" type="slidenum">
              <a:rPr lang="en-US" altLang="en-US" smtClean="0">
                <a:latin typeface="Times" pitchFamily="18" charset="0"/>
              </a:rPr>
              <a:pPr/>
              <a:t>19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4A1ED6-4EDA-42EE-B0D1-DFF78F5FEB6D}" type="slidenum">
              <a:rPr lang="en-US" altLang="en-US" smtClean="0">
                <a:latin typeface="Times" pitchFamily="18" charset="0"/>
              </a:rPr>
              <a:pPr/>
              <a:t>20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984957-A67B-485E-B050-F0D07A981614}" type="slidenum">
              <a:rPr lang="en-US" altLang="en-US" smtClean="0">
                <a:latin typeface="Times" pitchFamily="18" charset="0"/>
              </a:rPr>
              <a:pPr/>
              <a:t>21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D03DF0-BBC3-4162-A49E-F37FB5A9B718}" type="slidenum">
              <a:rPr lang="en-US" altLang="en-US" smtClean="0">
                <a:latin typeface="Times" pitchFamily="18" charset="0"/>
              </a:rPr>
              <a:pPr/>
              <a:t>24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FC55BB-611D-4DDB-970E-69DAA761F6DC}" type="slidenum">
              <a:rPr lang="en-US" altLang="en-US" smtClean="0">
                <a:latin typeface="Times" pitchFamily="18" charset="0"/>
              </a:rPr>
              <a:pPr/>
              <a:t>27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0F6912-5640-49B9-96A3-EE1B8730940F}" type="slidenum">
              <a:rPr lang="en-US" altLang="en-US" smtClean="0">
                <a:latin typeface="Times" pitchFamily="18" charset="0"/>
              </a:rPr>
              <a:pPr/>
              <a:t>31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FE4298-1919-4F1F-B6C5-723D519D6F0E}" type="slidenum">
              <a:rPr lang="en-US" altLang="en-US" smtClean="0">
                <a:latin typeface="Times" pitchFamily="18" charset="0"/>
              </a:rPr>
              <a:pPr/>
              <a:t>33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D4251A-A525-49E0-94F4-E056A95175FF}" type="slidenum">
              <a:rPr lang="en-US" altLang="en-US" smtClean="0">
                <a:latin typeface="Times" pitchFamily="18" charset="0"/>
              </a:rPr>
              <a:pPr/>
              <a:t>34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159283-A312-4027-AAD1-8A593E5B366E}" type="slidenum">
              <a:rPr lang="en-US" altLang="en-US" smtClean="0">
                <a:latin typeface="Times New Roman" pitchFamily="1" charset="0"/>
              </a:rPr>
              <a:pPr/>
              <a:t>35</a:t>
            </a:fld>
            <a:endParaRPr lang="en-US" altLang="en-US" smtClean="0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5364D9-F0A0-4862-9452-39EDED0AB2BD}" type="slidenum">
              <a:rPr lang="ar-SA" altLang="en-US" smtClean="0">
                <a:latin typeface="Times New Roman" pitchFamily="1" charset="0"/>
              </a:rPr>
              <a:pPr/>
              <a:t>4</a:t>
            </a:fld>
            <a:endParaRPr lang="en-US" altLang="en-US" smtClean="0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>
                <a:latin typeface="Times" pitchFamily="18" charset="0"/>
              </a:rPr>
              <a:t>. </a:t>
            </a:r>
          </a:p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F7B792-1D52-4DB8-A626-8F59F4C9CC23}" type="slidenum">
              <a:rPr lang="en-US" altLang="en-US" smtClean="0">
                <a:latin typeface="Times" pitchFamily="18" charset="0"/>
              </a:rPr>
              <a:pPr/>
              <a:t>36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b="1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01A829-8B8A-4067-8EBA-BC5DED02F23C}" type="slidenum">
              <a:rPr lang="ar-SA" altLang="en-US" smtClean="0">
                <a:latin typeface="Times New Roman" pitchFamily="1" charset="0"/>
              </a:rPr>
              <a:pPr/>
              <a:t>5</a:t>
            </a:fld>
            <a:endParaRPr lang="en-US" altLang="en-US" smtClean="0">
              <a:latin typeface="Times New Roman" pitchFamily="1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23963F-7451-489B-93AE-F804E977E628}" type="slidenum">
              <a:rPr lang="en-US" altLang="en-US" smtClean="0">
                <a:latin typeface="Times New Roman" pitchFamily="1" charset="0"/>
              </a:rPr>
              <a:pPr/>
              <a:t>7</a:t>
            </a:fld>
            <a:endParaRPr lang="en-US" altLang="en-US" smtClean="0">
              <a:latin typeface="Times New Roman" pitchFamily="1" charset="0"/>
            </a:endParaRPr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latin typeface="Times" pitchFamily="18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837BAA-5E34-4DCD-B0BB-DBC09C97BAAB}" type="slidenum">
              <a:rPr lang="en-US" altLang="en-US" smtClean="0">
                <a:latin typeface="Times" pitchFamily="18" charset="0"/>
              </a:rPr>
              <a:pPr/>
              <a:t>8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BBEFCC-25AB-4EDB-80E8-B2448D3E719B}" type="slidenum">
              <a:rPr lang="en-US" altLang="en-US" smtClean="0">
                <a:latin typeface="Times" pitchFamily="18" charset="0"/>
              </a:rPr>
              <a:pPr/>
              <a:t>11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54157F-FE4F-49A7-BFCA-D69CC9C07AEC}" type="slidenum">
              <a:rPr lang="en-US" altLang="en-US" smtClean="0">
                <a:latin typeface="Times" pitchFamily="18" charset="0"/>
              </a:rPr>
              <a:pPr/>
              <a:t>12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8209BD-0C8C-4F71-BA77-280CDE17458C}" type="slidenum">
              <a:rPr lang="en-US" altLang="en-US" smtClean="0">
                <a:latin typeface="Times" pitchFamily="18" charset="0"/>
              </a:rPr>
              <a:pPr/>
              <a:t>14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FE8827-EFC0-4631-974D-BBDC49213C9B}" type="slidenum">
              <a:rPr lang="en-US" altLang="en-US" smtClean="0">
                <a:latin typeface="Times" pitchFamily="18" charset="0"/>
              </a:rPr>
              <a:pPr/>
              <a:t>15</a:t>
            </a:fld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98153-A228-43AC-A34F-8388ED5A0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94CB-4893-4583-9998-2E2016712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7C4D7-23C4-48C1-9FD2-576CF880A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828800"/>
            <a:ext cx="8153400" cy="4038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62B1F-15C4-4709-A0AA-E7202BC3B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D5F6B-1FAA-4131-A0B5-CD8361F5E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F1B5C-9C04-47D1-AE58-2261CB769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64AA0-2F34-4C88-BFF4-863179A61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5065B-2136-4686-81B2-2A67DE05E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337FA-4D7E-40A2-B7F3-BE3CB9FD1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74E0F-42AD-4924-97B7-3D3EE1DA5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278BD-84CF-4811-B610-1B088BF90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87848-5844-4ED3-A948-5A19E42BF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DB4E3E3-EE49-45B0-B3A2-34C683C52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pidsonline.org/slides/slide01.cfm?q=myopathy&amp;pg=1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38600"/>
            <a:ext cx="7772400" cy="1143000"/>
          </a:xfrm>
        </p:spPr>
        <p:txBody>
          <a:bodyPr/>
          <a:lstStyle/>
          <a:p>
            <a:r>
              <a:rPr lang="en-US" altLang="en-US" smtClean="0">
                <a:latin typeface="Arial Black" pitchFamily="34" charset="0"/>
              </a:rPr>
              <a:t>Drugs for hyperlipidemia </a:t>
            </a:r>
          </a:p>
        </p:txBody>
      </p:sp>
      <p:pic>
        <p:nvPicPr>
          <p:cNvPr id="3076" name="Picture 21" descr="http://www.cbsnews.com/i/cbsnews/2006/08/08/image1876985g.jpg"/>
          <p:cNvPicPr>
            <a:picLocks noChangeAspect="1" noChangeArrowheads="1"/>
          </p:cNvPicPr>
          <p:nvPr/>
        </p:nvPicPr>
        <p:blipFill>
          <a:blip r:embed="rId2" cstate="print"/>
          <a:srcRect l="1442" t="1923" r="1923" b="3847"/>
          <a:stretch>
            <a:fillRect/>
          </a:stretch>
        </p:blipFill>
        <p:spPr bwMode="auto">
          <a:xfrm>
            <a:off x="0" y="0"/>
            <a:ext cx="4572000" cy="3873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7" name="Picture 3" descr="paj_pla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495800" cy="2133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078" name="Picture 4" descr="paj_plaq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133600"/>
            <a:ext cx="4495800" cy="1714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866775"/>
            <a:ext cx="8842375" cy="10541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heavy" spc="-30" dirty="0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</a:t>
            </a:r>
            <a:r>
              <a:rPr lang="en-US" sz="2800" b="1" u="heavy" spc="-30" dirty="0" err="1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Monotherapy</a:t>
            </a:r>
            <a:r>
              <a:rPr lang="en-US" sz="2800" b="1" u="heavy" spc="-30" dirty="0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;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 Narrow" pitchFamily="34" charset="0"/>
              </a:rPr>
              <a:t>Primary prevention of low risk of CHD which needs </a:t>
            </a:r>
            <a:r>
              <a:rPr lang="en-US" sz="2800" b="1" dirty="0" err="1">
                <a:latin typeface="Arial Narrow" pitchFamily="34" charset="0"/>
              </a:rPr>
              <a:t>modest</a:t>
            </a:r>
            <a:r>
              <a:rPr lang="en-US" sz="2800" b="1" dirty="0" err="1">
                <a:latin typeface="Arial Narrow" pitchFamily="34" charset="0"/>
                <a:sym typeface="Wingdings 3"/>
              </a:rPr>
              <a:t></a:t>
            </a:r>
            <a:r>
              <a:rPr lang="en-US" sz="2800" b="1" dirty="0" err="1">
                <a:latin typeface="Arial Narrow" pitchFamily="34" charset="0"/>
              </a:rPr>
              <a:t>LDL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3513" y="2001838"/>
            <a:ext cx="4560887" cy="27987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heavy" spc="-30" dirty="0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Combination Therapy;</a:t>
            </a:r>
            <a:r>
              <a:rPr lang="en-US" sz="2800" b="1" u="heavy" spc="-30" dirty="0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</a:rPr>
              <a:t>safe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-</a:t>
            </a:r>
            <a:r>
              <a:rPr lang="en-US" b="1" spc="-30" dirty="0">
                <a:solidFill>
                  <a:srgbClr val="66FF33"/>
                </a:solidFill>
                <a:latin typeface="Arial Narrow" pitchFamily="34" charset="0"/>
                <a:sym typeface="Wingdings 3"/>
              </a:rPr>
              <a:t>With </a:t>
            </a:r>
            <a:r>
              <a:rPr lang="en-GB" b="1" spc="-30" dirty="0">
                <a:solidFill>
                  <a:srgbClr val="66FF33"/>
                </a:solidFill>
                <a:latin typeface="Arial Narrow" pitchFamily="34" charset="0"/>
                <a:sym typeface="Wingdings 3"/>
              </a:rPr>
              <a:t>statins</a:t>
            </a:r>
            <a:r>
              <a:rPr lang="en-GB" b="1" spc="-30" dirty="0">
                <a:latin typeface="Arial Narrow" pitchFamily="34" charset="0"/>
                <a:sym typeface="Wingdings 3"/>
              </a:rPr>
              <a:t>;  synergistic  in</a:t>
            </a:r>
          </a:p>
          <a:p>
            <a:pPr indent="-34290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spc="-30" dirty="0">
                <a:latin typeface="Arial Narrow" pitchFamily="34" charset="0"/>
                <a:sym typeface="Wingdings 3"/>
              </a:rPr>
              <a:t>   moderate/severe  LDL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-Or If must </a:t>
            </a:r>
            <a:r>
              <a:rPr lang="en-US" b="1" dirty="0">
                <a:latin typeface="Arial Narrow" pitchFamily="34" charset="0"/>
                <a:sym typeface="Wingdings 3"/>
              </a:rPr>
              <a:t> </a:t>
            </a:r>
            <a:r>
              <a:rPr lang="en-US" b="1" dirty="0" err="1">
                <a:latin typeface="Arial Narrow" pitchFamily="34" charset="0"/>
                <a:sym typeface="Wingdings 3"/>
              </a:rPr>
              <a:t>statin</a:t>
            </a:r>
            <a:r>
              <a:rPr lang="en-US" b="1" dirty="0">
                <a:latin typeface="Arial Narrow" pitchFamily="34" charset="0"/>
                <a:sym typeface="Wingdings 3"/>
              </a:rPr>
              <a:t> dose                                                                       </a:t>
            </a:r>
            <a:r>
              <a:rPr lang="en-US" b="1" spc="-30" dirty="0">
                <a:latin typeface="Arial Narrow" pitchFamily="34" charset="0"/>
                <a:sym typeface="Wingdings 3"/>
              </a:rPr>
              <a:t>because of side effects</a:t>
            </a:r>
          </a:p>
          <a:p>
            <a:pPr indent="-342900" fontAlgn="auto">
              <a:lnSpc>
                <a:spcPts val="25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-Or with other lipid lowering drugs; as </a:t>
            </a:r>
            <a:r>
              <a:rPr lang="en-US" b="1" spc="-30" dirty="0">
                <a:solidFill>
                  <a:srgbClr val="66FF33"/>
                </a:solidFill>
                <a:latin typeface="Arial Narrow" pitchFamily="34" charset="0"/>
                <a:sym typeface="Wingdings 3"/>
              </a:rPr>
              <a:t>fibrates 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2400" y="255588"/>
            <a:ext cx="1736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66FF33"/>
                </a:solidFill>
                <a:latin typeface="Arial Narrow" pitchFamily="34" charset="0"/>
              </a:rPr>
              <a:t>Indications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8600" y="4800600"/>
            <a:ext cx="1069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tx2"/>
                </a:solidFill>
                <a:latin typeface="Arial Narrow" pitchFamily="34" charset="0"/>
              </a:rPr>
              <a:t>ADRs</a:t>
            </a:r>
            <a:r>
              <a:rPr lang="en-US" altLang="en-US" sz="2800" b="1">
                <a:solidFill>
                  <a:srgbClr val="66FF33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" y="5230813"/>
            <a:ext cx="4495800" cy="1169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Not common</a:t>
            </a:r>
          </a:p>
          <a:p>
            <a:pPr marL="342900" indent="-34290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GIT disturbance, headache, fatigue, </a:t>
            </a:r>
            <a:r>
              <a:rPr lang="en-US" b="1" spc="-30" dirty="0" err="1">
                <a:latin typeface="Arial Narrow" pitchFamily="34" charset="0"/>
                <a:sym typeface="Wingdings 3"/>
              </a:rPr>
              <a:t>artheralgia</a:t>
            </a:r>
            <a:r>
              <a:rPr lang="en-US" b="1" spc="-30" dirty="0">
                <a:latin typeface="Arial Narrow" pitchFamily="34" charset="0"/>
                <a:sym typeface="Wingdings 3"/>
              </a:rPr>
              <a:t> &amp;  myalgia</a:t>
            </a: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41624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 sz="quarter"/>
          </p:nvPr>
        </p:nvSpPr>
        <p:spPr>
          <a:xfrm>
            <a:off x="685800" y="2057400"/>
            <a:ext cx="7772400" cy="14478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>Exchange resins</a:t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z="3600" b="1" smtClean="0">
                <a:latin typeface="Arial Black" pitchFamily="34" charset="0"/>
              </a:rPr>
              <a:t> </a:t>
            </a:r>
            <a:r>
              <a:rPr lang="en-US" altLang="en-US" b="1" smtClean="0">
                <a:solidFill>
                  <a:srgbClr val="FFFF00"/>
                </a:solidFill>
                <a:latin typeface="Arial Black" pitchFamily="34" charset="0"/>
              </a:rPr>
              <a:t>Bile acid sequestrants </a:t>
            </a:r>
            <a:br>
              <a:rPr lang="en-US" altLang="en-US" b="1" smtClean="0">
                <a:solidFill>
                  <a:srgbClr val="FFFF00"/>
                </a:solidFill>
                <a:latin typeface="Arial Black" pitchFamily="34" charset="0"/>
              </a:rPr>
            </a:br>
            <a:endParaRPr lang="en-US" altLang="en-US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sz="quarter" idx="1"/>
          </p:nvPr>
        </p:nvSpPr>
        <p:spPr>
          <a:xfrm>
            <a:off x="1320800" y="4114800"/>
            <a:ext cx="6434138" cy="1676400"/>
          </a:xfrm>
        </p:spPr>
        <p:txBody>
          <a:bodyPr/>
          <a:lstStyle/>
          <a:p>
            <a:r>
              <a:rPr lang="en-US" altLang="en-US" sz="4800" b="1" smtClean="0">
                <a:latin typeface="Arial Narrow" pitchFamily="34" charset="0"/>
                <a:cs typeface="Arial" charset="0"/>
              </a:rPr>
              <a:t>Cholestyramine &amp; Colestipol</a:t>
            </a:r>
          </a:p>
          <a:p>
            <a:r>
              <a:rPr lang="en-US" altLang="en-US" sz="4800" b="1" smtClean="0">
                <a:latin typeface="Arial Narrow" pitchFamily="34" charset="0"/>
                <a:cs typeface="Arial" charset="0"/>
              </a:rPr>
              <a:t>Colesevelam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0" y="53340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eaLnBrk="1" hangingPunct="1">
              <a:buFont typeface="Wingdings 3" pitchFamily="18" charset="2"/>
              <a:buNone/>
            </a:pPr>
            <a:r>
              <a:rPr lang="en-US" altLang="en-US" b="1" dirty="0" smtClean="0">
                <a:solidFill>
                  <a:srgbClr val="FFFF00"/>
                </a:solidFill>
                <a:latin typeface="Arial Narrow" pitchFamily="34" charset="0"/>
                <a:cs typeface="Arial" charset="0"/>
              </a:rPr>
              <a:t>I-Agents Targeting Exogenous Cholesterol</a:t>
            </a:r>
            <a:endParaRPr lang="en-US" altLang="en-US" b="1" dirty="0">
              <a:solidFill>
                <a:srgbClr val="FFFF00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>Resins: Mechanism of Action</a:t>
            </a:r>
            <a:endParaRPr lang="en-US" altLang="en-US" b="1" smtClean="0">
              <a:latin typeface="Arial Narrow" pitchFamily="34" charset="0"/>
            </a:endParaRPr>
          </a:p>
        </p:txBody>
      </p:sp>
      <p:pic>
        <p:nvPicPr>
          <p:cNvPr id="6963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3738" y="1828800"/>
            <a:ext cx="4335462" cy="4572000"/>
          </a:xfrm>
          <a:ln>
            <a:solidFill>
              <a:srgbClr val="FF0000"/>
            </a:solidFill>
          </a:ln>
        </p:spPr>
      </p:pic>
      <p:pic>
        <p:nvPicPr>
          <p:cNvPr id="6963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39738" y="1828800"/>
            <a:ext cx="3794125" cy="4572000"/>
          </a:xfrm>
          <a:ln>
            <a:solidFill>
              <a:srgbClr val="FF0000"/>
            </a:solidFill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9CAFC6-B2A1-48FC-B6F0-D529E9BECCD2}" type="slidenum">
              <a:rPr lang="en-US" altLang="en-US" smtClean="0">
                <a:latin typeface="Times New Roman" pitchFamily="1" charset="0"/>
              </a:rPr>
              <a:pPr/>
              <a:t>13</a:t>
            </a:fld>
            <a:endParaRPr lang="en-US" altLang="en-US" smtClean="0">
              <a:latin typeface="Times New Roman" pitchFamily="1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457200"/>
          </a:xfrm>
        </p:spPr>
        <p:txBody>
          <a:bodyPr/>
          <a:lstStyle/>
          <a:p>
            <a:r>
              <a:rPr lang="en-US" altLang="en-US" sz="3600" b="1" smtClean="0">
                <a:latin typeface="Arial Narrow" pitchFamily="34" charset="0"/>
              </a:rPr>
              <a:t>Bile Acid-Binding Resins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486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sz="2800" b="1" dirty="0" smtClean="0">
                <a:latin typeface="Arial Narrow" panose="020B0606020202030204" pitchFamily="34" charset="0"/>
              </a:rPr>
              <a:t>Moderately effective with excellent safety record</a:t>
            </a:r>
          </a:p>
          <a:p>
            <a:pPr>
              <a:lnSpc>
                <a:spcPct val="80000"/>
              </a:lnSpc>
              <a:defRPr/>
            </a:pPr>
            <a:r>
              <a:rPr lang="en-US" altLang="en-US" sz="2800" b="1" dirty="0" smtClean="0">
                <a:latin typeface="Arial Narrow" panose="020B0606020202030204" pitchFamily="34" charset="0"/>
              </a:rPr>
              <a:t>Large MW polymers which bind to </a:t>
            </a:r>
            <a:r>
              <a:rPr lang="en-US" altLang="en-US" sz="2800" b="1" dirty="0" smtClean="0">
                <a:solidFill>
                  <a:srgbClr val="00FF00"/>
                </a:solidFill>
                <a:latin typeface="Arial Narrow" panose="020B0606020202030204" pitchFamily="34" charset="0"/>
              </a:rPr>
              <a:t>bile acids </a:t>
            </a:r>
            <a:r>
              <a:rPr lang="en-US" altLang="en-US" sz="2800" b="1" dirty="0" smtClean="0">
                <a:latin typeface="Arial Narrow" panose="020B0606020202030204" pitchFamily="34" charset="0"/>
              </a:rPr>
              <a:t>and the acid-resin complex is excreted so</a:t>
            </a:r>
            <a:r>
              <a:rPr lang="en-US" sz="2800" b="1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 their fecal excretion   10 folds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prevents enterohepatic cycling of bile acids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24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obligates the liver to synthesize replacement bile acids from cholesterol</a:t>
            </a:r>
          </a:p>
          <a:p>
            <a:pPr>
              <a:lnSpc>
                <a:spcPct val="80000"/>
              </a:lnSpc>
              <a:defRPr/>
            </a:pPr>
            <a:r>
              <a:rPr lang="en-US" altLang="en-US" sz="2800" b="1" dirty="0" smtClean="0">
                <a:latin typeface="Arial Narrow" panose="020B0606020202030204" pitchFamily="34" charset="0"/>
              </a:rPr>
              <a:t>The liver increases the number of LDL receptors to obtain more cholesterol</a:t>
            </a:r>
          </a:p>
          <a:p>
            <a:pPr>
              <a:lnSpc>
                <a:spcPct val="80000"/>
              </a:lnSpc>
              <a:defRPr/>
            </a:pPr>
            <a:r>
              <a:rPr lang="en-US" altLang="en-US" sz="2800" b="1" dirty="0" smtClean="0">
                <a:latin typeface="Arial Narrow" panose="020B0606020202030204" pitchFamily="34" charset="0"/>
              </a:rPr>
              <a:t>The levels of LDL-C in the serum are reduced as more cholesterol is delivered to the liver</a:t>
            </a:r>
          </a:p>
          <a:p>
            <a:pPr>
              <a:lnSpc>
                <a:spcPct val="80000"/>
              </a:lnSpc>
              <a:defRPr/>
            </a:pPr>
            <a:r>
              <a:rPr lang="en-US" altLang="en-US" sz="2800" b="1" dirty="0" smtClean="0">
                <a:latin typeface="Arial Narrow" panose="020B0606020202030204" pitchFamily="34" charset="0"/>
              </a:rPr>
              <a:t>Excellent choice for people that cannot tolerate other types of drugs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382000" cy="1139825"/>
          </a:xfrm>
        </p:spPr>
        <p:txBody>
          <a:bodyPr/>
          <a:lstStyle/>
          <a:p>
            <a:pPr algn="l"/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Resins : Adverse Effects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063" y="1600200"/>
            <a:ext cx="8262937" cy="4876800"/>
          </a:xfrm>
        </p:spPr>
        <p:txBody>
          <a:bodyPr/>
          <a:lstStyle/>
          <a:p>
            <a:pPr marL="342900" lvl="1" indent="-342900">
              <a:buClr>
                <a:schemeClr val="hlink"/>
              </a:buClr>
              <a:defRPr/>
            </a:pPr>
            <a:endParaRPr lang="en-US" sz="1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Resins are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clinically safe as they are not systemically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absorbed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GIT upset:</a:t>
            </a: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b="1" dirty="0" smtClean="0">
                <a:latin typeface="Arial Narrow" pitchFamily="34" charset="0"/>
              </a:rPr>
              <a:t>abdominal discomfort, bloating, constipation</a:t>
            </a:r>
            <a:endParaRPr lang="en-US" sz="2400" b="1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en-US" sz="100" b="1" dirty="0" smtClean="0">
              <a:solidFill>
                <a:srgbClr val="FFFF00"/>
              </a:solidFill>
              <a:latin typeface="Arial Narrow" pitchFamily="34" charset="0"/>
            </a:endParaRPr>
          </a:p>
          <a:p>
            <a:pPr algn="just">
              <a:defRPr/>
            </a:pP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Decreased absorption of:</a:t>
            </a:r>
            <a:r>
              <a:rPr lang="en-US" sz="2800" b="1" dirty="0" smtClean="0">
                <a:latin typeface="Arial Narrow" pitchFamily="34" charset="0"/>
              </a:rPr>
              <a:t> fat soluble vitamins (Vitamin A, D, K)</a:t>
            </a:r>
          </a:p>
          <a:p>
            <a:pPr algn="just">
              <a:defRPr/>
            </a:pPr>
            <a:r>
              <a:rPr lang="en-US" b="1" dirty="0" smtClean="0">
                <a:latin typeface="Arial Narrow" pitchFamily="34" charset="0"/>
              </a:rPr>
              <a:t>The </a:t>
            </a:r>
            <a:r>
              <a:rPr lang="en-US" b="1" dirty="0">
                <a:latin typeface="Arial Narrow" pitchFamily="34" charset="0"/>
              </a:rPr>
              <a:t>concentration of HDL-C is </a:t>
            </a:r>
            <a:r>
              <a:rPr lang="en-US" b="1" dirty="0" smtClean="0">
                <a:latin typeface="Arial Narrow" pitchFamily="34" charset="0"/>
              </a:rPr>
              <a:t>unchanged</a:t>
            </a:r>
          </a:p>
          <a:p>
            <a:pPr algn="just">
              <a:defRPr/>
            </a:pPr>
            <a:endParaRPr lang="en-US" sz="2800" b="1" dirty="0">
              <a:latin typeface="Arial Narrow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28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Resins:</a:t>
            </a:r>
            <a:r>
              <a:rPr lang="en-US" altLang="en-US" sz="3600" b="1" smtClean="0">
                <a:solidFill>
                  <a:srgbClr val="66FF33"/>
                </a:solidFill>
                <a:latin typeface="Arial Narrow" pitchFamily="34" charset="0"/>
              </a:rPr>
              <a:t> </a:t>
            </a:r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Drugs interactions</a:t>
            </a:r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77724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Interfere with the absorption of:</a:t>
            </a:r>
          </a:p>
          <a:p>
            <a:pPr marL="609600" indent="-609600" eaLnBrk="1" hangingPunct="1"/>
            <a:r>
              <a:rPr lang="en-US" altLang="en-US" b="1" dirty="0" err="1" smtClean="0">
                <a:latin typeface="Arial Narrow" pitchFamily="34" charset="0"/>
              </a:rPr>
              <a:t>Statins</a:t>
            </a:r>
            <a:r>
              <a:rPr lang="en-US" altLang="en-US" b="1" dirty="0" smtClean="0">
                <a:latin typeface="Arial Narrow" pitchFamily="34" charset="0"/>
              </a:rPr>
              <a:t>,  </a:t>
            </a:r>
            <a:r>
              <a:rPr lang="en-US" altLang="en-US" b="1" dirty="0" err="1" smtClean="0">
                <a:latin typeface="Arial Narrow" pitchFamily="34" charset="0"/>
              </a:rPr>
              <a:t>Ezetimibe</a:t>
            </a:r>
            <a:endParaRPr lang="en-US" altLang="en-US" b="1" dirty="0" smtClean="0">
              <a:latin typeface="Arial Narrow" pitchFamily="34" charset="0"/>
            </a:endParaRPr>
          </a:p>
          <a:p>
            <a:pPr marL="609600" indent="-609600" eaLnBrk="1" hangingPunct="1"/>
            <a:r>
              <a:rPr lang="en-US" altLang="en-US" b="1" dirty="0" err="1" smtClean="0">
                <a:latin typeface="Arial Narrow" pitchFamily="34" charset="0"/>
              </a:rPr>
              <a:t>Chlorothiazides</a:t>
            </a:r>
            <a:r>
              <a:rPr lang="en-US" altLang="en-US" b="1" dirty="0" smtClean="0">
                <a:latin typeface="Arial Narrow" pitchFamily="34" charset="0"/>
              </a:rPr>
              <a:t>,  </a:t>
            </a:r>
            <a:r>
              <a:rPr lang="en-US" altLang="en-US" b="1" dirty="0" err="1" smtClean="0">
                <a:latin typeface="Arial Narrow" pitchFamily="34" charset="0"/>
              </a:rPr>
              <a:t>Digoxin</a:t>
            </a:r>
            <a:r>
              <a:rPr lang="en-US" altLang="en-US" b="1" dirty="0" smtClean="0">
                <a:latin typeface="Arial Narrow" pitchFamily="34" charset="0"/>
              </a:rPr>
              <a:t>,  </a:t>
            </a:r>
            <a:r>
              <a:rPr lang="en-US" altLang="en-US" b="1" dirty="0" err="1" smtClean="0">
                <a:latin typeface="Arial Narrow" pitchFamily="34" charset="0"/>
              </a:rPr>
              <a:t>Warfarin</a:t>
            </a:r>
            <a:endParaRPr lang="en-US" altLang="en-US" b="1" dirty="0" smtClean="0">
              <a:latin typeface="Arial Narrow" pitchFamily="34" charset="0"/>
            </a:endParaRPr>
          </a:p>
          <a:p>
            <a:pPr marL="609600" indent="-609600" eaLnBrk="1" hangingPunct="1"/>
            <a:r>
              <a:rPr lang="en-US" altLang="en-US" sz="3600" b="1" dirty="0" smtClean="0">
                <a:latin typeface="Arial Narrow" pitchFamily="34" charset="0"/>
              </a:rPr>
              <a:t>N.B.</a:t>
            </a:r>
            <a:r>
              <a:rPr lang="en-US" altLang="en-US" sz="2400" dirty="0" smtClean="0">
                <a:latin typeface="Arial Narrow" pitchFamily="34" charset="0"/>
              </a:rPr>
              <a:t> </a:t>
            </a:r>
            <a:r>
              <a:rPr lang="en-US" altLang="en-US" b="1" dirty="0" smtClean="0">
                <a:solidFill>
                  <a:srgbClr val="FFFF00"/>
                </a:solidFill>
                <a:latin typeface="Arial Narrow" pitchFamily="34" charset="0"/>
              </a:rPr>
              <a:t>wait 1 hour before or 4 hrs after administration of resins</a:t>
            </a:r>
          </a:p>
          <a:p>
            <a:pPr marL="609600" indent="-609600" eaLnBrk="1" hangingPunct="1"/>
            <a:endParaRPr lang="en-US" altLang="en-US" b="1" dirty="0" smtClean="0">
              <a:latin typeface="Arial Narrow" pitchFamily="34" charset="0"/>
            </a:endParaRPr>
          </a:p>
          <a:p>
            <a:pPr marL="609600" indent="-609600" eaLnBrk="1" hangingPunct="1"/>
            <a:endParaRPr lang="en-US" altLang="en-US" sz="3600" dirty="0" smtClean="0">
              <a:latin typeface="Arial Narrow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4800" y="4222750"/>
            <a:ext cx="853440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b="1" dirty="0" err="1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Colesevelam</a:t>
            </a:r>
            <a:r>
              <a:rPr lang="en-US" b="1" dirty="0" smtClean="0">
                <a:solidFill>
                  <a:srgbClr val="FF33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FF00"/>
                </a:solidFill>
                <a:latin typeface="Arial Narrow" pitchFamily="34" charset="0"/>
                <a:cs typeface="Times New Roman" pitchFamily="18" charset="0"/>
              </a:rPr>
              <a:t>has not been shown to interfere with the absorption of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  <a:cs typeface="Times New Roman" pitchFamily="18" charset="0"/>
              </a:rPr>
              <a:t>co-administered </a:t>
            </a:r>
            <a:r>
              <a:rPr lang="en-US" b="1" dirty="0">
                <a:solidFill>
                  <a:srgbClr val="FFFF00"/>
                </a:solidFill>
                <a:latin typeface="Arial Narrow" pitchFamily="34" charset="0"/>
                <a:cs typeface="Times New Roman" pitchFamily="18" charset="0"/>
              </a:rPr>
              <a:t>medications and is a better choice for patients on multiple drug regimens</a:t>
            </a:r>
            <a:r>
              <a:rPr lang="en-US" b="1" dirty="0">
                <a:latin typeface="Arial Narrow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>Contraindications of resins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89150"/>
            <a:ext cx="7924800" cy="4997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>
                <a:latin typeface="Arial Narrow" pitchFamily="34" charset="0"/>
              </a:rPr>
              <a:t>1- Complete </a:t>
            </a:r>
            <a:r>
              <a:rPr lang="en-US" altLang="en-US" dirty="0" err="1" smtClean="0">
                <a:latin typeface="Arial Narrow" pitchFamily="34" charset="0"/>
              </a:rPr>
              <a:t>biliary</a:t>
            </a:r>
            <a:r>
              <a:rPr lang="en-US" altLang="en-US" dirty="0" smtClean="0">
                <a:latin typeface="Arial Narrow" pitchFamily="34" charset="0"/>
              </a:rPr>
              <a:t> obstruction ( because bile is not  secreted into the intestine)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smtClean="0">
                <a:latin typeface="Arial Narrow" pitchFamily="34" charset="0"/>
              </a:rPr>
              <a:t>2- Chronic constipation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smtClean="0">
                <a:latin typeface="Arial Narrow" pitchFamily="34" charset="0"/>
              </a:rPr>
              <a:t>3-Severe </a:t>
            </a:r>
            <a:r>
              <a:rPr lang="en-US" altLang="en-US" dirty="0" err="1" smtClean="0">
                <a:latin typeface="Arial Narrow" pitchFamily="34" charset="0"/>
              </a:rPr>
              <a:t>hypertriglyceridemia</a:t>
            </a:r>
            <a:endParaRPr lang="en-US" altLang="en-US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2057400"/>
            <a:ext cx="7772400" cy="14478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>HMG-Co A Reductase Inhibitors</a:t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/>
            </a:r>
            <a:b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</a:br>
            <a:endParaRPr lang="en-US" altLang="en-US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20800" y="4114800"/>
            <a:ext cx="6434138" cy="1676400"/>
          </a:xfrm>
        </p:spPr>
        <p:txBody>
          <a:bodyPr/>
          <a:lstStyle/>
          <a:p>
            <a:r>
              <a:rPr lang="en-US" altLang="en-US" sz="4800" b="1" smtClean="0">
                <a:latin typeface="Arial Narrow" pitchFamily="34" charset="0"/>
                <a:cs typeface="Arial" charset="0"/>
              </a:rPr>
              <a:t>Statins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II-Agents targeting endogenous </a:t>
            </a:r>
            <a:r>
              <a:rPr lang="en-US" sz="36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cholesterol</a:t>
            </a:r>
            <a:endParaRPr lang="en-US" sz="3600" b="1" dirty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46187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</a:rPr>
              <a:t/>
            </a:r>
            <a:br>
              <a:rPr lang="en-US" altLang="en-US" smtClean="0">
                <a:solidFill>
                  <a:srgbClr val="FFFF00"/>
                </a:solidFill>
              </a:rPr>
            </a:br>
            <a:r>
              <a:rPr lang="en-US" altLang="en-US" sz="4000" b="1" smtClean="0">
                <a:solidFill>
                  <a:srgbClr val="FFFF00"/>
                </a:solidFill>
                <a:latin typeface="Arial Narrow" pitchFamily="34" charset="0"/>
              </a:rPr>
              <a:t>HMG-Co A Reductase Inhibitors</a:t>
            </a:r>
            <a:br>
              <a:rPr lang="en-US" altLang="en-US" sz="4000" b="1" smtClean="0">
                <a:solidFill>
                  <a:srgbClr val="FFFF00"/>
                </a:solidFill>
                <a:latin typeface="Arial Narrow" pitchFamily="34" charset="0"/>
              </a:rPr>
            </a:br>
            <a:endParaRPr lang="en-US" altLang="en-US" sz="4000" b="1" smtClean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3875"/>
            <a:ext cx="8229600" cy="4530725"/>
          </a:xfrm>
        </p:spPr>
        <p:txBody>
          <a:bodyPr/>
          <a:lstStyle/>
          <a:p>
            <a:pPr algn="just">
              <a:defRPr/>
            </a:pPr>
            <a:r>
              <a:rPr lang="en-US" b="1" dirty="0" err="1" smtClean="0">
                <a:latin typeface="Arial Narrow" pitchFamily="34" charset="0"/>
              </a:rPr>
              <a:t>Hydroxy</a:t>
            </a:r>
            <a:r>
              <a:rPr lang="en-US" b="1" dirty="0">
                <a:latin typeface="Arial Narrow" pitchFamily="34" charset="0"/>
              </a:rPr>
              <a:t> </a:t>
            </a:r>
            <a:r>
              <a:rPr lang="en-US" b="1" dirty="0" err="1" smtClean="0">
                <a:latin typeface="Arial Narrow" pitchFamily="34" charset="0"/>
              </a:rPr>
              <a:t>MethylGlutaryl</a:t>
            </a:r>
            <a:r>
              <a:rPr lang="en-US" b="1" dirty="0" smtClean="0">
                <a:latin typeface="Arial Narrow" pitchFamily="34" charset="0"/>
              </a:rPr>
              <a:t>-Coenzyme A </a:t>
            </a:r>
            <a:r>
              <a:rPr lang="en-US" b="1" dirty="0" err="1" smtClean="0">
                <a:latin typeface="Arial Narrow" pitchFamily="34" charset="0"/>
              </a:rPr>
              <a:t>reductase</a:t>
            </a:r>
            <a:r>
              <a:rPr lang="en-US" b="1" dirty="0" smtClean="0">
                <a:latin typeface="Arial Narrow" pitchFamily="34" charset="0"/>
              </a:rPr>
              <a:t> inhibitors or </a:t>
            </a:r>
            <a:r>
              <a:rPr lang="en-US" sz="3600" b="1" dirty="0" smtClean="0">
                <a:solidFill>
                  <a:srgbClr val="FFFF00"/>
                </a:solidFill>
                <a:latin typeface="Arial Narrow" pitchFamily="34" charset="0"/>
              </a:rPr>
              <a:t>statins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are the most effective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agents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for treating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hyperlipidemia</a:t>
            </a:r>
          </a:p>
          <a:p>
            <a:pPr marL="344488" indent="-344488" eaLnBrk="1" hangingPunct="1">
              <a:defRPr/>
            </a:pPr>
            <a:r>
              <a:rPr lang="en-US" b="1" dirty="0">
                <a:solidFill>
                  <a:srgbClr val="00FF00"/>
                </a:solidFill>
                <a:latin typeface="Arial Narrow" pitchFamily="34" charset="0"/>
              </a:rPr>
              <a:t> Statins are considered as first-line drugs when LDL-lowering drugs are </a:t>
            </a:r>
            <a:r>
              <a:rPr lang="en-US" b="1" dirty="0" smtClean="0">
                <a:solidFill>
                  <a:srgbClr val="00FF00"/>
                </a:solidFill>
                <a:latin typeface="Arial Narrow" pitchFamily="34" charset="0"/>
              </a:rPr>
              <a:t>indicated</a:t>
            </a:r>
            <a:endParaRPr lang="en-US" b="1" dirty="0">
              <a:solidFill>
                <a:srgbClr val="00FF00"/>
              </a:solidFill>
              <a:latin typeface="Arial Narrow" pitchFamily="34" charset="0"/>
            </a:endParaRPr>
          </a:p>
          <a:p>
            <a:pPr algn="just">
              <a:defRPr/>
            </a:pPr>
            <a:endParaRPr lang="en-US" sz="2800" b="1" dirty="0">
              <a:solidFill>
                <a:srgbClr val="FFFF0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sz="240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236538" y="4857750"/>
            <a:ext cx="87550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en-US" b="1" dirty="0" err="1">
                <a:latin typeface="Arial Narrow" pitchFamily="34" charset="0"/>
              </a:rPr>
              <a:t>Statins</a:t>
            </a:r>
            <a:r>
              <a:rPr lang="en-US" altLang="en-US" b="1" dirty="0">
                <a:latin typeface="Arial Narrow" pitchFamily="34" charset="0"/>
              </a:rPr>
              <a:t> are potent competitive inhibitors of 3-hydroxy-3-methyl </a:t>
            </a:r>
            <a:r>
              <a:rPr lang="en-US" altLang="en-US" b="1" dirty="0" err="1">
                <a:latin typeface="Arial Narrow" pitchFamily="34" charset="0"/>
              </a:rPr>
              <a:t>glutaryl</a:t>
            </a:r>
            <a:r>
              <a:rPr lang="en-US" altLang="en-US" b="1" dirty="0">
                <a:latin typeface="Arial Narrow" pitchFamily="34" charset="0"/>
              </a:rPr>
              <a:t> coenzyme A (HMG-</a:t>
            </a:r>
            <a:r>
              <a:rPr lang="en-US" altLang="en-US" b="1" dirty="0" err="1">
                <a:latin typeface="Arial Narrow" pitchFamily="34" charset="0"/>
              </a:rPr>
              <a:t>CoA</a:t>
            </a:r>
            <a:r>
              <a:rPr lang="en-US" altLang="en-US" b="1" dirty="0">
                <a:latin typeface="Arial Narrow" pitchFamily="34" charset="0"/>
              </a:rPr>
              <a:t>) </a:t>
            </a:r>
            <a:r>
              <a:rPr lang="en-US" altLang="en-US" b="1" dirty="0" err="1">
                <a:latin typeface="Arial Narrow" pitchFamily="34" charset="0"/>
              </a:rPr>
              <a:t>reductase</a:t>
            </a:r>
            <a:r>
              <a:rPr lang="en-US" altLang="en-US" b="1" dirty="0">
                <a:latin typeface="Arial Narrow" pitchFamily="34" charset="0"/>
              </a:rPr>
              <a:t>, which catalyzes an early, rate-limiting step in </a:t>
            </a:r>
            <a:r>
              <a:rPr lang="en-US" altLang="en-US" b="1" dirty="0" smtClean="0">
                <a:latin typeface="Arial Narrow" pitchFamily="34" charset="0"/>
              </a:rPr>
              <a:t>de novo </a:t>
            </a:r>
            <a:r>
              <a:rPr lang="en-US" altLang="en-US" b="1" dirty="0">
                <a:latin typeface="Arial Narrow" pitchFamily="34" charset="0"/>
              </a:rPr>
              <a:t>hepatic </a:t>
            </a:r>
            <a:r>
              <a:rPr lang="en-US" altLang="en-US" b="1" dirty="0" smtClean="0">
                <a:latin typeface="Arial Narrow" pitchFamily="34" charset="0"/>
              </a:rPr>
              <a:t>cholesterol </a:t>
            </a:r>
            <a:r>
              <a:rPr lang="en-US" altLang="en-US" b="1" dirty="0">
                <a:latin typeface="Arial Narrow" pitchFamily="34" charset="0"/>
              </a:rPr>
              <a:t>synthesis. Thus, HMG-Co A is not converted to </a:t>
            </a:r>
            <a:r>
              <a:rPr lang="en-US" altLang="en-US" b="1" dirty="0" err="1">
                <a:latin typeface="Arial Narrow" pitchFamily="34" charset="0"/>
              </a:rPr>
              <a:t>mevalonic</a:t>
            </a:r>
            <a:r>
              <a:rPr lang="en-US" altLang="en-US" b="1" dirty="0">
                <a:latin typeface="Arial Narrow" pitchFamily="34" charset="0"/>
              </a:rPr>
              <a:t> acid</a:t>
            </a:r>
          </a:p>
          <a:p>
            <a:endParaRPr lang="en-US" altLang="en-US" dirty="0">
              <a:solidFill>
                <a:schemeClr val="bg2"/>
              </a:solidFill>
              <a:latin typeface="Times" pitchFamily="18" charset="0"/>
            </a:endParaRPr>
          </a:p>
        </p:txBody>
      </p:sp>
      <p:pic>
        <p:nvPicPr>
          <p:cNvPr id="29699" name="Picture 3" descr="Cholesterol Synthesi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6538" y="1066800"/>
            <a:ext cx="8602662" cy="3429000"/>
          </a:xfrm>
          <a:noFill/>
          <a:ln>
            <a:solidFill>
              <a:schemeClr val="tx1"/>
            </a:solidFill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FFFF00"/>
                </a:solidFill>
                <a:latin typeface="Arial Narrow" panose="020B0606020202030204" pitchFamily="34" charset="0"/>
              </a:rPr>
              <a:t>Statins: Mechanism of Action </a:t>
            </a:r>
            <a:br>
              <a:rPr lang="en-US" b="1" dirty="0">
                <a:solidFill>
                  <a:srgbClr val="FFFF00"/>
                </a:solidFill>
                <a:latin typeface="Arial Narrow" panose="020B0606020202030204" pitchFamily="34" charset="0"/>
              </a:rPr>
            </a:br>
            <a:endParaRPr lang="en-US" b="1" dirty="0" smtClean="0">
              <a:solidFill>
                <a:srgbClr val="FF0000"/>
              </a:solidFill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505200" y="1828800"/>
            <a:ext cx="1447800" cy="1371600"/>
          </a:xfrm>
          <a:prstGeom prst="ellipse">
            <a:avLst/>
          </a:prstGeom>
          <a:noFill/>
          <a:ln w="57150">
            <a:solidFill>
              <a:srgbClr val="3333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b="1" smtClean="0">
                <a:solidFill>
                  <a:srgbClr val="FF0000"/>
                </a:solidFill>
                <a:latin typeface="Arial" charset="0"/>
                <a:cs typeface="Arial" charset="0"/>
              </a:rPr>
              <a:t>ILOs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4114800"/>
          </a:xfrm>
        </p:spPr>
        <p:txBody>
          <a:bodyPr rtlCol="0">
            <a:noAutofit/>
          </a:bodyPr>
          <a:lstStyle/>
          <a:p>
            <a:pPr marL="68580" indent="0">
              <a:lnSpc>
                <a:spcPts val="3000"/>
              </a:lnSpc>
              <a:buFontTx/>
              <a:buNone/>
              <a:defRPr/>
            </a:pPr>
            <a:r>
              <a:rPr lang="en-US" sz="28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Arial" pitchFamily="34" charset="0"/>
              </a:rPr>
              <a:t>By the end of </a:t>
            </a:r>
            <a:r>
              <a:rPr lang="en-US" sz="28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Arial" pitchFamily="34" charset="0"/>
              </a:rPr>
              <a:t>these </a:t>
            </a:r>
            <a:r>
              <a:rPr lang="en-US" sz="2800" b="1" dirty="0" smtClean="0">
                <a:uFill>
                  <a:solidFill>
                    <a:srgbClr val="C00000"/>
                  </a:solidFill>
                </a:uFill>
                <a:latin typeface="Arial Narrow" pitchFamily="34" charset="0"/>
                <a:cs typeface="Arial" pitchFamily="34" charset="0"/>
              </a:rPr>
              <a:t>2 lectures the student will be able to:</a:t>
            </a:r>
          </a:p>
          <a:p>
            <a:pPr indent="-274320">
              <a:lnSpc>
                <a:spcPts val="3000"/>
              </a:lnSpc>
              <a:buFontTx/>
              <a:buBlip>
                <a:blip r:embed="rId2"/>
              </a:buBlip>
              <a:defRPr/>
            </a:pPr>
            <a:endParaRPr lang="en-US" sz="2000" b="1" dirty="0" smtClean="0">
              <a:latin typeface="Arial Narrow" pitchFamily="34" charset="0"/>
            </a:endParaRPr>
          </a:p>
          <a:p>
            <a:pPr indent="-274320">
              <a:lnSpc>
                <a:spcPts val="3000"/>
              </a:lnSpc>
              <a:buFontTx/>
              <a:buBlip>
                <a:blip r:embed="rId2"/>
              </a:buBlip>
              <a:defRPr/>
            </a:pPr>
            <a:r>
              <a:rPr lang="en-US" sz="2800" b="1" dirty="0" smtClean="0">
                <a:latin typeface="Arial Narrow" pitchFamily="34" charset="0"/>
              </a:rPr>
              <a:t>Discuss </a:t>
            </a:r>
            <a:r>
              <a:rPr lang="en-US" sz="2800" b="1" dirty="0">
                <a:latin typeface="Arial Narrow" pitchFamily="34" charset="0"/>
              </a:rPr>
              <a:t>the non-pharmacological treatment of </a:t>
            </a:r>
            <a:r>
              <a:rPr lang="en-US" sz="2800" b="1" dirty="0" smtClean="0">
                <a:latin typeface="Arial Narrow" pitchFamily="34" charset="0"/>
              </a:rPr>
              <a:t>hyperlipidemia</a:t>
            </a:r>
            <a:endParaRPr lang="en-US" sz="2800" b="1" dirty="0">
              <a:latin typeface="Arial Narrow" pitchFamily="34" charset="0"/>
            </a:endParaRPr>
          </a:p>
          <a:p>
            <a:pPr indent="-274320">
              <a:lnSpc>
                <a:spcPts val="3000"/>
              </a:lnSpc>
              <a:buFontTx/>
              <a:buBlip>
                <a:blip r:embed="rId2"/>
              </a:buBlip>
              <a:defRPr/>
            </a:pPr>
            <a:r>
              <a:rPr lang="en-US" sz="2800" b="1" dirty="0" smtClean="0">
                <a:latin typeface="Arial Narrow" pitchFamily="34" charset="0"/>
              </a:rPr>
              <a:t>Classify lipid lowering agents targeting exogenous &amp; endogenous pathways</a:t>
            </a:r>
          </a:p>
          <a:p>
            <a:pPr indent="-274320">
              <a:lnSpc>
                <a:spcPts val="3000"/>
              </a:lnSpc>
              <a:buFontTx/>
              <a:buBlip>
                <a:blip r:embed="rId2"/>
              </a:buBlip>
              <a:defRPr/>
            </a:pPr>
            <a:r>
              <a:rPr lang="en-US" sz="2800" b="1" dirty="0" smtClean="0">
                <a:latin typeface="Arial Narrow" pitchFamily="34" charset="0"/>
              </a:rPr>
              <a:t> Expand on the pharmacology of drugs related to each group</a:t>
            </a:r>
          </a:p>
          <a:p>
            <a:pPr indent="-274320">
              <a:lnSpc>
                <a:spcPts val="3000"/>
              </a:lnSpc>
              <a:buFontTx/>
              <a:buBlip>
                <a:blip r:embed="rId2"/>
              </a:buBlip>
              <a:defRPr/>
            </a:pPr>
            <a:r>
              <a:rPr lang="en-US" sz="2800" b="1" dirty="0" smtClean="0">
                <a:latin typeface="Arial Narrow" pitchFamily="34" charset="0"/>
              </a:rPr>
              <a:t>Hint on adjuvant drugs that can help in lipid lowering</a:t>
            </a:r>
          </a:p>
          <a:p>
            <a:pPr marL="68580" indent="0">
              <a:lnSpc>
                <a:spcPts val="3000"/>
              </a:lnSpc>
              <a:buFontTx/>
              <a:buNone/>
              <a:defRPr/>
            </a:pPr>
            <a:endParaRPr lang="en-US" sz="2800" b="1" dirty="0" smtClean="0">
              <a:latin typeface="Arial Narrow" pitchFamily="34" charset="0"/>
            </a:endParaRPr>
          </a:p>
          <a:p>
            <a:pPr marL="169863" indent="-169863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169863" indent="-169863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7772400" cy="1143000"/>
          </a:xfrm>
        </p:spPr>
        <p:txBody>
          <a:bodyPr/>
          <a:lstStyle/>
          <a:p>
            <a:pPr algn="l"/>
            <a:r>
              <a:rPr lang="en-US" altLang="en-US" b="1" dirty="0" err="1" smtClean="0">
                <a:solidFill>
                  <a:srgbClr val="66FF33"/>
                </a:solidFill>
                <a:latin typeface="Arial Narrow" pitchFamily="34" charset="0"/>
              </a:rPr>
              <a:t>Statins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</a:rPr>
              <a:t>: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	</a:t>
            </a:r>
            <a:r>
              <a:rPr lang="en-US" altLang="en-US" dirty="0" smtClean="0">
                <a:solidFill>
                  <a:schemeClr val="hlink"/>
                </a:solidFill>
                <a:cs typeface="Arial" charset="0"/>
              </a:rPr>
              <a:t>	</a:t>
            </a:r>
            <a:endParaRPr lang="en-US" altLang="en-US" dirty="0" smtClean="0">
              <a:solidFill>
                <a:schemeClr val="hlink"/>
              </a:solidFill>
              <a:latin typeface="Arial Narrow" pitchFamily="34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  <a:cs typeface="Arial" charset="0"/>
              </a:rPr>
              <a:t>Pleiotropic effects of </a:t>
            </a:r>
            <a:r>
              <a:rPr lang="en-US" sz="2400" b="1" dirty="0" err="1" smtClean="0">
                <a:solidFill>
                  <a:srgbClr val="FFFF00"/>
                </a:solidFill>
                <a:latin typeface="Arial Narrow" pitchFamily="34" charset="0"/>
                <a:cs typeface="Arial" charset="0"/>
              </a:rPr>
              <a:t>statins</a:t>
            </a: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  <a:cs typeface="Arial" charset="0"/>
              </a:rPr>
              <a:t> </a:t>
            </a:r>
            <a:endParaRPr lang="en-US" sz="2400" b="1" dirty="0" smtClean="0">
              <a:solidFill>
                <a:srgbClr val="FFFF00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Arial Narrow" pitchFamily="34" charset="0"/>
                <a:cs typeface="Arial" charset="0"/>
              </a:rPr>
              <a:t>include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improvement of endothelial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function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, </a:t>
            </a:r>
            <a:endParaRPr lang="en-US" sz="2400" b="1" dirty="0" smtClean="0"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Arial Narrow" pitchFamily="34" charset="0"/>
                <a:cs typeface="Arial" charset="0"/>
              </a:rPr>
              <a:t>increased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nitric oxide bioavailability, </a:t>
            </a:r>
            <a:endParaRPr lang="en-US" sz="2400" b="1" dirty="0" smtClean="0"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Arial Narrow" pitchFamily="34" charset="0"/>
                <a:cs typeface="Arial" charset="0"/>
              </a:rPr>
              <a:t>antioxidant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properties, </a:t>
            </a:r>
            <a:endParaRPr lang="en-US" sz="2400" b="1" dirty="0" smtClean="0"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Arial Narrow" pitchFamily="34" charset="0"/>
                <a:cs typeface="Arial" charset="0"/>
              </a:rPr>
              <a:t>inhibition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of inflammatory responses, </a:t>
            </a:r>
            <a:endParaRPr lang="en-US" sz="2400" b="1" dirty="0" smtClean="0"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latin typeface="Arial Narrow" pitchFamily="34" charset="0"/>
                <a:cs typeface="Arial" charset="0"/>
              </a:rPr>
              <a:t>and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stabilization of atherosclerotic plaques</a:t>
            </a:r>
            <a:endParaRPr lang="en-US" altLang="en-US" sz="2400" b="1" dirty="0" smtClean="0">
              <a:latin typeface="Arial Narrow" pitchFamily="34" charset="0"/>
              <a:cs typeface="Arial" charset="0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endParaRPr lang="en-US" sz="2400" b="1" spc="-3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endParaRPr lang="en-US" sz="2400" b="1" spc="-3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  <a:spcBef>
                <a:spcPct val="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altLang="en-US" sz="4400" b="1" dirty="0" err="1" smtClean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  <a:sym typeface="Wingdings 3"/>
              </a:rPr>
              <a:t>Pharmacodynamic</a:t>
            </a:r>
            <a:r>
              <a:rPr lang="en-US" altLang="en-US" sz="4400" b="1" dirty="0" smtClean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  <a:sym typeface="Wingdings 3"/>
              </a:rPr>
              <a:t> effects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endParaRPr lang="en-US" sz="2400" b="1" spc="-30" dirty="0" smtClean="0">
              <a:latin typeface="Arial Narrow" pitchFamily="34" charset="0"/>
              <a:sym typeface="Wingdings 3"/>
            </a:endParaRP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400" b="1" spc="-30" dirty="0" smtClean="0">
                <a:latin typeface="Arial Narrow" pitchFamily="34" charset="0"/>
                <a:sym typeface="Wingdings 3"/>
              </a:rPr>
              <a:t>LDL 18-55%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  HDL 5-10%</a:t>
            </a:r>
          </a:p>
          <a:p>
            <a:pPr>
              <a:lnSpc>
                <a:spcPts val="22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400" b="1" spc="-30" dirty="0" smtClean="0">
                <a:latin typeface="Arial Narrow" pitchFamily="34" charset="0"/>
                <a:sym typeface="Wingdings 3"/>
              </a:rPr>
              <a:t> </a:t>
            </a:r>
            <a:r>
              <a:rPr lang="en-US" sz="2400" b="1" spc="-30" dirty="0" smtClean="0">
                <a:latin typeface="Arial Narrow" pitchFamily="34" charset="0"/>
              </a:rPr>
              <a:t> TG  &amp; VLDL 10-30%</a:t>
            </a:r>
          </a:p>
          <a:p>
            <a:pPr>
              <a:defRPr/>
            </a:pPr>
            <a:endParaRPr lang="en-US" altLang="en-US" sz="24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defRPr/>
            </a:pPr>
            <a:endParaRPr lang="en-US" altLang="en-US" sz="2400" dirty="0" smtClean="0">
              <a:latin typeface="Arial Narrow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en-US" sz="2400" dirty="0" smtClean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772400" cy="1143000"/>
          </a:xfrm>
        </p:spPr>
        <p:txBody>
          <a:bodyPr/>
          <a:lstStyle/>
          <a:p>
            <a:pPr algn="l"/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Statins</a:t>
            </a:r>
            <a:r>
              <a:rPr lang="en-US" altLang="en-US" sz="4000" b="1" smtClean="0">
                <a:solidFill>
                  <a:srgbClr val="66FF33"/>
                </a:solidFill>
              </a:rPr>
              <a:t>: </a:t>
            </a:r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Preparations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			</a:t>
            </a:r>
            <a:endParaRPr lang="en-US" altLang="en-US" dirty="0" smtClean="0">
              <a:solidFill>
                <a:schemeClr val="hlink"/>
              </a:solidFill>
              <a:latin typeface="Times" pitchFamily="18" charset="0"/>
              <a:cs typeface="Times New Roman" pitchFamily="1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cs typeface="Arial" charset="0"/>
              </a:rPr>
              <a:t> </a:t>
            </a:r>
            <a:r>
              <a:rPr lang="en-US" altLang="en-US" sz="3600" b="1" dirty="0" err="1" smtClean="0">
                <a:latin typeface="Arial Narrow" pitchFamily="34" charset="0"/>
                <a:cs typeface="Arial" charset="0"/>
              </a:rPr>
              <a:t>Rosuvastatin</a:t>
            </a: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altLang="en-US" sz="3600" b="1" dirty="0" err="1" smtClean="0">
                <a:latin typeface="Arial Narrow" pitchFamily="34" charset="0"/>
                <a:cs typeface="Arial" charset="0"/>
              </a:rPr>
              <a:t>Atorvastatin</a:t>
            </a: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	 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altLang="en-US" sz="3600" b="1" dirty="0" err="1" smtClean="0">
                <a:latin typeface="Arial Narrow" pitchFamily="34" charset="0"/>
                <a:cs typeface="Arial" charset="0"/>
              </a:rPr>
              <a:t>Simvastatin</a:t>
            </a: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	 </a:t>
            </a:r>
            <a:endParaRPr lang="en-US" altLang="en-US" sz="3600" dirty="0" smtClean="0">
              <a:latin typeface="Arial Narrow" pitchFamily="34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altLang="en-US" sz="3600" b="1" dirty="0" err="1" smtClean="0">
                <a:latin typeface="Arial Narrow" pitchFamily="34" charset="0"/>
                <a:cs typeface="Arial" charset="0"/>
              </a:rPr>
              <a:t>Pravastatin</a:t>
            </a: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  <a:r>
              <a:rPr lang="en-US" altLang="en-US" sz="3600" b="1" dirty="0" err="1" smtClean="0">
                <a:latin typeface="Arial Narrow" pitchFamily="34" charset="0"/>
                <a:cs typeface="Arial" charset="0"/>
              </a:rPr>
              <a:t>Lovastatin</a:t>
            </a:r>
            <a:r>
              <a:rPr lang="en-US" altLang="en-US" sz="3600" b="1" dirty="0" smtClean="0">
                <a:latin typeface="Arial Narrow" pitchFamily="34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altLang="en-US" sz="3600" b="1" dirty="0" smtClean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>
                <a:solidFill>
                  <a:srgbClr val="66FF33"/>
                </a:solidFill>
                <a:latin typeface="Arial Narrow" pitchFamily="34" charset="0"/>
                <a:cs typeface="Arial" charset="0"/>
              </a:rPr>
              <a:t>Statins: Pharmacokinetics</a:t>
            </a:r>
            <a:endParaRPr lang="en-US" altLang="en-US" sz="3600" b="1" smtClean="0">
              <a:solidFill>
                <a:srgbClr val="66FF33"/>
              </a:solidFill>
              <a:latin typeface="Arial Narrow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114800"/>
          </a:xfrm>
        </p:spPr>
        <p:txBody>
          <a:bodyPr/>
          <a:lstStyle/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b="1" dirty="0" smtClean="0">
                <a:latin typeface="Arial Narrow" pitchFamily="34" charset="0"/>
              </a:rPr>
              <a:t>Most </a:t>
            </a:r>
            <a:r>
              <a:rPr lang="en-US" altLang="en-US" sz="2800" b="1" dirty="0" err="1" smtClean="0">
                <a:latin typeface="Arial Narrow" pitchFamily="34" charset="0"/>
              </a:rPr>
              <a:t>statins</a:t>
            </a:r>
            <a:r>
              <a:rPr lang="en-US" altLang="en-US" sz="2800" b="1" dirty="0" smtClean="0">
                <a:latin typeface="Arial Narrow" pitchFamily="34" charset="0"/>
              </a:rPr>
              <a:t> have a high first-pass clearance by the liver</a:t>
            </a:r>
          </a:p>
          <a:p>
            <a:pPr marL="344488" indent="-344488" eaLnBrk="1" hangingPunct="1">
              <a:lnSpc>
                <a:spcPct val="90000"/>
              </a:lnSpc>
            </a:pPr>
            <a:endParaRPr lang="en-US" altLang="en-US" sz="1400" b="1" dirty="0" smtClean="0">
              <a:latin typeface="Arial Narrow" pitchFamily="34" charset="0"/>
            </a:endParaRP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b="1" dirty="0" smtClean="0">
                <a:latin typeface="Arial Narrow" pitchFamily="34" charset="0"/>
              </a:rPr>
              <a:t>Greater than 95% of most of these drugs are bound to plasma proteins with short half-life</a:t>
            </a:r>
          </a:p>
          <a:p>
            <a:pPr marL="344488" indent="-344488" eaLnBrk="1" hangingPunct="1">
              <a:lnSpc>
                <a:spcPct val="90000"/>
              </a:lnSpc>
            </a:pPr>
            <a:endParaRPr lang="en-US" altLang="en-US" sz="1000" b="1" dirty="0" smtClean="0">
              <a:latin typeface="Arial Narrow" pitchFamily="34" charset="0"/>
            </a:endParaRP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b="1" dirty="0" smtClean="0">
                <a:latin typeface="Arial Narrow" pitchFamily="34" charset="0"/>
              </a:rPr>
              <a:t>Drug-drug interactions involve specific interactions with the </a:t>
            </a:r>
            <a:r>
              <a:rPr lang="en-US" altLang="en-US" sz="2800" b="1" dirty="0" err="1" smtClean="0">
                <a:latin typeface="Arial Narrow" pitchFamily="34" charset="0"/>
              </a:rPr>
              <a:t>cytochrome</a:t>
            </a:r>
            <a:r>
              <a:rPr lang="en-US" altLang="en-US" sz="2800" b="1" dirty="0" smtClean="0">
                <a:latin typeface="Arial Narrow" pitchFamily="34" charset="0"/>
              </a:rPr>
              <a:t> P-450 drug metabolizing system, especially CYP3A4</a:t>
            </a:r>
          </a:p>
          <a:p>
            <a:pPr marL="344488" indent="-344488" eaLnBrk="1" hangingPunct="1">
              <a:lnSpc>
                <a:spcPct val="90000"/>
              </a:lnSpc>
            </a:pPr>
            <a:endParaRPr lang="en-US" altLang="en-US" sz="1400" b="1" dirty="0" smtClean="0">
              <a:latin typeface="Arial Narrow" pitchFamily="34" charset="0"/>
            </a:endParaRPr>
          </a:p>
          <a:p>
            <a:pPr marL="344488" indent="-344488" eaLnBrk="1" hangingPunct="1">
              <a:lnSpc>
                <a:spcPct val="90000"/>
              </a:lnSpc>
            </a:pPr>
            <a:r>
              <a:rPr lang="en-US" altLang="en-US" sz="2800" b="1" dirty="0" smtClean="0">
                <a:latin typeface="Arial Narrow" pitchFamily="34" charset="0"/>
              </a:rPr>
              <a:t>All </a:t>
            </a:r>
            <a:r>
              <a:rPr lang="en-US" altLang="en-US" sz="2800" b="1" dirty="0" err="1" smtClean="0">
                <a:latin typeface="Arial Narrow" pitchFamily="34" charset="0"/>
              </a:rPr>
              <a:t>statins</a:t>
            </a:r>
            <a:r>
              <a:rPr lang="en-US" altLang="en-US" sz="2800" b="1" dirty="0" smtClean="0">
                <a:latin typeface="Arial Narrow" pitchFamily="34" charset="0"/>
              </a:rPr>
              <a:t> are taken </a:t>
            </a:r>
            <a:r>
              <a:rPr lang="en-US" altLang="en-US" sz="2800" b="1" dirty="0" smtClean="0">
                <a:solidFill>
                  <a:srgbClr val="66FF33"/>
                </a:solidFill>
                <a:latin typeface="Arial Narrow" pitchFamily="34" charset="0"/>
              </a:rPr>
              <a:t>orally at bedtime</a:t>
            </a:r>
            <a:r>
              <a:rPr lang="en-US" altLang="en-US" sz="2800" b="1" dirty="0" smtClean="0">
                <a:latin typeface="Arial Narrow" pitchFamily="34" charset="0"/>
              </a:rPr>
              <a:t> because of hepatic </a:t>
            </a:r>
            <a:r>
              <a:rPr lang="en-US" altLang="en-US" sz="2800" b="1" dirty="0" smtClean="0">
                <a:latin typeface="Arial Narrow" pitchFamily="34" charset="0"/>
              </a:rPr>
              <a:t>cholesterol </a:t>
            </a:r>
            <a:r>
              <a:rPr lang="en-US" altLang="en-US" sz="2800" b="1" dirty="0" smtClean="0">
                <a:latin typeface="Arial Narrow" pitchFamily="34" charset="0"/>
              </a:rPr>
              <a:t>synthesis is maximal between midnight and 2:00 a.m. , </a:t>
            </a:r>
            <a:r>
              <a:rPr lang="en-US" altLang="en-US" sz="2800" b="1" u="sng" dirty="0" smtClean="0">
                <a:latin typeface="Arial Narrow" pitchFamily="34" charset="0"/>
              </a:rPr>
              <a:t>except</a:t>
            </a:r>
            <a:r>
              <a:rPr lang="en-US" altLang="en-US" sz="2800" b="1" dirty="0" smtClean="0">
                <a:latin typeface="Arial Narrow" pitchFamily="34" charset="0"/>
              </a:rPr>
              <a:t>  </a:t>
            </a:r>
            <a:r>
              <a:rPr lang="en-US" altLang="en-US" sz="2800" b="1" dirty="0" err="1" smtClean="0">
                <a:solidFill>
                  <a:srgbClr val="66FF33"/>
                </a:solidFill>
                <a:latin typeface="Arial Narrow" pitchFamily="34" charset="0"/>
              </a:rPr>
              <a:t>atorvastatin</a:t>
            </a:r>
            <a:r>
              <a:rPr lang="en-US" altLang="en-US" sz="2800" b="1" dirty="0" smtClean="0">
                <a:latin typeface="Arial Narrow" pitchFamily="34" charset="0"/>
              </a:rPr>
              <a:t> taken at any time because of its long half-life (14 hours)</a:t>
            </a:r>
            <a:endParaRPr lang="en-US" altLang="en-US" sz="2800" b="1" u="sng" dirty="0" smtClean="0">
              <a:latin typeface="Arial Narrow" pitchFamily="34" charset="0"/>
            </a:endParaRPr>
          </a:p>
          <a:p>
            <a:pPr marL="344488" indent="-344488" eaLnBrk="1" hangingPunct="1">
              <a:lnSpc>
                <a:spcPct val="90000"/>
              </a:lnSpc>
            </a:pPr>
            <a:endParaRPr lang="en-US" altLang="en-US" sz="2800" b="1" dirty="0" smtClean="0">
              <a:latin typeface="Arial Narrow" pitchFamily="34" charset="0"/>
            </a:endParaRPr>
          </a:p>
          <a:p>
            <a:pPr marL="344488" indent="-344488" eaLnBrk="1" hangingPunct="1">
              <a:lnSpc>
                <a:spcPct val="90000"/>
              </a:lnSpc>
            </a:pPr>
            <a:endParaRPr lang="en-US" altLang="en-US" sz="28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4000" y="228600"/>
            <a:ext cx="584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Indications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915988"/>
            <a:ext cx="89154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b="1" u="heavy" spc="-30" dirty="0">
                <a:solidFill>
                  <a:srgbClr val="FFC0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</a:t>
            </a:r>
            <a:r>
              <a:rPr lang="en-US" sz="2800" b="1" u="heavy" spc="-30" dirty="0" err="1">
                <a:solidFill>
                  <a:srgbClr val="FFC0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monotherapy</a:t>
            </a:r>
            <a:r>
              <a:rPr lang="en-US" sz="2800" b="1" u="heavy" spc="-30" dirty="0">
                <a:solidFill>
                  <a:srgbClr val="FFC0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;</a:t>
            </a:r>
            <a:r>
              <a:rPr lang="en-US" sz="2800" b="1" u="heavy" spc="-30" dirty="0">
                <a:solidFill>
                  <a:srgbClr val="FFC0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</a:rPr>
              <a:t> </a:t>
            </a:r>
          </a:p>
          <a:p>
            <a:pPr>
              <a:defRPr/>
            </a:pPr>
            <a:r>
              <a:rPr lang="en-US" sz="28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2</a:t>
            </a:r>
            <a:r>
              <a:rPr lang="en-US" sz="2800" b="1" baseline="30000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nd</a:t>
            </a:r>
            <a:r>
              <a:rPr lang="en-US" sz="28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n-US" sz="2800" b="1" dirty="0" err="1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ry</a:t>
            </a:r>
            <a:r>
              <a:rPr lang="en-US" sz="28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 Prevention; </a:t>
            </a:r>
            <a:r>
              <a:rPr lang="en-US" b="1" dirty="0">
                <a:latin typeface="Arial Narrow" pitchFamily="34" charset="0"/>
              </a:rPr>
              <a:t>In all ischemic insults [stroke, AMI, …..etc.] 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latin typeface="Arial Narrow" pitchFamily="34" charset="0"/>
              </a:rPr>
              <a:t>   So given from1</a:t>
            </a:r>
            <a:r>
              <a:rPr lang="en-US" b="1" baseline="30000" dirty="0">
                <a:latin typeface="Arial Narrow" pitchFamily="34" charset="0"/>
              </a:rPr>
              <a:t>st</a:t>
            </a:r>
            <a:r>
              <a:rPr lang="en-US" b="1" dirty="0">
                <a:latin typeface="Arial Narrow" pitchFamily="34" charset="0"/>
              </a:rPr>
              <a:t> day of ischemic attack</a:t>
            </a:r>
            <a:endParaRPr lang="en-US" b="1" dirty="0">
              <a:latin typeface="Arial Narrow" pitchFamily="34" charset="0"/>
              <a:sym typeface="Wingdings 3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574925"/>
            <a:ext cx="89154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Pry Prevention; </a:t>
            </a:r>
          </a:p>
          <a:p>
            <a:pPr>
              <a:defRPr/>
            </a:pPr>
            <a:r>
              <a:rPr lang="en-US" b="1" dirty="0">
                <a:latin typeface="Arial Narrow" pitchFamily="34" charset="0"/>
              </a:rPr>
              <a:t>1. Patients with </a:t>
            </a:r>
            <a:r>
              <a:rPr lang="en-US" b="1" dirty="0" err="1">
                <a:latin typeface="Arial Narrow" pitchFamily="34" charset="0"/>
              </a:rPr>
              <a:t>hyperlipidemia</a:t>
            </a:r>
            <a:r>
              <a:rPr lang="en-US" b="1" dirty="0">
                <a:latin typeface="Arial Narrow" pitchFamily="34" charset="0"/>
              </a:rPr>
              <a:t> and with other risks for ischemic insults. </a:t>
            </a:r>
          </a:p>
          <a:p>
            <a:pPr>
              <a:defRPr/>
            </a:pPr>
            <a:r>
              <a:rPr lang="en-US" b="1" dirty="0">
                <a:latin typeface="Arial Narrow" pitchFamily="34" charset="0"/>
              </a:rPr>
              <a:t>2. Type </a:t>
            </a:r>
            <a:r>
              <a:rPr lang="en-US" b="1" dirty="0" err="1">
                <a:latin typeface="Arial Narrow" pitchFamily="34" charset="0"/>
              </a:rPr>
              <a:t>IIa</a:t>
            </a:r>
            <a:r>
              <a:rPr lang="en-US" b="1" dirty="0">
                <a:latin typeface="Arial Narrow" pitchFamily="34" charset="0"/>
              </a:rPr>
              <a:t> </a:t>
            </a:r>
            <a:r>
              <a:rPr lang="en-US" b="1" dirty="0" err="1">
                <a:latin typeface="Arial Narrow" pitchFamily="34" charset="0"/>
              </a:rPr>
              <a:t>Hyperlipoprotinemia</a:t>
            </a:r>
            <a:r>
              <a:rPr lang="en-US" b="1" dirty="0">
                <a:latin typeface="Arial Narrow" pitchFamily="34" charset="0"/>
              </a:rPr>
              <a:t>. </a:t>
            </a:r>
          </a:p>
          <a:p>
            <a:pPr>
              <a:defRPr/>
            </a:pPr>
            <a:r>
              <a:rPr lang="en-US" b="1" dirty="0">
                <a:latin typeface="Arial Narrow" pitchFamily="34" charset="0"/>
              </a:rPr>
              <a:t>     If no control </a:t>
            </a:r>
            <a:r>
              <a:rPr lang="en-US" b="1" dirty="0">
                <a:latin typeface="Arial Narrow" pitchFamily="34" charset="0"/>
                <a:sym typeface="Wingdings 3"/>
              </a:rPr>
              <a:t> c</a:t>
            </a:r>
            <a:r>
              <a:rPr lang="en-US" b="1" dirty="0">
                <a:latin typeface="Arial Narrow" pitchFamily="34" charset="0"/>
              </a:rPr>
              <a:t>ombine (</a:t>
            </a:r>
            <a:r>
              <a:rPr lang="en-US" b="1" dirty="0" err="1">
                <a:latin typeface="Arial Narrow" pitchFamily="34" charset="0"/>
              </a:rPr>
              <a:t>sequestrants</a:t>
            </a:r>
            <a:r>
              <a:rPr lang="en-US" b="1" dirty="0">
                <a:latin typeface="Arial Narrow" pitchFamily="34" charset="0"/>
              </a:rPr>
              <a:t> / </a:t>
            </a:r>
            <a:r>
              <a:rPr lang="en-US" b="1" dirty="0" err="1">
                <a:latin typeface="Arial Narrow" pitchFamily="34" charset="0"/>
              </a:rPr>
              <a:t>ezatimibe</a:t>
            </a:r>
            <a:r>
              <a:rPr lang="en-US" b="1" dirty="0">
                <a:latin typeface="Arial Narrow" pitchFamily="34" charset="0"/>
              </a:rPr>
              <a:t>, niacin,.. ) to </a:t>
            </a:r>
            <a:r>
              <a:rPr lang="en-US" sz="2800" b="1" dirty="0">
                <a:latin typeface="Arial Narrow" pitchFamily="34" charset="0"/>
                <a:sym typeface="Wingdings 3"/>
              </a:rPr>
              <a:t> </a:t>
            </a:r>
            <a:r>
              <a:rPr lang="en-US" b="1" dirty="0">
                <a:latin typeface="Arial Narrow" pitchFamily="34" charset="0"/>
              </a:rPr>
              <a:t>C 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508500"/>
            <a:ext cx="8534400" cy="2370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b="1" u="heavy" spc="-30" dirty="0">
                <a:solidFill>
                  <a:srgbClr val="FFC000"/>
                </a:solidFill>
                <a:uFill>
                  <a:solidFill>
                    <a:srgbClr val="8E0069"/>
                  </a:solidFill>
                </a:uFill>
                <a:latin typeface="Arial Narrow" pitchFamily="34" charset="0"/>
                <a:sym typeface="Wingdings 3"/>
              </a:rPr>
              <a:t>As Combination therapy;</a:t>
            </a:r>
          </a:p>
          <a:p>
            <a:pPr>
              <a:defRPr/>
            </a:pPr>
            <a:r>
              <a:rPr lang="en-US" b="1" dirty="0">
                <a:latin typeface="Arial Narrow" pitchFamily="34" charset="0"/>
              </a:rPr>
              <a:t>1. Mixed </a:t>
            </a:r>
            <a:r>
              <a:rPr lang="en-US" b="1" dirty="0" err="1">
                <a:latin typeface="Arial Narrow" pitchFamily="34" charset="0"/>
              </a:rPr>
              <a:t>dyslipidaemias</a:t>
            </a:r>
            <a:r>
              <a:rPr lang="en-US" b="1" dirty="0">
                <a:latin typeface="Arial Narrow" pitchFamily="34" charset="0"/>
              </a:rPr>
              <a:t>; added to fibrates or niacin if necessary</a:t>
            </a:r>
          </a:p>
          <a:p>
            <a:pPr>
              <a:defRPr/>
            </a:pPr>
            <a:r>
              <a:rPr lang="en-US" b="1" dirty="0">
                <a:latin typeface="Arial Narrow" pitchFamily="34" charset="0"/>
              </a:rPr>
              <a:t>2. In diabetics and patients with insulin resistance [metabolic syndrome] because these patients will possess small dense LDL (severely </a:t>
            </a:r>
            <a:r>
              <a:rPr lang="en-US" b="1" dirty="0" err="1">
                <a:latin typeface="Arial Narrow" pitchFamily="34" charset="0"/>
              </a:rPr>
              <a:t>atherogenic</a:t>
            </a:r>
            <a:r>
              <a:rPr lang="en-US" b="1" dirty="0">
                <a:latin typeface="Arial Narrow" pitchFamily="34" charset="0"/>
              </a:rPr>
              <a:t>) + evident endothelial dysfunction + increased thrombotic profile 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36538" y="277813"/>
            <a:ext cx="8602662" cy="1139825"/>
          </a:xfrm>
        </p:spPr>
        <p:txBody>
          <a:bodyPr/>
          <a:lstStyle/>
          <a:p>
            <a:pPr algn="l"/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Statins: Adverse Effects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538" y="1600200"/>
            <a:ext cx="8670925" cy="4953000"/>
          </a:xfrm>
        </p:spPr>
        <p:txBody>
          <a:bodyPr/>
          <a:lstStyle/>
          <a:p>
            <a:pPr marL="342900" lvl="1" indent="-342900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itchFamily="34" charset="0"/>
              </a:rPr>
              <a:t>Common 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  <a:cs typeface="Arial" pitchFamily="34" charset="0"/>
              </a:rPr>
              <a:t>side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cs typeface="Arial" pitchFamily="34" charset="0"/>
              </a:rPr>
              <a:t>effects: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Headache 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myalgia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fatigue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</a:rPr>
              <a:t>, GI intolerance, and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flu-like symptoms</a:t>
            </a:r>
            <a:endParaRPr lang="en-US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Hepatotoxicity,</a:t>
            </a:r>
            <a:r>
              <a:rPr lang="en-US" sz="2800" b="1" dirty="0" smtClean="0">
                <a:latin typeface="Arial Narrow" panose="020B0606020202030204" pitchFamily="34" charset="0"/>
              </a:rPr>
              <a:t> </a:t>
            </a:r>
            <a:r>
              <a:rPr lang="en-US" sz="2800" b="1" dirty="0">
                <a:latin typeface="Arial Narrow" panose="020B0606020202030204" pitchFamily="34" charset="0"/>
              </a:rPr>
              <a:t>raised concentrations of liver </a:t>
            </a:r>
            <a:r>
              <a:rPr lang="en-US" sz="2800" b="1" dirty="0" smtClean="0">
                <a:latin typeface="Arial Narrow" panose="020B0606020202030204" pitchFamily="34" charset="0"/>
              </a:rPr>
              <a:t>enzymes </a:t>
            </a:r>
            <a:r>
              <a:rPr lang="en-US" sz="2800" b="1" dirty="0">
                <a:latin typeface="Arial Narrow" panose="020B0606020202030204" pitchFamily="34" charset="0"/>
              </a:rPr>
              <a:t>(serum </a:t>
            </a:r>
            <a:r>
              <a:rPr lang="en-US" sz="2800" b="1" dirty="0" smtClean="0">
                <a:latin typeface="Arial Narrow" panose="020B0606020202030204" pitchFamily="34" charset="0"/>
              </a:rPr>
              <a:t>aminotransferases)   </a:t>
            </a:r>
            <a:endParaRPr lang="en-US" sz="2800" b="1" dirty="0"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n-US" sz="2800" b="1" dirty="0" smtClean="0">
                <a:latin typeface="Arial Narrow" panose="020B0606020202030204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Myopathy</a:t>
            </a:r>
            <a:r>
              <a:rPr lang="en-US" sz="2800" b="1" dirty="0" smtClean="0">
                <a:latin typeface="Arial Narrow" panose="020B0606020202030204" pitchFamily="34" charset="0"/>
              </a:rPr>
              <a:t> (increased </a:t>
            </a:r>
            <a:r>
              <a:rPr lang="en-US" sz="2800" b="1" dirty="0" err="1" smtClean="0">
                <a:latin typeface="Arial Narrow" panose="020B0606020202030204" pitchFamily="34" charset="0"/>
              </a:rPr>
              <a:t>creatine</a:t>
            </a:r>
            <a:r>
              <a:rPr lang="en-US" sz="2800" b="1" dirty="0" smtClean="0">
                <a:latin typeface="Arial Narrow" panose="020B0606020202030204" pitchFamily="34" charset="0"/>
              </a:rPr>
              <a:t> kinase  [CK] released from muscles) 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Teratogenicity</a:t>
            </a:r>
            <a:r>
              <a:rPr lang="en-US" sz="2800" b="1" dirty="0" smtClean="0">
                <a:latin typeface="Arial Narrow" panose="020B0606020202030204" pitchFamily="34" charset="0"/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statins should </a:t>
            </a:r>
            <a:r>
              <a:rPr lang="en-US" sz="2800" b="1" dirty="0">
                <a:solidFill>
                  <a:srgbClr val="FFFF00"/>
                </a:solidFill>
                <a:latin typeface="Arial Narrow" panose="020B0606020202030204" pitchFamily="34" charset="0"/>
              </a:rPr>
              <a:t>be avoided </a:t>
            </a:r>
            <a:r>
              <a:rPr lang="en-US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during pregnancy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3600" b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139825"/>
          </a:xfrm>
        </p:spPr>
        <p:txBody>
          <a:bodyPr/>
          <a:lstStyle/>
          <a:p>
            <a:pPr algn="l"/>
            <a:r>
              <a:rPr lang="en-US" altLang="en-US" sz="4000" b="1" smtClean="0">
                <a:solidFill>
                  <a:srgbClr val="66FF33"/>
                </a:solidFill>
                <a:latin typeface="Arial Narrow" pitchFamily="34" charset="0"/>
              </a:rPr>
              <a:t>Statins: Drug Interactions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4953000"/>
          </a:xfrm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altLang="en-US" sz="2800" b="1" dirty="0" smtClean="0">
              <a:solidFill>
                <a:srgbClr val="FFFF0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altLang="en-US" sz="2800" b="1" dirty="0" smtClean="0">
                <a:latin typeface="Arial Narrow" pitchFamily="34" charset="0"/>
              </a:rPr>
              <a:t>Statins potentiate the action of oral anticoagulant and anti-diabetic drugs (by displacement from plasma protein binding sites)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alt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Drugs that increase the risk of statin-induced myopathy include: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altLang="en-US" sz="2800" b="1" dirty="0" smtClean="0">
                <a:latin typeface="Arial Narrow" pitchFamily="34" charset="0"/>
              </a:rPr>
              <a:t> Other </a:t>
            </a:r>
            <a:r>
              <a:rPr lang="en-US" altLang="en-US" sz="2800" b="1" dirty="0" err="1" smtClean="0">
                <a:latin typeface="Arial Narrow" pitchFamily="34" charset="0"/>
              </a:rPr>
              <a:t>antihyperlipidemics</a:t>
            </a:r>
            <a:r>
              <a:rPr lang="en-US" altLang="en-US" sz="2800" b="1" dirty="0" smtClean="0">
                <a:latin typeface="Arial Narrow" pitchFamily="34" charset="0"/>
              </a:rPr>
              <a:t> ( fibrates 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altLang="en-US" sz="2400" b="1" dirty="0">
                <a:latin typeface="Arial Narrow" pitchFamily="34" charset="0"/>
              </a:rPr>
              <a:t> </a:t>
            </a:r>
            <a:r>
              <a:rPr lang="en-US" altLang="en-US" sz="2800" b="1" dirty="0" smtClean="0">
                <a:latin typeface="Arial Narrow" pitchFamily="34" charset="0"/>
              </a:rPr>
              <a:t>Drugs metabolized by </a:t>
            </a:r>
            <a:r>
              <a:rPr lang="en-US" alt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3A4 isoform of cytochrome  P450</a:t>
            </a:r>
            <a:r>
              <a:rPr lang="en-US" altLang="en-US" sz="2800" b="1" dirty="0" smtClean="0">
                <a:latin typeface="Arial Narrow" pitchFamily="34" charset="0"/>
              </a:rPr>
              <a:t>: erythromycin, verapamil, </a:t>
            </a:r>
            <a:r>
              <a:rPr lang="en-US" altLang="en-US" sz="2800" b="1" dirty="0" err="1" smtClean="0">
                <a:latin typeface="Arial Narrow" pitchFamily="34" charset="0"/>
              </a:rPr>
              <a:t>cyclosporin</a:t>
            </a:r>
            <a:r>
              <a:rPr lang="en-US" sz="2000" b="1" dirty="0" smtClean="0"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en-US" sz="2800" b="1" dirty="0">
                <a:latin typeface="Arial Narrow" pitchFamily="34" charset="0"/>
              </a:rPr>
              <a:t>ketoconazole</a:t>
            </a: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b="1" dirty="0">
              <a:latin typeface="Arial Narrow" panose="020B0606020202030204" pitchFamily="34" charset="0"/>
              <a:cs typeface="Arial" pitchFamily="34" charset="0"/>
            </a:endParaRPr>
          </a:p>
          <a:p>
            <a:pPr marL="457200" lvl="1" indent="-457200" algn="just">
              <a:buFont typeface="Wingdings" pitchFamily="2" charset="2"/>
              <a:buChar char="§"/>
              <a:defRPr/>
            </a:pP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  <a:cs typeface="Arial" charset="0"/>
              </a:rPr>
              <a:t>Pravastatin and </a:t>
            </a:r>
            <a:r>
              <a:rPr lang="en-US" altLang="en-US" b="1" dirty="0" err="1" smtClean="0">
                <a:solidFill>
                  <a:srgbClr val="66FF33"/>
                </a:solidFill>
                <a:latin typeface="Arial Narrow" pitchFamily="34" charset="0"/>
                <a:cs typeface="Arial" charset="0"/>
              </a:rPr>
              <a:t>fluvastatin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altLang="en-US" b="1" dirty="0">
                <a:latin typeface="Arial Narrow" pitchFamily="34" charset="0"/>
                <a:ea typeface="+mn-ea"/>
                <a:cs typeface="+mn-cs"/>
              </a:rPr>
              <a:t>are the statins of choice </a:t>
            </a:r>
            <a:r>
              <a:rPr lang="en-US" altLang="en-US" b="1" dirty="0" smtClean="0">
                <a:latin typeface="Arial Narrow" pitchFamily="34" charset="0"/>
                <a:ea typeface="+mn-ea"/>
                <a:cs typeface="+mn-cs"/>
              </a:rPr>
              <a:t>in patients </a:t>
            </a:r>
            <a:r>
              <a:rPr lang="en-US" altLang="en-US" b="1" dirty="0">
                <a:latin typeface="Arial Narrow" pitchFamily="34" charset="0"/>
                <a:ea typeface="+mn-ea"/>
                <a:cs typeface="+mn-cs"/>
              </a:rPr>
              <a:t>taking other drugs metabolized by  cytochrome 3A4 system. 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en-US" altLang="en-US" dirty="0" smtClean="0">
              <a:latin typeface="Arial Narrow" pitchFamily="34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en-US" altLang="en-US" dirty="0" smtClean="0">
              <a:latin typeface="Arial Narrow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en-US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sz="3600" b="1" smtClean="0">
                <a:solidFill>
                  <a:srgbClr val="66FF33"/>
                </a:solidFill>
                <a:latin typeface="Arial" charset="0"/>
                <a:cs typeface="Arial" charset="0"/>
              </a:rPr>
              <a:t>Statin-induced myopathy</a:t>
            </a:r>
            <a:endParaRPr lang="en-US" altLang="en-US" sz="3600" b="1" i="1" smtClean="0">
              <a:solidFill>
                <a:srgbClr val="66FF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257800"/>
          </a:xfrm>
        </p:spPr>
        <p:txBody>
          <a:bodyPr rtlCol="0">
            <a:noAutofit/>
          </a:bodyPr>
          <a:lstStyle/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Muscle aches, </a:t>
            </a: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or </a:t>
            </a: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weakness associated with an elevation of </a:t>
            </a:r>
            <a:r>
              <a:rPr lang="en-US" sz="2400" b="1" dirty="0" err="1" smtClean="0">
                <a:latin typeface="Arial Narrow" panose="020B0606020202030204" pitchFamily="34" charset="0"/>
                <a:cs typeface="Arial" pitchFamily="34" charset="0"/>
              </a:rPr>
              <a:t>creatine</a:t>
            </a: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 kinase (CK) , are the best indicator of statin-induced myopathy.</a:t>
            </a: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Failure to recognize myopathy and to discontinue drug therapy can lead to </a:t>
            </a:r>
            <a:r>
              <a:rPr lang="en-US" sz="2400" b="1" dirty="0" err="1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rhabdomyolysis</a:t>
            </a:r>
            <a:r>
              <a:rPr lang="en-US" sz="24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en-US" sz="2400" b="1" dirty="0" err="1" smtClean="0">
                <a:latin typeface="Arial Narrow" panose="020B0606020202030204" pitchFamily="34" charset="0"/>
                <a:cs typeface="Arial" pitchFamily="34" charset="0"/>
              </a:rPr>
              <a:t>myoglobinuria</a:t>
            </a: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, and acute renal necrosis</a:t>
            </a: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114300" indent="-457200">
              <a:lnSpc>
                <a:spcPts val="2400"/>
              </a:lnSpc>
              <a:spcBef>
                <a:spcPts val="1200"/>
              </a:spcBef>
              <a:buFontTx/>
              <a:buBlip>
                <a:blip r:embed="rId2"/>
              </a:buBlip>
              <a:defRPr/>
            </a:pPr>
            <a:r>
              <a:rPr lang="en-US" sz="24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 </a:t>
            </a:r>
            <a:r>
              <a:rPr lang="en-US" sz="2400" b="1" u="heavy" dirty="0" err="1" smtClean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Creatine</a:t>
            </a:r>
            <a:r>
              <a:rPr lang="en-US" sz="24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u="heavy" dirty="0" err="1" smtClean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kinase</a:t>
            </a:r>
            <a:r>
              <a:rPr lang="en-US" sz="24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 activity </a:t>
            </a:r>
            <a:r>
              <a:rPr lang="en-US" sz="2400" b="1" dirty="0" smtClean="0">
                <a:latin typeface="Arial Narrow" pitchFamily="34" charset="0"/>
              </a:rPr>
              <a:t>(index of muscle injury)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</a:p>
          <a:p>
            <a:pPr marL="0" indent="0">
              <a:lnSpc>
                <a:spcPts val="2400"/>
              </a:lnSpc>
              <a:spcBef>
                <a:spcPts val="600"/>
              </a:spcBef>
              <a:buFontTx/>
              <a:buNone/>
              <a:defRPr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Measured only if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myalgia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or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myositis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develops  </a:t>
            </a:r>
            <a:r>
              <a:rPr lang="en-US" sz="2400" b="1" dirty="0" smtClean="0">
                <a:latin typeface="Arial Narrow" pitchFamily="34" charset="0"/>
              </a:rPr>
              <a:t>if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 3-5 folds  we</a:t>
            </a:r>
          </a:p>
          <a:p>
            <a:pPr marL="0" indent="0">
              <a:lnSpc>
                <a:spcPts val="2400"/>
              </a:lnSpc>
              <a:spcBef>
                <a:spcPts val="600"/>
              </a:spcBef>
              <a:buFontTx/>
              <a:buNone/>
              <a:defRPr/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   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statin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doses / omit combination with 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fibrates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…..</a:t>
            </a: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 smtClean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114300" indent="-457200">
              <a:lnSpc>
                <a:spcPts val="2400"/>
              </a:lnSpc>
              <a:spcBef>
                <a:spcPts val="1200"/>
              </a:spcBef>
              <a:buFontTx/>
              <a:buBlip>
                <a:blip r:embed="rId2"/>
              </a:buBlip>
              <a:defRPr/>
            </a:pPr>
            <a:r>
              <a:rPr lang="en-US" sz="24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  <a:sym typeface="Wingdings 3"/>
              </a:rPr>
              <a:t></a:t>
            </a:r>
            <a:r>
              <a:rPr lang="en-US" sz="2400" b="1" u="heavy" dirty="0" smtClean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Serum </a:t>
            </a:r>
            <a:r>
              <a:rPr lang="en-US" sz="2400" b="1" u="heavy" dirty="0">
                <a:uFill>
                  <a:solidFill>
                    <a:srgbClr val="CC3399"/>
                  </a:solidFill>
                </a:uFill>
                <a:latin typeface="Arial Narrow" pitchFamily="34" charset="0"/>
              </a:rPr>
              <a:t>transaminase </a:t>
            </a:r>
            <a:r>
              <a:rPr lang="en-US" sz="2400" b="1" dirty="0">
                <a:latin typeface="Arial Narrow" pitchFamily="34" charset="0"/>
                <a:sym typeface="Wingdings 3"/>
              </a:rPr>
              <a:t> can progress to evident hepatotoxicity </a:t>
            </a:r>
            <a:r>
              <a:rPr lang="en-US" sz="2400" b="1" dirty="0">
                <a:latin typeface="Arial Narrow" pitchFamily="34" charset="0"/>
              </a:rPr>
              <a:t> </a:t>
            </a:r>
          </a:p>
          <a:p>
            <a:pPr marL="0" indent="0">
              <a:lnSpc>
                <a:spcPts val="2400"/>
              </a:lnSpc>
              <a:spcBef>
                <a:spcPts val="600"/>
              </a:spcBef>
              <a:buFontTx/>
              <a:buNone/>
              <a:defRPr/>
            </a:pP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      So </a:t>
            </a:r>
            <a:r>
              <a:rPr lang="en-US" sz="2400" b="1" dirty="0">
                <a:latin typeface="Arial Narrow" pitchFamily="34" charset="0"/>
              </a:rPr>
              <a:t>lab investigations recommended every 6 month </a:t>
            </a:r>
            <a:r>
              <a:rPr lang="en-US" sz="2400" b="1" dirty="0">
                <a:latin typeface="Arial Narrow" pitchFamily="34" charset="0"/>
                <a:sym typeface="Wingdings 3"/>
              </a:rPr>
              <a:t> </a:t>
            </a:r>
            <a:r>
              <a:rPr lang="en-US" sz="2400" b="1" dirty="0">
                <a:latin typeface="Arial Narrow" pitchFamily="34" charset="0"/>
              </a:rPr>
              <a:t>if levels </a:t>
            </a:r>
            <a:r>
              <a:rPr lang="en-US" sz="2400" b="1" dirty="0">
                <a:latin typeface="Arial Narrow" pitchFamily="34" charset="0"/>
                <a:sym typeface="Wingdings 3"/>
              </a:rPr>
              <a:t></a:t>
            </a:r>
            <a:r>
              <a:rPr lang="en-US" sz="2400" b="1" dirty="0">
                <a:latin typeface="Arial Narrow" pitchFamily="34" charset="0"/>
              </a:rPr>
              <a:t> up </a:t>
            </a:r>
            <a:r>
              <a:rPr lang="en-US" sz="2400" b="1" dirty="0" smtClean="0">
                <a:latin typeface="Arial Narrow" pitchFamily="34" charset="0"/>
              </a:rPr>
              <a:t>   </a:t>
            </a:r>
          </a:p>
          <a:p>
            <a:pPr marL="0" indent="0">
              <a:lnSpc>
                <a:spcPts val="2400"/>
              </a:lnSpc>
              <a:spcBef>
                <a:spcPts val="600"/>
              </a:spcBef>
              <a:buFontTx/>
              <a:buNone/>
              <a:defRPr/>
            </a:pPr>
            <a:r>
              <a:rPr lang="en-US" sz="2400" b="1" dirty="0" smtClean="0">
                <a:latin typeface="Arial Narrow" pitchFamily="34" charset="0"/>
              </a:rPr>
              <a:t>        to 3 </a:t>
            </a:r>
            <a:r>
              <a:rPr lang="en-US" sz="2400" b="1" dirty="0">
                <a:latin typeface="Arial Narrow" pitchFamily="34" charset="0"/>
              </a:rPr>
              <a:t>folds at any time, statin must be stopped then dose adjusted.</a:t>
            </a: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344488" indent="-34448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9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859536" lvl="2" eaLnBrk="1" fontAlgn="auto" hangingPunct="1">
              <a:lnSpc>
                <a:spcPct val="80000"/>
              </a:lnSpc>
              <a:spcBef>
                <a:spcPct val="4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 smtClean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2057400"/>
            <a:ext cx="7772400" cy="14478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>Niacin (Nicotinic Acid)</a:t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/>
            </a:r>
            <a:b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</a:br>
            <a:endParaRPr lang="en-US" altLang="en-US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II-Agents targeting endogenous </a:t>
            </a:r>
            <a:r>
              <a:rPr lang="en-US" sz="36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cholesterol</a:t>
            </a:r>
            <a:endParaRPr lang="en-US" sz="3600" b="1" dirty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/>
          <a:lstStyle/>
          <a:p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>Niacin (Nicotinic Acid)</a:t>
            </a:r>
            <a:endParaRPr lang="en-US" altLang="en-US" b="1" smtClean="0">
              <a:solidFill>
                <a:srgbClr val="FF3300"/>
              </a:solidFill>
              <a:latin typeface="Arial Narrow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458200" cy="4114800"/>
          </a:xfrm>
        </p:spPr>
        <p:txBody>
          <a:bodyPr/>
          <a:lstStyle/>
          <a:p>
            <a:pPr marL="0" indent="0" algn="just">
              <a:buClr>
                <a:srgbClr val="FFFFCC"/>
              </a:buClr>
              <a:buFontTx/>
              <a:buNone/>
              <a:defRPr/>
            </a:pPr>
            <a:r>
              <a:rPr lang="en-US" altLang="en-US" b="1" dirty="0">
                <a:solidFill>
                  <a:srgbClr val="66FF33"/>
                </a:solidFill>
                <a:latin typeface="Arial Narrow" pitchFamily="34" charset="0"/>
              </a:rPr>
              <a:t>Water soluble B-complex 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</a:rPr>
              <a:t>vitamin with multiple </a:t>
            </a:r>
            <a:r>
              <a:rPr lang="en-US" altLang="en-US" b="1" dirty="0">
                <a:solidFill>
                  <a:srgbClr val="66FF33"/>
                </a:solidFill>
                <a:latin typeface="Arial Narrow" pitchFamily="34" charset="0"/>
              </a:rPr>
              <a:t>actions</a:t>
            </a:r>
          </a:p>
          <a:p>
            <a:pPr algn="just">
              <a:defRPr/>
            </a:pP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Niacin </a:t>
            </a:r>
            <a:r>
              <a:rPr lang="en-US" b="1" dirty="0">
                <a:solidFill>
                  <a:srgbClr val="FFFF00"/>
                </a:solidFill>
                <a:latin typeface="Arial Narrow" pitchFamily="34" charset="0"/>
              </a:rPr>
              <a:t>is the most effective medication for increasing HDL cholesterol levels and it has positive effects on the complete lipid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profile</a:t>
            </a:r>
          </a:p>
          <a:p>
            <a:pPr algn="just">
              <a:defRPr/>
            </a:pPr>
            <a:r>
              <a:rPr lang="en-US" b="1" dirty="0" smtClean="0">
                <a:latin typeface="Arial Narrow" pitchFamily="34" charset="0"/>
              </a:rPr>
              <a:t>It </a:t>
            </a:r>
            <a:r>
              <a:rPr lang="en-US" b="1" dirty="0">
                <a:latin typeface="Arial Narrow" pitchFamily="34" charset="0"/>
              </a:rPr>
              <a:t>is useful for patients with mixed </a:t>
            </a:r>
            <a:r>
              <a:rPr lang="en-US" b="1" dirty="0" smtClean="0">
                <a:latin typeface="Arial Narrow" pitchFamily="34" charset="0"/>
              </a:rPr>
              <a:t>dyslipidemias </a:t>
            </a:r>
            <a:endParaRPr lang="en-US" b="1" dirty="0">
              <a:latin typeface="Arial Narrow" pitchFamily="34" charset="0"/>
            </a:endParaRPr>
          </a:p>
          <a:p>
            <a:pPr algn="just">
              <a:defRPr/>
            </a:pPr>
            <a:r>
              <a:rPr lang="en-US" b="1" dirty="0">
                <a:latin typeface="Arial Narrow" pitchFamily="34" charset="0"/>
              </a:rPr>
              <a:t>Niacin </a:t>
            </a:r>
            <a:r>
              <a:rPr lang="en-US" b="1" dirty="0" smtClean="0">
                <a:latin typeface="Arial Narrow" pitchFamily="34" charset="0"/>
              </a:rPr>
              <a:t>exerts greatest </a:t>
            </a:r>
            <a:r>
              <a:rPr lang="en-US" b="1" dirty="0">
                <a:latin typeface="Arial Narrow" pitchFamily="34" charset="0"/>
              </a:rPr>
              <a:t>beneficial effects on </a:t>
            </a:r>
            <a:r>
              <a:rPr lang="en-US" b="1" dirty="0" smtClean="0">
                <a:latin typeface="Arial Narrow" pitchFamily="34" charset="0"/>
              </a:rPr>
              <a:t>wide </a:t>
            </a:r>
            <a:r>
              <a:rPr lang="en-US" b="1" dirty="0">
                <a:latin typeface="Arial Narrow" pitchFamily="34" charset="0"/>
              </a:rPr>
              <a:t>range of lipoprotein abnormalities 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381000"/>
            <a:ext cx="9144000" cy="5661025"/>
          </a:xfrm>
        </p:spPr>
        <p:txBody>
          <a:bodyPr/>
          <a:lstStyle/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      Mechanism of action:</a:t>
            </a:r>
          </a:p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400" b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914400" lvl="1" indent="-4572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b="1" dirty="0" smtClean="0">
                <a:solidFill>
                  <a:srgbClr val="66FF33"/>
                </a:solidFill>
                <a:latin typeface="Arial Narrow" pitchFamily="34" charset="0"/>
              </a:rPr>
              <a:t>In adipose tissue</a:t>
            </a:r>
            <a:r>
              <a:rPr lang="en-US" dirty="0" smtClean="0">
                <a:solidFill>
                  <a:srgbClr val="66FF33"/>
                </a:solidFill>
                <a:latin typeface="Arial Narrow" pitchFamily="34" charset="0"/>
              </a:rPr>
              <a:t>: </a:t>
            </a:r>
            <a:r>
              <a:rPr lang="en-US" dirty="0" smtClean="0">
                <a:latin typeface="Arial Narrow" pitchFamily="34" charset="0"/>
              </a:rPr>
              <a:t>it binds to adipose </a:t>
            </a:r>
            <a:r>
              <a:rPr lang="en-US" b="1" dirty="0" smtClean="0">
                <a:solidFill>
                  <a:srgbClr val="66FF33"/>
                </a:solidFill>
                <a:latin typeface="Arial Narrow" pitchFamily="34" charset="0"/>
              </a:rPr>
              <a:t>nicotinic acid receptors, this will lead to </a:t>
            </a:r>
            <a:r>
              <a:rPr lang="en-US" dirty="0" smtClean="0">
                <a:latin typeface="Arial Narrow" pitchFamily="34" charset="0"/>
              </a:rPr>
              <a:t>decrease in free fatty acids mobilization from adipocytes to the liver resulting in </a:t>
            </a:r>
            <a:r>
              <a:rPr lang="en-US" dirty="0" smtClean="0">
                <a:latin typeface="Arial Narrow" pitchFamily="34" charset="0"/>
                <a:sym typeface="Symbol" pitchFamily="18" charset="2"/>
              </a:rPr>
              <a:t> TG and thus VLDL synthesis</a:t>
            </a:r>
            <a:endParaRPr lang="en-US" b="1" dirty="0" smtClean="0">
              <a:latin typeface="Arial Narrow" pitchFamily="34" charset="0"/>
            </a:endParaRPr>
          </a:p>
          <a:p>
            <a:pPr marL="914400" lvl="1" indent="-4572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b="1" dirty="0">
                <a:solidFill>
                  <a:srgbClr val="66FF33"/>
                </a:solidFill>
                <a:latin typeface="Arial Narrow" pitchFamily="34" charset="0"/>
              </a:rPr>
              <a:t>In liver: </a:t>
            </a:r>
            <a:r>
              <a:rPr lang="en-US" dirty="0" smtClean="0">
                <a:latin typeface="Arial Narrow" pitchFamily="34" charset="0"/>
              </a:rPr>
              <a:t>niacin inhibits hepatocyte </a:t>
            </a:r>
            <a:r>
              <a:rPr lang="en-US" u="sng" dirty="0" smtClean="0">
                <a:latin typeface="Arial Narrow" pitchFamily="34" charset="0"/>
              </a:rPr>
              <a:t>diacylglycerol acyltransferase-2</a:t>
            </a:r>
            <a:r>
              <a:rPr lang="en-US" dirty="0" smtClean="0">
                <a:latin typeface="Arial Narrow" pitchFamily="34" charset="0"/>
              </a:rPr>
              <a:t>, a key enzyme for TG synthesis</a:t>
            </a:r>
          </a:p>
          <a:p>
            <a:pPr lvl="1"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dirty="0" smtClean="0">
                <a:latin typeface="Arial Narrow" pitchFamily="34" charset="0"/>
              </a:rPr>
              <a:t> Thus, it decreases VLDL production (decreased TG synthesis and </a:t>
            </a:r>
            <a:r>
              <a:rPr lang="en-US" dirty="0" err="1" smtClean="0">
                <a:latin typeface="Arial Narrow" pitchFamily="34" charset="0"/>
              </a:rPr>
              <a:t>esterification</a:t>
            </a:r>
            <a:r>
              <a:rPr lang="en-US" dirty="0" smtClean="0">
                <a:latin typeface="Arial Narrow" pitchFamily="34" charset="0"/>
              </a:rPr>
              <a:t>)</a:t>
            </a:r>
          </a:p>
          <a:p>
            <a:pPr marL="457200" lvl="1" indent="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66FF33"/>
                </a:solidFill>
                <a:latin typeface="Arial Narrow" pitchFamily="34" charset="0"/>
              </a:rPr>
              <a:t>3. In </a:t>
            </a:r>
            <a:r>
              <a:rPr lang="en-US" b="1" dirty="0">
                <a:solidFill>
                  <a:srgbClr val="66FF33"/>
                </a:solidFill>
                <a:latin typeface="Arial Narrow" pitchFamily="34" charset="0"/>
              </a:rPr>
              <a:t>plasma: </a:t>
            </a:r>
            <a:r>
              <a:rPr lang="en-US" dirty="0" smtClean="0">
                <a:latin typeface="Arial Narrow" pitchFamily="34" charset="0"/>
              </a:rPr>
              <a:t>it increases LPL activity that increases clearance of VLDL &amp;  chylomicron</a:t>
            </a:r>
          </a:p>
          <a:p>
            <a:pPr marL="914400" lvl="1" indent="-457200" algn="just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en-US" sz="2400" dirty="0" smtClean="0">
              <a:latin typeface="Arial Narrow" pitchFamily="34" charset="0"/>
            </a:endParaRPr>
          </a:p>
          <a:p>
            <a:pPr marL="457200" lvl="1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Niacin also promotes hepatic </a:t>
            </a:r>
            <a:r>
              <a:rPr lang="en-US" dirty="0" err="1" smtClean="0">
                <a:solidFill>
                  <a:srgbClr val="FFFF00"/>
                </a:solidFill>
                <a:latin typeface="Arial Narrow" pitchFamily="34" charset="0"/>
              </a:rPr>
              <a:t>apoA</a:t>
            </a:r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-I production and slows hepatic clearance of </a:t>
            </a:r>
            <a:r>
              <a:rPr lang="en-US" dirty="0" err="1" smtClean="0">
                <a:solidFill>
                  <a:srgbClr val="FFFF00"/>
                </a:solidFill>
                <a:latin typeface="Arial Narrow" pitchFamily="34" charset="0"/>
              </a:rPr>
              <a:t>apoA</a:t>
            </a:r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-I and HDL</a:t>
            </a:r>
            <a:endParaRPr lang="en-US" b="1" dirty="0" smtClean="0">
              <a:solidFill>
                <a:srgbClr val="FFFF00"/>
              </a:solidFill>
            </a:endParaRPr>
          </a:p>
          <a:p>
            <a:pPr marL="533400" indent="-533400" algn="just" eaLnBrk="1" hangingPunct="1">
              <a:lnSpc>
                <a:spcPct val="90000"/>
              </a:lnSpc>
              <a:defRPr/>
            </a:pPr>
            <a:endParaRPr lang="en-US" sz="2800" dirty="0" smtClean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1371600" y="1066800"/>
          <a:ext cx="6019800" cy="4267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3476"/>
                <a:gridCol w="1682003"/>
                <a:gridCol w="1327897"/>
                <a:gridCol w="1416424"/>
              </a:tblGrid>
              <a:tr h="444357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Arial Narrow" panose="020B0606020202030204" pitchFamily="34" charset="0"/>
                        </a:rPr>
                        <a:t>LProteinemia</a:t>
                      </a:r>
                      <a:endParaRPr lang="en-US" sz="1800" b="1" dirty="0">
                        <a:latin typeface="Arial Narrow" panose="020B0606020202030204" pitchFamily="34" charset="0"/>
                      </a:endParaRPr>
                    </a:p>
                  </a:txBody>
                  <a:tcPr marT="45716" marB="45716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sz="1800" b="0" baseline="0" dirty="0" smtClean="0">
                          <a:latin typeface="Bernard MT Condensed" pitchFamily="18" charset="0"/>
                        </a:rPr>
                        <a:t>LP</a:t>
                      </a:r>
                      <a:endParaRPr lang="en-US" sz="1800" b="0" dirty="0">
                        <a:latin typeface="Bernard MT Condensed" pitchFamily="18" charset="0"/>
                      </a:endParaRPr>
                    </a:p>
                  </a:txBody>
                  <a:tcPr marT="45716" marB="45716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latin typeface="Bernard MT Condensed" pitchFamily="18" charset="0"/>
                          <a:sym typeface="Wingdings 3"/>
                        </a:rPr>
                        <a:t></a:t>
                      </a:r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Lipids</a:t>
                      </a:r>
                      <a:endParaRPr lang="en-US" sz="1800" b="1" dirty="0">
                        <a:latin typeface="Arial Narrow" panose="020B0606020202030204" pitchFamily="34" charset="0"/>
                      </a:endParaRPr>
                    </a:p>
                  </a:txBody>
                  <a:tcPr marT="45716" marB="45716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Arial Narrow" panose="020B0606020202030204" pitchFamily="34" charset="0"/>
                        </a:rPr>
                        <a:t>Risk</a:t>
                      </a:r>
                      <a:endParaRPr lang="en-US" sz="1800" b="0" dirty="0">
                        <a:latin typeface="Arial Narrow" panose="020B0606020202030204" pitchFamily="34" charset="0"/>
                      </a:endParaRPr>
                    </a:p>
                  </a:txBody>
                  <a:tcPr marT="45716" marB="45716">
                    <a:solidFill>
                      <a:srgbClr val="3333FF"/>
                    </a:solidFill>
                  </a:tcPr>
                </a:tc>
              </a:tr>
              <a:tr h="474825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Elephant" pitchFamily="18" charset="0"/>
                        </a:rPr>
                        <a:t>Type I</a:t>
                      </a:r>
                      <a:endParaRPr lang="en-US" sz="1800" b="0" dirty="0">
                        <a:latin typeface="Elephant" pitchFamily="18" charset="0"/>
                      </a:endParaRP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CM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TGs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</a:rPr>
                        <a:t>-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48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IIa</a:t>
                      </a:r>
                      <a:endParaRPr lang="en-US" sz="1800" b="0" dirty="0" smtClean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LDL</a:t>
                      </a: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</a:tr>
              <a:tr h="7792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dirty="0" err="1" smtClean="0">
                          <a:latin typeface="Elephant" pitchFamily="18" charset="0"/>
                        </a:rPr>
                        <a:t>IIb</a:t>
                      </a:r>
                      <a:endParaRPr lang="en-US" sz="1800" b="0" dirty="0" smtClean="0"/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VLDL &amp; LDL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en-US" sz="2000" b="1" dirty="0" smtClean="0"/>
                        <a:t>TG &amp; C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 3"/>
                        </a:rPr>
                        <a:t>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40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III</a:t>
                      </a:r>
                      <a:endParaRPr lang="en-US" sz="1800" b="0" dirty="0" smtClean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IDL</a:t>
                      </a:r>
                      <a:endParaRPr lang="en-US" sz="2000" b="1" dirty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 &amp; C</a:t>
                      </a:r>
                      <a:endParaRPr lang="en-US" sz="2000" b="1" dirty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</a:tr>
              <a:tr h="4748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IV</a:t>
                      </a:r>
                      <a:endParaRPr lang="en-US" sz="1800" b="0" dirty="0" smtClean="0"/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VLDL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TGs</a:t>
                      </a:r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ym typeface="Wingdings 3"/>
                        </a:rPr>
                        <a:t></a:t>
                      </a:r>
                      <a:endParaRPr lang="en-US" sz="2000" b="1" dirty="0" smtClean="0"/>
                    </a:p>
                  </a:txBody>
                  <a:tcPr marT="45716" marB="4571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79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Elephant" pitchFamily="18" charset="0"/>
                        </a:rPr>
                        <a:t>Type </a:t>
                      </a:r>
                      <a:r>
                        <a:rPr lang="en-US" sz="1800" b="0" baseline="0" dirty="0" smtClean="0">
                          <a:latin typeface="Elephant" pitchFamily="18" charset="0"/>
                        </a:rPr>
                        <a:t> V</a:t>
                      </a:r>
                      <a:endParaRPr lang="en-US" sz="1800" b="0" dirty="0" smtClean="0"/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VLDL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TGs &amp; C</a:t>
                      </a: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</a:p>
                  </a:txBody>
                  <a:tcPr marT="45716" marB="45716">
                    <a:solidFill>
                      <a:srgbClr val="F1E19D"/>
                    </a:solidFill>
                  </a:tcPr>
                </a:tc>
              </a:tr>
            </a:tbl>
          </a:graphicData>
        </a:graphic>
      </p:graphicFrame>
      <p:sp>
        <p:nvSpPr>
          <p:cNvPr id="29" name="Oval 28"/>
          <p:cNvSpPr/>
          <p:nvPr/>
        </p:nvSpPr>
        <p:spPr>
          <a:xfrm>
            <a:off x="1447800" y="1981200"/>
            <a:ext cx="5867400" cy="1219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43000" y="152400"/>
            <a:ext cx="6918881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500"/>
              </a:lnSpc>
              <a:defRPr/>
            </a:pPr>
            <a:endParaRPr lang="en-US" b="1" dirty="0">
              <a:ln>
                <a:solidFill>
                  <a:srgbClr val="FA00FA"/>
                </a:solidFill>
                <a:prstDash val="solid"/>
              </a:ln>
              <a:solidFill>
                <a:srgbClr val="CC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ernard MT Condensed" pitchFamily="18" charset="0"/>
              <a:sym typeface="Wingdings 3"/>
            </a:endParaRPr>
          </a:p>
          <a:p>
            <a:pPr algn="ctr">
              <a:lnSpc>
                <a:spcPts val="2500"/>
              </a:lnSpc>
              <a:defRPr/>
            </a:pPr>
            <a:r>
              <a:rPr lang="en-US" sz="4400" b="1" dirty="0">
                <a:solidFill>
                  <a:srgbClr val="FFFF00"/>
                </a:solidFill>
                <a:latin typeface="Arial Narrow" pitchFamily="34" charset="0"/>
                <a:ea typeface="+mj-ea"/>
                <a:cs typeface="+mj-cs"/>
                <a:sym typeface="Wingdings 3"/>
              </a:rPr>
              <a:t>Familial </a:t>
            </a:r>
            <a:r>
              <a:rPr lang="en-US" sz="4400" b="1" dirty="0" err="1">
                <a:solidFill>
                  <a:srgbClr val="FFFF00"/>
                </a:solidFill>
                <a:latin typeface="Arial Narrow" pitchFamily="34" charset="0"/>
                <a:ea typeface="+mj-ea"/>
                <a:cs typeface="+mj-cs"/>
                <a:sym typeface="Wingdings 3"/>
              </a:rPr>
              <a:t>Hyperlipoproteinemia</a:t>
            </a:r>
            <a:r>
              <a:rPr lang="en-US" sz="4400" b="1" dirty="0">
                <a:solidFill>
                  <a:srgbClr val="FFFF00"/>
                </a:solidFill>
                <a:latin typeface="Arial Narrow" pitchFamily="34" charset="0"/>
                <a:ea typeface="+mj-ea"/>
                <a:cs typeface="+mj-cs"/>
                <a:sym typeface="Wingdings 3"/>
              </a:rPr>
              <a:t> </a:t>
            </a:r>
            <a:endParaRPr lang="en-US" sz="4400" b="1" dirty="0">
              <a:solidFill>
                <a:srgbClr val="FFFF00"/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5562600"/>
            <a:ext cx="571500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Seondary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hyperlipidemia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6172200"/>
            <a:ext cx="152400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Drug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6172200"/>
            <a:ext cx="175260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Disease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Pharmacological actions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5307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altLang="en-US" sz="2800" b="1" u="sng" dirty="0" smtClean="0">
                <a:solidFill>
                  <a:srgbClr val="FFFF00"/>
                </a:solidFill>
                <a:latin typeface="Arial Narrow" pitchFamily="34" charset="0"/>
              </a:rPr>
              <a:t>Effect on VLDL:</a:t>
            </a:r>
            <a:r>
              <a:rPr lang="en-US" altLang="en-US" sz="2800" u="sng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altLang="en-US" sz="2800" b="1" dirty="0" smtClean="0">
                <a:latin typeface="Arial Narrow" pitchFamily="34" charset="0"/>
                <a:sym typeface="Wingdings 3" pitchFamily="18" charset="2"/>
              </a:rPr>
              <a:t> </a:t>
            </a:r>
            <a:r>
              <a:rPr lang="en-US" altLang="en-US" sz="2800" u="sng" dirty="0" smtClean="0">
                <a:solidFill>
                  <a:srgbClr val="FFFF00"/>
                </a:solidFill>
                <a:latin typeface="Arial Narrow" pitchFamily="34" charset="0"/>
              </a:rPr>
              <a:t>VLDL by:</a:t>
            </a:r>
            <a:r>
              <a:rPr lang="en-US" altLang="en-US" sz="2800" u="sng" dirty="0" smtClean="0">
                <a:latin typeface="Arial Narrow" pitchFamily="34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 smtClean="0">
                <a:latin typeface="Arial Narrow" pitchFamily="34" charset="0"/>
              </a:rPr>
              <a:t>1) </a:t>
            </a:r>
            <a:r>
              <a:rPr lang="en-US" altLang="en-US" sz="2800" b="1" dirty="0" smtClean="0">
                <a:latin typeface="Arial Narrow" pitchFamily="34" charset="0"/>
                <a:sym typeface="Wingdings 3" pitchFamily="18" charset="2"/>
              </a:rPr>
              <a:t></a:t>
            </a:r>
            <a:r>
              <a:rPr lang="en-US" altLang="en-US" sz="2800" dirty="0" smtClean="0">
                <a:latin typeface="Arial Narrow" pitchFamily="34" charset="0"/>
              </a:rPr>
              <a:t> synthesis in liver                                                                       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 smtClean="0">
                <a:latin typeface="Arial Narrow" pitchFamily="34" charset="0"/>
              </a:rPr>
              <a:t> 2) increased clearance in plasma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dirty="0" smtClean="0">
                <a:latin typeface="Arial Narrow" pitchFamily="34" charset="0"/>
              </a:rPr>
              <a:t>3) </a:t>
            </a:r>
            <a:r>
              <a:rPr lang="en-US" altLang="en-US" sz="2800" b="1" dirty="0" smtClean="0">
                <a:latin typeface="Arial Narrow" pitchFamily="34" charset="0"/>
                <a:sym typeface="Wingdings 3" pitchFamily="18" charset="2"/>
              </a:rPr>
              <a:t></a:t>
            </a:r>
            <a:r>
              <a:rPr lang="en-US" altLang="en-US" sz="2800" dirty="0" smtClean="0">
                <a:latin typeface="Arial Narrow" pitchFamily="34" charset="0"/>
              </a:rPr>
              <a:t> mobilization of free fatty acids from adipose tissue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Effect on LDL: </a:t>
            </a:r>
            <a:r>
              <a:rPr lang="en-US" altLang="en-US" sz="2800" b="1" dirty="0" smtClean="0">
                <a:latin typeface="Arial Narrow" pitchFamily="34" charset="0"/>
                <a:sym typeface="Wingdings 3" pitchFamily="18" charset="2"/>
              </a:rPr>
              <a:t></a:t>
            </a:r>
            <a:r>
              <a:rPr lang="en-US" altLang="en-US" sz="2800" dirty="0" smtClean="0">
                <a:latin typeface="Arial Narrow" pitchFamily="34" charset="0"/>
              </a:rPr>
              <a:t> LDL due to reduction in its precursor (VLDL)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Effect on HDL:</a:t>
            </a:r>
            <a:r>
              <a:rPr lang="en-US" altLang="en-US" sz="2800" dirty="0" smtClean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altLang="en-US" sz="2800" dirty="0" smtClean="0">
                <a:latin typeface="Arial Narrow" pitchFamily="34" charset="0"/>
              </a:rPr>
              <a:t>Induces </a:t>
            </a:r>
            <a:r>
              <a:rPr lang="en-US" altLang="en-US" sz="2800" dirty="0" smtClean="0">
                <a:latin typeface="Arial Narrow" pitchFamily="34" charset="0"/>
              </a:rPr>
              <a:t>a large increase </a:t>
            </a:r>
            <a:r>
              <a:rPr lang="en-US" altLang="en-US" sz="2800" dirty="0" smtClean="0">
                <a:latin typeface="Arial Narrow" pitchFamily="34" charset="0"/>
              </a:rPr>
              <a:t>in </a:t>
            </a:r>
            <a:r>
              <a:rPr lang="en-US" altLang="en-US" sz="2800" dirty="0" smtClean="0">
                <a:latin typeface="Arial Narrow" pitchFamily="34" charset="0"/>
              </a:rPr>
              <a:t>HDL-C</a:t>
            </a:r>
            <a:endParaRPr lang="en-US" altLang="en-US" sz="280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382000" cy="1139825"/>
          </a:xfrm>
        </p:spPr>
        <p:txBody>
          <a:bodyPr/>
          <a:lstStyle/>
          <a:p>
            <a:pPr algn="l"/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Niacin : Adverse Effects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538" y="1600200"/>
            <a:ext cx="83820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The most common side effect is cutaneous flushing, </a:t>
            </a:r>
            <a:r>
              <a:rPr 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(which is prostaglandin </a:t>
            </a:r>
            <a:r>
              <a:rPr lang="en-US" sz="2800" b="1" dirty="0">
                <a:solidFill>
                  <a:srgbClr val="FFFFCC"/>
                </a:solidFill>
                <a:latin typeface="Arial Narrow" pitchFamily="34" charset="0"/>
              </a:rPr>
              <a:t>-</a:t>
            </a:r>
            <a:r>
              <a:rPr 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mediated , can be avoided by low dose aspirin ½ h before niacin)</a:t>
            </a:r>
          </a:p>
          <a:p>
            <a:pPr eaLnBrk="1" hangingPunct="1">
              <a:defRPr/>
            </a:pPr>
            <a:r>
              <a:rPr lang="en-US" sz="2800" b="1" dirty="0">
                <a:solidFill>
                  <a:srgbClr val="FFFFCC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rial Narrow" pitchFamily="34" charset="0"/>
              </a:rPr>
              <a:t>GIT disturbances: </a:t>
            </a:r>
            <a:r>
              <a:rPr lang="en-US" sz="2800" b="1" spc="-40" dirty="0">
                <a:latin typeface="Arial Narrow" pitchFamily="34" charset="0"/>
              </a:rPr>
              <a:t>Dyspepsia </a:t>
            </a:r>
            <a:r>
              <a:rPr lang="en-US" sz="2800" b="1" spc="-40" dirty="0" smtClean="0">
                <a:latin typeface="Arial Narrow" pitchFamily="34" charset="0"/>
              </a:rPr>
              <a:t>, n</a:t>
            </a:r>
            <a:r>
              <a:rPr 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ausea , vomiting , </a:t>
            </a:r>
            <a:r>
              <a:rPr lang="en-US" sz="2800" b="1" spc="-40" dirty="0">
                <a:latin typeface="Arial Narrow" pitchFamily="34" charset="0"/>
              </a:rPr>
              <a:t>reactivation of peptic ulcer </a:t>
            </a:r>
            <a:r>
              <a:rPr 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( can be  decreased if taken after meal)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 Narrow" pitchFamily="34" charset="0"/>
              </a:rPr>
              <a:t>High doses:</a:t>
            </a:r>
            <a:endParaRPr lang="en-US" sz="2800" b="1" i="1" spc="-40" dirty="0" smtClean="0">
              <a:latin typeface="Arial Narrow" pitchFamily="34" charset="0"/>
            </a:endParaRPr>
          </a:p>
          <a:p>
            <a:pPr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  <a:defRPr/>
            </a:pPr>
            <a:r>
              <a:rPr lang="en-US" sz="2800" b="1" dirty="0" smtClean="0">
                <a:latin typeface="Arial Narrow" pitchFamily="34" charset="0"/>
              </a:rPr>
              <a:t>Reversible </a:t>
            </a:r>
            <a:r>
              <a:rPr lang="en-US" sz="2800" b="1" spc="-30" dirty="0" smtClean="0">
                <a:latin typeface="Arial Narrow" pitchFamily="34" charset="0"/>
                <a:sym typeface="Wingdings 3"/>
              </a:rPr>
              <a:t> liver enzymes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 h</a:t>
            </a:r>
            <a:r>
              <a:rPr lang="en-US" sz="2800" b="1" dirty="0" smtClean="0">
                <a:latin typeface="Arial Narrow" pitchFamily="34" charset="0"/>
              </a:rPr>
              <a:t>epatotoxicity.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  <a:defRPr/>
            </a:pPr>
            <a:r>
              <a:rPr lang="en-US" sz="2800" b="1" dirty="0" smtClean="0">
                <a:latin typeface="Arial Narrow" pitchFamily="34" charset="0"/>
              </a:rPr>
              <a:t>Impairment of glucose tolerance </a:t>
            </a:r>
            <a:r>
              <a:rPr lang="en-US" sz="2800" b="1" dirty="0" smtClean="0">
                <a:latin typeface="Arial Narrow" pitchFamily="34" charset="0"/>
                <a:sym typeface="Wingdings 3"/>
              </a:rPr>
              <a:t> overt diabetes</a:t>
            </a:r>
            <a:r>
              <a:rPr lang="en-US" sz="28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 2" pitchFamily="18" charset="2"/>
              <a:buChar char="·"/>
              <a:defRPr/>
            </a:pPr>
            <a:r>
              <a:rPr lang="en-US" sz="2800" b="1" spc="-30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800" b="1" dirty="0" smtClean="0">
                <a:latin typeface="Arial Narrow" pitchFamily="34" charset="0"/>
              </a:rPr>
              <a:t>uric acid</a:t>
            </a:r>
          </a:p>
          <a:p>
            <a:pPr marL="812800" indent="-812800" eaLnBrk="1" hangingPunct="1">
              <a:buFont typeface="Wingdings" pitchFamily="2" charset="2"/>
              <a:buNone/>
              <a:defRPr/>
            </a:pPr>
            <a:endParaRPr lang="en-US" sz="28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648200"/>
            <a:ext cx="67056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Gout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Peptic ulcer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Hepatotoxicity</a:t>
            </a:r>
          </a:p>
          <a:p>
            <a:pPr>
              <a:lnSpc>
                <a:spcPts val="23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en-US" sz="2800" b="1" dirty="0" smtClean="0">
                <a:solidFill>
                  <a:srgbClr val="FFFFCC"/>
                </a:solidFill>
                <a:latin typeface="Arial Narrow" pitchFamily="34" charset="0"/>
              </a:rPr>
              <a:t>Diabetes mellitus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3810000"/>
            <a:ext cx="3400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Contraindications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304800"/>
            <a:ext cx="2181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Indications</a:t>
            </a:r>
          </a:p>
        </p:txBody>
      </p:sp>
      <p:sp>
        <p:nvSpPr>
          <p:cNvPr id="45061" name="TextBox 9"/>
          <p:cNvSpPr txBox="1">
            <a:spLocks noChangeArrowheads="1"/>
          </p:cNvSpPr>
          <p:nvPr/>
        </p:nvSpPr>
        <p:spPr bwMode="auto">
          <a:xfrm>
            <a:off x="228600" y="1901825"/>
            <a:ext cx="89154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altLang="en-US" sz="2800" b="1">
                <a:solidFill>
                  <a:srgbClr val="FFFFCC"/>
                </a:solidFill>
                <a:latin typeface="Arial Narrow" pitchFamily="34" charset="0"/>
                <a:sym typeface="Wingdings 3" pitchFamily="18" charset="2"/>
              </a:rPr>
              <a:t>Type IIa hypercholestrolemia</a:t>
            </a: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altLang="en-US" sz="2800" b="1">
                <a:solidFill>
                  <a:srgbClr val="FFFFCC"/>
                </a:solidFill>
                <a:latin typeface="Arial Narrow" pitchFamily="34" charset="0"/>
                <a:sym typeface="Wingdings 3" pitchFamily="18" charset="2"/>
              </a:rPr>
              <a:t>Type IIa, IIb hypercholesterolemia &amp; any combined hyperlipidemia</a:t>
            </a:r>
          </a:p>
          <a:p>
            <a:pPr marL="0" lvl="3">
              <a:lnSpc>
                <a:spcPts val="2200"/>
              </a:lnSpc>
              <a:spcBef>
                <a:spcPts val="200"/>
              </a:spcBef>
              <a:buClr>
                <a:srgbClr val="FF0000"/>
              </a:buClr>
              <a:buSzPct val="73000"/>
              <a:buFont typeface="Wingdings" pitchFamily="2" charset="2"/>
              <a:buChar char="Ø"/>
            </a:pPr>
            <a:r>
              <a:rPr lang="en-US" altLang="en-US" sz="2800" b="1">
                <a:solidFill>
                  <a:srgbClr val="FFFFCC"/>
                </a:solidFill>
                <a:latin typeface="Arial Narrow" pitchFamily="34" charset="0"/>
                <a:sym typeface="Wingdings 3" pitchFamily="18" charset="2"/>
              </a:rPr>
              <a:t> Patient with hypertriglyceridemia &amp; low HDL-C</a:t>
            </a:r>
          </a:p>
        </p:txBody>
      </p:sp>
      <p:sp>
        <p:nvSpPr>
          <p:cNvPr id="45062" name="TextBox 10"/>
          <p:cNvSpPr txBox="1">
            <a:spLocks noChangeArrowheads="1"/>
          </p:cNvSpPr>
          <p:nvPr/>
        </p:nvSpPr>
        <p:spPr bwMode="auto">
          <a:xfrm>
            <a:off x="152400" y="1093788"/>
            <a:ext cx="8534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2800" b="1">
                <a:solidFill>
                  <a:srgbClr val="FFFFCC"/>
                </a:solidFill>
                <a:latin typeface="Arial Narrow" pitchFamily="34" charset="0"/>
              </a:rPr>
              <a:t>Monotherapy or in combination with fibrate, resin or statin</a:t>
            </a:r>
            <a:endParaRPr lang="en-US" altLang="en-US" sz="2800" b="1">
              <a:solidFill>
                <a:srgbClr val="FFFFCC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ctrTitle" sz="quarter"/>
          </p:nvPr>
        </p:nvSpPr>
        <p:spPr>
          <a:xfrm>
            <a:off x="381000" y="1905000"/>
            <a:ext cx="7772400" cy="14478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GB" altLang="en-US" smtClean="0">
                <a:solidFill>
                  <a:srgbClr val="FFFF00"/>
                </a:solidFill>
                <a:latin typeface="Arial Black" pitchFamily="34" charset="0"/>
              </a:rPr>
              <a:t>Fibric acid Derivatives (Fibrates)</a:t>
            </a: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endParaRPr lang="en-US" altLang="en-US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II-Agents targeting endogenous </a:t>
            </a:r>
            <a:r>
              <a:rPr lang="en-US" sz="36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cholesterol</a:t>
            </a:r>
            <a:endParaRPr lang="en-US" sz="3600" b="1" dirty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236538" y="277813"/>
            <a:ext cx="8534400" cy="1139825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</a:rPr>
              <a:t/>
            </a:r>
            <a:br>
              <a:rPr lang="en-US" altLang="en-US" smtClean="0">
                <a:solidFill>
                  <a:srgbClr val="FFFF00"/>
                </a:solidFill>
              </a:rPr>
            </a:br>
            <a: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  <a:t>Fibrates :Mechanism of Action</a:t>
            </a:r>
            <a:br>
              <a:rPr lang="en-US" altLang="en-US" b="1" smtClean="0">
                <a:solidFill>
                  <a:srgbClr val="FFFF00"/>
                </a:solidFill>
                <a:latin typeface="Arial Narrow" pitchFamily="34" charset="0"/>
              </a:rPr>
            </a:br>
            <a:endParaRPr lang="en-US" altLang="en-US" b="1" smtClean="0">
              <a:latin typeface="Arial Narrow" pitchFamily="34" charset="0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236538" y="1676400"/>
            <a:ext cx="8534400" cy="4724400"/>
          </a:xfrm>
        </p:spPr>
        <p:txBody>
          <a:bodyPr/>
          <a:lstStyle/>
          <a:p>
            <a:pPr algn="just" eaLnBrk="1" hangingPunct="1"/>
            <a:r>
              <a:rPr lang="en-US" altLang="en-US" b="1" smtClean="0">
                <a:latin typeface="Arial Narrow" pitchFamily="34" charset="0"/>
              </a:rPr>
              <a:t>Fibrates are agonists of peroxisome proliferator activated receptors (PPAR</a:t>
            </a:r>
            <a:r>
              <a:rPr lang="el-GR" altLang="en-US" b="1" smtClean="0">
                <a:latin typeface="Arial Narrow" pitchFamily="34" charset="0"/>
              </a:rPr>
              <a:t>α</a:t>
            </a:r>
            <a:r>
              <a:rPr lang="en-US" altLang="en-US" b="1" smtClean="0">
                <a:latin typeface="Arial Narrow" pitchFamily="34" charset="0"/>
              </a:rPr>
              <a:t>) which </a:t>
            </a:r>
            <a:r>
              <a:rPr lang="en-US" altLang="en-US" b="1" smtClean="0">
                <a:solidFill>
                  <a:srgbClr val="00FF00"/>
                </a:solidFill>
                <a:latin typeface="Arial Narrow" pitchFamily="34" charset="0"/>
                <a:cs typeface="Times New Roman" pitchFamily="1" charset="0"/>
              </a:rPr>
              <a:t>are a class of intracellular receptors that modulate fat metabolism </a:t>
            </a:r>
          </a:p>
          <a:p>
            <a:pPr algn="just" eaLnBrk="1" hangingPunct="1"/>
            <a:r>
              <a:rPr lang="en-US" altLang="en-US" b="1" smtClean="0">
                <a:latin typeface="Arial Narrow" pitchFamily="34" charset="0"/>
              </a:rPr>
              <a:t>They increase genes transcription for </a:t>
            </a:r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lipoprotein lipase (LPL)</a:t>
            </a:r>
            <a:r>
              <a:rPr lang="en-US" altLang="en-US" sz="2800" b="1" smtClean="0">
                <a:solidFill>
                  <a:srgbClr val="66FF33"/>
                </a:solidFill>
                <a:latin typeface="Arial Narrow" pitchFamily="34" charset="0"/>
              </a:rPr>
              <a:t> </a:t>
            </a:r>
            <a:r>
              <a:rPr lang="en-US" altLang="en-US" b="1" smtClean="0">
                <a:latin typeface="Arial Narrow" pitchFamily="34" charset="0"/>
              </a:rPr>
              <a:t>leading to increased catabolism of TG in  VLDL and chylomicrons</a:t>
            </a:r>
          </a:p>
          <a:p>
            <a:pPr marL="342900" lvl="1" indent="-342900" algn="just" eaLnBrk="1" hangingPunct="1">
              <a:buFontTx/>
              <a:buChar char="•"/>
            </a:pPr>
            <a:r>
              <a:rPr lang="en-US" altLang="en-US" b="1" smtClean="0">
                <a:solidFill>
                  <a:schemeClr val="tx2"/>
                </a:solidFill>
                <a:latin typeface="Arial Narrow" pitchFamily="34" charset="0"/>
              </a:rPr>
              <a:t> Examples: </a:t>
            </a:r>
            <a:r>
              <a:rPr lang="en-US" altLang="en-US" sz="3200" b="1" smtClean="0">
                <a:solidFill>
                  <a:schemeClr val="tx2"/>
                </a:solidFill>
                <a:latin typeface="Arial Narrow" pitchFamily="34" charset="0"/>
              </a:rPr>
              <a:t>Clofibrate &amp; Gemfibrozil &amp; Fenofibrate</a:t>
            </a:r>
          </a:p>
          <a:p>
            <a:pPr algn="just" eaLnBrk="1" hangingPunct="1"/>
            <a:endParaRPr lang="en-US" altLang="en-US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Fibrates: pharmacological effects</a:t>
            </a:r>
            <a:endParaRPr lang="en-US" altLang="en-US" smtClean="0">
              <a:solidFill>
                <a:srgbClr val="66FF33"/>
              </a:solidFill>
            </a:endParaRPr>
          </a:p>
        </p:txBody>
      </p:sp>
      <p:sp>
        <p:nvSpPr>
          <p:cNvPr id="44035" name="Content Placeholder 1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47244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b="1" spc="-30" dirty="0" smtClean="0">
                <a:latin typeface="Arial Narrow" pitchFamily="34" charset="0"/>
                <a:sym typeface="Wingdings 3"/>
              </a:rPr>
              <a:t></a:t>
            </a:r>
            <a:r>
              <a:rPr lang="en-US" altLang="en-US" b="1" dirty="0" smtClean="0">
                <a:latin typeface="Arial Narrow" pitchFamily="34" charset="0"/>
              </a:rPr>
              <a:t> LPL activity, which increases clearance of VLDL &amp; chylomicron in plasma</a:t>
            </a:r>
          </a:p>
          <a:p>
            <a:pPr lvl="1" eaLnBrk="1" hangingPunct="1">
              <a:defRPr/>
            </a:pPr>
            <a:r>
              <a:rPr lang="en-US" altLang="en-US" b="1" dirty="0" smtClean="0">
                <a:latin typeface="Arial Narrow" pitchFamily="34" charset="0"/>
              </a:rPr>
              <a:t>A marked </a:t>
            </a:r>
            <a:r>
              <a:rPr lang="en-US" altLang="en-US" b="1" dirty="0" smtClean="0">
                <a:solidFill>
                  <a:srgbClr val="FFFF00"/>
                </a:solidFill>
                <a:latin typeface="Arial Narrow" pitchFamily="34" charset="0"/>
              </a:rPr>
              <a:t>reduction in TG</a:t>
            </a:r>
            <a:r>
              <a:rPr lang="en-US" altLang="en-US" b="1" dirty="0" smtClean="0">
                <a:latin typeface="Arial Narrow" pitchFamily="34" charset="0"/>
              </a:rPr>
              <a:t> (due to stimulation of catabolism of VLDL)</a:t>
            </a:r>
          </a:p>
          <a:p>
            <a:pPr lvl="1" eaLnBrk="1" hangingPunct="1">
              <a:defRPr/>
            </a:pPr>
            <a:r>
              <a:rPr lang="en-US" b="1" spc="-30" dirty="0" smtClean="0">
                <a:latin typeface="Arial Narrow" pitchFamily="34" charset="0"/>
                <a:sym typeface="Wingdings 3"/>
              </a:rPr>
              <a:t></a:t>
            </a:r>
            <a:r>
              <a:rPr lang="en-US" altLang="en-US" b="1" dirty="0" smtClean="0">
                <a:latin typeface="Arial Narrow" pitchFamily="34" charset="0"/>
              </a:rPr>
              <a:t> FFA uptake by the liver </a:t>
            </a:r>
          </a:p>
          <a:p>
            <a:pPr lvl="1" eaLnBrk="1" hangingPunct="1">
              <a:defRPr/>
            </a:pPr>
            <a:r>
              <a:rPr lang="en-US" b="1" spc="-30" dirty="0" smtClean="0">
                <a:latin typeface="Arial Narrow" pitchFamily="34" charset="0"/>
                <a:sym typeface="Wingdings 3"/>
              </a:rPr>
              <a:t></a:t>
            </a:r>
            <a:r>
              <a:rPr lang="en-US" altLang="en-US" b="1" dirty="0" smtClean="0">
                <a:latin typeface="Arial Narrow" pitchFamily="34" charset="0"/>
              </a:rPr>
              <a:t> LDL-C uptake by the liver</a:t>
            </a:r>
          </a:p>
          <a:p>
            <a:pPr lvl="1" eaLnBrk="1" hangingPunct="1">
              <a:defRPr/>
            </a:pPr>
            <a:r>
              <a:rPr lang="en-US" b="1" spc="-30" dirty="0" smtClean="0">
                <a:latin typeface="Arial Narrow" pitchFamily="34" charset="0"/>
                <a:sym typeface="Wingdings 3"/>
              </a:rPr>
              <a:t></a:t>
            </a:r>
            <a:r>
              <a:rPr lang="en-US" altLang="en-US" b="1" dirty="0" smtClean="0">
                <a:latin typeface="Arial Narrow" pitchFamily="34" charset="0"/>
              </a:rPr>
              <a:t>in</a:t>
            </a:r>
            <a:r>
              <a:rPr lang="en-US" altLang="en-US" b="1" dirty="0" smtClean="0">
                <a:solidFill>
                  <a:srgbClr val="FFFF00"/>
                </a:solidFill>
                <a:latin typeface="Arial Narrow" pitchFamily="34" charset="0"/>
              </a:rPr>
              <a:t> HDL-C</a:t>
            </a:r>
            <a:r>
              <a:rPr lang="en-US" altLang="en-US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altLang="en-US" b="1" dirty="0" smtClean="0">
                <a:latin typeface="Arial Narrow" pitchFamily="34" charset="0"/>
              </a:rPr>
              <a:t>(by increasing the production of the </a:t>
            </a:r>
            <a:r>
              <a:rPr lang="en-US" altLang="en-US" b="1" dirty="0" err="1" smtClean="0">
                <a:latin typeface="Arial Narrow" pitchFamily="34" charset="0"/>
              </a:rPr>
              <a:t>apoprotein</a:t>
            </a:r>
            <a:r>
              <a:rPr lang="en-US" altLang="en-US" b="1" dirty="0" smtClean="0">
                <a:latin typeface="Arial Narrow" pitchFamily="34" charset="0"/>
              </a:rPr>
              <a:t> components of HDL)</a:t>
            </a:r>
          </a:p>
          <a:p>
            <a:pPr lvl="1" eaLnBrk="1" hangingPunct="1">
              <a:defRPr/>
            </a:pPr>
            <a:r>
              <a:rPr lang="en-US" b="1" spc="-30" dirty="0" smtClean="0">
                <a:latin typeface="Arial Narrow" pitchFamily="34" charset="0"/>
                <a:sym typeface="Wingdings 3"/>
              </a:rPr>
              <a:t></a:t>
            </a:r>
            <a:r>
              <a:rPr lang="en-US" altLang="en-US" b="1" dirty="0" smtClean="0">
                <a:latin typeface="Arial Narrow" pitchFamily="34" charset="0"/>
              </a:rPr>
              <a:t> excretion of hepatic C in </a:t>
            </a:r>
            <a:r>
              <a:rPr lang="en-US" altLang="en-US" b="1" dirty="0" smtClean="0">
                <a:latin typeface="Arial Narrow" pitchFamily="34" charset="0"/>
              </a:rPr>
              <a:t>bile</a:t>
            </a:r>
            <a:endParaRPr lang="en-US" altLang="en-US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382000" cy="1139825"/>
          </a:xfrm>
        </p:spPr>
        <p:txBody>
          <a:bodyPr/>
          <a:lstStyle/>
          <a:p>
            <a:pPr algn="l"/>
            <a:r>
              <a:rPr lang="en-US" altLang="en-US" b="1" smtClean="0">
                <a:solidFill>
                  <a:srgbClr val="66FF33"/>
                </a:solidFill>
                <a:latin typeface="Arial Narrow" pitchFamily="34" charset="0"/>
              </a:rPr>
              <a:t>Fibrates : Adverse Effects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76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1600" dirty="0" smtClean="0"/>
          </a:p>
          <a:p>
            <a:pPr marL="571500" lvl="2" indent="-571500">
              <a:lnSpc>
                <a:spcPct val="80000"/>
              </a:lnSpc>
              <a:buClr>
                <a:schemeClr val="hlink"/>
              </a:buClr>
            </a:pPr>
            <a:r>
              <a:rPr lang="en-US" altLang="en-US" sz="3600" b="1" dirty="0" smtClean="0">
                <a:solidFill>
                  <a:schemeClr val="tx2"/>
                </a:solidFill>
                <a:latin typeface="Arial Narrow" pitchFamily="34" charset="0"/>
              </a:rPr>
              <a:t>GIT</a:t>
            </a:r>
            <a:r>
              <a:rPr lang="en-US" altLang="en-US" sz="3600" b="1" dirty="0" smtClean="0">
                <a:latin typeface="Arial Narrow" pitchFamily="34" charset="0"/>
              </a:rPr>
              <a:t> (indigestion, abdominal pain, diarrhea)</a:t>
            </a:r>
            <a:endParaRPr lang="en-US" altLang="en-US" sz="2000" b="1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1600" b="1" dirty="0" smtClean="0">
              <a:latin typeface="Arial Narrow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b="1" dirty="0" err="1" smtClean="0">
                <a:solidFill>
                  <a:srgbClr val="FFFF00"/>
                </a:solidFill>
                <a:latin typeface="Arial Narrow" pitchFamily="34" charset="0"/>
              </a:rPr>
              <a:t>Myositis</a:t>
            </a:r>
            <a:r>
              <a:rPr lang="en-US" altLang="en-US" b="1" dirty="0" smtClean="0">
                <a:latin typeface="Arial Narrow" pitchFamily="34" charset="0"/>
              </a:rPr>
              <a:t> : can occur resulting in weakness and tenderness of muscles, 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</a:rPr>
              <a:t>use of </a:t>
            </a:r>
            <a:r>
              <a:rPr lang="en-US" altLang="en-US" b="1" dirty="0" err="1" smtClean="0">
                <a:solidFill>
                  <a:srgbClr val="66FF33"/>
                </a:solidFill>
                <a:latin typeface="Arial Narrow" pitchFamily="34" charset="0"/>
              </a:rPr>
              <a:t>fibrates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</a:rPr>
              <a:t> with </a:t>
            </a:r>
            <a:r>
              <a:rPr lang="en-US" altLang="en-US" b="1" dirty="0" err="1" smtClean="0">
                <a:solidFill>
                  <a:srgbClr val="66FF33"/>
                </a:solidFill>
                <a:latin typeface="Arial Narrow" pitchFamily="34" charset="0"/>
              </a:rPr>
              <a:t>statins</a:t>
            </a:r>
            <a:r>
              <a:rPr lang="en-US" altLang="en-US" b="1" dirty="0" smtClean="0">
                <a:solidFill>
                  <a:srgbClr val="66FF33"/>
                </a:solidFill>
                <a:latin typeface="Arial Narrow" pitchFamily="34" charset="0"/>
              </a:rPr>
              <a:t> is  generally inadvisable</a:t>
            </a:r>
          </a:p>
          <a:p>
            <a:pPr>
              <a:lnSpc>
                <a:spcPct val="80000"/>
              </a:lnSpc>
            </a:pPr>
            <a:r>
              <a:rPr lang="en-US" altLang="en-US" sz="3600" b="1" dirty="0" smtClean="0">
                <a:solidFill>
                  <a:schemeClr val="tx2"/>
                </a:solidFill>
                <a:latin typeface="Arial Narrow" pitchFamily="34" charset="0"/>
              </a:rPr>
              <a:t>Gallstones: </a:t>
            </a:r>
            <a:r>
              <a:rPr lang="en-US" altLang="en-US" b="1" dirty="0" err="1" smtClean="0">
                <a:latin typeface="Arial Narrow" pitchFamily="34" charset="0"/>
                <a:hlinkClick r:id="rId3" action="ppaction://hlinkfile" tooltip="View drug information"/>
              </a:rPr>
              <a:t>Clofibrate</a:t>
            </a:r>
            <a:r>
              <a:rPr lang="en-US" altLang="en-US" b="1" dirty="0" smtClean="0">
                <a:latin typeface="Arial Narrow" pitchFamily="34" charset="0"/>
              </a:rPr>
              <a:t> increases C content of bile, predisposes to </a:t>
            </a:r>
            <a:r>
              <a:rPr lang="en-US" altLang="en-US" b="1" dirty="0" smtClean="0">
                <a:latin typeface="Arial Narrow" pitchFamily="34" charset="0"/>
              </a:rPr>
              <a:t>gallstones</a:t>
            </a:r>
            <a:endParaRPr lang="en-US" altLang="en-US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>
          <a:xfrm>
            <a:off x="431800" y="638175"/>
            <a:ext cx="8229600" cy="5510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 smtClean="0">
                <a:solidFill>
                  <a:srgbClr val="FFFF00"/>
                </a:solidFill>
                <a:latin typeface="Arial Narrow" pitchFamily="34" charset="0"/>
              </a:rPr>
              <a:t>Indication of </a:t>
            </a:r>
            <a:r>
              <a:rPr lang="cs-CZ" altLang="en-US" b="1" dirty="0" smtClean="0">
                <a:solidFill>
                  <a:srgbClr val="FFFF00"/>
                </a:solidFill>
                <a:latin typeface="Arial Narrow" pitchFamily="34" charset="0"/>
              </a:rPr>
              <a:t>Fibrates</a:t>
            </a:r>
          </a:p>
          <a:p>
            <a:pPr>
              <a:buFont typeface="Wingdings" pitchFamily="2" charset="2"/>
              <a:buNone/>
            </a:pPr>
            <a:r>
              <a:rPr lang="cs-CZ" altLang="en-US" dirty="0" smtClean="0">
                <a:solidFill>
                  <a:srgbClr val="66FF33"/>
                </a:solidFill>
                <a:latin typeface="Arial Narrow" pitchFamily="34" charset="0"/>
              </a:rPr>
              <a:t>1st-line defense for:</a:t>
            </a:r>
          </a:p>
        </p:txBody>
      </p:sp>
      <p:sp>
        <p:nvSpPr>
          <p:cNvPr id="50179" name="Text Box 4"/>
          <p:cNvSpPr txBox="1">
            <a:spLocks noChangeArrowheads="1"/>
          </p:cNvSpPr>
          <p:nvPr/>
        </p:nvSpPr>
        <p:spPr bwMode="auto">
          <a:xfrm>
            <a:off x="592138" y="2514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0180" name="Text Box 9"/>
          <p:cNvSpPr txBox="1">
            <a:spLocks noChangeArrowheads="1"/>
          </p:cNvSpPr>
          <p:nvPr/>
        </p:nvSpPr>
        <p:spPr bwMode="auto">
          <a:xfrm>
            <a:off x="971550" y="5445125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cs-CZ" altLang="en-US" b="1">
              <a:solidFill>
                <a:srgbClr val="FF00FF"/>
              </a:solidFill>
            </a:endParaRPr>
          </a:p>
          <a:p>
            <a:endParaRPr lang="cs-CZ" altLang="en-US" b="1">
              <a:solidFill>
                <a:srgbClr val="FF00FF"/>
              </a:solidFill>
            </a:endParaRPr>
          </a:p>
        </p:txBody>
      </p:sp>
      <p:sp>
        <p:nvSpPr>
          <p:cNvPr id="50181" name="Text Box 13"/>
          <p:cNvSpPr txBox="1">
            <a:spLocks noChangeArrowheads="1"/>
          </p:cNvSpPr>
          <p:nvPr/>
        </p:nvSpPr>
        <p:spPr bwMode="auto">
          <a:xfrm>
            <a:off x="0" y="1990725"/>
            <a:ext cx="8201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altLang="en-US" sz="2800"/>
              <a:t>  *</a:t>
            </a:r>
            <a:r>
              <a:rPr lang="cs-CZ" altLang="en-US" sz="2800" b="1">
                <a:latin typeface="Arial" charset="0"/>
                <a:cs typeface="Arial" charset="0"/>
              </a:rPr>
              <a:t>mixed dyslipidemia</a:t>
            </a:r>
            <a:r>
              <a:rPr lang="cs-CZ" altLang="en-US" b="1">
                <a:latin typeface="Arial Narrow" pitchFamily="34" charset="0"/>
                <a:cs typeface="Arial" charset="0"/>
              </a:rPr>
              <a:t> </a:t>
            </a:r>
            <a:r>
              <a:rPr lang="cs-CZ" altLang="en-US" sz="2800" b="1">
                <a:latin typeface="Arial Narrow" pitchFamily="34" charset="0"/>
                <a:cs typeface="Arial" charset="0"/>
              </a:rPr>
              <a:t>(i.e. raised serum TG and C)</a:t>
            </a:r>
          </a:p>
        </p:txBody>
      </p:sp>
      <p:sp>
        <p:nvSpPr>
          <p:cNvPr id="50182" name="Text Box 14"/>
          <p:cNvSpPr txBox="1">
            <a:spLocks noChangeArrowheads="1"/>
          </p:cNvSpPr>
          <p:nvPr/>
        </p:nvSpPr>
        <p:spPr bwMode="auto">
          <a:xfrm>
            <a:off x="303213" y="3594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0183" name="Text Box 16"/>
          <p:cNvSpPr txBox="1">
            <a:spLocks noChangeArrowheads="1"/>
          </p:cNvSpPr>
          <p:nvPr/>
        </p:nvSpPr>
        <p:spPr bwMode="auto">
          <a:xfrm>
            <a:off x="228600" y="2703513"/>
            <a:ext cx="8915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altLang="en-US"/>
              <a:t>*</a:t>
            </a:r>
            <a:r>
              <a:rPr lang="cs-CZ" altLang="en-US" b="1"/>
              <a:t> </a:t>
            </a:r>
            <a:r>
              <a:rPr lang="en-US" altLang="en-US" sz="2800" b="1">
                <a:latin typeface="Arial" charset="0"/>
                <a:cs typeface="Arial" charset="0"/>
              </a:rPr>
              <a:t>P</a:t>
            </a:r>
            <a:r>
              <a:rPr lang="cs-CZ" altLang="en-US" sz="2800" b="1">
                <a:latin typeface="Arial" charset="0"/>
                <a:cs typeface="Arial" charset="0"/>
              </a:rPr>
              <a:t>atients with low HDL and high risk of atheromatous disease </a:t>
            </a:r>
            <a:r>
              <a:rPr lang="cs-CZ" altLang="en-US" b="1">
                <a:latin typeface="Arial" charset="0"/>
                <a:cs typeface="Arial" charset="0"/>
              </a:rPr>
              <a:t>(often type 2 diabetic patients</a:t>
            </a:r>
            <a:r>
              <a:rPr lang="cs-CZ" altLang="en-US" sz="2000" b="1">
                <a:latin typeface="Arial" charset="0"/>
                <a:cs typeface="Arial" charset="0"/>
              </a:rPr>
              <a:t>)</a:t>
            </a:r>
            <a:endParaRPr lang="cs-CZ" altLang="en-US" sz="2800" b="1">
              <a:latin typeface="Arial" charset="0"/>
              <a:cs typeface="Arial" charset="0"/>
            </a:endParaRPr>
          </a:p>
        </p:txBody>
      </p:sp>
      <p:sp>
        <p:nvSpPr>
          <p:cNvPr id="50184" name="Text Box 18"/>
          <p:cNvSpPr txBox="1">
            <a:spLocks noChangeArrowheads="1"/>
          </p:cNvSpPr>
          <p:nvPr/>
        </p:nvSpPr>
        <p:spPr bwMode="auto">
          <a:xfrm>
            <a:off x="152400" y="3884613"/>
            <a:ext cx="88392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altLang="en-US" sz="2800" dirty="0"/>
              <a:t>* </a:t>
            </a:r>
            <a:r>
              <a:rPr lang="en-US" altLang="en-US" sz="2800" b="1" dirty="0">
                <a:latin typeface="Arial" charset="0"/>
                <a:cs typeface="Arial" charset="0"/>
              </a:rPr>
              <a:t>P</a:t>
            </a:r>
            <a:r>
              <a:rPr lang="cs-CZ" altLang="en-US" sz="2800" b="1" dirty="0">
                <a:latin typeface="Arial" charset="0"/>
                <a:cs typeface="Arial" charset="0"/>
              </a:rPr>
              <a:t>atients with severe </a:t>
            </a:r>
            <a:r>
              <a:rPr lang="cs-CZ" altLang="en-US" sz="2800" b="1" dirty="0" smtClean="0">
                <a:latin typeface="Arial" charset="0"/>
                <a:cs typeface="Arial" charset="0"/>
              </a:rPr>
              <a:t>resistant </a:t>
            </a:r>
            <a:r>
              <a:rPr lang="cs-CZ" altLang="en-US" sz="2800" b="1" dirty="0">
                <a:latin typeface="Arial" charset="0"/>
                <a:cs typeface="Arial" charset="0"/>
              </a:rPr>
              <a:t>dyslipidemia </a:t>
            </a:r>
            <a:r>
              <a:rPr lang="cs-CZ" altLang="en-US" sz="2800" b="1" dirty="0">
                <a:latin typeface="Arial Narrow" pitchFamily="34" charset="0"/>
              </a:rPr>
              <a:t>(combination with other lipid-lowering drugs).</a:t>
            </a:r>
            <a:endParaRPr lang="en-US" altLang="en-US" sz="2800" b="1" dirty="0">
              <a:latin typeface="Arial Narrow" pitchFamily="34" charset="0"/>
            </a:endParaRPr>
          </a:p>
          <a:p>
            <a:endParaRPr lang="en-US" altLang="en-US" b="1" dirty="0">
              <a:latin typeface="Arial Narrow" pitchFamily="34" charset="0"/>
            </a:endParaRPr>
          </a:p>
          <a:p>
            <a:endParaRPr lang="cs-CZ" altLang="en-US" b="1" dirty="0">
              <a:latin typeface="Arial Narrow" pitchFamily="34" charset="0"/>
            </a:endParaRPr>
          </a:p>
        </p:txBody>
      </p:sp>
      <p:sp>
        <p:nvSpPr>
          <p:cNvPr id="50185" name="Rectangle 1"/>
          <p:cNvSpPr>
            <a:spLocks noChangeArrowheads="1"/>
          </p:cNvSpPr>
          <p:nvPr/>
        </p:nvSpPr>
        <p:spPr bwMode="auto">
          <a:xfrm>
            <a:off x="1138238" y="2611438"/>
            <a:ext cx="285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en-US" sz="3200">
                <a:solidFill>
                  <a:srgbClr val="FFFFFF"/>
                </a:solidFill>
              </a:rPr>
              <a:t> </a:t>
            </a:r>
            <a:endParaRPr lang="en-US" alt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8"/>
          <p:cNvSpPr txBox="1">
            <a:spLocks noChangeArrowheads="1"/>
          </p:cNvSpPr>
          <p:nvPr/>
        </p:nvSpPr>
        <p:spPr bwMode="auto">
          <a:xfrm>
            <a:off x="228600" y="955675"/>
            <a:ext cx="8915400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</a:rPr>
              <a:t>1. G.I.T upset, headache, fatigue, weight gain 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</a:rPr>
              <a:t>2. Rash, urticaria, hair loss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</a:rPr>
              <a:t>3. Myalagia, Myositis, Rhabdomyolysis</a:t>
            </a:r>
            <a:r>
              <a:rPr lang="en-US" altLang="en-US" b="1">
                <a:latin typeface="Arial Narrow" pitchFamily="34" charset="0"/>
                <a:sym typeface="Wingdings 3" pitchFamily="18" charset="2"/>
              </a:rPr>
              <a:t> Acute renal failure  </a:t>
            </a:r>
            <a:r>
              <a:rPr lang="en-US" altLang="en-US">
                <a:latin typeface="Bernard MT Condensed" pitchFamily="18" charset="0"/>
                <a:sym typeface="Wingdings 3" pitchFamily="18" charset="2"/>
              </a:rPr>
              <a:t>Occurs &gt;</a:t>
            </a:r>
            <a:r>
              <a:rPr lang="en-US" altLang="en-US">
                <a:latin typeface="Bernard MT Condensed" pitchFamily="18" charset="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  <a:sym typeface="Wingdings 3" pitchFamily="18" charset="2"/>
              </a:rPr>
              <a:t>    -In alcoholics, 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  <a:sym typeface="Wingdings 3" pitchFamily="18" charset="2"/>
              </a:rPr>
              <a:t>    -If combined with statins (each –ve metabolism of other ) 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  <a:sym typeface="Wingdings 3" pitchFamily="18" charset="2"/>
              </a:rPr>
              <a:t>    -Or In </a:t>
            </a:r>
            <a:r>
              <a:rPr lang="en-US" altLang="en-US" b="1">
                <a:latin typeface="Arial Narrow" pitchFamily="34" charset="0"/>
              </a:rPr>
              <a:t>impaired renal function</a:t>
            </a:r>
          </a:p>
          <a:p>
            <a:pPr>
              <a:lnSpc>
                <a:spcPts val="2500"/>
              </a:lnSpc>
            </a:pPr>
            <a:r>
              <a:rPr lang="en-US" altLang="en-US" b="1">
                <a:latin typeface="Arial Narrow" pitchFamily="34" charset="0"/>
              </a:rPr>
              <a:t>4. </a:t>
            </a:r>
            <a:r>
              <a:rPr lang="sr-Cyrl-CS" altLang="en-US" b="1">
                <a:latin typeface="Arial Narrow" pitchFamily="34" charset="0"/>
              </a:rPr>
              <a:t>fibrates should be used with caution in patients with biliary tract disease</a:t>
            </a:r>
            <a:r>
              <a:rPr lang="en-US" altLang="en-US" b="1">
                <a:latin typeface="Arial Narrow" pitchFamily="34" charset="0"/>
              </a:rPr>
              <a:t>, as they i</a:t>
            </a:r>
            <a:r>
              <a:rPr lang="sr-Cyrl-CS" altLang="en-US" b="1">
                <a:latin typeface="Arial Narrow" pitchFamily="34" charset="0"/>
              </a:rPr>
              <a:t>ncrease the risk of cholesterol gallstones</a:t>
            </a:r>
            <a:r>
              <a:rPr lang="en-US" altLang="en-US" b="1">
                <a:latin typeface="Arial Narrow" pitchFamily="34" charset="0"/>
              </a:rPr>
              <a:t> as a result of </a:t>
            </a:r>
            <a:r>
              <a:rPr lang="sr-Cyrl-CS" altLang="en-US" b="1">
                <a:latin typeface="Arial Narrow" pitchFamily="34" charset="0"/>
              </a:rPr>
              <a:t>an increase in the cholesterol content of bile.</a:t>
            </a:r>
          </a:p>
          <a:p>
            <a:pPr>
              <a:lnSpc>
                <a:spcPts val="2500"/>
              </a:lnSpc>
            </a:pPr>
            <a:endParaRPr lang="en-US" altLang="en-US" b="1">
              <a:latin typeface="Arial Narrow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228600"/>
            <a:ext cx="7162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66FF33"/>
                </a:solidFill>
                <a:latin typeface="Arial Narrow" pitchFamily="34" charset="0"/>
                <a:ea typeface="+mj-ea"/>
                <a:cs typeface="+mj-cs"/>
              </a:rPr>
              <a:t>ADRs</a:t>
            </a:r>
            <a:r>
              <a:rPr lang="en-US" sz="2200" dirty="0">
                <a:solidFill>
                  <a:srgbClr val="FF6600"/>
                </a:solidFill>
                <a:latin typeface="Bernard MT Condensed" pitchFamily="18" charset="0"/>
              </a:rPr>
              <a:t> </a:t>
            </a:r>
            <a:endParaRPr lang="en-US" sz="2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229600" cy="1139825"/>
          </a:xfrm>
        </p:spPr>
        <p:txBody>
          <a:bodyPr/>
          <a:lstStyle/>
          <a:p>
            <a:pPr algn="l" eaLnBrk="1" hangingPunct="1"/>
            <a:r>
              <a:rPr lang="en-US" altLang="en-US" sz="3200" b="1" smtClean="0">
                <a:solidFill>
                  <a:srgbClr val="66FF33"/>
                </a:solidFill>
                <a:latin typeface="Arial Narrow" pitchFamily="34" charset="0"/>
              </a:rPr>
              <a:t>Drug interactions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 smtClean="0">
                <a:latin typeface="Arial Narrow" panose="020B0606020202030204" pitchFamily="34" charset="0"/>
              </a:rPr>
              <a:t>Increased risk of myopathy when combined with statins.</a:t>
            </a:r>
          </a:p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 smtClean="0">
                <a:latin typeface="Arial Narrow" panose="020B0606020202030204" pitchFamily="34" charset="0"/>
              </a:rPr>
              <a:t>Displace drugs from plasma proteins (</a:t>
            </a:r>
            <a:r>
              <a:rPr lang="en-US" sz="2800" b="1" dirty="0" err="1" smtClean="0">
                <a:latin typeface="Arial Narrow" panose="020B0606020202030204" pitchFamily="34" charset="0"/>
              </a:rPr>
              <a:t>e.g.oral</a:t>
            </a:r>
            <a:r>
              <a:rPr lang="en-US" sz="2800" b="1" dirty="0" smtClean="0">
                <a:latin typeface="Arial Narrow" panose="020B0606020202030204" pitchFamily="34" charset="0"/>
              </a:rPr>
              <a:t> anticoagulants and oral hypoglycemic drugs)</a:t>
            </a:r>
          </a:p>
          <a:p>
            <a:pPr marL="609600" indent="-609600" algn="just"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66FF33"/>
              </a:solidFill>
              <a:latin typeface="Arial Narrow" panose="020B0606020202030204" pitchFamily="34" charset="0"/>
            </a:endParaRPr>
          </a:p>
          <a:p>
            <a:pPr marL="609600" indent="-609600" algn="just" eaLnBrk="1" hangingPunct="1"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66FF33"/>
                </a:solidFill>
                <a:latin typeface="Arial Narrow" panose="020B0606020202030204" pitchFamily="34" charset="0"/>
              </a:rPr>
              <a:t> </a:t>
            </a:r>
            <a:r>
              <a:rPr lang="en-US" sz="2800" b="1" dirty="0" smtClean="0">
                <a:solidFill>
                  <a:srgbClr val="66FF33"/>
                </a:solidFill>
                <a:latin typeface="Arial Narrow" panose="020B0606020202030204" pitchFamily="34" charset="0"/>
              </a:rPr>
              <a:t>Contraindications</a:t>
            </a:r>
            <a:endParaRPr lang="en-US" sz="2800" dirty="0" smtClean="0">
              <a:solidFill>
                <a:srgbClr val="66FF33"/>
              </a:solidFill>
              <a:latin typeface="Arial Narrow" panose="020B0606020202030204" pitchFamily="34" charset="0"/>
            </a:endParaRPr>
          </a:p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latin typeface="Arial Narrow" panose="020B0606020202030204" pitchFamily="34" charset="0"/>
              </a:rPr>
              <a:t> </a:t>
            </a:r>
            <a:r>
              <a:rPr lang="en-US" sz="2800" b="1" dirty="0" smtClean="0">
                <a:latin typeface="Arial Narrow" panose="020B0606020202030204" pitchFamily="34" charset="0"/>
              </a:rPr>
              <a:t> Patients with impaired renal functions</a:t>
            </a:r>
          </a:p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latin typeface="Arial Narrow" panose="020B0606020202030204" pitchFamily="34" charset="0"/>
              </a:rPr>
              <a:t> </a:t>
            </a:r>
            <a:r>
              <a:rPr lang="en-US" sz="2800" b="1" dirty="0" smtClean="0">
                <a:latin typeface="Arial Narrow" panose="020B0606020202030204" pitchFamily="34" charset="0"/>
              </a:rPr>
              <a:t> Pregnant or nursing women</a:t>
            </a:r>
          </a:p>
          <a:p>
            <a:pPr algn="just" eaLnBrk="1" hangingPunct="1">
              <a:buFont typeface="Arial" panose="020B0604020202020204" pitchFamily="34" charset="0"/>
              <a:buChar char="•"/>
              <a:defRPr/>
            </a:pPr>
            <a:r>
              <a:rPr lang="en-US" sz="2800" b="1" dirty="0">
                <a:latin typeface="Arial Narrow" panose="020B0606020202030204" pitchFamily="34" charset="0"/>
              </a:rPr>
              <a:t> </a:t>
            </a:r>
            <a:r>
              <a:rPr lang="en-US" sz="2800" b="1" dirty="0" smtClean="0">
                <a:latin typeface="Arial Narrow" panose="020B0606020202030204" pitchFamily="34" charset="0"/>
              </a:rPr>
              <a:t> Preexisting gall bladder diseas</a:t>
            </a:r>
            <a:r>
              <a:rPr lang="en-US" sz="2800" dirty="0" smtClean="0">
                <a:latin typeface="Arial Narrow" panose="020B0606020202030204" pitchFamily="34" charset="0"/>
              </a:rPr>
              <a:t>e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80888" y="1676400"/>
            <a:ext cx="386035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FFFF00"/>
                </a:solidFill>
                <a:latin typeface="Arial Narrow" pitchFamily="34" charset="0"/>
              </a:rPr>
              <a:t>Antihyperlipidemic</a:t>
            </a:r>
            <a:r>
              <a:rPr lang="en-US" sz="2800" b="1" dirty="0">
                <a:solidFill>
                  <a:srgbClr val="FFFF00"/>
                </a:solidFill>
                <a:latin typeface="Arial Narrow" pitchFamily="34" charset="0"/>
              </a:rPr>
              <a:t> agents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47959"/>
            <a:ext cx="9144000" cy="52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latin typeface="Arial Narrow" pitchFamily="34" charset="0"/>
                <a:ea typeface="+mj-ea"/>
                <a:cs typeface="+mj-cs"/>
              </a:rPr>
              <a:t>Therapeutic strategies for  treatment of hyperlipidemia</a:t>
            </a:r>
            <a:endParaRPr lang="en-US" sz="3200" b="1" spc="50" dirty="0">
              <a:ln w="28575" cmpd="sng">
                <a:solidFill>
                  <a:sysClr val="windowText" lastClr="000000"/>
                </a:solidFill>
                <a:prstDash val="solid"/>
              </a:ln>
              <a:solidFill>
                <a:srgbClr val="FFCC00"/>
              </a:solidFill>
              <a:effectLst>
                <a:outerShdw blurRad="50800" dist="50800" dir="5400000" algn="ctr" rotWithShape="0">
                  <a:srgbClr val="D60093"/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4638" y="1066800"/>
            <a:ext cx="48974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latin typeface="Arial Narrow" pitchFamily="34" charset="0"/>
              </a:rPr>
              <a:t>Therapeutic lifestyle changes</a:t>
            </a:r>
            <a:endParaRPr lang="en-US" sz="3200" b="1" dirty="0">
              <a:solidFill>
                <a:srgbClr val="FFFF00"/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28600" y="2209800"/>
            <a:ext cx="8763000" cy="3733800"/>
          </a:xfrm>
          <a:prstGeom prst="rect">
            <a:avLst/>
          </a:prstGeom>
        </p:spPr>
        <p:txBody>
          <a:bodyPr/>
          <a:lstStyle/>
          <a:p>
            <a:pPr marL="514350" indent="-51435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anose="020B0606020202030204" pitchFamily="34" charset="0"/>
              </a:rPr>
              <a:t>1. Healthy diet; optimal Quantitative &amp; Qualitative fat content: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GB" sz="2000" dirty="0">
                <a:latin typeface="Arial Narrow" pitchFamily="34" charset="0"/>
              </a:rPr>
              <a:t>Diet has &lt;30% of calories as fat, &lt;7% as saturated fat and &lt;200mg cholesterol/day</a:t>
            </a:r>
            <a:endParaRPr lang="en-US" sz="2000" dirty="0">
              <a:latin typeface="Arial Narrow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000" dirty="0">
                <a:latin typeface="Arial Narrow" pitchFamily="34" charset="0"/>
              </a:rPr>
              <a:t>Avoid trans-fatty </a:t>
            </a:r>
            <a:r>
              <a:rPr lang="en-US" sz="2000" dirty="0" smtClean="0">
                <a:latin typeface="Arial Narrow" pitchFamily="34" charset="0"/>
              </a:rPr>
              <a:t>acids</a:t>
            </a:r>
            <a:endParaRPr lang="en-US" sz="2000" dirty="0">
              <a:latin typeface="Arial Narrow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000" dirty="0">
                <a:latin typeface="Arial Narrow" pitchFamily="34" charset="0"/>
              </a:rPr>
              <a:t>Use vegetable oils rich in unsaturated fatty acids: oleic acid, linoleic acid &amp; </a:t>
            </a:r>
            <a:br>
              <a:rPr lang="en-US" sz="2000" dirty="0">
                <a:latin typeface="Arial Narrow" pitchFamily="34" charset="0"/>
              </a:rPr>
            </a:br>
            <a:r>
              <a:rPr lang="en-US" sz="2000" dirty="0">
                <a:latin typeface="Arial Narrow" pitchFamily="34" charset="0"/>
              </a:rPr>
              <a:t>   </a:t>
            </a:r>
            <a:r>
              <a:rPr lang="en-US" sz="2000" dirty="0" err="1">
                <a:latin typeface="Arial Narrow" pitchFamily="34" charset="0"/>
              </a:rPr>
              <a:t>linolenic</a:t>
            </a:r>
            <a:r>
              <a:rPr lang="en-US" sz="2000" dirty="0">
                <a:latin typeface="Arial Narrow" pitchFamily="34" charset="0"/>
              </a:rPr>
              <a:t> acids. Diet should also contain plant </a:t>
            </a:r>
            <a:r>
              <a:rPr lang="en-US" sz="2000" dirty="0" err="1">
                <a:latin typeface="Arial Narrow" pitchFamily="34" charset="0"/>
              </a:rPr>
              <a:t>stanols</a:t>
            </a:r>
            <a:r>
              <a:rPr lang="en-US" sz="2000" dirty="0">
                <a:latin typeface="Arial Narrow" pitchFamily="34" charset="0"/>
              </a:rPr>
              <a:t> (</a:t>
            </a:r>
            <a:r>
              <a:rPr lang="en-US" altLang="en-US" sz="2000" dirty="0">
                <a:latin typeface="Arial Narrow" pitchFamily="34" charset="0"/>
              </a:rPr>
              <a:t>interfere with the formation of </a:t>
            </a:r>
            <a:r>
              <a:rPr lang="en-US" altLang="en-US" sz="2000" dirty="0" err="1">
                <a:latin typeface="Arial Narrow" pitchFamily="34" charset="0"/>
              </a:rPr>
              <a:t>micellar</a:t>
            </a:r>
            <a:r>
              <a:rPr lang="en-US" altLang="en-US" sz="2000" dirty="0">
                <a:latin typeface="Arial Narrow" pitchFamily="34" charset="0"/>
              </a:rPr>
              <a:t> cholesterol)</a:t>
            </a:r>
            <a:r>
              <a:rPr lang="en-US" sz="2000" dirty="0">
                <a:latin typeface="Arial Narrow" pitchFamily="34" charset="0"/>
              </a:rPr>
              <a:t> &amp; soluble fibers</a:t>
            </a:r>
          </a:p>
          <a:p>
            <a:pPr>
              <a:spcBef>
                <a:spcPts val="600"/>
              </a:spcBef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sz="2000" dirty="0">
                <a:latin typeface="Arial Narrow" pitchFamily="34" charset="0"/>
              </a:rPr>
              <a:t>Eat food high in antioxidants vitamins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anose="020B0606020202030204" pitchFamily="34" charset="0"/>
              </a:rPr>
              <a:t>2. Regular exercise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anose="020B0606020202030204" pitchFamily="34" charset="0"/>
              </a:rPr>
              <a:t>3. Cessation of hazards habits; smoking, alcohol, …etc</a:t>
            </a:r>
          </a:p>
          <a:p>
            <a:pPr marL="342900" indent="-342900" fontAlgn="auto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b="1" spc="-30" dirty="0">
                <a:latin typeface="Arial Narrow" panose="020B0606020202030204" pitchFamily="34" charset="0"/>
              </a:rPr>
              <a:t>4. Losing weight </a:t>
            </a:r>
            <a:endParaRPr lang="en-US" b="1" dirty="0">
              <a:solidFill>
                <a:srgbClr val="FF66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6246813" y="838200"/>
            <a:ext cx="1982787" cy="838200"/>
            <a:chOff x="6248400" y="838200"/>
            <a:chExt cx="1981994" cy="182959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248400" y="838200"/>
              <a:ext cx="198040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7314804" y="1752203"/>
              <a:ext cx="1829594" cy="158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Group 17"/>
          <p:cNvGrpSpPr>
            <a:grpSpLocks/>
          </p:cNvGrpSpPr>
          <p:nvPr/>
        </p:nvGrpSpPr>
        <p:grpSpPr bwMode="auto">
          <a:xfrm>
            <a:off x="901700" y="838200"/>
            <a:ext cx="1993900" cy="306388"/>
            <a:chOff x="901801" y="838200"/>
            <a:chExt cx="1993799" cy="305594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914500" y="838200"/>
              <a:ext cx="1981100" cy="15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750590" y="990995"/>
              <a:ext cx="30401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6088063"/>
            <a:ext cx="87487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altLang="en-US" sz="2200" b="1">
                <a:solidFill>
                  <a:srgbClr val="66FF33"/>
                </a:solidFill>
                <a:latin typeface="Arial Narrow" pitchFamily="34" charset="0"/>
              </a:rPr>
              <a:t>Can achieve a fall in LDL-C of 8-15% … </a:t>
            </a:r>
            <a:r>
              <a:rPr lang="en-GB" altLang="en-US" sz="2200" b="1" i="1">
                <a:solidFill>
                  <a:srgbClr val="66FF33"/>
                </a:solidFill>
                <a:latin typeface="Arial Narrow" pitchFamily="34" charset="0"/>
              </a:rPr>
              <a:t>but long-term compliance is a problem</a:t>
            </a:r>
            <a:endParaRPr lang="en-US" altLang="en-US" sz="2200" b="1">
              <a:solidFill>
                <a:srgbClr val="66FF33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3"/>
          <p:cNvSpPr txBox="1">
            <a:spLocks noChangeArrowheads="1"/>
          </p:cNvSpPr>
          <p:nvPr/>
        </p:nvSpPr>
        <p:spPr bwMode="auto">
          <a:xfrm>
            <a:off x="457200" y="2533650"/>
            <a:ext cx="838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3600" b="1">
                <a:solidFill>
                  <a:srgbClr val="00FF00"/>
                </a:solidFill>
                <a:latin typeface="Arial Narrow" pitchFamily="34" charset="0"/>
              </a:rPr>
              <a:t>Adjuvants in hyperlipidemia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158" y="252041"/>
            <a:ext cx="2261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200" b="1" dirty="0">
                <a:solidFill>
                  <a:srgbClr val="FFFF00"/>
                </a:solidFill>
                <a:latin typeface="Arial Narrow" panose="020B0606020202030204" pitchFamily="34" charset="0"/>
              </a:rPr>
              <a:t>Omega -3-FA</a:t>
            </a: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Arial Narrow" panose="020B0606020202030204" pitchFamily="34" charset="0"/>
            </a:endParaRPr>
          </a:p>
        </p:txBody>
      </p:sp>
      <p:sp>
        <p:nvSpPr>
          <p:cNvPr id="57347" name="Rectangle 7"/>
          <p:cNvSpPr>
            <a:spLocks noChangeArrowheads="1"/>
          </p:cNvSpPr>
          <p:nvPr/>
        </p:nvSpPr>
        <p:spPr bwMode="auto">
          <a:xfrm>
            <a:off x="2682875" y="303213"/>
            <a:ext cx="6273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latin typeface="Arial Narrow" pitchFamily="34" charset="0"/>
              </a:rPr>
              <a:t>found in fish oils containing highly unsaturated FA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1288" y="1927225"/>
            <a:ext cx="4572000" cy="1092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 platelet function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 Prolongation of bleeding time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  Anti-inflammatory effects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1288" y="1146175"/>
            <a:ext cx="4914900" cy="758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  enzymes involved in TG synthesis</a:t>
            </a:r>
          </a:p>
          <a:p>
            <a:pPr>
              <a:lnSpc>
                <a:spcPts val="2600"/>
              </a:lnSpc>
              <a:buClr>
                <a:srgbClr val="C00000"/>
              </a:buClr>
              <a:buSzPct val="73000"/>
              <a:buFont typeface="Wingdings 2" pitchFamily="18" charset="2"/>
              <a:buChar char="®"/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 beta-oxidation of FFA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41288" y="711200"/>
            <a:ext cx="2057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200" b="1">
                <a:solidFill>
                  <a:srgbClr val="00FF00"/>
                </a:solidFill>
                <a:latin typeface="Arial Narrow" pitchFamily="34" charset="0"/>
              </a:rPr>
              <a:t>Mechanism </a:t>
            </a:r>
          </a:p>
        </p:txBody>
      </p: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293688" y="3505200"/>
            <a:ext cx="8850312" cy="430213"/>
            <a:chOff x="141669" y="2932089"/>
            <a:chExt cx="8849937" cy="430887"/>
          </a:xfrm>
        </p:grpSpPr>
        <p:sp>
          <p:nvSpPr>
            <p:cNvPr id="57368" name="Rectangle 12"/>
            <p:cNvSpPr>
              <a:spLocks noChangeArrowheads="1"/>
            </p:cNvSpPr>
            <p:nvPr/>
          </p:nvSpPr>
          <p:spPr bwMode="auto">
            <a:xfrm>
              <a:off x="141669" y="2932089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200" b="1">
                  <a:solidFill>
                    <a:srgbClr val="00FF00"/>
                  </a:solidFill>
                  <a:latin typeface="Arial Narrow" pitchFamily="34" charset="0"/>
                </a:rPr>
                <a:t>Indications</a:t>
              </a:r>
              <a:r>
                <a:rPr lang="en-US" altLang="en-US" sz="2200">
                  <a:solidFill>
                    <a:srgbClr val="FF6600"/>
                  </a:solidFill>
                  <a:latin typeface="Bernard MT Condensed" pitchFamily="18" charset="0"/>
                </a:rPr>
                <a:t> </a:t>
              </a:r>
              <a:endParaRPr lang="en-US" altLang="en-US" sz="2200">
                <a:latin typeface="Calibr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600519" y="2943219"/>
              <a:ext cx="7391087" cy="4006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  <a:defRPr/>
              </a:pPr>
              <a:r>
                <a:rPr lang="en-US" sz="2200" b="1" spc="-30" dirty="0">
                  <a:latin typeface="Arial Narrow" pitchFamily="34" charset="0"/>
                  <a:sym typeface="Wingdings 3"/>
                </a:rPr>
                <a:t>Approved as adjunctive for treatment of very high  TGs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4953000" y="1246188"/>
            <a:ext cx="1371600" cy="609600"/>
            <a:chOff x="4953000" y="1141926"/>
            <a:chExt cx="1371600" cy="609600"/>
          </a:xfrm>
        </p:grpSpPr>
        <p:sp>
          <p:nvSpPr>
            <p:cNvPr id="18" name="Right Brace 17"/>
            <p:cNvSpPr/>
            <p:nvPr/>
          </p:nvSpPr>
          <p:spPr>
            <a:xfrm>
              <a:off x="4953000" y="1141926"/>
              <a:ext cx="152400" cy="609600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1600" y="1218126"/>
              <a:ext cx="1143000" cy="4000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  <a:defRPr/>
              </a:pPr>
              <a:r>
                <a:rPr lang="en-US" b="1" spc="-30" dirty="0">
                  <a:latin typeface="Arial Narrow" pitchFamily="34" charset="0"/>
                  <a:sym typeface="Wingdings 3"/>
                </a:rPr>
                <a:t>  TGs</a:t>
              </a:r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181600" y="762000"/>
            <a:ext cx="3429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200" b="1">
                <a:solidFill>
                  <a:srgbClr val="00FF00"/>
                </a:solidFill>
                <a:latin typeface="Arial Narrow" pitchFamily="34" charset="0"/>
              </a:rPr>
              <a:t>Pharmacological Effects</a:t>
            </a: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4951413" y="2057400"/>
            <a:ext cx="3735387" cy="1079500"/>
            <a:chOff x="4950851" y="1814846"/>
            <a:chExt cx="3735949" cy="1079679"/>
          </a:xfrm>
        </p:grpSpPr>
        <p:sp>
          <p:nvSpPr>
            <p:cNvPr id="21" name="Right Brace 20"/>
            <p:cNvSpPr/>
            <p:nvPr/>
          </p:nvSpPr>
          <p:spPr>
            <a:xfrm>
              <a:off x="4950851" y="1814846"/>
              <a:ext cx="166712" cy="1079679"/>
            </a:xfrm>
            <a:prstGeom prst="righ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1073" y="2184795"/>
              <a:ext cx="3505727" cy="4001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  <a:defRPr/>
              </a:pPr>
              <a:r>
                <a:rPr lang="en-US" b="1" spc="-30" dirty="0">
                  <a:latin typeface="Arial Narrow" pitchFamily="34" charset="0"/>
                  <a:sym typeface="Wingdings 3"/>
                </a:rPr>
                <a:t>Some vascular protection</a:t>
              </a:r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79413" y="4029075"/>
            <a:ext cx="21463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altLang="en-US" sz="3200" b="1">
                <a:solidFill>
                  <a:srgbClr val="FFFF00"/>
                </a:solidFill>
                <a:latin typeface="Arial Narrow" pitchFamily="34" charset="0"/>
              </a:rPr>
              <a:t>β-</a:t>
            </a:r>
            <a:r>
              <a:rPr lang="en-US" altLang="en-US" sz="3200" b="1">
                <a:solidFill>
                  <a:srgbClr val="FFFF00"/>
                </a:solidFill>
                <a:latin typeface="Arial Narrow" pitchFamily="34" charset="0"/>
              </a:rPr>
              <a:t>Sitosterol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2451100" y="4418013"/>
            <a:ext cx="5180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latin typeface="Arial Narrow" pitchFamily="34" charset="0"/>
              </a:rPr>
              <a:t>found in plants with structure similar to C</a:t>
            </a:r>
          </a:p>
        </p:txBody>
      </p: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152400" y="4972050"/>
            <a:ext cx="8763000" cy="773113"/>
            <a:chOff x="141669" y="4708214"/>
            <a:chExt cx="8763000" cy="772594"/>
          </a:xfrm>
        </p:grpSpPr>
        <p:sp>
          <p:nvSpPr>
            <p:cNvPr id="57362" name="Rectangle 25"/>
            <p:cNvSpPr>
              <a:spLocks noChangeArrowheads="1"/>
            </p:cNvSpPr>
            <p:nvPr/>
          </p:nvSpPr>
          <p:spPr bwMode="auto">
            <a:xfrm>
              <a:off x="141669" y="4708214"/>
              <a:ext cx="52578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200" b="1">
                  <a:solidFill>
                    <a:srgbClr val="00FF00"/>
                  </a:solidFill>
                  <a:latin typeface="Arial Narrow" pitchFamily="34" charset="0"/>
                </a:rPr>
                <a:t>Mechanism &amp;Pharmacological Effects</a:t>
              </a:r>
            </a:p>
            <a:p>
              <a:r>
                <a:rPr lang="en-US" altLang="en-US" sz="2200" b="1">
                  <a:solidFill>
                    <a:srgbClr val="FF6600"/>
                  </a:solidFill>
                  <a:latin typeface="Bernard MT Condensed" pitchFamily="18" charset="0"/>
                </a:rPr>
                <a:t> </a:t>
              </a:r>
              <a:endParaRPr lang="en-US" altLang="en-US" sz="2200" b="1">
                <a:latin typeface="Calibri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1669" y="5019155"/>
              <a:ext cx="8763000" cy="46165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spc="-40" dirty="0">
                  <a:latin typeface="Arial Narrow" pitchFamily="34" charset="0"/>
                </a:rPr>
                <a:t>Compete with dietary &amp; </a:t>
              </a:r>
              <a:r>
                <a:rPr lang="en-US" b="1" spc="-40" dirty="0" err="1">
                  <a:latin typeface="Arial Narrow" pitchFamily="34" charset="0"/>
                </a:rPr>
                <a:t>biliary</a:t>
              </a:r>
              <a:r>
                <a:rPr lang="en-US" b="1" spc="-40" dirty="0">
                  <a:latin typeface="Arial Narrow" pitchFamily="34" charset="0"/>
                </a:rPr>
                <a:t> C absorption</a:t>
              </a:r>
              <a:r>
                <a:rPr lang="en-US" b="1" spc="-40" dirty="0">
                  <a:latin typeface="Arial Narrow" pitchFamily="34" charset="0"/>
                  <a:sym typeface="Wingdings 3"/>
                </a:rPr>
                <a:t>   levels LDL levels  </a:t>
              </a:r>
              <a:r>
                <a:rPr lang="en-US" b="1" u="sng" spc="-40" dirty="0">
                  <a:latin typeface="Arial Narrow" pitchFamily="34" charset="0"/>
                  <a:sym typeface="Wingdings 3"/>
                </a:rPr>
                <a:t>+</a:t>
              </a:r>
              <a:r>
                <a:rPr lang="en-US" b="1" spc="-40" dirty="0">
                  <a:latin typeface="Arial Narrow" pitchFamily="34" charset="0"/>
                  <a:sym typeface="Wingdings 3"/>
                </a:rPr>
                <a:t>10%</a:t>
              </a:r>
              <a:endParaRPr lang="en-US" b="1" spc="-40" dirty="0">
                <a:latin typeface="Arial Narrow" pitchFamily="34" charset="0"/>
              </a:endParaRPr>
            </a:p>
          </p:txBody>
        </p:sp>
      </p:grpSp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139700" y="5962650"/>
            <a:ext cx="8699500" cy="438150"/>
            <a:chOff x="139521" y="5407967"/>
            <a:chExt cx="8699679" cy="437673"/>
          </a:xfrm>
        </p:grpSpPr>
        <p:sp>
          <p:nvSpPr>
            <p:cNvPr id="57360" name="Rectangle 28"/>
            <p:cNvSpPr>
              <a:spLocks noChangeArrowheads="1"/>
            </p:cNvSpPr>
            <p:nvPr/>
          </p:nvSpPr>
          <p:spPr bwMode="auto">
            <a:xfrm>
              <a:off x="139521" y="5407967"/>
              <a:ext cx="20573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200" b="1">
                  <a:solidFill>
                    <a:srgbClr val="00FF00"/>
                  </a:solidFill>
                  <a:latin typeface="Arial Narrow" pitchFamily="34" charset="0"/>
                </a:rPr>
                <a:t>Indications</a:t>
              </a:r>
              <a:endParaRPr lang="en-US" altLang="en-US" sz="2200">
                <a:latin typeface="Calibri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47648" y="5446026"/>
              <a:ext cx="7391552" cy="3996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2400"/>
                </a:lnSpc>
                <a:buClr>
                  <a:srgbClr val="C00000"/>
                </a:buClr>
                <a:buSzPct val="73000"/>
                <a:defRPr/>
              </a:pPr>
              <a:r>
                <a:rPr lang="en-US" sz="2200" b="1" spc="-30" dirty="0">
                  <a:latin typeface="Arial Narrow" pitchFamily="34" charset="0"/>
                  <a:sym typeface="Wingdings 3"/>
                </a:rPr>
                <a:t>Given as food supplement before meal  in </a:t>
              </a:r>
              <a:r>
                <a:rPr lang="en-US" sz="2200" b="1" spc="-30" dirty="0" err="1">
                  <a:latin typeface="Arial Narrow" pitchFamily="34" charset="0"/>
                  <a:sym typeface="Wingdings 3"/>
                </a:rPr>
                <a:t>hypercholestrolemia</a:t>
              </a:r>
              <a:endParaRPr lang="en-US" sz="2200" b="1" spc="-30" dirty="0">
                <a:latin typeface="Arial Narrow" pitchFamily="34" charset="0"/>
                <a:sym typeface="Wingdings 3"/>
              </a:endParaRPr>
            </a:p>
          </p:txBody>
        </p:sp>
      </p:grpSp>
      <p:cxnSp>
        <p:nvCxnSpPr>
          <p:cNvPr id="34" name="Straight Connector 33"/>
          <p:cNvCxnSpPr/>
          <p:nvPr/>
        </p:nvCxnSpPr>
        <p:spPr>
          <a:xfrm>
            <a:off x="0" y="4114800"/>
            <a:ext cx="9144000" cy="1588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0" grpId="0"/>
      <p:bldP spid="2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153400" cy="1143000"/>
          </a:xfrm>
        </p:spPr>
        <p:txBody>
          <a:bodyPr/>
          <a:lstStyle/>
          <a:p>
            <a:r>
              <a:rPr lang="en-US" altLang="en-US" sz="4000" b="1" smtClean="0">
                <a:latin typeface="Arial Narrow" pitchFamily="34" charset="0"/>
              </a:rPr>
              <a:t>Medications for Hyperlipidemia</a:t>
            </a:r>
          </a:p>
        </p:txBody>
      </p:sp>
      <p:graphicFrame>
        <p:nvGraphicFramePr>
          <p:cNvPr id="32866" name="Group 98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153400" cy="5499099"/>
        </p:xfrm>
        <a:graphic>
          <a:graphicData uri="http://schemas.openxmlformats.org/drawingml/2006/table">
            <a:tbl>
              <a:tblPr/>
              <a:tblGrid>
                <a:gridCol w="1600200"/>
                <a:gridCol w="1676400"/>
                <a:gridCol w="2514600"/>
                <a:gridCol w="2362200"/>
              </a:tblGrid>
              <a:tr h="457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Arial" charset="0"/>
                        </a:rPr>
                        <a:t>Drug Class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Arial" charset="0"/>
                        </a:rPr>
                        <a:t>Agents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Arial" charset="0"/>
                        </a:rPr>
                        <a:t>Effects (% change)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Arial" charset="0"/>
                        </a:rPr>
                        <a:t>Side Effects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HMG CoA reductase inhibitors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Lovastatin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Pravastatin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LDL (18-55),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 HDL (5-15)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 Triglycerides (7-30)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Myopathy, increased liver enzymes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Cholesterol absorption inhibitor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Ezetimibe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Char char="¯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LDL( 14-18),</a:t>
                      </a:r>
                    </a:p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Char char="¯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  HDL (1-3)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Triglyceride (2)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Headache, GI distress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5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Nicotinic Acid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LDL (15-30),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 HDL (15-35)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 Triglyceride (20-50)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Flushing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Hyperglycemia,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Hyperuricemia, GI distress, hepatotoxicity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Fibric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Acids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Gemfibrozil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Fenofibrate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LDL (5-20),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 HDL (10-20)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Triglyceride (20-50)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Dyspepsia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, gallstones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myopathy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Bile Acid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sequestrants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Cholestyramine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 LDL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 HDL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Symbol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No change in triglycerides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 distress, constipation,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decreased absorption of other drugs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447800"/>
            <a:ext cx="8229600" cy="35814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spc="-30" dirty="0" smtClean="0">
                <a:latin typeface="Arial Narrow" panose="020B0606020202030204" pitchFamily="34" charset="0"/>
              </a:rPr>
              <a:t>1-According </a:t>
            </a:r>
            <a:r>
              <a:rPr lang="en-US" sz="3200" b="1" u="sng" spc="-30" dirty="0">
                <a:latin typeface="Arial Narrow" panose="020B0606020202030204" pitchFamily="34" charset="0"/>
              </a:rPr>
              <a:t>to the mechanism of  action: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1" spc="-30" dirty="0">
              <a:latin typeface="Arial Narrow" panose="020B0606020202030204" pitchFamily="34" charset="0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Arial Narrow" panose="020B0606020202030204" pitchFamily="34" charset="0"/>
              </a:rPr>
              <a:t>1- Inhibits cholesterol absorption in the intestine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Arial Narrow" panose="020B0606020202030204" pitchFamily="34" charset="0"/>
              </a:rPr>
              <a:t>    </a:t>
            </a:r>
            <a:r>
              <a:rPr lang="en-US" b="1" dirty="0" err="1">
                <a:solidFill>
                  <a:srgbClr val="66FF33"/>
                </a:solidFill>
                <a:latin typeface="Arial Narrow" panose="020B0606020202030204" pitchFamily="34" charset="0"/>
              </a:rPr>
              <a:t>Ezetimibe</a:t>
            </a:r>
            <a:endParaRPr lang="el-GR" b="1" dirty="0">
              <a:solidFill>
                <a:srgbClr val="66FF33"/>
              </a:solidFill>
              <a:latin typeface="Arial Narrow" panose="020B0606020202030204" pitchFamily="34" charset="0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Arial Narrow" panose="020B0606020202030204" pitchFamily="34" charset="0"/>
              </a:rPr>
              <a:t>2-Sequester bile acids in the intestine</a:t>
            </a:r>
            <a:endParaRPr lang="en-US" sz="2800" dirty="0">
              <a:latin typeface="Arial Narrow" panose="020B0606020202030204" pitchFamily="34" charset="0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Arial Narrow" panose="020B0606020202030204" pitchFamily="34" charset="0"/>
              </a:rPr>
              <a:t>    </a:t>
            </a:r>
            <a:r>
              <a:rPr lang="en-US" b="1" dirty="0">
                <a:solidFill>
                  <a:srgbClr val="66FF33"/>
                </a:solidFill>
                <a:latin typeface="Arial Narrow" panose="020B0606020202030204" pitchFamily="34" charset="0"/>
              </a:rPr>
              <a:t>Exchange</a:t>
            </a:r>
            <a:r>
              <a:rPr lang="en-US" dirty="0">
                <a:solidFill>
                  <a:srgbClr val="FF6600"/>
                </a:solidFill>
                <a:latin typeface="Arial Narrow" panose="020B0606020202030204" pitchFamily="34" charset="0"/>
              </a:rPr>
              <a:t> </a:t>
            </a:r>
            <a:r>
              <a:rPr lang="en-US" b="1" dirty="0">
                <a:solidFill>
                  <a:srgbClr val="66FF33"/>
                </a:solidFill>
                <a:latin typeface="Arial Narrow" panose="020B0606020202030204" pitchFamily="34" charset="0"/>
              </a:rPr>
              <a:t>resins 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Arial Narrow" panose="020B0606020202030204" pitchFamily="34" charset="0"/>
              </a:rPr>
              <a:t>3-Inhibits synthesis of cholesterol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Arial Narrow" panose="020B0606020202030204" pitchFamily="34" charset="0"/>
              </a:rPr>
              <a:t>    </a:t>
            </a:r>
            <a:r>
              <a:rPr lang="en-US" b="1" dirty="0">
                <a:solidFill>
                  <a:srgbClr val="66FF33"/>
                </a:solidFill>
                <a:latin typeface="Arial Narrow" panose="020B0606020202030204" pitchFamily="34" charset="0"/>
              </a:rPr>
              <a:t>Inhibitors of </a:t>
            </a:r>
            <a:r>
              <a:rPr lang="en-US" b="1" dirty="0" err="1">
                <a:solidFill>
                  <a:srgbClr val="66FF33"/>
                </a:solidFill>
                <a:latin typeface="Arial Narrow" panose="020B0606020202030204" pitchFamily="34" charset="0"/>
              </a:rPr>
              <a:t>hydroxymethylglutaryl</a:t>
            </a:r>
            <a:r>
              <a:rPr lang="en-US" b="1" dirty="0">
                <a:solidFill>
                  <a:srgbClr val="66FF33"/>
                </a:solidFill>
                <a:latin typeface="Arial Narrow" panose="020B0606020202030204" pitchFamily="34" charset="0"/>
              </a:rPr>
              <a:t> coenzyme A reductase    (Statins)</a:t>
            </a:r>
            <a:endParaRPr lang="en-US" sz="2800" b="1" dirty="0">
              <a:solidFill>
                <a:srgbClr val="66FF33"/>
              </a:solidFill>
              <a:latin typeface="Arial Narrow" panose="020B0606020202030204" pitchFamily="34" charset="0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spc="-30" dirty="0">
                <a:latin typeface="Arial Narrow" panose="020B0606020202030204" pitchFamily="34" charset="0"/>
              </a:rPr>
              <a:t>4-Alter relative levels </a:t>
            </a:r>
            <a:r>
              <a:rPr lang="en-US" sz="2600" b="1" spc="-30" dirty="0" smtClean="0">
                <a:latin typeface="Arial Narrow" panose="020B0606020202030204" pitchFamily="34" charset="0"/>
              </a:rPr>
              <a:t>of </a:t>
            </a:r>
            <a:r>
              <a:rPr lang="en-US" sz="2600" b="1" spc="-30" dirty="0">
                <a:latin typeface="Arial Narrow" panose="020B0606020202030204" pitchFamily="34" charset="0"/>
              </a:rPr>
              <a:t>different plasma LPs</a:t>
            </a:r>
            <a:endParaRPr lang="ar-SA" sz="2600" b="1" spc="-30" dirty="0">
              <a:latin typeface="Arial Narrow" panose="020B0606020202030204" pitchFamily="34" charset="0"/>
            </a:endParaRP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00"/>
                </a:solidFill>
                <a:latin typeface="Arial Narrow" panose="020B0606020202030204" pitchFamily="34" charset="0"/>
              </a:rPr>
              <a:t>   </a:t>
            </a:r>
            <a:r>
              <a:rPr lang="en-US" sz="2800" b="1" dirty="0">
                <a:solidFill>
                  <a:srgbClr val="66FF33"/>
                </a:solidFill>
                <a:latin typeface="Arial Narrow" panose="020B0606020202030204" pitchFamily="34" charset="0"/>
              </a:rPr>
              <a:t> </a:t>
            </a:r>
            <a:r>
              <a:rPr lang="en-US" b="1" dirty="0" err="1">
                <a:solidFill>
                  <a:srgbClr val="66FF33"/>
                </a:solidFill>
                <a:latin typeface="Arial Narrow" panose="020B0606020202030204" pitchFamily="34" charset="0"/>
              </a:rPr>
              <a:t>Fibrates</a:t>
            </a:r>
            <a:r>
              <a:rPr lang="en-US" b="1" dirty="0">
                <a:solidFill>
                  <a:srgbClr val="66FF33"/>
                </a:solidFill>
                <a:latin typeface="Arial Narrow" panose="020B0606020202030204" pitchFamily="34" charset="0"/>
              </a:rPr>
              <a:t>, Nicotinic acids</a:t>
            </a:r>
          </a:p>
          <a:p>
            <a:pPr marL="342900" indent="-34290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66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71873" y="457200"/>
            <a:ext cx="437972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>
                <a:solidFill>
                  <a:srgbClr val="FFFF00"/>
                </a:solidFill>
                <a:latin typeface="Arial Narrow" pitchFamily="34" charset="0"/>
              </a:rPr>
              <a:t>Antihyperlipidemic</a:t>
            </a:r>
            <a:r>
              <a:rPr lang="en-US" sz="2800" b="1" dirty="0">
                <a:solidFill>
                  <a:srgbClr val="FFFF00"/>
                </a:solidFill>
                <a:latin typeface="Arial Narrow" pitchFamily="34" charset="0"/>
              </a:rPr>
              <a:t> </a:t>
            </a:r>
            <a:r>
              <a:rPr lang="en-US" sz="3200" b="1" dirty="0">
                <a:solidFill>
                  <a:srgbClr val="FFFF00"/>
                </a:solidFill>
                <a:latin typeface="Arial Narrow" pitchFamily="34" charset="0"/>
              </a:rPr>
              <a:t>agents</a:t>
            </a:r>
            <a:endParaRPr lang="en-US" sz="2800" b="1" dirty="0">
              <a:ln w="317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None/>
              <a:defRPr/>
            </a:pPr>
            <a:r>
              <a:rPr lang="en-US" b="1" u="sng" spc="-30" dirty="0" smtClean="0">
                <a:latin typeface="Arial Narrow" panose="020B0606020202030204" pitchFamily="34" charset="0"/>
              </a:rPr>
              <a:t>2-According </a:t>
            </a:r>
            <a:r>
              <a:rPr lang="en-US" b="1" u="sng" spc="-30" dirty="0" smtClean="0">
                <a:latin typeface="Arial Narrow" panose="020B0606020202030204" pitchFamily="34" charset="0"/>
              </a:rPr>
              <a:t>to the </a:t>
            </a:r>
            <a:r>
              <a:rPr lang="en-US" b="1" u="sng" spc="-30" dirty="0" smtClean="0">
                <a:latin typeface="Arial Narrow" panose="020B0606020202030204" pitchFamily="34" charset="0"/>
              </a:rPr>
              <a:t>site of  </a:t>
            </a:r>
            <a:r>
              <a:rPr lang="en-US" b="1" u="sng" spc="-30" dirty="0" smtClean="0">
                <a:latin typeface="Arial Narrow" panose="020B0606020202030204" pitchFamily="34" charset="0"/>
              </a:rPr>
              <a:t>action:</a:t>
            </a:r>
          </a:p>
          <a:p>
            <a:pPr marL="109728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b="1" dirty="0" smtClean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109728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I-Agents </a:t>
            </a:r>
            <a:r>
              <a:rPr lang="en-US" sz="2800" b="1" dirty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targeting exogenous cholesterol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latin typeface="Arial Narrow" panose="020B0606020202030204" pitchFamily="34" charset="0"/>
                <a:cs typeface="Arial" pitchFamily="34" charset="0"/>
              </a:rPr>
              <a:t>Ezetimibe</a:t>
            </a:r>
            <a:endParaRPr lang="en-US" sz="2400" b="1" dirty="0">
              <a:latin typeface="Arial Narrow" panose="020B0606020202030204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 Narrow" panose="020B0606020202030204" pitchFamily="34" charset="0"/>
                <a:cs typeface="Arial" pitchFamily="34" charset="0"/>
              </a:rPr>
              <a:t>Colestipol</a:t>
            </a:r>
            <a:r>
              <a:rPr lang="en-US" sz="2400" b="1" dirty="0">
                <a:latin typeface="Arial Narrow" panose="020B0606020202030204" pitchFamily="34" charset="0"/>
                <a:cs typeface="Arial" pitchFamily="34" charset="0"/>
              </a:rPr>
              <a:t> &amp; cholestyramine </a:t>
            </a:r>
          </a:p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II-Agents </a:t>
            </a:r>
            <a:r>
              <a:rPr lang="en-US" sz="2800" b="1" dirty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targeting endogenous cholesterol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Arial Narrow" panose="020B0606020202030204" pitchFamily="34" charset="0"/>
                <a:cs typeface="Arial" pitchFamily="34" charset="0"/>
              </a:rPr>
              <a:t>Statins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Arial Narrow" panose="020B0606020202030204" pitchFamily="34" charset="0"/>
                <a:cs typeface="Arial" pitchFamily="34" charset="0"/>
              </a:rPr>
              <a:t>Fibrates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Arial Narrow" panose="020B0606020202030204" pitchFamily="34" charset="0"/>
                <a:cs typeface="Arial" pitchFamily="34" charset="0"/>
              </a:rPr>
              <a:t>Nicotinic acid</a:t>
            </a:r>
          </a:p>
          <a:p>
            <a:pPr marL="109728" indent="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2000" b="1" dirty="0">
              <a:latin typeface="Arial Narrow" panose="020B0606020202030204" pitchFamily="34" charset="0"/>
              <a:cs typeface="Arial" pitchFamily="34" charset="0"/>
            </a:endParaRPr>
          </a:p>
          <a:p>
            <a:pPr marL="109728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Adjuvant </a:t>
            </a:r>
            <a:r>
              <a:rPr lang="en-US" sz="2800" b="1" dirty="0" smtClean="0">
                <a:solidFill>
                  <a:srgbClr val="66FF33"/>
                </a:solidFill>
                <a:latin typeface="Arial Narrow" panose="020B0606020202030204" pitchFamily="34" charset="0"/>
                <a:cs typeface="Arial" pitchFamily="34" charset="0"/>
              </a:rPr>
              <a:t>agents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400" b="1" dirty="0">
                <a:latin typeface="Arial Narrow" panose="020B0606020202030204" pitchFamily="34" charset="0"/>
                <a:cs typeface="Arial" pitchFamily="34" charset="0"/>
              </a:rPr>
              <a:t>Omega-3-Fatty Acids, </a:t>
            </a:r>
            <a:r>
              <a:rPr lang="en-US" altLang="en-US" sz="2400" b="1" dirty="0" err="1">
                <a:latin typeface="Arial Narrow" panose="020B0606020202030204" pitchFamily="34" charset="0"/>
                <a:cs typeface="Arial" pitchFamily="34" charset="0"/>
              </a:rPr>
              <a:t>Stanols</a:t>
            </a:r>
            <a:endParaRPr lang="en-US" altLang="en-US" sz="2400" b="1" dirty="0">
              <a:latin typeface="Arial Narrow" panose="020B0606020202030204" pitchFamily="34" charset="0"/>
              <a:cs typeface="Arial" pitchFamily="34" charset="0"/>
            </a:endParaRPr>
          </a:p>
          <a:p>
            <a:pPr marL="109728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b="1" dirty="0" smtClean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109728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b="1" dirty="0">
              <a:solidFill>
                <a:srgbClr val="66FF33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C1823-EB7E-451C-9384-64CFCE48019E}" type="slidenum">
              <a:rPr lang="en-US" altLang="en-US" smtClean="0">
                <a:latin typeface="Times New Roman" pitchFamily="1" charset="0"/>
              </a:rPr>
              <a:pPr/>
              <a:t>7</a:t>
            </a:fld>
            <a:endParaRPr lang="en-US" altLang="en-US" smtClean="0">
              <a:latin typeface="Times New Roman" pitchFamily="1" charset="0"/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990600" y="493713"/>
            <a:ext cx="7077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66FF33"/>
                </a:solidFill>
                <a:latin typeface="Arial Narrow" pitchFamily="34" charset="0"/>
              </a:rPr>
              <a:t>Sites and mechanism of drugs for hyperlipidemia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1566863"/>
            <a:ext cx="8372475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2057400"/>
            <a:ext cx="7772400" cy="1447800"/>
          </a:xfrm>
        </p:spPr>
        <p:txBody>
          <a:bodyPr/>
          <a:lstStyle/>
          <a:p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  <a:t>Cholesterol Absorption Inhibitors</a:t>
            </a:r>
            <a:br>
              <a:rPr lang="en-US" altLang="en-US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n-US" altLang="en-US" b="1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altLang="en-US" b="1" smtClean="0">
                <a:solidFill>
                  <a:srgbClr val="FFFF00"/>
                </a:solidFill>
                <a:latin typeface="Arial Black" pitchFamily="34" charset="0"/>
              </a:rPr>
            </a:br>
            <a:endParaRPr lang="en-US" altLang="en-US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52400" y="4191000"/>
            <a:ext cx="2743200" cy="1676400"/>
          </a:xfrm>
        </p:spPr>
        <p:txBody>
          <a:bodyPr/>
          <a:lstStyle/>
          <a:p>
            <a:r>
              <a:rPr lang="en-US" altLang="en-US" sz="4800" b="1" dirty="0" err="1" smtClean="0">
                <a:latin typeface="Arial Narrow" pitchFamily="34" charset="0"/>
                <a:cs typeface="Arial" charset="0"/>
              </a:rPr>
              <a:t>Ezetimibe</a:t>
            </a:r>
            <a:r>
              <a:rPr lang="en-US" altLang="en-US" sz="4800" b="1" dirty="0" smtClean="0">
                <a:latin typeface="Arial Narrow" pitchFamily="34" charset="0"/>
                <a:cs typeface="Arial" charset="0"/>
              </a:rPr>
              <a:t> </a:t>
            </a:r>
            <a:endParaRPr lang="en-US" altLang="en-US" sz="4800" b="1" dirty="0" smtClean="0">
              <a:latin typeface="Arial Narrow" pitchFamily="34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457200"/>
            <a:ext cx="7086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eaLnBrk="1" hangingPunct="1">
              <a:buFont typeface="Wingdings 3" pitchFamily="18" charset="2"/>
              <a:buNone/>
            </a:pPr>
            <a:r>
              <a:rPr lang="en-US" altLang="en-US" sz="3200" b="1" dirty="0" smtClean="0">
                <a:solidFill>
                  <a:srgbClr val="FFFF00"/>
                </a:solidFill>
                <a:latin typeface="Arial Narrow" pitchFamily="34" charset="0"/>
                <a:cs typeface="Arial" charset="0"/>
              </a:rPr>
              <a:t>I-Agents Targeting Exogenous Cholesterol</a:t>
            </a:r>
            <a:endParaRPr lang="en-US" altLang="en-US" sz="3200" b="1" dirty="0">
              <a:solidFill>
                <a:srgbClr val="FFFF00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00400"/>
            <a:ext cx="60388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6"/>
          <p:cNvSpPr txBox="1">
            <a:spLocks noChangeArrowheads="1"/>
          </p:cNvSpPr>
          <p:nvPr/>
        </p:nvSpPr>
        <p:spPr bwMode="auto">
          <a:xfrm>
            <a:off x="381000" y="15240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228600"/>
            <a:ext cx="86868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heavy" spc="-30" dirty="0">
                <a:solidFill>
                  <a:srgbClr val="00FF00"/>
                </a:solidFill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Mechanism of action of Ezetimibe</a:t>
            </a: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b="1" u="heavy" spc="-30" dirty="0">
              <a:solidFill>
                <a:srgbClr val="00FF00"/>
              </a:solidFill>
              <a:uFill>
                <a:solidFill>
                  <a:srgbClr val="0000FF"/>
                </a:solidFill>
              </a:uFill>
              <a:latin typeface="Arial Narrow" pitchFamily="34" charset="0"/>
            </a:endParaRP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Blocks </a:t>
            </a:r>
            <a:r>
              <a:rPr lang="en-US" sz="2800" b="1" u="heavy" spc="-30" dirty="0" err="1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cholestrol</a:t>
            </a:r>
            <a:r>
              <a:rPr lang="en-US" sz="2800" b="1" u="heavy" spc="-30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</a:t>
            </a:r>
            <a:r>
              <a:rPr lang="en-US" sz="28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transporter </a:t>
            </a:r>
            <a:r>
              <a:rPr lang="en-US" sz="2800" b="1" spc="-30" dirty="0">
                <a:latin typeface="Arial Narrow" pitchFamily="34" charset="0"/>
              </a:rPr>
              <a:t>located on brush border of small intestine </a:t>
            </a:r>
            <a:r>
              <a:rPr lang="en-US" sz="28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  <a:sym typeface="Wingdings 3"/>
              </a:rPr>
              <a:t></a:t>
            </a:r>
            <a:r>
              <a:rPr lang="en-US" sz="2800" u="heavy" dirty="0">
                <a:uFill>
                  <a:solidFill>
                    <a:srgbClr val="0000FF"/>
                  </a:solidFill>
                </a:uFill>
                <a:latin typeface="Times New Roman" pitchFamily="18" charset="0"/>
              </a:rPr>
              <a:t> </a:t>
            </a:r>
            <a:r>
              <a:rPr lang="en-US" sz="28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pool of C available to the liver </a:t>
            </a:r>
            <a:r>
              <a:rPr lang="en-US" sz="2800" b="1" spc="-30" dirty="0">
                <a:latin typeface="Arial Narrow" pitchFamily="34" charset="0"/>
                <a:sym typeface="Wingdings 3"/>
              </a:rPr>
              <a:t> </a:t>
            </a:r>
            <a:r>
              <a:rPr lang="en-US" sz="2800" b="1" u="heavy" spc="-30" dirty="0" err="1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upregulate</a:t>
            </a:r>
            <a:r>
              <a:rPr lang="en-US" sz="2800" b="1" u="heavy" spc="-30" dirty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LDL receptor</a:t>
            </a:r>
            <a:r>
              <a:rPr lang="en-US" sz="2800" b="1" spc="-30" dirty="0">
                <a:latin typeface="Arial Narrow" pitchFamily="34" charset="0"/>
              </a:rPr>
              <a:t>, trapping more LDL particles from blood</a:t>
            </a:r>
            <a:r>
              <a:rPr lang="en-US" sz="2800" b="1" spc="-30" dirty="0" smtClean="0">
                <a:latin typeface="Arial Narrow" pitchFamily="34" charset="0"/>
              </a:rPr>
              <a:t>.</a:t>
            </a:r>
          </a:p>
          <a:p>
            <a:pPr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-30" dirty="0" smtClean="0">
                <a:latin typeface="Arial Narrow" pitchFamily="34" charset="0"/>
                <a:cs typeface="Times New Roman"/>
              </a:rPr>
              <a:t>-↑ cholesterol synthesis</a:t>
            </a:r>
            <a:endParaRPr lang="en-US" sz="2800" b="1" spc="-30" dirty="0">
              <a:latin typeface="Arial Narrow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90513" y="2244725"/>
            <a:ext cx="3876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heavy" spc="-30" dirty="0">
                <a:solidFill>
                  <a:srgbClr val="00FF00"/>
                </a:solidFill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Pharmacological 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819400"/>
            <a:ext cx="868045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spc="-30" dirty="0">
                <a:latin typeface="Arial Narrow" pitchFamily="34" charset="0"/>
                <a:sym typeface="Wingdings 3"/>
              </a:rPr>
              <a:t></a:t>
            </a:r>
            <a:r>
              <a:rPr lang="en-US" sz="2800" b="1" spc="-30" dirty="0">
                <a:latin typeface="Arial Narrow" pitchFamily="34" charset="0"/>
                <a:sym typeface="Wingdings 3"/>
              </a:rPr>
              <a:t>LDL 20%       </a:t>
            </a:r>
            <a:r>
              <a:rPr lang="en-US" sz="2800" b="1" spc="-30" dirty="0">
                <a:latin typeface="Arial Narrow" pitchFamily="34" charset="0"/>
              </a:rPr>
              <a:t>TG  8% , </a:t>
            </a:r>
            <a:r>
              <a:rPr lang="en-US" sz="2800" b="1" spc="-30" dirty="0">
                <a:solidFill>
                  <a:srgbClr val="FFC000"/>
                </a:solidFill>
                <a:latin typeface="Arial Narrow" pitchFamily="34" charset="0"/>
                <a:sym typeface="Wingdings 3"/>
              </a:rPr>
              <a:t> HDL 1-4% </a:t>
            </a:r>
          </a:p>
          <a:p>
            <a:pPr>
              <a:defRPr/>
            </a:pPr>
            <a:r>
              <a:rPr lang="en-US" b="1" spc="-30" dirty="0">
                <a:latin typeface="Arial Narrow" pitchFamily="34" charset="0"/>
              </a:rPr>
              <a:t>No effect on steroids, lipid-soluble vitamins, bile acids. 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19100" y="3663950"/>
            <a:ext cx="3006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heavy" spc="-30" dirty="0">
                <a:solidFill>
                  <a:srgbClr val="00FF00"/>
                </a:solidFill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Pharmacokinetics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1475" y="4291013"/>
            <a:ext cx="8305800" cy="2408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SzPct val="73000"/>
              <a:buFontTx/>
              <a:buBlip>
                <a:blip r:embed="rId2"/>
              </a:buBlip>
              <a:defRPr/>
            </a:pPr>
            <a:r>
              <a:rPr lang="en-US" sz="2200" b="1" spc="-30" dirty="0">
                <a:latin typeface="Arial Narrow" pitchFamily="34" charset="0"/>
              </a:rPr>
              <a:t> </a:t>
            </a:r>
            <a:r>
              <a:rPr lang="en-US" sz="2800" b="1" spc="-30" dirty="0">
                <a:latin typeface="Arial Narrow" pitchFamily="34" charset="0"/>
              </a:rPr>
              <a:t>Absorbed &amp; conjugated in intestine to active </a:t>
            </a:r>
            <a:r>
              <a:rPr lang="en-US" sz="2800" b="1" spc="-30" dirty="0" err="1">
                <a:latin typeface="Arial Narrow" pitchFamily="34" charset="0"/>
              </a:rPr>
              <a:t>glucuronide</a:t>
            </a:r>
            <a:endParaRPr lang="en-US" sz="2800" b="1" spc="-30" dirty="0">
              <a:latin typeface="Arial Narrow" pitchFamily="34" charset="0"/>
            </a:endParaRPr>
          </a:p>
          <a:p>
            <a:pPr>
              <a:buSzPct val="73000"/>
              <a:buFontTx/>
              <a:buBlip>
                <a:blip r:embed="rId2"/>
              </a:buBlip>
              <a:defRPr/>
            </a:pPr>
            <a:r>
              <a:rPr lang="en-US" sz="2800" b="1" spc="-30" dirty="0">
                <a:latin typeface="Arial Narrow" pitchFamily="34" charset="0"/>
              </a:rPr>
              <a:t> Reaches peak blood level in 12–14 hours</a:t>
            </a:r>
          </a:p>
          <a:p>
            <a:pPr>
              <a:buSzPct val="73000"/>
              <a:buFontTx/>
              <a:buBlip>
                <a:blip r:embed="rId2"/>
              </a:buBlip>
              <a:defRPr/>
            </a:pPr>
            <a:r>
              <a:rPr lang="en-US" sz="2800" b="1" spc="-30" dirty="0">
                <a:latin typeface="Arial Narrow" pitchFamily="34" charset="0"/>
              </a:rPr>
              <a:t>Undergoes </a:t>
            </a:r>
            <a:r>
              <a:rPr lang="en-US" sz="2800" b="1" spc="-30" dirty="0" err="1">
                <a:latin typeface="Arial Narrow" pitchFamily="34" charset="0"/>
              </a:rPr>
              <a:t>enterohepatic</a:t>
            </a:r>
            <a:r>
              <a:rPr lang="en-US" sz="2800" b="1" spc="-30" dirty="0">
                <a:latin typeface="Arial Narrow" pitchFamily="34" charset="0"/>
              </a:rPr>
              <a:t> circulation</a:t>
            </a:r>
          </a:p>
          <a:p>
            <a:pPr>
              <a:buSzPct val="73000"/>
              <a:buFontTx/>
              <a:buBlip>
                <a:blip r:embed="rId2"/>
              </a:buBlip>
              <a:defRPr/>
            </a:pPr>
            <a:r>
              <a:rPr lang="en-US" sz="2800" b="1" spc="-30" dirty="0">
                <a:latin typeface="Arial Narrow" pitchFamily="34" charset="0"/>
              </a:rPr>
              <a:t> Its half-life is 22 hours </a:t>
            </a:r>
          </a:p>
          <a:p>
            <a:pPr>
              <a:buSzPct val="73000"/>
              <a:buFontTx/>
              <a:buBlip>
                <a:blip r:embed="rId2"/>
              </a:buBlip>
              <a:defRPr/>
            </a:pPr>
            <a:r>
              <a:rPr lang="en-US" sz="2800" b="1" spc="-30" dirty="0">
                <a:latin typeface="Arial Narrow" pitchFamily="34" charset="0"/>
              </a:rPr>
              <a:t> Most of the drug is excreted in feces</a:t>
            </a:r>
          </a:p>
          <a:p>
            <a:pPr>
              <a:buSzPct val="73000"/>
              <a:defRPr/>
            </a:pPr>
            <a:endParaRPr lang="en-US" sz="1050" b="1" spc="-30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Default Design">
  <a:themeElements>
    <a:clrScheme name="Custom 7">
      <a:dk1>
        <a:srgbClr val="000000"/>
      </a:dk1>
      <a:lt1>
        <a:srgbClr val="FFFFFF"/>
      </a:lt1>
      <a:dk2>
        <a:srgbClr val="0000D4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13934</TotalTime>
  <Words>2121</Words>
  <Application>Microsoft Office PowerPoint</Application>
  <PresentationFormat>On-screen Show (4:3)</PresentationFormat>
  <Paragraphs>374</Paragraphs>
  <Slides>42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7" baseType="lpstr">
      <vt:lpstr>Times New Roman</vt:lpstr>
      <vt:lpstr>Arial</vt:lpstr>
      <vt:lpstr>Calibri</vt:lpstr>
      <vt:lpstr>Arial Black</vt:lpstr>
      <vt:lpstr>Arial Narrow</vt:lpstr>
      <vt:lpstr>Wingdings 3</vt:lpstr>
      <vt:lpstr>Wingdings</vt:lpstr>
      <vt:lpstr>Bernard MT Condensed</vt:lpstr>
      <vt:lpstr>Elephant</vt:lpstr>
      <vt:lpstr>Wingdings 2</vt:lpstr>
      <vt:lpstr>Verdana</vt:lpstr>
      <vt:lpstr>Arial Rounded MT Bold</vt:lpstr>
      <vt:lpstr>Times</vt:lpstr>
      <vt:lpstr>Symbol</vt:lpstr>
      <vt:lpstr>Default Design</vt:lpstr>
      <vt:lpstr>Drugs for hyperlipidemia </vt:lpstr>
      <vt:lpstr>ILOs</vt:lpstr>
      <vt:lpstr>Slide 3</vt:lpstr>
      <vt:lpstr>Slide 4</vt:lpstr>
      <vt:lpstr>Slide 5</vt:lpstr>
      <vt:lpstr>Slide 6</vt:lpstr>
      <vt:lpstr>Slide 7</vt:lpstr>
      <vt:lpstr> Cholesterol Absorption Inhibitors  </vt:lpstr>
      <vt:lpstr>Slide 9</vt:lpstr>
      <vt:lpstr>Slide 10</vt:lpstr>
      <vt:lpstr>Exchange resins  Bile acid sequestrants  </vt:lpstr>
      <vt:lpstr>Resins: Mechanism of Action</vt:lpstr>
      <vt:lpstr>Bile Acid-Binding Resins</vt:lpstr>
      <vt:lpstr>Resins : Adverse Effects </vt:lpstr>
      <vt:lpstr>Resins: Drugs interactions </vt:lpstr>
      <vt:lpstr>Contraindications of resins</vt:lpstr>
      <vt:lpstr>  HMG-Co A Reductase Inhibitors  </vt:lpstr>
      <vt:lpstr> HMG-Co A Reductase Inhibitors </vt:lpstr>
      <vt:lpstr>Statins: Mechanism of Action  </vt:lpstr>
      <vt:lpstr>Statins: Advantages</vt:lpstr>
      <vt:lpstr>Statins: Preparations</vt:lpstr>
      <vt:lpstr>Statins: Pharmacokinetics</vt:lpstr>
      <vt:lpstr>Slide 23</vt:lpstr>
      <vt:lpstr>Statins: Adverse Effects </vt:lpstr>
      <vt:lpstr>Statins: Drug Interactions</vt:lpstr>
      <vt:lpstr>Statin-induced myopathy</vt:lpstr>
      <vt:lpstr>  Niacin (Nicotinic Acid)  </vt:lpstr>
      <vt:lpstr>Niacin (Nicotinic Acid)</vt:lpstr>
      <vt:lpstr>Slide 29</vt:lpstr>
      <vt:lpstr>Pharmacological actions</vt:lpstr>
      <vt:lpstr>Niacin : Adverse Effects </vt:lpstr>
      <vt:lpstr>Slide 32</vt:lpstr>
      <vt:lpstr> Fibric acid Derivatives (Fibrates) </vt:lpstr>
      <vt:lpstr> Fibrates :Mechanism of Action </vt:lpstr>
      <vt:lpstr>Fibrates: pharmacological effects</vt:lpstr>
      <vt:lpstr>Fibrates : Adverse Effects </vt:lpstr>
      <vt:lpstr>Slide 37</vt:lpstr>
      <vt:lpstr>Slide 38</vt:lpstr>
      <vt:lpstr>Drug interactions</vt:lpstr>
      <vt:lpstr>Slide 40</vt:lpstr>
      <vt:lpstr>Slide 41</vt:lpstr>
      <vt:lpstr>Medications for Hyperlipidemia</vt:lpstr>
    </vt:vector>
  </TitlesOfParts>
  <Company>Florida Gulf Coast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Autoimmune Diseases</dc:title>
  <dc:creator>Computer Services</dc:creator>
  <cp:lastModifiedBy>Osama</cp:lastModifiedBy>
  <cp:revision>182</cp:revision>
  <cp:lastPrinted>2000-03-16T13:34:08Z</cp:lastPrinted>
  <dcterms:created xsi:type="dcterms:W3CDTF">2000-03-13T01:26:52Z</dcterms:created>
  <dcterms:modified xsi:type="dcterms:W3CDTF">2016-03-21T06:44:27Z</dcterms:modified>
</cp:coreProperties>
</file>