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CE2"/>
    <a:srgbClr val="0B4EE5"/>
    <a:srgbClr val="181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5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&amp;esrc=s&amp;source=images&amp;cd=&amp;cad=rja&amp;uact=8&amp;ved=&amp;url=http://www.uofmmedicalcenter.org/healthlibrary/Article/116668EN&amp;ei=SAE2Vei1Doq-PLWxgLAC&amp;psig=AFQjCNHGkssBOscEa5x9wWZm5qqQrru6bg&amp;ust=142968903249806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&amp;url=http://ztopics.com/Urinary%20bladder/&amp;ei=o5U2VbzUHYeqOvapgPgB&amp;psig=AFQjCNE5JapWxXLatpjlRTueoO_98IV_uA&amp;ust=142972701225866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adder.cancercaregiving.com/wp-content/uploads/2013/04/bladder.jpg?4f72c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97812"/>
            <a:ext cx="7620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Ahmed Fathalla Ibrahim                                Dr. Sanaa Al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Shaarawi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581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6767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Rupture of bladder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70364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24816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continuous with urethra.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(lies behind)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lower border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upper surface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prostate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(inferiorly, it rests on the base of prostate). 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29322" y="2971800"/>
            <a:ext cx="395278" cy="171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00760" y="5929330"/>
            <a:ext cx="35719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elevation behind internal urethral orifice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median lobe of prostate gland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(not folded)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43200" y="5486400"/>
            <a:ext cx="4572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10400" y="5181600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abdominal cavity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286380" cy="50006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ARTERIES: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VEINS: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into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NERVES: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 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L1,2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transmitting pain due to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via general visceral afferent </a:t>
            </a:r>
            <a:r>
              <a:rPr lang="en-US" sz="1600" dirty="0" err="1" smtClean="0">
                <a:solidFill>
                  <a:srgbClr val="C00000"/>
                </a:solidFill>
              </a:rPr>
              <a:t>fibres</a:t>
            </a:r>
            <a:r>
              <a:rPr lang="en-US" sz="1600" dirty="0" smtClean="0">
                <a:solidFill>
                  <a:srgbClr val="C00000"/>
                </a:solidFill>
              </a:rPr>
              <a:t> from </a:t>
            </a:r>
            <a:r>
              <a:rPr lang="en-US" sz="1600" dirty="0" err="1" smtClean="0">
                <a:solidFill>
                  <a:srgbClr val="C00000"/>
                </a:solidFill>
              </a:rPr>
              <a:t>bldder</a:t>
            </a:r>
            <a:r>
              <a:rPr lang="en-US" sz="1600" dirty="0" smtClean="0">
                <a:solidFill>
                  <a:srgbClr val="C00000"/>
                </a:solidFill>
              </a:rPr>
              <a:t> to CNS).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5992"/>
            <a:ext cx="38100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inside 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inside penis &amp;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externally through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6934200" y="2333288"/>
            <a:ext cx="990600" cy="5916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2071678"/>
            <a:ext cx="12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sperms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only urinary function.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externally through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(anterior to the vaginal opening)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2.gstatic.com/images?q=tbn:ANd9GcQ7ie3Ew5pqydqquh87Ad-rmem7XS9dtqtDSIHdWYcgUaUuHI9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80" y="1828800"/>
            <a:ext cx="3406920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er1\Desktop\URETER, URINARY\F66122-005-f04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4648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78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UROGRAM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1\My Documents\My Pictures\urolo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1" y="1600201"/>
            <a:ext cx="4824536" cy="4191000"/>
          </a:xfrm>
          <a:prstGeom prst="rect">
            <a:avLst/>
          </a:prstGeom>
          <a:noFill/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685800" y="5867400"/>
            <a:ext cx="82296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urogram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(Post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micturation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demonstrates a bladder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ureteric constrictions.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certain areas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male &amp; female urethra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/>
        </p:nvSpPr>
        <p:spPr>
          <a:xfrm>
            <a:off x="341376" y="1571612"/>
            <a:ext cx="8461248" cy="43719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psoas major &amp;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ends 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upper lateral angle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BLADDER: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Apex: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symphysis pubis, continuous with median umbilical ligament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vas deferens &amp; seminal vesicle (in male) &amp; to vagina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surface: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coils of ileum &amp; sigmoid colon (in male) &amp; to uterus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Inferolateral surfaces: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retropubic fat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continuous with urethra,  related to upper surface of prostate gland (in 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Trigone: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lies in the base of bladder</a:t>
            </a: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bounded by ureteric orifices &amp; internal urethral orifice, its mucous membrane is elastic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Uvula vesicae: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Supply: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internal iliac (artery, vein, lymph nodes)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Nerves: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parasympathetic (S2,3,4), sympathetic (L1,2)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SUMMARY-3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both urinary &amp; genital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cm, divided into prostatic (3 cm), membranous (1 cm) &amp; penile ( 16 cm)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externally through external urethral orifice (</a:t>
            </a: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narrowest part of whole urethra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only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cm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external urethral orifice (anterior to vaginal opening)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07504" y="4724400"/>
            <a:ext cx="8928992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muscular tube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pelvis of ureter).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 the pelvis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user1\Desktop\URETER, URINARY\F66122-004-f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8100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876800"/>
            <a:ext cx="87630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level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It curves forward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for ¾ inch in wall of bladder 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  <p:pic>
        <p:nvPicPr>
          <p:cNvPr id="14338" name="Picture 2" descr="https://encrypted-tbn2.gstatic.com/images?q=tbn:ANd9GcTCBPggOEmBnCGY81RPf_BJEPybdrd206QkHEtyGW2TCAoLBB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643050"/>
            <a:ext cx="3857621" cy="307657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3000363" y="1785926"/>
            <a:ext cx="45719" cy="571504"/>
          </a:xfrm>
          <a:prstGeom prst="downArrow">
            <a:avLst/>
          </a:prstGeom>
          <a:ln>
            <a:solidFill>
              <a:srgbClr val="0B4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 OF CONSTRICTION (OBSTRUCTION-STONE IMPACTION)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53000" y="52578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95800" cy="4876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pyramid placed on one of its angle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showing the anatomy of the blad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10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1052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forward.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(lies behind)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upper border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pubis.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connected to umbilicus by the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umbilical ligament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(remnant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3-THE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URINARY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962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backward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vas deferens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842</TotalTime>
  <Words>1046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PowerPoint Presentation</vt:lpstr>
      <vt:lpstr>OBJECTIVES</vt:lpstr>
      <vt:lpstr>THE URETER</vt:lpstr>
      <vt:lpstr>THE URETER</vt:lpstr>
      <vt:lpstr>THE URETER</vt:lpstr>
      <vt:lpstr>THE URETER</vt:lpstr>
      <vt:lpstr>1-THE URINARY BLADDER(SHAPE)</vt:lpstr>
      <vt:lpstr>2-THE URINARY BLADDER (APEX)</vt:lpstr>
      <vt:lpstr>3-THE URINARY BLADDER (BASE)</vt:lpstr>
      <vt:lpstr>4-THE URINARY BLADDER (SUPERIOR SURFACE)</vt:lpstr>
      <vt:lpstr>5-THE URINARY BLADDER (INFERO-LATERAL SURFACES)</vt:lpstr>
      <vt:lpstr>6-THE URINARY BLADDER (NECK)</vt:lpstr>
      <vt:lpstr>7-THE URINARY BLADDER (INTERIOR)</vt:lpstr>
      <vt:lpstr>8-THE URINARY BLADDER (CAPACITY)</vt:lpstr>
      <vt:lpstr>9-THE URINARY BLADDER (SUPPLY)</vt:lpstr>
      <vt:lpstr>MALE URETHRA (LENGTH: 20 CM)</vt:lpstr>
      <vt:lpstr>FEMALE URETHRA (LENGTH: 4 CM)</vt:lpstr>
      <vt:lpstr>PowerPoint Presentation</vt:lpstr>
      <vt:lpstr>INTRAVENOUS UROGRAM</vt:lpstr>
      <vt:lpstr>SUMMARY-1</vt:lpstr>
      <vt:lpstr>SUMMARY-2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Sanaa Alsharawi</cp:lastModifiedBy>
  <cp:revision>154</cp:revision>
  <dcterms:created xsi:type="dcterms:W3CDTF">2011-04-03T10:44:52Z</dcterms:created>
  <dcterms:modified xsi:type="dcterms:W3CDTF">2016-04-12T09:25:16Z</dcterms:modified>
</cp:coreProperties>
</file>