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2" r:id="rId16"/>
    <p:sldId id="273" r:id="rId17"/>
    <p:sldId id="274" r:id="rId18"/>
    <p:sldId id="275" r:id="rId19"/>
    <p:sldId id="279" r:id="rId20"/>
    <p:sldId id="276" r:id="rId21"/>
    <p:sldId id="277" r:id="rId22"/>
    <p:sldId id="278" r:id="rId2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E2CE2"/>
    <a:srgbClr val="0B4EE5"/>
    <a:srgbClr val="1818F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2" d="100"/>
          <a:sy n="92" d="100"/>
        </p:scale>
        <p:origin x="-534" y="-1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EFC9D113-CBF4-4C9E-A2BD-0297D2499F0C}" type="datetimeFigureOut">
              <a:rPr lang="en-US" smtClean="0"/>
              <a:pPr/>
              <a:t>4/12/2016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658D669-3327-4E89-99D8-BB1FCFE8B7F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C9D113-CBF4-4C9E-A2BD-0297D2499F0C}" type="datetimeFigureOut">
              <a:rPr lang="en-US" smtClean="0"/>
              <a:pPr/>
              <a:t>4/12/2016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58D669-3327-4E89-99D8-BB1FCFE8B7F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EFC9D113-CBF4-4C9E-A2BD-0297D2499F0C}" type="datetimeFigureOut">
              <a:rPr lang="en-US" smtClean="0"/>
              <a:pPr/>
              <a:t>4/12/2016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8658D669-3327-4E89-99D8-BB1FCFE8B7F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C9D113-CBF4-4C9E-A2BD-0297D2499F0C}" type="datetimeFigureOut">
              <a:rPr lang="en-US" smtClean="0"/>
              <a:pPr/>
              <a:t>4/12/2016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8658D669-3327-4E89-99D8-BB1FCFE8B7F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C9D113-CBF4-4C9E-A2BD-0297D2499F0C}" type="datetimeFigureOut">
              <a:rPr lang="en-US" smtClean="0"/>
              <a:pPr/>
              <a:t>4/12/2016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8658D669-3327-4E89-99D8-BB1FCFE8B7F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EFC9D113-CBF4-4C9E-A2BD-0297D2499F0C}" type="datetimeFigureOut">
              <a:rPr lang="en-US" smtClean="0"/>
              <a:pPr/>
              <a:t>4/12/2016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8658D669-3327-4E89-99D8-BB1FCFE8B7F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EFC9D113-CBF4-4C9E-A2BD-0297D2499F0C}" type="datetimeFigureOut">
              <a:rPr lang="en-US" smtClean="0"/>
              <a:pPr/>
              <a:t>4/12/2016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8658D669-3327-4E89-99D8-BB1FCFE8B7F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C9D113-CBF4-4C9E-A2BD-0297D2499F0C}" type="datetimeFigureOut">
              <a:rPr lang="en-US" smtClean="0"/>
              <a:pPr/>
              <a:t>4/12/2016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8658D669-3327-4E89-99D8-BB1FCFE8B7F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C9D113-CBF4-4C9E-A2BD-0297D2499F0C}" type="datetimeFigureOut">
              <a:rPr lang="en-US" smtClean="0"/>
              <a:pPr/>
              <a:t>4/12/2016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658D669-3327-4E89-99D8-BB1FCFE8B7F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C9D113-CBF4-4C9E-A2BD-0297D2499F0C}" type="datetimeFigureOut">
              <a:rPr lang="en-US" smtClean="0"/>
              <a:pPr/>
              <a:t>4/12/2016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8658D669-3327-4E89-99D8-BB1FCFE8B7F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EFC9D113-CBF4-4C9E-A2BD-0297D2499F0C}" type="datetimeFigureOut">
              <a:rPr lang="en-US" smtClean="0"/>
              <a:pPr/>
              <a:t>4/12/2016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8658D669-3327-4E89-99D8-BB1FCFE8B7F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EFC9D113-CBF4-4C9E-A2BD-0297D2499F0C}" type="datetimeFigureOut">
              <a:rPr lang="en-US" smtClean="0"/>
              <a:pPr/>
              <a:t>4/12/2016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8658D669-3327-4E89-99D8-BB1FCFE8B7F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hyperlink" Target="http://3.bp.blogspot.com/-LqINgObPWSs/TkoSQl4QKEI/AAAAAAAAACE/qNVYq5G5rho/s1600/urinary+bladder.png" TargetMode="Externa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hyperlink" Target="http://www.google.com.sa/url?sa=i&amp;rct=j&amp;q=&amp;esrc=s&amp;source=images&amp;cd=&amp;cad=rja&amp;uact=8&amp;ved=&amp;url=http://www.uofmmedicalcenter.org/healthlibrary/Article/116668EN&amp;ei=SAE2Vei1Doq-PLWxgLAC&amp;psig=AFQjCNHGkssBOscEa5x9wWZm5qqQrru6bg&amp;ust=1429689032498064" TargetMode="Externa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0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om.sa/url?sa=i&amp;rct=j&amp;q=&amp;esrc=s&amp;source=images&amp;cd=&amp;cad=rja&amp;uact=8&amp;ved=&amp;url=http://ztopics.com/Urinary%20bladder/&amp;ei=o5U2VbzUHYeqOvapgPgB&amp;psig=AFQjCNE5JapWxXLatpjlRTueoO_98IV_uA&amp;ust=1429727012258665" TargetMode="Externa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hyperlink" Target="http://bladder.cancercaregiving.com/wp-content/uploads/2013/04/bladder.jpg?4f72cb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5997812"/>
            <a:ext cx="7620000" cy="838200"/>
          </a:xfrm>
        </p:spPr>
        <p:txBody>
          <a:bodyPr>
            <a:noAutofit/>
          </a:bodyPr>
          <a:lstStyle/>
          <a:p>
            <a:pPr algn="ctr"/>
            <a:r>
              <a:rPr lang="en-US" sz="2800" b="1" i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  Prof. Ahmed Fathalla Ibrahim                                Dr. Sanaa Al </a:t>
            </a:r>
            <a:r>
              <a:rPr lang="en-US" sz="2800" b="1" i="1" dirty="0" err="1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Shaarawi</a:t>
            </a:r>
            <a:endParaRPr lang="en-US" sz="2800" b="1" i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itchFamily="34" charset="0"/>
            </a:endParaRPr>
          </a:p>
        </p:txBody>
      </p:sp>
      <p:pic>
        <p:nvPicPr>
          <p:cNvPr id="1028" name="Picture 4" descr="C:\Documents and Settings\user1\My Documents\My Pictures\KidneysUretersBladder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90800" y="0"/>
            <a:ext cx="3886200" cy="5791200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3276600" y="2209800"/>
            <a:ext cx="247215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</a:t>
            </a:r>
            <a:r>
              <a:rPr lang="en-US" sz="48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</a:t>
            </a:r>
            <a:r>
              <a:rPr lang="en-US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ETE</a:t>
            </a:r>
            <a:r>
              <a:rPr lang="en-US" sz="48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</a:t>
            </a:r>
            <a:r>
              <a:rPr lang="en-US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981200" y="4114800"/>
            <a:ext cx="521565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URINA</a:t>
            </a:r>
            <a:r>
              <a:rPr lang="en-US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RY BLA</a:t>
            </a:r>
            <a:r>
              <a:rPr lang="en-US" sz="48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DDER</a:t>
            </a:r>
            <a:endParaRPr lang="en-US" sz="4800" b="1" dirty="0">
              <a:solidFill>
                <a:schemeClr val="accent2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352800" y="5029200"/>
            <a:ext cx="269817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UR</a:t>
            </a:r>
            <a:r>
              <a:rPr lang="en-US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ET</a:t>
            </a:r>
            <a:r>
              <a:rPr lang="en-US" sz="48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HRA</a:t>
            </a:r>
            <a:endParaRPr lang="en-US" sz="4800" b="1" dirty="0">
              <a:solidFill>
                <a:schemeClr val="accent2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077200" cy="869950"/>
          </a:xfrm>
        </p:spPr>
        <p:txBody>
          <a:bodyPr>
            <a:normAutofit fontScale="90000"/>
          </a:bodyPr>
          <a:lstStyle/>
          <a:p>
            <a:pPr algn="ctr"/>
            <a:r>
              <a:rPr lang="en-US" sz="49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4-THE </a:t>
            </a:r>
            <a:r>
              <a:rPr lang="en-US" sz="49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URINARY </a:t>
            </a:r>
            <a:r>
              <a:rPr lang="en-US" sz="49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BLADDER</a:t>
            </a: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/>
            </a:r>
            <a:br>
              <a:rPr lang="en-US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en-US" sz="36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(SUPERIOR SURFACE)</a:t>
            </a:r>
            <a:endParaRPr lang="en-US" sz="36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idx="2"/>
          </p:nvPr>
        </p:nvSpPr>
        <p:spPr>
          <a:xfrm>
            <a:off x="228600" y="1752600"/>
            <a:ext cx="3505200" cy="3581399"/>
          </a:xfrm>
          <a:solidFill>
            <a:srgbClr val="FFFF00"/>
          </a:solidFill>
        </p:spPr>
        <p:txBody>
          <a:bodyPr>
            <a:normAutofit/>
          </a:bodyPr>
          <a:lstStyle/>
          <a:p>
            <a:r>
              <a:rPr lang="en-US" sz="2400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IN MALE:</a:t>
            </a:r>
          </a:p>
          <a:p>
            <a:pPr>
              <a:buFont typeface="Wingdings" pitchFamily="2" charset="2"/>
              <a:buChar char="§"/>
            </a:pPr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Is related to</a:t>
            </a:r>
            <a:r>
              <a:rPr lang="en-US" sz="2400" b="1" dirty="0" smtClean="0">
                <a:solidFill>
                  <a:srgbClr val="AE2CE2"/>
                </a:solidFill>
                <a:latin typeface="Arial" pitchFamily="34" charset="0"/>
                <a:cs typeface="Arial" pitchFamily="34" charset="0"/>
              </a:rPr>
              <a:t> coils of ileum </a:t>
            </a:r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&amp; </a:t>
            </a:r>
            <a:r>
              <a:rPr lang="en-US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sigmoid colon</a:t>
            </a:r>
          </a:p>
          <a:p>
            <a:r>
              <a:rPr lang="en-US" sz="2400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IN FEMALE:</a:t>
            </a:r>
          </a:p>
          <a:p>
            <a:pPr>
              <a:buFont typeface="Wingdings" pitchFamily="2" charset="2"/>
              <a:buChar char="§"/>
            </a:pPr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Is related to </a:t>
            </a:r>
            <a:r>
              <a:rPr lang="en-US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the uterus</a:t>
            </a:r>
            <a:endParaRPr lang="en-US" sz="24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0" name="Picture 2" descr="C:\Documents and Settings\user1\My Documents\My Pictures\urinary1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5800" y="1524000"/>
            <a:ext cx="4277286" cy="25908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051" name="Picture 3" descr="C:\Documents and Settings\user1\My Documents\My Pictures\urinary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19600" y="4289425"/>
            <a:ext cx="4419600" cy="242354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4" name="TextBox 13"/>
          <p:cNvSpPr txBox="1"/>
          <p:nvPr/>
        </p:nvSpPr>
        <p:spPr>
          <a:xfrm>
            <a:off x="8001000" y="3657600"/>
            <a:ext cx="6591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Male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924800" y="6248400"/>
            <a:ext cx="8803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Female</a:t>
            </a:r>
            <a:endParaRPr lang="en-US" b="1" dirty="0">
              <a:solidFill>
                <a:srgbClr val="C00000"/>
              </a:solidFill>
            </a:endParaRPr>
          </a:p>
        </p:txBody>
      </p:sp>
      <p:cxnSp>
        <p:nvCxnSpPr>
          <p:cNvPr id="16" name="Straight Arrow Connector 15"/>
          <p:cNvCxnSpPr/>
          <p:nvPr/>
        </p:nvCxnSpPr>
        <p:spPr>
          <a:xfrm rot="16200000" flipH="1">
            <a:off x="5829300" y="5295900"/>
            <a:ext cx="304800" cy="7620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 rot="16200000" flipH="1">
            <a:off x="5372100" y="1790700"/>
            <a:ext cx="228600" cy="152400"/>
          </a:xfrm>
          <a:prstGeom prst="straightConnector1">
            <a:avLst/>
          </a:prstGeom>
          <a:ln w="38100">
            <a:solidFill>
              <a:srgbClr val="AE2CE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 rot="5400000">
            <a:off x="6019800" y="1905000"/>
            <a:ext cx="304800" cy="1588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077200" cy="869950"/>
          </a:xfrm>
        </p:spPr>
        <p:txBody>
          <a:bodyPr>
            <a:normAutofit fontScale="90000"/>
          </a:bodyPr>
          <a:lstStyle/>
          <a:p>
            <a:pPr algn="ctr"/>
            <a:r>
              <a:rPr lang="en-US" sz="49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5-THE </a:t>
            </a:r>
            <a:r>
              <a:rPr lang="en-US" sz="49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URINARY </a:t>
            </a:r>
            <a:r>
              <a:rPr lang="en-US" sz="49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BLADDER</a:t>
            </a: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/>
            </a:r>
            <a:br>
              <a:rPr lang="en-US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en-US" sz="36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(INFERO-LATERAL SURFACES)</a:t>
            </a:r>
            <a:endParaRPr lang="en-US" sz="36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idx="2"/>
          </p:nvPr>
        </p:nvSpPr>
        <p:spPr>
          <a:xfrm>
            <a:off x="152400" y="1752600"/>
            <a:ext cx="4114800" cy="4676796"/>
          </a:xfrm>
          <a:solidFill>
            <a:srgbClr val="FFFF00"/>
          </a:solidFill>
        </p:spPr>
        <p:txBody>
          <a:bodyPr>
            <a:normAutofit lnSpcReduction="10000"/>
          </a:bodyPr>
          <a:lstStyle/>
          <a:p>
            <a:pPr>
              <a:buFont typeface="Wingdings" pitchFamily="2" charset="2"/>
              <a:buChar char="§"/>
            </a:pPr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Are related to </a:t>
            </a:r>
            <a:r>
              <a:rPr lang="en-US" sz="2400" b="1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retropubic</a:t>
            </a:r>
            <a:r>
              <a:rPr lang="en-US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fat </a:t>
            </a:r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separating them from pubic bones</a:t>
            </a:r>
          </a:p>
          <a:p>
            <a:pPr algn="ctr"/>
            <a:r>
              <a:rPr lang="en-US" sz="2400" b="1" u="sng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Retropubic</a:t>
            </a:r>
            <a:r>
              <a:rPr lang="en-US" sz="2400" b="1" u="sng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fat</a:t>
            </a:r>
          </a:p>
          <a:p>
            <a:pPr>
              <a:buFont typeface="Wingdings" pitchFamily="2" charset="2"/>
              <a:buChar char="§"/>
            </a:pPr>
            <a:r>
              <a:rPr lang="en-US" sz="2400" b="1" dirty="0" err="1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Accomodates</a:t>
            </a:r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distention of bladder</a:t>
            </a:r>
          </a:p>
          <a:p>
            <a:pPr>
              <a:buFont typeface="Wingdings" pitchFamily="2" charset="2"/>
              <a:buChar char="§"/>
            </a:pPr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Continuous with anterior abdominal wall. Rupture of bladder       escape of urine to anterior abdominal wall</a:t>
            </a:r>
            <a:endParaRPr lang="en-US" sz="2400" b="1" dirty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0" name="Picture 2" descr="C:\Documents and Settings\user1\My Documents\My Pictures\urinary1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5800" y="1524000"/>
            <a:ext cx="4277286" cy="25908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051" name="Picture 3" descr="C:\Documents and Settings\user1\My Documents\My Pictures\urinary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19600" y="4289425"/>
            <a:ext cx="4419600" cy="242354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4" name="TextBox 13"/>
          <p:cNvSpPr txBox="1"/>
          <p:nvPr/>
        </p:nvSpPr>
        <p:spPr>
          <a:xfrm>
            <a:off x="8001000" y="3657600"/>
            <a:ext cx="6591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Male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924800" y="6248400"/>
            <a:ext cx="8803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Female</a:t>
            </a:r>
            <a:endParaRPr lang="en-US" b="1" dirty="0">
              <a:solidFill>
                <a:srgbClr val="C00000"/>
              </a:solidFill>
            </a:endParaRPr>
          </a:p>
        </p:txBody>
      </p:sp>
      <p:cxnSp>
        <p:nvCxnSpPr>
          <p:cNvPr id="16" name="Straight Arrow Connector 15"/>
          <p:cNvCxnSpPr/>
          <p:nvPr/>
        </p:nvCxnSpPr>
        <p:spPr>
          <a:xfrm>
            <a:off x="5562600" y="2743200"/>
            <a:ext cx="304800" cy="15240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>
            <a:off x="5638800" y="5638800"/>
            <a:ext cx="457200" cy="38100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>
            <a:off x="1870364" y="5410200"/>
            <a:ext cx="381000" cy="1588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077200" cy="869950"/>
          </a:xfrm>
        </p:spPr>
        <p:txBody>
          <a:bodyPr>
            <a:normAutofit fontScale="90000"/>
          </a:bodyPr>
          <a:lstStyle/>
          <a:p>
            <a:pPr algn="ctr"/>
            <a:r>
              <a:rPr lang="en-US" sz="49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6-</a:t>
            </a:r>
            <a:r>
              <a:rPr lang="en-US" sz="49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THE </a:t>
            </a:r>
            <a:r>
              <a:rPr lang="en-US" sz="49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URINARY </a:t>
            </a:r>
            <a:r>
              <a:rPr lang="en-US" sz="49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BLADDER</a:t>
            </a: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/>
            </a:r>
            <a:br>
              <a:rPr lang="en-US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en-US" sz="36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(NECK)</a:t>
            </a:r>
            <a:endParaRPr lang="en-US" sz="36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idx="2"/>
          </p:nvPr>
        </p:nvSpPr>
        <p:spPr>
          <a:xfrm>
            <a:off x="152400" y="1752600"/>
            <a:ext cx="4114800" cy="4248168"/>
          </a:xfrm>
          <a:solidFill>
            <a:srgbClr val="FFFF00"/>
          </a:solidFill>
        </p:spPr>
        <p:txBody>
          <a:bodyPr>
            <a:normAutofit fontScale="92500"/>
          </a:bodyPr>
          <a:lstStyle/>
          <a:p>
            <a:pPr>
              <a:buFont typeface="Wingdings" pitchFamily="2" charset="2"/>
              <a:buChar char="§"/>
            </a:pPr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Is </a:t>
            </a:r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the lowest &amp; most fixed part </a:t>
            </a:r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of urinary bladder.</a:t>
            </a:r>
          </a:p>
          <a:p>
            <a:pPr>
              <a:buFont typeface="Wingdings" pitchFamily="2" charset="2"/>
              <a:buChar char="§"/>
            </a:pPr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Is continuous with urethra.</a:t>
            </a:r>
          </a:p>
          <a:p>
            <a:pPr>
              <a:buFont typeface="Wingdings" pitchFamily="2" charset="2"/>
              <a:buChar char="§"/>
            </a:pPr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Is related to </a:t>
            </a:r>
            <a:r>
              <a:rPr lang="en-US" sz="17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(lies behind) </a:t>
            </a:r>
            <a:r>
              <a:rPr lang="en-US" sz="2400" b="1" dirty="0" smtClean="0">
                <a:solidFill>
                  <a:srgbClr val="AE2CE2"/>
                </a:solidFill>
                <a:latin typeface="Arial" pitchFamily="34" charset="0"/>
                <a:cs typeface="Arial" pitchFamily="34" charset="0"/>
              </a:rPr>
              <a:t>lower border </a:t>
            </a:r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of </a:t>
            </a:r>
            <a:r>
              <a:rPr lang="en-US" sz="2400" b="1" dirty="0" err="1" smtClean="0">
                <a:solidFill>
                  <a:srgbClr val="AE2CE2"/>
                </a:solidFill>
                <a:latin typeface="Arial" pitchFamily="34" charset="0"/>
                <a:cs typeface="Arial" pitchFamily="34" charset="0"/>
              </a:rPr>
              <a:t>symphysis</a:t>
            </a:r>
            <a:r>
              <a:rPr lang="en-US" sz="2400" b="1" dirty="0" smtClean="0">
                <a:solidFill>
                  <a:srgbClr val="AE2CE2"/>
                </a:solidFill>
                <a:latin typeface="Arial" pitchFamily="34" charset="0"/>
                <a:cs typeface="Arial" pitchFamily="34" charset="0"/>
              </a:rPr>
              <a:t> pubis</a:t>
            </a:r>
          </a:p>
          <a:p>
            <a:r>
              <a:rPr lang="en-US" sz="2400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IN MALE:</a:t>
            </a:r>
          </a:p>
          <a:p>
            <a:pPr>
              <a:buFont typeface="Wingdings" pitchFamily="2" charset="2"/>
              <a:buChar char="§"/>
            </a:pPr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Is related to </a:t>
            </a:r>
            <a:r>
              <a:rPr lang="en-US" sz="2400" b="1" dirty="0" smtClean="0">
                <a:solidFill>
                  <a:srgbClr val="AE2CE2"/>
                </a:solidFill>
                <a:latin typeface="Arial" pitchFamily="34" charset="0"/>
                <a:cs typeface="Arial" pitchFamily="34" charset="0"/>
              </a:rPr>
              <a:t>upper surface </a:t>
            </a:r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of </a:t>
            </a:r>
            <a:r>
              <a:rPr lang="en-US" sz="2400" b="1" dirty="0" smtClean="0">
                <a:solidFill>
                  <a:srgbClr val="AE2CE2"/>
                </a:solidFill>
                <a:latin typeface="Arial" pitchFamily="34" charset="0"/>
                <a:cs typeface="Arial" pitchFamily="34" charset="0"/>
              </a:rPr>
              <a:t>prostate gland</a:t>
            </a:r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17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(inferiorly, it rests on the base of prostate). </a:t>
            </a:r>
          </a:p>
          <a:p>
            <a:pPr>
              <a:buFont typeface="Wingdings" pitchFamily="2" charset="2"/>
              <a:buChar char="§"/>
            </a:pPr>
            <a:endParaRPr lang="en-US" sz="2400" b="1" dirty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0" name="Picture 2" descr="C:\Documents and Settings\user1\My Documents\My Pictures\urinary1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5800" y="1524000"/>
            <a:ext cx="4277286" cy="25908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051" name="Picture 3" descr="C:\Documents and Settings\user1\My Documents\My Pictures\urinary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19600" y="4289425"/>
            <a:ext cx="4419600" cy="242354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4" name="TextBox 13"/>
          <p:cNvSpPr txBox="1"/>
          <p:nvPr/>
        </p:nvSpPr>
        <p:spPr>
          <a:xfrm>
            <a:off x="8001000" y="3657600"/>
            <a:ext cx="6591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Male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924800" y="6248400"/>
            <a:ext cx="8803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Female</a:t>
            </a:r>
            <a:endParaRPr lang="en-US" b="1" dirty="0">
              <a:solidFill>
                <a:srgbClr val="C00000"/>
              </a:solidFill>
            </a:endParaRPr>
          </a:p>
        </p:txBody>
      </p:sp>
      <p:cxnSp>
        <p:nvCxnSpPr>
          <p:cNvPr id="9" name="Straight Arrow Connector 8"/>
          <p:cNvCxnSpPr/>
          <p:nvPr/>
        </p:nvCxnSpPr>
        <p:spPr>
          <a:xfrm flipV="1">
            <a:off x="5929322" y="2971800"/>
            <a:ext cx="395278" cy="171448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V="1">
            <a:off x="6000760" y="5929330"/>
            <a:ext cx="357190" cy="71438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533400" y="228600"/>
            <a:ext cx="8153400" cy="869950"/>
          </a:xfrm>
        </p:spPr>
        <p:txBody>
          <a:bodyPr>
            <a:normAutofit fontScale="90000"/>
          </a:bodyPr>
          <a:lstStyle/>
          <a:p>
            <a:pPr algn="ctr"/>
            <a:r>
              <a:rPr lang="en-US" sz="49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7-THE </a:t>
            </a:r>
            <a:r>
              <a:rPr lang="en-US" sz="49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URINARY </a:t>
            </a:r>
            <a:r>
              <a:rPr lang="en-US" sz="49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BLADDER</a:t>
            </a: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/>
            </a:r>
            <a:br>
              <a:rPr lang="en-US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en-US" sz="36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(INTERIOR)</a:t>
            </a:r>
            <a:endParaRPr lang="en-US" sz="3600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"/>
          </p:nvPr>
        </p:nvSpPr>
        <p:spPr>
          <a:xfrm>
            <a:off x="228600" y="1600200"/>
            <a:ext cx="4267200" cy="1295400"/>
          </a:xfrm>
          <a:solidFill>
            <a:schemeClr val="bg1"/>
          </a:solidFill>
        </p:spPr>
        <p:txBody>
          <a:bodyPr>
            <a:normAutofit lnSpcReduction="10000"/>
          </a:bodyPr>
          <a:lstStyle/>
          <a:p>
            <a:pPr>
              <a:buFont typeface="Wingdings" pitchFamily="2" charset="2"/>
              <a:buChar char="§"/>
            </a:pPr>
            <a:r>
              <a:rPr lang="en-US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Mucous membrane is </a:t>
            </a:r>
            <a:r>
              <a:rPr lang="en-US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folded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.</a:t>
            </a:r>
          </a:p>
          <a:p>
            <a:pPr>
              <a:buFont typeface="Wingdings" pitchFamily="2" charset="2"/>
              <a:buChar char="§"/>
            </a:pPr>
            <a:r>
              <a:rPr lang="en-US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Uvula </a:t>
            </a:r>
            <a:r>
              <a:rPr lang="en-US" dirty="0" err="1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vesicae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:</a:t>
            </a:r>
            <a:r>
              <a:rPr lang="en-US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en-US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elevation behind internal urethral orifice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produced by median lobe of prostate gland</a:t>
            </a:r>
            <a:endParaRPr lang="en-US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3"/>
          </p:nvPr>
        </p:nvSpPr>
        <p:spPr>
          <a:xfrm>
            <a:off x="4800600" y="1524000"/>
            <a:ext cx="4114800" cy="1600200"/>
          </a:xfrm>
          <a:solidFill>
            <a:schemeClr val="bg1"/>
          </a:solidFill>
        </p:spPr>
        <p:txBody>
          <a:bodyPr>
            <a:normAutofit lnSpcReduction="10000"/>
          </a:bodyPr>
          <a:lstStyle/>
          <a:p>
            <a:pPr>
              <a:buFont typeface="Wingdings" pitchFamily="2" charset="2"/>
              <a:buChar char="§"/>
            </a:pPr>
            <a:r>
              <a:rPr lang="en-US" dirty="0" err="1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Trigone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: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a triangular area in base of bladder </a:t>
            </a:r>
            <a:r>
              <a:rPr lang="en-US" u="sng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bounded by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the </a:t>
            </a:r>
            <a:r>
              <a:rPr lang="en-US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2 </a:t>
            </a:r>
            <a:r>
              <a:rPr lang="en-US" dirty="0" err="1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ureteric</a:t>
            </a:r>
            <a:r>
              <a:rPr lang="en-US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orifices 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&amp; </a:t>
            </a:r>
            <a:r>
              <a:rPr lang="en-US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internal urethral orifice. 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Its mucous membrane is 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elastic (not folded)</a:t>
            </a:r>
            <a:endParaRPr lang="en-US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4098" name="Picture 2" descr="C:\Documents and Settings\user1\My Documents\My Pictures\urinary4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3048000"/>
            <a:ext cx="3886200" cy="35814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099" name="Picture 3" descr="C:\Documents and Settings\user1\My Documents\My Pictures\urinary5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00600" y="3048000"/>
            <a:ext cx="4038600" cy="35814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cxnSp>
        <p:nvCxnSpPr>
          <p:cNvPr id="17" name="Straight Arrow Connector 16"/>
          <p:cNvCxnSpPr/>
          <p:nvPr/>
        </p:nvCxnSpPr>
        <p:spPr>
          <a:xfrm rot="5400000">
            <a:off x="2476500" y="4076700"/>
            <a:ext cx="304800" cy="22860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 rot="10800000">
            <a:off x="2743200" y="5486400"/>
            <a:ext cx="457200" cy="152400"/>
          </a:xfrm>
          <a:prstGeom prst="straightConnector1">
            <a:avLst/>
          </a:prstGeom>
          <a:ln w="38100">
            <a:solidFill>
              <a:schemeClr val="accent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 rot="10800000">
            <a:off x="7010400" y="5181600"/>
            <a:ext cx="457200" cy="304800"/>
          </a:xfrm>
          <a:prstGeom prst="straightConnector1">
            <a:avLst/>
          </a:prstGeom>
          <a:ln w="38100">
            <a:solidFill>
              <a:schemeClr val="accent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sz="49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8-THE </a:t>
            </a:r>
            <a:r>
              <a:rPr lang="en-US" sz="49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URINARY </a:t>
            </a:r>
            <a:r>
              <a:rPr lang="en-US" sz="49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BLADDER</a:t>
            </a: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/>
            </a:r>
            <a:br>
              <a:rPr lang="en-US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en-US" sz="36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(CAPACITY)</a:t>
            </a:r>
            <a:endParaRPr lang="en-US" sz="3600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"/>
          </p:nvPr>
        </p:nvSpPr>
        <p:spPr>
          <a:xfrm>
            <a:off x="381000" y="1600200"/>
            <a:ext cx="4343400" cy="1295400"/>
          </a:xfrm>
          <a:solidFill>
            <a:schemeClr val="bg1"/>
          </a:solidFill>
        </p:spPr>
        <p:txBody>
          <a:bodyPr>
            <a:normAutofit/>
          </a:bodyPr>
          <a:lstStyle/>
          <a:p>
            <a:pPr algn="ctr"/>
            <a:r>
              <a:rPr lang="en-US" sz="2400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EMPTY</a:t>
            </a:r>
          </a:p>
          <a:p>
            <a:pPr>
              <a:buFont typeface="Wingdings" pitchFamily="2" charset="2"/>
              <a:buChar char="§"/>
            </a:pPr>
            <a:r>
              <a:rPr lang="en-US" dirty="0" err="1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Accomodates</a:t>
            </a:r>
            <a:r>
              <a:rPr lang="en-US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from 300 – 500 ml of urine</a:t>
            </a:r>
          </a:p>
          <a:p>
            <a:pPr algn="ctr"/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3"/>
          </p:nvPr>
        </p:nvSpPr>
        <p:spPr>
          <a:xfrm>
            <a:off x="4800600" y="1524000"/>
            <a:ext cx="3886200" cy="1143000"/>
          </a:xfrm>
          <a:solidFill>
            <a:schemeClr val="bg1"/>
          </a:solidFill>
        </p:spPr>
        <p:txBody>
          <a:bodyPr>
            <a:normAutofit fontScale="92500" lnSpcReduction="10000"/>
          </a:bodyPr>
          <a:lstStyle/>
          <a:p>
            <a:pPr algn="ctr"/>
            <a:r>
              <a:rPr lang="en-US" sz="2400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DISTENDED</a:t>
            </a:r>
          </a:p>
          <a:p>
            <a:pPr>
              <a:buFont typeface="Wingdings" pitchFamily="2" charset="2"/>
              <a:buChar char="§"/>
            </a:pPr>
            <a:r>
              <a:rPr lang="en-US" sz="22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Is circular in shape</a:t>
            </a:r>
          </a:p>
          <a:p>
            <a:pPr>
              <a:buFont typeface="Wingdings" pitchFamily="2" charset="2"/>
              <a:buChar char="§"/>
            </a:pPr>
            <a:r>
              <a:rPr lang="en-US" sz="22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Bulges into abdominal cavity</a:t>
            </a:r>
            <a:endParaRPr lang="en-US" sz="2200" dirty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5122" name="Picture 2" descr="C:\Documents and Settings\user1\My Documents\My Pictures\urinary7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3048000"/>
            <a:ext cx="3886200" cy="343017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123" name="Picture 3" descr="C:\Documents and Settings\user1\My Documents\My Pictures\urinary6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00600" y="3048000"/>
            <a:ext cx="3886200" cy="356498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cxnSp>
        <p:nvCxnSpPr>
          <p:cNvPr id="8" name="Straight Arrow Connector 7"/>
          <p:cNvCxnSpPr/>
          <p:nvPr/>
        </p:nvCxnSpPr>
        <p:spPr>
          <a:xfrm>
            <a:off x="1066800" y="4419600"/>
            <a:ext cx="1143000" cy="76200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rot="10800000">
            <a:off x="7315200" y="4343400"/>
            <a:ext cx="1143000" cy="304800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sz="49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9-THE </a:t>
            </a:r>
            <a:r>
              <a:rPr lang="en-US" sz="49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URINARY </a:t>
            </a:r>
            <a:r>
              <a:rPr lang="en-US" sz="49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BLADDER</a:t>
            </a:r>
            <a:r>
              <a:rPr lang="en-US" sz="49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/>
            </a:r>
            <a:br>
              <a:rPr lang="en-US" sz="49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en-US" sz="36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(SUPPLY)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0" y="1500174"/>
            <a:ext cx="5286380" cy="5000660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>
              <a:buFont typeface="Wingdings" pitchFamily="2" charset="2"/>
              <a:buChar char="§"/>
            </a:pPr>
            <a:r>
              <a:rPr lang="en-US" sz="2400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ARTERIES:</a:t>
            </a:r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from </a:t>
            </a:r>
            <a:r>
              <a:rPr lang="en-US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internal iliac </a:t>
            </a:r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artery</a:t>
            </a:r>
          </a:p>
          <a:p>
            <a:pPr>
              <a:buFont typeface="Wingdings" pitchFamily="2" charset="2"/>
              <a:buChar char="§"/>
            </a:pPr>
            <a:r>
              <a:rPr lang="en-US" sz="2400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VEINS:</a:t>
            </a:r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into </a:t>
            </a:r>
            <a:r>
              <a:rPr lang="en-US" sz="2400" b="1" dirty="0" smtClean="0">
                <a:solidFill>
                  <a:srgbClr val="1818F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internal iliac </a:t>
            </a:r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vein</a:t>
            </a:r>
          </a:p>
          <a:p>
            <a:pPr>
              <a:buFont typeface="Wingdings" pitchFamily="2" charset="2"/>
              <a:buChar char="§"/>
            </a:pPr>
            <a:r>
              <a:rPr lang="en-US" sz="2400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LYMPH: </a:t>
            </a:r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into </a:t>
            </a:r>
            <a:r>
              <a:rPr lang="en-US" sz="24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internal iliac </a:t>
            </a:r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lymph nodes</a:t>
            </a:r>
          </a:p>
          <a:p>
            <a:pPr>
              <a:buFont typeface="Wingdings" pitchFamily="2" charset="2"/>
              <a:buChar char="§"/>
            </a:pPr>
            <a:r>
              <a:rPr lang="en-US" sz="2400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NERVES:</a:t>
            </a:r>
          </a:p>
          <a:p>
            <a:pPr marL="514350" indent="-514350">
              <a:buFont typeface="+mj-lt"/>
              <a:buAutoNum type="arabicParenR"/>
            </a:pPr>
            <a:r>
              <a:rPr lang="en-US" sz="2400" b="1" i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Parasympathetic: </a:t>
            </a:r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pelvic </a:t>
            </a:r>
            <a:r>
              <a:rPr lang="en-US" sz="2400" b="1" dirty="0" err="1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splanchnic</a:t>
            </a:r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nerves from </a:t>
            </a:r>
            <a:r>
              <a:rPr lang="en-US" sz="2400" b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S2, 3, 4</a:t>
            </a:r>
          </a:p>
          <a:p>
            <a:pPr marL="514350" indent="-514350">
              <a:buFont typeface="+mj-lt"/>
              <a:buAutoNum type="arabicParenR"/>
            </a:pPr>
            <a:r>
              <a:rPr lang="en-US" sz="2400" b="1" i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Sympathetic: </a:t>
            </a:r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from </a:t>
            </a:r>
            <a:r>
              <a:rPr lang="en-US" sz="2400" b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L1,2</a:t>
            </a:r>
          </a:p>
          <a:p>
            <a:pPr marL="514350" indent="-514350">
              <a:buFont typeface="+mj-lt"/>
              <a:buAutoNum type="arabicParenR"/>
            </a:pPr>
            <a:r>
              <a:rPr lang="en-US" sz="2400" b="1" i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Sensory:</a:t>
            </a:r>
            <a:r>
              <a:rPr lang="en-US" sz="2400" b="1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transmitting pain due to </a:t>
            </a:r>
            <a:r>
              <a:rPr lang="en-US" sz="2400" b="1" dirty="0" err="1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overdistention</a:t>
            </a:r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of bladder </a:t>
            </a:r>
            <a:r>
              <a:rPr lang="en-US" sz="24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(</a:t>
            </a:r>
            <a:r>
              <a:rPr lang="en-US" sz="1600" dirty="0" smtClean="0">
                <a:solidFill>
                  <a:srgbClr val="C00000"/>
                </a:solidFill>
              </a:rPr>
              <a:t>via general visceral afferent </a:t>
            </a:r>
            <a:r>
              <a:rPr lang="en-US" sz="1600" dirty="0" err="1" smtClean="0">
                <a:solidFill>
                  <a:srgbClr val="C00000"/>
                </a:solidFill>
              </a:rPr>
              <a:t>fibres</a:t>
            </a:r>
            <a:r>
              <a:rPr lang="en-US" sz="1600" dirty="0" smtClean="0">
                <a:solidFill>
                  <a:srgbClr val="C00000"/>
                </a:solidFill>
              </a:rPr>
              <a:t> from </a:t>
            </a:r>
            <a:r>
              <a:rPr lang="en-US" sz="1600" dirty="0" err="1" smtClean="0">
                <a:solidFill>
                  <a:srgbClr val="C00000"/>
                </a:solidFill>
              </a:rPr>
              <a:t>bldder</a:t>
            </a:r>
            <a:r>
              <a:rPr lang="en-US" sz="1600" dirty="0" smtClean="0">
                <a:solidFill>
                  <a:srgbClr val="C00000"/>
                </a:solidFill>
              </a:rPr>
              <a:t> to CNS).</a:t>
            </a:r>
            <a:endParaRPr lang="en-US" sz="16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101" name="Picture 5" descr="http://3.bp.blogspot.com/-LqINgObPWSs/TkoSQl4QKEI/AAAAAAAAACE/qNVYq5G5rho/s400/urinary+bladder.pn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34000" y="2285992"/>
            <a:ext cx="3810000" cy="22479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09600" y="228600"/>
            <a:ext cx="8077200" cy="869950"/>
          </a:xfrm>
        </p:spPr>
        <p:txBody>
          <a:bodyPr>
            <a:normAutofit fontScale="90000"/>
          </a:bodyPr>
          <a:lstStyle/>
          <a:p>
            <a:pPr algn="ctr"/>
            <a:r>
              <a:rPr lang="en-US" sz="49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MALE URETHRA</a:t>
            </a: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/>
            </a:r>
            <a:br>
              <a:rPr lang="en-US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en-US" sz="31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(LENGTH: 20 CM)</a:t>
            </a:r>
            <a:endParaRPr lang="en-US" sz="3100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 Placeholder 5"/>
          <p:cNvSpPr>
            <a:spLocks noGrp="1"/>
          </p:cNvSpPr>
          <p:nvPr>
            <p:ph type="body" idx="2"/>
          </p:nvPr>
        </p:nvSpPr>
        <p:spPr>
          <a:xfrm>
            <a:off x="152400" y="1600200"/>
            <a:ext cx="3581400" cy="5257800"/>
          </a:xfrm>
          <a:solidFill>
            <a:schemeClr val="accent2">
              <a:lumMod val="20000"/>
              <a:lumOff val="80000"/>
            </a:schemeClr>
          </a:solidFill>
        </p:spPr>
        <p:txBody>
          <a:bodyPr>
            <a:normAutofit fontScale="85000" lnSpcReduction="10000"/>
          </a:bodyPr>
          <a:lstStyle/>
          <a:p>
            <a:r>
              <a:rPr lang="en-US" sz="20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PROSTATIC URETHRA (Length=3 cm):</a:t>
            </a:r>
          </a:p>
          <a:p>
            <a:pPr>
              <a:buFont typeface="Wingdings" pitchFamily="2" charset="2"/>
              <a:buChar char="§"/>
            </a:pPr>
            <a:r>
              <a:rPr lang="en-US" sz="20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Widest &amp; most dilatable</a:t>
            </a:r>
          </a:p>
          <a:p>
            <a:pPr>
              <a:buFont typeface="Wingdings" pitchFamily="2" charset="2"/>
              <a:buChar char="§"/>
            </a:pPr>
            <a:r>
              <a:rPr lang="en-US" sz="20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Extends from neck of bladder inside prostate gland</a:t>
            </a:r>
          </a:p>
          <a:p>
            <a:r>
              <a:rPr lang="en-US" sz="20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MEMBRANOUS URETHRA (Length=1 cm):</a:t>
            </a:r>
          </a:p>
          <a:p>
            <a:pPr>
              <a:buFont typeface="Wingdings" pitchFamily="2" charset="2"/>
              <a:buChar char="§"/>
            </a:pPr>
            <a:r>
              <a:rPr lang="en-US" sz="20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Surrounded by external urethral sphincter</a:t>
            </a:r>
          </a:p>
          <a:p>
            <a:r>
              <a:rPr lang="en-US" sz="20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PENILE (SPONGY) URETHRA (Length=16 cm):</a:t>
            </a:r>
          </a:p>
          <a:p>
            <a:pPr>
              <a:buFont typeface="Wingdings" pitchFamily="2" charset="2"/>
              <a:buChar char="§"/>
            </a:pPr>
            <a:r>
              <a:rPr lang="en-US" sz="20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Extends inside penis &amp; </a:t>
            </a:r>
            <a:r>
              <a:rPr lang="en-US" sz="2000" b="1" dirty="0" smtClean="0">
                <a:solidFill>
                  <a:srgbClr val="AE2CE2"/>
                </a:solidFill>
                <a:latin typeface="Arial" pitchFamily="34" charset="0"/>
                <a:cs typeface="Arial" pitchFamily="34" charset="0"/>
              </a:rPr>
              <a:t>opens </a:t>
            </a:r>
            <a:r>
              <a:rPr lang="en-US" sz="20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externally through </a:t>
            </a:r>
            <a:r>
              <a:rPr lang="en-US" sz="2000" b="1" dirty="0" smtClean="0">
                <a:solidFill>
                  <a:srgbClr val="AE2CE2"/>
                </a:solidFill>
                <a:latin typeface="Arial" pitchFamily="34" charset="0"/>
                <a:cs typeface="Arial" pitchFamily="34" charset="0"/>
              </a:rPr>
              <a:t>external urethral orifice </a:t>
            </a:r>
            <a:r>
              <a:rPr lang="en-US" sz="20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(narrowest part of whole urethra)</a:t>
            </a:r>
            <a:endParaRPr lang="en-US" sz="2000" b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7170" name="Picture 2" descr="C:\Documents and Settings\user1\My Documents\My Pictures\urethra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86200" y="1600200"/>
            <a:ext cx="5029200" cy="3810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cxnSp>
        <p:nvCxnSpPr>
          <p:cNvPr id="11" name="Straight Arrow Connector 10"/>
          <p:cNvCxnSpPr/>
          <p:nvPr/>
        </p:nvCxnSpPr>
        <p:spPr>
          <a:xfrm flipH="1">
            <a:off x="6934200" y="2333288"/>
            <a:ext cx="990600" cy="591656"/>
          </a:xfrm>
          <a:prstGeom prst="straightConnector1">
            <a:avLst/>
          </a:prstGeom>
          <a:ln w="285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7543800" y="2071678"/>
            <a:ext cx="128112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Ejaculatory duct</a:t>
            </a:r>
            <a:endParaRPr lang="en-US" sz="11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810000" y="5486400"/>
            <a:ext cx="5410455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Structures openings into prostatic urethra:</a:t>
            </a:r>
          </a:p>
          <a:p>
            <a:pPr>
              <a:buFont typeface="Wingdings" pitchFamily="2" charset="2"/>
              <a:buChar char="§"/>
            </a:pPr>
            <a:r>
              <a:rPr lang="en-US" sz="20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Ejaculatory ducts: </a:t>
            </a:r>
            <a:r>
              <a:rPr lang="en-US" sz="20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containing </a:t>
            </a:r>
            <a:r>
              <a:rPr lang="en-US" sz="2000" b="1" u="sng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sperms</a:t>
            </a:r>
            <a:r>
              <a:rPr lang="en-US" sz="20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</a:p>
          <a:p>
            <a:r>
              <a:rPr lang="en-US" sz="20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&amp; </a:t>
            </a:r>
            <a:r>
              <a:rPr lang="en-US" sz="2000" b="1" u="sng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secretion</a:t>
            </a:r>
            <a:r>
              <a:rPr lang="en-US" sz="20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of seminal vesicles</a:t>
            </a:r>
          </a:p>
          <a:p>
            <a:pPr>
              <a:buFont typeface="Wingdings" pitchFamily="2" charset="2"/>
              <a:buChar char="§"/>
            </a:pPr>
            <a:r>
              <a:rPr lang="en-US" sz="20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Ducts of prostate gland</a:t>
            </a:r>
          </a:p>
          <a:p>
            <a:pPr>
              <a:buFont typeface="Wingdings" pitchFamily="2" charset="2"/>
              <a:buChar char="§"/>
            </a:pPr>
            <a:endParaRPr lang="en-US" sz="2000" b="1" dirty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077200" cy="869950"/>
          </a:xfrm>
        </p:spPr>
        <p:txBody>
          <a:bodyPr>
            <a:normAutofit fontScale="90000"/>
          </a:bodyPr>
          <a:lstStyle/>
          <a:p>
            <a:pPr algn="ctr"/>
            <a:r>
              <a:rPr lang="en-US" sz="49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FEMALE URETHRA</a:t>
            </a: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/>
            </a:r>
            <a:br>
              <a:rPr lang="en-US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en-US" sz="31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(LENGTH: 4 CM)</a:t>
            </a:r>
            <a:endParaRPr lang="en-US" sz="31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228600" y="1600200"/>
            <a:ext cx="3581400" cy="3810000"/>
          </a:xfrm>
          <a:solidFill>
            <a:schemeClr val="accent2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>
              <a:buFont typeface="Wingdings" pitchFamily="2" charset="2"/>
              <a:buChar char="§"/>
            </a:pPr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Has only urinary function.</a:t>
            </a:r>
          </a:p>
          <a:p>
            <a:pPr>
              <a:buFont typeface="Wingdings" pitchFamily="2" charset="2"/>
              <a:buChar char="§"/>
            </a:pPr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Extends from </a:t>
            </a:r>
            <a:r>
              <a:rPr lang="en-US" sz="24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neck of urinary bladder</a:t>
            </a:r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to </a:t>
            </a:r>
            <a:r>
              <a:rPr lang="en-US" sz="2400" b="1" dirty="0" smtClean="0">
                <a:solidFill>
                  <a:srgbClr val="AE2CE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open</a:t>
            </a:r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externally through </a:t>
            </a:r>
            <a:r>
              <a:rPr lang="en-US" sz="24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the external urethral orifice </a:t>
            </a:r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(anterior to the vaginal opening)</a:t>
            </a:r>
            <a:endParaRPr lang="en-US" sz="2400" b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Picture 2" descr="https://encrypted-tbn2.gstatic.com/images?q=tbn:ANd9GcQ7ie3Ew5pqydqquh87Ad-rmem7XS9dtqtDSIHdWYcgUaUuHI9U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75080" y="1828800"/>
            <a:ext cx="3406920" cy="3124200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C:\Documents and Settings\user1\Desktop\URETER, URINARY\F66122-005-f044a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114800" y="1600200"/>
            <a:ext cx="4648200" cy="33528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>
          <a:solidFill>
            <a:srgbClr val="FFC000"/>
          </a:solidFill>
        </p:spPr>
        <p:txBody>
          <a:bodyPr/>
          <a:lstStyle/>
          <a:p>
            <a:r>
              <a:rPr lang="en-US" dirty="0" smtClean="0"/>
              <a:t>             </a:t>
            </a:r>
            <a:r>
              <a:rPr lang="en-US" sz="6600" b="1" dirty="0" smtClean="0"/>
              <a:t>THANK YOU</a:t>
            </a:r>
            <a:endParaRPr lang="en-US" sz="6600" b="1" dirty="0"/>
          </a:p>
        </p:txBody>
      </p:sp>
    </p:spTree>
    <p:extLst>
      <p:ext uri="{BB962C8B-B14F-4D97-AF65-F5344CB8AC3E}">
        <p14:creationId xmlns:p14="http://schemas.microsoft.com/office/powerpoint/2010/main" val="1078157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INTRAVENOUS UROGRAM</a:t>
            </a:r>
            <a:endParaRPr lang="en-US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Picture 3" descr="C:\Documents and Settings\user1\My Documents\My Pictures\urology.jpg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2051721" y="1600201"/>
            <a:ext cx="4824536" cy="4191000"/>
          </a:xfrm>
          <a:prstGeom prst="rect">
            <a:avLst/>
          </a:prstGeom>
          <a:noFill/>
        </p:spPr>
      </p:pic>
      <p:sp>
        <p:nvSpPr>
          <p:cNvPr id="5" name="Text Placeholder 9"/>
          <p:cNvSpPr txBox="1">
            <a:spLocks/>
          </p:cNvSpPr>
          <p:nvPr/>
        </p:nvSpPr>
        <p:spPr>
          <a:xfrm>
            <a:off x="685800" y="5867400"/>
            <a:ext cx="8229600" cy="762000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>
            <a:normAutofit lnSpcReduction="10000"/>
          </a:bodyPr>
          <a:lstStyle/>
          <a:p>
            <a:pPr marL="320040" marR="0" lvl="0" indent="-32004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buFont typeface="Wingdings"/>
              <a:buChar char=""/>
              <a:tabLst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A </a:t>
            </a:r>
            <a:r>
              <a:rPr kumimoji="0" lang="en-US" sz="24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urogram</a:t>
            </a: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(Post </a:t>
            </a:r>
            <a:r>
              <a:rPr kumimoji="0" lang="en-US" sz="24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micturation</a:t>
            </a: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): demonstrates a bladder </a:t>
            </a: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stone</a:t>
            </a: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.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OBJECTIVES</a:t>
            </a:r>
            <a:endParaRPr lang="en-US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4800" y="1600200"/>
            <a:ext cx="8461248" cy="4953000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b="1" i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At the end of the lecture, students should be able to:</a:t>
            </a:r>
          </a:p>
          <a:p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Describe the 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course 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of </a:t>
            </a:r>
            <a:r>
              <a:rPr lang="en-US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ureter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&amp; identify the 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site of ureteric constrictions.</a:t>
            </a:r>
          </a:p>
          <a:p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Describe the 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important relations 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&amp; identify certain areas 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(</a:t>
            </a:r>
            <a:r>
              <a:rPr lang="en-US" b="1" dirty="0" err="1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trigone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, uvula </a:t>
            </a:r>
            <a:r>
              <a:rPr lang="en-US" b="1" dirty="0" err="1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vesicae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) 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in the base of </a:t>
            </a:r>
            <a:r>
              <a:rPr lang="en-US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urinary bladder.</a:t>
            </a:r>
          </a:p>
          <a:p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List the 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blood supply, lymphatic drainage &amp; nerve supply 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of </a:t>
            </a:r>
            <a:r>
              <a:rPr lang="en-US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urinary bladder</a:t>
            </a:r>
          </a:p>
          <a:p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Differentiate between </a:t>
            </a:r>
            <a:r>
              <a:rPr lang="en-US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male &amp; female urethra 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regarding 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length, structure, course &amp; function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.</a:t>
            </a:r>
            <a:endParaRPr lang="en-US" b="1" dirty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5"/>
          <p:cNvSpPr>
            <a:spLocks noGrp="1"/>
          </p:cNvSpPr>
          <p:nvPr/>
        </p:nvSpPr>
        <p:spPr>
          <a:xfrm>
            <a:off x="341376" y="1571612"/>
            <a:ext cx="8461248" cy="4371988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>
            <a:lvl1pPr marL="320040" indent="-320040" algn="l" rtl="0" eaLnBrk="1" latinLnBrk="0" hangingPunct="1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  <a:defRPr kumimoji="0"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ts val="550"/>
              </a:spcBef>
              <a:buClr>
                <a:schemeClr val="accent1"/>
              </a:buClr>
              <a:buSzPct val="70000"/>
              <a:buFont typeface="Wingdings 2"/>
              <a:buChar char="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rtl="0" eaLnBrk="1" latinLnBrk="0" hangingPunct="1">
              <a:spcBef>
                <a:spcPts val="500"/>
              </a:spcBef>
              <a:buClr>
                <a:schemeClr val="accent2"/>
              </a:buClr>
              <a:buSzPct val="75000"/>
              <a:buFont typeface="Wingdings"/>
              <a:buChar char=""/>
              <a:defRPr kumimoji="0"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-228600" algn="l" rtl="0" eaLnBrk="1" latinLnBrk="0" hangingPunct="1">
              <a:spcBef>
                <a:spcPts val="400"/>
              </a:spcBef>
              <a:buClr>
                <a:schemeClr val="accent3"/>
              </a:buClr>
              <a:buSzPct val="75000"/>
              <a:buFont typeface="Wingdings"/>
              <a:buChar char="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-228600" algn="l" rtl="0" eaLnBrk="1" latinLnBrk="0" hangingPunct="1">
              <a:spcBef>
                <a:spcPts val="400"/>
              </a:spcBef>
              <a:buClr>
                <a:schemeClr val="accent4"/>
              </a:buClr>
              <a:buSzPct val="65000"/>
              <a:buFont typeface="Wingdings"/>
              <a:buChar char="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10312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77440" indent="-228600" algn="l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6517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260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None/>
            </a:pP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URETER:</a:t>
            </a:r>
          </a:p>
          <a:p>
            <a:pPr>
              <a:buFont typeface="Wingdings" pitchFamily="2" charset="2"/>
              <a:buChar char="§"/>
            </a:pPr>
            <a:r>
              <a:rPr lang="en-US" b="1" i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Beginning: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as continuation of renal pelvis</a:t>
            </a:r>
          </a:p>
          <a:p>
            <a:pPr>
              <a:buFont typeface="Wingdings" pitchFamily="2" charset="2"/>
              <a:buChar char="§"/>
            </a:pPr>
            <a:r>
              <a:rPr lang="en-US" b="1" i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Course: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descends </a:t>
            </a:r>
            <a:r>
              <a:rPr lang="en-US" b="1" u="sng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anterior to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: psoas major &amp; 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ends at 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(bifurcation) of common iliac artery.</a:t>
            </a:r>
          </a:p>
          <a:p>
            <a:pPr>
              <a:buFont typeface="Wingdings" pitchFamily="2" charset="2"/>
              <a:buChar char="§"/>
            </a:pPr>
            <a:r>
              <a:rPr lang="en-US" b="1" i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Termination: 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opens at </a:t>
            </a:r>
            <a:r>
              <a:rPr lang="en-US" b="1" u="sng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upper lateral angle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of </a:t>
            </a:r>
            <a:r>
              <a:rPr lang="en-US" b="1" u="sng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base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of urinary bladder</a:t>
            </a:r>
          </a:p>
          <a:p>
            <a:pPr>
              <a:buFont typeface="Wingdings" pitchFamily="2" charset="2"/>
              <a:buChar char="§"/>
            </a:pPr>
            <a:r>
              <a:rPr lang="en-US" b="1" i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Sites of constriction: 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at </a:t>
            </a:r>
            <a:r>
              <a:rPr lang="en-US" b="1" dirty="0" err="1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uteropelvic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junction, at pelvic inlet, at site of entrance of bladder</a:t>
            </a:r>
          </a:p>
          <a:p>
            <a:pPr>
              <a:buFont typeface="Wingdings" pitchFamily="2" charset="2"/>
              <a:buChar char="§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Arterial supply: 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renal, </a:t>
            </a:r>
            <a:r>
              <a:rPr lang="en-US" b="1" dirty="0" err="1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gonadal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, common &amp; internal iliac arteries</a:t>
            </a:r>
            <a:endParaRPr lang="en-US" b="1" dirty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SUMMARY-1</a:t>
            </a:r>
            <a:endParaRPr lang="en-US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SUMMARY-2</a:t>
            </a:r>
            <a:endParaRPr lang="en-US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228600" y="1600200"/>
            <a:ext cx="8686800" cy="5029200"/>
          </a:xfrm>
          <a:prstGeom prst="rect">
            <a:avLst/>
          </a:prstGeom>
        </p:spPr>
        <p:txBody>
          <a:bodyPr>
            <a:normAutofit fontScale="70000" lnSpcReduction="20000"/>
          </a:bodyPr>
          <a:lstStyle/>
          <a:p>
            <a:pPr marL="320040" marR="0" lvl="0" indent="-32004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buFont typeface="Wingdings"/>
              <a:buNone/>
              <a:tabLst/>
              <a:defRPr/>
            </a:pPr>
            <a:r>
              <a:rPr kumimoji="0" lang="en-US" sz="3100" b="1" i="0" u="none" strike="noStrike" kern="1200" cap="none" spc="0" normalizeH="0" baseline="0" noProof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URINARY BLADDER:</a:t>
            </a:r>
          </a:p>
          <a:p>
            <a:pPr marL="320040" marR="0" lvl="0" indent="-32004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buFont typeface="Wingdings" pitchFamily="2" charset="2"/>
              <a:buChar char="§"/>
              <a:tabLst/>
              <a:defRPr/>
            </a:pPr>
            <a:r>
              <a:rPr kumimoji="0" lang="en-US" sz="2900" b="1" i="1" u="none" strike="noStrike" kern="1200" cap="none" spc="0" normalizeH="0" baseline="0" noProof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Apex:</a:t>
            </a:r>
            <a:r>
              <a:rPr kumimoji="0" lang="en-US" sz="2900" b="1" i="0" u="none" strike="noStrike" kern="1200" cap="none" spc="0" normalizeH="0" baseline="0" noProof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related to symphysis pubis, continuous with median umbilical ligament</a:t>
            </a:r>
          </a:p>
          <a:p>
            <a:pPr marL="320040" marR="0" lvl="0" indent="-32004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buFont typeface="Wingdings" pitchFamily="2" charset="2"/>
              <a:buChar char="§"/>
              <a:tabLst/>
              <a:defRPr/>
            </a:pPr>
            <a:r>
              <a:rPr kumimoji="0" lang="en-US" sz="2900" b="1" i="1" u="none" strike="noStrike" kern="1200" cap="none" spc="0" normalizeH="0" baseline="0" noProof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Base:</a:t>
            </a:r>
            <a:r>
              <a:rPr kumimoji="0" lang="en-US" sz="2900" b="1" i="0" u="none" strike="noStrike" kern="1200" cap="none" spc="0" normalizeH="0" baseline="0" noProof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related to vas deferens &amp; seminal vesicle (in male) &amp; to vagina (in female)</a:t>
            </a:r>
          </a:p>
          <a:p>
            <a:pPr marL="320040" marR="0" lvl="0" indent="-32004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buFont typeface="Wingdings" pitchFamily="2" charset="2"/>
              <a:buChar char="§"/>
              <a:tabLst/>
              <a:defRPr/>
            </a:pPr>
            <a:r>
              <a:rPr kumimoji="0" lang="en-US" sz="2900" b="1" i="1" u="none" strike="noStrike" kern="1200" cap="none" spc="0" normalizeH="0" baseline="0" noProof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Superior surface: </a:t>
            </a:r>
            <a:r>
              <a:rPr kumimoji="0" lang="en-US" sz="2900" b="1" i="0" u="none" strike="noStrike" kern="1200" cap="none" spc="0" normalizeH="0" baseline="0" noProof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related to coils of ileum &amp; sigmoid colon (in male) &amp; to uterus (in female)</a:t>
            </a:r>
          </a:p>
          <a:p>
            <a:pPr marL="320040" marR="0" lvl="0" indent="-32004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buFont typeface="Wingdings" pitchFamily="2" charset="2"/>
              <a:buChar char="§"/>
              <a:tabLst/>
              <a:defRPr/>
            </a:pPr>
            <a:r>
              <a:rPr kumimoji="0" lang="en-US" sz="2900" b="1" i="1" u="none" strike="noStrike" kern="1200" cap="none" spc="0" normalizeH="0" baseline="0" noProof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Inferolateral surfaces: </a:t>
            </a:r>
            <a:r>
              <a:rPr kumimoji="0" lang="en-US" sz="2900" b="1" i="0" u="none" strike="noStrike" kern="1200" cap="none" spc="0" normalizeH="0" baseline="0" noProof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related to retropubic fat</a:t>
            </a:r>
          </a:p>
          <a:p>
            <a:pPr marL="320040" marR="0" lvl="0" indent="-32004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buFont typeface="Wingdings" pitchFamily="2" charset="2"/>
              <a:buChar char="§"/>
              <a:tabLst/>
              <a:defRPr/>
            </a:pPr>
            <a:r>
              <a:rPr kumimoji="0" lang="en-US" sz="2900" b="1" i="1" u="none" strike="noStrike" kern="1200" cap="none" spc="0" normalizeH="0" baseline="0" noProof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Neck:</a:t>
            </a:r>
            <a:r>
              <a:rPr kumimoji="0" lang="en-US" sz="2900" b="1" i="0" u="none" strike="noStrike" kern="1200" cap="none" spc="0" normalizeH="0" baseline="0" noProof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continuous with urethra,  related to upper surface of prostate gland (in male)</a:t>
            </a:r>
          </a:p>
          <a:p>
            <a:pPr marL="320040" marR="0" lvl="0" indent="-32004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buFont typeface="Wingdings" pitchFamily="2" charset="2"/>
              <a:buChar char="§"/>
              <a:tabLst/>
              <a:defRPr/>
            </a:pPr>
            <a:r>
              <a:rPr kumimoji="0" lang="en-US" sz="2900" b="1" i="1" u="none" strike="noStrike" kern="1200" cap="none" spc="0" normalizeH="0" baseline="0" noProof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Trigone: </a:t>
            </a:r>
            <a:r>
              <a:rPr kumimoji="0" lang="en-US" sz="2900" b="1" i="0" u="none" strike="noStrike" kern="1200" cap="none" spc="0" normalizeH="0" baseline="0" noProof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lies in the base of bladder</a:t>
            </a:r>
            <a:r>
              <a:rPr kumimoji="0" lang="en-US" sz="2900" b="1" i="1" u="none" strike="noStrike" kern="1200" cap="none" spc="0" normalizeH="0" baseline="0" noProof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, </a:t>
            </a:r>
            <a:r>
              <a:rPr kumimoji="0" lang="en-US" sz="2900" b="1" i="0" u="none" strike="noStrike" kern="1200" cap="none" spc="0" normalizeH="0" baseline="0" noProof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bounded by ureteric orifices &amp; internal urethral orifice, its mucous membrane is elastic</a:t>
            </a:r>
          </a:p>
          <a:p>
            <a:pPr marL="320040" marR="0" lvl="0" indent="-32004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buFont typeface="Wingdings" pitchFamily="2" charset="2"/>
              <a:buChar char="§"/>
              <a:tabLst/>
              <a:defRPr/>
            </a:pPr>
            <a:r>
              <a:rPr kumimoji="0" lang="en-US" sz="2900" b="1" i="1" u="none" strike="noStrike" kern="1200" cap="none" spc="0" normalizeH="0" baseline="0" noProof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Uvula vesicae: </a:t>
            </a:r>
            <a:r>
              <a:rPr kumimoji="0" lang="en-US" sz="2900" b="1" i="0" u="none" strike="noStrike" kern="1200" cap="none" spc="0" normalizeH="0" baseline="0" noProof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dilatation behind internal urethral orifice, produced by the median lobe of the prostate gland</a:t>
            </a:r>
          </a:p>
          <a:p>
            <a:pPr marL="320040" marR="0" lvl="0" indent="-32004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buFont typeface="Wingdings" pitchFamily="2" charset="2"/>
              <a:buChar char="§"/>
              <a:tabLst/>
              <a:defRPr/>
            </a:pPr>
            <a:r>
              <a:rPr kumimoji="0" lang="en-US" sz="2900" b="1" i="1" u="none" strike="noStrike" kern="1200" cap="none" spc="0" normalizeH="0" baseline="0" noProof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Supply:</a:t>
            </a:r>
            <a:r>
              <a:rPr kumimoji="0" lang="en-US" sz="2900" b="1" i="0" u="none" strike="noStrike" kern="1200" cap="none" spc="0" normalizeH="0" baseline="0" noProof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internal iliac (artery, vein, lymph nodes)</a:t>
            </a:r>
          </a:p>
          <a:p>
            <a:pPr marL="320040" marR="0" lvl="0" indent="-32004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buFont typeface="Wingdings" pitchFamily="2" charset="2"/>
              <a:buChar char="§"/>
              <a:tabLst/>
              <a:defRPr/>
            </a:pPr>
            <a:r>
              <a:rPr kumimoji="0" lang="en-US" sz="2900" b="1" i="1" u="none" strike="noStrike" kern="1200" cap="none" spc="0" normalizeH="0" baseline="0" noProof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Nerves: </a:t>
            </a:r>
            <a:r>
              <a:rPr kumimoji="0" lang="en-US" sz="2900" b="1" i="0" u="none" strike="noStrike" kern="1200" cap="none" spc="0" normalizeH="0" baseline="0" noProof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parasympathetic (S2,3,4), sympathetic (L1,2)</a:t>
            </a:r>
            <a:endParaRPr kumimoji="0" lang="en-US" sz="2900" b="1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612648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0" normalizeH="0" baseline="0" noProof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SUMMARY-3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228600" y="1600200"/>
            <a:ext cx="8686800" cy="4953000"/>
          </a:xfrm>
          <a:prstGeom prst="rect">
            <a:avLst/>
          </a:prstGeom>
        </p:spPr>
        <p:txBody>
          <a:bodyPr>
            <a:normAutofit fontScale="92500" lnSpcReduction="20000"/>
          </a:bodyPr>
          <a:lstStyle/>
          <a:p>
            <a:pPr marL="320040" marR="0" lvl="0" indent="-32004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buFont typeface="Wingdings"/>
              <a:buNone/>
              <a:tabLst/>
              <a:defRPr/>
            </a:pPr>
            <a:r>
              <a:rPr kumimoji="0" lang="en-US" sz="29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MALE URETHRA:</a:t>
            </a:r>
          </a:p>
          <a:p>
            <a:pPr marL="320040" marR="0" lvl="0" indent="-32004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buFont typeface="Wingdings" pitchFamily="2" charset="2"/>
              <a:buChar char="§"/>
              <a:tabLst/>
              <a:defRPr/>
            </a:pPr>
            <a:r>
              <a:rPr kumimoji="0" lang="en-US" sz="29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Function:</a:t>
            </a:r>
            <a:r>
              <a:rPr kumimoji="0" lang="en-US" sz="29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both urinary &amp; genital</a:t>
            </a:r>
          </a:p>
          <a:p>
            <a:pPr marL="320040" marR="0" lvl="0" indent="-32004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buFont typeface="Wingdings" pitchFamily="2" charset="2"/>
              <a:buChar char="§"/>
              <a:tabLst/>
              <a:defRPr/>
            </a:pPr>
            <a:r>
              <a:rPr kumimoji="0" lang="en-US" sz="29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Length: </a:t>
            </a:r>
            <a:r>
              <a:rPr kumimoji="0" lang="en-US" sz="29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20 cm, divided into prostatic (3 cm), membranous (1 cm) &amp; penile ( 16 cm)</a:t>
            </a:r>
          </a:p>
          <a:p>
            <a:pPr marL="320040" marR="0" lvl="0" indent="-32004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buFont typeface="Wingdings" pitchFamily="2" charset="2"/>
              <a:buChar char="§"/>
              <a:tabLst/>
              <a:defRPr/>
            </a:pPr>
            <a:r>
              <a:rPr kumimoji="0" lang="en-US" sz="29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Course: </a:t>
            </a:r>
            <a:r>
              <a:rPr kumimoji="0" lang="en-US" sz="29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Extends from neck of bladder to </a:t>
            </a:r>
            <a:r>
              <a:rPr kumimoji="0" lang="en-US" sz="29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open </a:t>
            </a:r>
            <a:r>
              <a:rPr kumimoji="0" lang="en-US" sz="29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externally through external urethral orifice (</a:t>
            </a:r>
            <a:r>
              <a:rPr kumimoji="0" lang="en-US" sz="2900" b="1" i="0" u="sng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narrowest part of whole urethra</a:t>
            </a:r>
            <a:r>
              <a:rPr kumimoji="0" lang="en-US" sz="29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)</a:t>
            </a:r>
          </a:p>
          <a:p>
            <a:pPr marL="320040" marR="0" lvl="0" indent="-32004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buFont typeface="Wingdings"/>
              <a:buNone/>
              <a:tabLst/>
              <a:defRPr/>
            </a:pPr>
            <a:r>
              <a:rPr kumimoji="0" lang="en-US" sz="29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FEMALE URETHRA:</a:t>
            </a:r>
          </a:p>
          <a:p>
            <a:pPr marL="320040" marR="0" lvl="0" indent="-32004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buFont typeface="Wingdings" pitchFamily="2" charset="2"/>
              <a:buChar char="§"/>
              <a:tabLst/>
              <a:defRPr/>
            </a:pPr>
            <a:r>
              <a:rPr kumimoji="0" lang="en-US" sz="29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Function: </a:t>
            </a:r>
            <a:r>
              <a:rPr kumimoji="0" lang="en-US" sz="29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urinary only</a:t>
            </a:r>
          </a:p>
          <a:p>
            <a:pPr marL="320040" marR="0" lvl="0" indent="-32004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buFont typeface="Wingdings" pitchFamily="2" charset="2"/>
              <a:buChar char="§"/>
              <a:tabLst/>
              <a:defRPr/>
            </a:pPr>
            <a:r>
              <a:rPr kumimoji="0" lang="en-US" sz="29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Length: </a:t>
            </a:r>
            <a:r>
              <a:rPr kumimoji="0" lang="en-US" sz="29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4 cm</a:t>
            </a:r>
          </a:p>
          <a:p>
            <a:pPr marL="320040" marR="0" lvl="0" indent="-32004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buFont typeface="Wingdings" pitchFamily="2" charset="2"/>
              <a:buChar char="§"/>
              <a:tabLst/>
              <a:defRPr/>
            </a:pPr>
            <a:r>
              <a:rPr kumimoji="0" lang="en-US" sz="29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Course: </a:t>
            </a:r>
            <a:r>
              <a:rPr kumimoji="0" lang="en-US" sz="29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Extends from neck of bladder to external urethral orifice (anterior to vaginal opening)</a:t>
            </a:r>
            <a:endParaRPr kumimoji="0" lang="en-US" sz="2900" b="1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THE URETER</a:t>
            </a:r>
            <a:endParaRPr lang="en-US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 Placeholder 5"/>
          <p:cNvSpPr>
            <a:spLocks noGrp="1"/>
          </p:cNvSpPr>
          <p:nvPr>
            <p:ph type="body" idx="2"/>
          </p:nvPr>
        </p:nvSpPr>
        <p:spPr>
          <a:xfrm>
            <a:off x="107504" y="4724400"/>
            <a:ext cx="8928992" cy="1981200"/>
          </a:xfrm>
          <a:solidFill>
            <a:schemeClr val="bg1"/>
          </a:solidFill>
        </p:spPr>
        <p:txBody>
          <a:bodyPr>
            <a:normAutofit fontScale="92500" lnSpcReduction="10000"/>
          </a:bodyPr>
          <a:lstStyle/>
          <a:p>
            <a:r>
              <a:rPr lang="en-US" sz="2400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DEFINITION:</a:t>
            </a:r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It is a </a:t>
            </a:r>
            <a:r>
              <a:rPr lang="en-US" sz="24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muscular tube </a:t>
            </a:r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transporting urine from kidney to urinary bladder.</a:t>
            </a:r>
          </a:p>
          <a:p>
            <a:r>
              <a:rPr lang="en-US" sz="2400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LENGTH:</a:t>
            </a:r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25 – 30 cm</a:t>
            </a:r>
          </a:p>
          <a:p>
            <a:r>
              <a:rPr lang="en-US" sz="2400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BEGINNING:</a:t>
            </a:r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It </a:t>
            </a:r>
            <a:r>
              <a:rPr lang="en-US" sz="24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begins as </a:t>
            </a:r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a continuation of renal </a:t>
            </a:r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pelvis</a:t>
            </a:r>
            <a:r>
              <a:rPr lang="en-US" sz="2400" b="1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12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(</a:t>
            </a:r>
            <a:r>
              <a:rPr lang="en-US" sz="1200" b="1" u="sng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or</a:t>
            </a:r>
            <a:r>
              <a:rPr lang="en-US" sz="12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pelvis of ureter).</a:t>
            </a:r>
            <a:endParaRPr lang="en-US" sz="1200" b="1" dirty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Content Placeholder 6" descr="F66122-004-f113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3962400" y="1600200"/>
            <a:ext cx="4800600" cy="3124200"/>
          </a:xfrm>
        </p:spPr>
      </p:pic>
      <p:pic>
        <p:nvPicPr>
          <p:cNvPr id="1027" name="Picture 3" descr="C:\Documents and Settings\user1\Desktop\URETER, URINARY\F66122-004-f11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0" y="1600200"/>
            <a:ext cx="2971800" cy="3048000"/>
          </a:xfrm>
          <a:prstGeom prst="rect">
            <a:avLst/>
          </a:prstGeom>
          <a:noFill/>
        </p:spPr>
      </p:pic>
      <p:sp>
        <p:nvSpPr>
          <p:cNvPr id="10" name="Right Arrow 9"/>
          <p:cNvSpPr/>
          <p:nvPr/>
        </p:nvSpPr>
        <p:spPr>
          <a:xfrm>
            <a:off x="685800" y="1600200"/>
            <a:ext cx="381000" cy="152400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Connector 11"/>
          <p:cNvCxnSpPr/>
          <p:nvPr/>
        </p:nvCxnSpPr>
        <p:spPr>
          <a:xfrm rot="5400000">
            <a:off x="1066800" y="2438400"/>
            <a:ext cx="1371600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THE URETER</a:t>
            </a:r>
            <a:endParaRPr lang="en-US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 Placeholder 5"/>
          <p:cNvSpPr>
            <a:spLocks noGrp="1"/>
          </p:cNvSpPr>
          <p:nvPr>
            <p:ph type="body" idx="2"/>
          </p:nvPr>
        </p:nvSpPr>
        <p:spPr>
          <a:xfrm>
            <a:off x="228600" y="4724400"/>
            <a:ext cx="8763000" cy="2133600"/>
          </a:xfrm>
          <a:solidFill>
            <a:schemeClr val="bg1"/>
          </a:solidFill>
        </p:spPr>
        <p:txBody>
          <a:bodyPr>
            <a:normAutofit fontScale="62500" lnSpcReduction="20000"/>
          </a:bodyPr>
          <a:lstStyle/>
          <a:p>
            <a:r>
              <a:rPr lang="en-US" sz="3300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COURSE IN ABDOMEN:</a:t>
            </a:r>
            <a:r>
              <a:rPr lang="en-US" sz="33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</a:p>
          <a:p>
            <a:pPr>
              <a:buFont typeface="Wingdings" pitchFamily="2" charset="2"/>
              <a:buChar char="§"/>
            </a:pPr>
            <a:r>
              <a:rPr lang="en-US" sz="33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It descends </a:t>
            </a:r>
            <a:r>
              <a:rPr lang="en-US" sz="33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anterior to </a:t>
            </a:r>
            <a:r>
              <a:rPr lang="en-US" sz="3300" b="1" dirty="0" err="1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psoas</a:t>
            </a:r>
            <a:r>
              <a:rPr lang="en-US" sz="33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major muscle (opposite the tips of lumbar transverse processes).</a:t>
            </a:r>
          </a:p>
          <a:p>
            <a:pPr>
              <a:buFont typeface="Wingdings" pitchFamily="2" charset="2"/>
              <a:buChar char="§"/>
            </a:pPr>
            <a:r>
              <a:rPr lang="en-US" sz="33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It crosses </a:t>
            </a:r>
            <a:r>
              <a:rPr lang="en-US" sz="33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anterior to </a:t>
            </a:r>
            <a:r>
              <a:rPr lang="en-US" sz="33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the end (bifurcation) of common iliac artery </a:t>
            </a:r>
            <a:r>
              <a:rPr lang="en-US" sz="33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to </a:t>
            </a:r>
            <a:r>
              <a:rPr lang="en-US" sz="33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enter the pelvis</a:t>
            </a:r>
            <a:r>
              <a:rPr lang="en-US" sz="33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.</a:t>
            </a:r>
          </a:p>
          <a:p>
            <a:pPr>
              <a:buFont typeface="Wingdings" pitchFamily="2" charset="2"/>
              <a:buChar char="§"/>
            </a:pPr>
            <a:endParaRPr lang="en-US" sz="2400" b="1" dirty="0" smtClean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Content Placeholder 6" descr="F66122-004-f113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3962400" y="1600200"/>
            <a:ext cx="4800600" cy="3124200"/>
          </a:xfrm>
        </p:spPr>
      </p:pic>
      <p:pic>
        <p:nvPicPr>
          <p:cNvPr id="1027" name="Picture 3" descr="C:\Documents and Settings\user1\Desktop\URETER, URINARY\F66122-004-f11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0" y="1600200"/>
            <a:ext cx="2971800" cy="3048000"/>
          </a:xfrm>
          <a:prstGeom prst="rect">
            <a:avLst/>
          </a:prstGeom>
          <a:noFill/>
        </p:spPr>
      </p:pic>
      <p:sp>
        <p:nvSpPr>
          <p:cNvPr id="10" name="Right Arrow 9"/>
          <p:cNvSpPr/>
          <p:nvPr/>
        </p:nvSpPr>
        <p:spPr>
          <a:xfrm>
            <a:off x="685800" y="1600200"/>
            <a:ext cx="381000" cy="152400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Connector 11"/>
          <p:cNvCxnSpPr/>
          <p:nvPr/>
        </p:nvCxnSpPr>
        <p:spPr>
          <a:xfrm rot="5400000">
            <a:off x="1066800" y="2438400"/>
            <a:ext cx="1371600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3" descr="C:\Documents and Settings\user1\Desktop\URETER, URINARY\F66122-004-f15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5720" y="1571612"/>
            <a:ext cx="3810000" cy="31432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THE URETER</a:t>
            </a:r>
            <a:endParaRPr lang="en-US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 Placeholder 5"/>
          <p:cNvSpPr>
            <a:spLocks noGrp="1"/>
          </p:cNvSpPr>
          <p:nvPr>
            <p:ph type="body" idx="2"/>
          </p:nvPr>
        </p:nvSpPr>
        <p:spPr>
          <a:xfrm>
            <a:off x="228600" y="4876800"/>
            <a:ext cx="8763000" cy="1828800"/>
          </a:xfrm>
          <a:solidFill>
            <a:schemeClr val="bg1"/>
          </a:solidFill>
        </p:spPr>
        <p:txBody>
          <a:bodyPr>
            <a:noAutofit/>
          </a:bodyPr>
          <a:lstStyle/>
          <a:p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COURSE IN PELVIS &amp; TERMINATION: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</a:p>
          <a:p>
            <a:pPr>
              <a:buFont typeface="Wingdings" pitchFamily="2" charset="2"/>
              <a:buChar char="§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It runs downward &amp; backward 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to the level of </a:t>
            </a:r>
            <a:r>
              <a:rPr lang="en-US" b="1" dirty="0" err="1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ischial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spine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. It curves forward to </a:t>
            </a:r>
            <a:r>
              <a:rPr lang="en-US" b="1" u="sng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open in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upper lateral angles 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of the </a:t>
            </a:r>
            <a:r>
              <a:rPr lang="en-US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base of urinary bladder.</a:t>
            </a:r>
          </a:p>
          <a:p>
            <a:pPr>
              <a:buFont typeface="Wingdings" pitchFamily="2" charset="2"/>
              <a:buChar char="§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It runs obliquely for ¾ inch in wall of bladder before opening (valve-like part).</a:t>
            </a:r>
          </a:p>
          <a:p>
            <a:pPr>
              <a:buFont typeface="Wingdings" pitchFamily="2" charset="2"/>
              <a:buChar char="§"/>
            </a:pPr>
            <a:endParaRPr lang="en-US" b="1" dirty="0" smtClean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1" name="Content Placeholder 6" descr="F66122-004-f11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62400" y="1600200"/>
            <a:ext cx="4800600" cy="3124200"/>
          </a:xfrm>
          <a:prstGeom prst="rect">
            <a:avLst/>
          </a:prstGeom>
        </p:spPr>
      </p:pic>
      <p:pic>
        <p:nvPicPr>
          <p:cNvPr id="14338" name="Picture 2" descr="https://encrypted-tbn2.gstatic.com/images?q=tbn:ANd9GcTCBPggOEmBnCGY81RPf_BJEPybdrd206QkHEtyGW2TCAoLBBSt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-1" y="1643050"/>
            <a:ext cx="3857621" cy="3076570"/>
          </a:xfrm>
          <a:prstGeom prst="rect">
            <a:avLst/>
          </a:prstGeom>
          <a:noFill/>
        </p:spPr>
      </p:pic>
      <p:sp>
        <p:nvSpPr>
          <p:cNvPr id="8" name="Down Arrow 7"/>
          <p:cNvSpPr/>
          <p:nvPr/>
        </p:nvSpPr>
        <p:spPr>
          <a:xfrm flipH="1">
            <a:off x="3000363" y="1785926"/>
            <a:ext cx="45719" cy="571504"/>
          </a:xfrm>
          <a:prstGeom prst="downArrow">
            <a:avLst/>
          </a:prstGeom>
          <a:ln>
            <a:solidFill>
              <a:srgbClr val="0B4EE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9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THE URETER</a:t>
            </a:r>
            <a:endParaRPr lang="en-US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 Placeholder 5"/>
          <p:cNvSpPr>
            <a:spLocks noGrp="1"/>
          </p:cNvSpPr>
          <p:nvPr>
            <p:ph type="body" idx="2"/>
          </p:nvPr>
        </p:nvSpPr>
        <p:spPr>
          <a:xfrm>
            <a:off x="0" y="1524000"/>
            <a:ext cx="4800600" cy="5334000"/>
          </a:xfrm>
          <a:solidFill>
            <a:schemeClr val="bg1"/>
          </a:solidFill>
        </p:spPr>
        <p:txBody>
          <a:bodyPr>
            <a:noAutofit/>
          </a:bodyPr>
          <a:lstStyle/>
          <a:p>
            <a:r>
              <a:rPr lang="en-US" sz="2000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SITE OF CONSTRICTION (OBSTRUCTION-STONE IMPACTION)</a:t>
            </a:r>
          </a:p>
          <a:p>
            <a:pPr>
              <a:buFont typeface="Wingdings" pitchFamily="2" charset="2"/>
              <a:buChar char="§"/>
            </a:pPr>
            <a:r>
              <a:rPr lang="en-US" sz="20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At </a:t>
            </a:r>
            <a:r>
              <a:rPr lang="en-US" sz="2000" b="1" dirty="0" err="1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ureteropelvic</a:t>
            </a:r>
            <a:r>
              <a:rPr lang="en-US" sz="20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junction</a:t>
            </a:r>
          </a:p>
          <a:p>
            <a:pPr>
              <a:buFont typeface="Wingdings" pitchFamily="2" charset="2"/>
              <a:buChar char="§"/>
            </a:pPr>
            <a:r>
              <a:rPr lang="en-US" sz="20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At pelvic inlet (site of crossing of common iliac artery)</a:t>
            </a:r>
          </a:p>
          <a:p>
            <a:pPr>
              <a:buFont typeface="Wingdings" pitchFamily="2" charset="2"/>
              <a:buChar char="§"/>
            </a:pPr>
            <a:r>
              <a:rPr lang="en-US" sz="20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At site of entrance to bladder</a:t>
            </a:r>
          </a:p>
          <a:p>
            <a:r>
              <a:rPr lang="en-US" sz="2000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ARTERIAL SUPPLY:</a:t>
            </a:r>
          </a:p>
          <a:p>
            <a:pPr>
              <a:buFont typeface="Wingdings" pitchFamily="2" charset="2"/>
              <a:buChar char="§"/>
            </a:pPr>
            <a:r>
              <a:rPr lang="en-US" sz="20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Renal artery</a:t>
            </a:r>
          </a:p>
          <a:p>
            <a:pPr>
              <a:buFont typeface="Wingdings" pitchFamily="2" charset="2"/>
              <a:buChar char="§"/>
            </a:pPr>
            <a:r>
              <a:rPr lang="en-US" sz="2000" b="1" dirty="0" err="1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Gonadal</a:t>
            </a:r>
            <a:r>
              <a:rPr lang="en-US" sz="20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 artery</a:t>
            </a:r>
          </a:p>
          <a:p>
            <a:pPr>
              <a:buFont typeface="Wingdings" pitchFamily="2" charset="2"/>
              <a:buChar char="§"/>
            </a:pPr>
            <a:r>
              <a:rPr lang="en-US" sz="20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Common iliac artery</a:t>
            </a:r>
          </a:p>
          <a:p>
            <a:pPr>
              <a:buFont typeface="Wingdings" pitchFamily="2" charset="2"/>
              <a:buChar char="§"/>
            </a:pPr>
            <a:r>
              <a:rPr lang="en-US" sz="20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Internal iliac artery</a:t>
            </a:r>
          </a:p>
        </p:txBody>
      </p:sp>
      <p:pic>
        <p:nvPicPr>
          <p:cNvPr id="9" name="Content Placeholder 8" descr="F66122-004-f126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4876800" y="1600200"/>
            <a:ext cx="4038600" cy="4572000"/>
          </a:xfrm>
        </p:spPr>
      </p:pic>
      <p:sp>
        <p:nvSpPr>
          <p:cNvPr id="11" name="Right Arrow 10"/>
          <p:cNvSpPr/>
          <p:nvPr/>
        </p:nvSpPr>
        <p:spPr>
          <a:xfrm>
            <a:off x="4800600" y="2895600"/>
            <a:ext cx="228600" cy="152400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ight Arrow 13"/>
          <p:cNvSpPr/>
          <p:nvPr/>
        </p:nvSpPr>
        <p:spPr>
          <a:xfrm>
            <a:off x="4800600" y="4419600"/>
            <a:ext cx="304800" cy="152400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ight Arrow 14"/>
          <p:cNvSpPr/>
          <p:nvPr/>
        </p:nvSpPr>
        <p:spPr>
          <a:xfrm>
            <a:off x="4953000" y="5257800"/>
            <a:ext cx="304800" cy="152400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7" name="Straight Arrow Connector 16"/>
          <p:cNvCxnSpPr/>
          <p:nvPr/>
        </p:nvCxnSpPr>
        <p:spPr>
          <a:xfrm rot="16200000" flipV="1">
            <a:off x="6743700" y="2933700"/>
            <a:ext cx="228600" cy="15240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rot="5400000" flipH="1" flipV="1">
            <a:off x="6591300" y="3543300"/>
            <a:ext cx="229394" cy="794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 rot="16200000" flipV="1">
            <a:off x="6515100" y="4152900"/>
            <a:ext cx="304800" cy="7620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 rot="16200000" flipV="1">
            <a:off x="6553200" y="4724400"/>
            <a:ext cx="228600" cy="7620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4" grpId="0" animBg="1"/>
      <p:bldP spid="1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88640"/>
            <a:ext cx="9144000" cy="1080120"/>
          </a:xfrm>
        </p:spPr>
        <p:txBody>
          <a:bodyPr>
            <a:noAutofit/>
          </a:bodyPr>
          <a:lstStyle/>
          <a:p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1-THE </a:t>
            </a: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URINARY </a:t>
            </a: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BLADDER(</a:t>
            </a:r>
            <a:r>
              <a:rPr lang="en-US" sz="32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SHAPE</a:t>
            </a:r>
            <a:r>
              <a:rPr lang="en-US" sz="32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)</a:t>
            </a:r>
            <a:endParaRPr lang="en-US" sz="32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28600" y="1600200"/>
            <a:ext cx="4495800" cy="4876800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>
              <a:buFont typeface="Wingdings" pitchFamily="2" charset="2"/>
              <a:buChar char="§"/>
            </a:pPr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It has the shape of three-sided pyramid placed on one of its angle </a:t>
            </a:r>
            <a:r>
              <a:rPr lang="en-US" sz="2400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(NECK)</a:t>
            </a:r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.</a:t>
            </a:r>
          </a:p>
          <a:p>
            <a:pPr>
              <a:buFont typeface="Wingdings" pitchFamily="2" charset="2"/>
              <a:buChar char="§"/>
            </a:pPr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It has:</a:t>
            </a:r>
          </a:p>
          <a:p>
            <a:pPr marL="514350" indent="-514350">
              <a:buFont typeface="+mj-lt"/>
              <a:buAutoNum type="arabicParenR"/>
            </a:pPr>
            <a:r>
              <a:rPr lang="en-US" sz="2400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An APEX</a:t>
            </a:r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: directed </a:t>
            </a:r>
            <a:r>
              <a:rPr lang="en-US" sz="2400" b="1" dirty="0" err="1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anteriorly</a:t>
            </a:r>
            <a:endParaRPr lang="en-US" sz="2400" b="1" dirty="0" smtClean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514350" indent="-514350">
              <a:buFont typeface="+mj-lt"/>
              <a:buAutoNum type="arabicParenR"/>
            </a:pPr>
            <a:r>
              <a:rPr lang="en-US" sz="2400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A BASE</a:t>
            </a:r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: directed </a:t>
            </a:r>
            <a:r>
              <a:rPr lang="en-US" sz="2400" b="1" dirty="0" err="1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posteriorly</a:t>
            </a:r>
            <a:endParaRPr lang="en-US" sz="2400" b="1" dirty="0" smtClean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514350" indent="-514350">
              <a:buFont typeface="+mj-lt"/>
              <a:buAutoNum type="arabicParenR"/>
            </a:pPr>
            <a:r>
              <a:rPr lang="en-US" sz="2400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A SUPERIOR SURFACE</a:t>
            </a:r>
          </a:p>
          <a:p>
            <a:pPr marL="514350" indent="-514350">
              <a:buFont typeface="+mj-lt"/>
              <a:buAutoNum type="arabicParenR"/>
            </a:pPr>
            <a:r>
              <a:rPr lang="en-US" sz="2400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Two INFERO-LATERAL SURFACE</a:t>
            </a:r>
            <a:endParaRPr lang="en-US" sz="2400" b="1" dirty="0">
              <a:solidFill>
                <a:schemeClr val="accent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 descr="Picture showing the anatomy of the bladder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2514600"/>
            <a:ext cx="3810000" cy="2657476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077200" cy="869950"/>
          </a:xfrm>
        </p:spPr>
        <p:txBody>
          <a:bodyPr>
            <a:normAutofit fontScale="90000"/>
          </a:bodyPr>
          <a:lstStyle/>
          <a:p>
            <a:pPr algn="ctr"/>
            <a:r>
              <a:rPr lang="en-US" sz="49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2-THE </a:t>
            </a:r>
            <a:r>
              <a:rPr lang="en-US" sz="49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URINARY </a:t>
            </a:r>
            <a:r>
              <a:rPr lang="en-US" sz="49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BLADDER</a:t>
            </a: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/>
            </a:r>
            <a:br>
              <a:rPr lang="en-US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en-US" sz="36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(APEX)</a:t>
            </a:r>
            <a:endParaRPr lang="en-US" sz="36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idx="2"/>
          </p:nvPr>
        </p:nvSpPr>
        <p:spPr>
          <a:xfrm>
            <a:off x="228600" y="1752600"/>
            <a:ext cx="3505200" cy="4105292"/>
          </a:xfrm>
          <a:solidFill>
            <a:srgbClr val="FFFF00"/>
          </a:solidFill>
        </p:spPr>
        <p:txBody>
          <a:bodyPr>
            <a:normAutofit/>
          </a:bodyPr>
          <a:lstStyle/>
          <a:p>
            <a:pPr>
              <a:buFont typeface="Wingdings" pitchFamily="2" charset="2"/>
              <a:buChar char="§"/>
            </a:pPr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Is directed </a:t>
            </a:r>
            <a:r>
              <a:rPr lang="en-US" sz="24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forward.</a:t>
            </a:r>
          </a:p>
          <a:p>
            <a:pPr>
              <a:buFont typeface="Wingdings" pitchFamily="2" charset="2"/>
              <a:buChar char="§"/>
            </a:pPr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Is related to </a:t>
            </a:r>
            <a:r>
              <a:rPr lang="en-US" sz="16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(lies behind) </a:t>
            </a:r>
            <a:r>
              <a:rPr lang="en-US" sz="2400" b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upper border</a:t>
            </a:r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of </a:t>
            </a:r>
            <a:r>
              <a:rPr lang="en-US" sz="2400" b="1" dirty="0" err="1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symphysis</a:t>
            </a:r>
            <a:r>
              <a:rPr lang="en-US" sz="2400" b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 pubis.</a:t>
            </a:r>
          </a:p>
          <a:p>
            <a:pPr>
              <a:buFont typeface="Wingdings" pitchFamily="2" charset="2"/>
              <a:buChar char="§"/>
            </a:pPr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Is connected to umbilicus by the </a:t>
            </a:r>
            <a:r>
              <a:rPr lang="en-US" sz="24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median umbilical ligament </a:t>
            </a:r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(remnant of </a:t>
            </a:r>
            <a:r>
              <a:rPr lang="en-US" sz="2400" b="1" dirty="0" err="1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urachus</a:t>
            </a:r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).</a:t>
            </a:r>
            <a:endParaRPr lang="en-US" sz="2400" b="1" dirty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0" name="Picture 2" descr="C:\Documents and Settings\user1\My Documents\My Pictures\urinary1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5800" y="1524000"/>
            <a:ext cx="4277286" cy="25908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051" name="Picture 3" descr="C:\Documents and Settings\user1\My Documents\My Pictures\urinary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19600" y="4289425"/>
            <a:ext cx="4419600" cy="242354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8" name="TextBox 7"/>
          <p:cNvSpPr txBox="1"/>
          <p:nvPr/>
        </p:nvSpPr>
        <p:spPr>
          <a:xfrm>
            <a:off x="4572000" y="1600200"/>
            <a:ext cx="175560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 smtClean="0"/>
              <a:t>Median umbilical ligament</a:t>
            </a:r>
            <a:endParaRPr lang="en-US" sz="11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4495800" y="4343400"/>
            <a:ext cx="175560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 smtClean="0"/>
              <a:t>Median umbilical ligament</a:t>
            </a:r>
          </a:p>
        </p:txBody>
      </p:sp>
      <p:cxnSp>
        <p:nvCxnSpPr>
          <p:cNvPr id="11" name="Straight Arrow Connector 10"/>
          <p:cNvCxnSpPr/>
          <p:nvPr/>
        </p:nvCxnSpPr>
        <p:spPr>
          <a:xfrm rot="16200000" flipH="1">
            <a:off x="4991100" y="2019300"/>
            <a:ext cx="381000" cy="152400"/>
          </a:xfrm>
          <a:prstGeom prst="straightConnector1">
            <a:avLst/>
          </a:prstGeom>
          <a:ln w="285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rot="16200000" flipH="1">
            <a:off x="4953000" y="4648200"/>
            <a:ext cx="304800" cy="304800"/>
          </a:xfrm>
          <a:prstGeom prst="straightConnector1">
            <a:avLst/>
          </a:prstGeom>
          <a:ln w="285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8001000" y="3657600"/>
            <a:ext cx="6591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Male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924800" y="6248400"/>
            <a:ext cx="8803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Female</a:t>
            </a:r>
            <a:endParaRPr lang="en-US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077200" cy="869950"/>
          </a:xfrm>
        </p:spPr>
        <p:txBody>
          <a:bodyPr>
            <a:normAutofit fontScale="90000"/>
          </a:bodyPr>
          <a:lstStyle/>
          <a:p>
            <a:pPr algn="ctr"/>
            <a:r>
              <a:rPr lang="en-US" sz="49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3-THE </a:t>
            </a:r>
            <a:r>
              <a:rPr lang="en-US" sz="49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URINARY </a:t>
            </a:r>
            <a:r>
              <a:rPr lang="en-US" sz="49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BLADDER</a:t>
            </a: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/>
            </a:r>
            <a:br>
              <a:rPr lang="en-US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en-US" sz="36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(BASE)</a:t>
            </a:r>
            <a:endParaRPr lang="en-US" sz="36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idx="2"/>
          </p:nvPr>
        </p:nvSpPr>
        <p:spPr>
          <a:xfrm>
            <a:off x="228600" y="1752600"/>
            <a:ext cx="3505200" cy="3962400"/>
          </a:xfrm>
          <a:solidFill>
            <a:srgbClr val="FFFF00"/>
          </a:solidFill>
        </p:spPr>
        <p:txBody>
          <a:bodyPr>
            <a:normAutofit/>
          </a:bodyPr>
          <a:lstStyle/>
          <a:p>
            <a:pPr>
              <a:buFont typeface="Wingdings" pitchFamily="2" charset="2"/>
              <a:buChar char="§"/>
            </a:pPr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Is directed backward</a:t>
            </a:r>
          </a:p>
          <a:p>
            <a:r>
              <a:rPr lang="en-US" sz="2400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IN MALE:</a:t>
            </a:r>
          </a:p>
          <a:p>
            <a:pPr>
              <a:buFont typeface="Wingdings" pitchFamily="2" charset="2"/>
              <a:buChar char="§"/>
            </a:pPr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Is related to</a:t>
            </a:r>
            <a:r>
              <a:rPr lang="en-US" sz="2400" b="1" dirty="0" smtClean="0">
                <a:solidFill>
                  <a:srgbClr val="AE2CE2"/>
                </a:solidFill>
                <a:latin typeface="Arial" pitchFamily="34" charset="0"/>
                <a:cs typeface="Arial" pitchFamily="34" charset="0"/>
              </a:rPr>
              <a:t> vas deferens</a:t>
            </a:r>
            <a:r>
              <a:rPr lang="en-US" sz="24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&amp; </a:t>
            </a:r>
            <a:r>
              <a:rPr lang="en-US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seminal vesicle </a:t>
            </a:r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of both sides</a:t>
            </a:r>
          </a:p>
          <a:p>
            <a:r>
              <a:rPr lang="en-US" sz="2400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IN FEMALE:</a:t>
            </a:r>
          </a:p>
          <a:p>
            <a:pPr>
              <a:buFont typeface="Wingdings" pitchFamily="2" charset="2"/>
              <a:buChar char="§"/>
            </a:pPr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Is related to </a:t>
            </a:r>
            <a:r>
              <a:rPr lang="en-US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vagina</a:t>
            </a:r>
          </a:p>
        </p:txBody>
      </p:sp>
      <p:pic>
        <p:nvPicPr>
          <p:cNvPr id="2051" name="Picture 3" descr="C:\Documents and Settings\user1\My Documents\My Pictures\urinary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19600" y="4289425"/>
            <a:ext cx="4419600" cy="242354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5" name="TextBox 14"/>
          <p:cNvSpPr txBox="1"/>
          <p:nvPr/>
        </p:nvSpPr>
        <p:spPr>
          <a:xfrm>
            <a:off x="7924800" y="6248400"/>
            <a:ext cx="8803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Female</a:t>
            </a:r>
            <a:endParaRPr lang="en-US" b="1" dirty="0">
              <a:solidFill>
                <a:srgbClr val="C00000"/>
              </a:solidFill>
            </a:endParaRPr>
          </a:p>
        </p:txBody>
      </p:sp>
      <p:pic>
        <p:nvPicPr>
          <p:cNvPr id="3074" name="Picture 2" descr="C:\Documents and Settings\user1\My Documents\My Pictures\urinary2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43400" y="1600200"/>
            <a:ext cx="4495800" cy="25146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6" name="TextBox 15"/>
          <p:cNvSpPr txBox="1"/>
          <p:nvPr/>
        </p:nvSpPr>
        <p:spPr>
          <a:xfrm>
            <a:off x="8153400" y="3733800"/>
            <a:ext cx="6591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Male</a:t>
            </a:r>
            <a:endParaRPr lang="en-US" b="1" dirty="0">
              <a:solidFill>
                <a:srgbClr val="C00000"/>
              </a:solidFill>
            </a:endParaRPr>
          </a:p>
        </p:txBody>
      </p:sp>
      <p:cxnSp>
        <p:nvCxnSpPr>
          <p:cNvPr id="18" name="Straight Arrow Connector 17"/>
          <p:cNvCxnSpPr/>
          <p:nvPr/>
        </p:nvCxnSpPr>
        <p:spPr>
          <a:xfrm flipV="1">
            <a:off x="4495800" y="3352800"/>
            <a:ext cx="228600" cy="152400"/>
          </a:xfrm>
          <a:prstGeom prst="straightConnector1">
            <a:avLst/>
          </a:prstGeom>
          <a:ln w="28575">
            <a:solidFill>
              <a:srgbClr val="AE2CE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 rot="16200000" flipV="1">
            <a:off x="8496300" y="3314700"/>
            <a:ext cx="228600" cy="152400"/>
          </a:xfrm>
          <a:prstGeom prst="straightConnector1">
            <a:avLst/>
          </a:prstGeom>
          <a:ln w="28575">
            <a:solidFill>
              <a:srgbClr val="AE2CE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 flipV="1">
            <a:off x="4876800" y="3657600"/>
            <a:ext cx="304800" cy="15240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 rot="10800000">
            <a:off x="8153400" y="3657600"/>
            <a:ext cx="381000" cy="1588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 rot="10800000">
            <a:off x="6553200" y="5943600"/>
            <a:ext cx="304800" cy="1588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842</TotalTime>
  <Words>1046</Words>
  <Application>Microsoft Office PowerPoint</Application>
  <PresentationFormat>On-screen Show (4:3)</PresentationFormat>
  <Paragraphs>141</Paragraphs>
  <Slides>22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Median</vt:lpstr>
      <vt:lpstr>PowerPoint Presentation</vt:lpstr>
      <vt:lpstr>OBJECTIVES</vt:lpstr>
      <vt:lpstr>THE URETER</vt:lpstr>
      <vt:lpstr>THE URETER</vt:lpstr>
      <vt:lpstr>THE URETER</vt:lpstr>
      <vt:lpstr>THE URETER</vt:lpstr>
      <vt:lpstr>1-THE URINARY BLADDER(SHAPE)</vt:lpstr>
      <vt:lpstr>2-THE URINARY BLADDER (APEX)</vt:lpstr>
      <vt:lpstr>3-THE URINARY BLADDER (BASE)</vt:lpstr>
      <vt:lpstr>4-THE URINARY BLADDER (SUPERIOR SURFACE)</vt:lpstr>
      <vt:lpstr>5-THE URINARY BLADDER (INFERO-LATERAL SURFACES)</vt:lpstr>
      <vt:lpstr>6-THE URINARY BLADDER (NECK)</vt:lpstr>
      <vt:lpstr>7-THE URINARY BLADDER (INTERIOR)</vt:lpstr>
      <vt:lpstr>8-THE URINARY BLADDER (CAPACITY)</vt:lpstr>
      <vt:lpstr>9-THE URINARY BLADDER (SUPPLY)</vt:lpstr>
      <vt:lpstr>MALE URETHRA (LENGTH: 20 CM)</vt:lpstr>
      <vt:lpstr>FEMALE URETHRA (LENGTH: 4 CM)</vt:lpstr>
      <vt:lpstr>PowerPoint Presentation</vt:lpstr>
      <vt:lpstr>INTRAVENOUS UROGRAM</vt:lpstr>
      <vt:lpstr>SUMMARY-1</vt:lpstr>
      <vt:lpstr>SUMMARY-2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user1</dc:creator>
  <cp:lastModifiedBy>Sanaa Alsharawi</cp:lastModifiedBy>
  <cp:revision>154</cp:revision>
  <dcterms:created xsi:type="dcterms:W3CDTF">2011-04-03T10:44:52Z</dcterms:created>
  <dcterms:modified xsi:type="dcterms:W3CDTF">2016-04-12T09:25:16Z</dcterms:modified>
</cp:coreProperties>
</file>