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329" y="204342"/>
            <a:ext cx="7673340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076" y="2192924"/>
            <a:ext cx="8943847" cy="325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890" y="3073145"/>
            <a:ext cx="8033384" cy="2085339"/>
          </a:xfrm>
          <a:prstGeom prst="rect">
            <a:avLst/>
          </a:prstGeom>
          <a:ln w="28956">
            <a:solidFill>
              <a:srgbClr val="C00000"/>
            </a:solidFill>
          </a:ln>
        </p:spPr>
        <p:txBody>
          <a:bodyPr wrap="square" lIns="0" tIns="412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r>
              <a:rPr dirty="0" sz="4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40" b="1">
                <a:solidFill>
                  <a:srgbClr val="FF0000"/>
                </a:solidFill>
                <a:latin typeface="Calibri"/>
                <a:cs typeface="Calibri"/>
              </a:rPr>
              <a:t>STONES</a:t>
            </a:r>
            <a:endParaRPr sz="440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  <a:spcBef>
                <a:spcPts val="85"/>
              </a:spcBef>
            </a:pPr>
            <a:r>
              <a:rPr dirty="0" sz="3200" spc="-20" i="1">
                <a:solidFill>
                  <a:srgbClr val="FF0000"/>
                </a:solidFill>
                <a:latin typeface="Calibri"/>
                <a:cs typeface="Calibri"/>
              </a:rPr>
              <a:t>By: </a:t>
            </a:r>
            <a:r>
              <a:rPr dirty="0" sz="3200" spc="-15" i="1">
                <a:solidFill>
                  <a:srgbClr val="FF0000"/>
                </a:solidFill>
                <a:latin typeface="Calibri"/>
                <a:cs typeface="Calibri"/>
              </a:rPr>
              <a:t>Reem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M </a:t>
            </a:r>
            <a:r>
              <a:rPr dirty="0" sz="3200" spc="-5" i="1">
                <a:solidFill>
                  <a:srgbClr val="FF0000"/>
                </a:solidFill>
                <a:latin typeface="Calibri"/>
                <a:cs typeface="Calibri"/>
              </a:rPr>
              <a:t>Sallam, </a:t>
            </a:r>
            <a:r>
              <a:rPr dirty="0" sz="3200" spc="-35" i="1">
                <a:solidFill>
                  <a:srgbClr val="FF0000"/>
                </a:solidFill>
                <a:latin typeface="Calibri"/>
                <a:cs typeface="Calibri"/>
              </a:rPr>
              <a:t>MD,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MSc,</a:t>
            </a:r>
            <a:r>
              <a:rPr dirty="0" sz="3200" spc="114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PhD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6255" y="1357883"/>
            <a:ext cx="7101840" cy="1278890"/>
          </a:xfrm>
          <a:custGeom>
            <a:avLst/>
            <a:gdLst/>
            <a:ahLst/>
            <a:cxnLst/>
            <a:rect l="l" t="t" r="r" b="b"/>
            <a:pathLst>
              <a:path w="7101840" h="1278889">
                <a:moveTo>
                  <a:pt x="0" y="1278636"/>
                </a:moveTo>
                <a:lnTo>
                  <a:pt x="7101840" y="1278636"/>
                </a:lnTo>
                <a:lnTo>
                  <a:pt x="7101840" y="0"/>
                </a:lnTo>
                <a:lnTo>
                  <a:pt x="0" y="0"/>
                </a:lnTo>
                <a:lnTo>
                  <a:pt x="0" y="127863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28084" y="1374647"/>
            <a:ext cx="2218690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" b="1">
                <a:solidFill>
                  <a:srgbClr val="FFFF00"/>
                </a:solidFill>
                <a:latin typeface="Calibri"/>
                <a:cs typeface="Calibri"/>
              </a:rPr>
              <a:t>Renal</a:t>
            </a:r>
            <a:r>
              <a:rPr dirty="0" sz="3600" spc="-7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600" spc="-5" b="1">
                <a:solidFill>
                  <a:srgbClr val="FFFF00"/>
                </a:solidFill>
                <a:latin typeface="Calibri"/>
                <a:cs typeface="Calibri"/>
              </a:rPr>
              <a:t>Block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282" y="2021840"/>
            <a:ext cx="565213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>
                <a:solidFill>
                  <a:srgbClr val="FFFF00"/>
                </a:solidFill>
              </a:rPr>
              <a:t>Clinical Chemistry</a:t>
            </a:r>
            <a:r>
              <a:rPr dirty="0" sz="4000" spc="-15">
                <a:solidFill>
                  <a:srgbClr val="FFFF00"/>
                </a:solidFill>
              </a:rPr>
              <a:t> </a:t>
            </a:r>
            <a:r>
              <a:rPr dirty="0" sz="4000" spc="-10">
                <a:solidFill>
                  <a:srgbClr val="FFFF00"/>
                </a:solidFill>
              </a:rPr>
              <a:t>Lectures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9" y="140080"/>
            <a:ext cx="506158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0"/>
              </a:lnSpc>
            </a:pPr>
            <a:r>
              <a:rPr dirty="0" sz="3200" spc="-10" u="heavy">
                <a:solidFill>
                  <a:srgbClr val="FF0000"/>
                </a:solidFill>
                <a:latin typeface="Calibri"/>
                <a:cs typeface="Calibri"/>
              </a:rPr>
              <a:t>Constituents </a:t>
            </a:r>
            <a:r>
              <a:rPr dirty="0" sz="3200" spc="-5" u="heavy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3200" spc="-10" u="heavy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r>
              <a:rPr dirty="0" sz="3200" spc="30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u="heavy">
                <a:solidFill>
                  <a:srgbClr val="FF0000"/>
                </a:solidFill>
                <a:latin typeface="Calibri"/>
                <a:cs typeface="Calibri"/>
              </a:rPr>
              <a:t>Stones: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8274" rIns="0" bIns="0" rtlCol="0" vert="horz">
            <a:spAutoFit/>
          </a:bodyPr>
          <a:lstStyle/>
          <a:p>
            <a:pPr marL="1065530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1-</a:t>
            </a:r>
            <a:r>
              <a:rPr dirty="0" sz="4400" spc="-10"/>
              <a:t>Stones </a:t>
            </a:r>
            <a:r>
              <a:rPr dirty="0" sz="4400"/>
              <a:t>of </a:t>
            </a:r>
            <a:r>
              <a:rPr dirty="0" sz="4400" spc="-5"/>
              <a:t>calcium</a:t>
            </a:r>
            <a:r>
              <a:rPr dirty="0" sz="4400" spc="-100"/>
              <a:t> </a:t>
            </a:r>
            <a:r>
              <a:rPr dirty="0" sz="4400" spc="-5"/>
              <a:t>salts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11" y="2276855"/>
            <a:ext cx="8572500" cy="3961129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428625" indent="-3429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dirty="0" sz="3200" spc="-5" b="1" u="heavy">
                <a:solidFill>
                  <a:srgbClr val="001F5F"/>
                </a:solidFill>
                <a:latin typeface="Calibri"/>
                <a:cs typeface="Calibri"/>
              </a:rPr>
              <a:t>80%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patients </a:t>
            </a:r>
            <a:r>
              <a:rPr dirty="0" sz="320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nephrolithiasis</a:t>
            </a:r>
            <a:r>
              <a:rPr dirty="0" sz="3200" spc="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01F5F"/>
                </a:solidFill>
                <a:latin typeface="Calibri"/>
                <a:cs typeface="Calibri"/>
              </a:rPr>
              <a:t>form</a:t>
            </a:r>
            <a:endParaRPr sz="3200">
              <a:latin typeface="Calibri"/>
              <a:cs typeface="Calibri"/>
            </a:endParaRPr>
          </a:p>
          <a:p>
            <a:pPr marL="428625">
              <a:lnSpc>
                <a:spcPct val="100000"/>
              </a:lnSpc>
            </a:pP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calcium</a:t>
            </a:r>
            <a:r>
              <a:rPr dirty="0" sz="3200" spc="-9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stones:</a:t>
            </a:r>
            <a:endParaRPr sz="3200">
              <a:latin typeface="Calibri"/>
              <a:cs typeface="Calibri"/>
            </a:endParaRPr>
          </a:p>
          <a:p>
            <a:pPr lvl="1" marL="829944" indent="-287020">
              <a:lnSpc>
                <a:spcPct val="100000"/>
              </a:lnSpc>
              <a:spcBef>
                <a:spcPts val="725"/>
              </a:spcBef>
              <a:buFont typeface="Arial"/>
              <a:buChar char="–"/>
              <a:tabLst>
                <a:tab pos="830580" algn="l"/>
              </a:tabLst>
            </a:pP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Mostly:</a:t>
            </a:r>
            <a:r>
              <a:rPr dirty="0" sz="2800" spc="-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Ca-Oxalate</a:t>
            </a:r>
            <a:endParaRPr sz="2800">
              <a:latin typeface="Calibri"/>
              <a:cs typeface="Calibri"/>
            </a:endParaRPr>
          </a:p>
          <a:p>
            <a:pPr lvl="1" marL="829944" indent="-28702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830580" algn="l"/>
              </a:tabLst>
            </a:pP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Less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often:</a:t>
            </a:r>
            <a:r>
              <a:rPr dirty="0" sz="2800" spc="-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Ca-Phosphate</a:t>
            </a:r>
            <a:endParaRPr sz="2800">
              <a:latin typeface="Calibri"/>
              <a:cs typeface="Calibri"/>
            </a:endParaRPr>
          </a:p>
          <a:p>
            <a:pPr marL="42862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dirty="0" sz="3200" spc="-30" b="1">
                <a:solidFill>
                  <a:srgbClr val="001F5F"/>
                </a:solidFill>
                <a:latin typeface="Calibri"/>
                <a:cs typeface="Calibri"/>
              </a:rPr>
              <a:t>Type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of salt </a:t>
            </a:r>
            <a:r>
              <a:rPr dirty="0" sz="3200" spc="-5" b="1">
                <a:solidFill>
                  <a:srgbClr val="001F5F"/>
                </a:solidFill>
                <a:latin typeface="Calibri"/>
                <a:cs typeface="Calibri"/>
              </a:rPr>
              <a:t>depends</a:t>
            </a:r>
            <a:r>
              <a:rPr dirty="0" sz="32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5" b="1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dirty="0" sz="3200" spc="5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lvl="1" marL="829944" indent="-287020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830580" algn="l"/>
              </a:tabLst>
            </a:pP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pH of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r>
              <a:rPr dirty="0" sz="28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800">
              <a:latin typeface="Calibri"/>
              <a:cs typeface="Calibri"/>
            </a:endParaRPr>
          </a:p>
          <a:p>
            <a:pPr lvl="1" marL="829944" indent="-28702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830580" algn="l"/>
              </a:tabLst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Availability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2800" spc="-25">
                <a:solidFill>
                  <a:srgbClr val="001F5F"/>
                </a:solidFill>
                <a:latin typeface="Calibri"/>
                <a:cs typeface="Calibri"/>
              </a:rPr>
              <a:t> oxalate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9" y="140080"/>
            <a:ext cx="506158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00"/>
              </a:lnSpc>
            </a:pPr>
            <a:r>
              <a:rPr dirty="0" sz="3200" spc="-10" u="heavy">
                <a:solidFill>
                  <a:srgbClr val="FF0000"/>
                </a:solidFill>
                <a:latin typeface="Calibri"/>
                <a:cs typeface="Calibri"/>
              </a:rPr>
              <a:t>Constituents </a:t>
            </a:r>
            <a:r>
              <a:rPr dirty="0" sz="3200" spc="-5" u="heavy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3200" spc="-10" u="heavy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r>
              <a:rPr dirty="0" sz="3200" spc="30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u="heavy">
                <a:solidFill>
                  <a:srgbClr val="FF0000"/>
                </a:solidFill>
                <a:latin typeface="Calibri"/>
                <a:cs typeface="Calibri"/>
              </a:rPr>
              <a:t>Stones: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8274" rIns="0" bIns="0" rtlCol="0" vert="horz">
            <a:spAutoFit/>
          </a:bodyPr>
          <a:lstStyle/>
          <a:p>
            <a:pPr marL="598170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1-</a:t>
            </a:r>
            <a:r>
              <a:rPr dirty="0" sz="4400" spc="-10"/>
              <a:t>Stones </a:t>
            </a:r>
            <a:r>
              <a:rPr dirty="0" sz="4400"/>
              <a:t>of </a:t>
            </a:r>
            <a:r>
              <a:rPr dirty="0" sz="4400" spc="-5"/>
              <a:t>calcium salts</a:t>
            </a:r>
            <a:r>
              <a:rPr dirty="0" sz="4400" spc="-80"/>
              <a:t> </a:t>
            </a:r>
            <a:r>
              <a:rPr dirty="0" sz="2400" spc="-10" b="0">
                <a:latin typeface="Calibri"/>
                <a:cs typeface="Calibri"/>
              </a:rPr>
              <a:t>(cont.)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611" y="1988820"/>
            <a:ext cx="8572500" cy="4464050"/>
          </a:xfrm>
          <a:custGeom>
            <a:avLst/>
            <a:gdLst/>
            <a:ahLst/>
            <a:cxnLst/>
            <a:rect l="l" t="t" r="r" b="b"/>
            <a:pathLst>
              <a:path w="8572500" h="4464050">
                <a:moveTo>
                  <a:pt x="0" y="4463796"/>
                </a:moveTo>
                <a:lnTo>
                  <a:pt x="8572500" y="4463796"/>
                </a:lnTo>
                <a:lnTo>
                  <a:pt x="8572500" y="0"/>
                </a:lnTo>
                <a:lnTo>
                  <a:pt x="0" y="0"/>
                </a:lnTo>
                <a:lnTo>
                  <a:pt x="0" y="446379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2742" y="2006472"/>
            <a:ext cx="8035290" cy="2315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600" spc="-20" b="1">
                <a:solidFill>
                  <a:srgbClr val="001F5F"/>
                </a:solidFill>
                <a:latin typeface="Calibri"/>
                <a:cs typeface="Calibri"/>
              </a:rPr>
              <a:t>Characters:</a:t>
            </a:r>
            <a:endParaRPr sz="3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2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white, </a:t>
            </a: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hard </a:t>
            </a:r>
            <a:r>
              <a:rPr dirty="0" sz="320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dirty="0" sz="32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radio-opaque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Ca-Oxalate: </a:t>
            </a:r>
            <a:r>
              <a:rPr dirty="0" sz="3200" spc="-40">
                <a:solidFill>
                  <a:srgbClr val="001F5F"/>
                </a:solidFill>
                <a:latin typeface="Calibri"/>
                <a:cs typeface="Calibri"/>
              </a:rPr>
              <a:t>smaller,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lodge </a:t>
            </a:r>
            <a:r>
              <a:rPr dirty="0" sz="320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3200" spc="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ureter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Ca-Phosphate: </a:t>
            </a: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staghorn, </a:t>
            </a:r>
            <a:r>
              <a:rPr dirty="0" sz="320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renal pelvis</a:t>
            </a:r>
            <a:r>
              <a:rPr dirty="0" sz="3200" spc="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(big)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800" y="140080"/>
            <a:ext cx="6645275" cy="1188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3800"/>
              </a:lnSpc>
            </a:pPr>
            <a:r>
              <a:rPr dirty="0" spc="-10" b="0" u="heavy">
                <a:latin typeface="Calibri"/>
                <a:cs typeface="Calibri"/>
              </a:rPr>
              <a:t>Constituents </a:t>
            </a:r>
            <a:r>
              <a:rPr dirty="0" spc="-5" b="0" u="heavy">
                <a:latin typeface="Calibri"/>
                <a:cs typeface="Calibri"/>
              </a:rPr>
              <a:t>of </a:t>
            </a:r>
            <a:r>
              <a:rPr dirty="0" spc="-10" b="0" u="heavy">
                <a:latin typeface="Calibri"/>
                <a:cs typeface="Calibri"/>
              </a:rPr>
              <a:t>Kidney</a:t>
            </a:r>
            <a:r>
              <a:rPr dirty="0" spc="30" b="0" u="heavy">
                <a:latin typeface="Calibri"/>
                <a:cs typeface="Calibri"/>
              </a:rPr>
              <a:t> </a:t>
            </a:r>
            <a:r>
              <a:rPr dirty="0" spc="-10" b="0" u="heavy">
                <a:latin typeface="Calibri"/>
                <a:cs typeface="Calibri"/>
              </a:rPr>
              <a:t>Stones:</a:t>
            </a:r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1-</a:t>
            </a:r>
            <a:r>
              <a:rPr dirty="0" sz="4400" spc="-10"/>
              <a:t>Stones </a:t>
            </a:r>
            <a:r>
              <a:rPr dirty="0" sz="4400"/>
              <a:t>of </a:t>
            </a:r>
            <a:r>
              <a:rPr dirty="0" sz="4400" spc="-5"/>
              <a:t>calcium salts</a:t>
            </a:r>
            <a:r>
              <a:rPr dirty="0" sz="4400" spc="-80"/>
              <a:t> </a:t>
            </a:r>
            <a:r>
              <a:rPr dirty="0" sz="2400" spc="-10" b="0">
                <a:latin typeface="Calibri"/>
                <a:cs typeface="Calibri"/>
              </a:rPr>
              <a:t>(cont.)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611" y="1484375"/>
            <a:ext cx="8572500" cy="5374005"/>
          </a:xfrm>
          <a:custGeom>
            <a:avLst/>
            <a:gdLst/>
            <a:ahLst/>
            <a:cxnLst/>
            <a:rect l="l" t="t" r="r" b="b"/>
            <a:pathLst>
              <a:path w="8572500" h="5374005">
                <a:moveTo>
                  <a:pt x="0" y="5373624"/>
                </a:moveTo>
                <a:lnTo>
                  <a:pt x="8572500" y="5373624"/>
                </a:lnTo>
                <a:lnTo>
                  <a:pt x="8572500" y="0"/>
                </a:lnTo>
                <a:lnTo>
                  <a:pt x="0" y="0"/>
                </a:lnTo>
                <a:lnTo>
                  <a:pt x="0" y="537362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742" y="1506982"/>
            <a:ext cx="8366759" cy="538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 u="heavy">
                <a:solidFill>
                  <a:srgbClr val="FFFF00"/>
                </a:solidFill>
                <a:latin typeface="Calibri"/>
                <a:cs typeface="Calibri"/>
              </a:rPr>
              <a:t>Main causes </a:t>
            </a:r>
            <a:r>
              <a:rPr dirty="0" sz="2800" spc="-15" b="1" u="heavy">
                <a:solidFill>
                  <a:srgbClr val="FFFF00"/>
                </a:solidFill>
                <a:latin typeface="Calibri"/>
                <a:cs typeface="Calibri"/>
              </a:rPr>
              <a:t>favouring formation </a:t>
            </a:r>
            <a:r>
              <a:rPr dirty="0" sz="2800" spc="-5" b="1" u="heavy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2800" spc="-10" b="1" u="heavy">
                <a:solidFill>
                  <a:srgbClr val="FFFF00"/>
                </a:solidFill>
                <a:latin typeface="Calibri"/>
                <a:cs typeface="Calibri"/>
              </a:rPr>
              <a:t>calcium </a:t>
            </a:r>
            <a:r>
              <a:rPr dirty="0" sz="2800" spc="-5" b="1" u="heavy">
                <a:solidFill>
                  <a:srgbClr val="FFFF00"/>
                </a:solidFill>
                <a:latin typeface="Calibri"/>
                <a:cs typeface="Calibri"/>
              </a:rPr>
              <a:t>salts</a:t>
            </a:r>
            <a:r>
              <a:rPr dirty="0" sz="2800" spc="114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spc="-10" b="1" u="heavy">
                <a:solidFill>
                  <a:srgbClr val="FFFF00"/>
                </a:solidFill>
                <a:latin typeface="Calibri"/>
                <a:cs typeface="Calibri"/>
              </a:rPr>
              <a:t>stones</a:t>
            </a:r>
            <a:r>
              <a:rPr dirty="0" sz="2800" spc="-10" b="1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669290" indent="-315595">
              <a:lnSpc>
                <a:spcPct val="100000"/>
              </a:lnSpc>
              <a:spcBef>
                <a:spcPts val="835"/>
              </a:spcBef>
              <a:buAutoNum type="arabicPlain"/>
              <a:tabLst>
                <a:tab pos="669925" algn="l"/>
              </a:tabLst>
            </a:pPr>
            <a:r>
              <a:rPr dirty="0" sz="2400" spc="-5" b="1" u="heavy">
                <a:solidFill>
                  <a:srgbClr val="001F5F"/>
                </a:solidFill>
                <a:latin typeface="Calibri"/>
                <a:cs typeface="Calibri"/>
              </a:rPr>
              <a:t>Hypercalciuria:</a:t>
            </a:r>
            <a:endParaRPr sz="2400">
              <a:latin typeface="Calibri"/>
              <a:cs typeface="Calibri"/>
            </a:endParaRPr>
          </a:p>
          <a:p>
            <a:pPr marL="525780">
              <a:lnSpc>
                <a:spcPct val="100000"/>
              </a:lnSpc>
              <a:spcBef>
                <a:spcPts val="825"/>
              </a:spcBef>
            </a:pP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Defined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daily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urinary Ca </a:t>
            </a:r>
            <a:r>
              <a:rPr dirty="0" sz="2200" spc="-20">
                <a:solidFill>
                  <a:srgbClr val="001F5F"/>
                </a:solidFill>
                <a:latin typeface="Calibri"/>
                <a:cs typeface="Calibri"/>
              </a:rPr>
              <a:t>excretion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&gt;6.2 mmol in </a:t>
            </a:r>
            <a:r>
              <a:rPr dirty="0" sz="2200" spc="-5" b="1">
                <a:solidFill>
                  <a:srgbClr val="001F5F"/>
                </a:solidFill>
                <a:latin typeface="Arial"/>
                <a:cs typeface="Arial"/>
              </a:rPr>
              <a:t>♀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&amp; &gt;7.5 mmol</a:t>
            </a:r>
            <a:r>
              <a:rPr dirty="0" sz="2200" spc="17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0"/>
              </a:spcBef>
            </a:pPr>
            <a:r>
              <a:rPr dirty="0" sz="2200" spc="-5" b="1">
                <a:solidFill>
                  <a:srgbClr val="001F5F"/>
                </a:solidFill>
                <a:latin typeface="Arial"/>
                <a:cs typeface="Arial"/>
              </a:rPr>
              <a:t>♂</a:t>
            </a:r>
            <a:endParaRPr sz="2200">
              <a:latin typeface="Arial"/>
              <a:cs typeface="Arial"/>
            </a:endParaRPr>
          </a:p>
          <a:p>
            <a:pPr lvl="1" marL="1535430" indent="-3435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1535430" algn="l"/>
                <a:tab pos="1536065" algn="l"/>
              </a:tabLst>
            </a:pP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due 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hypercalcemia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(most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often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due 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2000" spc="1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dirty="0" baseline="25641" sz="1950" spc="15">
                <a:solidFill>
                  <a:srgbClr val="001F5F"/>
                </a:solidFill>
                <a:latin typeface="Calibri"/>
                <a:cs typeface="Calibri"/>
              </a:rPr>
              <a:t>ary</a:t>
            </a:r>
            <a:r>
              <a:rPr dirty="0" baseline="25641" sz="1950" spc="1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hyperparathyroism)</a:t>
            </a:r>
            <a:endParaRPr sz="2000">
              <a:latin typeface="Calibri"/>
              <a:cs typeface="Calibri"/>
            </a:endParaRPr>
          </a:p>
          <a:p>
            <a:pPr lvl="1" marL="1535430" indent="-3435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535430" algn="l"/>
                <a:tab pos="1536065" algn="l"/>
              </a:tabLst>
            </a:pP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sometimes, </a:t>
            </a:r>
            <a:r>
              <a:rPr dirty="0" sz="2000" spc="5">
                <a:solidFill>
                  <a:srgbClr val="001F5F"/>
                </a:solidFill>
                <a:latin typeface="Calibri"/>
                <a:cs typeface="Calibri"/>
              </a:rPr>
              <a:t>Ca</a:t>
            </a:r>
            <a:r>
              <a:rPr dirty="0" baseline="25641" sz="1950" spc="7">
                <a:solidFill>
                  <a:srgbClr val="001F5F"/>
                </a:solidFill>
                <a:latin typeface="Calibri"/>
                <a:cs typeface="Calibri"/>
              </a:rPr>
              <a:t>++ 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salts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stones are found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with no</a:t>
            </a:r>
            <a:r>
              <a:rPr dirty="0" sz="2000" spc="-6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hypercalcemia</a:t>
            </a:r>
            <a:endParaRPr sz="2000">
              <a:latin typeface="Calibri"/>
              <a:cs typeface="Calibri"/>
            </a:endParaRPr>
          </a:p>
          <a:p>
            <a:pPr marL="669290" indent="-315595">
              <a:lnSpc>
                <a:spcPct val="100000"/>
              </a:lnSpc>
              <a:spcBef>
                <a:spcPts val="775"/>
              </a:spcBef>
              <a:buAutoNum type="arabicPlain" startAt="2"/>
              <a:tabLst>
                <a:tab pos="669925" algn="l"/>
                <a:tab pos="2579370" algn="l"/>
              </a:tabLst>
            </a:pP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Hyperoxaluria	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(more 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important</a:t>
            </a:r>
            <a:r>
              <a:rPr dirty="0" sz="2400" spc="-8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561340" indent="-149860">
              <a:lnSpc>
                <a:spcPct val="100000"/>
              </a:lnSpc>
              <a:spcBef>
                <a:spcPts val="815"/>
              </a:spcBef>
              <a:buChar char="-"/>
              <a:tabLst>
                <a:tab pos="561340" algn="l"/>
              </a:tabLst>
            </a:pPr>
            <a:r>
              <a:rPr dirty="0" sz="2200" spc="-25">
                <a:solidFill>
                  <a:srgbClr val="001F5F"/>
                </a:solidFill>
                <a:latin typeface="Calibri"/>
                <a:cs typeface="Calibri"/>
              </a:rPr>
              <a:t>favours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formation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calcium </a:t>
            </a:r>
            <a:r>
              <a:rPr dirty="0" sz="2200" spc="-20">
                <a:solidFill>
                  <a:srgbClr val="001F5F"/>
                </a:solidFill>
                <a:latin typeface="Calibri"/>
                <a:cs typeface="Calibri"/>
              </a:rPr>
              <a:t>oxalates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(even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with no</a:t>
            </a:r>
            <a:r>
              <a:rPr dirty="0" sz="2200" spc="1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hypercalciuria)</a:t>
            </a:r>
            <a:endParaRPr sz="2200">
              <a:latin typeface="Calibri"/>
              <a:cs typeface="Calibri"/>
            </a:endParaRPr>
          </a:p>
          <a:p>
            <a:pPr marL="607060" indent="-149860">
              <a:lnSpc>
                <a:spcPct val="100000"/>
              </a:lnSpc>
              <a:spcBef>
                <a:spcPts val="790"/>
              </a:spcBef>
              <a:buChar char="-"/>
              <a:tabLst>
                <a:tab pos="607060" algn="l"/>
              </a:tabLst>
            </a:pP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causes:</a:t>
            </a:r>
            <a:endParaRPr sz="2200">
              <a:latin typeface="Calibri"/>
              <a:cs typeface="Calibri"/>
            </a:endParaRPr>
          </a:p>
          <a:p>
            <a:pPr lvl="1" marL="1535430" indent="-34353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1535430" algn="l"/>
                <a:tab pos="1536065" algn="l"/>
              </a:tabLst>
            </a:pP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exogenous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(diet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rich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2000" spc="-20">
                <a:solidFill>
                  <a:srgbClr val="001F5F"/>
                </a:solidFill>
                <a:latin typeface="Calibri"/>
                <a:cs typeface="Calibri"/>
              </a:rPr>
              <a:t>oxalate</a:t>
            </a:r>
            <a:r>
              <a:rPr dirty="0" sz="2000" spc="-6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lvl="1" marL="153543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1535430" algn="l"/>
                <a:tab pos="1536065" algn="l"/>
              </a:tabLst>
            </a:pPr>
            <a:r>
              <a:rPr dirty="0" sz="2000" spc="-5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absorption (in </a:t>
            </a:r>
            <a:r>
              <a:rPr dirty="0" sz="2000" spc="-25">
                <a:solidFill>
                  <a:srgbClr val="001F5F"/>
                </a:solidFill>
                <a:latin typeface="Calibri"/>
                <a:cs typeface="Calibri"/>
              </a:rPr>
              <a:t>fat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 malabsorption)</a:t>
            </a:r>
            <a:endParaRPr sz="2000">
              <a:latin typeface="Calibri"/>
              <a:cs typeface="Calibri"/>
            </a:endParaRPr>
          </a:p>
          <a:p>
            <a:pPr lvl="1" marL="1535430" marR="76835" indent="-343535">
              <a:lnSpc>
                <a:spcPct val="100499"/>
              </a:lnSpc>
              <a:spcBef>
                <a:spcPts val="765"/>
              </a:spcBef>
              <a:buFont typeface="Arial"/>
              <a:buChar char="•"/>
              <a:tabLst>
                <a:tab pos="1535430" algn="l"/>
                <a:tab pos="1536065" algn="l"/>
              </a:tabLst>
            </a:pPr>
            <a:r>
              <a:rPr dirty="0" sz="2000" spc="1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dirty="0" baseline="25641" sz="1950" spc="15">
                <a:solidFill>
                  <a:srgbClr val="001F5F"/>
                </a:solidFill>
                <a:latin typeface="Calibri"/>
                <a:cs typeface="Calibri"/>
              </a:rPr>
              <a:t>ary 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hyperoxaluria: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inborn 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errors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in childhood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urinary </a:t>
            </a:r>
            <a:r>
              <a:rPr dirty="0" sz="2000" spc="-20">
                <a:solidFill>
                  <a:srgbClr val="001F5F"/>
                </a:solidFill>
                <a:latin typeface="Calibri"/>
                <a:cs typeface="Calibri"/>
              </a:rPr>
              <a:t>oxalates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&gt;  400 </a:t>
            </a:r>
            <a:r>
              <a:rPr dirty="0" sz="2000" spc="-5">
                <a:solidFill>
                  <a:srgbClr val="001F5F"/>
                </a:solidFill>
                <a:latin typeface="Symbol"/>
                <a:cs typeface="Symbol"/>
              </a:rPr>
              <a:t>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mol/24</a:t>
            </a:r>
            <a:r>
              <a:rPr dirty="0" sz="2000" spc="-8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hours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903732" cy="138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00684" cy="1380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2094610"/>
            <a:ext cx="7887970" cy="3706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115">
              <a:lnSpc>
                <a:spcPct val="100000"/>
              </a:lnSpc>
            </a:pP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Conservative 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lines of</a:t>
            </a:r>
            <a:r>
              <a:rPr dirty="0" sz="24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treatment: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421005" indent="-342900">
              <a:lnSpc>
                <a:spcPct val="101000"/>
              </a:lnSpc>
              <a:spcBef>
                <a:spcPts val="1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25" b="1" u="heavy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dirty="0" sz="2400" b="1" u="heavy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400" spc="-5" b="1" u="heavy">
                <a:solidFill>
                  <a:srgbClr val="001F5F"/>
                </a:solidFill>
                <a:latin typeface="Calibri"/>
                <a:cs typeface="Calibri"/>
              </a:rPr>
              <a:t>primary condition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i.e. Infection, hypercalcemia,  </a:t>
            </a:r>
            <a:r>
              <a:rPr dirty="0" sz="2000" spc="-15">
                <a:solidFill>
                  <a:srgbClr val="001F5F"/>
                </a:solidFill>
                <a:latin typeface="Calibri"/>
                <a:cs typeface="Calibri"/>
              </a:rPr>
              <a:t>hyperoxaluria)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 b="1" u="heavy">
                <a:solidFill>
                  <a:srgbClr val="001F5F"/>
                </a:solidFill>
                <a:latin typeface="Calibri"/>
                <a:cs typeface="Calibri"/>
              </a:rPr>
              <a:t>Reducing </a:t>
            </a:r>
            <a:r>
              <a:rPr dirty="0" sz="2400" spc="-20" b="1" u="heavy">
                <a:solidFill>
                  <a:srgbClr val="001F5F"/>
                </a:solidFill>
                <a:latin typeface="Calibri"/>
                <a:cs typeface="Calibri"/>
              </a:rPr>
              <a:t>oxalates </a:t>
            </a:r>
            <a:r>
              <a:rPr dirty="0" sz="2400" b="1" u="heavy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2400" spc="-5" b="1" u="heavy">
                <a:solidFill>
                  <a:srgbClr val="001F5F"/>
                </a:solidFill>
                <a:latin typeface="Calibri"/>
                <a:cs typeface="Calibri"/>
              </a:rPr>
              <a:t>diet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(it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not recommended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reduce</a:t>
            </a:r>
            <a:r>
              <a:rPr dirty="0" sz="20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calcium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2000" spc="-9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libri"/>
                <a:cs typeface="Calibri"/>
              </a:rPr>
              <a:t>diet)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600" b="1" u="heavy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u="heavy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400" spc="-5" b="1" u="heavy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u="heavy">
                <a:solidFill>
                  <a:srgbClr val="001F5F"/>
                </a:solidFill>
                <a:latin typeface="Calibri"/>
                <a:cs typeface="Calibri"/>
              </a:rPr>
              <a:t>Fluid </a:t>
            </a:r>
            <a:r>
              <a:rPr dirty="0" sz="2400" spc="-25" b="1" u="heavy">
                <a:solidFill>
                  <a:srgbClr val="001F5F"/>
                </a:solidFill>
                <a:latin typeface="Calibri"/>
                <a:cs typeface="Calibri"/>
              </a:rPr>
              <a:t>intake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(if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no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glomerular</a:t>
            </a:r>
            <a:r>
              <a:rPr dirty="0" sz="2400" spc="-8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failure).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 u="heavy">
                <a:solidFill>
                  <a:srgbClr val="001F5F"/>
                </a:solidFill>
                <a:latin typeface="Calibri"/>
                <a:cs typeface="Calibri"/>
              </a:rPr>
              <a:t>Acidification </a:t>
            </a:r>
            <a:r>
              <a:rPr dirty="0" sz="2400" b="1" u="heavy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400" spc="-5" b="1" u="heavy">
                <a:solidFill>
                  <a:srgbClr val="001F5F"/>
                </a:solidFill>
                <a:latin typeface="Calibri"/>
                <a:cs typeface="Calibri"/>
              </a:rPr>
              <a:t>urine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(as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ppt.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dirty="0" sz="2400" spc="-25">
                <a:solidFill>
                  <a:srgbClr val="001F5F"/>
                </a:solidFill>
                <a:latin typeface="Calibri"/>
                <a:cs typeface="Calibri"/>
              </a:rPr>
              <a:t>favoured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dirty="0" sz="240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alkaline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conditions)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064" rIns="0" bIns="0" rtlCol="0" vert="horz">
            <a:spAutoFit/>
          </a:bodyPr>
          <a:lstStyle/>
          <a:p>
            <a:pPr algn="ctr" marL="6985">
              <a:lnSpc>
                <a:spcPts val="3340"/>
              </a:lnSpc>
            </a:pPr>
            <a:r>
              <a:rPr dirty="0" sz="2800" spc="-10" b="0" u="heavy">
                <a:latin typeface="Calibri"/>
                <a:cs typeface="Calibri"/>
              </a:rPr>
              <a:t>Constituents </a:t>
            </a:r>
            <a:r>
              <a:rPr dirty="0" sz="2800" spc="-5" b="0" u="heavy">
                <a:latin typeface="Calibri"/>
                <a:cs typeface="Calibri"/>
              </a:rPr>
              <a:t>of </a:t>
            </a:r>
            <a:r>
              <a:rPr dirty="0" sz="2800" spc="-10" b="0" u="heavy">
                <a:latin typeface="Calibri"/>
                <a:cs typeface="Calibri"/>
              </a:rPr>
              <a:t>Kidney</a:t>
            </a:r>
            <a:r>
              <a:rPr dirty="0" sz="2800" spc="50" b="0" u="heavy">
                <a:latin typeface="Calibri"/>
                <a:cs typeface="Calibri"/>
              </a:rPr>
              <a:t> </a:t>
            </a:r>
            <a:r>
              <a:rPr dirty="0" sz="2800" spc="-10" b="0" u="heavy">
                <a:latin typeface="Calibri"/>
                <a:cs typeface="Calibri"/>
              </a:rPr>
              <a:t>Stones: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4300"/>
              </a:lnSpc>
            </a:pPr>
            <a:r>
              <a:rPr dirty="0" sz="3600" spc="-5" b="0">
                <a:latin typeface="Calibri"/>
                <a:cs typeface="Calibri"/>
              </a:rPr>
              <a:t>1-</a:t>
            </a:r>
            <a:r>
              <a:rPr dirty="0" sz="3600" spc="-5"/>
              <a:t>Stones </a:t>
            </a:r>
            <a:r>
              <a:rPr dirty="0" sz="3600"/>
              <a:t>of </a:t>
            </a:r>
            <a:r>
              <a:rPr dirty="0" sz="3600" spc="-5"/>
              <a:t>calcium </a:t>
            </a:r>
            <a:r>
              <a:rPr dirty="0" sz="3600"/>
              <a:t>salts</a:t>
            </a:r>
            <a:r>
              <a:rPr dirty="0" sz="3600" spc="-70"/>
              <a:t> </a:t>
            </a:r>
            <a:r>
              <a:rPr dirty="0" sz="2800" spc="-10" b="0">
                <a:latin typeface="Calibri"/>
                <a:cs typeface="Calibri"/>
              </a:rPr>
              <a:t>(cont.)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761" rIns="0" bIns="0" rtlCol="0" vert="horz">
            <a:spAutoFit/>
          </a:bodyPr>
          <a:lstStyle/>
          <a:p>
            <a:pPr marL="2024380">
              <a:lnSpc>
                <a:spcPct val="100000"/>
              </a:lnSpc>
            </a:pP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Uric acid</a:t>
            </a:r>
            <a:r>
              <a:rPr dirty="0" sz="4400" spc="-120" b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stones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0831" y="2546604"/>
            <a:ext cx="8007096" cy="297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1915667"/>
            <a:ext cx="8498205" cy="4497705"/>
          </a:xfrm>
          <a:custGeom>
            <a:avLst/>
            <a:gdLst/>
            <a:ahLst/>
            <a:cxnLst/>
            <a:rect l="l" t="t" r="r" b="b"/>
            <a:pathLst>
              <a:path w="8498205" h="4497705">
                <a:moveTo>
                  <a:pt x="0" y="4497324"/>
                </a:moveTo>
                <a:lnTo>
                  <a:pt x="8497824" y="4497324"/>
                </a:lnTo>
                <a:lnTo>
                  <a:pt x="8497824" y="0"/>
                </a:lnTo>
                <a:lnTo>
                  <a:pt x="0" y="0"/>
                </a:lnTo>
                <a:lnTo>
                  <a:pt x="0" y="449732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065" y="1938909"/>
            <a:ext cx="8186420" cy="4290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 u="heavy">
                <a:solidFill>
                  <a:srgbClr val="001F5F"/>
                </a:solidFill>
                <a:latin typeface="Calibri"/>
                <a:cs typeface="Calibri"/>
              </a:rPr>
              <a:t>~ 8%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renal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stones contains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uric</a:t>
            </a:r>
            <a:r>
              <a:rPr dirty="0" sz="2800" spc="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acid</a:t>
            </a:r>
            <a:endParaRPr sz="2800">
              <a:latin typeface="Calibri"/>
              <a:cs typeface="Calibri"/>
            </a:endParaRPr>
          </a:p>
          <a:p>
            <a:pPr marL="355600" marR="1014094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may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associated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hyperuricemia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(with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or 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without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clinical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gout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Acidification of urine</a:t>
            </a:r>
            <a:r>
              <a:rPr dirty="0" sz="2800" spc="-5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35">
                <a:solidFill>
                  <a:srgbClr val="001F5F"/>
                </a:solidFill>
                <a:latin typeface="Calibri"/>
                <a:cs typeface="Calibri"/>
              </a:rPr>
              <a:t>favours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Uric 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acid</a:t>
            </a:r>
            <a:r>
              <a:rPr dirty="0" sz="2800" spc="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precipitation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 b="1">
                <a:solidFill>
                  <a:srgbClr val="001F5F"/>
                </a:solidFill>
                <a:latin typeface="Calibri"/>
                <a:cs typeface="Calibri"/>
              </a:rPr>
              <a:t>Characteristics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small, friable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dirty="0" sz="2400" spc="-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yellowish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may form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staghorn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(if</a:t>
            </a:r>
            <a:r>
              <a:rPr dirty="0" sz="2400" spc="-7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big)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radiolucent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(can’t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be seen be plain</a:t>
            </a:r>
            <a:r>
              <a:rPr dirty="0" sz="2400" spc="-9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X-ray)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0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visualized by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ultrasonography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dirty="0" sz="2400" spc="-114">
                <a:solidFill>
                  <a:srgbClr val="001F5F"/>
                </a:solidFill>
                <a:latin typeface="Calibri"/>
                <a:cs typeface="Calibri"/>
              </a:rPr>
              <a:t>I.V.</a:t>
            </a:r>
            <a:r>
              <a:rPr dirty="0" sz="24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Pyelogram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064" rIns="0" bIns="0" rtlCol="0" vert="horz">
            <a:spAutoFit/>
          </a:bodyPr>
          <a:lstStyle/>
          <a:p>
            <a:pPr algn="ctr" marL="7620">
              <a:lnSpc>
                <a:spcPts val="3340"/>
              </a:lnSpc>
            </a:pPr>
            <a:r>
              <a:rPr dirty="0" sz="2800" spc="-10" b="0" u="heavy">
                <a:latin typeface="Calibri"/>
                <a:cs typeface="Calibri"/>
              </a:rPr>
              <a:t>Constituents </a:t>
            </a:r>
            <a:r>
              <a:rPr dirty="0" sz="2800" spc="-5" b="0" u="heavy">
                <a:latin typeface="Calibri"/>
                <a:cs typeface="Calibri"/>
              </a:rPr>
              <a:t>of </a:t>
            </a:r>
            <a:r>
              <a:rPr dirty="0" sz="2800" spc="-10" b="0" u="heavy">
                <a:latin typeface="Calibri"/>
                <a:cs typeface="Calibri"/>
              </a:rPr>
              <a:t>Kidney</a:t>
            </a:r>
            <a:r>
              <a:rPr dirty="0" sz="2800" spc="50" b="0" u="heavy">
                <a:latin typeface="Calibri"/>
                <a:cs typeface="Calibri"/>
              </a:rPr>
              <a:t> </a:t>
            </a:r>
            <a:r>
              <a:rPr dirty="0" sz="2800" spc="-10" b="0" u="heavy">
                <a:latin typeface="Calibri"/>
                <a:cs typeface="Calibri"/>
              </a:rPr>
              <a:t>Stones:</a:t>
            </a:r>
            <a:endParaRPr sz="2800">
              <a:latin typeface="Calibri"/>
              <a:cs typeface="Calibri"/>
            </a:endParaRPr>
          </a:p>
          <a:p>
            <a:pPr algn="ctr" marL="7620">
              <a:lnSpc>
                <a:spcPts val="4300"/>
              </a:lnSpc>
            </a:pPr>
            <a:r>
              <a:rPr dirty="0" sz="3600" spc="-5" b="0">
                <a:latin typeface="Calibri"/>
                <a:cs typeface="Calibri"/>
              </a:rPr>
              <a:t>2-</a:t>
            </a:r>
            <a:r>
              <a:rPr dirty="0" sz="3600" spc="-5"/>
              <a:t>Uric acid</a:t>
            </a:r>
            <a:r>
              <a:rPr dirty="0" sz="3600" spc="-30"/>
              <a:t> </a:t>
            </a:r>
            <a:r>
              <a:rPr dirty="0" sz="3600" spc="-15"/>
              <a:t>stones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104644"/>
            <a:ext cx="8686800" cy="3053080"/>
          </a:xfrm>
          <a:custGeom>
            <a:avLst/>
            <a:gdLst/>
            <a:ahLst/>
            <a:cxnLst/>
            <a:rect l="l" t="t" r="r" b="b"/>
            <a:pathLst>
              <a:path w="8686800" h="3053079">
                <a:moveTo>
                  <a:pt x="0" y="3052572"/>
                </a:moveTo>
                <a:lnTo>
                  <a:pt x="8686800" y="3052572"/>
                </a:lnTo>
                <a:lnTo>
                  <a:pt x="8686800" y="0"/>
                </a:lnTo>
                <a:lnTo>
                  <a:pt x="0" y="0"/>
                </a:lnTo>
                <a:lnTo>
                  <a:pt x="0" y="3052572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2501138"/>
            <a:ext cx="7647940" cy="258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7040" indent="-434340">
              <a:lnSpc>
                <a:spcPct val="100000"/>
              </a:lnSpc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 sz="3200" spc="-30" b="1">
                <a:solidFill>
                  <a:srgbClr val="001F5F"/>
                </a:solidFill>
                <a:latin typeface="Calibri"/>
                <a:cs typeface="Calibri"/>
              </a:rPr>
              <a:t>Treatment</a:t>
            </a:r>
            <a:r>
              <a:rPr dirty="0" sz="3200" spc="-3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35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cause of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hyperuricemia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001F5F"/>
                </a:solidFill>
                <a:latin typeface="Symbol"/>
                <a:cs typeface="Symbol"/>
              </a:rPr>
              <a:t>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purine-rich</a:t>
            </a:r>
            <a:r>
              <a:rPr dirty="0" sz="2800" spc="-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diet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Alkalinzation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urine 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(e.g.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potassium</a:t>
            </a:r>
            <a:r>
              <a:rPr dirty="0" sz="2800" spc="1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citrate)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fluid</a:t>
            </a:r>
            <a:r>
              <a:rPr dirty="0" sz="2800" spc="-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001F5F"/>
                </a:solidFill>
                <a:latin typeface="Calibri"/>
                <a:cs typeface="Calibri"/>
              </a:rPr>
              <a:t>intake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9532" y="335407"/>
            <a:ext cx="4432935" cy="424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40"/>
              </a:lnSpc>
            </a:pPr>
            <a:r>
              <a:rPr dirty="0" sz="2800" spc="-10" u="heavy">
                <a:solidFill>
                  <a:srgbClr val="FF0000"/>
                </a:solidFill>
                <a:latin typeface="Calibri"/>
                <a:cs typeface="Calibri"/>
              </a:rPr>
              <a:t>Constituents </a:t>
            </a:r>
            <a:r>
              <a:rPr dirty="0" sz="2800" spc="-5" u="heavy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800" spc="-10" u="heavy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r>
              <a:rPr dirty="0" sz="2800" spc="50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u="heavy">
                <a:solidFill>
                  <a:srgbClr val="FF0000"/>
                </a:solidFill>
                <a:latin typeface="Calibri"/>
                <a:cs typeface="Calibri"/>
              </a:rPr>
              <a:t>Stones: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4990" rIns="0" bIns="0" rtlCol="0" vert="horz">
            <a:spAutoFit/>
          </a:bodyPr>
          <a:lstStyle/>
          <a:p>
            <a:pPr marL="1687195">
              <a:lnSpc>
                <a:spcPts val="4300"/>
              </a:lnSpc>
            </a:pPr>
            <a:r>
              <a:rPr dirty="0" sz="3600" spc="-5" b="0">
                <a:latin typeface="Calibri"/>
                <a:cs typeface="Calibri"/>
              </a:rPr>
              <a:t>2-</a:t>
            </a:r>
            <a:r>
              <a:rPr dirty="0" sz="3600" spc="-5"/>
              <a:t>Uric acid </a:t>
            </a:r>
            <a:r>
              <a:rPr dirty="0" sz="3600" spc="-10"/>
              <a:t>stones,</a:t>
            </a:r>
            <a:r>
              <a:rPr dirty="0" sz="3600" spc="-55"/>
              <a:t> </a:t>
            </a:r>
            <a:r>
              <a:rPr dirty="0" sz="2000"/>
              <a:t>(Cont.)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0967" y="2523744"/>
            <a:ext cx="5241035" cy="389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557" y="461035"/>
            <a:ext cx="6631940" cy="13862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49705" marR="5080" indent="-1437640">
              <a:lnSpc>
                <a:spcPct val="101000"/>
              </a:lnSpc>
            </a:pP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Mg ammonium</a:t>
            </a:r>
            <a:r>
              <a:rPr dirty="0" sz="4400" spc="-105" b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phosphate  (struvite)</a:t>
            </a:r>
            <a:r>
              <a:rPr dirty="0" sz="4400" spc="-105" b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stone</a:t>
            </a:r>
            <a:endParaRPr sz="4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" y="1688592"/>
            <a:ext cx="8894445" cy="5169535"/>
          </a:xfrm>
          <a:custGeom>
            <a:avLst/>
            <a:gdLst/>
            <a:ahLst/>
            <a:cxnLst/>
            <a:rect l="l" t="t" r="r" b="b"/>
            <a:pathLst>
              <a:path w="8894445" h="5169534">
                <a:moveTo>
                  <a:pt x="8894064" y="5169406"/>
                </a:moveTo>
                <a:lnTo>
                  <a:pt x="8894064" y="0"/>
                </a:lnTo>
                <a:lnTo>
                  <a:pt x="0" y="0"/>
                </a:lnTo>
                <a:lnTo>
                  <a:pt x="0" y="5169406"/>
                </a:lnTo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5089" y="1715389"/>
            <a:ext cx="8613775" cy="497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 u="heavy">
                <a:solidFill>
                  <a:srgbClr val="001F5F"/>
                </a:solidFill>
                <a:latin typeface="Calibri"/>
                <a:cs typeface="Calibri"/>
              </a:rPr>
              <a:t>~ </a:t>
            </a:r>
            <a:r>
              <a:rPr dirty="0" sz="2400" spc="-10" b="1" u="heavy">
                <a:solidFill>
                  <a:srgbClr val="001F5F"/>
                </a:solidFill>
                <a:latin typeface="Calibri"/>
                <a:cs typeface="Calibri"/>
              </a:rPr>
              <a:t>10%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all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renal</a:t>
            </a:r>
            <a:r>
              <a:rPr dirty="0" sz="2400" spc="-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stones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890"/>
              </a:lnSpc>
              <a:spcBef>
                <a:spcPts val="8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chronic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urinary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tract infection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(by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urease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splitting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oraganisms 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dirty="0" sz="2400" spc="-5" i="1">
                <a:solidFill>
                  <a:srgbClr val="001F5F"/>
                </a:solidFill>
                <a:latin typeface="Calibri"/>
                <a:cs typeface="Calibri"/>
              </a:rPr>
              <a:t>Proteus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species </a:t>
            </a:r>
            <a:r>
              <a:rPr dirty="0" sz="2500" spc="-100" i="1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dirty="0" sz="2500" spc="-10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ammonia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production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dirty="0" sz="240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urea)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Alkaline urine pH (&gt;</a:t>
            </a:r>
            <a:r>
              <a:rPr dirty="0" sz="2400" spc="-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7.0)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20" b="1">
                <a:solidFill>
                  <a:srgbClr val="001F5F"/>
                </a:solidFill>
                <a:latin typeface="Calibri"/>
                <a:cs typeface="Calibri"/>
              </a:rPr>
              <a:t>Treatment: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Aggressive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prevention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cause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(urinary</a:t>
            </a:r>
            <a:r>
              <a:rPr dirty="0" sz="2200" spc="1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tract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infection)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r>
              <a:rPr dirty="0" sz="22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acidification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2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Fluid</a:t>
            </a:r>
            <a:r>
              <a:rPr dirty="0" sz="2200" spc="-1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01F5F"/>
                </a:solidFill>
                <a:latin typeface="Calibri"/>
                <a:cs typeface="Calibri"/>
              </a:rPr>
              <a:t>intake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It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may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require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complete stone removal</a:t>
            </a:r>
            <a:r>
              <a:rPr dirty="0" sz="2200" spc="6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(percutaneous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nephrolithotomy)</a:t>
            </a:r>
            <a:endParaRPr sz="2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8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Aggressive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prevention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200" spc="-10">
                <a:solidFill>
                  <a:srgbClr val="001F5F"/>
                </a:solidFill>
                <a:latin typeface="Calibri"/>
                <a:cs typeface="Calibri"/>
              </a:rPr>
              <a:t>future </a:t>
            </a:r>
            <a:r>
              <a:rPr dirty="0" sz="2200" spc="-5">
                <a:solidFill>
                  <a:srgbClr val="001F5F"/>
                </a:solidFill>
                <a:latin typeface="Calibri"/>
                <a:cs typeface="Calibri"/>
              </a:rPr>
              <a:t>urinary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tract</a:t>
            </a:r>
            <a:r>
              <a:rPr dirty="0" sz="2200" spc="1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1F5F"/>
                </a:solidFill>
                <a:latin typeface="Calibri"/>
                <a:cs typeface="Calibri"/>
              </a:rPr>
              <a:t>infection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4074" y="46735"/>
            <a:ext cx="7143115" cy="970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3340"/>
              </a:lnSpc>
            </a:pPr>
            <a:r>
              <a:rPr dirty="0" sz="2800" spc="-15" b="0" u="heavy">
                <a:latin typeface="Calibri"/>
                <a:cs typeface="Calibri"/>
              </a:rPr>
              <a:t>Constituents </a:t>
            </a:r>
            <a:r>
              <a:rPr dirty="0" sz="2800" spc="-5" b="0" u="heavy">
                <a:latin typeface="Calibri"/>
                <a:cs typeface="Calibri"/>
              </a:rPr>
              <a:t>of </a:t>
            </a:r>
            <a:r>
              <a:rPr dirty="0" sz="2800" spc="-10" b="0" u="heavy">
                <a:latin typeface="Calibri"/>
                <a:cs typeface="Calibri"/>
              </a:rPr>
              <a:t>Kidney</a:t>
            </a:r>
            <a:r>
              <a:rPr dirty="0" sz="2800" spc="45" b="0" u="heavy">
                <a:latin typeface="Calibri"/>
                <a:cs typeface="Calibri"/>
              </a:rPr>
              <a:t> </a:t>
            </a:r>
            <a:r>
              <a:rPr dirty="0" sz="2800" spc="-10" b="0" u="heavy">
                <a:latin typeface="Calibri"/>
                <a:cs typeface="Calibri"/>
              </a:rPr>
              <a:t>Stones: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4300"/>
              </a:lnSpc>
            </a:pPr>
            <a:r>
              <a:rPr dirty="0" sz="3600" spc="-5" b="0">
                <a:latin typeface="Calibri"/>
                <a:cs typeface="Calibri"/>
              </a:rPr>
              <a:t>3- </a:t>
            </a:r>
            <a:r>
              <a:rPr dirty="0" sz="3600" spc="-5"/>
              <a:t>Magnesium </a:t>
            </a:r>
            <a:r>
              <a:rPr dirty="0" sz="3600"/>
              <a:t>ammonium</a:t>
            </a:r>
            <a:r>
              <a:rPr dirty="0" sz="3600" spc="-85"/>
              <a:t> </a:t>
            </a:r>
            <a:r>
              <a:rPr dirty="0" sz="3600" spc="-10"/>
              <a:t>phosphate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6003" y="1016508"/>
            <a:ext cx="1263015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3600" spc="-40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3600" b="1">
                <a:solidFill>
                  <a:srgbClr val="FF0000"/>
                </a:solidFill>
                <a:latin typeface="Calibri"/>
                <a:cs typeface="Calibri"/>
              </a:rPr>
              <a:t>ones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35" y="97535"/>
            <a:ext cx="1045463" cy="1606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042416" cy="160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2060448"/>
            <a:ext cx="5596128" cy="415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3794" y="809116"/>
            <a:ext cx="3604895" cy="7029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Cystine</a:t>
            </a:r>
            <a:r>
              <a:rPr dirty="0" sz="4400" spc="-80" b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dirty="0" sz="4400" b="0">
                <a:solidFill>
                  <a:srgbClr val="FFFF00"/>
                </a:solidFill>
                <a:latin typeface="Book Antiqua"/>
                <a:cs typeface="Book Antiqua"/>
              </a:rPr>
              <a:t>stones</a:t>
            </a:r>
            <a:endParaRPr sz="4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764" rIns="0" bIns="0" rtlCol="0" vert="horz">
            <a:spAutoFit/>
          </a:bodyPr>
          <a:lstStyle/>
          <a:p>
            <a:pPr marL="2472055">
              <a:lnSpc>
                <a:spcPct val="100000"/>
              </a:lnSpc>
            </a:pPr>
            <a:r>
              <a:rPr dirty="0" sz="4400" spc="-5"/>
              <a:t>OBJ</a:t>
            </a:r>
            <a:r>
              <a:rPr dirty="0" sz="4400" spc="-50"/>
              <a:t>E</a:t>
            </a:r>
            <a:r>
              <a:rPr dirty="0" sz="4400" spc="15"/>
              <a:t>C</a:t>
            </a:r>
            <a:r>
              <a:rPr dirty="0" sz="4400" spc="-5"/>
              <a:t>TIV</a:t>
            </a:r>
            <a:r>
              <a:rPr dirty="0" sz="4400" spc="-45"/>
              <a:t>E</a:t>
            </a:r>
            <a:r>
              <a:rPr dirty="0" sz="4400"/>
              <a:t>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94715" y="2060448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065" y="2081403"/>
            <a:ext cx="8028940" cy="3747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latin typeface="Calibri"/>
                <a:cs typeface="Calibri"/>
              </a:rPr>
              <a:t>Upon completion </a:t>
            </a:r>
            <a:r>
              <a:rPr dirty="0" sz="3200" b="1">
                <a:latin typeface="Calibri"/>
                <a:cs typeface="Calibri"/>
              </a:rPr>
              <a:t>of this </a:t>
            </a:r>
            <a:r>
              <a:rPr dirty="0" sz="3200" spc="-5" b="1">
                <a:latin typeface="Calibri"/>
                <a:cs typeface="Calibri"/>
              </a:rPr>
              <a:t>lecture, the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students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should be able</a:t>
            </a:r>
            <a:r>
              <a:rPr dirty="0" sz="3200" spc="-120" b="1">
                <a:latin typeface="Calibri"/>
                <a:cs typeface="Calibri"/>
              </a:rPr>
              <a:t> </a:t>
            </a:r>
            <a:r>
              <a:rPr dirty="0" sz="3200" spc="-15" b="1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2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Recall general physiological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pathological</a:t>
            </a:r>
            <a:endParaRPr sz="2800">
              <a:latin typeface="Calibri"/>
              <a:cs typeface="Calibri"/>
            </a:endParaRPr>
          </a:p>
          <a:p>
            <a:pPr algn="ctr" marR="377190">
              <a:lnSpc>
                <a:spcPct val="100000"/>
              </a:lnSpc>
            </a:pPr>
            <a:r>
              <a:rPr dirty="0" sz="2800" spc="-25">
                <a:latin typeface="Calibri"/>
                <a:cs typeface="Calibri"/>
              </a:rPr>
              <a:t>factors </a:t>
            </a:r>
            <a:r>
              <a:rPr dirty="0" sz="2800" spc="-10">
                <a:latin typeface="Calibri"/>
                <a:cs typeface="Calibri"/>
              </a:rPr>
              <a:t>that </a:t>
            </a:r>
            <a:r>
              <a:rPr dirty="0" sz="2800" spc="-35">
                <a:latin typeface="Calibri"/>
                <a:cs typeface="Calibri"/>
              </a:rPr>
              <a:t>favor </a:t>
            </a:r>
            <a:r>
              <a:rPr dirty="0" sz="2800" spc="-10">
                <a:latin typeface="Calibri"/>
                <a:cs typeface="Calibri"/>
              </a:rPr>
              <a:t>kidney </a:t>
            </a:r>
            <a:r>
              <a:rPr dirty="0" sz="2800" spc="-20">
                <a:latin typeface="Calibri"/>
                <a:cs typeface="Calibri"/>
              </a:rPr>
              <a:t>stones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formation.</a:t>
            </a:r>
            <a:endParaRPr sz="2800">
              <a:latin typeface="Calibri"/>
              <a:cs typeface="Calibri"/>
            </a:endParaRPr>
          </a:p>
          <a:p>
            <a:pPr lvl="1" marL="756285" marR="359410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Identify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chemical </a:t>
            </a:r>
            <a:r>
              <a:rPr dirty="0" sz="2800" spc="-15">
                <a:latin typeface="Calibri"/>
                <a:cs typeface="Calibri"/>
              </a:rPr>
              <a:t>constituents </a:t>
            </a:r>
            <a:r>
              <a:rPr dirty="0" sz="2800" spc="-5">
                <a:latin typeface="Calibri"/>
                <a:cs typeface="Calibri"/>
              </a:rPr>
              <a:t>and  </a:t>
            </a:r>
            <a:r>
              <a:rPr dirty="0" sz="2800" spc="-15">
                <a:latin typeface="Calibri"/>
                <a:cs typeface="Calibri"/>
              </a:rPr>
              <a:t>characteristics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kidney </a:t>
            </a:r>
            <a:r>
              <a:rPr dirty="0" sz="2800" spc="-15">
                <a:latin typeface="Calibri"/>
                <a:cs typeface="Calibri"/>
              </a:rPr>
              <a:t>stones </a:t>
            </a:r>
            <a:r>
              <a:rPr dirty="0" sz="2800" spc="-10">
                <a:latin typeface="Calibri"/>
                <a:cs typeface="Calibri"/>
              </a:rPr>
              <a:t>that help </a:t>
            </a:r>
            <a:r>
              <a:rPr dirty="0" sz="2800" spc="-5">
                <a:latin typeface="Calibri"/>
                <a:cs typeface="Calibri"/>
              </a:rPr>
              <a:t>in  </a:t>
            </a:r>
            <a:r>
              <a:rPr dirty="0" sz="2800" spc="-10">
                <a:latin typeface="Calibri"/>
                <a:cs typeface="Calibri"/>
              </a:rPr>
              <a:t>identifying </a:t>
            </a:r>
            <a:r>
              <a:rPr dirty="0" sz="2800" spc="-5">
                <a:latin typeface="Calibri"/>
                <a:cs typeface="Calibri"/>
              </a:rPr>
              <a:t>the causes, diagnosis, </a:t>
            </a:r>
            <a:r>
              <a:rPr dirty="0" sz="2800" spc="-15">
                <a:latin typeface="Calibri"/>
                <a:cs typeface="Calibri"/>
              </a:rPr>
              <a:t>treatment </a:t>
            </a:r>
            <a:r>
              <a:rPr dirty="0" sz="2800" spc="-5">
                <a:latin typeface="Calibri"/>
                <a:cs typeface="Calibri"/>
              </a:rPr>
              <a:t>and  </a:t>
            </a:r>
            <a:r>
              <a:rPr dirty="0" sz="2800" spc="-15">
                <a:latin typeface="Calibri"/>
                <a:cs typeface="Calibri"/>
              </a:rPr>
              <a:t>prevention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kidney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stones.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112776"/>
            <a:ext cx="1193291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5240"/>
            <a:ext cx="1190244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844039"/>
            <a:ext cx="8429625" cy="4753610"/>
          </a:xfrm>
          <a:custGeom>
            <a:avLst/>
            <a:gdLst/>
            <a:ahLst/>
            <a:cxnLst/>
            <a:rect l="l" t="t" r="r" b="b"/>
            <a:pathLst>
              <a:path w="8429625" h="4753609">
                <a:moveTo>
                  <a:pt x="0" y="4753356"/>
                </a:moveTo>
                <a:lnTo>
                  <a:pt x="8429244" y="4753356"/>
                </a:lnTo>
                <a:lnTo>
                  <a:pt x="8429244" y="0"/>
                </a:lnTo>
                <a:lnTo>
                  <a:pt x="0" y="0"/>
                </a:lnTo>
                <a:lnTo>
                  <a:pt x="0" y="475335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742" y="1867661"/>
            <a:ext cx="7952740" cy="3834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Rare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  <a:tab pos="4925060" algn="l"/>
              </a:tabLst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occurs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in cases</a:t>
            </a:r>
            <a:r>
              <a:rPr dirty="0" sz="2800" spc="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homozygous	</a:t>
            </a:r>
            <a:r>
              <a:rPr dirty="0" sz="2800" spc="-10" b="1" u="heavy">
                <a:solidFill>
                  <a:srgbClr val="001F5F"/>
                </a:solidFill>
                <a:latin typeface="Calibri"/>
                <a:cs typeface="Calibri"/>
              </a:rPr>
              <a:t>cystinuria</a:t>
            </a:r>
            <a:r>
              <a:rPr dirty="0" sz="2800" spc="-35" b="1" u="heavy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(inborn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error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amino acid</a:t>
            </a:r>
            <a:r>
              <a:rPr dirty="0" sz="280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metabolism)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Soluble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alkaline urine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(precipitates by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acidic</a:t>
            </a:r>
            <a:r>
              <a:rPr dirty="0" sz="2800" spc="114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urine)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30" b="1">
                <a:solidFill>
                  <a:srgbClr val="001F5F"/>
                </a:solidFill>
                <a:latin typeface="Calibri"/>
                <a:cs typeface="Calibri"/>
              </a:rPr>
              <a:t>Treatment</a:t>
            </a:r>
            <a:r>
              <a:rPr dirty="0" sz="2800" spc="-3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fluid</a:t>
            </a:r>
            <a:r>
              <a:rPr dirty="0" sz="2400" spc="-1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Calibri"/>
                <a:cs typeface="Calibri"/>
              </a:rPr>
              <a:t>intake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Alkalinzation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2400" spc="-9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endParaRPr sz="24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Penicillamine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072" rIns="0" bIns="0" rtlCol="0" vert="horz">
            <a:spAutoFit/>
          </a:bodyPr>
          <a:lstStyle/>
          <a:p>
            <a:pPr algn="ctr" marL="635">
              <a:lnSpc>
                <a:spcPts val="3810"/>
              </a:lnSpc>
            </a:pPr>
            <a:r>
              <a:rPr dirty="0" spc="-10" b="0" u="heavy">
                <a:latin typeface="Calibri"/>
                <a:cs typeface="Calibri"/>
              </a:rPr>
              <a:t>Constituents </a:t>
            </a:r>
            <a:r>
              <a:rPr dirty="0" spc="-5" b="0" u="heavy">
                <a:latin typeface="Calibri"/>
                <a:cs typeface="Calibri"/>
              </a:rPr>
              <a:t>of </a:t>
            </a:r>
            <a:r>
              <a:rPr dirty="0" spc="-10" b="0" u="heavy">
                <a:latin typeface="Calibri"/>
                <a:cs typeface="Calibri"/>
              </a:rPr>
              <a:t>Kidney</a:t>
            </a:r>
            <a:r>
              <a:rPr dirty="0" spc="30" b="0" u="heavy">
                <a:latin typeface="Calibri"/>
                <a:cs typeface="Calibri"/>
              </a:rPr>
              <a:t> </a:t>
            </a:r>
            <a:r>
              <a:rPr dirty="0" spc="-10" b="0" u="heavy">
                <a:latin typeface="Calibri"/>
                <a:cs typeface="Calibri"/>
              </a:rPr>
              <a:t>Stones:</a:t>
            </a:r>
          </a:p>
          <a:p>
            <a:pPr algn="ctr" marL="635">
              <a:lnSpc>
                <a:spcPts val="4770"/>
              </a:lnSpc>
            </a:pPr>
            <a:r>
              <a:rPr dirty="0" sz="4000" spc="-5" b="0">
                <a:latin typeface="Calibri"/>
                <a:cs typeface="Calibri"/>
              </a:rPr>
              <a:t>4- </a:t>
            </a:r>
            <a:r>
              <a:rPr dirty="0" sz="4000" spc="-15"/>
              <a:t>cystine</a:t>
            </a:r>
            <a:r>
              <a:rPr dirty="0" sz="4000" spc="-50"/>
              <a:t> </a:t>
            </a:r>
            <a:r>
              <a:rPr dirty="0" sz="4000" spc="-20"/>
              <a:t>stones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2872" rIns="0" bIns="0" rtlCol="0" vert="horz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 spc="-15"/>
              <a:t>Investigations </a:t>
            </a:r>
            <a:r>
              <a:rPr dirty="0"/>
              <a:t>of </a:t>
            </a:r>
            <a:r>
              <a:rPr dirty="0" spc="-5"/>
              <a:t>patients with </a:t>
            </a:r>
            <a:r>
              <a:rPr dirty="0" spc="-10"/>
              <a:t>renal</a:t>
            </a:r>
            <a:r>
              <a:rPr dirty="0" spc="-95"/>
              <a:t> </a:t>
            </a:r>
            <a:r>
              <a:rPr dirty="0" spc="-5"/>
              <a:t>calculi</a:t>
            </a:r>
          </a:p>
        </p:txBody>
      </p:sp>
      <p:sp>
        <p:nvSpPr>
          <p:cNvPr id="3" name="object 3"/>
          <p:cNvSpPr/>
          <p:nvPr/>
        </p:nvSpPr>
        <p:spPr>
          <a:xfrm>
            <a:off x="467868" y="1600200"/>
            <a:ext cx="8229600" cy="4973320"/>
          </a:xfrm>
          <a:custGeom>
            <a:avLst/>
            <a:gdLst/>
            <a:ahLst/>
            <a:cxnLst/>
            <a:rect l="l" t="t" r="r" b="b"/>
            <a:pathLst>
              <a:path w="8229600" h="4973320">
                <a:moveTo>
                  <a:pt x="0" y="4972812"/>
                </a:moveTo>
                <a:lnTo>
                  <a:pt x="8229600" y="4972812"/>
                </a:lnTo>
                <a:lnTo>
                  <a:pt x="8229600" y="0"/>
                </a:lnTo>
                <a:lnTo>
                  <a:pt x="0" y="0"/>
                </a:lnTo>
                <a:lnTo>
                  <a:pt x="0" y="497281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217" y="1626742"/>
            <a:ext cx="7966075" cy="4643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7660" indent="-314960">
              <a:lnSpc>
                <a:spcPct val="100000"/>
              </a:lnSpc>
              <a:buClr>
                <a:srgbClr val="6F2F9F"/>
              </a:buClr>
              <a:buAutoNum type="arabicPlain"/>
              <a:tabLst>
                <a:tab pos="328295" algn="l"/>
              </a:tabLst>
            </a:pPr>
            <a:r>
              <a:rPr dirty="0" sz="2400" spc="-5" b="1">
                <a:latin typeface="Calibri"/>
                <a:cs typeface="Calibri"/>
              </a:rPr>
              <a:t>Stone </a:t>
            </a:r>
            <a:r>
              <a:rPr dirty="0" sz="2400" b="1">
                <a:latin typeface="Calibri"/>
                <a:cs typeface="Calibri"/>
              </a:rPr>
              <a:t>is </a:t>
            </a:r>
            <a:r>
              <a:rPr dirty="0" sz="2400" spc="-10" b="1" u="heavy">
                <a:latin typeface="Calibri"/>
                <a:cs typeface="Calibri"/>
              </a:rPr>
              <a:t>available </a:t>
            </a:r>
            <a:r>
              <a:rPr dirty="0" sz="2400" spc="-5" b="1">
                <a:latin typeface="Calibri"/>
                <a:cs typeface="Calibri"/>
              </a:rPr>
              <a:t>(with urine </a:t>
            </a:r>
            <a:r>
              <a:rPr dirty="0" sz="2400" b="1">
                <a:latin typeface="Calibri"/>
                <a:cs typeface="Calibri"/>
              </a:rPr>
              <a:t>or </a:t>
            </a:r>
            <a:r>
              <a:rPr dirty="0" sz="2400" spc="-10" b="1">
                <a:latin typeface="Calibri"/>
                <a:cs typeface="Calibri"/>
              </a:rPr>
              <a:t>by surgical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intervention)</a:t>
            </a:r>
            <a:endParaRPr sz="2400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1200"/>
              </a:spcBef>
            </a:pP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laboratory </a:t>
            </a:r>
            <a:r>
              <a:rPr dirty="0" sz="2000" spc="-15">
                <a:solidFill>
                  <a:srgbClr val="0F243E"/>
                </a:solidFill>
                <a:latin typeface="Calibri"/>
                <a:cs typeface="Calibri"/>
              </a:rPr>
              <a:t>investigations for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detection of </a:t>
            </a:r>
            <a:r>
              <a:rPr dirty="0" sz="2000" spc="-15">
                <a:solidFill>
                  <a:srgbClr val="0F243E"/>
                </a:solidFill>
                <a:latin typeface="Calibri"/>
                <a:cs typeface="Calibri"/>
              </a:rPr>
              <a:t>stone </a:t>
            </a:r>
            <a:r>
              <a:rPr dirty="0" sz="2000" spc="-5" i="1">
                <a:solidFill>
                  <a:srgbClr val="0F243E"/>
                </a:solidFill>
                <a:latin typeface="Calibri"/>
                <a:cs typeface="Calibri"/>
              </a:rPr>
              <a:t>chemical</a:t>
            </a:r>
            <a:r>
              <a:rPr dirty="0" sz="2000" spc="145" i="1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F243E"/>
                </a:solidFill>
                <a:latin typeface="Calibri"/>
                <a:cs typeface="Calibri"/>
              </a:rPr>
              <a:t>constituents:</a:t>
            </a:r>
            <a:endParaRPr sz="2000">
              <a:latin typeface="Calibri"/>
              <a:cs typeface="Calibri"/>
            </a:endParaRPr>
          </a:p>
          <a:p>
            <a:pPr lvl="1" marL="1062355" indent="-193675">
              <a:lnSpc>
                <a:spcPct val="100000"/>
              </a:lnSpc>
              <a:spcBef>
                <a:spcPts val="900"/>
              </a:spcBef>
              <a:buChar char="-"/>
              <a:tabLst>
                <a:tab pos="1062990" algn="l"/>
              </a:tabLst>
            </a:pPr>
            <a:r>
              <a:rPr dirty="0" sz="2000" spc="-15">
                <a:solidFill>
                  <a:srgbClr val="0F243E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know 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the</a:t>
            </a:r>
            <a:r>
              <a:rPr dirty="0" sz="2000" spc="-65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cause</a:t>
            </a:r>
            <a:endParaRPr sz="2000">
              <a:latin typeface="Calibri"/>
              <a:cs typeface="Calibri"/>
            </a:endParaRPr>
          </a:p>
          <a:p>
            <a:pPr lvl="1" marL="1062355" indent="-193675">
              <a:lnSpc>
                <a:spcPct val="100000"/>
              </a:lnSpc>
              <a:spcBef>
                <a:spcPts val="805"/>
              </a:spcBef>
              <a:buChar char="-"/>
              <a:tabLst>
                <a:tab pos="1062990" algn="l"/>
              </a:tabLst>
            </a:pPr>
            <a:r>
              <a:rPr dirty="0" sz="2000" spc="-15">
                <a:solidFill>
                  <a:srgbClr val="0F243E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decision of lines </a:t>
            </a:r>
            <a:r>
              <a:rPr dirty="0" sz="2000" spc="-15">
                <a:solidFill>
                  <a:srgbClr val="0F243E"/>
                </a:solidFill>
                <a:latin typeface="Calibri"/>
                <a:cs typeface="Calibri"/>
              </a:rPr>
              <a:t>for preventive</a:t>
            </a:r>
            <a:r>
              <a:rPr dirty="0" sz="2000" spc="55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treatment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0F243E"/>
              </a:buClr>
              <a:buFont typeface="Calibri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327660" indent="-314960">
              <a:lnSpc>
                <a:spcPct val="100000"/>
              </a:lnSpc>
              <a:spcBef>
                <a:spcPts val="1680"/>
              </a:spcBef>
              <a:buClr>
                <a:srgbClr val="6F2F9F"/>
              </a:buClr>
              <a:buAutoNum type="arabicPlain" startAt="2"/>
              <a:tabLst>
                <a:tab pos="328295" algn="l"/>
              </a:tabLst>
            </a:pPr>
            <a:r>
              <a:rPr dirty="0" sz="2400" spc="-5" b="1">
                <a:latin typeface="Calibri"/>
                <a:cs typeface="Calibri"/>
              </a:rPr>
              <a:t>Stone </a:t>
            </a:r>
            <a:r>
              <a:rPr dirty="0" sz="2400" b="1">
                <a:latin typeface="Calibri"/>
                <a:cs typeface="Calibri"/>
              </a:rPr>
              <a:t>is </a:t>
            </a:r>
            <a:r>
              <a:rPr dirty="0" sz="2400" b="1" u="heavy">
                <a:latin typeface="Calibri"/>
                <a:cs typeface="Calibri"/>
              </a:rPr>
              <a:t>not</a:t>
            </a:r>
            <a:r>
              <a:rPr dirty="0" sz="2400" spc="-100" b="1" u="heavy">
                <a:latin typeface="Calibri"/>
                <a:cs typeface="Calibri"/>
              </a:rPr>
              <a:t> </a:t>
            </a:r>
            <a:r>
              <a:rPr dirty="0" sz="2400" spc="-10" b="1" u="heavy"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695325">
              <a:lnSpc>
                <a:spcPct val="100000"/>
              </a:lnSpc>
              <a:spcBef>
                <a:spcPts val="1195"/>
              </a:spcBef>
              <a:tabLst>
                <a:tab pos="2441575" algn="l"/>
              </a:tabLst>
            </a:pPr>
            <a:r>
              <a:rPr dirty="0" sz="2000" b="1">
                <a:solidFill>
                  <a:srgbClr val="0F243E"/>
                </a:solidFill>
                <a:latin typeface="Calibri"/>
                <a:cs typeface="Calibri"/>
              </a:rPr>
              <a:t>Blood</a:t>
            </a:r>
            <a:r>
              <a:rPr dirty="0" sz="2000" spc="-10" b="1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F243E"/>
                </a:solidFill>
                <a:latin typeface="Calibri"/>
                <a:cs typeface="Calibri"/>
              </a:rPr>
              <a:t>analysis:	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calcium, uric 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acid,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[PTH]</a:t>
            </a:r>
            <a:endParaRPr sz="2000">
              <a:latin typeface="Calibri"/>
              <a:cs typeface="Calibri"/>
            </a:endParaRPr>
          </a:p>
          <a:p>
            <a:pPr marL="697865">
              <a:lnSpc>
                <a:spcPct val="100000"/>
              </a:lnSpc>
              <a:spcBef>
                <a:spcPts val="910"/>
              </a:spcBef>
              <a:tabLst>
                <a:tab pos="2413000" algn="l"/>
              </a:tabLst>
            </a:pPr>
            <a:r>
              <a:rPr dirty="0" sz="2000" b="1">
                <a:solidFill>
                  <a:srgbClr val="0F243E"/>
                </a:solidFill>
                <a:latin typeface="Calibri"/>
                <a:cs typeface="Calibri"/>
              </a:rPr>
              <a:t>Urine</a:t>
            </a:r>
            <a:r>
              <a:rPr dirty="0" sz="2000" spc="-5" b="1">
                <a:solidFill>
                  <a:srgbClr val="0F243E"/>
                </a:solidFill>
                <a:latin typeface="Calibri"/>
                <a:cs typeface="Calibri"/>
              </a:rPr>
              <a:t> analysis:	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volume, 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calcium &amp;</a:t>
            </a:r>
            <a:r>
              <a:rPr dirty="0" sz="2000" spc="-55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F243E"/>
                </a:solidFill>
                <a:latin typeface="Calibri"/>
                <a:cs typeface="Calibri"/>
              </a:rPr>
              <a:t>oxalate</a:t>
            </a:r>
            <a:endParaRPr sz="2000">
              <a:latin typeface="Calibri"/>
              <a:cs typeface="Calibri"/>
            </a:endParaRPr>
          </a:p>
          <a:p>
            <a:pPr marL="697865" marR="82550">
              <a:lnSpc>
                <a:spcPts val="3200"/>
              </a:lnSpc>
              <a:spcBef>
                <a:spcPts val="229"/>
              </a:spcBef>
            </a:pPr>
            <a:r>
              <a:rPr dirty="0" sz="2000" b="1">
                <a:solidFill>
                  <a:srgbClr val="0F243E"/>
                </a:solidFill>
                <a:latin typeface="Calibri"/>
                <a:cs typeface="Calibri"/>
              </a:rPr>
              <a:t>Urine pH: 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&gt; 8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suggestive 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of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urinary 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tract infection </a:t>
            </a:r>
            <a:r>
              <a:rPr dirty="0" sz="2000" spc="5">
                <a:solidFill>
                  <a:srgbClr val="0F243E"/>
                </a:solidFill>
                <a:latin typeface="Calibri"/>
                <a:cs typeface="Calibri"/>
              </a:rPr>
              <a:t>(Mg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amm. phosph.)  </a:t>
            </a:r>
            <a:r>
              <a:rPr dirty="0" sz="2000" spc="-5" b="1">
                <a:solidFill>
                  <a:srgbClr val="0F243E"/>
                </a:solidFill>
                <a:latin typeface="Calibri"/>
                <a:cs typeface="Calibri"/>
              </a:rPr>
              <a:t>Screening </a:t>
            </a:r>
            <a:r>
              <a:rPr dirty="0" sz="2000" b="1">
                <a:solidFill>
                  <a:srgbClr val="0F243E"/>
                </a:solidFill>
                <a:latin typeface="Calibri"/>
                <a:cs typeface="Calibri"/>
              </a:rPr>
              <a:t>of urine </a:t>
            </a:r>
            <a:r>
              <a:rPr dirty="0" sz="2000" spc="-10" b="1">
                <a:solidFill>
                  <a:srgbClr val="0F243E"/>
                </a:solidFill>
                <a:latin typeface="Calibri"/>
                <a:cs typeface="Calibri"/>
              </a:rPr>
              <a:t>for </a:t>
            </a:r>
            <a:r>
              <a:rPr dirty="0" sz="2000" spc="-5" b="1">
                <a:solidFill>
                  <a:srgbClr val="0F243E"/>
                </a:solidFill>
                <a:latin typeface="Calibri"/>
                <a:cs typeface="Calibri"/>
              </a:rPr>
              <a:t>cystine: 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qualitative 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(if 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+ve: </a:t>
            </a:r>
            <a:r>
              <a:rPr dirty="0" sz="2000" i="1">
                <a:solidFill>
                  <a:srgbClr val="0F243E"/>
                </a:solidFill>
                <a:latin typeface="Calibri"/>
                <a:cs typeface="Calibri"/>
              </a:rPr>
              <a:t>24 hours </a:t>
            </a:r>
            <a:r>
              <a:rPr dirty="0" sz="2000" spc="-5" i="1">
                <a:solidFill>
                  <a:srgbClr val="0F243E"/>
                </a:solidFill>
                <a:latin typeface="Calibri"/>
                <a:cs typeface="Calibri"/>
              </a:rPr>
              <a:t>urine</a:t>
            </a:r>
            <a:r>
              <a:rPr dirty="0" sz="2000" spc="-5">
                <a:solidFill>
                  <a:srgbClr val="0F243E"/>
                </a:solidFill>
                <a:latin typeface="Calibri"/>
                <a:cs typeface="Calibri"/>
              </a:rPr>
              <a:t>)  </a:t>
            </a:r>
            <a:r>
              <a:rPr dirty="0" sz="2000" spc="-10" b="1">
                <a:solidFill>
                  <a:srgbClr val="0F243E"/>
                </a:solidFill>
                <a:latin typeface="Calibri"/>
                <a:cs typeface="Calibri"/>
              </a:rPr>
              <a:t>Renal tract </a:t>
            </a:r>
            <a:r>
              <a:rPr dirty="0" sz="2000" b="1">
                <a:solidFill>
                  <a:srgbClr val="0F243E"/>
                </a:solidFill>
                <a:latin typeface="Calibri"/>
                <a:cs typeface="Calibri"/>
              </a:rPr>
              <a:t>imaging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:  </a:t>
            </a:r>
            <a:r>
              <a:rPr dirty="0" sz="2000" spc="-65">
                <a:solidFill>
                  <a:srgbClr val="0F243E"/>
                </a:solidFill>
                <a:latin typeface="Calibri"/>
                <a:cs typeface="Calibri"/>
              </a:rPr>
              <a:t>CT, 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ultrasonography </a:t>
            </a:r>
            <a:r>
              <a:rPr dirty="0" sz="2000">
                <a:solidFill>
                  <a:srgbClr val="0F243E"/>
                </a:solidFill>
                <a:latin typeface="Calibri"/>
                <a:cs typeface="Calibri"/>
              </a:rPr>
              <a:t>&amp; </a:t>
            </a:r>
            <a:r>
              <a:rPr dirty="0" sz="2000" spc="-90">
                <a:solidFill>
                  <a:srgbClr val="0F243E"/>
                </a:solidFill>
                <a:latin typeface="Calibri"/>
                <a:cs typeface="Calibri"/>
              </a:rPr>
              <a:t>I.V.</a:t>
            </a:r>
            <a:r>
              <a:rPr dirty="0" sz="2000" spc="-15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F243E"/>
                </a:solidFill>
                <a:latin typeface="Calibri"/>
                <a:cs typeface="Calibri"/>
              </a:rPr>
              <a:t>pyelogram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969263" cy="1487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966216" cy="148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51" y="565911"/>
            <a:ext cx="8553450" cy="5213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0">
                <a:solidFill>
                  <a:srgbClr val="FFFF00"/>
                </a:solidFill>
              </a:rPr>
              <a:t>To </a:t>
            </a:r>
            <a:r>
              <a:rPr dirty="0" spc="-5">
                <a:solidFill>
                  <a:srgbClr val="FFFF00"/>
                </a:solidFill>
              </a:rPr>
              <a:t>summarize: </a:t>
            </a:r>
            <a:r>
              <a:rPr dirty="0" spc="-15">
                <a:solidFill>
                  <a:srgbClr val="FFFF00"/>
                </a:solidFill>
              </a:rPr>
              <a:t>Evaluation </a:t>
            </a:r>
            <a:r>
              <a:rPr dirty="0">
                <a:solidFill>
                  <a:srgbClr val="FFFF00"/>
                </a:solidFill>
              </a:rPr>
              <a:t>&amp; </a:t>
            </a:r>
            <a:r>
              <a:rPr dirty="0" spc="-5">
                <a:solidFill>
                  <a:srgbClr val="FFFF00"/>
                </a:solidFill>
              </a:rPr>
              <a:t>subsequent</a:t>
            </a:r>
            <a:r>
              <a:rPr dirty="0" spc="-15">
                <a:solidFill>
                  <a:srgbClr val="FFFF00"/>
                </a:solidFill>
              </a:rPr>
              <a:t> </a:t>
            </a:r>
            <a:r>
              <a:rPr dirty="0" spc="-1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2121"/>
            <a:ext cx="8931275" cy="507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10">
                <a:latin typeface="Calibri"/>
                <a:cs typeface="Calibri"/>
              </a:rPr>
              <a:t>Retrieve stones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5">
                <a:latin typeface="Calibri"/>
                <a:cs typeface="Calibri"/>
              </a:rPr>
              <a:t>send </a:t>
            </a:r>
            <a:r>
              <a:rPr dirty="0" sz="2600" spc="-25">
                <a:latin typeface="Calibri"/>
                <a:cs typeface="Calibri"/>
              </a:rPr>
              <a:t>for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analysis.</a:t>
            </a:r>
            <a:endParaRPr sz="2600">
              <a:latin typeface="Calibri"/>
              <a:cs typeface="Calibri"/>
            </a:endParaRPr>
          </a:p>
          <a:p>
            <a:pPr marL="355600" marR="1425575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10">
                <a:latin typeface="Calibri"/>
                <a:cs typeface="Calibri"/>
              </a:rPr>
              <a:t>Subsequent therapy </a:t>
            </a:r>
            <a:r>
              <a:rPr dirty="0" sz="2600" spc="-5">
                <a:latin typeface="Calibri"/>
                <a:cs typeface="Calibri"/>
              </a:rPr>
              <a:t>depends on </a:t>
            </a:r>
            <a:r>
              <a:rPr dirty="0" sz="2600" spc="-15">
                <a:latin typeface="Calibri"/>
                <a:cs typeface="Calibri"/>
              </a:rPr>
              <a:t>stone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5">
                <a:latin typeface="Calibri"/>
                <a:cs typeface="Calibri"/>
              </a:rPr>
              <a:t>biochemical  </a:t>
            </a:r>
            <a:r>
              <a:rPr dirty="0" sz="2600">
                <a:latin typeface="Calibri"/>
                <a:cs typeface="Calibri"/>
              </a:rPr>
              <a:t>abnormalities.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b="1" i="1">
                <a:latin typeface="Calibri"/>
                <a:cs typeface="Calibri"/>
              </a:rPr>
              <a:t>ALL </a:t>
            </a:r>
            <a:r>
              <a:rPr dirty="0" sz="2600" spc="-5" b="1" i="1">
                <a:latin typeface="Calibri"/>
                <a:cs typeface="Calibri"/>
              </a:rPr>
              <a:t>patients should increase fluid </a:t>
            </a:r>
            <a:r>
              <a:rPr dirty="0" sz="2600" spc="-25">
                <a:latin typeface="Calibri"/>
                <a:cs typeface="Calibri"/>
              </a:rPr>
              <a:t>intake </a:t>
            </a:r>
            <a:r>
              <a:rPr dirty="0" sz="2600" spc="-10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&gt;</a:t>
            </a:r>
            <a:r>
              <a:rPr dirty="0" sz="2600" spc="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2L/day</a:t>
            </a:r>
            <a:endParaRPr sz="2600">
              <a:latin typeface="Calibri"/>
              <a:cs typeface="Calibri"/>
            </a:endParaRPr>
          </a:p>
          <a:p>
            <a:pPr marL="355600" marR="105156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Calibri"/>
                <a:cs typeface="Calibri"/>
              </a:rPr>
              <a:t>Do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complete evaluation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certain patients (those </a:t>
            </a:r>
            <a:r>
              <a:rPr dirty="0" sz="2600">
                <a:latin typeface="Calibri"/>
                <a:cs typeface="Calibri"/>
              </a:rPr>
              <a:t>with  </a:t>
            </a:r>
            <a:r>
              <a:rPr dirty="0" sz="2600" spc="-10">
                <a:latin typeface="Calibri"/>
                <a:cs typeface="Calibri"/>
              </a:rPr>
              <a:t>moderate-high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risk:</a:t>
            </a:r>
            <a:endParaRPr sz="26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5">
                <a:latin typeface="Calibri"/>
                <a:cs typeface="Calibri"/>
              </a:rPr>
              <a:t>Middle-aged, White, </a:t>
            </a:r>
            <a:r>
              <a:rPr dirty="0" sz="2400">
                <a:latin typeface="Calibri"/>
                <a:cs typeface="Calibri"/>
              </a:rPr>
              <a:t>Males, with +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Family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History</a:t>
            </a:r>
            <a:endParaRPr sz="2400">
              <a:latin typeface="Calibri"/>
              <a:cs typeface="Calibri"/>
            </a:endParaRPr>
          </a:p>
          <a:p>
            <a:pPr lvl="1" marL="1155700" marR="335915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15">
                <a:latin typeface="Calibri"/>
                <a:cs typeface="Calibri"/>
              </a:rPr>
              <a:t>Patients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0">
                <a:latin typeface="Calibri"/>
                <a:cs typeface="Calibri"/>
              </a:rPr>
              <a:t>chronic </a:t>
            </a:r>
            <a:r>
              <a:rPr dirty="0" sz="2400" spc="-5">
                <a:latin typeface="Calibri"/>
                <a:cs typeface="Calibri"/>
              </a:rPr>
              <a:t>diarrheal </a:t>
            </a:r>
            <a:r>
              <a:rPr dirty="0" sz="2400" spc="-20">
                <a:latin typeface="Calibri"/>
                <a:cs typeface="Calibri"/>
              </a:rPr>
              <a:t>states </a:t>
            </a:r>
            <a:r>
              <a:rPr dirty="0" sz="2400" spc="-10">
                <a:latin typeface="Calibri"/>
                <a:cs typeface="Calibri"/>
              </a:rPr>
              <a:t>and/or </a:t>
            </a:r>
            <a:r>
              <a:rPr dirty="0" sz="2400" spc="-5">
                <a:latin typeface="Calibri"/>
                <a:cs typeface="Calibri"/>
              </a:rPr>
              <a:t>malabsorption,  </a:t>
            </a:r>
            <a:r>
              <a:rPr dirty="0" sz="2400" spc="-10">
                <a:latin typeface="Calibri"/>
                <a:cs typeface="Calibri"/>
              </a:rPr>
              <a:t>pathological fractures, osteoporosis, UTIs,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gout.</a:t>
            </a:r>
            <a:endParaRPr sz="24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15">
                <a:latin typeface="Calibri"/>
                <a:cs typeface="Calibri"/>
              </a:rPr>
              <a:t>Patients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5">
                <a:latin typeface="Calibri"/>
                <a:cs typeface="Calibri"/>
              </a:rPr>
              <a:t>certain </a:t>
            </a:r>
            <a:r>
              <a:rPr dirty="0" sz="2400">
                <a:latin typeface="Calibri"/>
                <a:cs typeface="Calibri"/>
              </a:rPr>
              <a:t>types </a:t>
            </a:r>
            <a:r>
              <a:rPr dirty="0" sz="2400" spc="-10">
                <a:latin typeface="Calibri"/>
                <a:cs typeface="Calibri"/>
              </a:rPr>
              <a:t>of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stones:</a:t>
            </a:r>
            <a:endParaRPr sz="2400">
              <a:latin typeface="Calibri"/>
              <a:cs typeface="Calibri"/>
            </a:endParaRPr>
          </a:p>
          <a:p>
            <a:pPr marL="1612900" marR="5080" indent="-228600">
              <a:lnSpc>
                <a:spcPct val="100000"/>
              </a:lnSpc>
              <a:spcBef>
                <a:spcPts val="530"/>
              </a:spcBef>
            </a:pPr>
            <a:r>
              <a:rPr dirty="0" sz="2000">
                <a:latin typeface="Arial"/>
                <a:cs typeface="Arial"/>
              </a:rPr>
              <a:t>– </a:t>
            </a:r>
            <a:r>
              <a:rPr dirty="0" sz="2000" spc="5">
                <a:latin typeface="Calibri"/>
                <a:cs typeface="Calibri"/>
              </a:rPr>
              <a:t>e.g. </a:t>
            </a:r>
            <a:r>
              <a:rPr dirty="0" sz="2000" spc="-10">
                <a:latin typeface="Calibri"/>
                <a:cs typeface="Calibri"/>
              </a:rPr>
              <a:t>stones </a:t>
            </a:r>
            <a:r>
              <a:rPr dirty="0" sz="2000" spc="-5">
                <a:latin typeface="Calibri"/>
                <a:cs typeface="Calibri"/>
              </a:rPr>
              <a:t>composed of </a:t>
            </a:r>
            <a:r>
              <a:rPr dirty="0" sz="2000">
                <a:latin typeface="Calibri"/>
                <a:cs typeface="Calibri"/>
              </a:rPr>
              <a:t>calcium </a:t>
            </a:r>
            <a:r>
              <a:rPr dirty="0" sz="2000" spc="-10">
                <a:latin typeface="Calibri"/>
                <a:cs typeface="Calibri"/>
              </a:rPr>
              <a:t>phosphate </a:t>
            </a:r>
            <a:r>
              <a:rPr dirty="0" sz="2000" spc="-5">
                <a:latin typeface="Calibri"/>
                <a:cs typeface="Calibri"/>
              </a:rPr>
              <a:t>(hard </a:t>
            </a:r>
            <a:r>
              <a:rPr dirty="0" sz="2000" spc="-15">
                <a:latin typeface="Calibri"/>
                <a:cs typeface="Calibri"/>
              </a:rPr>
              <a:t>stone) </a:t>
            </a:r>
            <a:r>
              <a:rPr dirty="0" sz="2000" spc="-5">
                <a:latin typeface="Calibri"/>
                <a:cs typeface="Calibri"/>
              </a:rPr>
              <a:t>or </a:t>
            </a:r>
            <a:r>
              <a:rPr dirty="0" sz="2000" spc="-10">
                <a:latin typeface="Calibri"/>
                <a:cs typeface="Calibri"/>
              </a:rPr>
              <a:t>struvite </a:t>
            </a:r>
            <a:r>
              <a:rPr dirty="0" sz="2000" spc="-5">
                <a:latin typeface="Calibri"/>
                <a:cs typeface="Calibri"/>
              </a:rPr>
              <a:t>(@  risk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10">
                <a:latin typeface="Calibri"/>
                <a:cs typeface="Calibri"/>
              </a:rPr>
              <a:t>staghorn</a:t>
            </a:r>
            <a:r>
              <a:rPr dirty="0" sz="2000" spc="-5">
                <a:latin typeface="Calibri"/>
                <a:cs typeface="Calibri"/>
              </a:rPr>
              <a:t> calculi)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25822"/>
            <a:ext cx="255016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FF0000"/>
                </a:solidFill>
                <a:latin typeface="Calibri"/>
                <a:cs typeface="Calibri"/>
              </a:rPr>
              <a:t>THANK</a:t>
            </a:r>
            <a:r>
              <a:rPr dirty="0" sz="40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spc="-60" b="1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764" rIns="0" bIns="0" rtlCol="0" vert="horz">
            <a:spAutoFit/>
          </a:bodyPr>
          <a:lstStyle/>
          <a:p>
            <a:pPr marL="915669">
              <a:lnSpc>
                <a:spcPct val="100000"/>
              </a:lnSpc>
            </a:pPr>
            <a:r>
              <a:rPr dirty="0" sz="4400" spc="-10"/>
              <a:t>What </a:t>
            </a:r>
            <a:r>
              <a:rPr dirty="0" sz="4400" spc="-20"/>
              <a:t>are </a:t>
            </a:r>
            <a:r>
              <a:rPr dirty="0" sz="4400" spc="-5"/>
              <a:t>kidney </a:t>
            </a:r>
            <a:r>
              <a:rPr dirty="0" sz="4400" spc="-20"/>
              <a:t>stones</a:t>
            </a:r>
            <a:r>
              <a:rPr dirty="0" sz="4400" spc="-70"/>
              <a:t> </a:t>
            </a:r>
            <a:r>
              <a:rPr dirty="0" sz="4400"/>
              <a:t>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2152015"/>
            <a:ext cx="7807325" cy="299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Kidney </a:t>
            </a:r>
            <a:r>
              <a:rPr dirty="0" sz="2800" spc="-15" b="1">
                <a:solidFill>
                  <a:srgbClr val="001F5F"/>
                </a:solidFill>
                <a:latin typeface="Calibri"/>
                <a:cs typeface="Calibri"/>
              </a:rPr>
              <a:t>stones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(renal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calculi)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are stones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are formed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renal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tubules</a:t>
            </a:r>
            <a:endParaRPr sz="2800">
              <a:latin typeface="Calibri"/>
              <a:cs typeface="Calibri"/>
            </a:endParaRPr>
          </a:p>
          <a:p>
            <a:pPr algn="ctr" marL="264795">
              <a:lnSpc>
                <a:spcPct val="100000"/>
              </a:lnSpc>
              <a:spcBef>
                <a:spcPts val="795"/>
              </a:spcBef>
            </a:pP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usually composed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products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2800" spc="1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metabolism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present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normal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glomerular</a:t>
            </a:r>
            <a:r>
              <a:rPr dirty="0" sz="28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filtrate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often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at concentrations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near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their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maximum</a:t>
            </a:r>
            <a:r>
              <a:rPr dirty="0" sz="2800" spc="1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solubility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5" y="112776"/>
            <a:ext cx="1193291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5240"/>
            <a:ext cx="1190244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265430">
              <a:lnSpc>
                <a:spcPct val="100000"/>
              </a:lnSpc>
            </a:pPr>
            <a:r>
              <a:rPr dirty="0" sz="4000" spc="-10"/>
              <a:t>Conditions </a:t>
            </a:r>
            <a:r>
              <a:rPr dirty="0" sz="4000" spc="-25"/>
              <a:t>favouring </a:t>
            </a:r>
            <a:r>
              <a:rPr dirty="0" sz="4000" spc="-10"/>
              <a:t>kidney</a:t>
            </a:r>
            <a:r>
              <a:rPr dirty="0" sz="4000" spc="100"/>
              <a:t> </a:t>
            </a:r>
            <a:r>
              <a:rPr dirty="0" sz="4000" spc="-20"/>
              <a:t>stones</a:t>
            </a:r>
            <a:endParaRPr sz="4000"/>
          </a:p>
          <a:p>
            <a:pPr algn="ctr" marL="267335">
              <a:lnSpc>
                <a:spcPct val="100000"/>
              </a:lnSpc>
            </a:pPr>
            <a:r>
              <a:rPr dirty="0" sz="4000" spc="-15"/>
              <a:t>formation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marL="601980" marR="222885" indent="-515620">
              <a:lnSpc>
                <a:spcPct val="100000"/>
              </a:lnSpc>
              <a:buAutoNum type="arabicPeriod"/>
              <a:tabLst>
                <a:tab pos="693420" algn="l"/>
                <a:tab pos="694055" algn="l"/>
              </a:tabLst>
            </a:pP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High urinary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concentrations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constituents 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of glomerular</a:t>
            </a:r>
            <a:r>
              <a:rPr dirty="0" sz="3200" spc="-10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001F5F"/>
                </a:solidFill>
                <a:latin typeface="Calibri"/>
                <a:cs typeface="Calibri"/>
              </a:rPr>
              <a:t>filtrate</a:t>
            </a:r>
            <a:endParaRPr sz="3200">
              <a:latin typeface="Calibri"/>
              <a:cs typeface="Calibri"/>
            </a:endParaRPr>
          </a:p>
          <a:p>
            <a:pPr marL="601980" indent="-51562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01980" algn="l"/>
                <a:tab pos="602615" algn="l"/>
              </a:tabLst>
            </a:pP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Change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in pH </a:t>
            </a:r>
            <a:r>
              <a:rPr dirty="0" sz="3200" spc="5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3200" spc="-8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endParaRPr sz="3200">
              <a:latin typeface="Calibri"/>
              <a:cs typeface="Calibri"/>
            </a:endParaRPr>
          </a:p>
          <a:p>
            <a:pPr marL="601980" indent="-51562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601980" algn="l"/>
                <a:tab pos="602615" algn="l"/>
              </a:tabLst>
            </a:pP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Urinary</a:t>
            </a:r>
            <a:r>
              <a:rPr dirty="0" sz="3200" spc="-8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stagnation</a:t>
            </a:r>
            <a:endParaRPr sz="3200">
              <a:latin typeface="Calibri"/>
              <a:cs typeface="Calibri"/>
            </a:endParaRPr>
          </a:p>
          <a:p>
            <a:pPr marL="601980" indent="-51562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601980" algn="l"/>
                <a:tab pos="602615" algn="l"/>
              </a:tabLst>
            </a:pP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Lack of normal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inhibitors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3200" spc="-15" b="1">
                <a:solidFill>
                  <a:srgbClr val="001F5F"/>
                </a:solidFill>
                <a:latin typeface="Calibri"/>
                <a:cs typeface="Calibri"/>
              </a:rPr>
              <a:t>stone</a:t>
            </a:r>
            <a:r>
              <a:rPr dirty="0" sz="3200" spc="-7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formation</a:t>
            </a:r>
            <a:endParaRPr sz="3200">
              <a:latin typeface="Calibri"/>
              <a:cs typeface="Calibri"/>
            </a:endParaRPr>
          </a:p>
          <a:p>
            <a:pPr marL="601980">
              <a:lnSpc>
                <a:spcPct val="100000"/>
              </a:lnSpc>
            </a:pP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3200" spc="-9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5" y="97535"/>
            <a:ext cx="922019" cy="1415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8972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412747"/>
            <a:ext cx="8219440" cy="5111750"/>
          </a:xfrm>
          <a:custGeom>
            <a:avLst/>
            <a:gdLst/>
            <a:ahLst/>
            <a:cxnLst/>
            <a:rect l="l" t="t" r="r" b="b"/>
            <a:pathLst>
              <a:path w="8219440" h="5111750">
                <a:moveTo>
                  <a:pt x="0" y="5111496"/>
                </a:moveTo>
                <a:lnTo>
                  <a:pt x="8218932" y="5111496"/>
                </a:lnTo>
                <a:lnTo>
                  <a:pt x="8218932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217" y="1433703"/>
            <a:ext cx="7895590" cy="426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64820" marR="119380" indent="-452120">
              <a:lnSpc>
                <a:spcPct val="100000"/>
              </a:lnSpc>
              <a:buSzPct val="87500"/>
              <a:buAutoNum type="arabicPlain"/>
              <a:tabLst>
                <a:tab pos="452120" algn="l"/>
                <a:tab pos="465455" algn="l"/>
              </a:tabLst>
            </a:pP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High urinary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concentrations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of one or</a:t>
            </a:r>
            <a:r>
              <a:rPr dirty="0" sz="3200" spc="-1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more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constituents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3200" spc="-5" b="1">
                <a:solidFill>
                  <a:srgbClr val="001F5F"/>
                </a:solidFill>
                <a:latin typeface="Calibri"/>
                <a:cs typeface="Calibri"/>
              </a:rPr>
              <a:t>glomerular </a:t>
            </a:r>
            <a:r>
              <a:rPr dirty="0" sz="3200" spc="-20" b="1">
                <a:solidFill>
                  <a:srgbClr val="001F5F"/>
                </a:solidFill>
                <a:latin typeface="Calibri"/>
                <a:cs typeface="Calibri"/>
              </a:rPr>
              <a:t>filtrate </a:t>
            </a:r>
            <a:r>
              <a:rPr dirty="0" sz="3200" spc="-5" b="1">
                <a:solidFill>
                  <a:srgbClr val="001F5F"/>
                </a:solidFill>
                <a:latin typeface="Calibri"/>
                <a:cs typeface="Calibri"/>
              </a:rPr>
              <a:t>due</a:t>
            </a:r>
            <a:r>
              <a:rPr dirty="0" sz="32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1F5F"/>
                </a:solidFill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lvl="1" marL="608330" indent="-190500">
              <a:lnSpc>
                <a:spcPct val="100000"/>
              </a:lnSpc>
              <a:spcBef>
                <a:spcPts val="855"/>
              </a:spcBef>
              <a:buFont typeface="Calibri"/>
              <a:buChar char="-"/>
              <a:tabLst>
                <a:tab pos="608965" algn="l"/>
              </a:tabLst>
            </a:pPr>
            <a:r>
              <a:rPr dirty="0" sz="2800" spc="-5" b="1">
                <a:solidFill>
                  <a:srgbClr val="001F5F"/>
                </a:solidFill>
                <a:latin typeface="Symbol"/>
                <a:cs typeface="Symbol"/>
              </a:rPr>
              <a:t></a:t>
            </a: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urinary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volume </a:t>
            </a: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(with normal </a:t>
            </a:r>
            <a:r>
              <a:rPr dirty="0" sz="2800" spc="-15" b="1">
                <a:solidFill>
                  <a:srgbClr val="001F5F"/>
                </a:solidFill>
                <a:latin typeface="Calibri"/>
                <a:cs typeface="Calibri"/>
              </a:rPr>
              <a:t>renal</a:t>
            </a:r>
            <a:r>
              <a:rPr dirty="0" sz="2800" spc="8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function)</a:t>
            </a:r>
            <a:endParaRPr sz="2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Restricted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fluid</a:t>
            </a:r>
            <a:r>
              <a:rPr dirty="0" sz="2400" spc="-8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Calibri"/>
                <a:cs typeface="Calibri"/>
              </a:rPr>
              <a:t>intake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b="1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fluid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loss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over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long period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lvl="1" marL="608330" indent="-190500">
              <a:lnSpc>
                <a:spcPts val="3350"/>
              </a:lnSpc>
              <a:spcBef>
                <a:spcPts val="775"/>
              </a:spcBef>
              <a:buFont typeface="Calibri"/>
              <a:buChar char="-"/>
              <a:tabLst>
                <a:tab pos="608965" algn="l"/>
              </a:tabLst>
            </a:pPr>
            <a:r>
              <a:rPr dirty="0" sz="2800" spc="-5" b="1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>
                <a:solidFill>
                  <a:srgbClr val="001F5F"/>
                </a:solidFill>
                <a:latin typeface="Calibri"/>
                <a:cs typeface="Calibri"/>
              </a:rPr>
              <a:t>rate </a:t>
            </a: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25" b="1">
                <a:solidFill>
                  <a:srgbClr val="001F5F"/>
                </a:solidFill>
                <a:latin typeface="Calibri"/>
                <a:cs typeface="Calibri"/>
              </a:rPr>
              <a:t>excretion </a:t>
            </a:r>
            <a:r>
              <a:rPr dirty="0" sz="2800" spc="-5" b="1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metabolic products</a:t>
            </a:r>
            <a:r>
              <a:rPr dirty="0" sz="2800" spc="9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forming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ts val="3350"/>
              </a:lnSpc>
            </a:pPr>
            <a:r>
              <a:rPr dirty="0" sz="2800" spc="-15" b="1">
                <a:solidFill>
                  <a:srgbClr val="001F5F"/>
                </a:solidFill>
                <a:latin typeface="Calibri"/>
                <a:cs typeface="Calibri"/>
              </a:rPr>
              <a:t>stones</a:t>
            </a:r>
            <a:endParaRPr sz="2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5" b="1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plasma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volume (that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increases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filtrate</a:t>
            </a:r>
            <a:r>
              <a:rPr dirty="0" sz="2400" spc="-1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level)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5" b="1">
                <a:solidFill>
                  <a:srgbClr val="001F5F"/>
                </a:solidFill>
                <a:latin typeface="Symbol"/>
                <a:cs typeface="Symbol"/>
              </a:rPr>
              <a:t>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tubular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reabsorption from</a:t>
            </a:r>
            <a:r>
              <a:rPr dirty="0" sz="2400" spc="-1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filtrate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5" y="97535"/>
            <a:ext cx="830580" cy="127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827532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8535" y="118364"/>
            <a:ext cx="7408545" cy="12579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spc="-5"/>
              <a:t>Conditions </a:t>
            </a:r>
            <a:r>
              <a:rPr dirty="0" sz="4000" spc="-25"/>
              <a:t>favouring </a:t>
            </a:r>
            <a:r>
              <a:rPr dirty="0" sz="4000" spc="-10"/>
              <a:t>kidney</a:t>
            </a:r>
            <a:r>
              <a:rPr dirty="0" sz="4000" spc="10"/>
              <a:t> </a:t>
            </a:r>
            <a:r>
              <a:rPr dirty="0" sz="4000" spc="-15"/>
              <a:t>stones</a:t>
            </a:r>
            <a:endParaRPr sz="4000"/>
          </a:p>
          <a:p>
            <a:pPr algn="ctr" marL="635">
              <a:lnSpc>
                <a:spcPct val="100000"/>
              </a:lnSpc>
            </a:pPr>
            <a:r>
              <a:rPr dirty="0" sz="4000" spc="-20"/>
              <a:t>formation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9144000" cy="5069205"/>
          </a:xfrm>
          <a:custGeom>
            <a:avLst/>
            <a:gdLst/>
            <a:ahLst/>
            <a:cxnLst/>
            <a:rect l="l" t="t" r="r" b="b"/>
            <a:pathLst>
              <a:path w="9144000" h="5069205">
                <a:moveTo>
                  <a:pt x="0" y="5068824"/>
                </a:moveTo>
                <a:lnTo>
                  <a:pt x="9144000" y="5068824"/>
                </a:lnTo>
                <a:lnTo>
                  <a:pt x="9144000" y="0"/>
                </a:lnTo>
                <a:lnTo>
                  <a:pt x="0" y="0"/>
                </a:lnTo>
                <a:lnTo>
                  <a:pt x="0" y="506882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621154"/>
            <a:ext cx="8867140" cy="4910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4340" indent="-421640">
              <a:lnSpc>
                <a:spcPct val="100000"/>
              </a:lnSpc>
              <a:buAutoNum type="arabicPlain" startAt="2"/>
              <a:tabLst>
                <a:tab pos="434975" algn="l"/>
              </a:tabLst>
            </a:pP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Change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in pH </a:t>
            </a:r>
            <a:r>
              <a:rPr dirty="0" sz="3200" spc="5" b="1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dirty="0" sz="3200" spc="-9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endParaRPr sz="3200">
              <a:latin typeface="Calibri"/>
              <a:cs typeface="Calibri"/>
            </a:endParaRPr>
          </a:p>
          <a:p>
            <a:pPr lvl="1" marL="769620" indent="-190500">
              <a:lnSpc>
                <a:spcPct val="100000"/>
              </a:lnSpc>
              <a:spcBef>
                <a:spcPts val="819"/>
              </a:spcBef>
              <a:buChar char="-"/>
              <a:tabLst>
                <a:tab pos="770255" algn="l"/>
              </a:tabLst>
            </a:pP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often due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bacterial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infection</a:t>
            </a:r>
            <a:endParaRPr sz="2800">
              <a:latin typeface="Calibri"/>
              <a:cs typeface="Calibri"/>
            </a:endParaRPr>
          </a:p>
          <a:p>
            <a:pPr lvl="1" marL="769620" indent="-190500">
              <a:lnSpc>
                <a:spcPct val="100000"/>
              </a:lnSpc>
              <a:spcBef>
                <a:spcPts val="830"/>
              </a:spcBef>
              <a:buFont typeface="Calibri"/>
              <a:buChar char="-"/>
              <a:tabLst>
                <a:tab pos="770255" algn="l"/>
              </a:tabLst>
            </a:pPr>
            <a:r>
              <a:rPr dirty="0" sz="2800" spc="-5" b="1">
                <a:solidFill>
                  <a:srgbClr val="001F5F"/>
                </a:solidFill>
                <a:latin typeface="Symbol"/>
                <a:cs typeface="Symbol"/>
              </a:rPr>
              <a:t>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precipitation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25">
                <a:solidFill>
                  <a:srgbClr val="001F5F"/>
                </a:solidFill>
                <a:latin typeface="Calibri"/>
                <a:cs typeface="Calibri"/>
              </a:rPr>
              <a:t>different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salts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dirty="0" sz="2800" spc="-25">
                <a:solidFill>
                  <a:srgbClr val="001F5F"/>
                </a:solidFill>
                <a:latin typeface="Calibri"/>
                <a:cs typeface="Calibri"/>
              </a:rPr>
              <a:t>different</a:t>
            </a:r>
            <a:r>
              <a:rPr dirty="0" sz="2800" spc="7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pH:</a:t>
            </a:r>
            <a:endParaRPr sz="2800">
              <a:latin typeface="Calibri"/>
              <a:cs typeface="Calibri"/>
            </a:endParaRPr>
          </a:p>
          <a:p>
            <a:pPr lvl="2" marL="109156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persistently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acidic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urine </a:t>
            </a:r>
            <a:r>
              <a:rPr dirty="0" sz="2400" spc="-5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promotes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uric</a:t>
            </a:r>
            <a:r>
              <a:rPr dirty="0" sz="2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endParaRPr sz="2800">
              <a:latin typeface="Calibri"/>
              <a:cs typeface="Calibri"/>
            </a:endParaRPr>
          </a:p>
          <a:p>
            <a:pPr algn="ctr" marR="5095875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precipitation</a:t>
            </a:r>
            <a:endParaRPr sz="2400">
              <a:latin typeface="Calibri"/>
              <a:cs typeface="Calibri"/>
            </a:endParaRPr>
          </a:p>
          <a:p>
            <a:pPr lvl="2" marL="1091565" marR="5080" indent="-342900">
              <a:lnSpc>
                <a:spcPct val="100400"/>
              </a:lnSpc>
              <a:spcBef>
                <a:spcPts val="76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persistently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alkaline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urine (due </a:t>
            </a:r>
            <a:r>
              <a:rPr dirty="0" sz="2400" spc="-15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Calibri"/>
                <a:cs typeface="Calibri"/>
              </a:rPr>
              <a:t>upper </a:t>
            </a:r>
            <a:r>
              <a:rPr dirty="0" sz="2400">
                <a:solidFill>
                  <a:srgbClr val="001F5F"/>
                </a:solidFill>
                <a:latin typeface="Calibri"/>
                <a:cs typeface="Calibri"/>
              </a:rPr>
              <a:t>urinary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tract  infection)</a:t>
            </a:r>
            <a:r>
              <a:rPr dirty="0" sz="2400" spc="-1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promotes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Mg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Ammonium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Phosphate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crystals  (Struvite</a:t>
            </a:r>
            <a:r>
              <a:rPr dirty="0" sz="2400" spc="-8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Calibri"/>
                <a:cs typeface="Calibri"/>
              </a:rPr>
              <a:t>stones)</a:t>
            </a:r>
            <a:endParaRPr sz="2400">
              <a:latin typeface="Calibri"/>
              <a:cs typeface="Calibri"/>
            </a:endParaRPr>
          </a:p>
          <a:p>
            <a:pPr marL="434340" indent="-421640">
              <a:lnSpc>
                <a:spcPct val="100000"/>
              </a:lnSpc>
              <a:spcBef>
                <a:spcPts val="750"/>
              </a:spcBef>
              <a:buAutoNum type="arabicPlain" startAt="2"/>
              <a:tabLst>
                <a:tab pos="434975" algn="l"/>
              </a:tabLst>
            </a:pPr>
            <a:r>
              <a:rPr dirty="0" sz="3200" b="1">
                <a:solidFill>
                  <a:srgbClr val="001F5F"/>
                </a:solidFill>
                <a:latin typeface="Calibri"/>
                <a:cs typeface="Calibri"/>
              </a:rPr>
              <a:t>Urinary</a:t>
            </a:r>
            <a:r>
              <a:rPr dirty="0" sz="3200" spc="-8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Calibri"/>
                <a:cs typeface="Calibri"/>
              </a:rPr>
              <a:t>stagnation:</a:t>
            </a:r>
            <a:endParaRPr sz="3200">
              <a:latin typeface="Calibri"/>
              <a:cs typeface="Calibri"/>
            </a:endParaRPr>
          </a:p>
          <a:p>
            <a:pPr lvl="1" marL="688975" indent="-190500">
              <a:lnSpc>
                <a:spcPct val="100000"/>
              </a:lnSpc>
              <a:spcBef>
                <a:spcPts val="820"/>
              </a:spcBef>
              <a:buChar char="-"/>
              <a:tabLst>
                <a:tab pos="689610" algn="l"/>
              </a:tabLst>
            </a:pP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Due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obstruction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urinary</a:t>
            </a:r>
            <a:r>
              <a:rPr dirty="0" sz="2800" spc="114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outflow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5" y="97535"/>
            <a:ext cx="1016507" cy="15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013460" cy="155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63830">
              <a:lnSpc>
                <a:spcPct val="100000"/>
              </a:lnSpc>
            </a:pPr>
            <a:r>
              <a:rPr dirty="0" sz="4000" spc="-10"/>
              <a:t>Conditions </a:t>
            </a:r>
            <a:r>
              <a:rPr dirty="0" sz="4000" spc="-25"/>
              <a:t>favouring </a:t>
            </a:r>
            <a:r>
              <a:rPr dirty="0" sz="4000" spc="-10"/>
              <a:t>kidney</a:t>
            </a:r>
            <a:r>
              <a:rPr dirty="0" sz="4000" spc="100"/>
              <a:t> </a:t>
            </a:r>
            <a:r>
              <a:rPr dirty="0" sz="4000" spc="-20"/>
              <a:t>stones</a:t>
            </a:r>
            <a:endParaRPr sz="4000"/>
          </a:p>
          <a:p>
            <a:pPr algn="ctr" marL="163830">
              <a:lnSpc>
                <a:spcPct val="100000"/>
              </a:lnSpc>
            </a:pPr>
            <a:r>
              <a:rPr dirty="0" sz="4000" spc="-15"/>
              <a:t>formation</a:t>
            </a:r>
            <a:r>
              <a:rPr dirty="0" sz="4000" spc="-70"/>
              <a:t> </a:t>
            </a:r>
            <a:r>
              <a:rPr dirty="0" sz="2000" spc="-5" b="0">
                <a:latin typeface="Calibri"/>
                <a:cs typeface="Calibri"/>
              </a:rPr>
              <a:t>(cont.)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9144000" cy="5069205"/>
          </a:xfrm>
          <a:custGeom>
            <a:avLst/>
            <a:gdLst/>
            <a:ahLst/>
            <a:cxnLst/>
            <a:rect l="l" t="t" r="r" b="b"/>
            <a:pathLst>
              <a:path w="9144000" h="5069205">
                <a:moveTo>
                  <a:pt x="0" y="5068824"/>
                </a:moveTo>
                <a:lnTo>
                  <a:pt x="9144000" y="5068824"/>
                </a:lnTo>
                <a:lnTo>
                  <a:pt x="9144000" y="0"/>
                </a:lnTo>
                <a:lnTo>
                  <a:pt x="0" y="0"/>
                </a:lnTo>
                <a:lnTo>
                  <a:pt x="0" y="5068824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617598"/>
            <a:ext cx="8374380" cy="461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6409" indent="-473709">
              <a:lnSpc>
                <a:spcPct val="100000"/>
              </a:lnSpc>
              <a:buAutoNum type="arabicPlain" startAt="4"/>
              <a:tabLst>
                <a:tab pos="487045" algn="l"/>
              </a:tabLst>
            </a:pPr>
            <a:r>
              <a:rPr dirty="0" sz="3600" b="1">
                <a:solidFill>
                  <a:srgbClr val="001F5F"/>
                </a:solidFill>
                <a:latin typeface="Calibri"/>
                <a:cs typeface="Calibri"/>
              </a:rPr>
              <a:t>Lack of normal </a:t>
            </a:r>
            <a:r>
              <a:rPr dirty="0" sz="3600" spc="-10" b="1">
                <a:solidFill>
                  <a:srgbClr val="001F5F"/>
                </a:solidFill>
                <a:latin typeface="Calibri"/>
                <a:cs typeface="Calibri"/>
              </a:rPr>
              <a:t>inhibitors </a:t>
            </a:r>
            <a:r>
              <a:rPr dirty="0" sz="3600" b="1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3600" spc="-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1F5F"/>
                </a:solidFill>
                <a:latin typeface="Calibri"/>
                <a:cs typeface="Calibri"/>
              </a:rPr>
              <a:t>urine</a:t>
            </a:r>
            <a:endParaRPr sz="3600">
              <a:latin typeface="Calibri"/>
              <a:cs typeface="Calibri"/>
            </a:endParaRPr>
          </a:p>
          <a:p>
            <a:pPr lvl="1" marL="873760" indent="-216535">
              <a:lnSpc>
                <a:spcPct val="100000"/>
              </a:lnSpc>
              <a:spcBef>
                <a:spcPts val="820"/>
              </a:spcBef>
              <a:buChar char="-"/>
              <a:tabLst>
                <a:tab pos="874394" algn="l"/>
              </a:tabLst>
            </a:pP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Inhibitors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3200" spc="-20">
                <a:solidFill>
                  <a:srgbClr val="001F5F"/>
                </a:solidFill>
                <a:latin typeface="Calibri"/>
                <a:cs typeface="Calibri"/>
              </a:rPr>
              <a:t>stone </a:t>
            </a: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formation:</a:t>
            </a:r>
            <a:r>
              <a:rPr dirty="0" sz="3200" spc="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001F5F"/>
                </a:solidFill>
                <a:latin typeface="Calibri"/>
                <a:cs typeface="Calibri"/>
              </a:rPr>
              <a:t>e.g.:</a:t>
            </a:r>
            <a:endParaRPr sz="3200">
              <a:latin typeface="Calibri"/>
              <a:cs typeface="Calibri"/>
            </a:endParaRPr>
          </a:p>
          <a:p>
            <a:pPr lvl="2" marL="12700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dirty="0" sz="3200" spc="-20" b="1">
                <a:solidFill>
                  <a:srgbClr val="FF0000"/>
                </a:solidFill>
                <a:latin typeface="Calibri"/>
                <a:cs typeface="Calibri"/>
              </a:rPr>
              <a:t>Citrates</a:t>
            </a:r>
            <a:endParaRPr sz="3200">
              <a:latin typeface="Calibri"/>
              <a:cs typeface="Calibri"/>
            </a:endParaRPr>
          </a:p>
          <a:p>
            <a:pPr lvl="2" marL="12700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Pyrophosphate</a:t>
            </a:r>
            <a:endParaRPr sz="3200">
              <a:latin typeface="Calibri"/>
              <a:cs typeface="Calibri"/>
            </a:endParaRPr>
          </a:p>
          <a:p>
            <a:pPr lvl="2" marL="12700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Glycoproteins</a:t>
            </a:r>
            <a:endParaRPr sz="3200">
              <a:latin typeface="Calibri"/>
              <a:cs typeface="Calibri"/>
            </a:endParaRPr>
          </a:p>
          <a:p>
            <a:pPr lvl="1" marL="873760" indent="-216535">
              <a:lnSpc>
                <a:spcPct val="100000"/>
              </a:lnSpc>
              <a:spcBef>
                <a:spcPts val="805"/>
              </a:spcBef>
              <a:buChar char="-"/>
              <a:tabLst>
                <a:tab pos="874394" algn="l"/>
              </a:tabLst>
            </a:pP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Inhibit </a:t>
            </a:r>
            <a:r>
              <a:rPr dirty="0" sz="320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growth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3200" spc="10">
                <a:solidFill>
                  <a:srgbClr val="001F5F"/>
                </a:solidFill>
                <a:latin typeface="Calibri"/>
                <a:cs typeface="Calibri"/>
              </a:rPr>
              <a:t>Ca</a:t>
            </a:r>
            <a:r>
              <a:rPr dirty="0" baseline="25132" sz="3150" spc="15">
                <a:solidFill>
                  <a:srgbClr val="001F5F"/>
                </a:solidFill>
                <a:latin typeface="Calibri"/>
                <a:cs typeface="Calibri"/>
              </a:rPr>
              <a:t>++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salts</a:t>
            </a:r>
            <a:r>
              <a:rPr dirty="0" sz="32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crystals</a:t>
            </a:r>
            <a:endParaRPr sz="3200">
              <a:latin typeface="Calibri"/>
              <a:cs typeface="Calibri"/>
            </a:endParaRPr>
          </a:p>
          <a:p>
            <a:pPr lvl="1" marL="873760" indent="-216535">
              <a:lnSpc>
                <a:spcPct val="100000"/>
              </a:lnSpc>
              <a:spcBef>
                <a:spcPts val="805"/>
              </a:spcBef>
              <a:buChar char="-"/>
              <a:tabLst>
                <a:tab pos="874394" algn="l"/>
              </a:tabLst>
            </a:pPr>
            <a:r>
              <a:rPr dirty="0" sz="3200">
                <a:solidFill>
                  <a:srgbClr val="001F5F"/>
                </a:solidFill>
                <a:latin typeface="Calibri"/>
                <a:cs typeface="Calibri"/>
              </a:rPr>
              <a:t>In type I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renal </a:t>
            </a:r>
            <a:r>
              <a:rPr dirty="0" sz="3200" spc="-10">
                <a:solidFill>
                  <a:srgbClr val="001F5F"/>
                </a:solidFill>
                <a:latin typeface="Calibri"/>
                <a:cs typeface="Calibri"/>
              </a:rPr>
              <a:t>tubular 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acidosis,</a:t>
            </a:r>
            <a:r>
              <a:rPr dirty="0" sz="3200" spc="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1F5F"/>
                </a:solidFill>
                <a:latin typeface="Calibri"/>
                <a:cs typeface="Calibri"/>
              </a:rPr>
              <a:t>hypocitraturia</a:t>
            </a:r>
            <a:endParaRPr sz="3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5"/>
              </a:spcBef>
            </a:pPr>
            <a:r>
              <a:rPr dirty="0" sz="3200" spc="-5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dirty="0" sz="3200" spc="-5">
                <a:solidFill>
                  <a:srgbClr val="001F5F"/>
                </a:solidFill>
                <a:latin typeface="Calibri"/>
                <a:cs typeface="Calibri"/>
              </a:rPr>
              <a:t>renal</a:t>
            </a:r>
            <a:r>
              <a:rPr dirty="0" sz="3200" spc="-9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01F5F"/>
                </a:solidFill>
                <a:latin typeface="Calibri"/>
                <a:cs typeface="Calibri"/>
              </a:rPr>
              <a:t>stones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5" y="97535"/>
            <a:ext cx="1016507" cy="15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013460" cy="155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63830">
              <a:lnSpc>
                <a:spcPct val="100000"/>
              </a:lnSpc>
            </a:pPr>
            <a:r>
              <a:rPr dirty="0" sz="4000" spc="-10"/>
              <a:t>Conditions </a:t>
            </a:r>
            <a:r>
              <a:rPr dirty="0" sz="4000" spc="-25"/>
              <a:t>favouring </a:t>
            </a:r>
            <a:r>
              <a:rPr dirty="0" sz="4000" spc="-10"/>
              <a:t>kidney</a:t>
            </a:r>
            <a:r>
              <a:rPr dirty="0" sz="4000" spc="100"/>
              <a:t> </a:t>
            </a:r>
            <a:r>
              <a:rPr dirty="0" sz="4000" spc="-20"/>
              <a:t>stones</a:t>
            </a:r>
            <a:endParaRPr sz="4000"/>
          </a:p>
          <a:p>
            <a:pPr algn="ctr" marL="163830">
              <a:lnSpc>
                <a:spcPct val="100000"/>
              </a:lnSpc>
            </a:pPr>
            <a:r>
              <a:rPr dirty="0" sz="4000" spc="-15"/>
              <a:t>formation</a:t>
            </a:r>
            <a:r>
              <a:rPr dirty="0" sz="4000" spc="-70"/>
              <a:t> </a:t>
            </a:r>
            <a:r>
              <a:rPr dirty="0" sz="2000" spc="-5" b="0">
                <a:latin typeface="Calibri"/>
                <a:cs typeface="Calibri"/>
              </a:rPr>
              <a:t>(cont.)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8835" rIns="0" bIns="0" rtlCol="0" vert="horz">
            <a:spAutoFit/>
          </a:bodyPr>
          <a:lstStyle/>
          <a:p>
            <a:pPr marL="999490">
              <a:lnSpc>
                <a:spcPct val="100000"/>
              </a:lnSpc>
            </a:pPr>
            <a:r>
              <a:rPr dirty="0" sz="3600" spc="-10"/>
              <a:t>Constituents </a:t>
            </a:r>
            <a:r>
              <a:rPr dirty="0" sz="3600"/>
              <a:t>of </a:t>
            </a:r>
            <a:r>
              <a:rPr dirty="0" sz="3600" spc="-10"/>
              <a:t>Kidney</a:t>
            </a:r>
            <a:r>
              <a:rPr dirty="0" sz="3600"/>
              <a:t> </a:t>
            </a:r>
            <a:r>
              <a:rPr dirty="0" sz="3600" spc="-10"/>
              <a:t>Stones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2276855"/>
            <a:ext cx="9144000" cy="3528060"/>
          </a:xfrm>
          <a:custGeom>
            <a:avLst/>
            <a:gdLst/>
            <a:ahLst/>
            <a:cxnLst/>
            <a:rect l="l" t="t" r="r" b="b"/>
            <a:pathLst>
              <a:path w="9144000" h="3528060">
                <a:moveTo>
                  <a:pt x="0" y="3528060"/>
                </a:moveTo>
                <a:lnTo>
                  <a:pt x="9144000" y="3528060"/>
                </a:lnTo>
                <a:lnTo>
                  <a:pt x="9144000" y="0"/>
                </a:lnTo>
                <a:lnTo>
                  <a:pt x="0" y="0"/>
                </a:lnTo>
                <a:lnTo>
                  <a:pt x="0" y="352806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71500" marR="3781425">
              <a:lnSpc>
                <a:spcPct val="118400"/>
              </a:lnSpc>
            </a:pPr>
            <a:r>
              <a:rPr dirty="0" spc="-5"/>
              <a:t>1- </a:t>
            </a:r>
            <a:r>
              <a:rPr dirty="0" spc="-10"/>
              <a:t>Stones </a:t>
            </a:r>
            <a:r>
              <a:rPr dirty="0" spc="-5"/>
              <a:t>of </a:t>
            </a:r>
            <a:r>
              <a:rPr dirty="0" sz="3600" spc="-5">
                <a:solidFill>
                  <a:srgbClr val="FF0000"/>
                </a:solidFill>
              </a:rPr>
              <a:t>calcium </a:t>
            </a:r>
            <a:r>
              <a:rPr dirty="0" spc="-5"/>
              <a:t>salts  2- </a:t>
            </a:r>
            <a:r>
              <a:rPr dirty="0" sz="3600">
                <a:solidFill>
                  <a:srgbClr val="FF0000"/>
                </a:solidFill>
              </a:rPr>
              <a:t>Uric Acid</a:t>
            </a:r>
            <a:r>
              <a:rPr dirty="0" sz="3600" spc="-75">
                <a:solidFill>
                  <a:srgbClr val="FF0000"/>
                </a:solidFill>
              </a:rPr>
              <a:t> </a:t>
            </a:r>
            <a:r>
              <a:rPr dirty="0" spc="-15"/>
              <a:t>stones</a:t>
            </a:r>
            <a:endParaRPr sz="3600"/>
          </a:p>
          <a:p>
            <a:pPr marL="571500" marR="5080">
              <a:lnSpc>
                <a:spcPts val="5130"/>
              </a:lnSpc>
              <a:spcBef>
                <a:spcPts val="300"/>
              </a:spcBef>
            </a:pPr>
            <a:r>
              <a:rPr dirty="0" spc="-5"/>
              <a:t>3- </a:t>
            </a:r>
            <a:r>
              <a:rPr dirty="0" sz="3600" spc="-5">
                <a:solidFill>
                  <a:srgbClr val="FF0000"/>
                </a:solidFill>
              </a:rPr>
              <a:t>Magnesium </a:t>
            </a:r>
            <a:r>
              <a:rPr dirty="0" sz="3600">
                <a:solidFill>
                  <a:srgbClr val="FF0000"/>
                </a:solidFill>
              </a:rPr>
              <a:t>ammonium </a:t>
            </a:r>
            <a:r>
              <a:rPr dirty="0" sz="3600" spc="-15">
                <a:solidFill>
                  <a:srgbClr val="FF0000"/>
                </a:solidFill>
              </a:rPr>
              <a:t>phosphate </a:t>
            </a:r>
            <a:r>
              <a:rPr dirty="0" spc="-15"/>
              <a:t>stones  </a:t>
            </a:r>
            <a:r>
              <a:rPr dirty="0" spc="-5"/>
              <a:t>4- </a:t>
            </a:r>
            <a:r>
              <a:rPr dirty="0" sz="3600" spc="-10">
                <a:solidFill>
                  <a:srgbClr val="FF0000"/>
                </a:solidFill>
              </a:rPr>
              <a:t>Cystine</a:t>
            </a:r>
            <a:r>
              <a:rPr dirty="0" sz="3600" spc="-145">
                <a:solidFill>
                  <a:srgbClr val="FF0000"/>
                </a:solidFill>
              </a:rPr>
              <a:t> </a:t>
            </a:r>
            <a:r>
              <a:rPr dirty="0" spc="-15"/>
              <a:t>stones</a:t>
            </a:r>
            <a:endParaRPr sz="3600"/>
          </a:p>
          <a:p>
            <a:pPr marL="571500">
              <a:lnSpc>
                <a:spcPct val="100000"/>
              </a:lnSpc>
              <a:spcBef>
                <a:spcPts val="505"/>
              </a:spcBef>
            </a:pPr>
            <a:r>
              <a:rPr dirty="0" spc="-5"/>
              <a:t>5- </a:t>
            </a:r>
            <a:r>
              <a:rPr dirty="0" spc="-15"/>
              <a:t>Others (xanthine,</a:t>
            </a:r>
            <a:r>
              <a:rPr dirty="0" spc="-5"/>
              <a:t> </a:t>
            </a:r>
            <a:r>
              <a:rPr dirty="0" spc="-30"/>
              <a:t>etc)</a:t>
            </a:r>
          </a:p>
        </p:txBody>
      </p:sp>
      <p:sp>
        <p:nvSpPr>
          <p:cNvPr id="5" name="object 5"/>
          <p:cNvSpPr/>
          <p:nvPr/>
        </p:nvSpPr>
        <p:spPr>
          <a:xfrm>
            <a:off x="97535" y="97535"/>
            <a:ext cx="1193291" cy="183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0244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2421635"/>
            <a:ext cx="7991856" cy="297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6195" y="120903"/>
            <a:ext cx="6894195" cy="137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8960">
              <a:lnSpc>
                <a:spcPct val="100000"/>
              </a:lnSpc>
            </a:pPr>
            <a:r>
              <a:rPr dirty="0" sz="4400">
                <a:solidFill>
                  <a:srgbClr val="FFFF00"/>
                </a:solidFill>
                <a:latin typeface="Book Antiqua"/>
                <a:cs typeface="Book Antiqua"/>
              </a:rPr>
              <a:t>Stones of Calcium</a:t>
            </a:r>
            <a:r>
              <a:rPr dirty="0" sz="4400" spc="-95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dirty="0" sz="4400">
                <a:solidFill>
                  <a:srgbClr val="FFFF00"/>
                </a:solidFill>
                <a:latin typeface="Book Antiqua"/>
                <a:cs typeface="Book Antiqua"/>
              </a:rPr>
              <a:t>Salts</a:t>
            </a:r>
            <a:endParaRPr sz="4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4400">
                <a:solidFill>
                  <a:srgbClr val="FFFF00"/>
                </a:solidFill>
                <a:latin typeface="Book Antiqua"/>
                <a:cs typeface="Book Antiqua"/>
              </a:rPr>
              <a:t>e.g. Calcium Oxalate</a:t>
            </a:r>
            <a:r>
              <a:rPr dirty="0" sz="4400" spc="-12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dirty="0" sz="4400">
                <a:solidFill>
                  <a:srgbClr val="FFFF00"/>
                </a:solidFill>
                <a:latin typeface="Book Antiqua"/>
                <a:cs typeface="Book Antiqua"/>
              </a:rPr>
              <a:t>Stones</a:t>
            </a:r>
            <a:endParaRPr sz="4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ABS</dc:creator>
  <dc:title>Approach to Acute renal failure</dc:title>
  <dcterms:created xsi:type="dcterms:W3CDTF">2016-04-20T16:28:58Z</dcterms:created>
  <dcterms:modified xsi:type="dcterms:W3CDTF">2016-04-20T16:28:58Z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2016-04-20T00:00:00Z</vt:filetime>
  </property>
</Properties>
</file>