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8" r:id="rId5"/>
    <p:sldId id="285" r:id="rId6"/>
    <p:sldId id="261" r:id="rId7"/>
    <p:sldId id="262" r:id="rId8"/>
    <p:sldId id="263" r:id="rId9"/>
    <p:sldId id="265" r:id="rId10"/>
    <p:sldId id="269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Lecture 2: Inborn Errors of </a:t>
            </a:r>
            <a:r>
              <a:rPr lang="en-US" b="1" dirty="0" err="1" smtClean="0"/>
              <a:t>aminoacid</a:t>
            </a:r>
            <a:r>
              <a:rPr lang="en-US" b="1" dirty="0" smtClean="0"/>
              <a:t> Metabolism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Sumbul</a:t>
            </a:r>
            <a:r>
              <a:rPr lang="en-US" dirty="0" smtClean="0"/>
              <a:t> </a:t>
            </a:r>
            <a:r>
              <a:rPr lang="en-US" dirty="0" err="1" smtClean="0"/>
              <a:t>Fatma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Characteristics of PKU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Elevated phenylalanine in tissues, plasma, urine</a:t>
            </a:r>
          </a:p>
          <a:p>
            <a:pPr lvl="0"/>
            <a:r>
              <a:rPr lang="en-US" dirty="0" err="1" smtClean="0"/>
              <a:t>Phe</a:t>
            </a:r>
            <a:r>
              <a:rPr lang="en-US" dirty="0" smtClean="0"/>
              <a:t> is degraded to </a:t>
            </a:r>
            <a:r>
              <a:rPr lang="en-US" dirty="0" err="1" smtClean="0"/>
              <a:t>phenyllactate</a:t>
            </a:r>
            <a:r>
              <a:rPr lang="en-US" dirty="0" smtClean="0"/>
              <a:t>, </a:t>
            </a:r>
            <a:r>
              <a:rPr lang="en-US" dirty="0" err="1" smtClean="0"/>
              <a:t>phenylacetate</a:t>
            </a:r>
            <a:r>
              <a:rPr lang="en-US" dirty="0" smtClean="0"/>
              <a:t>, </a:t>
            </a:r>
            <a:r>
              <a:rPr lang="en-US" dirty="0" err="1" smtClean="0"/>
              <a:t>phenylpyruvate</a:t>
            </a:r>
            <a:endParaRPr lang="en-US" dirty="0" smtClean="0"/>
          </a:p>
          <a:p>
            <a:pPr lvl="0"/>
            <a:r>
              <a:rPr lang="en-US" dirty="0" smtClean="0"/>
              <a:t>Gives urine a mousy odor</a:t>
            </a:r>
          </a:p>
          <a:p>
            <a:endParaRPr lang="en-US" dirty="0"/>
          </a:p>
        </p:txBody>
      </p:sp>
      <p:grpSp>
        <p:nvGrpSpPr>
          <p:cNvPr id="5" name="Group 5"/>
          <p:cNvGrpSpPr>
            <a:grpSpLocks noGrp="1" noChangeAspect="1"/>
          </p:cNvGrpSpPr>
          <p:nvPr/>
        </p:nvGrpSpPr>
        <p:grpSpPr bwMode="auto">
          <a:xfrm>
            <a:off x="4343400" y="1600200"/>
            <a:ext cx="4343400" cy="4525963"/>
            <a:chOff x="2527" y="7485"/>
            <a:chExt cx="11475" cy="8606"/>
          </a:xfrm>
        </p:grpSpPr>
        <p:sp>
          <p:nvSpPr>
            <p:cNvPr id="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527" y="7485"/>
              <a:ext cx="11475" cy="860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11" descr="c19f049"/>
            <p:cNvPicPr preferRelativeResize="0">
              <a:picLocks noChangeAspect="1" noChangeArrowheads="1"/>
            </p:cNvPicPr>
            <p:nvPr/>
          </p:nvPicPr>
          <p:blipFill>
            <a:blip r:embed="rId2" cstate="print"/>
            <a:srcRect l="26387" r="27406" b="10332"/>
            <a:stretch>
              <a:fillRect/>
            </a:stretch>
          </p:blipFill>
          <p:spPr bwMode="auto">
            <a:xfrm>
              <a:off x="6865" y="7485"/>
              <a:ext cx="5100" cy="7886"/>
            </a:xfrm>
            <a:prstGeom prst="rect">
              <a:avLst/>
            </a:prstGeom>
            <a:noFill/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527" y="15474"/>
              <a:ext cx="11475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Cause of mousy urine smell in PKU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 l="29819" b="89789"/>
            <a:stretch>
              <a:fillRect/>
            </a:stretch>
          </p:blipFill>
          <p:spPr bwMode="auto">
            <a:xfrm>
              <a:off x="2527" y="8582"/>
              <a:ext cx="3300" cy="1235"/>
            </a:xfrm>
            <a:prstGeom prst="rect">
              <a:avLst/>
            </a:prstGeom>
            <a:noFill/>
          </p:spPr>
        </p:pic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665" y="9405"/>
              <a:ext cx="1100" cy="16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665" y="9405"/>
              <a:ext cx="1300" cy="43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V="1">
              <a:off x="5665" y="8788"/>
              <a:ext cx="1300" cy="6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Characteristics of PKU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CNS symptoms</a:t>
            </a:r>
            <a:r>
              <a:rPr lang="en-US" dirty="0" smtClean="0"/>
              <a:t>: Mental retardation, failure to walk or talk, seizures, </a:t>
            </a:r>
            <a:r>
              <a:rPr lang="en-US" dirty="0" err="1" smtClean="0"/>
              <a:t>microcephaly</a:t>
            </a:r>
            <a:r>
              <a:rPr lang="en-US" dirty="0" smtClean="0"/>
              <a:t> etc.</a:t>
            </a:r>
          </a:p>
          <a:p>
            <a:pPr lvl="0"/>
            <a:r>
              <a:rPr lang="en-US" b="1" dirty="0" err="1" smtClean="0"/>
              <a:t>Hypopigmentation</a:t>
            </a:r>
            <a:r>
              <a:rPr lang="en-US" dirty="0" smtClean="0"/>
              <a:t> – fair hair, light skin </a:t>
            </a:r>
            <a:r>
              <a:rPr lang="en-US" dirty="0" err="1" smtClean="0"/>
              <a:t>colour</a:t>
            </a:r>
            <a:r>
              <a:rPr lang="en-US" dirty="0" smtClean="0"/>
              <a:t> and blue eyes</a:t>
            </a:r>
          </a:p>
          <a:p>
            <a:r>
              <a:rPr lang="en-US" dirty="0" smtClean="0"/>
              <a:t>Urine has a musty (mousey) odor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and treatment of PKU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Prenatal diagnosis is done by detecting gene mutation in fetus</a:t>
            </a:r>
          </a:p>
          <a:p>
            <a:pPr lvl="0"/>
            <a:r>
              <a:rPr lang="en-US" dirty="0" smtClean="0"/>
              <a:t>Neonatal diagnosis in infants is done by measuring levels of blood </a:t>
            </a:r>
            <a:r>
              <a:rPr lang="en-US" dirty="0" err="1" smtClean="0"/>
              <a:t>phe</a:t>
            </a:r>
            <a:endParaRPr lang="en-US" dirty="0" smtClean="0"/>
          </a:p>
          <a:p>
            <a:pPr lvl="0"/>
            <a:r>
              <a:rPr lang="en-US" dirty="0" smtClean="0"/>
              <a:t>Treatment: Life long </a:t>
            </a:r>
            <a:r>
              <a:rPr lang="en-US" dirty="0" err="1" smtClean="0"/>
              <a:t>phe</a:t>
            </a:r>
            <a:r>
              <a:rPr lang="en-US" dirty="0" smtClean="0"/>
              <a:t>-restricted diet and tyrosine supplementation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Maple Syrup Urine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Due to deficiency of </a:t>
            </a:r>
            <a:r>
              <a:rPr lang="en-US" dirty="0" smtClean="0"/>
              <a:t>branched chain </a:t>
            </a:r>
            <a:r>
              <a:rPr lang="el-GR" dirty="0" smtClean="0"/>
              <a:t>α</a:t>
            </a:r>
            <a:r>
              <a:rPr lang="en-US" dirty="0" smtClean="0"/>
              <a:t>-</a:t>
            </a:r>
            <a:r>
              <a:rPr lang="en-US" dirty="0" err="1" smtClean="0"/>
              <a:t>ketoacid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endParaRPr lang="en-US" dirty="0" smtClean="0"/>
          </a:p>
          <a:p>
            <a:pPr lvl="0"/>
            <a:r>
              <a:rPr lang="en-US" dirty="0" smtClean="0"/>
              <a:t>The enzyme </a:t>
            </a:r>
            <a:r>
              <a:rPr lang="en-US" dirty="0" err="1" smtClean="0"/>
              <a:t>decarboxylates</a:t>
            </a:r>
            <a:r>
              <a:rPr lang="en-US" dirty="0" smtClean="0"/>
              <a:t> </a:t>
            </a:r>
            <a:r>
              <a:rPr lang="en-US" dirty="0" err="1" smtClean="0"/>
              <a:t>leucine</a:t>
            </a:r>
            <a:r>
              <a:rPr lang="en-US" dirty="0" smtClean="0"/>
              <a:t>, </a:t>
            </a:r>
            <a:r>
              <a:rPr lang="en-US" dirty="0" err="1" smtClean="0"/>
              <a:t>isoleucine</a:t>
            </a:r>
            <a:r>
              <a:rPr lang="en-US" dirty="0" smtClean="0"/>
              <a:t> and </a:t>
            </a:r>
            <a:r>
              <a:rPr lang="en-US" dirty="0" err="1" smtClean="0"/>
              <a:t>valine</a:t>
            </a:r>
            <a:endParaRPr lang="en-US" dirty="0" smtClean="0"/>
          </a:p>
          <a:p>
            <a:pPr lvl="0"/>
            <a:r>
              <a:rPr lang="en-US" dirty="0" smtClean="0"/>
              <a:t>These </a:t>
            </a:r>
            <a:r>
              <a:rPr lang="en-US" dirty="0" err="1" smtClean="0"/>
              <a:t>aminoacids</a:t>
            </a:r>
            <a:r>
              <a:rPr lang="en-US" dirty="0" smtClean="0"/>
              <a:t> </a:t>
            </a:r>
            <a:r>
              <a:rPr lang="en-US" dirty="0" smtClean="0"/>
              <a:t>accumulate in blood</a:t>
            </a:r>
          </a:p>
          <a:p>
            <a:pPr lvl="0"/>
            <a:r>
              <a:rPr lang="en-US" dirty="0" smtClean="0"/>
              <a:t>Symptoms: mental retardation, physical disability, metabolic acidosis, etc.</a:t>
            </a:r>
          </a:p>
          <a:p>
            <a:r>
              <a:rPr lang="en-US" dirty="0" smtClean="0"/>
              <a:t>Maple syrup odor of urine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Maple Syrup Urine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Types: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Classic type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Most common, due to little or no activity of </a:t>
            </a:r>
            <a:r>
              <a:rPr lang="en-US" dirty="0" smtClean="0"/>
              <a:t>branched chain </a:t>
            </a:r>
            <a:r>
              <a:rPr lang="el-GR" dirty="0" smtClean="0"/>
              <a:t>α</a:t>
            </a:r>
            <a:r>
              <a:rPr lang="en-US" dirty="0" smtClean="0"/>
              <a:t>-</a:t>
            </a:r>
            <a:r>
              <a:rPr lang="en-US" dirty="0" err="1" smtClean="0"/>
              <a:t>ketoacid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endParaRPr lang="en-US" dirty="0" smtClean="0"/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Intermediate and intermittent forms: </a:t>
            </a:r>
            <a:r>
              <a:rPr lang="en-US" dirty="0" smtClean="0"/>
              <a:t>Higher enzyme activity, symptoms are milder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Thiamine-responsive form: </a:t>
            </a:r>
            <a:r>
              <a:rPr lang="en-US" dirty="0" smtClean="0"/>
              <a:t>High doses of thiamine increases </a:t>
            </a:r>
            <a:r>
              <a:rPr lang="el-GR" dirty="0" smtClean="0"/>
              <a:t>α</a:t>
            </a:r>
            <a:r>
              <a:rPr lang="en-US" dirty="0" smtClean="0"/>
              <a:t>-</a:t>
            </a:r>
            <a:r>
              <a:rPr lang="en-US" dirty="0" err="1" smtClean="0"/>
              <a:t>ketoacid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 activity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675" name="Group 3"/>
          <p:cNvGrpSpPr>
            <a:grpSpLocks noChangeAspect="1"/>
          </p:cNvGrpSpPr>
          <p:nvPr/>
        </p:nvGrpSpPr>
        <p:grpSpPr bwMode="auto">
          <a:xfrm>
            <a:off x="133537" y="609600"/>
            <a:ext cx="8710191" cy="5728801"/>
            <a:chOff x="2527" y="4860"/>
            <a:chExt cx="12847" cy="8691"/>
          </a:xfrm>
        </p:grpSpPr>
        <p:sp>
          <p:nvSpPr>
            <p:cNvPr id="2868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527" y="4860"/>
              <a:ext cx="12847" cy="869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687" name="Picture 15" descr="c19f068"/>
            <p:cNvPicPr preferRelativeResize="0">
              <a:picLocks noChangeAspect="1" noChangeArrowheads="1"/>
            </p:cNvPicPr>
            <p:nvPr/>
          </p:nvPicPr>
          <p:blipFill>
            <a:blip r:embed="rId2" cstate="print"/>
            <a:srcRect b="10493"/>
            <a:stretch>
              <a:fillRect/>
            </a:stretch>
          </p:blipFill>
          <p:spPr bwMode="auto">
            <a:xfrm>
              <a:off x="2527" y="4860"/>
              <a:ext cx="12825" cy="7457"/>
            </a:xfrm>
            <a:prstGeom prst="rect">
              <a:avLst/>
            </a:prstGeom>
            <a:noFill/>
          </p:spPr>
        </p:pic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2965" y="12522"/>
              <a:ext cx="11475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1206" tIns="25603" rIns="51206" bIns="256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Degradation of branched-chain amino acids: valine, isoleucine and leucine.</a:t>
              </a:r>
              <a:b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Deficiency of branched chain a-keto acid dehydrogenase leads to MSUD.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683" name="Group 11"/>
            <p:cNvGrpSpPr>
              <a:grpSpLocks/>
            </p:cNvGrpSpPr>
            <p:nvPr/>
          </p:nvGrpSpPr>
          <p:grpSpPr bwMode="auto">
            <a:xfrm>
              <a:off x="2752" y="8717"/>
              <a:ext cx="500" cy="411"/>
              <a:chOff x="744" y="1632"/>
              <a:chExt cx="240" cy="192"/>
            </a:xfrm>
          </p:grpSpPr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 flipH="1"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4" name="Line 12"/>
              <p:cNvSpPr>
                <a:spLocks noChangeShapeType="1"/>
              </p:cNvSpPr>
              <p:nvPr/>
            </p:nvSpPr>
            <p:spPr bwMode="auto">
              <a:xfrm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6052" y="8614"/>
              <a:ext cx="500" cy="412"/>
              <a:chOff x="744" y="1632"/>
              <a:chExt cx="240" cy="192"/>
            </a:xfrm>
          </p:grpSpPr>
          <p:sp>
            <p:nvSpPr>
              <p:cNvPr id="28682" name="Line 10"/>
              <p:cNvSpPr>
                <a:spLocks noChangeShapeType="1"/>
              </p:cNvSpPr>
              <p:nvPr/>
            </p:nvSpPr>
            <p:spPr bwMode="auto">
              <a:xfrm flipH="1"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1" name="Line 9"/>
              <p:cNvSpPr>
                <a:spLocks noChangeShapeType="1"/>
              </p:cNvSpPr>
              <p:nvPr/>
            </p:nvSpPr>
            <p:spPr bwMode="auto">
              <a:xfrm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11052" y="8614"/>
              <a:ext cx="500" cy="412"/>
              <a:chOff x="744" y="1632"/>
              <a:chExt cx="240" cy="192"/>
            </a:xfrm>
          </p:grpSpPr>
          <p:sp>
            <p:nvSpPr>
              <p:cNvPr id="28679" name="Line 7"/>
              <p:cNvSpPr>
                <a:spLocks noChangeShapeType="1"/>
              </p:cNvSpPr>
              <p:nvPr/>
            </p:nvSpPr>
            <p:spPr bwMode="auto">
              <a:xfrm flipH="1"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13152" y="7445"/>
              <a:ext cx="2222" cy="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1206" tIns="25603" rIns="51206" bIns="2560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Valine, Isoleucine,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Leucine and their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keto acids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accumulated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Maple Syrup Urine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Treatment:  Limited intake of </a:t>
            </a:r>
            <a:r>
              <a:rPr lang="en-US" b="1" dirty="0" err="1" smtClean="0"/>
              <a:t>leucine</a:t>
            </a:r>
            <a:r>
              <a:rPr lang="en-US" b="1" dirty="0" smtClean="0"/>
              <a:t>, </a:t>
            </a:r>
            <a:r>
              <a:rPr lang="en-US" b="1" dirty="0" err="1" smtClean="0"/>
              <a:t>isoleucine</a:t>
            </a:r>
            <a:r>
              <a:rPr lang="en-US" b="1" dirty="0" smtClean="0"/>
              <a:t> and </a:t>
            </a:r>
            <a:r>
              <a:rPr lang="en-US" b="1" dirty="0" err="1" smtClean="0"/>
              <a:t>valine</a:t>
            </a:r>
            <a:r>
              <a:rPr lang="en-US" b="1" dirty="0" smtClean="0"/>
              <a:t> causes no toxic effects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Albinism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 disease of tyrosine metabolism</a:t>
            </a:r>
          </a:p>
          <a:p>
            <a:pPr lvl="0"/>
            <a:r>
              <a:rPr lang="en-US" dirty="0" smtClean="0"/>
              <a:t>Tyrosine is involved in melanin production</a:t>
            </a:r>
          </a:p>
          <a:p>
            <a:pPr lvl="0"/>
            <a:r>
              <a:rPr lang="en-US" dirty="0" smtClean="0"/>
              <a:t>Melanin is a pigment of hair, skin, eyes</a:t>
            </a:r>
          </a:p>
          <a:p>
            <a:pPr lvl="0"/>
            <a:r>
              <a:rPr lang="en-US" dirty="0" smtClean="0"/>
              <a:t>Due to </a:t>
            </a:r>
            <a:r>
              <a:rPr lang="en-US" dirty="0" err="1" smtClean="0"/>
              <a:t>tyrosinase</a:t>
            </a:r>
            <a:r>
              <a:rPr lang="en-US" dirty="0" smtClean="0"/>
              <a:t> deficiency</a:t>
            </a:r>
          </a:p>
          <a:p>
            <a:pPr lvl="0"/>
            <a:r>
              <a:rPr lang="en-US" dirty="0" smtClean="0"/>
              <a:t>Melanin is absent in albino patients</a:t>
            </a:r>
          </a:p>
          <a:p>
            <a:pPr lvl="0"/>
            <a:r>
              <a:rPr lang="en-US" dirty="0" smtClean="0"/>
              <a:t>Hair, skin, eyes appear white</a:t>
            </a:r>
          </a:p>
          <a:p>
            <a:pPr lvl="0"/>
            <a:r>
              <a:rPr lang="en-US" dirty="0" smtClean="0"/>
              <a:t>Vision defects, photophobia</a:t>
            </a:r>
          </a:p>
          <a:p>
            <a:endParaRPr lang="en-US" dirty="0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769" name="Group 1"/>
          <p:cNvGrpSpPr>
            <a:grpSpLocks noChangeAspect="1"/>
          </p:cNvGrpSpPr>
          <p:nvPr/>
        </p:nvGrpSpPr>
        <p:grpSpPr bwMode="auto">
          <a:xfrm>
            <a:off x="3801565" y="2743200"/>
            <a:ext cx="5571035" cy="3781425"/>
            <a:chOff x="2338" y="5955"/>
            <a:chExt cx="12375" cy="8640"/>
          </a:xfrm>
        </p:grpSpPr>
        <p:sp>
          <p:nvSpPr>
            <p:cNvPr id="32785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526" y="5955"/>
              <a:ext cx="12187" cy="86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3238" y="13566"/>
              <a:ext cx="11475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Melanin biosynthesis from tyrosine: Deficiency of tyrosinase</a:t>
              </a:r>
              <a:b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leads to albinisim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 rot="16200000">
              <a:off x="2452" y="11520"/>
              <a:ext cx="508" cy="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780" name="Group 12"/>
            <p:cNvGrpSpPr>
              <a:grpSpLocks/>
            </p:cNvGrpSpPr>
            <p:nvPr/>
          </p:nvGrpSpPr>
          <p:grpSpPr bwMode="auto">
            <a:xfrm>
              <a:off x="5738" y="7395"/>
              <a:ext cx="500" cy="411"/>
              <a:chOff x="744" y="1632"/>
              <a:chExt cx="240" cy="192"/>
            </a:xfrm>
          </p:grpSpPr>
          <p:sp>
            <p:nvSpPr>
              <p:cNvPr id="32782" name="Line 14"/>
              <p:cNvSpPr>
                <a:spLocks noChangeShapeType="1"/>
              </p:cNvSpPr>
              <p:nvPr/>
            </p:nvSpPr>
            <p:spPr bwMode="auto">
              <a:xfrm flipH="1"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1" name="Line 13"/>
              <p:cNvSpPr>
                <a:spLocks noChangeShapeType="1"/>
              </p:cNvSpPr>
              <p:nvPr/>
            </p:nvSpPr>
            <p:spPr bwMode="auto">
              <a:xfrm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779" name="Picture 11" descr="gibson_clip_image005"/>
            <p:cNvPicPr>
              <a:picLocks noChangeAspect="1" noChangeArrowheads="1"/>
            </p:cNvPicPr>
            <p:nvPr/>
          </p:nvPicPr>
          <p:blipFill>
            <a:blip r:embed="rId2" cstate="print"/>
            <a:srcRect l="22858" t="6329" r="42360" b="41772"/>
            <a:stretch>
              <a:fillRect/>
            </a:stretch>
          </p:blipFill>
          <p:spPr bwMode="auto">
            <a:xfrm>
              <a:off x="7521" y="5955"/>
              <a:ext cx="2950" cy="5451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7671" y="6675"/>
              <a:ext cx="700" cy="5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7671" y="7806"/>
              <a:ext cx="700" cy="5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6307" y="7301"/>
              <a:ext cx="1932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Tyrosinase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V="1">
              <a:off x="8071" y="6984"/>
              <a:ext cx="600" cy="4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8171" y="7806"/>
              <a:ext cx="500" cy="3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9837" y="6675"/>
              <a:ext cx="3308" cy="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Tyrosine and DOPA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accumulated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>
              <a:off x="8988" y="11509"/>
              <a:ext cx="0" cy="4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>
              <a:off x="8988" y="12126"/>
              <a:ext cx="0" cy="4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0" name="Text Box 2"/>
            <p:cNvSpPr txBox="1">
              <a:spLocks noChangeArrowheads="1"/>
            </p:cNvSpPr>
            <p:nvPr/>
          </p:nvSpPr>
          <p:spPr bwMode="auto">
            <a:xfrm>
              <a:off x="8238" y="12744"/>
              <a:ext cx="1488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Melanin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8814" y="108744"/>
            <a:ext cx="2507986" cy="172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Homocystinuria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Due to defects in </a:t>
            </a:r>
            <a:r>
              <a:rPr lang="en-US" dirty="0" err="1" smtClean="0"/>
              <a:t>homocysteine</a:t>
            </a:r>
            <a:r>
              <a:rPr lang="en-US" dirty="0" smtClean="0"/>
              <a:t> metabolism</a:t>
            </a:r>
          </a:p>
          <a:p>
            <a:pPr lvl="0"/>
            <a:r>
              <a:rPr lang="en-US" dirty="0" smtClean="0"/>
              <a:t>Deficiency of </a:t>
            </a:r>
            <a:r>
              <a:rPr lang="en-US" dirty="0" err="1" smtClean="0"/>
              <a:t>cystathionine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synthase</a:t>
            </a:r>
            <a:endParaRPr lang="en-US" dirty="0" smtClean="0"/>
          </a:p>
          <a:p>
            <a:pPr lvl="0"/>
            <a:r>
              <a:rPr lang="en-US" dirty="0" smtClean="0"/>
              <a:t>Converts </a:t>
            </a:r>
            <a:r>
              <a:rPr lang="en-US" dirty="0" err="1" smtClean="0"/>
              <a:t>homocysteine</a:t>
            </a:r>
            <a:r>
              <a:rPr lang="en-US" dirty="0" smtClean="0"/>
              <a:t> to </a:t>
            </a:r>
            <a:r>
              <a:rPr lang="en-US" dirty="0" err="1" smtClean="0"/>
              <a:t>cystathionine</a:t>
            </a:r>
            <a:endParaRPr lang="en-US" dirty="0" smtClean="0"/>
          </a:p>
          <a:p>
            <a:pPr lvl="0"/>
            <a:r>
              <a:rPr lang="en-US" dirty="0" smtClean="0"/>
              <a:t>High plasma and urine levels of </a:t>
            </a:r>
            <a:r>
              <a:rPr lang="en-US" dirty="0" err="1" smtClean="0"/>
              <a:t>homocysteine</a:t>
            </a:r>
            <a:r>
              <a:rPr lang="en-US" dirty="0" smtClean="0"/>
              <a:t> and </a:t>
            </a:r>
            <a:r>
              <a:rPr lang="en-US" dirty="0" err="1" smtClean="0"/>
              <a:t>methionine</a:t>
            </a:r>
            <a:r>
              <a:rPr lang="en-US" dirty="0" smtClean="0"/>
              <a:t> and low levels of </a:t>
            </a:r>
            <a:r>
              <a:rPr lang="en-US" dirty="0" err="1" smtClean="0"/>
              <a:t>cysteine</a:t>
            </a:r>
            <a:endParaRPr lang="en-US" dirty="0" smtClean="0"/>
          </a:p>
          <a:p>
            <a:pPr lvl="0"/>
            <a:r>
              <a:rPr lang="en-US" dirty="0" err="1" smtClean="0"/>
              <a:t>Homocysteine</a:t>
            </a:r>
            <a:r>
              <a:rPr lang="en-US" dirty="0" smtClean="0"/>
              <a:t> is a risk factor for atherosclerosis and heart disease</a:t>
            </a:r>
          </a:p>
          <a:p>
            <a:pPr lvl="0"/>
            <a:r>
              <a:rPr lang="en-US" dirty="0" smtClean="0"/>
              <a:t>Skeletal abnormalities, osteoporosis, mental retardation, displacement of eye lens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817" name="Group 1"/>
          <p:cNvGrpSpPr>
            <a:grpSpLocks noChangeAspect="1"/>
          </p:cNvGrpSpPr>
          <p:nvPr/>
        </p:nvGrpSpPr>
        <p:grpSpPr bwMode="auto">
          <a:xfrm>
            <a:off x="200778" y="381252"/>
            <a:ext cx="9095622" cy="8457949"/>
            <a:chOff x="2527" y="-769"/>
            <a:chExt cx="13949" cy="14612"/>
          </a:xfrm>
        </p:grpSpPr>
        <p:sp>
          <p:nvSpPr>
            <p:cNvPr id="34827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527" y="4296"/>
              <a:ext cx="13949" cy="954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3493" y="8349"/>
              <a:ext cx="11475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Methionine degradation pathway: Deficiency of </a:t>
              </a: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cystathione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b-synthase leads to </a:t>
              </a: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homocystinuria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/ </a:t>
              </a: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homocysteinemia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825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" y="-769"/>
              <a:ext cx="8602" cy="8820"/>
            </a:xfrm>
            <a:prstGeom prst="rect">
              <a:avLst/>
            </a:prstGeom>
            <a:noFill/>
          </p:spPr>
        </p:pic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 rot="-5400000">
              <a:off x="2452" y="6044"/>
              <a:ext cx="51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1002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3789" y="4108"/>
              <a:ext cx="282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Cystathione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Symbol" pitchFamily="18" charset="2"/>
                </a:rPr>
                <a:t>b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-synthase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4114" y="679"/>
              <a:ext cx="1922" cy="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Methionine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 and its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metabolites are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accumulated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13094" y="5191"/>
              <a:ext cx="1947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Cysteine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 becomes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deficient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818" name="Group 2"/>
            <p:cNvGrpSpPr>
              <a:grpSpLocks/>
            </p:cNvGrpSpPr>
            <p:nvPr/>
          </p:nvGrpSpPr>
          <p:grpSpPr bwMode="auto">
            <a:xfrm>
              <a:off x="3338" y="4108"/>
              <a:ext cx="500" cy="412"/>
              <a:chOff x="744" y="1632"/>
              <a:chExt cx="240" cy="192"/>
            </a:xfrm>
          </p:grpSpPr>
          <p:sp>
            <p:nvSpPr>
              <p:cNvPr id="34820" name="Line 4"/>
              <p:cNvSpPr>
                <a:spLocks noChangeShapeType="1"/>
              </p:cNvSpPr>
              <p:nvPr/>
            </p:nvSpPr>
            <p:spPr bwMode="auto">
              <a:xfrm flipH="1"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19" name="Line 3"/>
              <p:cNvSpPr>
                <a:spLocks noChangeShapeType="1"/>
              </p:cNvSpPr>
              <p:nvPr/>
            </p:nvSpPr>
            <p:spPr bwMode="auto">
              <a:xfrm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Inborn Errors of amino acid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Caused by enzyme loss or deficiency due to gene mutation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2971800"/>
            <a:ext cx="6172200" cy="614065"/>
            <a:chOff x="685800" y="2971800"/>
            <a:chExt cx="6172200" cy="614065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3124200"/>
              <a:ext cx="2882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Enzyme   + Substrate </a:t>
              </a:r>
              <a:endParaRPr lang="en-US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04708" y="3124200"/>
              <a:ext cx="1253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Product </a:t>
              </a:r>
              <a:endParaRPr lang="en-US" sz="2400" b="1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429000" y="3352800"/>
              <a:ext cx="21336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2971800"/>
              <a:ext cx="1453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Cofactors </a:t>
              </a:r>
              <a:endParaRPr lang="en-US" sz="24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90600" y="3124200"/>
            <a:ext cx="533400" cy="533400"/>
            <a:chOff x="990600" y="3124200"/>
            <a:chExt cx="533400" cy="533400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952500" y="3238500"/>
              <a:ext cx="533400" cy="3048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990600" y="3124200"/>
              <a:ext cx="533400" cy="5334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Down Arrow 19"/>
          <p:cNvSpPr/>
          <p:nvPr/>
        </p:nvSpPr>
        <p:spPr>
          <a:xfrm>
            <a:off x="2514600" y="3505200"/>
            <a:ext cx="228600" cy="6096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096000" y="3505200"/>
            <a:ext cx="228600" cy="6096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64196" y="4191000"/>
            <a:ext cx="999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Excess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05646" y="4114800"/>
            <a:ext cx="1333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Deficient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 animBg="1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Treatment of </a:t>
            </a:r>
            <a:r>
              <a:rPr lang="en-US" b="1" dirty="0" err="1" smtClean="0"/>
              <a:t>Homocystinuria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Oral administration of vitamins B</a:t>
            </a:r>
            <a:r>
              <a:rPr lang="en-US" baseline="-25000" dirty="0" smtClean="0"/>
              <a:t>6</a:t>
            </a:r>
            <a:r>
              <a:rPr lang="en-US" dirty="0" smtClean="0"/>
              <a:t>,</a:t>
            </a:r>
            <a:r>
              <a:rPr lang="en-US" baseline="-25000" dirty="0" smtClean="0"/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12</a:t>
            </a:r>
            <a:r>
              <a:rPr lang="en-US" dirty="0" smtClean="0"/>
              <a:t> and </a:t>
            </a:r>
            <a:r>
              <a:rPr lang="en-US" dirty="0" err="1" smtClean="0"/>
              <a:t>folate</a:t>
            </a:r>
            <a:endParaRPr lang="en-US" dirty="0" smtClean="0"/>
          </a:p>
          <a:p>
            <a:pPr lvl="0"/>
            <a:r>
              <a:rPr lang="en-US" dirty="0" smtClean="0"/>
              <a:t>Vitamin B</a:t>
            </a:r>
            <a:r>
              <a:rPr lang="en-US" baseline="-25000" dirty="0" smtClean="0"/>
              <a:t>6</a:t>
            </a:r>
            <a:r>
              <a:rPr lang="en-US" dirty="0" smtClean="0"/>
              <a:t> is a cofactor of </a:t>
            </a:r>
            <a:r>
              <a:rPr lang="en-US" dirty="0" err="1" smtClean="0"/>
              <a:t>cystathionine</a:t>
            </a:r>
            <a:r>
              <a:rPr lang="en-US" dirty="0" smtClean="0"/>
              <a:t> β-</a:t>
            </a:r>
            <a:r>
              <a:rPr lang="en-US" dirty="0" err="1" smtClean="0"/>
              <a:t>synthase</a:t>
            </a:r>
            <a:endParaRPr lang="en-US" dirty="0" smtClean="0"/>
          </a:p>
          <a:p>
            <a:pPr lvl="0"/>
            <a:r>
              <a:rPr lang="en-US" dirty="0" err="1" smtClean="0"/>
              <a:t>Methionine</a:t>
            </a:r>
            <a:r>
              <a:rPr lang="en-US" dirty="0" smtClean="0"/>
              <a:t>-restricted diet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Homocystinuria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Hyperhomocysteinemia</a:t>
            </a:r>
            <a:r>
              <a:rPr lang="en-US" dirty="0" smtClean="0"/>
              <a:t> is also associated with:</a:t>
            </a:r>
          </a:p>
          <a:p>
            <a:pPr lvl="0"/>
            <a:r>
              <a:rPr lang="it-IT" dirty="0" smtClean="0"/>
              <a:t>Neural tube defect (spina bifida)</a:t>
            </a:r>
            <a:endParaRPr lang="en-US" dirty="0" smtClean="0"/>
          </a:p>
          <a:p>
            <a:pPr lvl="0"/>
            <a:r>
              <a:rPr lang="en-US" dirty="0" smtClean="0"/>
              <a:t>Vascular disease (atherosclerosis)</a:t>
            </a:r>
          </a:p>
          <a:p>
            <a:pPr lvl="0"/>
            <a:r>
              <a:rPr lang="en-US" dirty="0" smtClean="0"/>
              <a:t>A risk factor of heart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Alkaptonuria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A rare disease of tyrosine degradation</a:t>
            </a:r>
          </a:p>
          <a:p>
            <a:pPr lvl="0"/>
            <a:r>
              <a:rPr lang="en-US" sz="2800" dirty="0" smtClean="0"/>
              <a:t>Due to deficiency of </a:t>
            </a:r>
            <a:r>
              <a:rPr lang="en-US" sz="2800" dirty="0" err="1" smtClean="0"/>
              <a:t>homogentisic</a:t>
            </a:r>
            <a:r>
              <a:rPr lang="en-US" sz="2800" dirty="0" smtClean="0"/>
              <a:t> acid </a:t>
            </a:r>
            <a:r>
              <a:rPr lang="en-US" sz="2800" dirty="0" err="1" smtClean="0"/>
              <a:t>oxidase</a:t>
            </a:r>
            <a:endParaRPr lang="en-US" sz="2800" dirty="0" smtClean="0"/>
          </a:p>
          <a:p>
            <a:endParaRPr lang="en-US" sz="2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447800" y="2590800"/>
            <a:ext cx="5932122" cy="3417332"/>
            <a:chOff x="1447800" y="2590800"/>
            <a:chExt cx="5932122" cy="3417332"/>
          </a:xfrm>
        </p:grpSpPr>
        <p:sp>
          <p:nvSpPr>
            <p:cNvPr id="4" name="TextBox 3"/>
            <p:cNvSpPr txBox="1"/>
            <p:nvPr/>
          </p:nvSpPr>
          <p:spPr>
            <a:xfrm>
              <a:off x="3657600" y="2590800"/>
              <a:ext cx="9687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Tyrosine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47800" y="2907268"/>
              <a:ext cx="1558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catecholamine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22609" y="2895600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Melanin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endCxn id="5" idx="3"/>
            </p:cNvCxnSpPr>
            <p:nvPr/>
          </p:nvCxnSpPr>
          <p:spPr>
            <a:xfrm rot="10800000" flipV="1">
              <a:off x="3006112" y="2819400"/>
              <a:ext cx="727688" cy="2725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648200" y="2819400"/>
              <a:ext cx="18288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2"/>
            </p:cNvCxnSpPr>
            <p:nvPr/>
          </p:nvCxnSpPr>
          <p:spPr>
            <a:xfrm rot="5400000">
              <a:off x="3932064" y="3142868"/>
              <a:ext cx="392668" cy="271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200400" y="3288268"/>
              <a:ext cx="2696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P-</a:t>
              </a:r>
              <a:r>
                <a:rPr lang="en-US" dirty="0" err="1" smtClean="0"/>
                <a:t>Hydroxyphenylpyruvatec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4000500" y="39243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352800" y="4191000"/>
              <a:ext cx="1905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Homogentisic</a:t>
              </a:r>
              <a:r>
                <a:rPr lang="en-US" dirty="0" smtClean="0"/>
                <a:t> acid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4114800" y="48006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4114006" y="5181600"/>
              <a:ext cx="3055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4115594" y="5561806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810000" y="5638800"/>
              <a:ext cx="1081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Fumarate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953000" y="5865812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562600" y="5638800"/>
              <a:ext cx="1066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TCA cycle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267200" y="4583668"/>
            <a:ext cx="266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Homogentisic</a:t>
            </a:r>
            <a:r>
              <a:rPr lang="en-US" dirty="0" smtClean="0">
                <a:solidFill>
                  <a:srgbClr val="C00000"/>
                </a:solidFill>
              </a:rPr>
              <a:t> acid </a:t>
            </a:r>
            <a:r>
              <a:rPr lang="en-US" dirty="0" err="1" smtClean="0">
                <a:solidFill>
                  <a:srgbClr val="C00000"/>
                </a:solidFill>
              </a:rPr>
              <a:t>oxidase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Characteristics of </a:t>
            </a:r>
            <a:r>
              <a:rPr lang="en-US" b="1" dirty="0" err="1" smtClean="0"/>
              <a:t>Alkaptonuria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81800" cy="45259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Homogentisic</a:t>
            </a:r>
            <a:r>
              <a:rPr lang="en-US" dirty="0" smtClean="0"/>
              <a:t> </a:t>
            </a:r>
            <a:r>
              <a:rPr lang="en-US" dirty="0" err="1" smtClean="0"/>
              <a:t>aciduria</a:t>
            </a:r>
            <a:r>
              <a:rPr lang="en-US" dirty="0" smtClean="0"/>
              <a:t>: elevated </a:t>
            </a:r>
            <a:r>
              <a:rPr lang="en-US" dirty="0" err="1" smtClean="0"/>
              <a:t>homogentisic</a:t>
            </a:r>
            <a:r>
              <a:rPr lang="en-US" dirty="0" smtClean="0"/>
              <a:t> acid in urine which is oxidized to dark pigment over time</a:t>
            </a:r>
          </a:p>
          <a:p>
            <a:pPr lvl="0"/>
            <a:r>
              <a:rPr lang="en-US" dirty="0" smtClean="0"/>
              <a:t>Arthritis</a:t>
            </a:r>
          </a:p>
          <a:p>
            <a:pPr lvl="0"/>
            <a:r>
              <a:rPr lang="en-US" dirty="0" smtClean="0"/>
              <a:t>Black pigmentation of cartilage, tissue</a:t>
            </a:r>
          </a:p>
          <a:p>
            <a:pPr lvl="0"/>
            <a:r>
              <a:rPr lang="en-US" dirty="0" smtClean="0"/>
              <a:t>Usually asymptomatic until adulthood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066800"/>
            <a:ext cx="1676400" cy="587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alkaptonuria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Restricted intake of </a:t>
            </a:r>
            <a:r>
              <a:rPr lang="en-US" dirty="0" smtClean="0"/>
              <a:t>tyrosine </a:t>
            </a:r>
            <a:r>
              <a:rPr lang="en-US" dirty="0" smtClean="0"/>
              <a:t>and phenylalanine reduces </a:t>
            </a:r>
            <a:r>
              <a:rPr lang="en-US" dirty="0" err="1" smtClean="0"/>
              <a:t>homogentisic</a:t>
            </a:r>
            <a:r>
              <a:rPr lang="en-US" dirty="0" smtClean="0"/>
              <a:t> acid and dark pigmentation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20"/>
                <a:gridCol w="1760088"/>
                <a:gridCol w="3821892"/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Enzyme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Aminoacids</a:t>
                      </a:r>
                      <a:r>
                        <a:rPr lang="en-US" baseline="0" dirty="0" smtClean="0"/>
                        <a:t> involved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Phenylketonuria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Phenylalanine </a:t>
                      </a:r>
                      <a:r>
                        <a:rPr lang="en-US" dirty="0" err="1" smtClean="0"/>
                        <a:t>hydroxylase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Phenylalanine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Maple syrup urine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ketoacid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dehydrogenase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Isoleucine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leucine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valine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Albinism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Tyrosinase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Tyrosine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Homocystinuria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Cystathionine</a:t>
                      </a:r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β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synthase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Methionine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Alkaptonuria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Homogentisic</a:t>
                      </a:r>
                      <a:r>
                        <a:rPr lang="en-US" dirty="0" smtClean="0"/>
                        <a:t> acid </a:t>
                      </a:r>
                      <a:r>
                        <a:rPr lang="en-US" dirty="0" err="1" smtClean="0"/>
                        <a:t>oxidase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Tyrosine and phenylalanine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Inborn diseases of amino acid metabolism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Phenylketonuria</a:t>
            </a:r>
            <a:endParaRPr lang="en-US" dirty="0" smtClean="0"/>
          </a:p>
          <a:p>
            <a:r>
              <a:rPr lang="en-US" dirty="0" smtClean="0"/>
              <a:t>Maple syrup Urine Disease</a:t>
            </a:r>
          </a:p>
          <a:p>
            <a:r>
              <a:rPr lang="en-US" dirty="0" smtClean="0"/>
              <a:t>Albinism</a:t>
            </a:r>
          </a:p>
          <a:p>
            <a:r>
              <a:rPr lang="en-US" dirty="0" err="1" smtClean="0"/>
              <a:t>Homocystinuria</a:t>
            </a:r>
            <a:endParaRPr lang="en-US" dirty="0" smtClean="0"/>
          </a:p>
          <a:p>
            <a:r>
              <a:rPr lang="en-US" dirty="0" err="1" smtClean="0"/>
              <a:t>Alkaptonuria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Phenylketonuria</a:t>
            </a:r>
            <a:r>
              <a:rPr lang="en-US" b="1" dirty="0" smtClean="0"/>
              <a:t> (PKU)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disease of </a:t>
            </a:r>
            <a:r>
              <a:rPr lang="en-US" dirty="0" err="1" smtClean="0"/>
              <a:t>aminoacid</a:t>
            </a:r>
            <a:r>
              <a:rPr lang="en-US" dirty="0" smtClean="0"/>
              <a:t> metabolism</a:t>
            </a:r>
          </a:p>
          <a:p>
            <a:pPr lvl="0"/>
            <a:r>
              <a:rPr lang="en-US" dirty="0" smtClean="0"/>
              <a:t>Due to deficiency of phenylalanine </a:t>
            </a:r>
            <a:r>
              <a:rPr lang="en-US" dirty="0" err="1" smtClean="0"/>
              <a:t>hydroxylase</a:t>
            </a:r>
            <a:r>
              <a:rPr lang="en-US" dirty="0" smtClean="0"/>
              <a:t> enzyme</a:t>
            </a:r>
          </a:p>
          <a:p>
            <a:pPr lvl="0"/>
            <a:r>
              <a:rPr lang="en-US" dirty="0" smtClean="0"/>
              <a:t>Results in </a:t>
            </a:r>
            <a:r>
              <a:rPr lang="en-US" dirty="0" err="1" smtClean="0"/>
              <a:t>hyperphenylalaninemia</a:t>
            </a:r>
            <a:r>
              <a:rPr lang="en-US" dirty="0" smtClean="0"/>
              <a:t> and tyrosine deficiency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-711741" y="1143000"/>
            <a:ext cx="7874541" cy="5334000"/>
            <a:chOff x="2527" y="9960"/>
            <a:chExt cx="12253" cy="8537"/>
          </a:xfrm>
        </p:grpSpPr>
        <p:sp>
          <p:nvSpPr>
            <p:cNvPr id="2061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527" y="9960"/>
              <a:ext cx="12253" cy="853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3305" y="17880"/>
              <a:ext cx="11475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The pathway of phenylalanine degradation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 b="51494"/>
            <a:stretch>
              <a:fillRect/>
            </a:stretch>
          </p:blipFill>
          <p:spPr bwMode="auto">
            <a:xfrm>
              <a:off x="6640" y="9960"/>
              <a:ext cx="4702" cy="5863"/>
            </a:xfrm>
            <a:prstGeom prst="rect">
              <a:avLst/>
            </a:prstGeom>
            <a:noFill/>
          </p:spPr>
        </p:pic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 rot="-5400000">
              <a:off x="2453" y="15713"/>
              <a:ext cx="511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1009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9642" y="16646"/>
              <a:ext cx="0" cy="4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9642" y="17263"/>
              <a:ext cx="0" cy="4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9642" y="16028"/>
              <a:ext cx="0" cy="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9960" y="11334"/>
              <a:ext cx="404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Palatino"/>
                </a:rPr>
                <a:t>Phenylalanine hydroxylase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13642" y="11400"/>
              <a:ext cx="500" cy="411"/>
              <a:chOff x="744" y="1632"/>
              <a:chExt cx="240" cy="192"/>
            </a:xfrm>
          </p:grpSpPr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 flipH="1"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744" y="163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11376" y="10066"/>
              <a:ext cx="2496" cy="1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/>
                </a:rPr>
                <a:t>Phenylalanine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/>
                </a:rPr>
                <a:t>accumulated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53868" y="304800"/>
            <a:ext cx="2961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Classical PKU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Other reasons for    </a:t>
            </a:r>
            <a:r>
              <a:rPr lang="en-US" b="1" dirty="0" err="1" smtClean="0"/>
              <a:t>hyperphenylalanemia</a:t>
            </a:r>
            <a:r>
              <a:rPr lang="en-US" b="1" dirty="0" smtClean="0"/>
              <a:t>    </a:t>
            </a:r>
            <a:r>
              <a:rPr lang="en-US" sz="2700" b="1" dirty="0" smtClean="0"/>
              <a:t>PKU contd..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Conversion of </a:t>
            </a:r>
            <a:r>
              <a:rPr lang="en-US" dirty="0" err="1" smtClean="0"/>
              <a:t>Phe</a:t>
            </a:r>
            <a:r>
              <a:rPr lang="en-US" dirty="0" smtClean="0"/>
              <a:t> to Tyr requires </a:t>
            </a:r>
            <a:r>
              <a:rPr lang="en-US" dirty="0" err="1" smtClean="0"/>
              <a:t>tetrahydrobiopterin</a:t>
            </a:r>
            <a:r>
              <a:rPr lang="en-US" dirty="0" smtClean="0"/>
              <a:t> (BH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Even if phenylalanine </a:t>
            </a:r>
            <a:r>
              <a:rPr lang="en-US" dirty="0" err="1" smtClean="0"/>
              <a:t>hydroxylase</a:t>
            </a:r>
            <a:r>
              <a:rPr lang="en-US" dirty="0" smtClean="0"/>
              <a:t> level is normal</a:t>
            </a:r>
          </a:p>
          <a:p>
            <a:pPr lvl="0"/>
            <a:r>
              <a:rPr lang="en-US" dirty="0" smtClean="0"/>
              <a:t>The enzyme will not function without BH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0"/>
            <a:r>
              <a:rPr lang="en-US" dirty="0" smtClean="0"/>
              <a:t>Hence </a:t>
            </a:r>
            <a:r>
              <a:rPr lang="en-US" dirty="0" err="1" smtClean="0"/>
              <a:t>Phe</a:t>
            </a:r>
            <a:r>
              <a:rPr lang="en-US" dirty="0" smtClean="0"/>
              <a:t> is accumulated</a:t>
            </a:r>
          </a:p>
          <a:p>
            <a:pPr lvl="0"/>
            <a:r>
              <a:rPr lang="en-US" b="1" dirty="0" smtClean="0"/>
              <a:t>Atypical </a:t>
            </a:r>
            <a:r>
              <a:rPr lang="en-US" b="1" dirty="0" err="1" smtClean="0"/>
              <a:t>hyperphenylalaninemia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Due to deficiency of </a:t>
            </a:r>
            <a:r>
              <a:rPr lang="en-US" dirty="0" err="1" smtClean="0"/>
              <a:t>dihydropteridine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r>
              <a:rPr lang="en-US" dirty="0" smtClean="0"/>
              <a:t>, </a:t>
            </a:r>
            <a:r>
              <a:rPr lang="en-US" dirty="0" err="1" smtClean="0"/>
              <a:t>dihydrobiopterin</a:t>
            </a:r>
            <a:r>
              <a:rPr lang="en-US" dirty="0" smtClean="0"/>
              <a:t> </a:t>
            </a:r>
            <a:r>
              <a:rPr lang="en-US" dirty="0" err="1" smtClean="0"/>
              <a:t>synthetase</a:t>
            </a:r>
            <a:r>
              <a:rPr lang="en-US" dirty="0" smtClean="0"/>
              <a:t> enzymes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Aminoacids</a:t>
            </a:r>
            <a:r>
              <a:rPr lang="en-US" dirty="0" smtClean="0"/>
              <a:t> and </a:t>
            </a:r>
            <a:r>
              <a:rPr lang="en-US" dirty="0" err="1" smtClean="0"/>
              <a:t>Tetrahydrobipterin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172" y="1981200"/>
            <a:ext cx="7834228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Characteristics of PKU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lvl="0"/>
            <a:r>
              <a:rPr lang="en-US" b="1" dirty="0" smtClean="0"/>
              <a:t>In the absence of BH</a:t>
            </a:r>
            <a:r>
              <a:rPr lang="en-US" b="1" baseline="-25000" dirty="0" smtClean="0"/>
              <a:t>4</a:t>
            </a:r>
            <a:r>
              <a:rPr lang="en-US" b="1" dirty="0" smtClean="0"/>
              <a:t>, </a:t>
            </a:r>
            <a:r>
              <a:rPr lang="en-US" b="1" dirty="0" err="1" smtClean="0"/>
              <a:t>Phe</a:t>
            </a:r>
            <a:r>
              <a:rPr lang="en-US" b="1" dirty="0" smtClean="0"/>
              <a:t> will not be converted to Tyr</a:t>
            </a:r>
          </a:p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" name="Group 1"/>
          <p:cNvGrpSpPr>
            <a:grpSpLocks noChangeAspect="1"/>
          </p:cNvGrpSpPr>
          <p:nvPr/>
        </p:nvGrpSpPr>
        <p:grpSpPr bwMode="auto">
          <a:xfrm>
            <a:off x="1801812" y="2314575"/>
            <a:ext cx="5513391" cy="3781425"/>
            <a:chOff x="2526" y="-22"/>
            <a:chExt cx="12246" cy="8640"/>
          </a:xfrm>
        </p:grpSpPr>
        <p:sp>
          <p:nvSpPr>
            <p:cNvPr id="19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526" y="-22"/>
              <a:ext cx="12246" cy="86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238" y="7589"/>
              <a:ext cx="11475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Melanin biosynthesis from tyrosine: Deficiency of </a:t>
              </a: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tyrosinase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/>
              </a:r>
              <a:b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leads to </a:t>
              </a: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albinisim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 rot="-5400000">
              <a:off x="2452" y="5731"/>
              <a:ext cx="50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1002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2" name="Picture 15" descr="gibson_clip_image005"/>
            <p:cNvPicPr>
              <a:picLocks noChangeAspect="1" noChangeArrowheads="1"/>
            </p:cNvPicPr>
            <p:nvPr/>
          </p:nvPicPr>
          <p:blipFill>
            <a:blip r:embed="rId2" cstate="print"/>
            <a:srcRect l="22858" t="6329" r="42360" b="41772"/>
            <a:stretch>
              <a:fillRect/>
            </a:stretch>
          </p:blipFill>
          <p:spPr bwMode="auto">
            <a:xfrm>
              <a:off x="7521" y="-22"/>
              <a:ext cx="2950" cy="5451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7671" y="698"/>
              <a:ext cx="700" cy="5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7671" y="1829"/>
              <a:ext cx="700" cy="5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10438" y="-22"/>
              <a:ext cx="3826" cy="1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No or less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Tyrosine/ also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 inhibited by excess </a:t>
              </a:r>
              <a:r>
                <a:rPr kumimoji="0" lang="en-US" sz="1200" b="0" i="0" u="none" strike="noStrike" cap="none" normalizeH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Phe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8988" y="5532"/>
              <a:ext cx="0" cy="4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8988" y="6149"/>
              <a:ext cx="0" cy="4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8238" y="6767"/>
              <a:ext cx="1488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Melanin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9738" y="184"/>
              <a:ext cx="500" cy="411"/>
              <a:chOff x="4056" y="2736"/>
              <a:chExt cx="240" cy="192"/>
            </a:xfrm>
          </p:grpSpPr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 flipH="1">
                <a:off x="4056" y="2736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7"/>
              <p:cNvSpPr>
                <a:spLocks noChangeShapeType="1"/>
              </p:cNvSpPr>
              <p:nvPr/>
            </p:nvSpPr>
            <p:spPr bwMode="auto">
              <a:xfrm>
                <a:off x="4056" y="2736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10534" y="6642"/>
              <a:ext cx="4238" cy="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53950" tIns="26975" rIns="53950" bIns="26975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No or less melanin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  <a:ea typeface="Times New Roman" pitchFamily="18" charset="0"/>
                  <a:cs typeface="Palatino" charset="0"/>
                </a:rPr>
                <a:t>Light skin in PKU patients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2"/>
            <p:cNvGrpSpPr>
              <a:grpSpLocks/>
            </p:cNvGrpSpPr>
            <p:nvPr/>
          </p:nvGrpSpPr>
          <p:grpSpPr bwMode="auto">
            <a:xfrm>
              <a:off x="9834" y="6869"/>
              <a:ext cx="500" cy="412"/>
              <a:chOff x="4056" y="2736"/>
              <a:chExt cx="240" cy="192"/>
            </a:xfrm>
          </p:grpSpPr>
          <p:sp>
            <p:nvSpPr>
              <p:cNvPr id="32" name="Line 4"/>
              <p:cNvSpPr>
                <a:spLocks noChangeShapeType="1"/>
              </p:cNvSpPr>
              <p:nvPr/>
            </p:nvSpPr>
            <p:spPr bwMode="auto">
              <a:xfrm flipH="1">
                <a:off x="4056" y="2736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3"/>
              <p:cNvSpPr>
                <a:spLocks noChangeShapeType="1"/>
              </p:cNvSpPr>
              <p:nvPr/>
            </p:nvSpPr>
            <p:spPr bwMode="auto">
              <a:xfrm>
                <a:off x="4056" y="2736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Characteristics of PKU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Tyr will not be converted to </a:t>
            </a:r>
            <a:r>
              <a:rPr lang="en-US" dirty="0" err="1" smtClean="0"/>
              <a:t>catecholamines</a:t>
            </a:r>
            <a:r>
              <a:rPr lang="en-US" dirty="0" smtClean="0"/>
              <a:t> and </a:t>
            </a:r>
            <a:r>
              <a:rPr lang="en-US" dirty="0" err="1" smtClean="0"/>
              <a:t>Trp</a:t>
            </a:r>
            <a:r>
              <a:rPr lang="en-US" dirty="0" smtClean="0"/>
              <a:t> will not be converted to serotonin as they require BH</a:t>
            </a:r>
            <a:r>
              <a:rPr lang="en-US" baseline="-25000" dirty="0" smtClean="0"/>
              <a:t>4</a:t>
            </a:r>
          </a:p>
          <a:p>
            <a:pPr lvl="0"/>
            <a:r>
              <a:rPr lang="en-US" dirty="0" err="1" smtClean="0"/>
              <a:t>Catecholamines</a:t>
            </a:r>
            <a:r>
              <a:rPr lang="en-US" dirty="0" smtClean="0"/>
              <a:t> and serotonin are </a:t>
            </a:r>
            <a:r>
              <a:rPr lang="en-US" b="1" dirty="0" smtClean="0"/>
              <a:t>neurotransmitters</a:t>
            </a:r>
            <a:r>
              <a:rPr lang="en-US" dirty="0" smtClean="0"/>
              <a:t> </a:t>
            </a:r>
            <a:endParaRPr lang="en-US" baseline="-25000" dirty="0" smtClean="0"/>
          </a:p>
          <a:p>
            <a:pPr lvl="0"/>
            <a:endParaRPr lang="en-US" baseline="-25000" dirty="0" smtClean="0"/>
          </a:p>
          <a:p>
            <a:pPr lvl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8490"/>
          <a:stretch>
            <a:fillRect/>
          </a:stretch>
        </p:blipFill>
        <p:spPr bwMode="auto">
          <a:xfrm>
            <a:off x="838200" y="3886200"/>
            <a:ext cx="7467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742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Lecture 2: Inborn Errors of aminoacid Metabolism</vt:lpstr>
      <vt:lpstr>Inborn Errors of amino acid Metabolism</vt:lpstr>
      <vt:lpstr>Inborn diseases of amino acid metabolism </vt:lpstr>
      <vt:lpstr>Phenylketonuria (PKU)</vt:lpstr>
      <vt:lpstr>PowerPoint Presentation</vt:lpstr>
      <vt:lpstr>Other reasons for    hyperphenylalanemia    PKU contd..</vt:lpstr>
      <vt:lpstr>Aminoacids and Tetrahydrobipterin</vt:lpstr>
      <vt:lpstr>Characteristics of PKU</vt:lpstr>
      <vt:lpstr>Characteristics of PKU</vt:lpstr>
      <vt:lpstr>Characteristics of PKU</vt:lpstr>
      <vt:lpstr>Characteristics of PKU</vt:lpstr>
      <vt:lpstr>Diagnosis and treatment of PKU</vt:lpstr>
      <vt:lpstr>Maple Syrup Urine Disease</vt:lpstr>
      <vt:lpstr>Maple Syrup Urine Disease</vt:lpstr>
      <vt:lpstr>PowerPoint Presentation</vt:lpstr>
      <vt:lpstr>Maple Syrup Urine Disease</vt:lpstr>
      <vt:lpstr>Albinism</vt:lpstr>
      <vt:lpstr>Homocystinuria</vt:lpstr>
      <vt:lpstr>PowerPoint Presentation</vt:lpstr>
      <vt:lpstr>Treatment of Homocystinuria</vt:lpstr>
      <vt:lpstr>Homocystinuria</vt:lpstr>
      <vt:lpstr>Alkaptonuria</vt:lpstr>
      <vt:lpstr>Characteristics of Alkaptonuria</vt:lpstr>
      <vt:lpstr>Treatment of alkaptonuria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Inborn Errors of aa Metabolism</dc:title>
  <dc:creator>sumbul fatma</dc:creator>
  <cp:lastModifiedBy>Sumbul Fatma</cp:lastModifiedBy>
  <cp:revision>20</cp:revision>
  <dcterms:created xsi:type="dcterms:W3CDTF">2006-08-16T00:00:00Z</dcterms:created>
  <dcterms:modified xsi:type="dcterms:W3CDTF">2016-04-25T05:39:35Z</dcterms:modified>
</cp:coreProperties>
</file>