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73" r:id="rId5"/>
    <p:sldId id="274" r:id="rId6"/>
    <p:sldId id="275" r:id="rId7"/>
    <p:sldId id="276" r:id="rId8"/>
    <p:sldId id="277" r:id="rId9"/>
    <p:sldId id="278" r:id="rId10"/>
    <p:sldId id="279" r:id="rId11"/>
    <p:sldId id="286" r:id="rId12"/>
    <p:sldId id="284" r:id="rId13"/>
    <p:sldId id="285" r:id="rId14"/>
    <p:sldId id="281" r:id="rId15"/>
    <p:sldId id="282" r:id="rId16"/>
    <p:sldId id="283" r:id="rId17"/>
    <p:sldId id="287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C27E7"/>
    <a:srgbClr val="0000FF"/>
    <a:srgbClr val="CC0000"/>
    <a:srgbClr val="00A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9CD28B-20F8-4233-B7EE-A0338E8F23E0}" type="datetimeFigureOut">
              <a:rPr lang="en-US" smtClean="0"/>
              <a:pPr/>
              <a:t>04/04/16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E3719-7AB0-4D25-A882-F58D91E59D3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865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9E3719-7AB0-4D25-A882-F58D91E59D35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04/04/16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04/04/16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D923F6D-96AE-44EC-8566-313C49D8205C}" type="datetimeFigureOut">
              <a:rPr lang="en-US" smtClean="0"/>
              <a:pPr/>
              <a:t>04/04/16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04/04/16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04/04/16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04/04/16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D923F6D-96AE-44EC-8566-313C49D8205C}" type="datetimeFigureOut">
              <a:rPr lang="en-US" smtClean="0"/>
              <a:pPr/>
              <a:t>04/04/16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04/04/16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04/04/16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923F6D-96AE-44EC-8566-313C49D8205C}" type="datetimeFigureOut">
              <a:rPr lang="en-US" smtClean="0"/>
              <a:pPr/>
              <a:t>04/04/16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D923F6D-96AE-44EC-8566-313C49D8205C}" type="datetimeFigureOut">
              <a:rPr lang="en-US" smtClean="0"/>
              <a:pPr/>
              <a:t>04/04/16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D923F6D-96AE-44EC-8566-313C49D8205C}" type="datetimeFigureOut">
              <a:rPr lang="en-US" smtClean="0"/>
              <a:pPr/>
              <a:t>04/04/16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2F1DBD-E3F8-4F73-B855-7D156268F4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371600"/>
            <a:ext cx="5791200" cy="1828800"/>
          </a:xfrm>
        </p:spPr>
        <p:txBody>
          <a:bodyPr>
            <a:normAutofit/>
          </a:bodyPr>
          <a:lstStyle/>
          <a:p>
            <a:pPr algn="ctr"/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6050037"/>
            <a:ext cx="8610600" cy="685800"/>
          </a:xfrm>
        </p:spPr>
        <p:txBody>
          <a:bodyPr>
            <a:noAutofit/>
          </a:bodyPr>
          <a:lstStyle/>
          <a:p>
            <a:pPr algn="ctr"/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Jamila</a:t>
            </a:r>
            <a:r>
              <a:rPr lang="en-US" sz="4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El </a:t>
            </a:r>
            <a:r>
              <a:rPr lang="en-US" sz="40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Medany</a:t>
            </a:r>
            <a:endParaRPr lang="en-US" sz="4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 descr="C:\Documents and Settings\user1\My Documents\My Pictures\KIDNE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8534400" cy="51816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09600" y="1143000"/>
            <a:ext cx="770916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DEVELOPMENT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OF</a:t>
            </a:r>
          </a:p>
          <a:p>
            <a:pPr algn="ctr"/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KIDNEYS &amp; URETES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NEPHRON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3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3200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(FUNCTIONAL UNIT OF KIDNEY)</a:t>
            </a:r>
            <a:endParaRPr lang="en-US" sz="3200" b="1" dirty="0">
              <a:solidFill>
                <a:srgbClr val="4C27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3352800" cy="4724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Nephron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formed by fusion of: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>
                <a:solidFill>
                  <a:srgbClr val="CC0000"/>
                </a:solidFill>
                <a:latin typeface="Arial" pitchFamily="34" charset="0"/>
                <a:cs typeface="Arial" pitchFamily="34" charset="0"/>
              </a:rPr>
              <a:t>Excretory tubule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(from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mass (cap).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Arched collecting tubule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(from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bud).</a:t>
            </a:r>
          </a:p>
          <a:p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Full Term:</a:t>
            </a:r>
            <a:r>
              <a:rPr lang="en-US" sz="24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kidney contains: </a:t>
            </a:r>
            <a:r>
              <a:rPr lang="en-US" sz="2400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800000 – 1000000 </a:t>
            </a:r>
            <a:r>
              <a:rPr lang="en-US" sz="2400" b="1" dirty="0" err="1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nephrons</a:t>
            </a:r>
            <a:r>
              <a:rPr lang="en-US" sz="2400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b="1" dirty="0">
              <a:solidFill>
                <a:srgbClr val="4C27E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Documents and Settings\user1\Desktop\CMRC approval\copyright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599" y="1752600"/>
            <a:ext cx="5181601" cy="44196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4648200" y="4572000"/>
            <a:ext cx="838200" cy="2286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91000" y="4495800"/>
            <a:ext cx="389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800600" y="4267200"/>
            <a:ext cx="1143000" cy="152400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343400" y="4114800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2)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Criteria of The Fetal Kidney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600200"/>
            <a:ext cx="4038600" cy="51054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Kidney is subdivided into </a:t>
            </a:r>
            <a:r>
              <a:rPr lang="en-US" sz="24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Lobes</a:t>
            </a:r>
            <a:r>
              <a:rPr lang="en-US" sz="24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that are visible externally. 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Lobulation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diminishes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at the end of  fetal period.</a:t>
            </a:r>
            <a:endParaRPr lang="en-US" sz="24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Nephron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formation is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complete at birth.</a:t>
            </a:r>
            <a:endParaRPr lang="en-U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Documents and Settings\user1\My Documents\My Pictures\KIDNEY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52600"/>
            <a:ext cx="3906356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3050"/>
            <a:ext cx="9144000" cy="86995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of kidney Before Birth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en-US" sz="31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4267200"/>
            <a:ext cx="8763000" cy="2590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Position: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 kidney ascends from pelvis to abdomen &amp; attains its adult position, 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caudal to suprarenal gland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Blood Supply: 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As the kidney ascends, its blood supply changes from renal branches of common iliac arteries into </a:t>
            </a:r>
            <a:r>
              <a:rPr lang="en-US" sz="2400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renal branches of abdominal aorta.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Rotation: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Initially,  the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Hilum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is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ventral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then rotates medially about 90° &amp; becomes </a:t>
            </a:r>
            <a:r>
              <a:rPr lang="en-US" sz="2400" b="1" dirty="0" smtClea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medial.</a:t>
            </a:r>
            <a:endParaRPr lang="en-US" sz="24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user1\Desktop\dr essam\dr essam 00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6400800" cy="2667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28600" y="2971800"/>
            <a:ext cx="114646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Common iliac </a:t>
            </a:r>
          </a:p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artery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Straight Arrow Connector 7"/>
          <p:cNvCxnSpPr>
            <a:stCxn id="6" idx="3"/>
          </p:cNvCxnSpPr>
          <p:nvPr/>
        </p:nvCxnSpPr>
        <p:spPr>
          <a:xfrm flipV="1">
            <a:off x="1375068" y="3048000"/>
            <a:ext cx="453732" cy="13924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7543800" y="2514600"/>
            <a:ext cx="129715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 smtClean="0">
                <a:latin typeface="Arial" pitchFamily="34" charset="0"/>
                <a:cs typeface="Arial" pitchFamily="34" charset="0"/>
              </a:rPr>
              <a:t>Abdominal aorta</a:t>
            </a:r>
            <a:endParaRPr lang="en-US" sz="11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3" name="Straight Arrow Connector 12"/>
          <p:cNvCxnSpPr>
            <a:stCxn id="11" idx="1"/>
          </p:cNvCxnSpPr>
          <p:nvPr/>
        </p:nvCxnSpPr>
        <p:spPr>
          <a:xfrm rot="10800000" flipV="1">
            <a:off x="6934200" y="2645404"/>
            <a:ext cx="609600" cy="2159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What Happens At The </a:t>
            </a:r>
            <a:r>
              <a:rPr lang="en-US" sz="4000" b="1" dirty="0" smtClean="0">
                <a:solidFill>
                  <a:srgbClr val="FF0000"/>
                </a:solidFill>
              </a:rPr>
              <a:t>9</a:t>
            </a:r>
            <a:r>
              <a:rPr lang="en-US" sz="4000" b="1" baseline="30000" dirty="0" smtClean="0">
                <a:solidFill>
                  <a:srgbClr val="FF0000"/>
                </a:solidFill>
              </a:rPr>
              <a:t>TH</a:t>
            </a:r>
            <a:r>
              <a:rPr lang="en-US" sz="4000" b="1" dirty="0" smtClean="0">
                <a:solidFill>
                  <a:srgbClr val="FF0000"/>
                </a:solidFill>
              </a:rPr>
              <a:t> WEEK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Beginning of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filtration (start of function).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kidney attains its </a:t>
            </a:r>
            <a:r>
              <a:rPr lang="en-US" sz="24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adult position. 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Receives its  arterial supply from  abdominal aorta.</a:t>
            </a:r>
          </a:p>
          <a:p>
            <a:r>
              <a:rPr lang="en-US" sz="2400" b="1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hilum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is rotated medially</a:t>
            </a:r>
            <a:endParaRPr lang="en-US" sz="2400" dirty="0"/>
          </a:p>
        </p:txBody>
      </p:sp>
      <p:pic>
        <p:nvPicPr>
          <p:cNvPr id="1026" name="Picture 2" descr="C:\Users\galmadani\Desktop\Documents\Documents\Student Gray\4. Abdomen\F66122-004-f10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l="10909" r="9091" b="3090"/>
          <a:stretch>
            <a:fillRect/>
          </a:stretch>
        </p:blipFill>
        <p:spPr bwMode="auto">
          <a:xfrm>
            <a:off x="685800" y="1600200"/>
            <a:ext cx="3810000" cy="5029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Changes of kidney After BIRTH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81000" y="1600200"/>
            <a:ext cx="85344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Increase in size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due to elongation of tubules and increase in connective tissue between tubules (not due to increase in number of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nephrons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514350" indent="-514350">
              <a:buFont typeface="+mj-lt"/>
              <a:buAutoNum type="arabicParenR"/>
            </a:pPr>
            <a:r>
              <a:rPr lang="en-US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Disappearance of kidney </a:t>
            </a:r>
            <a:r>
              <a:rPr lang="en-US" b="1" dirty="0" err="1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lobulation</a:t>
            </a:r>
            <a:endParaRPr lang="en-US" b="1" dirty="0" smtClean="0">
              <a:solidFill>
                <a:srgbClr val="4C27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514350" indent="-514350">
              <a:buNone/>
            </a:pP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Congenital Anomalies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505200" cy="4876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2400" b="1" u="sng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Pelvic kidney: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failure of ascent of one kidney (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is short)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2400" b="1" u="sng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Horseshoe kidney: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poles of both kidneys (usually the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lower poles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 fuse: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the kidneys have a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lower  position than normal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but </a:t>
            </a:r>
            <a:r>
              <a:rPr lang="en-US" sz="24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have normal function </a:t>
            </a:r>
            <a:endParaRPr lang="en-US" sz="2400" b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0" name="Picture 2" descr="C:\Documents and Settings\user1\My Documents\My Pictures\kidney9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962400" y="1828800"/>
            <a:ext cx="4724400" cy="3733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Documents and Settings\user1\Desktop\dr essam\dr essam 00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533400" y="1600200"/>
            <a:ext cx="38100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5" name="Picture 3" descr="C:\Documents and Settings\user1\Desktop\dr essam\dr essam 0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3886200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196" name="Picture 4" descr="C:\Documents and Settings\user1\Desktop\dr essam\dr essam 0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4343400"/>
            <a:ext cx="3748088" cy="2257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57200" y="3657600"/>
            <a:ext cx="4108817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A- </a:t>
            </a:r>
            <a:r>
              <a:rPr lang="en-US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Unilateral renal agenesis: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 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absence of one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6800" y="3657600"/>
            <a:ext cx="382668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B-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Supernumerary kidney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due to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development of 2 </a:t>
            </a:r>
            <a:r>
              <a:rPr lang="en-US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buds</a:t>
            </a:r>
            <a:endParaRPr lang="en-US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06806" y="4876800"/>
            <a:ext cx="4083169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C-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Right side: </a:t>
            </a:r>
            <a:r>
              <a:rPr lang="en-US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malrotation</a:t>
            </a:r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of kidney</a:t>
            </a:r>
          </a:p>
          <a:p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Left side: 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bifid </a:t>
            </a:r>
            <a:r>
              <a:rPr lang="en-US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&amp; </a:t>
            </a:r>
          </a:p>
          <a:p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        supernumerary kidney</a:t>
            </a:r>
            <a:endParaRPr lang="en-US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3200400"/>
            <a:ext cx="3048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latin typeface="Arial Black" pitchFamily="34" charset="0"/>
              </a:rPr>
              <a:t>B</a:t>
            </a:r>
            <a:endParaRPr lang="en-US" sz="1200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Number Placeholder 1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1D8492A-093B-4AB5-B27F-0D1FD0C683D8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4" name="TextBox 3"/>
          <p:cNvSpPr txBox="1"/>
          <p:nvPr/>
        </p:nvSpPr>
        <p:spPr>
          <a:xfrm>
            <a:off x="1571625" y="2286000"/>
            <a:ext cx="6143625" cy="1862138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11500" b="1" dirty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itchFamily="66" charset="0"/>
              </a:rPr>
              <a:t>GOOD LUCK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OBJECTIVES</a:t>
            </a:r>
            <a:endParaRPr lang="en-US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600200"/>
            <a:ext cx="8686800" cy="5029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At the end of the lecture, students should be able to: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Identify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embryological origin of kidneys &amp;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Differentiate between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3 systems of kidneys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during development.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development of collecting &amp; excretory parts of permanent kidney.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Describe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fetal kidney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identify the pre- </a:t>
            </a:r>
            <a:r>
              <a:rPr lang="en-US" b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and postnatal changes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that occur in the kidney.</a:t>
            </a:r>
          </a:p>
          <a:p>
            <a:pPr>
              <a:buFont typeface="Wingdings" pitchFamily="2" charset="2"/>
              <a:buChar char="q"/>
            </a:pP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Enumerate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the most common anomalies of kidneys &amp; </a:t>
            </a:r>
            <a:r>
              <a:rPr lang="en-US" b="1" i="1" dirty="0" err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r>
              <a:rPr lang="en-US" b="1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endParaRPr lang="en-US" b="1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53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EMBRYOLOGICAL ORIGIN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user1\Desktop\CMRC approval\copyright 0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7620000" cy="495300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cxnSp>
        <p:nvCxnSpPr>
          <p:cNvPr id="12" name="Straight Arrow Connector 11"/>
          <p:cNvCxnSpPr>
            <a:stCxn id="2" idx="2"/>
          </p:cNvCxnSpPr>
          <p:nvPr/>
        </p:nvCxnSpPr>
        <p:spPr>
          <a:xfrm rot="5400000">
            <a:off x="2763774" y="360426"/>
            <a:ext cx="1066800" cy="278434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676400" y="15240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from</a:t>
            </a:r>
            <a:endParaRPr lang="en-US" sz="24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95400" y="2362200"/>
            <a:ext cx="1447800" cy="4572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INTERMEDIATE MESODERM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URO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600200"/>
            <a:ext cx="4580610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562600" y="2133600"/>
            <a:ext cx="3467616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Differentiates into:</a:t>
            </a:r>
          </a:p>
          <a:p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u="sng" dirty="0" err="1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Nephrogenic</a:t>
            </a:r>
            <a:r>
              <a:rPr lang="en-US" b="1" u="sng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 (cord)</a:t>
            </a:r>
            <a:r>
              <a:rPr lang="en-US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</a:p>
          <a:p>
            <a:pPr marL="342900" indent="-342900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forms kidneys &amp; </a:t>
            </a:r>
            <a:r>
              <a:rPr lang="en-US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ureters</a:t>
            </a:r>
            <a:endParaRPr 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endParaRPr lang="en-US" b="1" dirty="0" smtClean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2.   </a:t>
            </a:r>
            <a:r>
              <a:rPr lang="en-US" b="1" u="sng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Gonadal</a:t>
            </a:r>
            <a:r>
              <a:rPr lang="en-US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ridge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: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forms </a:t>
            </a:r>
          </a:p>
          <a:p>
            <a:pPr marL="342900" indent="-342900"/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	gonads (testes or ovaries) 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10800000" flipV="1">
            <a:off x="3886200" y="2971800"/>
            <a:ext cx="2057400" cy="914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10800000" flipV="1">
            <a:off x="3581400" y="4419600"/>
            <a:ext cx="2438400" cy="609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DEVELOPMENT OF KIDNEYS</a:t>
            </a:r>
            <a:endParaRPr lang="en-US" sz="40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5" name="Picture 3" descr="C:\Documents and Settings\user1\My Documents\My Pictures\Copy of URO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2672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cxnSp>
        <p:nvCxnSpPr>
          <p:cNvPr id="12" name="Straight Connector 11"/>
          <p:cNvCxnSpPr/>
          <p:nvPr/>
        </p:nvCxnSpPr>
        <p:spPr>
          <a:xfrm rot="16200000" flipH="1">
            <a:off x="2095500" y="6057900"/>
            <a:ext cx="4572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>
            <a:off x="3086100" y="4838700"/>
            <a:ext cx="2286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611990" y="1524000"/>
            <a:ext cx="4532010" cy="4893647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Three systems of kidney develops: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b="1" u="sng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Pronephric</a:t>
            </a:r>
            <a:r>
              <a:rPr lang="en-US" sz="1600" b="1" u="sng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 </a:t>
            </a:r>
          </a:p>
          <a:p>
            <a:pPr marL="342900" indent="-34290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 appears at </a:t>
            </a:r>
            <a:r>
              <a:rPr lang="en-US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beginning of 4</a:t>
            </a:r>
            <a:r>
              <a:rPr lang="en-US" sz="1600" b="1" u="sng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week</a:t>
            </a:r>
          </a:p>
          <a:p>
            <a:pPr marL="342900" indent="-34290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in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cervical region</a:t>
            </a:r>
          </a:p>
          <a:p>
            <a:pPr marL="342900" indent="-34290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analogous to kidney of fish</a:t>
            </a:r>
          </a:p>
          <a:p>
            <a:pPr marL="342900" indent="-34290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formed of tubules &amp; a duct</a:t>
            </a:r>
          </a:p>
          <a:p>
            <a:pPr marL="342900" indent="-34290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not function in human</a:t>
            </a:r>
          </a:p>
          <a:p>
            <a:pPr marL="342900" indent="-34290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disappears</a:t>
            </a:r>
          </a:p>
          <a:p>
            <a:pPr marL="342900" indent="-342900">
              <a:buAutoNum type="arabicPeriod" startAt="2"/>
            </a:pPr>
            <a:r>
              <a:rPr lang="en-US" sz="1600" b="1" u="sng" dirty="0" err="1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Mesonephric</a:t>
            </a:r>
            <a:r>
              <a:rPr lang="en-US" sz="1600" b="1" u="sng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</a:t>
            </a:r>
          </a:p>
          <a:p>
            <a:pPr marL="342900" indent="-34290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appears at </a:t>
            </a:r>
            <a:r>
              <a:rPr lang="en-US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end of 4</a:t>
            </a:r>
            <a:r>
              <a:rPr lang="en-US" sz="1600" b="1" u="sng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week</a:t>
            </a:r>
          </a:p>
          <a:p>
            <a:pPr marL="342900" indent="-34290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in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thoracic &amp; abdominal regions</a:t>
            </a:r>
          </a:p>
          <a:p>
            <a:pPr marL="342900" indent="-34290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analogous to kidney of amphibians</a:t>
            </a:r>
          </a:p>
          <a:p>
            <a:pPr marL="342900" indent="-34290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formed of tubules &amp; a duct</a:t>
            </a:r>
          </a:p>
          <a:p>
            <a:pPr marL="342900" indent="-34290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function temporarily</a:t>
            </a:r>
          </a:p>
          <a:p>
            <a:pPr marL="342900" indent="-34290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-The duct: </a:t>
            </a:r>
            <a:r>
              <a:rPr lang="en-US" sz="1600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 male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forms genital duct</a:t>
            </a:r>
          </a:p>
          <a:p>
            <a:pPr marL="342900" indent="-34290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1600" b="1" u="sng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 both sexes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forms </a:t>
            </a:r>
            <a:r>
              <a:rPr lang="en-US" sz="1600" b="1" dirty="0" err="1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bud</a:t>
            </a:r>
          </a:p>
          <a:p>
            <a:pPr marL="342900" indent="-342900">
              <a:buAutoNum type="arabicPeriod" startAt="3"/>
            </a:pPr>
            <a:r>
              <a:rPr lang="en-US" sz="1600" b="1" u="sng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16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system:</a:t>
            </a:r>
          </a:p>
          <a:p>
            <a:pPr marL="342900" indent="-34290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appears at </a:t>
            </a:r>
            <a:r>
              <a:rPr lang="en-US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r>
              <a:rPr lang="en-US" sz="1600" b="1" u="sng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week </a:t>
            </a:r>
            <a:r>
              <a:rPr lang="en-US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pelvis</a:t>
            </a:r>
            <a:endParaRPr lang="en-US" sz="1600" b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- </a:t>
            </a:r>
            <a:r>
              <a:rPr lang="en-US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starts to function at 9</a:t>
            </a:r>
            <a:r>
              <a:rPr lang="en-US" sz="1600" b="1" u="sng" baseline="30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600" b="1" u="sng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week</a:t>
            </a:r>
            <a:endParaRPr lang="en-US" sz="1600" b="1" u="sng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6019800"/>
            <a:ext cx="12394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err="1" smtClean="0">
                <a:latin typeface="Arial" pitchFamily="34" charset="0"/>
                <a:cs typeface="Arial" pitchFamily="34" charset="0"/>
              </a:rPr>
              <a:t>Ureteric</a:t>
            </a:r>
            <a:r>
              <a:rPr lang="en-US" sz="1400" b="1" dirty="0" smtClean="0">
                <a:latin typeface="Arial" pitchFamily="34" charset="0"/>
                <a:cs typeface="Arial" pitchFamily="34" charset="0"/>
              </a:rPr>
              <a:t> bud</a:t>
            </a:r>
            <a:endParaRPr lang="en-US" sz="1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>
            <a:endCxn id="9" idx="0"/>
          </p:cNvCxnSpPr>
          <p:nvPr/>
        </p:nvCxnSpPr>
        <p:spPr>
          <a:xfrm rot="10800000" flipV="1">
            <a:off x="1000722" y="5562600"/>
            <a:ext cx="1132879" cy="457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Left Arrow 12"/>
          <p:cNvSpPr/>
          <p:nvPr/>
        </p:nvSpPr>
        <p:spPr>
          <a:xfrm>
            <a:off x="3733800" y="19050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own Arrow 13"/>
          <p:cNvSpPr/>
          <p:nvPr/>
        </p:nvSpPr>
        <p:spPr>
          <a:xfrm>
            <a:off x="3733800" y="45720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3352800" y="6248400"/>
            <a:ext cx="4572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80772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METANEPHROS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PERMANENT KIDNEY)</a:t>
            </a:r>
            <a:endParaRPr lang="en-US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304800" y="1752600"/>
            <a:ext cx="41148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Formed of 2 origins: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Bud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(derived from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mesonephric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duct):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sz="2400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</a:t>
            </a:r>
            <a:r>
              <a:rPr lang="en-US" sz="2400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 part of kidney</a:t>
            </a:r>
          </a:p>
          <a:p>
            <a:pPr marL="457200" indent="-457200"/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2)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Blastema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(Mass): 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derived from </a:t>
            </a:r>
            <a:r>
              <a:rPr lang="en-US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nephrogenic</a:t>
            </a:r>
            <a:r>
              <a:rPr lang="en-US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cord </a:t>
            </a:r>
          </a:p>
          <a:p>
            <a:pPr marL="457200" indent="-457200"/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gives </a:t>
            </a:r>
            <a:r>
              <a:rPr lang="en-US" sz="2400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2400" b="1" dirty="0" smtClean="0">
                <a:solidFill>
                  <a:srgbClr val="4C2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xcretory</a:t>
            </a:r>
            <a:r>
              <a:rPr lang="en-US" sz="2400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 part of kidney</a:t>
            </a:r>
            <a:endParaRPr lang="en-US" sz="2400" b="1" dirty="0">
              <a:solidFill>
                <a:srgbClr val="4C27E7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Documents and Settings\user1\My Documents\My Pictures\KIDNEY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676400"/>
            <a:ext cx="4114800" cy="4876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Down Arrow 6"/>
          <p:cNvSpPr/>
          <p:nvPr/>
        </p:nvSpPr>
        <p:spPr>
          <a:xfrm>
            <a:off x="8305800" y="5410200"/>
            <a:ext cx="304800" cy="3810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>
            <a:off x="5257800" y="6172200"/>
            <a:ext cx="2286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3050"/>
            <a:ext cx="8763000" cy="86995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COLLECTING PART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52400" y="1600200"/>
            <a:ext cx="4724400" cy="49530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A-</a:t>
            </a: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bud elongates &amp; penetrates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mass.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B- Stalk of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ureteric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bud forms </a:t>
            </a:r>
            <a:r>
              <a:rPr lang="en-US" sz="2400" b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ureter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its cranial end forms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renal pelvis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C- Branching of renal pelvis  gives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major calices.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Branching of major calyces gives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minor calyces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D- Continuous branching gives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straight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arched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collecting tubules</a:t>
            </a:r>
            <a:endParaRPr lang="en-US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Documents and Settings\user1\My Documents\My Pictures\kidney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1600200"/>
            <a:ext cx="3607192" cy="5029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638800" y="1981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</a:t>
            </a:r>
            <a:endParaRPr 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28956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3962400"/>
            <a:ext cx="407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5791200"/>
            <a:ext cx="18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5000" y="54864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endParaRPr lang="en-US" sz="24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Left Arrow 11"/>
          <p:cNvSpPr/>
          <p:nvPr/>
        </p:nvSpPr>
        <p:spPr>
          <a:xfrm>
            <a:off x="8153400" y="62484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5867400" y="6096000"/>
            <a:ext cx="228600" cy="2286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3400" y="1752600"/>
            <a:ext cx="41910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b="1" dirty="0" smtClean="0">
                <a:solidFill>
                  <a:srgbClr val="4C27E7"/>
                </a:solidFill>
                <a:latin typeface="Arial" pitchFamily="34" charset="0"/>
                <a:cs typeface="Arial" pitchFamily="34" charset="0"/>
              </a:rPr>
              <a:t>arched collecting tubule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 surrounded by a cap of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mass.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vesicle).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vesicle elongates to form an 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S-shaped </a:t>
            </a:r>
            <a:r>
              <a:rPr lang="en-US" sz="24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metanephric</a:t>
            </a:r>
            <a:r>
              <a:rPr lang="en-US" sz="2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tubule.</a:t>
            </a:r>
            <a:endParaRPr lang="en-US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Documents and Settings\user1\Desktop\CMRC approval\copyright 00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1524000"/>
            <a:ext cx="3986212" cy="2514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4099" name="Picture 3" descr="C:\Documents and Settings\user1\Desktop\CMRC approval\copyright 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4114800"/>
            <a:ext cx="4114800" cy="2438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Left Arrow 5"/>
          <p:cNvSpPr/>
          <p:nvPr/>
        </p:nvSpPr>
        <p:spPr>
          <a:xfrm>
            <a:off x="8305800" y="22860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382000" y="34290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534400" y="5867400"/>
            <a:ext cx="3048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EXCRETORY PART</a:t>
            </a:r>
            <a:endParaRPr lang="en-US" sz="4000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28600" y="1752600"/>
            <a:ext cx="3733800" cy="480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end of each tubule forms </a:t>
            </a:r>
            <a:r>
              <a:rPr lang="en-US" sz="24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(Bowman’s)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capsule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Each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glomerular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capsule is 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invaginated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by capillaries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Glomerulus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).</a:t>
            </a:r>
          </a:p>
          <a:p>
            <a:pPr>
              <a:buFont typeface="Wingdings" pitchFamily="2" charset="2"/>
              <a:buChar char="§"/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 tubule lengthens to form: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Proximal &amp; Distal convoluted tubules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+ </a:t>
            </a:r>
            <a:r>
              <a:rPr lang="en-US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Loop of </a:t>
            </a:r>
            <a:r>
              <a:rPr lang="en-US" sz="2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Henle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 descr="C:\Documents and Settings\user1\Desktop\CMRC approval\copyright 00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1676400"/>
            <a:ext cx="4800600" cy="4953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4648200" y="6172200"/>
            <a:ext cx="304800" cy="304800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4495800" y="5105400"/>
            <a:ext cx="304800" cy="30480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8534400" y="46482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8458200" y="3657600"/>
            <a:ext cx="381000" cy="2286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Arrow 8"/>
          <p:cNvSpPr/>
          <p:nvPr/>
        </p:nvSpPr>
        <p:spPr>
          <a:xfrm>
            <a:off x="8534400" y="5867400"/>
            <a:ext cx="304800" cy="1524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934</TotalTime>
  <Words>503</Words>
  <Application>Microsoft Office PowerPoint</Application>
  <PresentationFormat>On-screen Show (4:3)</PresentationFormat>
  <Paragraphs>106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Median</vt:lpstr>
      <vt:lpstr>PowerPoint Presentation</vt:lpstr>
      <vt:lpstr>OBJECTIVES</vt:lpstr>
      <vt:lpstr> EMBRYOLOGICAL ORIGIN</vt:lpstr>
      <vt:lpstr>INTERMEDIATE MESODERM</vt:lpstr>
      <vt:lpstr>DEVELOPMENT OF KIDNEYS</vt:lpstr>
      <vt:lpstr>METANEPHROS (PERMANENT KIDNEY)</vt:lpstr>
      <vt:lpstr>COLLECTING PART</vt:lpstr>
      <vt:lpstr>EXCRETORY PART</vt:lpstr>
      <vt:lpstr>EXCRETORY PART</vt:lpstr>
      <vt:lpstr>THE NEPHRON (FUNCTIONAL UNIT OF KIDNEY)</vt:lpstr>
      <vt:lpstr>Criteria of The Fetal Kidney</vt:lpstr>
      <vt:lpstr>CHANGES of kidney Before Birth </vt:lpstr>
      <vt:lpstr>What Happens At The 9TH WEEK</vt:lpstr>
      <vt:lpstr>Changes of kidney After BIRTH</vt:lpstr>
      <vt:lpstr>Congenital Anomalies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ANATOMY  OF  THE PITUITARY GLAND</dc:title>
  <dc:creator>user1</dc:creator>
  <cp:lastModifiedBy>amal</cp:lastModifiedBy>
  <cp:revision>165</cp:revision>
  <dcterms:created xsi:type="dcterms:W3CDTF">2011-03-26T11:54:12Z</dcterms:created>
  <dcterms:modified xsi:type="dcterms:W3CDTF">2016-04-04T10:26:16Z</dcterms:modified>
</cp:coreProperties>
</file>