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77" r:id="rId3"/>
    <p:sldId id="257" r:id="rId4"/>
    <p:sldId id="271" r:id="rId5"/>
    <p:sldId id="274" r:id="rId6"/>
    <p:sldId id="258" r:id="rId7"/>
    <p:sldId id="259" r:id="rId8"/>
    <p:sldId id="260" r:id="rId9"/>
    <p:sldId id="261" r:id="rId10"/>
    <p:sldId id="275" r:id="rId11"/>
    <p:sldId id="262" r:id="rId12"/>
    <p:sldId id="273" r:id="rId13"/>
    <p:sldId id="263" r:id="rId14"/>
    <p:sldId id="264" r:id="rId15"/>
    <p:sldId id="265" r:id="rId16"/>
    <p:sldId id="267" r:id="rId17"/>
    <p:sldId id="268" r:id="rId18"/>
    <p:sldId id="276" r:id="rId19"/>
    <p:sldId id="269" r:id="rId20"/>
    <p:sldId id="270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5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4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4537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4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3955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76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39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0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7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9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034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28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0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73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778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619B2-7676-462A-9D50-EA8F8A6CF92C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3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Cystitis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2400" b="1" dirty="0" smtClean="0"/>
              <a:t>Renal Block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PROF.HANAN HABIB</a:t>
            </a:r>
          </a:p>
          <a:p>
            <a:r>
              <a:rPr lang="en-US" i="1" dirty="0" smtClean="0"/>
              <a:t>Department of Pathology and Laboratory Medicine-</a:t>
            </a:r>
          </a:p>
          <a:p>
            <a:r>
              <a:rPr lang="en-US" i="1" dirty="0" smtClean="0"/>
              <a:t>Microbiology unit-KSUMC</a:t>
            </a:r>
            <a:endParaRPr lang="en-US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+mn-lt"/>
              </a:rPr>
              <a:t>Pathogens </a:t>
            </a:r>
            <a:r>
              <a:rPr lang="en-GB" sz="3200" b="1" dirty="0" smtClean="0">
                <a:latin typeface="+mn-lt"/>
              </a:rPr>
              <a:t>involved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22883" name="Rectangle 1027"/>
          <p:cNvSpPr>
            <a:spLocks noGrp="1" noChangeArrowheads="1"/>
          </p:cNvSpPr>
          <p:nvPr>
            <p:ph sz="half" idx="1"/>
          </p:nvPr>
        </p:nvSpPr>
        <p:spPr>
          <a:xfrm>
            <a:off x="685800" y="1676400"/>
            <a:ext cx="4965700" cy="4419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b="1" dirty="0">
                <a:solidFill>
                  <a:srgbClr val="CC0000"/>
                </a:solidFill>
              </a:rPr>
              <a:t>Uncomplicated UTI</a:t>
            </a:r>
            <a:endParaRPr lang="en-GB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dirty="0"/>
              <a:t>	</a:t>
            </a:r>
            <a:r>
              <a:rPr lang="en-GB" sz="2000" b="1" i="1" dirty="0"/>
              <a:t>E. coli</a:t>
            </a:r>
            <a:r>
              <a:rPr lang="en-GB" sz="2000" b="1" dirty="0"/>
              <a:t> 	</a:t>
            </a:r>
            <a:r>
              <a:rPr lang="en-GB" sz="2000" b="1" dirty="0" smtClean="0"/>
              <a:t>64</a:t>
            </a:r>
            <a:r>
              <a:rPr lang="en-GB" sz="2000" b="1" dirty="0"/>
              <a:t>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 err="1"/>
              <a:t>Enterobacteriaceae</a:t>
            </a:r>
            <a:r>
              <a:rPr lang="en-GB" sz="2000" b="1" i="1" dirty="0"/>
              <a:t> </a:t>
            </a:r>
            <a:r>
              <a:rPr lang="en-GB" sz="2000" b="1" dirty="0"/>
              <a:t> </a:t>
            </a:r>
            <a:r>
              <a:rPr lang="en-GB" sz="2000" b="1" dirty="0" smtClean="0"/>
              <a:t>16</a:t>
            </a:r>
            <a:r>
              <a:rPr lang="en-GB" sz="2000" b="1" dirty="0"/>
              <a:t>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 err="1"/>
              <a:t>Enterococcus</a:t>
            </a:r>
            <a:r>
              <a:rPr lang="en-GB" sz="2000" b="1" dirty="0"/>
              <a:t> </a:t>
            </a:r>
            <a:r>
              <a:rPr lang="hu-HU" sz="2000" b="1" dirty="0"/>
              <a:t>spp</a:t>
            </a:r>
            <a:r>
              <a:rPr lang="en-GB" sz="2000" b="1" dirty="0"/>
              <a:t>	20%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 err="1" smtClean="0"/>
              <a:t>Pseudomona</a:t>
            </a:r>
            <a:r>
              <a:rPr lang="en-GB" sz="2000" b="1" i="1" dirty="0" smtClean="0"/>
              <a:t> s</a:t>
            </a:r>
            <a:r>
              <a:rPr lang="hu-HU" sz="2000" b="1" dirty="0" smtClean="0"/>
              <a:t>pp</a:t>
            </a:r>
            <a:r>
              <a:rPr lang="en-GB" sz="2000" b="1" dirty="0"/>
              <a:t>	&lt;1%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S. aureus	</a:t>
            </a:r>
            <a:r>
              <a:rPr lang="en-GB" sz="2000" b="1" dirty="0" smtClean="0"/>
              <a:t>&lt;</a:t>
            </a:r>
            <a:r>
              <a:rPr lang="en-GB" sz="2000" b="1" dirty="0"/>
              <a:t>1%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Special cases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(</a:t>
            </a:r>
            <a:r>
              <a:rPr lang="en-GB" sz="2000" b="1" i="1" dirty="0"/>
              <a:t>S. </a:t>
            </a:r>
            <a:r>
              <a:rPr lang="en-GB" sz="2000" b="1" i="1" dirty="0" err="1"/>
              <a:t>epidermidis</a:t>
            </a:r>
            <a:r>
              <a:rPr lang="en-GB" sz="2000" b="1" i="1" dirty="0"/>
              <a:t>)</a:t>
            </a: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S. </a:t>
            </a:r>
            <a:r>
              <a:rPr lang="en-GB" sz="2000" b="1" i="1" dirty="0" err="1"/>
              <a:t>saprophyticus</a:t>
            </a: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Yeasts</a:t>
            </a:r>
            <a:r>
              <a:rPr lang="hu-HU" sz="2000" b="1" dirty="0"/>
              <a:t> (catheter related result)</a:t>
            </a: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Viruses </a:t>
            </a:r>
            <a:r>
              <a:rPr lang="en-GB" sz="2000" b="1" dirty="0" smtClean="0"/>
              <a:t>(</a:t>
            </a:r>
            <a:r>
              <a:rPr lang="en-GB" sz="2000" b="1" dirty="0" err="1" smtClean="0"/>
              <a:t>Adeno</a:t>
            </a:r>
            <a:r>
              <a:rPr lang="en-GB" sz="2000" b="1" dirty="0"/>
              <a:t>, </a:t>
            </a:r>
            <a:r>
              <a:rPr lang="en-GB" sz="2000" b="1" dirty="0" err="1" smtClean="0"/>
              <a:t>Varicella</a:t>
            </a:r>
            <a:r>
              <a:rPr lang="en-GB" sz="2000" b="1" dirty="0"/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Chlamydia </a:t>
            </a:r>
            <a:r>
              <a:rPr lang="en-GB" sz="2000" b="1" i="1" dirty="0" err="1"/>
              <a:t>trachomatis</a:t>
            </a:r>
            <a:endParaRPr lang="en-GB" sz="2000" dirty="0"/>
          </a:p>
        </p:txBody>
      </p:sp>
      <p:sp>
        <p:nvSpPr>
          <p:cNvPr id="122884" name="Rectangle 1028"/>
          <p:cNvSpPr>
            <a:spLocks noGrp="1" noChangeArrowheads="1"/>
          </p:cNvSpPr>
          <p:nvPr>
            <p:ph sz="half" idx="2"/>
          </p:nvPr>
        </p:nvSpPr>
        <p:spPr>
          <a:xfrm>
            <a:off x="4648200" y="1676400"/>
            <a:ext cx="4114800" cy="4419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b="1" dirty="0">
                <a:solidFill>
                  <a:srgbClr val="CC0000"/>
                </a:solidFill>
              </a:rPr>
              <a:t>Complicated UTI</a:t>
            </a:r>
            <a:endParaRPr lang="en-GB" b="1" dirty="0"/>
          </a:p>
          <a:p>
            <a:pPr>
              <a:buFontTx/>
              <a:buNone/>
            </a:pPr>
            <a:r>
              <a:rPr lang="en-GB" dirty="0"/>
              <a:t>	</a:t>
            </a:r>
            <a:r>
              <a:rPr lang="en-GB" sz="2000" b="1" i="1" dirty="0"/>
              <a:t>E.</a:t>
            </a:r>
            <a:r>
              <a:rPr lang="hu-HU" sz="2000" b="1" i="1" dirty="0"/>
              <a:t> </a:t>
            </a:r>
            <a:r>
              <a:rPr lang="en-GB" sz="2000" b="1" i="1" dirty="0"/>
              <a:t>coli</a:t>
            </a:r>
          </a:p>
          <a:p>
            <a:pPr>
              <a:buFontTx/>
              <a:buNone/>
            </a:pPr>
            <a:r>
              <a:rPr lang="en-GB" sz="2000" b="1" i="1" dirty="0"/>
              <a:t>	Enterobacteriaceae</a:t>
            </a:r>
          </a:p>
          <a:p>
            <a:pPr>
              <a:buFontTx/>
              <a:buNone/>
            </a:pPr>
            <a:r>
              <a:rPr lang="en-GB" sz="2000" b="1" i="1" dirty="0"/>
              <a:t>	Pseudomonas</a:t>
            </a:r>
            <a:r>
              <a:rPr lang="hu-HU" sz="2000" b="1" i="1" dirty="0"/>
              <a:t> </a:t>
            </a:r>
            <a:r>
              <a:rPr lang="hu-HU" sz="2000" b="1" dirty="0"/>
              <a:t>spp</a:t>
            </a:r>
            <a:endParaRPr lang="en-GB" sz="2000" b="1" dirty="0"/>
          </a:p>
          <a:p>
            <a:pPr>
              <a:buFontTx/>
              <a:buNone/>
            </a:pPr>
            <a:r>
              <a:rPr lang="en-GB" sz="2000" b="1" i="1" dirty="0"/>
              <a:t>	Acinetobacter</a:t>
            </a:r>
            <a:r>
              <a:rPr lang="hu-HU" sz="2000" b="1" i="1" dirty="0"/>
              <a:t> </a:t>
            </a:r>
            <a:r>
              <a:rPr lang="hu-HU" sz="2000" b="1" dirty="0"/>
              <a:t>spp</a:t>
            </a:r>
            <a:endParaRPr lang="en-GB" sz="2000" b="1" dirty="0"/>
          </a:p>
          <a:p>
            <a:pPr>
              <a:buFontTx/>
              <a:buNone/>
            </a:pPr>
            <a:r>
              <a:rPr lang="en-GB" sz="2000" dirty="0"/>
              <a:t>		</a:t>
            </a:r>
            <a:r>
              <a:rPr lang="en-GB" sz="2000" dirty="0" smtClean="0"/>
              <a:t>judge,  often multi-resistant  </a:t>
            </a:r>
            <a:r>
              <a:rPr lang="en-GB" sz="2000" dirty="0"/>
              <a:t>strains)</a:t>
            </a:r>
          </a:p>
          <a:p>
            <a:pPr>
              <a:buFontTx/>
              <a:buNone/>
            </a:pPr>
            <a:r>
              <a:rPr lang="en-GB" dirty="0"/>
              <a:t>	</a:t>
            </a:r>
            <a:endParaRPr lang="en-GB" sz="3200" dirty="0"/>
          </a:p>
        </p:txBody>
      </p:sp>
      <p:sp>
        <p:nvSpPr>
          <p:cNvPr id="122885" name="Line 1029"/>
          <p:cNvSpPr>
            <a:spLocks noChangeShapeType="1"/>
          </p:cNvSpPr>
          <p:nvPr/>
        </p:nvSpPr>
        <p:spPr bwMode="auto">
          <a:xfrm>
            <a:off x="381000" y="1371600"/>
            <a:ext cx="81534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6" name="AutoShape 1030"/>
          <p:cNvSpPr>
            <a:spLocks/>
          </p:cNvSpPr>
          <p:nvPr/>
        </p:nvSpPr>
        <p:spPr bwMode="auto">
          <a:xfrm>
            <a:off x="7235825" y="2420938"/>
            <a:ext cx="288925" cy="1223962"/>
          </a:xfrm>
          <a:prstGeom prst="rightBrace">
            <a:avLst>
              <a:gd name="adj1" fmla="val 3530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7" name="Text Box 1031"/>
          <p:cNvSpPr txBox="1">
            <a:spLocks noChangeArrowheads="1"/>
          </p:cNvSpPr>
          <p:nvPr/>
        </p:nvSpPr>
        <p:spPr bwMode="auto">
          <a:xfrm>
            <a:off x="7885113" y="2565400"/>
            <a:ext cx="9350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(</a:t>
            </a:r>
            <a:r>
              <a:rPr lang="hu-HU" sz="1800" dirty="0" smtClean="0"/>
              <a:t>% </a:t>
            </a:r>
            <a:r>
              <a:rPr lang="hu-HU" sz="1800" dirty="0"/>
              <a:t>is not possible </a:t>
            </a:r>
            <a:r>
              <a:rPr lang="hu-HU" sz="1800" dirty="0" smtClean="0"/>
              <a:t>to</a:t>
            </a:r>
            <a:endParaRPr lang="hu-H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Clinical presentation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Symptoms usually of acute onset.</a:t>
            </a:r>
          </a:p>
          <a:p>
            <a:r>
              <a:rPr lang="en-US" dirty="0" err="1" smtClean="0"/>
              <a:t>Dysuria</a:t>
            </a:r>
            <a:r>
              <a:rPr lang="en-US" dirty="0" smtClean="0"/>
              <a:t>  ( painful urination)</a:t>
            </a:r>
          </a:p>
          <a:p>
            <a:r>
              <a:rPr lang="en-US" dirty="0" smtClean="0"/>
              <a:t>Frequency  ( frequent voiding)</a:t>
            </a:r>
          </a:p>
          <a:p>
            <a:r>
              <a:rPr lang="en-US" dirty="0" smtClean="0"/>
              <a:t>Urgency  ( an imperative call for toilet)</a:t>
            </a:r>
          </a:p>
          <a:p>
            <a:r>
              <a:rPr lang="en-US" dirty="0" err="1" smtClean="0"/>
              <a:t>Hematuria</a:t>
            </a:r>
            <a:r>
              <a:rPr lang="en-US" dirty="0" smtClean="0"/>
              <a:t> ( blood in urine) in 50%  of cases.</a:t>
            </a:r>
          </a:p>
          <a:p>
            <a:r>
              <a:rPr lang="en-US" dirty="0" smtClean="0"/>
              <a:t>Usually no fever.</a:t>
            </a:r>
          </a:p>
        </p:txBody>
      </p:sp>
      <p:pic>
        <p:nvPicPr>
          <p:cNvPr id="50178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8288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657600" y="3048000"/>
            <a:ext cx="19050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Dysuria and frequency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276600" y="838200"/>
            <a:ext cx="25908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 err="1"/>
              <a:t>Vaginitis</a:t>
            </a:r>
            <a:r>
              <a:rPr lang="en-GB" sz="2000" b="1" dirty="0"/>
              <a:t> (5%)  </a:t>
            </a:r>
            <a:r>
              <a:rPr lang="en-GB" sz="2000" b="1" i="1" dirty="0"/>
              <a:t>Candida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r>
              <a:rPr lang="en-GB" sz="2000" b="1" dirty="0"/>
              <a:t> </a:t>
            </a:r>
          </a:p>
          <a:p>
            <a:pPr algn="ctr"/>
            <a:r>
              <a:rPr lang="en-GB" sz="2000" b="1" i="1" dirty="0"/>
              <a:t>T. vaginalis</a:t>
            </a:r>
            <a:endParaRPr lang="en-GB" sz="2000" dirty="0"/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152400" y="2743200"/>
            <a:ext cx="2590800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/>
              <a:t>Cystitis (80%) </a:t>
            </a:r>
          </a:p>
          <a:p>
            <a:pPr algn="ctr"/>
            <a:r>
              <a:rPr lang="en-GB" sz="2000" b="1" i="1" dirty="0"/>
              <a:t>E. coli</a:t>
            </a:r>
            <a:r>
              <a:rPr lang="en-GB" sz="2000" b="1" dirty="0"/>
              <a:t>, </a:t>
            </a:r>
          </a:p>
          <a:p>
            <a:pPr algn="ctr"/>
            <a:r>
              <a:rPr lang="en-GB" sz="2000" b="1" i="1" dirty="0"/>
              <a:t>S. </a:t>
            </a:r>
            <a:r>
              <a:rPr lang="en-GB" sz="2000" b="1" i="1" dirty="0" err="1"/>
              <a:t>saprophyticus</a:t>
            </a:r>
            <a:endParaRPr lang="en-GB" sz="2000" b="1" i="1" dirty="0"/>
          </a:p>
          <a:p>
            <a:pPr algn="ctr"/>
            <a:r>
              <a:rPr lang="en-GB" sz="2000" b="1" i="1" dirty="0"/>
              <a:t>Proteus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endParaRPr lang="en-GB" sz="2000" b="1" dirty="0"/>
          </a:p>
          <a:p>
            <a:pPr algn="ctr"/>
            <a:r>
              <a:rPr lang="en-GB" sz="2000" b="1" i="1" dirty="0" err="1"/>
              <a:t>Klebsiella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endParaRPr lang="en-GB" sz="2000" b="1" dirty="0"/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6324600" y="2819400"/>
            <a:ext cx="2438400" cy="1692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 err="1"/>
              <a:t>Urethritis</a:t>
            </a:r>
            <a:r>
              <a:rPr lang="en-GB" sz="2000" b="1" dirty="0"/>
              <a:t> (10-15%) </a:t>
            </a:r>
          </a:p>
          <a:p>
            <a:pPr algn="ctr"/>
            <a:r>
              <a:rPr lang="en-GB" sz="1600" b="1" i="1" dirty="0"/>
              <a:t>C. </a:t>
            </a:r>
            <a:r>
              <a:rPr lang="en-GB" sz="1600" b="1" i="1" dirty="0" err="1"/>
              <a:t>trachomatis</a:t>
            </a:r>
            <a:r>
              <a:rPr lang="en-GB" sz="1600" b="1" i="1" dirty="0"/>
              <a:t>, </a:t>
            </a:r>
          </a:p>
          <a:p>
            <a:pPr algn="ctr"/>
            <a:r>
              <a:rPr lang="en-GB" sz="1600" b="1" i="1" dirty="0"/>
              <a:t>N. </a:t>
            </a:r>
            <a:r>
              <a:rPr lang="en-GB" sz="1600" b="1" i="1" dirty="0" err="1"/>
              <a:t>gonorrhoeae</a:t>
            </a:r>
            <a:endParaRPr lang="en-GB" sz="1600" b="1" i="1" dirty="0"/>
          </a:p>
          <a:p>
            <a:pPr algn="ctr"/>
            <a:r>
              <a:rPr lang="en-GB" sz="1600" b="1" i="1" dirty="0"/>
              <a:t>H. simplex</a:t>
            </a:r>
          </a:p>
          <a:p>
            <a:pPr algn="ctr"/>
            <a:r>
              <a:rPr lang="hu-HU" sz="1600" b="1" dirty="0"/>
              <a:t>O</a:t>
            </a:r>
            <a:r>
              <a:rPr lang="en-GB" sz="1600" b="1" dirty="0" err="1"/>
              <a:t>ther</a:t>
            </a:r>
            <a:r>
              <a:rPr lang="en-GB" sz="1600" b="1" dirty="0"/>
              <a:t> bacteria?</a:t>
            </a:r>
            <a:endParaRPr lang="en-GB" sz="1600" dirty="0"/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3048000" y="4800600"/>
            <a:ext cx="2971800" cy="13542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/>
              <a:t>Non-infectious (&lt;1%)</a:t>
            </a:r>
          </a:p>
          <a:p>
            <a:pPr algn="ctr"/>
            <a:r>
              <a:rPr lang="en-GB" sz="1400" b="1" dirty="0" err="1"/>
              <a:t>Hypoestrogenism</a:t>
            </a:r>
            <a:endParaRPr lang="en-GB" sz="1400" b="1" dirty="0"/>
          </a:p>
          <a:p>
            <a:pPr algn="ctr"/>
            <a:r>
              <a:rPr lang="en-GB" sz="1400" b="1" dirty="0"/>
              <a:t>Functional obstruction</a:t>
            </a:r>
          </a:p>
          <a:p>
            <a:pPr algn="ctr"/>
            <a:r>
              <a:rPr lang="en-GB" sz="1400" b="1" dirty="0"/>
              <a:t>Mechanical obstruction</a:t>
            </a:r>
          </a:p>
          <a:p>
            <a:pPr algn="ctr"/>
            <a:r>
              <a:rPr lang="en-GB" sz="1400" b="1" dirty="0" smtClean="0"/>
              <a:t>Chemica</a:t>
            </a:r>
            <a:r>
              <a:rPr lang="en-GB" sz="2000" dirty="0" smtClean="0"/>
              <a:t>ls</a:t>
            </a:r>
            <a:endParaRPr lang="en-GB" sz="2000" dirty="0"/>
          </a:p>
        </p:txBody>
      </p:sp>
      <p:sp>
        <p:nvSpPr>
          <p:cNvPr id="112649" name="AutoShape 9"/>
          <p:cNvSpPr>
            <a:spLocks noChangeArrowheads="1"/>
          </p:cNvSpPr>
          <p:nvPr/>
        </p:nvSpPr>
        <p:spPr bwMode="auto">
          <a:xfrm>
            <a:off x="4343400" y="1981200"/>
            <a:ext cx="381000" cy="990600"/>
          </a:xfrm>
          <a:prstGeom prst="downArrow">
            <a:avLst>
              <a:gd name="adj1" fmla="val 50000"/>
              <a:gd name="adj2" fmla="val 6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0" name="AutoShape 10"/>
          <p:cNvSpPr>
            <a:spLocks noChangeArrowheads="1"/>
          </p:cNvSpPr>
          <p:nvPr/>
        </p:nvSpPr>
        <p:spPr bwMode="auto">
          <a:xfrm>
            <a:off x="2819400" y="33528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1" name="AutoShape 11"/>
          <p:cNvSpPr>
            <a:spLocks noChangeArrowheads="1"/>
          </p:cNvSpPr>
          <p:nvPr/>
        </p:nvSpPr>
        <p:spPr bwMode="auto">
          <a:xfrm>
            <a:off x="5715000" y="33528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2" name="AutoShape 12"/>
          <p:cNvSpPr>
            <a:spLocks noChangeArrowheads="1"/>
          </p:cNvSpPr>
          <p:nvPr/>
        </p:nvSpPr>
        <p:spPr bwMode="auto">
          <a:xfrm>
            <a:off x="4419600" y="3962400"/>
            <a:ext cx="381000" cy="685800"/>
          </a:xfrm>
          <a:prstGeom prst="up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9154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286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How to differentiate between cystitis and urethritis 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Cystitis is of more acute onset</a:t>
            </a:r>
          </a:p>
          <a:p>
            <a:r>
              <a:rPr lang="en-US" dirty="0" smtClean="0"/>
              <a:t>More sever symptoms</a:t>
            </a:r>
          </a:p>
          <a:p>
            <a:r>
              <a:rPr lang="en-US" dirty="0" smtClean="0"/>
              <a:t>Pain, tenderness on the supra-pubic area.</a:t>
            </a:r>
          </a:p>
          <a:p>
            <a:r>
              <a:rPr lang="en-US" dirty="0" smtClean="0"/>
              <a:t>Presence of bacteria in urine ( </a:t>
            </a:r>
            <a:r>
              <a:rPr lang="en-US" i="1" dirty="0" err="1" smtClean="0"/>
              <a:t>bacteriuria</a:t>
            </a:r>
            <a:r>
              <a:rPr lang="en-US" dirty="0" smtClean="0"/>
              <a:t>) </a:t>
            </a:r>
          </a:p>
          <a:p>
            <a:r>
              <a:rPr lang="en-US" dirty="0" smtClean="0"/>
              <a:t>Urine cloudy, malodorous and may be bloody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Differential diagnosis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( types of cystitis)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Non-infectious cystitis such as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Traumatic cystitis </a:t>
            </a:r>
            <a:r>
              <a:rPr lang="en-US" dirty="0" smtClean="0"/>
              <a:t>in women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Interstitial cystitis </a:t>
            </a:r>
            <a:r>
              <a:rPr lang="en-US" dirty="0" smtClean="0"/>
              <a:t>( unknown cause, may be due to autoimmune attack of the bladder)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7030A0"/>
                </a:solidFill>
              </a:rPr>
              <a:t>Eosinophilic</a:t>
            </a:r>
            <a:r>
              <a:rPr lang="en-US" b="1" dirty="0" smtClean="0">
                <a:solidFill>
                  <a:srgbClr val="7030A0"/>
                </a:solidFill>
              </a:rPr>
              <a:t> cystitis </a:t>
            </a:r>
            <a:r>
              <a:rPr lang="en-US" dirty="0" smtClean="0"/>
              <a:t>due to </a:t>
            </a:r>
            <a:r>
              <a:rPr lang="en-US" i="1" dirty="0" err="1" smtClean="0"/>
              <a:t>S.hematobium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7030A0"/>
                </a:solidFill>
              </a:rPr>
              <a:t>Hemorrahagic</a:t>
            </a:r>
            <a:r>
              <a:rPr lang="en-US" b="1" dirty="0" smtClean="0">
                <a:solidFill>
                  <a:srgbClr val="7030A0"/>
                </a:solidFill>
              </a:rPr>
              <a:t> cystitis </a:t>
            </a:r>
            <a:r>
              <a:rPr lang="en-US" dirty="0" smtClean="0"/>
              <a:t>due to radiotherapy or chemotherapy.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7106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524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Laboratory diagnosis of cystitis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Specimen collection:</a:t>
            </a:r>
          </a:p>
          <a:p>
            <a:pPr marL="514350" indent="-514350"/>
            <a:r>
              <a:rPr lang="en-US" dirty="0" smtClean="0"/>
              <a:t>Most important is clean catch urine [Midstream urine ( </a:t>
            </a:r>
            <a:r>
              <a:rPr lang="en-US" b="1" dirty="0" smtClean="0">
                <a:solidFill>
                  <a:srgbClr val="C00000"/>
                </a:solidFill>
              </a:rPr>
              <a:t>MSU</a:t>
            </a:r>
            <a:r>
              <a:rPr lang="en-US" dirty="0" smtClean="0"/>
              <a:t>)] to bypass contamination by </a:t>
            </a:r>
            <a:r>
              <a:rPr lang="en-US" dirty="0" err="1" smtClean="0"/>
              <a:t>preneal</a:t>
            </a:r>
            <a:r>
              <a:rPr lang="en-US" dirty="0" smtClean="0"/>
              <a:t> flora </a:t>
            </a:r>
            <a:r>
              <a:rPr lang="en-US" i="1" dirty="0" smtClean="0"/>
              <a:t>and must be </a:t>
            </a:r>
            <a:r>
              <a:rPr lang="en-US" i="1" dirty="0" smtClean="0">
                <a:solidFill>
                  <a:srgbClr val="7030A0"/>
                </a:solidFill>
              </a:rPr>
              <a:t>before starting antibiotic</a:t>
            </a:r>
            <a:r>
              <a:rPr lang="en-US" i="1" dirty="0" smtClean="0"/>
              <a:t>.</a:t>
            </a:r>
          </a:p>
          <a:p>
            <a:pPr marL="514350" indent="-514350"/>
            <a:r>
              <a:rPr lang="en-US" b="1" dirty="0" smtClean="0"/>
              <a:t>Supra-pubic aspiration </a:t>
            </a:r>
            <a:r>
              <a:rPr lang="en-US" dirty="0" smtClean="0"/>
              <a:t>or </a:t>
            </a:r>
            <a:r>
              <a:rPr lang="en-US" b="1" dirty="0" smtClean="0"/>
              <a:t>catheterization </a:t>
            </a:r>
            <a:r>
              <a:rPr lang="en-US" dirty="0" smtClean="0"/>
              <a:t>may be used in children.  </a:t>
            </a:r>
          </a:p>
          <a:p>
            <a:pPr marL="514350" indent="-514350"/>
            <a:r>
              <a:rPr lang="en-US" dirty="0" smtClean="0"/>
              <a:t>Catheter urine should not be used for diagnosis of UTI.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2- </a:t>
            </a:r>
            <a:r>
              <a:rPr lang="en-US" b="1" dirty="0" smtClean="0">
                <a:solidFill>
                  <a:srgbClr val="0070C0"/>
                </a:solidFill>
              </a:rPr>
              <a:t>Microscopic examination</a:t>
            </a:r>
            <a:r>
              <a:rPr lang="en-US" dirty="0" smtClean="0"/>
              <a:t>: </a:t>
            </a:r>
          </a:p>
          <a:p>
            <a:pPr marL="514350" indent="-514350"/>
            <a:r>
              <a:rPr lang="en-US" dirty="0" smtClean="0"/>
              <a:t>About 90% of patients have </a:t>
            </a:r>
            <a:r>
              <a:rPr lang="en-US" b="1" dirty="0" smtClean="0"/>
              <a:t>&gt; 10 WBCs /cu.mm</a:t>
            </a:r>
          </a:p>
          <a:p>
            <a:pPr marL="514350" indent="-514350"/>
            <a:r>
              <a:rPr lang="en-US" dirty="0" smtClean="0"/>
              <a:t>Gram stain of </a:t>
            </a:r>
            <a:r>
              <a:rPr lang="en-US" dirty="0" err="1" smtClean="0"/>
              <a:t>uncentrifuged</a:t>
            </a:r>
            <a:r>
              <a:rPr lang="en-US" dirty="0" smtClean="0"/>
              <a:t> sample is sensitive and specific.</a:t>
            </a:r>
          </a:p>
          <a:p>
            <a:pPr marL="514350" indent="-514350"/>
            <a:r>
              <a:rPr lang="en-US" dirty="0" smtClean="0"/>
              <a:t>One organism per oil-immersion field is indicative of infection.</a:t>
            </a:r>
          </a:p>
          <a:p>
            <a:pPr marL="514350" indent="-514350"/>
            <a:r>
              <a:rPr lang="en-US" dirty="0" smtClean="0"/>
              <a:t>Blood cells, parasites or crystals can be seen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3- </a:t>
            </a:r>
            <a:r>
              <a:rPr lang="en-US" b="1" dirty="0" smtClean="0">
                <a:solidFill>
                  <a:srgbClr val="0070C0"/>
                </a:solidFill>
              </a:rPr>
              <a:t>Chemical screening tests:</a:t>
            </a:r>
          </a:p>
          <a:p>
            <a:r>
              <a:rPr lang="en-US" b="1" dirty="0" smtClean="0"/>
              <a:t>Urine dip stick </a:t>
            </a:r>
            <a:r>
              <a:rPr lang="en-US" dirty="0" smtClean="0"/>
              <a:t>–rapid ,detects </a:t>
            </a:r>
            <a:r>
              <a:rPr lang="en-US" i="1" dirty="0" smtClean="0">
                <a:solidFill>
                  <a:srgbClr val="7030A0"/>
                </a:solidFill>
              </a:rPr>
              <a:t>nitrites</a:t>
            </a:r>
            <a:r>
              <a:rPr lang="en-US" dirty="0" smtClean="0"/>
              <a:t> released by bacterial metabolism and </a:t>
            </a:r>
            <a:r>
              <a:rPr lang="en-US" i="1" dirty="0" smtClean="0">
                <a:solidFill>
                  <a:srgbClr val="7030A0"/>
                </a:solidFill>
              </a:rPr>
              <a:t>leukocyte esterase </a:t>
            </a:r>
            <a:r>
              <a:rPr lang="en-US" dirty="0" smtClean="0"/>
              <a:t>from inflammatory cells. Not specific.</a:t>
            </a:r>
          </a:p>
          <a:p>
            <a:pPr>
              <a:buNone/>
            </a:pPr>
            <a:r>
              <a:rPr lang="en-US" dirty="0" smtClean="0"/>
              <a:t>4- </a:t>
            </a:r>
            <a:r>
              <a:rPr lang="en-US" b="1" dirty="0" smtClean="0">
                <a:solidFill>
                  <a:srgbClr val="0070C0"/>
                </a:solidFill>
              </a:rPr>
              <a:t>Urine culture</a:t>
            </a:r>
            <a:r>
              <a:rPr lang="en-US" dirty="0" smtClean="0"/>
              <a:t>: important to identify bacterial cause and antimicrobial sensitivity .</a:t>
            </a:r>
          </a:p>
          <a:p>
            <a:r>
              <a:rPr lang="en-US" b="1" dirty="0" smtClean="0"/>
              <a:t>Quantitative culture </a:t>
            </a:r>
            <a:r>
              <a:rPr lang="en-US" dirty="0" smtClean="0"/>
              <a:t>typical of UTI ( &gt;100,000 /</a:t>
            </a:r>
            <a:r>
              <a:rPr lang="en-US" dirty="0" err="1" smtClean="0"/>
              <a:t>cumm</a:t>
            </a:r>
            <a:r>
              <a:rPr lang="en-US" dirty="0" smtClean="0"/>
              <a:t>) Lower count (&lt;100,000 or less </a:t>
            </a:r>
            <a:r>
              <a:rPr lang="en-US" dirty="0" err="1" smtClean="0"/>
              <a:t>eg</a:t>
            </a:r>
            <a:r>
              <a:rPr lang="en-US" dirty="0" smtClean="0"/>
              <a:t>. 1000/</a:t>
            </a:r>
            <a:r>
              <a:rPr lang="en-US" dirty="0" err="1" smtClean="0"/>
              <a:t>cumm</a:t>
            </a:r>
            <a:r>
              <a:rPr lang="en-US" dirty="0" smtClean="0"/>
              <a:t> ) is indicative of cystitis if the patient is  </a:t>
            </a:r>
            <a:r>
              <a:rPr lang="en-US" i="1" dirty="0" smtClean="0"/>
              <a:t>symptomatic.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t2.gstatic.com/images?q=tbn:ANd9GcTCS4wlnBnpj4yiwhG6rGSWVMdCZGN-qtMSufeT56YnlzZZrqIJ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81000"/>
            <a:ext cx="3200400" cy="2286000"/>
          </a:xfrm>
          <a:prstGeom prst="rect">
            <a:avLst/>
          </a:prstGeom>
          <a:noFill/>
        </p:spPr>
      </p:pic>
      <p:pic>
        <p:nvPicPr>
          <p:cNvPr id="16390" name="Picture 6" descr="http://t2.gstatic.com/images?q=tbn:ANd9GcTc3UiisJX5RjKUHF8lutd00BiOMjSNd0NX5Qc4L7tfzZn82rB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78175" y="-957263"/>
            <a:ext cx="2314575" cy="1981201"/>
          </a:xfrm>
          <a:prstGeom prst="rect">
            <a:avLst/>
          </a:prstGeom>
          <a:noFill/>
        </p:spPr>
      </p:pic>
      <p:pic>
        <p:nvPicPr>
          <p:cNvPr id="16392" name="Picture 8" descr="http://t2.gstatic.com/images?q=tbn:ANd9GcTc3UiisJX5RjKUHF8lutd00BiOMjSNd0NX5Qc4L7tfzZn82rB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78175" y="-957263"/>
            <a:ext cx="2314575" cy="1981201"/>
          </a:xfrm>
          <a:prstGeom prst="rect">
            <a:avLst/>
          </a:prstGeom>
          <a:noFill/>
        </p:spPr>
      </p:pic>
      <p:pic>
        <p:nvPicPr>
          <p:cNvPr id="16396" name="Picture 12" descr="http://www.petfooddirect.com/blog/wp-content/uploads/2011/01/urine-sample-with-dipstic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81000"/>
            <a:ext cx="3276600" cy="2209801"/>
          </a:xfrm>
          <a:prstGeom prst="rect">
            <a:avLst/>
          </a:prstGeom>
          <a:noFill/>
        </p:spPr>
      </p:pic>
      <p:pic>
        <p:nvPicPr>
          <p:cNvPr id="16398" name="Picture 14" descr="http://www.idexx.com/pubwebresources/images/en_us/smallanimal/diagnosticedge/january2009/0109_0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2667000"/>
            <a:ext cx="3124200" cy="3352800"/>
          </a:xfrm>
          <a:prstGeom prst="rect">
            <a:avLst/>
          </a:prstGeom>
          <a:noFill/>
        </p:spPr>
      </p:pic>
      <p:pic>
        <p:nvPicPr>
          <p:cNvPr id="16400" name="Picture 16" descr="http://www.sharinginhealth.ca/images/urine_culture_loop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2971800"/>
            <a:ext cx="3333750" cy="3000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Recurrent cystitis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or more episodes of cystitis /year  </a:t>
            </a:r>
          </a:p>
          <a:p>
            <a:r>
              <a:rPr lang="en-US" dirty="0" smtClean="0"/>
              <a:t>Requires further investigations such as Intra-Venous </a:t>
            </a:r>
            <a:r>
              <a:rPr lang="en-US" dirty="0" err="1" smtClean="0"/>
              <a:t>Urogram</a:t>
            </a:r>
            <a:r>
              <a:rPr lang="en-US" dirty="0" smtClean="0"/>
              <a:t> ( </a:t>
            </a:r>
            <a:r>
              <a:rPr lang="en-US" b="1" dirty="0" smtClean="0">
                <a:solidFill>
                  <a:srgbClr val="002060"/>
                </a:solidFill>
              </a:rPr>
              <a:t>IVU</a:t>
            </a:r>
            <a:r>
              <a:rPr lang="en-US" dirty="0" smtClean="0"/>
              <a:t>) or Ultrasound to detect obstruction or congenital deformity.</a:t>
            </a:r>
          </a:p>
          <a:p>
            <a:r>
              <a:rPr lang="en-US" dirty="0" err="1" smtClean="0"/>
              <a:t>Cystoscopy</a:t>
            </a:r>
            <a:r>
              <a:rPr lang="en-US" dirty="0" smtClean="0"/>
              <a:t> required in some cases.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Objectives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rtl="1"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rtl="1">
              <a:buNone/>
            </a:pPr>
            <a:r>
              <a:rPr lang="en-US" dirty="0" smtClean="0"/>
              <a:t>1-To define the term cystitis and who is commonly get cystitis.</a:t>
            </a:r>
          </a:p>
          <a:p>
            <a:pPr rtl="1">
              <a:buNone/>
            </a:pPr>
            <a:r>
              <a:rPr lang="en-US" dirty="0" smtClean="0"/>
              <a:t>2- To describe the pathogenesis and risk factors of cystitis.</a:t>
            </a:r>
          </a:p>
          <a:p>
            <a:pPr rtl="1">
              <a:buNone/>
            </a:pPr>
            <a:r>
              <a:rPr lang="en-US" dirty="0" smtClean="0"/>
              <a:t>3- To know the most common causative organisms of cystitis </a:t>
            </a:r>
          </a:p>
          <a:p>
            <a:pPr rtl="1">
              <a:buNone/>
            </a:pPr>
            <a:r>
              <a:rPr lang="en-US" dirty="0" smtClean="0"/>
              <a:t>4- To recognize different types of cystitis ( infectious and non-infectious).</a:t>
            </a:r>
          </a:p>
          <a:p>
            <a:pPr rtl="1">
              <a:buNone/>
            </a:pPr>
            <a:r>
              <a:rPr lang="en-US" dirty="0" smtClean="0"/>
              <a:t>5- To recognize  that venereal  diseases can present with cystitis.</a:t>
            </a:r>
          </a:p>
          <a:p>
            <a:pPr rtl="1">
              <a:buNone/>
            </a:pPr>
            <a:r>
              <a:rPr lang="en-US" dirty="0" smtClean="0"/>
              <a:t>6- To understand  the laboratory diagnostic of cystitis</a:t>
            </a:r>
          </a:p>
          <a:p>
            <a:pPr rtl="1">
              <a:buNone/>
            </a:pPr>
            <a:r>
              <a:rPr lang="en-US" dirty="0" smtClean="0"/>
              <a:t>7-To know the antimicrobial agents suitable for the treatment and prevention of cystitis.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Treatment of cystitis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Empiric treatment </a:t>
            </a:r>
            <a:r>
              <a:rPr lang="en-US" dirty="0" smtClean="0"/>
              <a:t>commonly used depending on the knowledge of common organism and sensitivity pattern.</a:t>
            </a:r>
          </a:p>
          <a:p>
            <a:r>
              <a:rPr lang="en-US" b="1" dirty="0" smtClean="0"/>
              <a:t>Treatment best guided by susceptibility pattern of the causative bacteria.</a:t>
            </a:r>
          </a:p>
          <a:p>
            <a:r>
              <a:rPr lang="en-US" dirty="0" smtClean="0"/>
              <a:t>Common agents: </a:t>
            </a:r>
            <a:r>
              <a:rPr lang="en-US" dirty="0" err="1" smtClean="0"/>
              <a:t>Ampicillin</a:t>
            </a:r>
            <a:r>
              <a:rPr lang="en-US" dirty="0" smtClean="0"/>
              <a:t>, </a:t>
            </a:r>
            <a:r>
              <a:rPr lang="en-US" dirty="0" err="1" smtClean="0"/>
              <a:t>Cephradine</a:t>
            </a:r>
            <a:r>
              <a:rPr lang="en-US" dirty="0" smtClean="0"/>
              <a:t>, Ciprofloxacin, </a:t>
            </a:r>
            <a:r>
              <a:rPr lang="en-US" dirty="0" err="1" smtClean="0"/>
              <a:t>Norfloxacin</a:t>
            </a:r>
            <a:r>
              <a:rPr lang="en-US" dirty="0" smtClean="0"/>
              <a:t>, </a:t>
            </a:r>
            <a:r>
              <a:rPr lang="en-US" dirty="0" err="1" smtClean="0"/>
              <a:t>Gentamicin</a:t>
            </a:r>
            <a:r>
              <a:rPr lang="en-US" dirty="0" smtClean="0"/>
              <a:t> or TRM-SMX.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Duration</a:t>
            </a:r>
            <a:r>
              <a:rPr lang="en-US" dirty="0" smtClean="0"/>
              <a:t> of treatment: three  days for uncomplicated cystitis</a:t>
            </a:r>
          </a:p>
          <a:p>
            <a:r>
              <a:rPr lang="en-US" dirty="0" smtClean="0"/>
              <a:t>10-14 days for complicated and recurrent cystitis.</a:t>
            </a:r>
          </a:p>
          <a:p>
            <a:r>
              <a:rPr lang="en-US" b="1" dirty="0" smtClean="0"/>
              <a:t>Prophylaxis</a:t>
            </a:r>
            <a:r>
              <a:rPr lang="en-US" dirty="0" smtClean="0"/>
              <a:t> required for recurrent cases by </a:t>
            </a:r>
            <a:r>
              <a:rPr lang="en-US" dirty="0" err="1" smtClean="0"/>
              <a:t>Nitrofurantoin</a:t>
            </a:r>
            <a:r>
              <a:rPr lang="en-US" dirty="0" smtClean="0"/>
              <a:t> or TRM-SMX.</a:t>
            </a:r>
          </a:p>
          <a:p>
            <a:r>
              <a:rPr lang="en-US" b="1" dirty="0" smtClean="0"/>
              <a:t>Prevention</a:t>
            </a:r>
            <a:r>
              <a:rPr lang="en-US" dirty="0" smtClean="0"/>
              <a:t> : drinking plenty of water and prophylactic antibiotic.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Introduction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Urinary Tract infection (UTI) divided into upper and lower urinary tract infections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Patient presents with urinary symptoms and significant </a:t>
            </a:r>
            <a:r>
              <a:rPr lang="en-US" b="1" dirty="0" err="1" smtClean="0">
                <a:solidFill>
                  <a:schemeClr val="accent1"/>
                </a:solidFill>
              </a:rPr>
              <a:t>bacteriuria</a:t>
            </a:r>
            <a:r>
              <a:rPr lang="en-US" b="1" dirty="0" smtClean="0">
                <a:solidFill>
                  <a:schemeClr val="accent1"/>
                </a:solidFill>
              </a:rPr>
              <a:t>= 10</a:t>
            </a:r>
            <a:r>
              <a:rPr lang="en-US" b="1" baseline="30000" dirty="0" smtClean="0">
                <a:solidFill>
                  <a:schemeClr val="accent1"/>
                </a:solidFill>
              </a:rPr>
              <a:t>5 </a:t>
            </a:r>
            <a:r>
              <a:rPr lang="en-US" b="1" dirty="0" smtClean="0">
                <a:solidFill>
                  <a:schemeClr val="accent1"/>
                </a:solidFill>
              </a:rPr>
              <a:t>bacteria/ml</a:t>
            </a: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Asymptomatic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bacteriuria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when the patient presents with significant bacteria in urine but without symptoms</a:t>
            </a:r>
          </a:p>
        </p:txBody>
      </p:sp>
      <p:pic>
        <p:nvPicPr>
          <p:cNvPr id="2050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2286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Prevalence of </a:t>
            </a:r>
            <a:r>
              <a:rPr lang="en-GB" b="1" dirty="0" err="1" smtClean="0">
                <a:solidFill>
                  <a:schemeClr val="tx1"/>
                </a:solidFill>
              </a:rPr>
              <a:t>Bacter</a:t>
            </a:r>
            <a:r>
              <a:rPr lang="hu-HU" b="1" dirty="0" smtClean="0">
                <a:solidFill>
                  <a:schemeClr val="tx1"/>
                </a:solidFill>
              </a:rPr>
              <a:t>i</a:t>
            </a:r>
            <a:r>
              <a:rPr lang="en-GB" b="1" dirty="0" err="1" smtClean="0">
                <a:solidFill>
                  <a:schemeClr val="tx1"/>
                </a:solidFill>
              </a:rPr>
              <a:t>uria</a:t>
            </a:r>
            <a:r>
              <a:rPr lang="en-GB" b="1" dirty="0" smtClean="0">
                <a:solidFill>
                  <a:schemeClr val="tx1"/>
                </a:solidFill>
              </a:rPr>
              <a:t> in different age groups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85800" y="1905000"/>
          <a:ext cx="7656513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iagram" r:id="rId3" imgW="7877077" imgH="4114800" progId="MSGraph.Chart.8">
                  <p:embed followColorScheme="full"/>
                </p:oleObj>
              </mc:Choice>
              <mc:Fallback>
                <p:oleObj name="Diagram" r:id="rId3" imgW="7877077" imgH="4114800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05000"/>
                        <a:ext cx="7656513" cy="400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Classification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Lower </a:t>
            </a:r>
            <a:r>
              <a:rPr lang="en-GB" sz="2400" b="1" dirty="0" smtClean="0">
                <a:solidFill>
                  <a:srgbClr val="C00000"/>
                </a:solidFill>
              </a:rPr>
              <a:t>UTIs</a:t>
            </a:r>
            <a:endParaRPr lang="en-GB" sz="2400" b="1" dirty="0">
              <a:solidFill>
                <a:srgbClr val="C00000"/>
              </a:solidFill>
            </a:endParaRP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u="sng" dirty="0"/>
              <a:t>Cystitis</a:t>
            </a:r>
            <a:r>
              <a:rPr lang="en-GB" sz="2400" b="1" dirty="0"/>
              <a:t> </a:t>
            </a:r>
            <a:r>
              <a:rPr lang="en-GB" sz="2400" dirty="0"/>
              <a:t>(infection of the bladder; superficial mucosal infections)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u="sng" dirty="0" err="1"/>
              <a:t>Urethritis</a:t>
            </a:r>
            <a:r>
              <a:rPr lang="en-GB" sz="2400" b="1" dirty="0"/>
              <a:t> </a:t>
            </a:r>
            <a:r>
              <a:rPr lang="en-GB" sz="2400" dirty="0"/>
              <a:t>(sexually transmitted pathogens)</a:t>
            </a:r>
          </a:p>
          <a:p>
            <a:pPr>
              <a:buFontTx/>
              <a:buNone/>
            </a:pPr>
            <a:r>
              <a:rPr lang="en-GB" sz="2400" dirty="0"/>
              <a:t>		-  </a:t>
            </a:r>
            <a:r>
              <a:rPr lang="en-GB" sz="2400" dirty="0" smtClean="0"/>
              <a:t>urethritis </a:t>
            </a:r>
            <a:r>
              <a:rPr lang="en-GB" sz="2400" dirty="0"/>
              <a:t>in </a:t>
            </a:r>
            <a:r>
              <a:rPr lang="en-GB" sz="2400" dirty="0" smtClean="0"/>
              <a:t>men &amp;  women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u="sng" dirty="0" err="1"/>
              <a:t>Prostatitis</a:t>
            </a:r>
            <a:r>
              <a:rPr lang="en-GB" sz="2400" b="1" dirty="0"/>
              <a:t> and</a:t>
            </a:r>
            <a:r>
              <a:rPr lang="en-GB" sz="2400" b="1" u="sng" dirty="0"/>
              <a:t> </a:t>
            </a:r>
            <a:r>
              <a:rPr lang="en-GB" sz="2400" b="1" u="sng" dirty="0" err="1" smtClean="0"/>
              <a:t>Epididymitis</a:t>
            </a:r>
            <a:r>
              <a:rPr lang="en-GB" sz="2400" b="1" dirty="0" smtClean="0"/>
              <a:t> </a:t>
            </a:r>
            <a:endParaRPr lang="en-GB" sz="2400" b="1" dirty="0"/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Upper </a:t>
            </a:r>
            <a:r>
              <a:rPr lang="en-GB" sz="2400" b="1" dirty="0" smtClean="0">
                <a:solidFill>
                  <a:srgbClr val="C00000"/>
                </a:solidFill>
              </a:rPr>
              <a:t>UTIs</a:t>
            </a:r>
            <a:r>
              <a:rPr lang="en-GB" sz="2400" b="1" dirty="0"/>
              <a:t>	Acute pyelonephritis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dirty="0" smtClean="0"/>
              <a:t>                 </a:t>
            </a:r>
            <a:r>
              <a:rPr lang="hu-HU" sz="2400" b="1" dirty="0" smtClean="0"/>
              <a:t>C</a:t>
            </a:r>
            <a:r>
              <a:rPr lang="en-GB" sz="2400" b="1" dirty="0" err="1" smtClean="0"/>
              <a:t>hronic</a:t>
            </a:r>
            <a:r>
              <a:rPr lang="en-GB" sz="2400" b="1" dirty="0" smtClean="0"/>
              <a:t> </a:t>
            </a:r>
            <a:r>
              <a:rPr lang="en-GB" sz="2400" b="1" dirty="0"/>
              <a:t>pyelonephritis</a:t>
            </a: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Uncomplicated UTI </a:t>
            </a:r>
            <a:r>
              <a:rPr lang="en-GB" sz="2400" dirty="0"/>
              <a:t>(empirical therapy is possible)</a:t>
            </a:r>
            <a:endParaRPr lang="en-GB" sz="24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Complicated UTI </a:t>
            </a:r>
            <a:r>
              <a:rPr lang="en-GB" sz="2400" dirty="0"/>
              <a:t>(nosocomial </a:t>
            </a:r>
            <a:r>
              <a:rPr lang="en-GB" sz="2400" dirty="0" smtClean="0"/>
              <a:t>UTI, </a:t>
            </a:r>
            <a:r>
              <a:rPr lang="en-GB" sz="2400" dirty="0"/>
              <a:t>relapses, structural or functional </a:t>
            </a:r>
            <a:r>
              <a:rPr lang="en-GB" sz="2400" dirty="0" smtClean="0"/>
              <a:t>abnormalities</a:t>
            </a:r>
            <a:r>
              <a:rPr lang="hu-HU" sz="2400" dirty="0" smtClean="0"/>
              <a:t> </a:t>
            </a:r>
            <a:r>
              <a:rPr lang="en-US" sz="2400" dirty="0" smtClean="0"/>
              <a:t>)</a:t>
            </a:r>
            <a:endParaRPr lang="en-GB" sz="2400" dirty="0"/>
          </a:p>
        </p:txBody>
      </p:sp>
      <p:pic>
        <p:nvPicPr>
          <p:cNvPr id="56322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Cystitis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 women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: </a:t>
            </a:r>
            <a:r>
              <a:rPr lang="en-US" dirty="0" smtClean="0"/>
              <a:t>cystitis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is common due to a number of reasons : </a:t>
            </a:r>
          </a:p>
          <a:p>
            <a:pPr>
              <a:buNone/>
            </a:pPr>
            <a:r>
              <a:rPr lang="en-US" dirty="0" smtClean="0"/>
              <a:t>   - Short urethra</a:t>
            </a:r>
          </a:p>
          <a:p>
            <a:pPr>
              <a:buNone/>
            </a:pPr>
            <a:r>
              <a:rPr lang="en-US" dirty="0" smtClean="0"/>
              <a:t>   - Pregnancy</a:t>
            </a:r>
          </a:p>
          <a:p>
            <a:pPr>
              <a:buNone/>
            </a:pPr>
            <a:r>
              <a:rPr lang="en-US" dirty="0" smtClean="0"/>
              <a:t>   - Decreased estrogen production during menopause.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 men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dirty="0" smtClean="0"/>
              <a:t>mainly due to persistent bacterial infection of the prostate.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 both sexes</a:t>
            </a:r>
            <a:r>
              <a:rPr lang="en-US" dirty="0" smtClean="0"/>
              <a:t>: common </a:t>
            </a:r>
            <a:r>
              <a:rPr lang="en-US" u="sng" dirty="0" smtClean="0"/>
              <a:t>risk factors </a:t>
            </a:r>
            <a:r>
              <a:rPr lang="en-US" dirty="0" smtClean="0"/>
              <a:t>are 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-  Presence of bladder stone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-  Urethral stricture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-  Catheterization of the urinary tract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-  Diabetes mellitus</a:t>
            </a:r>
            <a:endParaRPr lang="en-US" dirty="0"/>
          </a:p>
        </p:txBody>
      </p:sp>
      <p:pic>
        <p:nvPicPr>
          <p:cNvPr id="55298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28600"/>
            <a:ext cx="1343025" cy="89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Pathogenesis of cystitis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to frequent irritation of the mucosal surfaces of the urethra and the bladder.</a:t>
            </a:r>
          </a:p>
          <a:p>
            <a:r>
              <a:rPr lang="en-US" dirty="0" smtClean="0"/>
              <a:t>Infection results when bacteria ascends to the urinary bladder . These bacteria are residents or transient members of the </a:t>
            </a:r>
            <a:r>
              <a:rPr lang="en-US" dirty="0" err="1" smtClean="0"/>
              <a:t>perineal</a:t>
            </a:r>
            <a:r>
              <a:rPr lang="en-US" dirty="0" smtClean="0"/>
              <a:t> flora, and are derived from the large intestine flora. </a:t>
            </a:r>
          </a:p>
          <a:p>
            <a:r>
              <a:rPr lang="en-US" dirty="0" smtClean="0"/>
              <a:t>Toxins produced by </a:t>
            </a:r>
            <a:r>
              <a:rPr lang="en-US" dirty="0" err="1" smtClean="0"/>
              <a:t>uropathogens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Conditions that create access to bladder are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- </a:t>
            </a:r>
            <a:r>
              <a:rPr lang="en-US" b="1" dirty="0" smtClean="0"/>
              <a:t>Sexual intercourse </a:t>
            </a:r>
            <a:r>
              <a:rPr lang="en-US" dirty="0" smtClean="0"/>
              <a:t>due to short urethral distance.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Pathogenesis of cystitis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-Uncomplicated UTI  </a:t>
            </a:r>
            <a:r>
              <a:rPr lang="en-US" dirty="0" smtClean="0"/>
              <a:t>usually occurs in non pregnant  , young sexually In sexually active female without any structural or neurological abnormality</a:t>
            </a:r>
          </a:p>
          <a:p>
            <a:pPr>
              <a:buNone/>
            </a:pPr>
            <a:r>
              <a:rPr lang="en-US" b="1" dirty="0" smtClean="0"/>
              <a:t>-Risk factors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- Catheterization of the urinary bladder , instrumentation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- Structural abnormalities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- Obstruction</a:t>
            </a:r>
          </a:p>
          <a:p>
            <a:pPr>
              <a:buNone/>
            </a:pPr>
            <a:r>
              <a:rPr lang="en-US" b="1" dirty="0" smtClean="0"/>
              <a:t>-</a:t>
            </a:r>
            <a:r>
              <a:rPr lang="en-US" b="1" dirty="0" err="1" smtClean="0"/>
              <a:t>Haematogenous</a:t>
            </a:r>
            <a:r>
              <a:rPr lang="en-US" b="1" dirty="0" smtClean="0"/>
              <a:t> </a:t>
            </a:r>
            <a:r>
              <a:rPr lang="en-US" dirty="0" smtClean="0"/>
              <a:t> through blood stream ( less common) from other sites of infection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Etiologic agents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err="1" smtClean="0">
                <a:solidFill>
                  <a:srgbClr val="C00000"/>
                </a:solidFill>
              </a:rPr>
              <a:t>E.coli</a:t>
            </a:r>
            <a:r>
              <a:rPr lang="en-US" dirty="0" smtClean="0"/>
              <a:t> is the most common (90%) cause of cystitis. Other </a:t>
            </a:r>
            <a:r>
              <a:rPr lang="en-US" dirty="0" err="1" smtClean="0"/>
              <a:t>Enterobacteria</a:t>
            </a:r>
            <a:r>
              <a:rPr lang="en-US" dirty="0" smtClean="0"/>
              <a:t> include ( </a:t>
            </a:r>
            <a:r>
              <a:rPr lang="en-US" i="1" dirty="0" smtClean="0"/>
              <a:t>Klebsiella</a:t>
            </a:r>
            <a:r>
              <a:rPr lang="en-US" dirty="0" smtClean="0"/>
              <a:t> </a:t>
            </a:r>
            <a:r>
              <a:rPr lang="en-US" i="1" dirty="0" err="1" smtClean="0"/>
              <a:t>pnumoniae</a:t>
            </a:r>
            <a:r>
              <a:rPr lang="en-US" i="1" dirty="0" smtClean="0"/>
              <a:t>, Proteus </a:t>
            </a:r>
            <a:r>
              <a:rPr lang="en-US" dirty="0" smtClean="0"/>
              <a:t>spp.) Other gram negative rods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i="1" dirty="0" err="1" smtClean="0"/>
              <a:t>P.aeroginosa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Gram positive bacteria :</a:t>
            </a:r>
            <a:r>
              <a:rPr lang="en-US" i="1" dirty="0" smtClean="0"/>
              <a:t>Enterococcus </a:t>
            </a:r>
            <a:r>
              <a:rPr lang="en-US" i="1" dirty="0" err="1" smtClean="0"/>
              <a:t>faecalis</a:t>
            </a:r>
            <a:r>
              <a:rPr lang="en-US" dirty="0" smtClean="0"/>
              <a:t>, group </a:t>
            </a:r>
            <a:r>
              <a:rPr lang="en-US" i="1" dirty="0" smtClean="0"/>
              <a:t>B  Streptococcus</a:t>
            </a:r>
            <a:r>
              <a:rPr lang="en-US" dirty="0" smtClean="0"/>
              <a:t> and </a:t>
            </a:r>
            <a:r>
              <a:rPr lang="en-US" i="1" dirty="0" smtClean="0"/>
              <a:t>Staphylococcus </a:t>
            </a:r>
            <a:r>
              <a:rPr lang="en-US" i="1" dirty="0" err="1" smtClean="0"/>
              <a:t>saprophyticus</a:t>
            </a:r>
            <a:r>
              <a:rPr lang="en-US" i="1" dirty="0" smtClean="0"/>
              <a:t> </a:t>
            </a:r>
            <a:r>
              <a:rPr lang="en-US" dirty="0" smtClean="0"/>
              <a:t>{ honeymoon cystitis}.</a:t>
            </a:r>
          </a:p>
          <a:p>
            <a:r>
              <a:rPr lang="en-US" i="1" dirty="0" smtClean="0"/>
              <a:t>Candida</a:t>
            </a:r>
            <a:r>
              <a:rPr lang="en-US" dirty="0" smtClean="0"/>
              <a:t> species</a:t>
            </a:r>
          </a:p>
          <a:p>
            <a:r>
              <a:rPr lang="en-US" dirty="0" smtClean="0"/>
              <a:t>Venereal diseases ( gonorrhea, Chlamydia)  may present with cystitis.</a:t>
            </a:r>
          </a:p>
          <a:p>
            <a:r>
              <a:rPr lang="en-US" i="1" dirty="0" err="1" smtClean="0"/>
              <a:t>Schistosoma</a:t>
            </a:r>
            <a:r>
              <a:rPr lang="en-US" i="1" dirty="0" smtClean="0"/>
              <a:t> </a:t>
            </a:r>
            <a:r>
              <a:rPr lang="en-US" i="1" dirty="0" err="1" smtClean="0"/>
              <a:t>hematobium</a:t>
            </a:r>
            <a:r>
              <a:rPr lang="en-US" i="1" dirty="0" smtClean="0"/>
              <a:t> </a:t>
            </a:r>
            <a:r>
              <a:rPr lang="en-US" dirty="0" smtClean="0"/>
              <a:t>in endemic areas.</a:t>
            </a:r>
            <a:endParaRPr lang="en-US" dirty="0"/>
          </a:p>
        </p:txBody>
      </p:sp>
      <p:pic>
        <p:nvPicPr>
          <p:cNvPr id="52226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524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294</TotalTime>
  <Words>812</Words>
  <Application>Microsoft Office PowerPoint</Application>
  <PresentationFormat>On-screen Show (4:3)</PresentationFormat>
  <Paragraphs>145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Century Gothic</vt:lpstr>
      <vt:lpstr>Wingdings 3</vt:lpstr>
      <vt:lpstr>Wisp</vt:lpstr>
      <vt:lpstr>Diagram</vt:lpstr>
      <vt:lpstr>Cystitis Renal Block</vt:lpstr>
      <vt:lpstr>Objectives </vt:lpstr>
      <vt:lpstr>Introduction</vt:lpstr>
      <vt:lpstr>Prevalence of Bacteriuria in different age groups</vt:lpstr>
      <vt:lpstr>Classification</vt:lpstr>
      <vt:lpstr>Cystitis</vt:lpstr>
      <vt:lpstr>Pathogenesis of cystitis</vt:lpstr>
      <vt:lpstr>Pathogenesis of cystitis</vt:lpstr>
      <vt:lpstr>Etiologic agents</vt:lpstr>
      <vt:lpstr>Pathogens involved</vt:lpstr>
      <vt:lpstr>Clinical presentation</vt:lpstr>
      <vt:lpstr>PowerPoint Presentation</vt:lpstr>
      <vt:lpstr>How to differentiate between cystitis and urethritis ?</vt:lpstr>
      <vt:lpstr>Differential diagnosis  ( types of cystitis)</vt:lpstr>
      <vt:lpstr>Laboratory diagnosis of cystitis</vt:lpstr>
      <vt:lpstr>PowerPoint Presentation</vt:lpstr>
      <vt:lpstr>PowerPoint Presentation</vt:lpstr>
      <vt:lpstr>PowerPoint Presentation</vt:lpstr>
      <vt:lpstr>Recurrent cystitis</vt:lpstr>
      <vt:lpstr>Treatment of cystitis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Cystitis renal block</dc:title>
  <dc:creator>Dr.Hannan</dc:creator>
  <cp:lastModifiedBy>DR.HANAN</cp:lastModifiedBy>
  <cp:revision>54</cp:revision>
  <dcterms:created xsi:type="dcterms:W3CDTF">2011-04-13T10:03:34Z</dcterms:created>
  <dcterms:modified xsi:type="dcterms:W3CDTF">2016-02-23T10:36:56Z</dcterms:modified>
</cp:coreProperties>
</file>