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0"/>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9112" autoAdjust="0"/>
  </p:normalViewPr>
  <p:slideViewPr>
    <p:cSldViewPr snapToGrid="0">
      <p:cViewPr varScale="1">
        <p:scale>
          <a:sx n="82" d="100"/>
          <a:sy n="82" d="100"/>
        </p:scale>
        <p:origin x="67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CCF36-29C3-4F14-B0F4-2EDCA3D24EAA}" type="datetimeFigureOut">
              <a:rPr lang="en-US" smtClean="0"/>
              <a:t>4/15/2016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F717B-6DA6-4D49-9CFE-C1FE1552DE7A}" type="slidenum">
              <a:rPr lang="en-US" smtClean="0"/>
              <a:t>‹#›</a:t>
            </a:fld>
            <a:endParaRPr lang="en-US"/>
          </a:p>
        </p:txBody>
      </p:sp>
    </p:spTree>
    <p:extLst>
      <p:ext uri="{BB962C8B-B14F-4D97-AF65-F5344CB8AC3E}">
        <p14:creationId xmlns:p14="http://schemas.microsoft.com/office/powerpoint/2010/main" val="428653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a- Chronic interstitial inflammation.</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b- Atrophy and </a:t>
            </a:r>
            <a:r>
              <a:rPr lang="en-US" sz="1200" b="1" i="1" kern="1200" dirty="0" err="1" smtClean="0">
                <a:solidFill>
                  <a:schemeClr val="tx1"/>
                </a:solidFill>
                <a:effectLst/>
                <a:latin typeface="+mn-lt"/>
                <a:ea typeface="+mn-ea"/>
                <a:cs typeface="+mn-cs"/>
              </a:rPr>
              <a:t>thyroidization</a:t>
            </a:r>
            <a:r>
              <a:rPr lang="en-US" sz="1200" b="1" i="1" kern="1200" dirty="0" smtClean="0">
                <a:solidFill>
                  <a:schemeClr val="tx1"/>
                </a:solidFill>
                <a:effectLst/>
                <a:latin typeface="+mn-lt"/>
                <a:ea typeface="+mn-ea"/>
                <a:cs typeface="+mn-cs"/>
              </a:rPr>
              <a:t> of renal tubules.</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c- Hyalinization of glomeruli and interstitial fibrosis.</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FF717B-6DA6-4D49-9CFE-C1FE1552DE7A}" type="slidenum">
              <a:rPr lang="en-US" smtClean="0"/>
              <a:t>42</a:t>
            </a:fld>
            <a:endParaRPr lang="en-US"/>
          </a:p>
        </p:txBody>
      </p:sp>
    </p:spTree>
    <p:extLst>
      <p:ext uri="{BB962C8B-B14F-4D97-AF65-F5344CB8AC3E}">
        <p14:creationId xmlns:p14="http://schemas.microsoft.com/office/powerpoint/2010/main" val="2704776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575F6D"/>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014585D4-28E6-49DA-B9EA-B9D6C027EEF4}"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4113876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14585D4-28E6-49DA-B9EA-B9D6C027EEF4}" type="slidenum">
              <a:rPr lang="en-US" smtClean="0"/>
              <a:pPr/>
              <a:t>‹#›</a:t>
            </a:fld>
            <a:endParaRPr lang="en-US"/>
          </a:p>
        </p:txBody>
      </p:sp>
    </p:spTree>
    <p:extLst>
      <p:ext uri="{BB962C8B-B14F-4D97-AF65-F5344CB8AC3E}">
        <p14:creationId xmlns:p14="http://schemas.microsoft.com/office/powerpoint/2010/main" val="204437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575F6D"/>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014585D4-28E6-49DA-B9EA-B9D6C027EEF4}" type="slidenum">
              <a:rPr lang="en-US" smtClean="0"/>
              <a:pPr/>
              <a:t>‹#›</a:t>
            </a:fld>
            <a:endParaRPr lang="en-US"/>
          </a:p>
        </p:txBody>
      </p:sp>
    </p:spTree>
    <p:extLst>
      <p:ext uri="{BB962C8B-B14F-4D97-AF65-F5344CB8AC3E}">
        <p14:creationId xmlns:p14="http://schemas.microsoft.com/office/powerpoint/2010/main" val="285563899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575F6D"/>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014585D4-28E6-49DA-B9EA-B9D6C027EEF4}"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83163085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76824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014585D4-28E6-49DA-B9EA-B9D6C027EEF4}"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575F6D"/>
              </a:solidFill>
            </a:endParaRPr>
          </a:p>
        </p:txBody>
      </p:sp>
    </p:spTree>
    <p:extLst>
      <p:ext uri="{BB962C8B-B14F-4D97-AF65-F5344CB8AC3E}">
        <p14:creationId xmlns:p14="http://schemas.microsoft.com/office/powerpoint/2010/main" val="168110223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71D8906-5950-45E2-B31C-AE03D931088A}" type="datetimeFigureOut">
              <a:rPr lang="en-US" smtClean="0">
                <a:solidFill>
                  <a:srgbClr val="575F6D"/>
                </a:solidFill>
              </a:rPr>
              <a:pPr/>
              <a:t>4/15/2016</a:t>
            </a:fld>
            <a:endParaRPr lang="en-US">
              <a:solidFill>
                <a:srgbClr val="575F6D"/>
              </a:solidFill>
            </a:endParaRPr>
          </a:p>
        </p:txBody>
      </p:sp>
      <p:sp>
        <p:nvSpPr>
          <p:cNvPr id="10" name="Slide Number Placeholder 9"/>
          <p:cNvSpPr>
            <a:spLocks noGrp="1"/>
          </p:cNvSpPr>
          <p:nvPr>
            <p:ph type="sldNum" sz="quarter" idx="16"/>
          </p:nvPr>
        </p:nvSpPr>
        <p:spPr/>
        <p:txBody>
          <a:bodyPr rtlCol="0"/>
          <a:lstStyle/>
          <a:p>
            <a:fld id="{014585D4-28E6-49DA-B9EA-B9D6C027EEF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575F6D"/>
              </a:solidFill>
            </a:endParaRPr>
          </a:p>
        </p:txBody>
      </p:sp>
    </p:spTree>
    <p:extLst>
      <p:ext uri="{BB962C8B-B14F-4D97-AF65-F5344CB8AC3E}">
        <p14:creationId xmlns:p14="http://schemas.microsoft.com/office/powerpoint/2010/main" val="3552272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71D8906-5950-45E2-B31C-AE03D931088A}" type="datetimeFigureOut">
              <a:rPr lang="en-US" smtClean="0">
                <a:solidFill>
                  <a:srgbClr val="575F6D"/>
                </a:solidFill>
              </a:rPr>
              <a:pPr/>
              <a:t>4/15/2016</a:t>
            </a:fld>
            <a:endParaRPr lang="en-US">
              <a:solidFill>
                <a:srgbClr val="575F6D"/>
              </a:solidFill>
            </a:endParaRPr>
          </a:p>
        </p:txBody>
      </p:sp>
      <p:sp>
        <p:nvSpPr>
          <p:cNvPr id="12" name="Slide Number Placeholder 11"/>
          <p:cNvSpPr>
            <a:spLocks noGrp="1"/>
          </p:cNvSpPr>
          <p:nvPr>
            <p:ph type="sldNum" sz="quarter" idx="16"/>
          </p:nvPr>
        </p:nvSpPr>
        <p:spPr/>
        <p:txBody>
          <a:bodyPr rtlCol="0"/>
          <a:lstStyle/>
          <a:p>
            <a:fld id="{014585D4-28E6-49DA-B9EA-B9D6C027EEF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575F6D"/>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322263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4" name="Footer Placeholder 3"/>
          <p:cNvSpPr>
            <a:spLocks noGrp="1"/>
          </p:cNvSpPr>
          <p:nvPr>
            <p:ph type="ftr" sz="quarter" idx="11"/>
          </p:nvPr>
        </p:nvSpPr>
        <p:spPr/>
        <p:txBody>
          <a:bodyPr/>
          <a:lstStyle/>
          <a:p>
            <a:endParaRPr lang="en-US">
              <a:solidFill>
                <a:srgbClr val="575F6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Tree>
    <p:extLst>
      <p:ext uri="{BB962C8B-B14F-4D97-AF65-F5344CB8AC3E}">
        <p14:creationId xmlns:p14="http://schemas.microsoft.com/office/powerpoint/2010/main" val="3773762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014585D4-28E6-49DA-B9EA-B9D6C027EEF4}"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1146680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6989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21716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371D8906-5950-45E2-B31C-AE03D931088A}" type="datetimeFigureOut">
              <a:rPr lang="en-US" smtClean="0">
                <a:solidFill>
                  <a:srgbClr val="575F6D"/>
                </a:solidFill>
              </a:rPr>
              <a:pPr/>
              <a:t>4/15/2016</a:t>
            </a:fld>
            <a:endParaRPr lang="en-US">
              <a:solidFill>
                <a:srgbClr val="575F6D"/>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014585D4-28E6-49DA-B9EA-B9D6C027EEF4}"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575F6D"/>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58494606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14585D4-28E6-49DA-B9EA-B9D6C027EEF4}" type="slidenum">
              <a:rPr lang="en-US" smtClean="0"/>
              <a:pPr/>
              <a:t>‹#›</a:t>
            </a:fld>
            <a:endParaRPr lang="en-US"/>
          </a:p>
        </p:txBody>
      </p:sp>
    </p:spTree>
    <p:extLst>
      <p:ext uri="{BB962C8B-B14F-4D97-AF65-F5344CB8AC3E}">
        <p14:creationId xmlns:p14="http://schemas.microsoft.com/office/powerpoint/2010/main" val="3522967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575F6D"/>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014585D4-28E6-49DA-B9EA-B9D6C027EEF4}" type="slidenum">
              <a:rPr lang="en-US" smtClean="0"/>
              <a:pPr/>
              <a:t>‹#›</a:t>
            </a:fld>
            <a:endParaRPr lang="en-US"/>
          </a:p>
        </p:txBody>
      </p:sp>
    </p:spTree>
    <p:extLst>
      <p:ext uri="{BB962C8B-B14F-4D97-AF65-F5344CB8AC3E}">
        <p14:creationId xmlns:p14="http://schemas.microsoft.com/office/powerpoint/2010/main" val="42332261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014585D4-28E6-49DA-B9EA-B9D6C027EEF4}"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575F6D"/>
              </a:solidFill>
            </a:endParaRPr>
          </a:p>
        </p:txBody>
      </p:sp>
    </p:spTree>
    <p:extLst>
      <p:ext uri="{BB962C8B-B14F-4D97-AF65-F5344CB8AC3E}">
        <p14:creationId xmlns:p14="http://schemas.microsoft.com/office/powerpoint/2010/main" val="4290521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71D8906-5950-45E2-B31C-AE03D931088A}" type="datetimeFigureOut">
              <a:rPr lang="en-US" smtClean="0">
                <a:solidFill>
                  <a:srgbClr val="575F6D"/>
                </a:solidFill>
              </a:rPr>
              <a:pPr/>
              <a:t>4/15/2016</a:t>
            </a:fld>
            <a:endParaRPr lang="en-US">
              <a:solidFill>
                <a:srgbClr val="575F6D"/>
              </a:solidFill>
            </a:endParaRPr>
          </a:p>
        </p:txBody>
      </p:sp>
      <p:sp>
        <p:nvSpPr>
          <p:cNvPr id="10" name="Slide Number Placeholder 9"/>
          <p:cNvSpPr>
            <a:spLocks noGrp="1"/>
          </p:cNvSpPr>
          <p:nvPr>
            <p:ph type="sldNum" sz="quarter" idx="16"/>
          </p:nvPr>
        </p:nvSpPr>
        <p:spPr/>
        <p:txBody>
          <a:bodyPr rtlCol="0"/>
          <a:lstStyle/>
          <a:p>
            <a:fld id="{014585D4-28E6-49DA-B9EA-B9D6C027EEF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575F6D"/>
              </a:solidFill>
            </a:endParaRPr>
          </a:p>
        </p:txBody>
      </p:sp>
    </p:spTree>
    <p:extLst>
      <p:ext uri="{BB962C8B-B14F-4D97-AF65-F5344CB8AC3E}">
        <p14:creationId xmlns:p14="http://schemas.microsoft.com/office/powerpoint/2010/main" val="23387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71D8906-5950-45E2-B31C-AE03D931088A}" type="datetimeFigureOut">
              <a:rPr lang="en-US" smtClean="0">
                <a:solidFill>
                  <a:srgbClr val="575F6D"/>
                </a:solidFill>
              </a:rPr>
              <a:pPr/>
              <a:t>4/15/2016</a:t>
            </a:fld>
            <a:endParaRPr lang="en-US">
              <a:solidFill>
                <a:srgbClr val="575F6D"/>
              </a:solidFill>
            </a:endParaRPr>
          </a:p>
        </p:txBody>
      </p:sp>
      <p:sp>
        <p:nvSpPr>
          <p:cNvPr id="12" name="Slide Number Placeholder 11"/>
          <p:cNvSpPr>
            <a:spLocks noGrp="1"/>
          </p:cNvSpPr>
          <p:nvPr>
            <p:ph type="sldNum" sz="quarter" idx="16"/>
          </p:nvPr>
        </p:nvSpPr>
        <p:spPr/>
        <p:txBody>
          <a:bodyPr rtlCol="0"/>
          <a:lstStyle/>
          <a:p>
            <a:fld id="{014585D4-28E6-49DA-B9EA-B9D6C027EEF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575F6D"/>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83151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4" name="Footer Placeholder 3"/>
          <p:cNvSpPr>
            <a:spLocks noGrp="1"/>
          </p:cNvSpPr>
          <p:nvPr>
            <p:ph type="ftr" sz="quarter" idx="11"/>
          </p:nvPr>
        </p:nvSpPr>
        <p:spPr/>
        <p:txBody>
          <a:bodyPr/>
          <a:lstStyle/>
          <a:p>
            <a:endParaRPr lang="en-US">
              <a:solidFill>
                <a:srgbClr val="575F6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Tree>
    <p:extLst>
      <p:ext uri="{BB962C8B-B14F-4D97-AF65-F5344CB8AC3E}">
        <p14:creationId xmlns:p14="http://schemas.microsoft.com/office/powerpoint/2010/main" val="287184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014585D4-28E6-49DA-B9EA-B9D6C027EEF4}"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151120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5804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371D8906-5950-45E2-B31C-AE03D931088A}" type="datetimeFigureOut">
              <a:rPr lang="en-US" smtClean="0">
                <a:solidFill>
                  <a:srgbClr val="575F6D"/>
                </a:solidFill>
              </a:rPr>
              <a:pPr/>
              <a:t>4/15/2016</a:t>
            </a:fld>
            <a:endParaRPr lang="en-US">
              <a:solidFill>
                <a:srgbClr val="575F6D"/>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014585D4-28E6-49DA-B9EA-B9D6C027EEF4}"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575F6D"/>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40442720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575F6D"/>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14585D4-28E6-49DA-B9EA-B9D6C027EEF4}" type="slidenum">
              <a:rPr lang="en-US" smtClean="0"/>
              <a:pPr/>
              <a:t>‹#›</a:t>
            </a:fld>
            <a:endParaRPr lang="en-US"/>
          </a:p>
        </p:txBody>
      </p:sp>
    </p:spTree>
    <p:extLst>
      <p:ext uri="{BB962C8B-B14F-4D97-AF65-F5344CB8AC3E}">
        <p14:creationId xmlns:p14="http://schemas.microsoft.com/office/powerpoint/2010/main" val="511112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371D8906-5950-45E2-B31C-AE03D931088A}" type="datetimeFigureOut">
              <a:rPr lang="en-US" smtClean="0">
                <a:solidFill>
                  <a:srgbClr val="575F6D"/>
                </a:solidFill>
              </a:rPr>
              <a:pPr/>
              <a:t>4/15/2016</a:t>
            </a:fld>
            <a:endParaRPr lang="en-US">
              <a:solidFill>
                <a:srgbClr val="575F6D"/>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575F6D"/>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14585D4-28E6-49DA-B9EA-B9D6C027EEF4}" type="slidenum">
              <a:rPr lang="en-US" smtClean="0"/>
              <a:pPr/>
              <a:t>‹#›</a:t>
            </a:fld>
            <a:endParaRPr lang="en-US"/>
          </a:p>
        </p:txBody>
      </p:sp>
    </p:spTree>
    <p:extLst>
      <p:ext uri="{BB962C8B-B14F-4D97-AF65-F5344CB8AC3E}">
        <p14:creationId xmlns:p14="http://schemas.microsoft.com/office/powerpoint/2010/main" val="344034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7200"/>
                    </a14:imgEffect>
                    <a14:imgEffect>
                      <a14:saturation sat="33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4450198" y="1447800"/>
            <a:ext cx="3723180" cy="37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819400" y="4876800"/>
            <a:ext cx="6984776" cy="1008112"/>
          </a:xfrm>
          <a:prstGeom prst="rect">
            <a:avLst/>
          </a:prstGeom>
        </p:spPr>
        <p:txBody>
          <a:bodyPr vert="horz" anchor="b">
            <a:noAutofit/>
          </a:bodyPr>
          <a:lstStyle>
            <a:lvl1pPr algn="l" rtl="1" eaLnBrk="1" latinLnBrk="0" hangingPunct="1">
              <a:spcBef>
                <a:spcPct val="0"/>
              </a:spcBef>
              <a:buNone/>
              <a:defRPr kumimoji="0" sz="3000" b="1" kern="1200" cap="small" baseline="0">
                <a:solidFill>
                  <a:schemeClr val="tx2"/>
                </a:solidFill>
                <a:latin typeface="+mj-lt"/>
                <a:ea typeface="+mj-ea"/>
                <a:cs typeface="+mj-cs"/>
              </a:defRPr>
            </a:lvl1pPr>
          </a:lstStyle>
          <a:p>
            <a:pPr algn="ctr"/>
            <a:r>
              <a:rPr lang="en-US" sz="4400" i="1" dirty="0">
                <a:solidFill>
                  <a:srgbClr val="00B0F0"/>
                </a:solidFill>
                <a:effectLst>
                  <a:outerShdw blurRad="38100" dist="38100" dir="2700000" algn="tl">
                    <a:srgbClr val="000000">
                      <a:alpha val="43137"/>
                    </a:srgbClr>
                  </a:outerShdw>
                </a:effectLst>
                <a:cs typeface="Aharoni" pitchFamily="2" charset="-79"/>
              </a:rPr>
              <a:t>Pathology Practical</a:t>
            </a:r>
          </a:p>
        </p:txBody>
      </p:sp>
      <p:sp>
        <p:nvSpPr>
          <p:cNvPr id="6" name="Rounded Rectangle 5"/>
          <p:cNvSpPr/>
          <p:nvPr/>
        </p:nvSpPr>
        <p:spPr>
          <a:xfrm>
            <a:off x="3893960" y="191108"/>
            <a:ext cx="4536504" cy="108012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a:solidFill>
                  <a:srgbClr val="FFFF00"/>
                </a:solidFill>
                <a:effectLst>
                  <a:outerShdw blurRad="38100" dist="38100" dir="2700000" algn="tl">
                    <a:srgbClr val="000000">
                      <a:alpha val="43137"/>
                    </a:srgbClr>
                  </a:outerShdw>
                </a:effectLst>
                <a:latin typeface="Aharoni" pitchFamily="2" charset="-79"/>
                <a:cs typeface="Aharoni" pitchFamily="2" charset="-79"/>
              </a:rPr>
              <a:t>RENAL BLOCK </a:t>
            </a:r>
          </a:p>
        </p:txBody>
      </p:sp>
      <p:sp>
        <p:nvSpPr>
          <p:cNvPr id="9" name="TextBox 7"/>
          <p:cNvSpPr txBox="1"/>
          <p:nvPr/>
        </p:nvSpPr>
        <p:spPr>
          <a:xfrm>
            <a:off x="2295332" y="6260068"/>
            <a:ext cx="141817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prstClr val="black"/>
                </a:solidFill>
              </a:rPr>
              <a:t>Prepared by:</a:t>
            </a:r>
          </a:p>
        </p:txBody>
      </p:sp>
      <p:sp>
        <p:nvSpPr>
          <p:cNvPr id="10" name="TextBox 8"/>
          <p:cNvSpPr txBox="1"/>
          <p:nvPr/>
        </p:nvSpPr>
        <p:spPr>
          <a:xfrm>
            <a:off x="3895532" y="6019800"/>
            <a:ext cx="1567461"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a:solidFill>
                  <a:prstClr val="black"/>
                </a:solidFill>
              </a:rPr>
              <a:t>Prof.  Ammar Al Rikabi</a:t>
            </a:r>
          </a:p>
          <a:p>
            <a:pPr marL="171450" indent="-171450">
              <a:buFont typeface="Arial" panose="020B0604020202020204" pitchFamily="34" charset="0"/>
              <a:buChar char="•"/>
            </a:pPr>
            <a:r>
              <a:rPr lang="en-US" sz="1050" b="1" i="1" dirty="0">
                <a:solidFill>
                  <a:prstClr val="black"/>
                </a:solidFill>
              </a:rPr>
              <a:t>Dr. Sayed Al Esawy</a:t>
            </a:r>
          </a:p>
          <a:p>
            <a:pPr marL="171450" indent="-171450">
              <a:buFont typeface="Arial" panose="020B0604020202020204" pitchFamily="34" charset="0"/>
              <a:buChar char="•"/>
            </a:pPr>
            <a:r>
              <a:rPr lang="en-US" sz="1050" b="1" i="1" dirty="0">
                <a:solidFill>
                  <a:prstClr val="black"/>
                </a:solidFill>
              </a:rPr>
              <a:t>Dr. Marie Mukhashin</a:t>
            </a:r>
          </a:p>
          <a:p>
            <a:pPr marL="171450" indent="-171450">
              <a:buFont typeface="Arial" panose="020B0604020202020204" pitchFamily="34" charset="0"/>
              <a:buChar char="•"/>
            </a:pPr>
            <a:r>
              <a:rPr lang="en-US" sz="1050" b="1" i="1" dirty="0">
                <a:solidFill>
                  <a:prstClr val="black"/>
                </a:solidFill>
              </a:rPr>
              <a:t>Dr. Shaesta Zaidi</a:t>
            </a:r>
          </a:p>
        </p:txBody>
      </p:sp>
      <p:sp>
        <p:nvSpPr>
          <p:cNvPr id="11" name="Rectangle 10"/>
          <p:cNvSpPr/>
          <p:nvPr/>
        </p:nvSpPr>
        <p:spPr>
          <a:xfrm>
            <a:off x="7315200" y="6438746"/>
            <a:ext cx="3276600" cy="2616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b="1" i="1" dirty="0">
                <a:solidFill>
                  <a:prstClr val="black"/>
                </a:solidFill>
              </a:rPr>
              <a:t>Head of Pathology Department: Dr. </a:t>
            </a:r>
            <a:r>
              <a:rPr lang="en-US" sz="1100" b="1" i="1">
                <a:solidFill>
                  <a:prstClr val="black"/>
                </a:solidFill>
              </a:rPr>
              <a:t>Hisham Al Khalidi</a:t>
            </a:r>
            <a:endParaRPr lang="en-US" sz="1100" b="1" i="1" dirty="0">
              <a:solidFill>
                <a:prstClr val="black"/>
              </a:solidFill>
            </a:endParaRPr>
          </a:p>
        </p:txBody>
      </p:sp>
    </p:spTree>
    <p:extLst>
      <p:ext uri="{BB962C8B-B14F-4D97-AF65-F5344CB8AC3E}">
        <p14:creationId xmlns:p14="http://schemas.microsoft.com/office/powerpoint/2010/main" val="3799265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438400" y="5562601"/>
            <a:ext cx="7315200" cy="1015663"/>
          </a:xfrm>
          <a:prstGeom prst="rect">
            <a:avLst/>
          </a:prstGeom>
        </p:spPr>
        <p:txBody>
          <a:bodyPr wrap="square">
            <a:spAutoFit/>
          </a:bodyPr>
          <a:lstStyle/>
          <a:p>
            <a:pPr algn="ctr"/>
            <a:r>
              <a:rPr lang="en-US" sz="2000" b="1" i="1" dirty="0">
                <a:solidFill>
                  <a:prstClr val="black"/>
                </a:solidFill>
              </a:rPr>
              <a:t>Normal glomerulus by light microscopy. The glomerular capillary loops are thin and delicate. Endothelial and mesangial cells are normal in number. The surrounding tubules are normal</a:t>
            </a:r>
          </a:p>
        </p:txBody>
      </p:sp>
      <p:sp>
        <p:nvSpPr>
          <p:cNvPr id="4" name="Rounded Rectangle 3"/>
          <p:cNvSpPr/>
          <p:nvPr/>
        </p:nvSpPr>
        <p:spPr>
          <a:xfrm>
            <a:off x="3071664" y="334144"/>
            <a:ext cx="5976664" cy="5802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Renal Corpuscle – Normal Histology</a:t>
            </a:r>
          </a:p>
        </p:txBody>
      </p:sp>
      <p:pic>
        <p:nvPicPr>
          <p:cNvPr id="103426" name="Picture 2" descr="http://library.med.utah.edu/WebPath/jpeg1/RENAL101.jpg"/>
          <p:cNvPicPr>
            <a:picLocks noChangeAspect="1" noChangeArrowheads="1"/>
          </p:cNvPicPr>
          <p:nvPr/>
        </p:nvPicPr>
        <p:blipFill>
          <a:blip r:embed="rId2" cstate="print"/>
          <a:srcRect/>
          <a:stretch>
            <a:fillRect/>
          </a:stretch>
        </p:blipFill>
        <p:spPr bwMode="auto">
          <a:xfrm>
            <a:off x="2514600" y="1143000"/>
            <a:ext cx="7157884" cy="4267200"/>
          </a:xfrm>
          <a:prstGeom prst="rect">
            <a:avLst/>
          </a:prstGeom>
          <a:noFill/>
          <a:ln w="38100">
            <a:solidFill>
              <a:srgbClr val="6D0D62"/>
            </a:solidFill>
          </a:ln>
        </p:spPr>
      </p:pic>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8" name="TextBox 7"/>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665329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3071664" y="334144"/>
            <a:ext cx="5976664" cy="5802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Renal Corpuscle – Normal Histology</a:t>
            </a:r>
          </a:p>
        </p:txBody>
      </p:sp>
      <p:pic>
        <p:nvPicPr>
          <p:cNvPr id="6" name="Picture 2" descr="http://library.med.utah.edu/WebPath/jpeg1/RENAL080.jpg"/>
          <p:cNvPicPr>
            <a:picLocks noChangeAspect="1" noChangeArrowheads="1"/>
          </p:cNvPicPr>
          <p:nvPr/>
        </p:nvPicPr>
        <p:blipFill>
          <a:blip r:embed="rId2" cstate="print"/>
          <a:srcRect/>
          <a:stretch>
            <a:fillRect/>
          </a:stretch>
        </p:blipFill>
        <p:spPr bwMode="auto">
          <a:xfrm>
            <a:off x="2667001" y="1143001"/>
            <a:ext cx="7020515" cy="4343401"/>
          </a:xfrm>
          <a:prstGeom prst="rect">
            <a:avLst/>
          </a:prstGeom>
          <a:noFill/>
          <a:ln w="38100">
            <a:solidFill>
              <a:schemeClr val="tx1"/>
            </a:solidFill>
          </a:ln>
        </p:spPr>
      </p:pic>
      <p:sp>
        <p:nvSpPr>
          <p:cNvPr id="7" name="Rectangle 6"/>
          <p:cNvSpPr/>
          <p:nvPr/>
        </p:nvSpPr>
        <p:spPr>
          <a:xfrm>
            <a:off x="2590800" y="5638800"/>
            <a:ext cx="7162800" cy="707886"/>
          </a:xfrm>
          <a:prstGeom prst="rect">
            <a:avLst/>
          </a:prstGeom>
        </p:spPr>
        <p:txBody>
          <a:bodyPr wrap="square">
            <a:spAutoFit/>
          </a:bodyPr>
          <a:lstStyle/>
          <a:p>
            <a:pPr algn="ctr"/>
            <a:r>
              <a:rPr lang="en-US" sz="2000" b="1" i="1" dirty="0">
                <a:solidFill>
                  <a:prstClr val="black"/>
                </a:solidFill>
              </a:rPr>
              <a:t>Normal glomerulus is stained with PAS to highlight basement membranes of glomerular capillary loops and tubular epithelium.</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4285656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310" y="1066801"/>
            <a:ext cx="7087090" cy="458845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4600" y="5715000"/>
            <a:ext cx="7239001" cy="707886"/>
          </a:xfrm>
          <a:prstGeom prst="rect">
            <a:avLst/>
          </a:prstGeom>
        </p:spPr>
        <p:txBody>
          <a:bodyPr wrap="square">
            <a:spAutoFit/>
          </a:bodyPr>
          <a:lstStyle/>
          <a:p>
            <a:pPr algn="ctr"/>
            <a:r>
              <a:rPr lang="en-US" sz="2000" b="1" i="1" dirty="0">
                <a:solidFill>
                  <a:prstClr val="black"/>
                </a:solidFill>
              </a:rPr>
              <a:t>Normal cortical tubules, interstitium, and peritubular capillaries; most of the tubules are proximal, with well-defined brush borders (PAS stain).</a:t>
            </a:r>
          </a:p>
        </p:txBody>
      </p:sp>
      <p:sp>
        <p:nvSpPr>
          <p:cNvPr id="4" name="Rounded Rectangle 3"/>
          <p:cNvSpPr/>
          <p:nvPr/>
        </p:nvSpPr>
        <p:spPr>
          <a:xfrm>
            <a:off x="3962400" y="304800"/>
            <a:ext cx="4191000" cy="573360"/>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Normal Cortical Tubules</a:t>
            </a: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8" name="TextBox 7"/>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753823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2590800"/>
            <a:ext cx="5029200" cy="1800200"/>
          </a:xfrm>
        </p:spPr>
        <p:txBody>
          <a:bodyPr>
            <a:noAutofit/>
          </a:bodyPr>
          <a:lstStyle/>
          <a:p>
            <a:pPr algn="ctr"/>
            <a:r>
              <a:rPr lang="en-US" sz="4800" b="1" i="1" dirty="0">
                <a:solidFill>
                  <a:srgbClr val="FFC000"/>
                </a:solidFill>
                <a:effectLst>
                  <a:outerShdw blurRad="38100" dist="38100" dir="2700000" algn="tl">
                    <a:srgbClr val="000000">
                      <a:alpha val="43137"/>
                    </a:srgbClr>
                  </a:outerShdw>
                </a:effectLst>
                <a:latin typeface="+mn-lt"/>
                <a:cs typeface="Aharoni" pitchFamily="2" charset="-79"/>
              </a:rPr>
              <a:t>ACUTE KIDNEY INJURY</a:t>
            </a:r>
          </a:p>
        </p:txBody>
      </p:sp>
      <p:sp>
        <p:nvSpPr>
          <p:cNvPr id="5" name="Rounded Rectangle 4"/>
          <p:cNvSpPr/>
          <p:nvPr/>
        </p:nvSpPr>
        <p:spPr>
          <a:xfrm>
            <a:off x="4038600" y="1219200"/>
            <a:ext cx="4876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PRACTICAL SESSION  :  1</a:t>
            </a:r>
          </a:p>
        </p:txBody>
      </p:sp>
      <p:sp>
        <p:nvSpPr>
          <p:cNvPr id="4" name="TextBox 3"/>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108349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362200" y="685800"/>
            <a:ext cx="7391400" cy="5800844"/>
          </a:xfrm>
          <a:prstGeom prst="rect">
            <a:avLst/>
          </a:prstGeom>
          <a:solidFill>
            <a:schemeClr val="accent1">
              <a:lumMod val="40000"/>
              <a:lumOff val="60000"/>
            </a:schemeClr>
          </a:solidFill>
        </p:spPr>
        <p:txBody>
          <a:bodyPr wrap="square" rtlCol="0">
            <a:spAutoFit/>
          </a:bodyPr>
          <a:lstStyle/>
          <a:p>
            <a:r>
              <a:rPr lang="en-US" sz="2400" b="1" i="1" u="sng" dirty="0">
                <a:solidFill>
                  <a:srgbClr val="FF0000"/>
                </a:solidFill>
              </a:rPr>
              <a:t>Causes:</a:t>
            </a:r>
          </a:p>
          <a:p>
            <a:r>
              <a:rPr lang="en-US" sz="2400" b="1" dirty="0">
                <a:solidFill>
                  <a:srgbClr val="0000FF"/>
                </a:solidFill>
              </a:rPr>
              <a:t>Pre-renal</a:t>
            </a:r>
            <a:r>
              <a:rPr lang="en-US" sz="2400" b="1" dirty="0">
                <a:solidFill>
                  <a:prstClr val="black"/>
                </a:solidFill>
              </a:rPr>
              <a:t> </a:t>
            </a:r>
          </a:p>
          <a:p>
            <a:pPr marL="288925"/>
            <a:r>
              <a:rPr lang="en-US" b="1" dirty="0">
                <a:solidFill>
                  <a:prstClr val="black"/>
                </a:solidFill>
              </a:rPr>
              <a:t>  (All those that decrease effective blood flow to the kidney)</a:t>
            </a:r>
          </a:p>
          <a:p>
            <a:pPr marL="288925">
              <a:buFont typeface="Wingdings" pitchFamily="2" charset="2"/>
              <a:buChar char="§"/>
            </a:pPr>
            <a:r>
              <a:rPr lang="en-US" b="1" i="1" dirty="0">
                <a:solidFill>
                  <a:prstClr val="black"/>
                </a:solidFill>
              </a:rPr>
              <a:t>  Low blood volume, low blood pressure, and heart failure.</a:t>
            </a:r>
          </a:p>
          <a:p>
            <a:pPr marL="288925">
              <a:buFont typeface="Wingdings" pitchFamily="2" charset="2"/>
              <a:buChar char="§"/>
            </a:pPr>
            <a:r>
              <a:rPr lang="en-US" b="1" i="1" dirty="0">
                <a:solidFill>
                  <a:prstClr val="black"/>
                </a:solidFill>
              </a:rPr>
              <a:t>  Renal artery stenosis, and renal vein thrombosis.</a:t>
            </a:r>
          </a:p>
          <a:p>
            <a:pPr marL="288925">
              <a:buFont typeface="Wingdings" pitchFamily="2" charset="2"/>
              <a:buChar char="§"/>
            </a:pPr>
            <a:r>
              <a:rPr lang="en-US" b="1" i="1" dirty="0">
                <a:solidFill>
                  <a:prstClr val="black"/>
                </a:solidFill>
              </a:rPr>
              <a:t>  Renal ischemia</a:t>
            </a:r>
            <a:r>
              <a:rPr lang="en-US" dirty="0">
                <a:solidFill>
                  <a:prstClr val="black"/>
                </a:solidFill>
              </a:rPr>
              <a:t>.</a:t>
            </a:r>
          </a:p>
          <a:p>
            <a:pPr>
              <a:buFontTx/>
              <a:buChar char="-"/>
            </a:pPr>
            <a:endParaRPr lang="en-US" dirty="0">
              <a:solidFill>
                <a:prstClr val="black"/>
              </a:solidFill>
            </a:endParaRPr>
          </a:p>
          <a:p>
            <a:r>
              <a:rPr lang="en-US" sz="2400" b="1" dirty="0">
                <a:solidFill>
                  <a:srgbClr val="0000FF"/>
                </a:solidFill>
              </a:rPr>
              <a:t>Renal:</a:t>
            </a:r>
          </a:p>
          <a:p>
            <a:pPr marL="288925">
              <a:buFont typeface="Wingdings" pitchFamily="2" charset="2"/>
              <a:buChar char="§"/>
            </a:pPr>
            <a:r>
              <a:rPr lang="en-US" b="1" i="1" dirty="0">
                <a:solidFill>
                  <a:srgbClr val="C00000"/>
                </a:solidFill>
              </a:rPr>
              <a:t>  Glomerulonephritis (GN).</a:t>
            </a:r>
          </a:p>
          <a:p>
            <a:pPr marL="288925">
              <a:buFont typeface="Wingdings" pitchFamily="2" charset="2"/>
              <a:buChar char="§"/>
            </a:pPr>
            <a:r>
              <a:rPr lang="en-US" b="1" i="1" dirty="0">
                <a:solidFill>
                  <a:srgbClr val="C00000"/>
                </a:solidFill>
              </a:rPr>
              <a:t>  Acute tubular necrosis (ATN).</a:t>
            </a:r>
          </a:p>
          <a:p>
            <a:pPr marL="288925">
              <a:buFont typeface="Wingdings" pitchFamily="2" charset="2"/>
              <a:buChar char="§"/>
            </a:pPr>
            <a:r>
              <a:rPr lang="en-US" b="1" i="1" dirty="0">
                <a:solidFill>
                  <a:srgbClr val="C00000"/>
                </a:solidFill>
              </a:rPr>
              <a:t>  Acute interstitial nephritis (AIN).</a:t>
            </a:r>
          </a:p>
          <a:p>
            <a:endParaRPr lang="en-US" dirty="0">
              <a:solidFill>
                <a:prstClr val="black"/>
              </a:solidFill>
            </a:endParaRPr>
          </a:p>
          <a:p>
            <a:r>
              <a:rPr lang="en-US" sz="2400" b="1" dirty="0">
                <a:solidFill>
                  <a:srgbClr val="0000FF"/>
                </a:solidFill>
              </a:rPr>
              <a:t>Post-renal:</a:t>
            </a:r>
          </a:p>
          <a:p>
            <a:r>
              <a:rPr lang="en-US" dirty="0">
                <a:solidFill>
                  <a:prstClr val="black"/>
                </a:solidFill>
              </a:rPr>
              <a:t>      </a:t>
            </a:r>
            <a:r>
              <a:rPr lang="en-US" b="1" dirty="0">
                <a:solidFill>
                  <a:prstClr val="black"/>
                </a:solidFill>
              </a:rPr>
              <a:t>(is a consequence of urinary tract obstruction)</a:t>
            </a:r>
          </a:p>
          <a:p>
            <a:pPr marL="288925">
              <a:buFont typeface="Wingdings" pitchFamily="2" charset="2"/>
              <a:buChar char="§"/>
            </a:pPr>
            <a:r>
              <a:rPr lang="en-US" b="1" i="1" dirty="0">
                <a:solidFill>
                  <a:prstClr val="black"/>
                </a:solidFill>
              </a:rPr>
              <a:t>  Benign prostatic hyperplasia. </a:t>
            </a:r>
          </a:p>
          <a:p>
            <a:pPr marL="288925">
              <a:buFont typeface="Wingdings" pitchFamily="2" charset="2"/>
              <a:buChar char="§"/>
            </a:pPr>
            <a:r>
              <a:rPr lang="en-US" b="1" i="1" dirty="0">
                <a:solidFill>
                  <a:prstClr val="black"/>
                </a:solidFill>
              </a:rPr>
              <a:t>  Kidney stones.</a:t>
            </a:r>
          </a:p>
          <a:p>
            <a:pPr marL="288925">
              <a:buFont typeface="Wingdings" pitchFamily="2" charset="2"/>
              <a:buChar char="§"/>
            </a:pPr>
            <a:r>
              <a:rPr lang="en-US" b="1" i="1" dirty="0">
                <a:solidFill>
                  <a:prstClr val="black"/>
                </a:solidFill>
              </a:rPr>
              <a:t>  Obstructed urinary catheter.</a:t>
            </a:r>
          </a:p>
          <a:p>
            <a:pPr marL="288925">
              <a:buFont typeface="Wingdings" pitchFamily="2" charset="2"/>
              <a:buChar char="§"/>
            </a:pPr>
            <a:r>
              <a:rPr lang="en-US" b="1" i="1" dirty="0">
                <a:solidFill>
                  <a:prstClr val="black"/>
                </a:solidFill>
              </a:rPr>
              <a:t>  Bladder stone .</a:t>
            </a:r>
          </a:p>
          <a:p>
            <a:pPr marL="288925">
              <a:buFont typeface="Wingdings" pitchFamily="2" charset="2"/>
              <a:buChar char="§"/>
            </a:pPr>
            <a:r>
              <a:rPr lang="en-US" b="1" i="1" dirty="0">
                <a:solidFill>
                  <a:prstClr val="black"/>
                </a:solidFill>
              </a:rPr>
              <a:t>  Bladder, ureteral or renal malignancy. </a:t>
            </a:r>
          </a:p>
        </p:txBody>
      </p:sp>
      <p:sp>
        <p:nvSpPr>
          <p:cNvPr id="3" name="Rounded Rectangle 2"/>
          <p:cNvSpPr/>
          <p:nvPr/>
        </p:nvSpPr>
        <p:spPr>
          <a:xfrm>
            <a:off x="4267200" y="152400"/>
            <a:ext cx="3733800" cy="4572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Kidney Injury</a:t>
            </a: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200540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File:Kidney – acute cortical necrosis.jpg"/>
          <p:cNvPicPr>
            <a:picLocks noChangeAspect="1" noChangeArrowheads="1"/>
          </p:cNvPicPr>
          <p:nvPr/>
        </p:nvPicPr>
        <p:blipFill>
          <a:blip r:embed="rId2" cstate="print"/>
          <a:srcRect/>
          <a:stretch>
            <a:fillRect/>
          </a:stretch>
        </p:blipFill>
        <p:spPr bwMode="auto">
          <a:xfrm>
            <a:off x="2514600" y="1219200"/>
            <a:ext cx="7096638" cy="4419600"/>
          </a:xfrm>
          <a:prstGeom prst="rect">
            <a:avLst/>
          </a:prstGeom>
          <a:noFill/>
        </p:spPr>
      </p:pic>
      <p:sp>
        <p:nvSpPr>
          <p:cNvPr id="3" name="Rectangle 2"/>
          <p:cNvSpPr/>
          <p:nvPr/>
        </p:nvSpPr>
        <p:spPr>
          <a:xfrm>
            <a:off x="2362200" y="5845314"/>
            <a:ext cx="7391400" cy="1323439"/>
          </a:xfrm>
          <a:prstGeom prst="rect">
            <a:avLst/>
          </a:prstGeom>
        </p:spPr>
        <p:txBody>
          <a:bodyPr wrap="square">
            <a:spAutoFit/>
          </a:bodyPr>
          <a:lstStyle/>
          <a:p>
            <a:r>
              <a:rPr lang="en-US" sz="2000" b="1" i="1" dirty="0">
                <a:solidFill>
                  <a:prstClr val="black"/>
                </a:solidFill>
              </a:rPr>
              <a:t>Kidney showing </a:t>
            </a:r>
            <a:r>
              <a:rPr lang="en-US" sz="2000" b="1" i="1" dirty="0" smtClean="0">
                <a:solidFill>
                  <a:prstClr val="black"/>
                </a:solidFill>
              </a:rPr>
              <a:t>:</a:t>
            </a:r>
          </a:p>
          <a:p>
            <a:pPr marL="342900" indent="-342900">
              <a:buFont typeface="Arial" panose="020B0604020202020204" pitchFamily="34" charset="0"/>
              <a:buChar char="•"/>
            </a:pPr>
            <a:r>
              <a:rPr lang="en-US" sz="2000" b="1" i="1" dirty="0" smtClean="0"/>
              <a:t>Marked </a:t>
            </a:r>
            <a:r>
              <a:rPr lang="en-US" sz="2000" b="1" i="1" dirty="0"/>
              <a:t>pallor of the renal cortex.</a:t>
            </a:r>
            <a:endParaRPr lang="en-US" sz="2000" dirty="0"/>
          </a:p>
          <a:p>
            <a:pPr marL="342900" indent="-342900">
              <a:buFont typeface="Arial" panose="020B0604020202020204" pitchFamily="34" charset="0"/>
              <a:buChar char="•"/>
            </a:pPr>
            <a:r>
              <a:rPr lang="en-US" sz="2000" b="1" i="1" dirty="0" smtClean="0"/>
              <a:t>Congested </a:t>
            </a:r>
            <a:r>
              <a:rPr lang="en-US" sz="2000" b="1" i="1" dirty="0"/>
              <a:t>renal medulla.</a:t>
            </a:r>
            <a:endParaRPr lang="en-US" sz="2000" dirty="0"/>
          </a:p>
          <a:p>
            <a:pPr algn="ctr"/>
            <a:endParaRPr lang="en-US" sz="2000" b="1" i="1" dirty="0">
              <a:solidFill>
                <a:prstClr val="black"/>
              </a:solidFill>
            </a:endParaRPr>
          </a:p>
        </p:txBody>
      </p:sp>
      <p:sp>
        <p:nvSpPr>
          <p:cNvPr id="5" name="Rounded Rectangle 4"/>
          <p:cNvSpPr/>
          <p:nvPr/>
        </p:nvSpPr>
        <p:spPr>
          <a:xfrm>
            <a:off x="4038600" y="381000"/>
            <a:ext cx="38100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Kidney Injury</a:t>
            </a: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8" name="TextBox 7"/>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4112184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438400" y="5410201"/>
            <a:ext cx="7315200" cy="1015663"/>
          </a:xfrm>
          <a:prstGeom prst="rect">
            <a:avLst/>
          </a:prstGeom>
        </p:spPr>
        <p:txBody>
          <a:bodyPr wrap="square">
            <a:spAutoFit/>
          </a:bodyPr>
          <a:lstStyle/>
          <a:p>
            <a:pPr lvl="0"/>
            <a:r>
              <a:rPr lang="en-US" sz="2000" b="1" i="1" dirty="0" smtClean="0"/>
              <a:t>Necrotic </a:t>
            </a:r>
            <a:r>
              <a:rPr lang="en-US" sz="2000" b="1" i="1" dirty="0"/>
              <a:t>renal tubular cells.</a:t>
            </a:r>
            <a:endParaRPr lang="en-US" sz="2000" dirty="0"/>
          </a:p>
          <a:p>
            <a:pPr lvl="0"/>
            <a:r>
              <a:rPr lang="en-US" sz="2000" b="1" i="1" dirty="0"/>
              <a:t>Some tubules lined by flat and vacuolated epithelium.</a:t>
            </a:r>
            <a:endParaRPr lang="en-US" sz="2000" dirty="0"/>
          </a:p>
          <a:p>
            <a:pPr algn="ctr"/>
            <a:endParaRPr lang="en-US" sz="2000" b="1" i="1" dirty="0">
              <a:solidFill>
                <a:prstClr val="black"/>
              </a:solidFill>
            </a:endParaRPr>
          </a:p>
        </p:txBody>
      </p:sp>
      <p:sp>
        <p:nvSpPr>
          <p:cNvPr id="5" name="Rounded Rectangle 4"/>
          <p:cNvSpPr/>
          <p:nvPr/>
        </p:nvSpPr>
        <p:spPr>
          <a:xfrm>
            <a:off x="4038600" y="304800"/>
            <a:ext cx="4191000" cy="533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Tubular Necrosis</a:t>
            </a:r>
          </a:p>
        </p:txBody>
      </p:sp>
      <p:pic>
        <p:nvPicPr>
          <p:cNvPr id="132098" name="Picture 2"/>
          <p:cNvPicPr>
            <a:picLocks noChangeAspect="1" noChangeArrowheads="1"/>
          </p:cNvPicPr>
          <p:nvPr/>
        </p:nvPicPr>
        <p:blipFill>
          <a:blip r:embed="rId2"/>
          <a:srcRect/>
          <a:stretch>
            <a:fillRect/>
          </a:stretch>
        </p:blipFill>
        <p:spPr bwMode="auto">
          <a:xfrm>
            <a:off x="2491248" y="1066800"/>
            <a:ext cx="7226710" cy="4267200"/>
          </a:xfrm>
          <a:prstGeom prst="rect">
            <a:avLst/>
          </a:prstGeom>
          <a:noFill/>
          <a:ln w="28575">
            <a:solidFill>
              <a:srgbClr val="660033"/>
            </a:solidFill>
            <a:miter lim="800000"/>
            <a:headEnd/>
            <a:tailEnd/>
          </a:ln>
          <a:effectLst/>
        </p:spPr>
      </p:pic>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537151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514600" y="5505271"/>
            <a:ext cx="7239000" cy="923330"/>
          </a:xfrm>
          <a:prstGeom prst="rect">
            <a:avLst/>
          </a:prstGeom>
        </p:spPr>
        <p:txBody>
          <a:bodyPr wrap="square">
            <a:spAutoFit/>
          </a:bodyPr>
          <a:lstStyle/>
          <a:p>
            <a:pPr algn="ctr"/>
            <a:r>
              <a:rPr lang="en-US" b="1" i="1" dirty="0">
                <a:solidFill>
                  <a:prstClr val="black"/>
                </a:solidFill>
              </a:rPr>
              <a:t>There may also be degeneration and frank necrosis of individual cells or tubular segments in acute tubular necrosis, or flattened, regenerating type epithelium with degenerated cells in the lumen (middle left) (H&amp;E x 200). </a:t>
            </a:r>
          </a:p>
        </p:txBody>
      </p:sp>
      <p:pic>
        <p:nvPicPr>
          <p:cNvPr id="133122" name="Picture 2"/>
          <p:cNvPicPr>
            <a:picLocks noChangeAspect="1" noChangeArrowheads="1"/>
          </p:cNvPicPr>
          <p:nvPr/>
        </p:nvPicPr>
        <p:blipFill>
          <a:blip r:embed="rId2"/>
          <a:srcRect/>
          <a:stretch>
            <a:fillRect/>
          </a:stretch>
        </p:blipFill>
        <p:spPr bwMode="auto">
          <a:xfrm>
            <a:off x="2590800" y="1084658"/>
            <a:ext cx="7086600" cy="4325542"/>
          </a:xfrm>
          <a:prstGeom prst="rect">
            <a:avLst/>
          </a:prstGeom>
          <a:noFill/>
          <a:ln w="28575">
            <a:solidFill>
              <a:srgbClr val="660033"/>
            </a:solidFill>
            <a:miter lim="800000"/>
            <a:headEnd/>
            <a:tailEnd/>
          </a:ln>
          <a:effectLst/>
        </p:spPr>
      </p:pic>
      <p:sp>
        <p:nvSpPr>
          <p:cNvPr id="6" name="Rounded Rectangle 5"/>
          <p:cNvSpPr/>
          <p:nvPr/>
        </p:nvSpPr>
        <p:spPr>
          <a:xfrm>
            <a:off x="4038600" y="304800"/>
            <a:ext cx="41910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Tubular Necrosis</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1144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286000" y="4953000"/>
            <a:ext cx="7543800" cy="1477328"/>
          </a:xfrm>
          <a:prstGeom prst="rect">
            <a:avLst/>
          </a:prstGeom>
        </p:spPr>
        <p:txBody>
          <a:bodyPr wrap="square">
            <a:spAutoFit/>
          </a:bodyPr>
          <a:lstStyle/>
          <a:p>
            <a:pPr algn="ctr"/>
            <a:r>
              <a:rPr lang="en-US" b="1" i="1" dirty="0">
                <a:solidFill>
                  <a:prstClr val="black"/>
                </a:solidFill>
              </a:rPr>
              <a:t>There is edema associated with an interstitial lymphoplasmocytic infiltrate. There are numerous causes for acute interstitial nephritis, including toxins, viral infections and drug-induced hypersensitivity reactions. The glomeruli are uninvolved, unless there is an associated minimal change disease-type injury caused by non steroidal </a:t>
            </a:r>
          </a:p>
          <a:p>
            <a:pPr algn="ctr"/>
            <a:r>
              <a:rPr lang="en-US" b="1" i="1" dirty="0">
                <a:solidFill>
                  <a:prstClr val="black"/>
                </a:solidFill>
              </a:rPr>
              <a:t>anti-inflammatory drugs</a:t>
            </a:r>
          </a:p>
        </p:txBody>
      </p:sp>
      <p:sp>
        <p:nvSpPr>
          <p:cNvPr id="5" name="Rounded Rectangle 4"/>
          <p:cNvSpPr/>
          <p:nvPr/>
        </p:nvSpPr>
        <p:spPr>
          <a:xfrm>
            <a:off x="3429000" y="304800"/>
            <a:ext cx="51816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Interstitial Nephritis</a:t>
            </a:r>
          </a:p>
        </p:txBody>
      </p:sp>
      <p:pic>
        <p:nvPicPr>
          <p:cNvPr id="135170" name="Picture 2"/>
          <p:cNvPicPr>
            <a:picLocks noChangeAspect="1" noChangeArrowheads="1"/>
          </p:cNvPicPr>
          <p:nvPr/>
        </p:nvPicPr>
        <p:blipFill>
          <a:blip r:embed="rId2"/>
          <a:srcRect/>
          <a:stretch>
            <a:fillRect/>
          </a:stretch>
        </p:blipFill>
        <p:spPr bwMode="auto">
          <a:xfrm>
            <a:off x="2573420" y="1066800"/>
            <a:ext cx="6951581" cy="3810000"/>
          </a:xfrm>
          <a:prstGeom prst="rect">
            <a:avLst/>
          </a:prstGeom>
          <a:noFill/>
          <a:ln w="28575">
            <a:solidFill>
              <a:schemeClr val="tx1"/>
            </a:solidFill>
            <a:miter lim="800000"/>
            <a:headEnd/>
            <a:tailEnd/>
          </a:ln>
          <a:effectLst/>
        </p:spPr>
      </p:pic>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993678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3429000" y="304800"/>
            <a:ext cx="51816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Interstitial Nephritis</a:t>
            </a:r>
          </a:p>
        </p:txBody>
      </p:sp>
      <p:sp>
        <p:nvSpPr>
          <p:cNvPr id="6" name="Rectangle 5"/>
          <p:cNvSpPr/>
          <p:nvPr/>
        </p:nvSpPr>
        <p:spPr>
          <a:xfrm>
            <a:off x="2362200" y="5429072"/>
            <a:ext cx="7467600" cy="1200329"/>
          </a:xfrm>
          <a:prstGeom prst="rect">
            <a:avLst/>
          </a:prstGeom>
        </p:spPr>
        <p:txBody>
          <a:bodyPr wrap="square">
            <a:spAutoFit/>
          </a:bodyPr>
          <a:lstStyle/>
          <a:p>
            <a:pPr algn="ctr"/>
            <a:r>
              <a:rPr lang="en-US" b="1" i="1" dirty="0">
                <a:solidFill>
                  <a:prstClr val="black"/>
                </a:solidFill>
              </a:rPr>
              <a:t>There is edema in addition to preexisting mild tubulointerstitial fibrosis in this case of acute interstitial nephritis caused by drug-induced hypersensitivity. There is a prominent interstitial eosinophilic component, in addition to lymphocytes and plasma cells (H&amp;E stain x 100)</a:t>
            </a:r>
          </a:p>
        </p:txBody>
      </p:sp>
      <p:pic>
        <p:nvPicPr>
          <p:cNvPr id="136194" name="Picture 2"/>
          <p:cNvPicPr>
            <a:picLocks noChangeAspect="1" noChangeArrowheads="1"/>
          </p:cNvPicPr>
          <p:nvPr/>
        </p:nvPicPr>
        <p:blipFill>
          <a:blip r:embed="rId2"/>
          <a:srcRect/>
          <a:stretch>
            <a:fillRect/>
          </a:stretch>
        </p:blipFill>
        <p:spPr bwMode="auto">
          <a:xfrm>
            <a:off x="2667001" y="1095964"/>
            <a:ext cx="6851637" cy="4238036"/>
          </a:xfrm>
          <a:prstGeom prst="rect">
            <a:avLst/>
          </a:prstGeom>
          <a:noFill/>
          <a:ln w="28575">
            <a:solidFill>
              <a:srgbClr val="660033"/>
            </a:solidFill>
            <a:miter lim="800000"/>
            <a:headEnd/>
            <a:tailEnd/>
          </a:ln>
          <a:effectLst/>
        </p:spPr>
      </p:pic>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37619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819400"/>
            <a:ext cx="6192688" cy="1390306"/>
          </a:xfrm>
        </p:spPr>
        <p:txBody>
          <a:bodyPr>
            <a:noAutofit/>
          </a:bodyPr>
          <a:lstStyle/>
          <a:p>
            <a:pPr algn="ctr"/>
            <a:r>
              <a:rPr lang="en-US" b="1" i="1" dirty="0">
                <a:solidFill>
                  <a:srgbClr val="FFC000"/>
                </a:solidFill>
                <a:effectLst>
                  <a:outerShdw blurRad="38100" dist="38100" dir="2700000" algn="tl">
                    <a:srgbClr val="000000">
                      <a:alpha val="43137"/>
                    </a:srgbClr>
                  </a:outerShdw>
                </a:effectLst>
                <a:latin typeface="+mn-lt"/>
                <a:cs typeface="Aharoni" pitchFamily="2" charset="-79"/>
              </a:rPr>
              <a:t>NORMAL ANATOMY AND HISTOLOGY</a:t>
            </a: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564886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057400"/>
            <a:ext cx="7543800" cy="1800200"/>
          </a:xfrm>
        </p:spPr>
        <p:txBody>
          <a:bodyPr>
            <a:noAutofit/>
          </a:bodyPr>
          <a:lstStyle/>
          <a:p>
            <a:pPr algn="ctr"/>
            <a:r>
              <a:rPr lang="en-US" sz="5400" b="1" i="1" dirty="0">
                <a:solidFill>
                  <a:srgbClr val="FFC000"/>
                </a:solidFill>
                <a:effectLst>
                  <a:outerShdw blurRad="38100" dist="38100" dir="2700000" algn="tl">
                    <a:srgbClr val="000000">
                      <a:alpha val="43137"/>
                    </a:srgbClr>
                  </a:outerShdw>
                </a:effectLst>
                <a:latin typeface="+mn-lt"/>
                <a:cs typeface="Aharoni" pitchFamily="2" charset="-79"/>
              </a:rPr>
              <a:t>POLYCYSTIC KIDNEY</a:t>
            </a: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910270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3287688" y="413050"/>
            <a:ext cx="5904656" cy="65375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Normal  vs  Polycystic Kidney</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2" y="1295400"/>
            <a:ext cx="776624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57090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 descr="H:\Cotran\Images\CH21\F021008.jpg"/>
          <p:cNvPicPr>
            <a:picLocks noChangeAspect="1" noChangeArrowheads="1"/>
          </p:cNvPicPr>
          <p:nvPr/>
        </p:nvPicPr>
        <p:blipFill>
          <a:blip r:embed="rId2" cstate="print"/>
          <a:srcRect r="78009"/>
          <a:stretch>
            <a:fillRect/>
          </a:stretch>
        </p:blipFill>
        <p:spPr bwMode="auto">
          <a:xfrm>
            <a:off x="4191000" y="975048"/>
            <a:ext cx="4114800" cy="4739953"/>
          </a:xfrm>
          <a:prstGeom prst="rect">
            <a:avLst/>
          </a:prstGeom>
          <a:noFill/>
        </p:spPr>
      </p:pic>
      <p:sp>
        <p:nvSpPr>
          <p:cNvPr id="5" name="Rectangle 4"/>
          <p:cNvSpPr/>
          <p:nvPr/>
        </p:nvSpPr>
        <p:spPr>
          <a:xfrm>
            <a:off x="3505200" y="5791201"/>
            <a:ext cx="5334001" cy="1015663"/>
          </a:xfrm>
          <a:prstGeom prst="rect">
            <a:avLst/>
          </a:prstGeom>
        </p:spPr>
        <p:txBody>
          <a:bodyPr wrap="square">
            <a:spAutoFit/>
          </a:bodyPr>
          <a:lstStyle/>
          <a:p>
            <a:pPr algn="ctr">
              <a:defRPr/>
            </a:pPr>
            <a:r>
              <a:rPr lang="en-US" sz="2000" b="1" i="1" kern="0" dirty="0">
                <a:solidFill>
                  <a:sysClr val="windowText" lastClr="000000"/>
                </a:solidFill>
              </a:rPr>
              <a:t>Markedly enlarged kidney and  replacement of the renal parenchyma by numerous cysts of variable sizes </a:t>
            </a:r>
          </a:p>
        </p:txBody>
      </p:sp>
      <p:sp>
        <p:nvSpPr>
          <p:cNvPr id="6" name="Rounded Rectangle 5"/>
          <p:cNvSpPr/>
          <p:nvPr/>
        </p:nvSpPr>
        <p:spPr>
          <a:xfrm>
            <a:off x="3200401" y="257944"/>
            <a:ext cx="5715000" cy="580256"/>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Polycystic kidney – Gross Anatomy </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728589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169584"/>
            <a:ext cx="6652592" cy="462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9400" y="6019800"/>
            <a:ext cx="6629400" cy="400110"/>
          </a:xfrm>
          <a:prstGeom prst="rect">
            <a:avLst/>
          </a:prstGeom>
          <a:noFill/>
        </p:spPr>
        <p:txBody>
          <a:bodyPr wrap="square" rtlCol="0">
            <a:spAutoFit/>
          </a:bodyPr>
          <a:lstStyle/>
          <a:p>
            <a:pPr algn="ctr"/>
            <a:r>
              <a:rPr lang="en-US" sz="2000" b="1" i="1" dirty="0">
                <a:solidFill>
                  <a:prstClr val="black"/>
                </a:solidFill>
              </a:rPr>
              <a:t>Bilateral autosomal dominant polycystic kidney disease</a:t>
            </a:r>
          </a:p>
        </p:txBody>
      </p:sp>
      <p:sp>
        <p:nvSpPr>
          <p:cNvPr id="6" name="Rounded Rectangle 5"/>
          <p:cNvSpPr/>
          <p:nvPr/>
        </p:nvSpPr>
        <p:spPr>
          <a:xfrm>
            <a:off x="3048000" y="304800"/>
            <a:ext cx="5976664" cy="64956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  Polycystic kidney – Gross Anatomy </a:t>
            </a: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481584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290976" y="341040"/>
            <a:ext cx="7405424" cy="57336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Gross Polycystic kidney and its Cut Section</a:t>
            </a:r>
          </a:p>
        </p:txBody>
      </p:sp>
      <p:sp>
        <p:nvSpPr>
          <p:cNvPr id="4" name="Rectangle 3"/>
          <p:cNvSpPr/>
          <p:nvPr/>
        </p:nvSpPr>
        <p:spPr>
          <a:xfrm>
            <a:off x="2133600" y="5715000"/>
            <a:ext cx="3810000" cy="707886"/>
          </a:xfrm>
          <a:prstGeom prst="rect">
            <a:avLst/>
          </a:prstGeom>
        </p:spPr>
        <p:txBody>
          <a:bodyPr wrap="square">
            <a:spAutoFit/>
          </a:bodyPr>
          <a:lstStyle/>
          <a:p>
            <a:pPr algn="ctr"/>
            <a:r>
              <a:rPr lang="en-US" sz="2000" b="1" i="1" dirty="0">
                <a:solidFill>
                  <a:prstClr val="black"/>
                </a:solidFill>
              </a:rPr>
              <a:t>Massively enlarged kidney disrupted by numerous cysts</a:t>
            </a:r>
          </a:p>
        </p:txBody>
      </p:sp>
      <p:pic>
        <p:nvPicPr>
          <p:cNvPr id="40962" name="Picture 2" descr="Loa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9893" y="1066800"/>
            <a:ext cx="3650083" cy="45982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43600" y="5638801"/>
            <a:ext cx="3816424" cy="1015663"/>
          </a:xfrm>
          <a:prstGeom prst="rect">
            <a:avLst/>
          </a:prstGeom>
        </p:spPr>
        <p:txBody>
          <a:bodyPr wrap="square">
            <a:spAutoFit/>
          </a:bodyPr>
          <a:lstStyle/>
          <a:p>
            <a:pPr algn="ctr"/>
            <a:r>
              <a:rPr lang="en-US" sz="2000" b="1" i="1" dirty="0">
                <a:solidFill>
                  <a:prstClr val="black"/>
                </a:solidFill>
              </a:rPr>
              <a:t>Cut surface of the kidney, showing extensive cortical destruction by cysts</a:t>
            </a:r>
            <a:endParaRPr lang="en-US" sz="2000" i="1" dirty="0">
              <a:solidFill>
                <a:prstClr val="black"/>
              </a:solidFill>
            </a:endParaRPr>
          </a:p>
        </p:txBody>
      </p:sp>
      <p:pic>
        <p:nvPicPr>
          <p:cNvPr id="40964" name="Picture 4" descr="Loa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92" y="1066801"/>
            <a:ext cx="3754957" cy="45785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711105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143000"/>
            <a:ext cx="6953200" cy="474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048000" y="341040"/>
            <a:ext cx="5943600" cy="57336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  Infantile Polycystic kidney – Gross</a:t>
            </a:r>
          </a:p>
        </p:txBody>
      </p:sp>
      <p:sp>
        <p:nvSpPr>
          <p:cNvPr id="4" name="Rectangle 3"/>
          <p:cNvSpPr/>
          <p:nvPr/>
        </p:nvSpPr>
        <p:spPr>
          <a:xfrm>
            <a:off x="2290976" y="6108584"/>
            <a:ext cx="7488832" cy="400110"/>
          </a:xfrm>
          <a:prstGeom prst="rect">
            <a:avLst/>
          </a:prstGeom>
        </p:spPr>
        <p:txBody>
          <a:bodyPr wrap="square">
            <a:spAutoFit/>
          </a:bodyPr>
          <a:lstStyle/>
          <a:p>
            <a:pPr algn="ctr"/>
            <a:r>
              <a:rPr lang="en-US" sz="2000" b="1" i="1" dirty="0">
                <a:solidFill>
                  <a:prstClr val="black"/>
                </a:solidFill>
              </a:rPr>
              <a:t>Coronal section of an infantile polycystic kidney</a:t>
            </a:r>
            <a:endParaRPr lang="en-US" sz="2000" dirty="0">
              <a:solidFill>
                <a:prstClr val="black"/>
              </a:solidFill>
            </a:endParaRP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519251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3124200" y="264840"/>
            <a:ext cx="5867400" cy="57336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  Polycystic kidney – Histopathology</a:t>
            </a:r>
          </a:p>
        </p:txBody>
      </p:sp>
      <p:sp>
        <p:nvSpPr>
          <p:cNvPr id="4" name="Rectangle 3"/>
          <p:cNvSpPr/>
          <p:nvPr/>
        </p:nvSpPr>
        <p:spPr>
          <a:xfrm>
            <a:off x="2514600" y="5105400"/>
            <a:ext cx="7315200" cy="1631216"/>
          </a:xfrm>
          <a:prstGeom prst="rect">
            <a:avLst/>
          </a:prstGeom>
        </p:spPr>
        <p:txBody>
          <a:bodyPr wrap="square">
            <a:spAutoFit/>
          </a:bodyPr>
          <a:lstStyle/>
          <a:p>
            <a:pPr algn="ctr"/>
            <a:r>
              <a:rPr lang="en-US" sz="2000" b="1" i="1" dirty="0">
                <a:solidFill>
                  <a:prstClr val="black"/>
                </a:solidFill>
              </a:rPr>
              <a:t>Kidney of child with autosomal dominant PCKD.</a:t>
            </a:r>
          </a:p>
          <a:p>
            <a:pPr algn="ctr"/>
            <a:r>
              <a:rPr lang="en-US" sz="2000" b="1" i="1" dirty="0">
                <a:solidFill>
                  <a:prstClr val="black"/>
                </a:solidFill>
              </a:rPr>
              <a:t> a. Coronal section of a polycystic kidney.</a:t>
            </a:r>
          </a:p>
          <a:p>
            <a:pPr algn="ctr"/>
            <a:r>
              <a:rPr lang="en-US" sz="2000" b="1" i="1" dirty="0">
                <a:solidFill>
                  <a:prstClr val="black"/>
                </a:solidFill>
              </a:rPr>
              <a:t> b.  histology demonstrating glomerular cysts .</a:t>
            </a:r>
          </a:p>
          <a:p>
            <a:pPr algn="ctr"/>
            <a:r>
              <a:rPr lang="en-US" sz="2000" b="1" i="1" dirty="0">
                <a:solidFill>
                  <a:prstClr val="black"/>
                </a:solidFill>
              </a:rPr>
              <a:t>Note the normal-sized glomeruli with the enlarged Bowman’s space and tubular cystic changes</a:t>
            </a: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pic>
        <p:nvPicPr>
          <p:cNvPr id="2" name="Picture 1"/>
          <p:cNvPicPr>
            <a:picLocks noChangeAspect="1"/>
          </p:cNvPicPr>
          <p:nvPr/>
        </p:nvPicPr>
        <p:blipFill>
          <a:blip r:embed="rId2"/>
          <a:stretch>
            <a:fillRect/>
          </a:stretch>
        </p:blipFill>
        <p:spPr>
          <a:xfrm>
            <a:off x="3200400" y="1100138"/>
            <a:ext cx="5715000" cy="3743325"/>
          </a:xfrm>
          <a:prstGeom prst="rect">
            <a:avLst/>
          </a:prstGeom>
          <a:ln>
            <a:solidFill>
              <a:schemeClr val="tx1"/>
            </a:solidFill>
          </a:ln>
        </p:spPr>
      </p:pic>
    </p:spTree>
    <p:extLst>
      <p:ext uri="{BB962C8B-B14F-4D97-AF65-F5344CB8AC3E}">
        <p14:creationId xmlns:p14="http://schemas.microsoft.com/office/powerpoint/2010/main" val="4131219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4146" name="Picture 2" descr="http://library.med.utah.edu/WebPath/jpeg1/RENAL041.jpg"/>
          <p:cNvPicPr>
            <a:picLocks noChangeAspect="1" noChangeArrowheads="1"/>
          </p:cNvPicPr>
          <p:nvPr/>
        </p:nvPicPr>
        <p:blipFill>
          <a:blip r:embed="rId2" cstate="print"/>
          <a:srcRect/>
          <a:stretch>
            <a:fillRect/>
          </a:stretch>
        </p:blipFill>
        <p:spPr bwMode="auto">
          <a:xfrm>
            <a:off x="2743200" y="1219200"/>
            <a:ext cx="6938054" cy="4286250"/>
          </a:xfrm>
          <a:prstGeom prst="rect">
            <a:avLst/>
          </a:prstGeom>
          <a:noFill/>
          <a:ln w="28575">
            <a:solidFill>
              <a:schemeClr val="tx1"/>
            </a:solidFill>
          </a:ln>
        </p:spPr>
      </p:pic>
      <p:sp>
        <p:nvSpPr>
          <p:cNvPr id="5" name="Rectangle 4"/>
          <p:cNvSpPr/>
          <p:nvPr/>
        </p:nvSpPr>
        <p:spPr>
          <a:xfrm>
            <a:off x="2819400" y="5638800"/>
            <a:ext cx="6934200" cy="707886"/>
          </a:xfrm>
          <a:prstGeom prst="rect">
            <a:avLst/>
          </a:prstGeom>
        </p:spPr>
        <p:txBody>
          <a:bodyPr wrap="square">
            <a:spAutoFit/>
          </a:bodyPr>
          <a:lstStyle/>
          <a:p>
            <a:pPr algn="ctr"/>
            <a:r>
              <a:rPr lang="en-US" sz="2000" b="1" i="1" dirty="0">
                <a:solidFill>
                  <a:prstClr val="black"/>
                </a:solidFill>
              </a:rPr>
              <a:t>Autosomal Recessive Polycystic Kidney Disease (ARPKD). Note that the cysts fill most of the parenchyma, and it is hard to find glomeruli.</a:t>
            </a:r>
          </a:p>
        </p:txBody>
      </p:sp>
      <p:sp>
        <p:nvSpPr>
          <p:cNvPr id="7" name="Rounded Rectangle 6"/>
          <p:cNvSpPr/>
          <p:nvPr/>
        </p:nvSpPr>
        <p:spPr>
          <a:xfrm>
            <a:off x="3048000" y="381000"/>
            <a:ext cx="6120680" cy="60960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  Polycystic kidney – Histopathology</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125812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590800"/>
            <a:ext cx="7543800" cy="1944216"/>
          </a:xfrm>
        </p:spPr>
        <p:txBody>
          <a:bodyPr>
            <a:noAutofit/>
          </a:bodyPr>
          <a:lstStyle/>
          <a:p>
            <a:pPr algn="ctr"/>
            <a:r>
              <a:rPr lang="en-US" sz="4000" b="1" i="1" dirty="0">
                <a:solidFill>
                  <a:srgbClr val="FFFF00"/>
                </a:solidFill>
                <a:effectLst>
                  <a:outerShdw blurRad="38100" dist="38100" dir="2700000" algn="tl">
                    <a:srgbClr val="000000">
                      <a:alpha val="43137"/>
                    </a:srgbClr>
                  </a:outerShdw>
                </a:effectLst>
              </a:rPr>
              <a:t>ACUTE </a:t>
            </a:r>
            <a:r>
              <a:rPr lang="en-US" sz="3600" b="1" i="1" dirty="0">
                <a:solidFill>
                  <a:srgbClr val="FFFF00"/>
                </a:solidFill>
                <a:effectLst>
                  <a:outerShdw blurRad="38100" dist="38100" dir="2700000" algn="tl">
                    <a:srgbClr val="000000">
                      <a:alpha val="43137"/>
                    </a:srgbClr>
                  </a:outerShdw>
                </a:effectLst>
              </a:rPr>
              <a:t>(POST-STREPTOCOCCAL)</a:t>
            </a:r>
            <a:br>
              <a:rPr lang="en-US" sz="3600" b="1" i="1" dirty="0">
                <a:solidFill>
                  <a:srgbClr val="FFFF00"/>
                </a:solidFill>
                <a:effectLst>
                  <a:outerShdw blurRad="38100" dist="38100" dir="2700000" algn="tl">
                    <a:srgbClr val="000000">
                      <a:alpha val="43137"/>
                    </a:srgbClr>
                  </a:outerShdw>
                </a:effectLst>
              </a:rPr>
            </a:br>
            <a:r>
              <a:rPr lang="en-US" sz="1600" b="1" i="1" dirty="0">
                <a:solidFill>
                  <a:srgbClr val="FFFF00"/>
                </a:solidFill>
                <a:effectLst>
                  <a:outerShdw blurRad="38100" dist="38100" dir="2700000" algn="tl">
                    <a:srgbClr val="000000">
                      <a:alpha val="43137"/>
                    </a:srgbClr>
                  </a:outerShdw>
                </a:effectLst>
              </a:rPr>
              <a:t/>
            </a:r>
            <a:br>
              <a:rPr lang="en-US" sz="1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 </a:t>
            </a:r>
            <a:r>
              <a:rPr lang="en-US" sz="4000" b="1" i="1" dirty="0">
                <a:solidFill>
                  <a:srgbClr val="FFFF00"/>
                </a:solidFill>
                <a:effectLst>
                  <a:outerShdw blurRad="38100" dist="38100" dir="2700000" algn="tl">
                    <a:srgbClr val="000000">
                      <a:alpha val="43137"/>
                    </a:srgbClr>
                  </a:outerShdw>
                </a:effectLst>
              </a:rPr>
              <a:t>GLOMERULONEPHRITIS</a:t>
            </a:r>
            <a:endParaRPr lang="en-US" sz="4000" b="1" i="1"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752468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1981200" y="1556793"/>
            <a:ext cx="8382000" cy="4524315"/>
          </a:xfrm>
          <a:prstGeom prst="rect">
            <a:avLst/>
          </a:prstGeom>
          <a:solidFill>
            <a:schemeClr val="bg2">
              <a:lumMod val="90000"/>
            </a:schemeClr>
          </a:solidFill>
          <a:ln w="9525">
            <a:noFill/>
            <a:miter lim="800000"/>
            <a:headEnd/>
            <a:tailEnd/>
          </a:ln>
        </p:spPr>
        <p:txBody>
          <a:bodyPr wrap="square">
            <a:spAutoFit/>
          </a:bodyPr>
          <a:lstStyle/>
          <a:p>
            <a:pPr marL="533400" indent="-533400">
              <a:buFont typeface="Arial" pitchFamily="34" charset="0"/>
              <a:buChar char="•"/>
            </a:pPr>
            <a:endParaRPr lang="en-US" sz="2400" b="1" dirty="0">
              <a:solidFill>
                <a:prstClr val="black"/>
              </a:solidFill>
              <a:latin typeface="Century Schoolbook" pitchFamily="18" charset="0"/>
            </a:endParaRPr>
          </a:p>
          <a:p>
            <a:pPr marL="533400" indent="-533400">
              <a:buFont typeface="Arial" pitchFamily="34" charset="0"/>
              <a:buChar char="•"/>
            </a:pPr>
            <a:r>
              <a:rPr lang="en-US" sz="2400" b="1" dirty="0">
                <a:solidFill>
                  <a:prstClr val="black"/>
                </a:solidFill>
                <a:latin typeface="Century Schoolbook" pitchFamily="18" charset="0"/>
              </a:rPr>
              <a:t>The glomeruli are enlarged, lobulated and hypercellular with obliteration of capsular space.</a:t>
            </a:r>
          </a:p>
          <a:p>
            <a:pPr marL="533400" indent="-533400">
              <a:buFont typeface="Arial" pitchFamily="34" charset="0"/>
              <a:buChar char="•"/>
            </a:pPr>
            <a:endParaRPr lang="en-US" sz="2400" b="1" dirty="0">
              <a:solidFill>
                <a:prstClr val="black"/>
              </a:solidFill>
              <a:latin typeface="Century Schoolbook" pitchFamily="18" charset="0"/>
            </a:endParaRPr>
          </a:p>
          <a:p>
            <a:pPr marL="533400" indent="-533400">
              <a:buFont typeface="Arial" pitchFamily="34" charset="0"/>
              <a:buChar char="•"/>
            </a:pPr>
            <a:r>
              <a:rPr lang="en-US" sz="2400" b="1" dirty="0">
                <a:solidFill>
                  <a:prstClr val="black"/>
                </a:solidFill>
                <a:latin typeface="Century Schoolbook" pitchFamily="18" charset="0"/>
              </a:rPr>
              <a:t>Cellularity is due to proliferation of endothelial and mesangial cells with some neutrophils.</a:t>
            </a:r>
          </a:p>
          <a:p>
            <a:pPr marL="533400" indent="-533400">
              <a:buFont typeface="Arial" pitchFamily="34" charset="0"/>
              <a:buChar char="•"/>
            </a:pPr>
            <a:endParaRPr lang="en-US" sz="2400" b="1" dirty="0">
              <a:solidFill>
                <a:prstClr val="black"/>
              </a:solidFill>
              <a:latin typeface="Century Schoolbook" pitchFamily="18" charset="0"/>
            </a:endParaRPr>
          </a:p>
          <a:p>
            <a:pPr marL="533400" indent="-533400">
              <a:buFont typeface="Arial" pitchFamily="34" charset="0"/>
              <a:buChar char="•"/>
            </a:pPr>
            <a:r>
              <a:rPr lang="en-US" sz="2400" b="1" dirty="0">
                <a:solidFill>
                  <a:prstClr val="black"/>
                </a:solidFill>
                <a:latin typeface="Century Schoolbook" pitchFamily="18" charset="0"/>
              </a:rPr>
              <a:t>Many capillaries appear obliterated.</a:t>
            </a:r>
          </a:p>
          <a:p>
            <a:pPr marL="533400" indent="-533400">
              <a:buFont typeface="Arial" pitchFamily="34" charset="0"/>
              <a:buChar char="•"/>
            </a:pPr>
            <a:endParaRPr lang="en-US" sz="2400" b="1" dirty="0">
              <a:solidFill>
                <a:prstClr val="black"/>
              </a:solidFill>
              <a:latin typeface="Century Schoolbook" pitchFamily="18" charset="0"/>
            </a:endParaRPr>
          </a:p>
          <a:p>
            <a:pPr marL="533400" indent="-533400">
              <a:buFont typeface="Arial" pitchFamily="34" charset="0"/>
              <a:buChar char="•"/>
            </a:pPr>
            <a:r>
              <a:rPr lang="en-US" sz="2400" b="1" dirty="0">
                <a:solidFill>
                  <a:prstClr val="black"/>
                </a:solidFill>
                <a:latin typeface="Century Schoolbook" pitchFamily="18" charset="0"/>
              </a:rPr>
              <a:t>Tubules show degenerative changes.</a:t>
            </a:r>
          </a:p>
          <a:p>
            <a:pPr marL="533400" indent="-533400"/>
            <a:endParaRPr lang="en-US" sz="2400" b="1" dirty="0">
              <a:solidFill>
                <a:prstClr val="black"/>
              </a:solidFill>
              <a:latin typeface="Century Schoolbook" pitchFamily="18" charset="0"/>
            </a:endParaRPr>
          </a:p>
        </p:txBody>
      </p:sp>
      <p:sp>
        <p:nvSpPr>
          <p:cNvPr id="5" name="Rounded Rectangle 4"/>
          <p:cNvSpPr/>
          <p:nvPr/>
        </p:nvSpPr>
        <p:spPr>
          <a:xfrm>
            <a:off x="2438400" y="266328"/>
            <a:ext cx="7391401" cy="648072"/>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prstClr val="white"/>
                </a:solidFill>
                <a:effectLst>
                  <a:outerShdw blurRad="38100" dist="38100" dir="2700000" algn="tl">
                    <a:srgbClr val="000000">
                      <a:alpha val="43137"/>
                    </a:srgbClr>
                  </a:outerShdw>
                </a:effectLst>
              </a:rPr>
              <a:t>Acute (Post-streptococcal) Glomerulonephritis</a:t>
            </a:r>
          </a:p>
        </p:txBody>
      </p:sp>
      <p:sp>
        <p:nvSpPr>
          <p:cNvPr id="6" name="Rectangle 5"/>
          <p:cNvSpPr/>
          <p:nvPr/>
        </p:nvSpPr>
        <p:spPr>
          <a:xfrm>
            <a:off x="2351584" y="980728"/>
            <a:ext cx="5688632" cy="523220"/>
          </a:xfrm>
          <a:prstGeom prst="rect">
            <a:avLst/>
          </a:prstGeom>
        </p:spPr>
        <p:txBody>
          <a:bodyPr wrap="square">
            <a:spAutoFit/>
          </a:bodyPr>
          <a:lstStyle/>
          <a:p>
            <a:r>
              <a:rPr lang="en-US" sz="2800" b="1" i="1" dirty="0">
                <a:solidFill>
                  <a:srgbClr val="FF0000"/>
                </a:solidFill>
              </a:rPr>
              <a:t>Section of the kidney shows:</a:t>
            </a:r>
            <a:endParaRPr lang="en-US" sz="2800" b="1" dirty="0">
              <a:solidFill>
                <a:srgbClr val="FF0000"/>
              </a:solidFill>
            </a:endParaRP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009359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Rounded Rectangle 7"/>
          <p:cNvSpPr/>
          <p:nvPr/>
        </p:nvSpPr>
        <p:spPr>
          <a:xfrm>
            <a:off x="3719736" y="260648"/>
            <a:ext cx="4896544" cy="576064"/>
          </a:xfrm>
          <a:prstGeom prst="roundRect">
            <a:avLst/>
          </a:prstGeom>
          <a:solidFill>
            <a:srgbClr val="B8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Anatomy of the Kidney</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560" y="857701"/>
            <a:ext cx="7560840" cy="578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02387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9442" name="Picture 2" descr="http://library.med.utah.edu/WebPath/jpeg1/RENAL084.jpg"/>
          <p:cNvPicPr>
            <a:picLocks noChangeAspect="1" noChangeArrowheads="1"/>
          </p:cNvPicPr>
          <p:nvPr/>
        </p:nvPicPr>
        <p:blipFill>
          <a:blip r:embed="rId2"/>
          <a:srcRect/>
          <a:stretch>
            <a:fillRect/>
          </a:stretch>
        </p:blipFill>
        <p:spPr bwMode="auto">
          <a:xfrm>
            <a:off x="2667001" y="1238252"/>
            <a:ext cx="6837659" cy="4248149"/>
          </a:xfrm>
          <a:prstGeom prst="rect">
            <a:avLst/>
          </a:prstGeom>
          <a:noFill/>
          <a:ln w="28575">
            <a:solidFill>
              <a:schemeClr val="tx1"/>
            </a:solidFill>
          </a:ln>
        </p:spPr>
      </p:pic>
      <p:sp>
        <p:nvSpPr>
          <p:cNvPr id="6" name="Rounded Rectangle 5"/>
          <p:cNvSpPr/>
          <p:nvPr/>
        </p:nvSpPr>
        <p:spPr>
          <a:xfrm>
            <a:off x="2819400" y="334144"/>
            <a:ext cx="6629400" cy="6564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(Post-streptococcal)  Glomerulonephritis</a:t>
            </a:r>
          </a:p>
        </p:txBody>
      </p:sp>
      <p:sp>
        <p:nvSpPr>
          <p:cNvPr id="7" name="Rectangle 6"/>
          <p:cNvSpPr/>
          <p:nvPr/>
        </p:nvSpPr>
        <p:spPr>
          <a:xfrm>
            <a:off x="2514600" y="5613738"/>
            <a:ext cx="7086600" cy="1015663"/>
          </a:xfrm>
          <a:prstGeom prst="rect">
            <a:avLst/>
          </a:prstGeom>
        </p:spPr>
        <p:txBody>
          <a:bodyPr wrap="square">
            <a:spAutoFit/>
          </a:bodyPr>
          <a:lstStyle/>
          <a:p>
            <a:pPr algn="ctr"/>
            <a:r>
              <a:rPr lang="en-US" sz="2000" b="1" i="1" dirty="0">
                <a:solidFill>
                  <a:prstClr val="black"/>
                </a:solidFill>
              </a:rPr>
              <a:t>This glomerulus is hypercellular and capillary loops are poorly defined. This is a type of proliferative glomerulonephritis known as post-infectious glomerulonephritis</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437052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0466" name="Picture 2" descr="http://library.med.utah.edu/WebPath/jpeg1/RENAL085.jpg"/>
          <p:cNvPicPr>
            <a:picLocks noChangeAspect="1" noChangeArrowheads="1"/>
          </p:cNvPicPr>
          <p:nvPr/>
        </p:nvPicPr>
        <p:blipFill>
          <a:blip r:embed="rId2"/>
          <a:srcRect/>
          <a:stretch>
            <a:fillRect/>
          </a:stretch>
        </p:blipFill>
        <p:spPr bwMode="auto">
          <a:xfrm>
            <a:off x="2667000" y="1143000"/>
            <a:ext cx="7020232" cy="4191000"/>
          </a:xfrm>
          <a:prstGeom prst="rect">
            <a:avLst/>
          </a:prstGeom>
          <a:noFill/>
          <a:ln w="28575">
            <a:solidFill>
              <a:srgbClr val="660033"/>
            </a:solidFill>
          </a:ln>
        </p:spPr>
      </p:pic>
      <p:sp>
        <p:nvSpPr>
          <p:cNvPr id="6" name="Rounded Rectangle 5"/>
          <p:cNvSpPr/>
          <p:nvPr/>
        </p:nvSpPr>
        <p:spPr>
          <a:xfrm>
            <a:off x="2819400" y="334144"/>
            <a:ext cx="6705600" cy="5802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(Post-streptococcal)  Glomerulonephritis</a:t>
            </a:r>
          </a:p>
        </p:txBody>
      </p:sp>
      <p:sp>
        <p:nvSpPr>
          <p:cNvPr id="7" name="Rectangle 6"/>
          <p:cNvSpPr/>
          <p:nvPr/>
        </p:nvSpPr>
        <p:spPr>
          <a:xfrm>
            <a:off x="2590800" y="5410201"/>
            <a:ext cx="7239000" cy="1015663"/>
          </a:xfrm>
          <a:prstGeom prst="rect">
            <a:avLst/>
          </a:prstGeom>
        </p:spPr>
        <p:txBody>
          <a:bodyPr wrap="square">
            <a:spAutoFit/>
          </a:bodyPr>
          <a:lstStyle/>
          <a:p>
            <a:pPr algn="ctr"/>
            <a:r>
              <a:rPr lang="en-US" sz="2000" b="1" i="1" dirty="0">
                <a:solidFill>
                  <a:prstClr val="black"/>
                </a:solidFill>
              </a:rPr>
              <a:t>The hypercellularity of post-infectious glomerulonephritis is due to increased numbers of epithelial, endothelial, and mesangial cells as well as neutrophils in and around the glomerular capillary loops</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4169586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1026" descr="H:\Cotran\Images\CH21\F021016.jpg"/>
          <p:cNvPicPr>
            <a:picLocks noChangeAspect="1" noChangeArrowheads="1"/>
          </p:cNvPicPr>
          <p:nvPr/>
        </p:nvPicPr>
        <p:blipFill>
          <a:blip r:embed="rId2" cstate="print"/>
          <a:srcRect l="50000" b="53412"/>
          <a:stretch>
            <a:fillRect/>
          </a:stretch>
        </p:blipFill>
        <p:spPr bwMode="auto">
          <a:xfrm>
            <a:off x="2590800" y="1219201"/>
            <a:ext cx="7084640" cy="4432483"/>
          </a:xfrm>
          <a:prstGeom prst="rect">
            <a:avLst/>
          </a:prstGeom>
          <a:noFill/>
          <a:ln w="28575">
            <a:solidFill>
              <a:srgbClr val="660033"/>
            </a:solidFill>
          </a:ln>
        </p:spPr>
      </p:pic>
      <p:sp>
        <p:nvSpPr>
          <p:cNvPr id="7" name="Rectangle 6"/>
          <p:cNvSpPr/>
          <p:nvPr/>
        </p:nvSpPr>
        <p:spPr>
          <a:xfrm>
            <a:off x="2514600" y="5791201"/>
            <a:ext cx="7162800" cy="646331"/>
          </a:xfrm>
          <a:prstGeom prst="rect">
            <a:avLst/>
          </a:prstGeom>
        </p:spPr>
        <p:txBody>
          <a:bodyPr wrap="square">
            <a:spAutoFit/>
          </a:bodyPr>
          <a:lstStyle/>
          <a:p>
            <a:pPr algn="ctr"/>
            <a:r>
              <a:rPr lang="en-US" b="1" i="1" dirty="0">
                <a:solidFill>
                  <a:srgbClr val="000000"/>
                </a:solidFill>
                <a:cs typeface="Arial" pitchFamily="34" charset="0"/>
              </a:rPr>
              <a:t>High power LM of a hypercellular glomerulus; numerous capillaries contain inflammatory cells, mostly neutrophils</a:t>
            </a:r>
            <a:endParaRPr lang="en-US" i="1" dirty="0">
              <a:solidFill>
                <a:prstClr val="black"/>
              </a:solidFill>
            </a:endParaRPr>
          </a:p>
        </p:txBody>
      </p:sp>
      <p:sp>
        <p:nvSpPr>
          <p:cNvPr id="8" name="Rounded Rectangle 7"/>
          <p:cNvSpPr/>
          <p:nvPr/>
        </p:nvSpPr>
        <p:spPr>
          <a:xfrm>
            <a:off x="2819400" y="334144"/>
            <a:ext cx="6553200" cy="6564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(Post-streptococcal)  Glomerulonephritis</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502938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159024"/>
            <a:ext cx="7169250" cy="39463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362200" y="5228273"/>
            <a:ext cx="7315200" cy="1200329"/>
          </a:xfrm>
          <a:prstGeom prst="rect">
            <a:avLst/>
          </a:prstGeom>
        </p:spPr>
        <p:txBody>
          <a:bodyPr wrap="square">
            <a:spAutoFit/>
          </a:bodyPr>
          <a:lstStyle/>
          <a:p>
            <a:pPr algn="ctr"/>
            <a:r>
              <a:rPr lang="en-US" b="1" i="1" dirty="0">
                <a:solidFill>
                  <a:prstClr val="black"/>
                </a:solidFill>
              </a:rPr>
              <a:t>Acute Poststreptococcal Glomerulonephritis is evident in this high-power silver stain with large number of PMNs. The glomerular basement membrane does not show splitting or spikes. There is proliferation of endothelial and mesangial cells and infiltrating cells and filling and distending capillary loops.</a:t>
            </a:r>
          </a:p>
        </p:txBody>
      </p:sp>
      <p:sp>
        <p:nvSpPr>
          <p:cNvPr id="10" name="Rounded Rectangle 9"/>
          <p:cNvSpPr/>
          <p:nvPr/>
        </p:nvSpPr>
        <p:spPr>
          <a:xfrm>
            <a:off x="2971800" y="269032"/>
            <a:ext cx="6400800" cy="645368"/>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Post-streptococcal Glomerulonephritis</a:t>
            </a: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1" name="TextBox 10"/>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862749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6408712" cy="1728192"/>
          </a:xfrm>
        </p:spPr>
        <p:txBody>
          <a:bodyPr>
            <a:noAutofit/>
          </a:bodyPr>
          <a:lstStyle/>
          <a:p>
            <a:pPr algn="ctr"/>
            <a:r>
              <a:rPr lang="en-US" b="1" i="1" dirty="0">
                <a:solidFill>
                  <a:srgbClr val="FFC000"/>
                </a:solidFill>
                <a:effectLst>
                  <a:outerShdw blurRad="38100" dist="38100" dir="2700000" algn="tl">
                    <a:srgbClr val="000000">
                      <a:alpha val="43137"/>
                    </a:srgbClr>
                  </a:outerShdw>
                </a:effectLst>
              </a:rPr>
              <a:t>ACUTE &amp; CHRONIC </a:t>
            </a:r>
            <a:br>
              <a:rPr lang="en-US" b="1" i="1" dirty="0">
                <a:solidFill>
                  <a:srgbClr val="FFC000"/>
                </a:solidFill>
                <a:effectLst>
                  <a:outerShdw blurRad="38100" dist="38100" dir="2700000" algn="tl">
                    <a:srgbClr val="000000">
                      <a:alpha val="43137"/>
                    </a:srgbClr>
                  </a:outerShdw>
                </a:effectLst>
              </a:rPr>
            </a:br>
            <a:r>
              <a:rPr lang="en-US" b="1" i="1" dirty="0">
                <a:solidFill>
                  <a:srgbClr val="FFC000"/>
                </a:solidFill>
                <a:effectLst>
                  <a:outerShdw blurRad="38100" dist="38100" dir="2700000" algn="tl">
                    <a:srgbClr val="000000">
                      <a:alpha val="43137"/>
                    </a:srgbClr>
                  </a:outerShdw>
                </a:effectLst>
              </a:rPr>
              <a:t>PYELONEPHRITIS</a:t>
            </a:r>
            <a:endParaRPr lang="en-US" b="1" i="1" dirty="0">
              <a:solidFill>
                <a:srgbClr val="FFC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206017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srcRect/>
          <a:stretch>
            <a:fillRect/>
          </a:stretch>
        </p:blipFill>
        <p:spPr bwMode="auto">
          <a:xfrm>
            <a:off x="4079776" y="1143000"/>
            <a:ext cx="4248472" cy="4953000"/>
          </a:xfrm>
          <a:prstGeom prst="rect">
            <a:avLst/>
          </a:prstGeom>
          <a:noFill/>
          <a:ln w="9525">
            <a:noFill/>
            <a:miter lim="800000"/>
            <a:headEnd/>
            <a:tailEnd/>
          </a:ln>
        </p:spPr>
      </p:pic>
      <p:sp>
        <p:nvSpPr>
          <p:cNvPr id="5" name="Rectangle 4"/>
          <p:cNvSpPr/>
          <p:nvPr/>
        </p:nvSpPr>
        <p:spPr>
          <a:xfrm>
            <a:off x="2783632" y="6172200"/>
            <a:ext cx="6768752" cy="400110"/>
          </a:xfrm>
          <a:prstGeom prst="rect">
            <a:avLst/>
          </a:prstGeom>
        </p:spPr>
        <p:txBody>
          <a:bodyPr wrap="square">
            <a:spAutoFit/>
          </a:bodyPr>
          <a:lstStyle/>
          <a:p>
            <a:pPr algn="ctr">
              <a:spcBef>
                <a:spcPct val="0"/>
              </a:spcBef>
            </a:pPr>
            <a:r>
              <a:rPr lang="en-US" sz="2000" b="1" i="1" dirty="0">
                <a:solidFill>
                  <a:prstClr val="black"/>
                </a:solidFill>
                <a:latin typeface="Century Schoolbook" pitchFamily="18" charset="0"/>
              </a:rPr>
              <a:t>Pyelonephritis with small cortical abscesses</a:t>
            </a:r>
          </a:p>
        </p:txBody>
      </p:sp>
      <p:sp>
        <p:nvSpPr>
          <p:cNvPr id="7" name="Rounded Rectangle 6"/>
          <p:cNvSpPr/>
          <p:nvPr/>
        </p:nvSpPr>
        <p:spPr>
          <a:xfrm>
            <a:off x="3505200" y="341040"/>
            <a:ext cx="5410200" cy="573360"/>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Pyelonephritis with small cortical abscesses</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630567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AutoShape 2" descr="data:image/jpeg;base64,/9j/4AAQSkZJRgABAQAAAQABAAD/2wCEAAkGBhQSERUUExQVFRUVFBQVFRUUFRUXFBQVFRUVFBQXFRQXHCYeFxkkGRQUHy8gJCcpLCwsFR4xNTAqNSYrLCkBCQoKDgwOGg8PGi0kHyQsLCwsMiwsLCwsLCwsLCwsKSwsLCwsLCwsLCwsLCwsLCwsLCwsLCwsLCwsLCwsLCwsLP/AABEIALcBEwMBIgACEQEDEQH/xAAbAAACAgMBAAAAAAAAAAAAAAACBAMFAAEGB//EADoQAAEDAgQEAwgBAwQBBQAAAAEAAhEDIQQSMUEFUWFxBiKBEzKRobHB0fDhFEJSI2Jy8RUWJDOCkv/EABoBAAIDAQEAAAAAAAAAAAAAAAIDAAEEBQb/xAAmEQACAgICAgIDAQEBAQAAAAAAAQIRAyESMQRBIlETMmFxoUIU/9oADAMBAAIRAxEAPwD0ABEAtBGAhKMaEYC0EQVlGPeGiSQBzK4ri+PD6tTzRcwdssWR8c4tmc4k+VpIaO26pKfAK7255b5r5XEh0G/Jc3Nk/JpdI6GDHwdsYGJohjQ32jnTcvcTmMaNaCABqkcViHOBDB5YM75XX35IaGGy12yDmEw1xtDrEgjbqFIzHkB7GxYuHTXdKUbdmjon4Q55aQ4BoDRpvzhMYrFCQ0AQ2/c9VVV+IOsWkzsOZ3slMLVe15L75jpNwdpTowt2Ks6mjVJGwGv/AGnMHxMubYCFTYVjqggNLvSwJ6q84dw10DPYcgheNB+jbMTmP7qjGEJghltBMhN1SxhhtxOsRPWEriOIOEDMQJkCbTzhXqIUbfQGK4c5wFgD84UNPBlrpgxpsY+Cnq1XEApnBYdzzFMwYBcHAwbxqOp1KJRbdIZ+RqO2DkbHvfJE4NNsw9QU3W4Ve4h393+07Ane15CB/CQe/RSSlHsT8H7K5mCINjAnuFLWwRH97HdWz85AUpwTgPKdENGsJhwQ/F9ot87tMXqMLSWyCYmxB6zIUdCuc0T2VlWwES5h1BBI5HUOCp69EgwYhBOCfQ3G79l5ScYubcv31RU2yVQ0MQ/3Ztz3Kcbiotus772ipY2h6u0D4fNVONwwIvv8wp6wdEgyq4VnucRBlo/YSZXJ6GY4NbKWPZOtOUm3Nq6nw74jy+V5lmn/ABP46KmxVDOILd0NLD5R1G3Mfv2TIZHF2uzZkxRzQqXZ6UCCJFweS0QuO4bxp9IW8zd2n5wdiunwHE2VhLTcag2I/PddXD5EcmvZ53N48sb2MEICpCgIWgQRlCQpCgKhCOFtYQsUIYAjAWgjCsoCrUygk7Alc9j+OVWglh9AAY/Ks/EVXLh3nnA+JC5Y4mGtIBdJ2WLyZStJOjRhS7aJsFgi+HVAIF4Og5SN+atnV6eV3vEn3bxHU6z2SIfLdCO6gFItv8lmV9I1tXtmYlkkSLDR24J19NFQY/gbySWFsahokFxuZzaE302VyKntNLdExSwgm38q4uUOi3T7OGwzs5JkgsMOkX69OenJdHwfgIe72jpy7bSrf/wlOScolxlx5n6SnCABA0Gy089CqthtcGCAAB0RCrbVc/juJVXPLaTQcupNgFZ8Oc57G5wM9wY0sYSbb6HaWvY3VZN1zWL/AKipUIpNbDCR5pOY7gR+2XYVXtyBtpi+xABtlI3Mn4JKjhspJaYklwPKb67KNR50+iKclG49nO4Xi9Zrw2rTyhxAkHM2fqF2vCcSGS4Eh0WAHvGDAJ5TEqpdgA7zO0FwNzGk9J+iaw9RxbAIa0GJkC+3XYpkfjJUSXzjvRY0MU4HM6T7zZBABDpzdhOluair8RaTaG8w2fW53WmYGzvO0xoRvMXvoL6lQ0cEBLpOdrwAANZn+7QWB2TZcnoXFR2xui5zgTl8onzaCwmJ3MbLZwTXgk+UwIEG8/ZKnjL8uW2WIiNOR7wpKWIt0gJb4volSQH9M9lwZHzVPjGl9UAmJiD9RG66MVpCqMdhbyRuJPJItrRqwyV2xGpgCDLZA/Z036KrrYpzHmRN4nsuh/r3A20dfSROhn4KrxFZjnSWt11Egz2mIQzafZtxRd7RLguIZjl3+yfbhQLlKU8Lmc32YDTAB+ybq4B27vgkSiltGeenXQhiHAOsef8ACUxT2kxN/oUfFKMRBiJn+VR4lxa8NBF4M9J0WfjTN3jwU/YyK72VMpEgiZ2MfRaxeYOaRIBvr8EbjmHWbfvxU7WCRImw3+6OPdl54p+hrh+Pq03AtdE6jVp7hdTw/jjanldDX/I9j9lzDWD5et1BUpwbfNMx5smJ66Obl8aOT/TvygcuU4dx97LO8wGx19HLo8HxBlUeU3GrTZw9Puuri8iGTrs5WXBPH2Eaw5j4hYtPwTCZLGk8y0LE/YrROAjAQhblEAUfjVxGEe5onLDo6aH6rnfD2HmkHmTmkgH+0dvRdhxTDCrSexwJDmkGNfTquX4FTLKTGOaWkN0OoO4WbyV0aMD7HibXSWLq2srCvhjlzdYVJj6bgLLJGJruyGiTm8qvcFhiPM7U7JPhGEyjO4eY7ck7VxXJM0Xxb6Gg9QVNLKKlWsip1LqpK0WlQph6jWF+aASSe/KOdk1hHxHx+Ki42Gtpg2zEw3rOvylScJxDarOTm2cOvRWrdL6A4pXL7Jq9XkJU+DExnt0GqB9JS02wlurVIPloebQaYmw3Kh9kyDIvsbazvaYhaONAMHspCz5p0pP0JjfsVNS0KKnM2MdrfupTVRiVfWbmhLnsdFklShLgGidoAknrZbcwgRBB/fwmaVJ0FzTlhtyDltykc/soMTigG2EGLnWTued/ymJKMbYDbbBaS3+6b7KasBUb1VC3j1E1PZh8u5ddxOk9FZUah1SlLl6C/VkuGwjRqBy2+aVxXCxnlsX1kTHXqnRUvOxWiwuE3F7dgkU3KjTHLJbs3T4eABE/v/SMMHX1MpimYjsgqfJKf9Fym2UfHKbXMM/De9ly9TDQ4DbadY0J9F22MptIuua4lQnuNEhumb/FyVoUcCwkG42I5p/C3cJ0I32PVA2lnYQdbjtGn3S9N9QC7ZDZEtsSe2/dPSs1SfNf0uXgQ6Nje/TkkHVr3Pr0UH9ZaTPUJF2IJMhpjl06oZO2Ijjq7HXYxua31lN4bEmm8OBuD8RuD0KqKrRlnR0zFtFlGo7SRCp2naFTipKj0mnxKmQDnaJG5AKxedf1Lh/0tLavNl9HO/8AhX2eoLCtrIXWRymLvVLiGS87XN+yuMfVyMLrWG/PZcHx3jVSgMxGcE+8Fm8qSpId40G22Xxf1lJYqiXabXXO8O8bhzsrmxJs4GR6yAuqovAZmO91n6RrSakiOhWzBMUqMpdjLyN05hxNkMWOnroiewKq8QceGGpy2HVCYa0n5kawFScWdiqtVwYXZQ5zQGGLNMXIW+E+EXF4fW01gmSe6pNyegW4x/Zi3BuI1a1TPXJcf7SRDROoA0CuaWK9lUzD3Tqmq+EaCAAAOSadggQD0uo0MjNPtF5ha7ajQ4ckZCquB0DTBEQLwOUmVZGqjltJmdqpNIyrgWvvPVMtMJX26w1lH1oH/Rl5m6WqUmzPy2RNeStPSObWhiRFXx2g+SiOHz9ko9suJnkEywuNhYc01u1sJ/HogbwlmTKGwRuNiN1LhwYg7aq0p4aG63P3UdSgGjrKjd19iEmm/oiYJgdU4IEApfDkaoXYzzHeEuTjscrY3VqxoFV8RxjiQANdxo2O+/4R1MUSY0CgxtYNbJOl1jnIdBbMxdcFndU+KbIPa38rKvEM50OUb/gJevjAASTqktN7NEE4skwNazjGp03TmHjIepP1Kq+H17wN9PurGvUysPIS77p6HSduhRrGkC1iT9VI8NESPwhYIa2dvnZaqYgQqbLk9iNfCy8gEXBIJ+irnVH06mU3BiCOfJOV35jbUFK43iBESJjWNbI+1tAcmxqXdliKlXBaDzCxBS+gLPVli0Fi9GecKnxKwmgY/wAhP0+pCoP6ZlWkRZzXC3LtZddjcK2qxzHe64Qf46rzXifDa+CeSBmpk2ds4f7o0PdZPJx3s1ePkS0RYLwk2k8vdAAu1oiJ5q94m14of6YJIAsPmudbxZtU3BDgCYMkQBJg/mF1nt/KI5LO/wBdm2LqSkkI4HFHJJBBFvMIuNVT4o1a5IYSG6akT1XSYilmae37db4XhxEpcVzdF5cvG5JAcHwRp0g0679049TOYoXBaOtHPXydlZW8zhGqtaTA0DNc8uSrMNQuXSdTojY6HEFJbrZvUbVFi/EzohklJVMWG/FSN4i10XS3ksJYZVpDPsyiYTKBmKlbNa6p5APxv2NAqDF4uAo3YgkwLk6AIW4IuILvgqinIukuxdxhs+qylxSNU/Ww0iEoeHTp/C0WvQOn2G7icXBW6VR1Q9OaKjw8DW6dBa0IZUuxba9EReAEuMSNf0p4MDuW+qo+LUvZDM6Mml7DUJDje0FF+ietjAbgi0i1zOp9UniXzt8Vz2O41TFg5siSIIJB2dbdWNPHFzQ4wLaAH4pcoGhaJhTKreLOlrh/iCbczonXYvkksfUAHa/c/sn0QqLb0NjKtsPgv/wyYMtvOrLzIneB801iauaw3vfZVNB5E9z9VLRxAsZ/SnzjTGQl/wCi3ZUsoKtPZJHE3gJltbmYWatkf2QVmwbXHb6JbGYYRN5IiI079UzVxI/yA7wFHh6uY5W+c8m+Y/JaF0K5UR0aDQ0AOItpb1WLoKPB6paP9B3qQD8CtqcMn1/wV+aP3/07tYsWLuI4jBKEsB1uOqIrAjQByPifhVGkWOp0g17i6S2wiLyNL5lvhlEVGDKdNTBMDqFZeL6X/ty8AksINtQ02d8vouW8P8cYXFmaCdAZk81gzJKR0cErgXn9MSCJ19EzgaUN7WS9atB79Uxgret1kg6lQ3KrgMZLpfFNTZS2Igp5mh2VtCmWucNjfsUdLCNkOcddBy5eqkw2M94QNbdkrxnBvrDyESBoLGRogk7VI3Y18tsbxOGYWmyqzUawmDIETG3c/ZVj+C4st89UjoIt67qbB+HXuZ7xgeY8gdyeiTGNnQjUY92dFRxYgAQZ+SkrVBBMaLnRwtzCXB5uYkEZZm+3Ii1lcf0tXJ5S3ufwo417M8o0zeHrud5suTa/Lr1UrsSQk6HD6hkvquJ0mBE/8UzR4Q4kFzi7lYiyP1oCS2MNxB3RNxE9UzhsA0ai/VNNw7RyS0mJkiqdVjYpavjbjWOxV4Wt5/NRvwzSFfGhTTOV4z4o9jTc5rXOyiYaDJJMW+K4avxfF4//AEyfZMEk+82eQc7U9uq9e/8AHA8vktHAs3AKJThD0FFtHjNfwhWpjPSOfKRL2HKWFxIbEwTMFQVv6qkQH1HstYH3THMCQV65jcLTIIygLXAsDmq+cBzcrtQ0jYQQdR+E2OWORqNBSlScjzPD8VfEurtH+0U/y37p7B1XV6gFPPWqbNa2G93ZhDe5P8+ut8PYcOzChSnn7Nn4TlPBhvutAnkAPotUfGSd2Y5eY2qSPKTwLGut/SvHMl9MDvMpDF4GrSIZUpvpn/cJn/i4WcvZzQKS4jwtlZmSo2RIIgkEHmCNCrn40ZLXZUPMnF7Wjy/DtIHMpjh2Cq1qhawAnUyYa0c3ETHZdrS8EUZ8xqOHJz4HrlAJV1hOFU6TcrGtaOTRHqeZWWHhu7mzTk8218EczgfBdID/AFgKzjFiCGN/4gGT3PyXQYHh7KYhjGsHJoA+id9kAshb1GMVUUYHKUncmBCxbWKFG1i2shWgQCFpSZVohGmC0ROvbZc9xbwTQqNc6kxtKtqx7ZADhceUW+S6MhYFbipdgqTi9Hn+E4rmPsa4NOuwxGgcRoWHeeSssIXTvHMnVW3iPhNKsG+0ZLhOV4OV7I3Dh1ixskqTSY/dNVy8uOMJHTx5JThpDD6x2Wg2ymyiEBbAUBukJMptmyYq4WLzfaNVAR5x30VwyCgt9GiDWmiqp4LMW5pJA17nrZN1eFtdroNtvgp20vMT+hTByzNM1/lfogocDZuJnmT6Js4LLt8b/VSU6wU9aTfbv9FKfoU8jb2L+yWvZwmjRGonSTbTl6FY8kWmfmFcouPYHOxGrUEwlcdVIAGk63kGLTHO/wBNFY1Wg7BVGOpkafD6o4TfsNU2LCmXb76dE77ECLz/ACJSgrAWNuqJuJk2TegZNsYDytPr80TbjkQlK5ulvemhZutSDhbX92WqILCHA3BkKPDyCmKgss709BdqmdVQhzQ4bgH4qRVPh3FEtLD/AG3HrqP3mrUrt4584qRzJw4yo1CEhEShJRgglCURQFQhooCURQFQgMrS2tKEJAiCAFGFZRuFohEFjlZCItUbrCToLknQBTqv45Uhgb/m4D0Fz9vipKfFWVGHJpFTiHucZJmeQIt22C1mLRyRB1+yKqcwFrduw9TouPN/JuzrwSSo3SdZDUrAaqOocohQ1GkkCCZ3jT8IlJgvEm7Dw/nfOwVg1l1DhqGQQmQEVArXQRImUQpg6FROCVc8tuFT0GtlkKJRNcjwlXMyPUH6yeSkcxpJInoB91HBVaK5O6ZoVuvJbNRR5fz6aocyBxbK5IN9RIYmqCmH1FA8W6pXB8hidCdVzSoXQNJWVcZeHiI+ikYAdLhaVLVWFQPtQBcJdtQkwdlPWw87rMNRvHLVJpp7KpElOjuie2E3h6AJNjGsa+UakmUvinAdp/6QSXsr3RJwXEhlQEmAZB9f5hdQVwWHHtKrKexcASNb6x8/gu8ayAANAIHotvhcuLTMvlxSa+zRQyiKEhbzGCUBRFCVCAuQORlAVRAFixYoQMIwgCIKFEgWyFoLHOVkOQ41x4F9s2VsiCIlwMEgjWfsosPxf22QOvlzQSfeBy/SFXYnENrVKkC2dxHS8g/OfVL4Co6icrg0hz2kOmCyMwg7EHMfisG3N2+zpRhFQVdnSFwn7Jk1bAtAnsLdlGykNVK2mk8GgrTK/wBp/qQZ53Gp7q0oNAEoP6doE6mbCPup5GTl0TIxaRU2nQDWXUxgjlyHdZTaLXF+undBUfIgKbROyMpXGnyO7Kww2FcRpPOOtlFVwkm+iCSl6Ci4p7NcHkUQTYkC3z/Cao14Jn9jRROcAICjdURSi6opbbf2PuiJn3thoOf1UDKMJanilPmVJt+imqNPpgXStWrCyvXutvaCEMVoPrsgZh2vkkXNu3JbqYdrAMpmdRyQPMaGFGWnZLSktMbSezWIeA0k7IcE8homxNyo8ZYhsxudfT5oWucfdE3idh6/FW2NjC1sdfxBrRc6KpxPEi98Qcg1MWJOimqUXEw6IQ4mnDmnbTuk3ZGox/0k8NUnPxLSCCGuJkbACDJ7W9V3pSPA8B7KlBEFxJI36Sniut4+PhH/AE5Hk5vyzv6BQEoyghaDMCUBRlA5QhoqNyMoCoWDK0tFYoQkBRhRBSBUQlCW4k0mk8N1yujvCnBWnBXRR45wfiZOIdTcMsOc3KQQ6Wzqew0hXfEsgaDeJFtVDxnhFNuPrPkn2mSQJGV5bLrjsD3Kkbw/ylr3Etm3SLDusM6TOlF2kx/wvxLMHUySS33Sd2/wujzLia+EfSLXUzpp+Cui4bxYVGgm0/I7gqn/AAn9LF7762CiqYlShs6XUVSkeUKW0FpjWExbQNTJ1hosJ5m89oUNd8GRospUFNUaIROVqiJJMBmIgEiZEQLyb/i8rTsSTY2KjgzPyW6NAl2bLIHf00MpPJ9FuPs3TYJvPcc+spmtRbDrAf3CTtIEDmf5UnDyAJImNufMIaxDptaTAPWPumR/UFttlTiHNaYBv0UlDFgESdlBxOkaYL2tm3utnU784lQYCsXB2ZpMCSWzMEhsTtchIjfY9xtfwta4mIJG+iENH+UnlH3RZMtMA7WSVZ5DgI1TXrYMVy0Tvohy29oYC5xAAEknQd0jieP0aA8zszjoxnmeT2GnqoMLSqYpwfVGVgMtpDSdi87lInkSGxxvt6RLRouqy91gfdaZkNBtmB0J1j4p9pbTEkiIIE6/JFi2ZWEN3t1KrcRhDGZ0uOw2HQJLdsPlyVeg3VmvcIVtwLCB9YE3FMT0zH3fufRc+1kuadOYXaeG6rDRhohzSQ8HXNz7EJ3jQUpmXym4x0WbigKJyArsHJNFAUSEqEBKByIoCoQEoCiKAqEBWLS2oQJqMFRNKkChCQFbQBEVCHF+J+Bua99YEFjiMwOrXWAvyVTi3uyAMN8wk66r0V9MOBDgCDYgiQR1C5XjnhsUz7WlZlg5g0HUdPp9M2XAtyRqxeS9RZVGpAggmB6Kvqtew56d595p0P4KuTUGW6rnkOJABtp1WLdWb8ck3TDw3ihoJbnykH+6w9CnXeJhEh7f/wBNS7/DzXNHtGtdmAdYgug6CR7vZJN8CUxcD0JP1Rq1pgyeO9F1hvE1/MQR0ITlfxFSa2c3xiPiubxHhhjQBMAwIme5+qr+KeB7ZmF7mke6IkfkKmnfYKcGdtgvEWGqi1UNqTGQ6HqHzCuaDhltqTrOo+38ryjAeEKIu7Nm5ElsKwPA6rR/oV6jRs15zD0THNfRfBfZ6XTOQgixsTBsdTf5fBA9kzfmfuF5zheHYt058U4dGi/xUtfDYymPLiHuA66j4Ifypaov8av9lZ3Bw83Ik7IKVItdIgTMiwkOEO+S5GnSxhbPtXXvqEqeCYmvd9ZxGoGYx8EH5FdpMYor3JHU8U45h6Qh9RoIGxlx/wDq2VyeL49UxhNKgCylo6offcNwP8QfimMH4PphxLy5zjq0205HdX3DOBtBkAMaP7dSfwqlIZFwh1sqOB+GmUzIEnmdfRdfRYAI0+qkp0WArdSgNjbZZ2vYM8vPsWqCXTsLBLY+qAI3PyTdYOixbfpf4ql4u3Kw5nFtj7t3E7Qqr0AnsRqMLxAcGtGpJ8zgNYH83gpzwdxYjFimXkh4LYJmSBI+ER6qhGMn3gSSLHeRMkz1gKPg9MVnuqTldnhumYEAQenOy21HEk0Wvmmp+0eyuQFVfAOJPqsIqRmbAnd07kbGysyuhCamuSOPOLi6YJQlbJQEogDRKAlbJQEqEBJQFESgJUIalYtStKEDaUYKxYoUGCiWLFCGQocVRzMc3mDE6Tt81ixF2qB6OOc9peWGzxIc3kRyIsVHWdTo+Z8yZAACxYuRJVZ0oPodo1wfgD6HRaxvEQxs/PYfdYsQN0FWyopY32hmZaNZtfkuhw2KGWFpYhlJoOjBh8/mMZdhv3XP8dxgZZhOcaCDr35LFiYttIqPbFcFxuXNa8Q6A7p8lmJ49NS2gkERqY/K2sTVBBN7DwnFXxlPoOmhPpaysuF8RBMZtzYg97ZRG+ixYilFFraZdU8Yx0SBfaNLwpyNm6+v6VixZJopaIywmJd8EGMxTabZcY+P2WLECWgrtpFTxDxE2k0kyYn9suWx3id1SC7M0TIiC0+mvqsWLTCKSsCTp6GvDmCZiq2R+cB4Ls0iXBp8w5g63Vx/6HNHEZaROR7HFmYiSWiSHW15HstLFqjBTx7+zLLNNZNfR1XhTDPaxzn6nyi8yBufl8FeOKxYm4YqMEkIyycpNsAlASsWJwsAlASsWKEAcVGSsWKEBlYsWKiH/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143001"/>
            <a:ext cx="6872808" cy="418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429000" y="334144"/>
            <a:ext cx="5410200" cy="5802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Classic picture of  Pyelonephritis</a:t>
            </a:r>
          </a:p>
        </p:txBody>
      </p:sp>
      <p:sp>
        <p:nvSpPr>
          <p:cNvPr id="5" name="Rectangle 4"/>
          <p:cNvSpPr/>
          <p:nvPr/>
        </p:nvSpPr>
        <p:spPr>
          <a:xfrm>
            <a:off x="2514601" y="5445225"/>
            <a:ext cx="7260977" cy="1200329"/>
          </a:xfrm>
          <a:prstGeom prst="rect">
            <a:avLst/>
          </a:prstGeom>
        </p:spPr>
        <p:txBody>
          <a:bodyPr wrap="square">
            <a:spAutoFit/>
          </a:bodyPr>
          <a:lstStyle/>
          <a:p>
            <a:pPr algn="ctr"/>
            <a:r>
              <a:rPr lang="en-US" b="1" i="1" dirty="0">
                <a:solidFill>
                  <a:prstClr val="black"/>
                </a:solidFill>
              </a:rPr>
              <a:t>This kidney is bisected to reveal a dilated pelvis and calyxes filled with a yellow-green purulent pus which is consistent with a pyelonephritis. The cortex and medulla are pale and the corticomedullary junction is ill-defined. </a:t>
            </a:r>
          </a:p>
          <a:p>
            <a:pPr algn="ctr"/>
            <a:r>
              <a:rPr lang="en-US" b="1" i="1" dirty="0">
                <a:solidFill>
                  <a:prstClr val="black"/>
                </a:solidFill>
              </a:rPr>
              <a:t>No tumors are seen.</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913877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362201" y="5264041"/>
            <a:ext cx="7543799" cy="1200329"/>
          </a:xfrm>
          <a:prstGeom prst="rect">
            <a:avLst/>
          </a:prstGeom>
        </p:spPr>
        <p:txBody>
          <a:bodyPr wrap="square">
            <a:spAutoFit/>
          </a:bodyPr>
          <a:lstStyle/>
          <a:p>
            <a:pPr algn="ctr"/>
            <a:r>
              <a:rPr lang="en-US" b="1" i="1" dirty="0">
                <a:solidFill>
                  <a:prstClr val="black"/>
                </a:solidFill>
              </a:rPr>
              <a:t>Acute pyelonephritis is diagnosed by intratubular aggregations of polymorphonuclear neutrophils (PMNs). There may be surrounding interstitial inflammation with a mixture of PMNs, lymphocytes, </a:t>
            </a:r>
          </a:p>
          <a:p>
            <a:pPr algn="ctr"/>
            <a:r>
              <a:rPr lang="en-US" b="1" i="1" dirty="0">
                <a:solidFill>
                  <a:prstClr val="black"/>
                </a:solidFill>
              </a:rPr>
              <a:t>and plasma cells, but the predominant inflammation is within the tubule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066801"/>
            <a:ext cx="7056728" cy="406550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200400" y="257944"/>
            <a:ext cx="5715000" cy="5802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Pyelonephritis - Histopathology</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165954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438400" y="5562600"/>
            <a:ext cx="7315200" cy="923330"/>
          </a:xfrm>
          <a:prstGeom prst="rect">
            <a:avLst/>
          </a:prstGeom>
        </p:spPr>
        <p:txBody>
          <a:bodyPr wrap="square">
            <a:spAutoFit/>
          </a:bodyPr>
          <a:lstStyle/>
          <a:p>
            <a:pPr algn="ctr"/>
            <a:r>
              <a:rPr lang="en-US" b="1" i="1" dirty="0">
                <a:solidFill>
                  <a:prstClr val="black"/>
                </a:solidFill>
              </a:rPr>
              <a:t>Numerous PMN's are seen filling renal tubules across the center and right of this picture. These leukocytes may form into a cast within the tubule. Casts appearing in the urine originate in the distal renal tubules and collecting ducts</a:t>
            </a:r>
          </a:p>
        </p:txBody>
      </p:sp>
      <p:sp>
        <p:nvSpPr>
          <p:cNvPr id="6" name="Rounded Rectangle 5"/>
          <p:cNvSpPr/>
          <p:nvPr/>
        </p:nvSpPr>
        <p:spPr>
          <a:xfrm>
            <a:off x="3276600" y="334144"/>
            <a:ext cx="5562600"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Pyelonephritis - Histopathology</a:t>
            </a:r>
          </a:p>
        </p:txBody>
      </p:sp>
      <p:pic>
        <p:nvPicPr>
          <p:cNvPr id="62466" name="Picture 2" descr="http://library.med.utah.edu/WebPath/jpeg1/RENAL018.jpg"/>
          <p:cNvPicPr>
            <a:picLocks noChangeAspect="1" noChangeArrowheads="1"/>
          </p:cNvPicPr>
          <p:nvPr/>
        </p:nvPicPr>
        <p:blipFill>
          <a:blip r:embed="rId2"/>
          <a:srcRect/>
          <a:stretch>
            <a:fillRect/>
          </a:stretch>
        </p:blipFill>
        <p:spPr bwMode="auto">
          <a:xfrm>
            <a:off x="2438400" y="1066800"/>
            <a:ext cx="7239000" cy="4419600"/>
          </a:xfrm>
          <a:prstGeom prst="rect">
            <a:avLst/>
          </a:prstGeom>
          <a:noFill/>
          <a:ln w="28575">
            <a:solidFill>
              <a:srgbClr val="660033"/>
            </a:solidFill>
          </a:ln>
        </p:spPr>
      </p:pic>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349399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2819400" y="990600"/>
            <a:ext cx="6705600" cy="4800601"/>
          </a:xfrm>
          <a:prstGeom prst="rect">
            <a:avLst/>
          </a:prstGeom>
          <a:noFill/>
          <a:ln w="9525">
            <a:noFill/>
            <a:miter lim="800000"/>
            <a:headEnd/>
            <a:tailEnd/>
          </a:ln>
        </p:spPr>
      </p:pic>
      <p:sp>
        <p:nvSpPr>
          <p:cNvPr id="6" name="Rounded Rectangle 5"/>
          <p:cNvSpPr/>
          <p:nvPr/>
        </p:nvSpPr>
        <p:spPr>
          <a:xfrm>
            <a:off x="3276600" y="334144"/>
            <a:ext cx="5791200" cy="504056"/>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 Gross Pathology</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
        <p:nvSpPr>
          <p:cNvPr id="2" name="Rectangle 1"/>
          <p:cNvSpPr/>
          <p:nvPr/>
        </p:nvSpPr>
        <p:spPr>
          <a:xfrm>
            <a:off x="2734962" y="5827643"/>
            <a:ext cx="6096000" cy="710707"/>
          </a:xfrm>
          <a:prstGeom prst="rect">
            <a:avLst/>
          </a:prstGeom>
        </p:spPr>
        <p:txBody>
          <a:bodyPr>
            <a:spAutoFit/>
          </a:bodyPr>
          <a:lstStyle/>
          <a:p>
            <a:pPr marL="457200" marR="0">
              <a:lnSpc>
                <a:spcPct val="115000"/>
              </a:lnSpc>
              <a:spcBef>
                <a:spcPts val="0"/>
              </a:spcBef>
              <a:spcAft>
                <a:spcPts val="0"/>
              </a:spcAft>
            </a:pPr>
            <a:r>
              <a:rPr lang="en-US" b="1" i="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a- Deformed and atrophic kidneys.</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b="1" i="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b- Deep cortical scars.</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7755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legacy.owensboro.kctcs.edu/gcaplan/anat2/notes/nephron_struc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84" y="764704"/>
            <a:ext cx="7920880" cy="578849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151784" y="188640"/>
            <a:ext cx="3960440" cy="576064"/>
          </a:xfrm>
          <a:prstGeom prst="roundRect">
            <a:avLst/>
          </a:prstGeom>
          <a:solidFill>
            <a:srgbClr val="B8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US" sz="2800" b="1" i="1" dirty="0">
                <a:solidFill>
                  <a:prstClr val="white"/>
                </a:solidFill>
                <a:effectLst>
                  <a:outerShdw blurRad="38100" dist="38100" dir="2700000" algn="tl">
                    <a:srgbClr val="000000">
                      <a:alpha val="43137"/>
                    </a:srgbClr>
                  </a:outerShdw>
                </a:effectLst>
                <a:latin typeface="Calibri"/>
              </a:rPr>
              <a:t> NEPHRON  STRUCTURE</a:t>
            </a:r>
          </a:p>
        </p:txBody>
      </p:sp>
      <p:sp>
        <p:nvSpPr>
          <p:cNvPr id="6" name="TextBox 5"/>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7365637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2098" name="Picture 2" descr="http://library.med.utah.edu/WebPath/jpeg1/RENAL021.jpg"/>
          <p:cNvPicPr>
            <a:picLocks noChangeAspect="1" noChangeArrowheads="1"/>
          </p:cNvPicPr>
          <p:nvPr/>
        </p:nvPicPr>
        <p:blipFill>
          <a:blip r:embed="rId2" cstate="print"/>
          <a:srcRect/>
          <a:stretch>
            <a:fillRect/>
          </a:stretch>
        </p:blipFill>
        <p:spPr bwMode="auto">
          <a:xfrm>
            <a:off x="2438401" y="1143000"/>
            <a:ext cx="7285703" cy="4343400"/>
          </a:xfrm>
          <a:prstGeom prst="rect">
            <a:avLst/>
          </a:prstGeom>
          <a:noFill/>
          <a:ln w="28575">
            <a:solidFill>
              <a:srgbClr val="6D0D62"/>
            </a:solidFill>
          </a:ln>
        </p:spPr>
      </p:pic>
      <p:sp>
        <p:nvSpPr>
          <p:cNvPr id="5" name="Rectangle 4"/>
          <p:cNvSpPr/>
          <p:nvPr/>
        </p:nvSpPr>
        <p:spPr>
          <a:xfrm>
            <a:off x="2057400" y="5562601"/>
            <a:ext cx="7696200" cy="1015663"/>
          </a:xfrm>
          <a:prstGeom prst="rect">
            <a:avLst/>
          </a:prstGeom>
        </p:spPr>
        <p:txBody>
          <a:bodyPr wrap="square">
            <a:spAutoFit/>
          </a:bodyPr>
          <a:lstStyle/>
          <a:p>
            <a:pPr algn="ctr"/>
            <a:r>
              <a:rPr lang="en-US" sz="2000" b="1" i="1" dirty="0">
                <a:solidFill>
                  <a:prstClr val="black"/>
                </a:solidFill>
              </a:rPr>
              <a:t>This is chronic pyelonephritis where a large collection of chronic inflammatory cells . The severity of disease depends upon the amount of remaining functional renal parenchyma</a:t>
            </a:r>
          </a:p>
        </p:txBody>
      </p:sp>
      <p:sp>
        <p:nvSpPr>
          <p:cNvPr id="7" name="Rounded Rectangle 6"/>
          <p:cNvSpPr/>
          <p:nvPr/>
        </p:nvSpPr>
        <p:spPr>
          <a:xfrm>
            <a:off x="3200400" y="417240"/>
            <a:ext cx="5715000" cy="573360"/>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 Histopathology</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260295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lum bright="10000"/>
          </a:blip>
          <a:srcRect/>
          <a:stretch>
            <a:fillRect/>
          </a:stretch>
        </p:blipFill>
        <p:spPr>
          <a:xfrm>
            <a:off x="2438401" y="990600"/>
            <a:ext cx="7308931" cy="4518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2362200" y="5638800"/>
            <a:ext cx="7391400" cy="707886"/>
          </a:xfrm>
          <a:prstGeom prst="rect">
            <a:avLst/>
          </a:prstGeom>
        </p:spPr>
        <p:txBody>
          <a:bodyPr wrap="square">
            <a:spAutoFit/>
          </a:bodyPr>
          <a:lstStyle/>
          <a:p>
            <a:pPr algn="ctr"/>
            <a:r>
              <a:rPr lang="en-US" sz="2000" b="1" dirty="0">
                <a:solidFill>
                  <a:prstClr val="black"/>
                </a:solidFill>
              </a:rPr>
              <a:t>High power shows periglomerular fibrosis , glomerular sclerosis and hyalinization with marked chronic interstitial inflammation . </a:t>
            </a:r>
          </a:p>
        </p:txBody>
      </p:sp>
      <p:sp>
        <p:nvSpPr>
          <p:cNvPr id="8" name="Rounded Rectangle 7"/>
          <p:cNvSpPr/>
          <p:nvPr/>
        </p:nvSpPr>
        <p:spPr>
          <a:xfrm>
            <a:off x="3200400" y="257944"/>
            <a:ext cx="5791200" cy="580256"/>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 Histopathology</a:t>
            </a:r>
          </a:p>
        </p:txBody>
      </p:sp>
      <p:sp>
        <p:nvSpPr>
          <p:cNvPr id="10" name="TextBox 9"/>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1" name="TextBox 10"/>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961964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050" descr="C:\My Documents\HMS\CrPN-PASMP.jpg"/>
          <p:cNvPicPr>
            <a:picLocks noChangeAspect="1" noChangeArrowheads="1"/>
          </p:cNvPicPr>
          <p:nvPr/>
        </p:nvPicPr>
        <p:blipFill>
          <a:blip r:embed="rId3" cstate="print">
            <a:lum bright="6000" contrast="18000"/>
          </a:blip>
          <a:srcRect/>
          <a:stretch>
            <a:fillRect/>
          </a:stretch>
        </p:blipFill>
        <p:spPr bwMode="auto">
          <a:xfrm>
            <a:off x="2590801" y="1143000"/>
            <a:ext cx="7081839" cy="4191000"/>
          </a:xfrm>
          <a:prstGeom prst="rect">
            <a:avLst/>
          </a:prstGeom>
          <a:noFill/>
          <a:ln w="28575">
            <a:solidFill>
              <a:srgbClr val="7F0F72"/>
            </a:solidFill>
            <a:miter lim="800000"/>
            <a:headEnd/>
            <a:tailEnd/>
          </a:ln>
        </p:spPr>
      </p:pic>
      <p:sp>
        <p:nvSpPr>
          <p:cNvPr id="8" name="TextBox 7"/>
          <p:cNvSpPr txBox="1">
            <a:spLocks noChangeArrowheads="1"/>
          </p:cNvSpPr>
          <p:nvPr/>
        </p:nvSpPr>
        <p:spPr bwMode="auto">
          <a:xfrm>
            <a:off x="2286000" y="5429072"/>
            <a:ext cx="7772400" cy="1200329"/>
          </a:xfrm>
          <a:prstGeom prst="rect">
            <a:avLst/>
          </a:prstGeom>
          <a:noFill/>
          <a:ln w="9525">
            <a:noFill/>
            <a:miter lim="800000"/>
            <a:headEnd/>
            <a:tailEnd/>
          </a:ln>
        </p:spPr>
        <p:txBody>
          <a:bodyPr wrap="square">
            <a:spAutoFit/>
          </a:bodyPr>
          <a:lstStyle/>
          <a:p>
            <a:r>
              <a:rPr lang="en-US" b="1" i="1"/>
              <a:t>a- Chronic interstitial inflammation.</a:t>
            </a:r>
            <a:endParaRPr lang="en-US"/>
          </a:p>
          <a:p>
            <a:r>
              <a:rPr lang="en-US" b="1" i="1"/>
              <a:t>b- Atrophy and thyroidization of renal tubules.</a:t>
            </a:r>
            <a:endParaRPr lang="en-US"/>
          </a:p>
          <a:p>
            <a:r>
              <a:rPr lang="en-US" b="1" i="1"/>
              <a:t>c- Hyalinization of glomeruli and interstitial fibrosis.</a:t>
            </a:r>
            <a:endParaRPr lang="en-US"/>
          </a:p>
          <a:p>
            <a:r>
              <a:rPr lang="en-US" b="1" i="1"/>
              <a:t> </a:t>
            </a:r>
            <a:endParaRPr lang="en-US"/>
          </a:p>
        </p:txBody>
      </p:sp>
      <p:sp>
        <p:nvSpPr>
          <p:cNvPr id="9" name="Rounded Rectangle 8"/>
          <p:cNvSpPr/>
          <p:nvPr/>
        </p:nvSpPr>
        <p:spPr>
          <a:xfrm>
            <a:off x="3352800" y="334144"/>
            <a:ext cx="5715000" cy="656456"/>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 Histopathology</a:t>
            </a:r>
          </a:p>
        </p:txBody>
      </p:sp>
      <p:sp>
        <p:nvSpPr>
          <p:cNvPr id="10" name="TextBox 9"/>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2" name="Rectangle 1"/>
          <p:cNvSpPr/>
          <p:nvPr/>
        </p:nvSpPr>
        <p:spPr>
          <a:xfrm>
            <a:off x="6918960" y="5398592"/>
            <a:ext cx="6096000" cy="1366528"/>
          </a:xfrm>
          <a:prstGeom prst="rect">
            <a:avLst/>
          </a:prstGeom>
        </p:spPr>
        <p:txBody>
          <a:bodyPr>
            <a:spAutoFit/>
          </a:bodyPr>
          <a:lstStyle/>
          <a:p>
            <a:pPr marL="457200" marR="0">
              <a:lnSpc>
                <a:spcPct val="115000"/>
              </a:lnSpc>
              <a:spcBef>
                <a:spcPts val="0"/>
              </a:spcBef>
              <a:spcAft>
                <a:spcPts val="0"/>
              </a:spcAft>
            </a:pPr>
            <a:r>
              <a:rPr lang="en-US" b="1" i="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Predisposing factors:</a:t>
            </a:r>
          </a:p>
          <a:p>
            <a:pPr marL="457200" marR="0">
              <a:lnSpc>
                <a:spcPct val="115000"/>
              </a:lnSpc>
              <a:spcBef>
                <a:spcPts val="0"/>
              </a:spcBef>
              <a:spcAft>
                <a:spcPts val="0"/>
              </a:spcAft>
            </a:pPr>
            <a:r>
              <a:rPr lang="en-US" b="1" i="1"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en-US" b="1" i="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Recurrent attacks of acute pyelonephritis.</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b="1" i="1" dirty="0" smtClean="0">
                <a:solidFill>
                  <a:srgbClr val="FF0000"/>
                </a:solidFill>
                <a:latin typeface="Calibri" panose="020F0502020204030204" pitchFamily="34" charset="0"/>
                <a:ea typeface="Calibri" panose="020F0502020204030204" pitchFamily="34" charset="0"/>
                <a:cs typeface="Arial" panose="020B0604020202020204" pitchFamily="34" charset="0"/>
              </a:rPr>
              <a:t>-</a:t>
            </a:r>
            <a:r>
              <a:rPr lang="en-US" b="1" i="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Drug-induced interstitial nephritis.</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b="1" i="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Urinary tract obstruction or reflux.</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4106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819400"/>
            <a:ext cx="6840760" cy="1224136"/>
          </a:xfrm>
        </p:spPr>
        <p:txBody>
          <a:bodyPr>
            <a:noAutofit/>
          </a:bodyPr>
          <a:lstStyle/>
          <a:p>
            <a:pPr algn="ctr"/>
            <a:r>
              <a:rPr lang="en-US" sz="5400" b="1" i="1" dirty="0">
                <a:solidFill>
                  <a:srgbClr val="FFC000"/>
                </a:solidFill>
                <a:effectLst>
                  <a:outerShdw blurRad="38100" dist="38100" dir="2700000" algn="tl">
                    <a:srgbClr val="000000">
                      <a:alpha val="43137"/>
                    </a:srgbClr>
                  </a:outerShdw>
                </a:effectLst>
              </a:rPr>
              <a:t>HYDRONEPHROSIS</a:t>
            </a:r>
            <a:endParaRPr lang="en-US" sz="5400" b="1" i="1" dirty="0">
              <a:solidFill>
                <a:srgbClr val="FFC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247750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2514600" y="5715000"/>
            <a:ext cx="7173416" cy="707886"/>
          </a:xfrm>
          <a:prstGeom prst="rect">
            <a:avLst/>
          </a:prstGeom>
        </p:spPr>
        <p:txBody>
          <a:bodyPr wrap="square">
            <a:spAutoFit/>
          </a:bodyPr>
          <a:lstStyle/>
          <a:p>
            <a:pPr algn="ctr"/>
            <a:r>
              <a:rPr lang="en-US" sz="2000" b="1" i="1" dirty="0">
                <a:solidFill>
                  <a:prstClr val="black"/>
                </a:solidFill>
              </a:rPr>
              <a:t>Bisected kidney shows  markedly dilated renal pelvis and calyces with atrophic and thin renal cortex /parenchyma</a:t>
            </a:r>
          </a:p>
        </p:txBody>
      </p:sp>
      <p:sp>
        <p:nvSpPr>
          <p:cNvPr id="7" name="Rounded Rectangle 6"/>
          <p:cNvSpPr/>
          <p:nvPr/>
        </p:nvSpPr>
        <p:spPr>
          <a:xfrm>
            <a:off x="3581400" y="457200"/>
            <a:ext cx="4752528" cy="6858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Hydronephrosis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421160"/>
            <a:ext cx="7033874" cy="414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023150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 descr="H:\Cotran\Images\CH21\F021056.jpg"/>
          <p:cNvPicPr>
            <a:picLocks noGrp="1" noChangeAspect="1" noChangeArrowheads="1"/>
          </p:cNvPicPr>
          <p:nvPr>
            <p:ph sz="quarter" idx="1"/>
          </p:nvPr>
        </p:nvPicPr>
        <p:blipFill>
          <a:blip r:embed="rId2" cstate="print"/>
          <a:srcRect/>
          <a:stretch>
            <a:fillRect/>
          </a:stretch>
        </p:blipFill>
        <p:spPr bwMode="auto">
          <a:xfrm>
            <a:off x="2438400" y="836712"/>
            <a:ext cx="4233664" cy="4648576"/>
          </a:xfrm>
          <a:prstGeom prst="rect">
            <a:avLst/>
          </a:prstGeom>
          <a:noFill/>
        </p:spPr>
      </p:pic>
      <p:sp>
        <p:nvSpPr>
          <p:cNvPr id="5" name="Rectangle 4"/>
          <p:cNvSpPr/>
          <p:nvPr/>
        </p:nvSpPr>
        <p:spPr>
          <a:xfrm>
            <a:off x="2362200" y="5517233"/>
            <a:ext cx="4572000" cy="1015663"/>
          </a:xfrm>
          <a:prstGeom prst="rect">
            <a:avLst/>
          </a:prstGeom>
        </p:spPr>
        <p:txBody>
          <a:bodyPr wrap="square">
            <a:spAutoFit/>
          </a:bodyPr>
          <a:lstStyle/>
          <a:p>
            <a:pPr algn="ctr"/>
            <a:r>
              <a:rPr lang="en-US" sz="2000" b="1" i="1" dirty="0">
                <a:solidFill>
                  <a:prstClr val="black"/>
                </a:solidFill>
              </a:rPr>
              <a:t>The picture shows  markedly dilated renal pelvis and calyces with atrophic and thin renal cortex /parenchyma</a:t>
            </a:r>
          </a:p>
        </p:txBody>
      </p:sp>
      <p:sp>
        <p:nvSpPr>
          <p:cNvPr id="6" name="Rectangle 5"/>
          <p:cNvSpPr/>
          <p:nvPr/>
        </p:nvSpPr>
        <p:spPr>
          <a:xfrm>
            <a:off x="6744072" y="1002209"/>
            <a:ext cx="3695328" cy="3585597"/>
          </a:xfrm>
          <a:prstGeom prst="rect">
            <a:avLst/>
          </a:prstGeom>
          <a:ln>
            <a:solidFill>
              <a:schemeClr val="tx1"/>
            </a:solidFill>
          </a:ln>
        </p:spPr>
        <p:txBody>
          <a:bodyPr wrap="square">
            <a:spAutoFit/>
          </a:bodyPr>
          <a:lstStyle/>
          <a:p>
            <a:r>
              <a:rPr lang="en-US" sz="2200" b="1" i="1" dirty="0">
                <a:solidFill>
                  <a:srgbClr val="FF0000"/>
                </a:solidFill>
              </a:rPr>
              <a:t>The most common causes are:</a:t>
            </a:r>
          </a:p>
          <a:p>
            <a:pPr>
              <a:buFont typeface="Arial" pitchFamily="34" charset="0"/>
              <a:buChar char="•"/>
            </a:pPr>
            <a:r>
              <a:rPr lang="en-US" sz="2000" i="1" dirty="0">
                <a:solidFill>
                  <a:srgbClr val="0033CC"/>
                </a:solidFill>
              </a:rPr>
              <a:t> Foreign bodies like calculi with        </a:t>
            </a:r>
          </a:p>
          <a:p>
            <a:r>
              <a:rPr lang="en-US" sz="2000" i="1" dirty="0">
                <a:solidFill>
                  <a:srgbClr val="0033CC"/>
                </a:solidFill>
              </a:rPr>
              <a:t>   obstruction,</a:t>
            </a:r>
          </a:p>
          <a:p>
            <a:endParaRPr lang="en-US" sz="1100" i="1" dirty="0">
              <a:solidFill>
                <a:srgbClr val="0033CC"/>
              </a:solidFill>
            </a:endParaRPr>
          </a:p>
          <a:p>
            <a:pPr>
              <a:buFont typeface="Arial" pitchFamily="34" charset="0"/>
              <a:buChar char="•"/>
            </a:pPr>
            <a:r>
              <a:rPr lang="en-US" sz="2000" i="1" dirty="0">
                <a:solidFill>
                  <a:srgbClr val="0033CC"/>
                </a:solidFill>
              </a:rPr>
              <a:t> Atresia of the urethra,</a:t>
            </a:r>
          </a:p>
          <a:p>
            <a:pPr>
              <a:buFont typeface="Arial" pitchFamily="34" charset="0"/>
              <a:buChar char="•"/>
            </a:pPr>
            <a:endParaRPr lang="en-US" sz="1100" i="1" dirty="0">
              <a:solidFill>
                <a:srgbClr val="0033CC"/>
              </a:solidFill>
            </a:endParaRPr>
          </a:p>
          <a:p>
            <a:pPr>
              <a:buFont typeface="Arial" pitchFamily="34" charset="0"/>
              <a:buChar char="•"/>
            </a:pPr>
            <a:r>
              <a:rPr lang="en-US" sz="2000" i="1" dirty="0">
                <a:solidFill>
                  <a:srgbClr val="0033CC"/>
                </a:solidFill>
              </a:rPr>
              <a:t> Benign prostatic hyperplasia ,</a:t>
            </a:r>
          </a:p>
          <a:p>
            <a:endParaRPr lang="en-US" sz="1200" i="1" dirty="0">
              <a:solidFill>
                <a:srgbClr val="0033CC"/>
              </a:solidFill>
            </a:endParaRPr>
          </a:p>
          <a:p>
            <a:pPr>
              <a:buFont typeface="Arial" pitchFamily="34" charset="0"/>
              <a:buChar char="•"/>
            </a:pPr>
            <a:r>
              <a:rPr lang="en-US" sz="2000" i="1" dirty="0">
                <a:solidFill>
                  <a:srgbClr val="0033CC"/>
                </a:solidFill>
              </a:rPr>
              <a:t> Neoplasia of the prostate and      </a:t>
            </a:r>
          </a:p>
          <a:p>
            <a:r>
              <a:rPr lang="en-US" sz="2000" i="1" dirty="0">
                <a:solidFill>
                  <a:srgbClr val="0033CC"/>
                </a:solidFill>
              </a:rPr>
              <a:t>  bladder</a:t>
            </a:r>
          </a:p>
          <a:p>
            <a:endParaRPr lang="en-US" sz="1100" i="1" dirty="0">
              <a:solidFill>
                <a:srgbClr val="0033CC"/>
              </a:solidFill>
            </a:endParaRPr>
          </a:p>
          <a:p>
            <a:pPr marL="169863" indent="-169863">
              <a:buFont typeface="Arial" pitchFamily="34" charset="0"/>
              <a:buChar char="•"/>
            </a:pPr>
            <a:r>
              <a:rPr lang="en-US" sz="2000" i="1" dirty="0">
                <a:solidFill>
                  <a:srgbClr val="0033CC"/>
                </a:solidFill>
              </a:rPr>
              <a:t>Spinal cord damage with paralysis of the bladder .</a:t>
            </a:r>
          </a:p>
        </p:txBody>
      </p:sp>
      <p:sp>
        <p:nvSpPr>
          <p:cNvPr id="8" name="Rounded Rectangle 7"/>
          <p:cNvSpPr/>
          <p:nvPr/>
        </p:nvSpPr>
        <p:spPr>
          <a:xfrm>
            <a:off x="3647728" y="188640"/>
            <a:ext cx="4752528"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Hydronephrosis</a:t>
            </a:r>
          </a:p>
        </p:txBody>
      </p:sp>
      <p:sp>
        <p:nvSpPr>
          <p:cNvPr id="10" name="TextBox 9"/>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1" name="TextBox 10"/>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733390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5"/>
          <p:cNvSpPr/>
          <p:nvPr/>
        </p:nvSpPr>
        <p:spPr>
          <a:xfrm>
            <a:off x="3647728" y="338336"/>
            <a:ext cx="4752528" cy="6522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Hydronephrosis</a:t>
            </a:r>
          </a:p>
        </p:txBody>
      </p:sp>
      <p:sp>
        <p:nvSpPr>
          <p:cNvPr id="7" name="Rectangle 6"/>
          <p:cNvSpPr/>
          <p:nvPr/>
        </p:nvSpPr>
        <p:spPr>
          <a:xfrm>
            <a:off x="2819400" y="5848416"/>
            <a:ext cx="6877000" cy="707886"/>
          </a:xfrm>
          <a:prstGeom prst="rect">
            <a:avLst/>
          </a:prstGeom>
        </p:spPr>
        <p:txBody>
          <a:bodyPr wrap="square">
            <a:spAutoFit/>
          </a:bodyPr>
          <a:lstStyle/>
          <a:p>
            <a:pPr algn="ctr"/>
            <a:r>
              <a:rPr lang="en-US" sz="2000" b="1" i="1" dirty="0">
                <a:solidFill>
                  <a:prstClr val="black"/>
                </a:solidFill>
              </a:rPr>
              <a:t>Markedly dilated renal pelvis and calyces with atrophic and thin renal cortex </a:t>
            </a:r>
            <a:endParaRPr lang="en-US" sz="2000" dirty="0">
              <a:solidFill>
                <a:prstClr val="black"/>
              </a:solidFill>
            </a:endParaRP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pic>
        <p:nvPicPr>
          <p:cNvPr id="1026" name="Picture 2"/>
          <p:cNvPicPr>
            <a:picLocks noChangeAspect="1" noChangeArrowheads="1"/>
          </p:cNvPicPr>
          <p:nvPr/>
        </p:nvPicPr>
        <p:blipFill>
          <a:blip r:embed="rId2"/>
          <a:srcRect/>
          <a:stretch>
            <a:fillRect/>
          </a:stretch>
        </p:blipFill>
        <p:spPr bwMode="auto">
          <a:xfrm>
            <a:off x="2743200" y="1330758"/>
            <a:ext cx="6781800" cy="4308042"/>
          </a:xfrm>
          <a:prstGeom prst="rect">
            <a:avLst/>
          </a:prstGeom>
          <a:noFill/>
          <a:ln w="9525">
            <a:noFill/>
            <a:miter lim="800000"/>
            <a:headEnd/>
            <a:tailEnd/>
          </a:ln>
          <a:effectLst/>
        </p:spPr>
      </p:pic>
    </p:spTree>
    <p:extLst>
      <p:ext uri="{BB962C8B-B14F-4D97-AF65-F5344CB8AC3E}">
        <p14:creationId xmlns:p14="http://schemas.microsoft.com/office/powerpoint/2010/main" val="416529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3071664" y="228601"/>
            <a:ext cx="5904656" cy="8661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presenting as complication to Hydronephrosis  </a:t>
            </a: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210454"/>
            <a:ext cx="7317432" cy="450454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35560" y="5830670"/>
            <a:ext cx="7776864" cy="646331"/>
          </a:xfrm>
          <a:prstGeom prst="rect">
            <a:avLst/>
          </a:prstGeom>
        </p:spPr>
        <p:txBody>
          <a:bodyPr wrap="square">
            <a:spAutoFit/>
          </a:bodyPr>
          <a:lstStyle/>
          <a:p>
            <a:pPr algn="ctr"/>
            <a:r>
              <a:rPr lang="en-US" b="1" i="1" dirty="0">
                <a:solidFill>
                  <a:prstClr val="black"/>
                </a:solidFill>
              </a:rPr>
              <a:t>Thinning renal parenchyma with residual large renal vessels</a:t>
            </a:r>
          </a:p>
          <a:p>
            <a:pPr algn="ctr"/>
            <a:r>
              <a:rPr lang="en-US" b="1" i="1" dirty="0">
                <a:solidFill>
                  <a:prstClr val="black"/>
                </a:solidFill>
              </a:rPr>
              <a:t> in the hilum. Sclerosis of glomeruli with atrophic tubules</a:t>
            </a: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07536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4079776" y="304800"/>
            <a:ext cx="4104456" cy="531912"/>
          </a:xfrm>
          <a:prstGeom prst="roundRect">
            <a:avLst/>
          </a:prstGeom>
          <a:solidFill>
            <a:srgbClr val="B8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latin typeface="Andalus" pitchFamily="18" charset="-78"/>
                <a:cs typeface="Andalus" pitchFamily="18" charset="-78"/>
              </a:rPr>
              <a:t>Renal Corpuscle</a:t>
            </a:r>
          </a:p>
        </p:txBody>
      </p:sp>
      <p:pic>
        <p:nvPicPr>
          <p:cNvPr id="113667" name="Picture 3"/>
          <p:cNvPicPr>
            <a:picLocks noChangeAspect="1" noChangeArrowheads="1"/>
          </p:cNvPicPr>
          <p:nvPr/>
        </p:nvPicPr>
        <p:blipFill>
          <a:blip r:embed="rId2"/>
          <a:srcRect/>
          <a:stretch>
            <a:fillRect/>
          </a:stretch>
        </p:blipFill>
        <p:spPr bwMode="auto">
          <a:xfrm>
            <a:off x="1905000" y="838200"/>
            <a:ext cx="8385857" cy="5562600"/>
          </a:xfrm>
          <a:prstGeom prst="rect">
            <a:avLst/>
          </a:prstGeom>
          <a:noFill/>
          <a:ln w="9525">
            <a:noFill/>
            <a:miter lim="800000"/>
            <a:headEnd/>
            <a:tailEnd/>
          </a:ln>
          <a:effectLst/>
        </p:spPr>
      </p:pic>
      <p:sp>
        <p:nvSpPr>
          <p:cNvPr id="6" name="TextBox 5"/>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997674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1981200" y="1124744"/>
            <a:ext cx="8229600" cy="4742656"/>
          </a:xfrm>
          <a:prstGeom prst="rect">
            <a:avLst/>
          </a:prstGeom>
          <a:solidFill>
            <a:schemeClr val="bg2"/>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b="1" i="1" dirty="0">
              <a:solidFill>
                <a:sysClr val="windowText" lastClr="000000"/>
              </a:solidFill>
              <a:latin typeface="Calibri"/>
              <a:sym typeface="Wingdings" pitchFamily="2" charset="2"/>
            </a:endParaRPr>
          </a:p>
          <a:p>
            <a:pPr>
              <a:defRPr/>
            </a:pPr>
            <a:r>
              <a:rPr lang="en-US" sz="2800" b="1" i="1" dirty="0">
                <a:solidFill>
                  <a:sysClr val="windowText" lastClr="000000"/>
                </a:solidFill>
                <a:latin typeface="Calibri"/>
                <a:sym typeface="Wingdings" pitchFamily="2" charset="2"/>
              </a:rPr>
              <a:t>Nephron is the functional unit of the kidney.</a:t>
            </a:r>
          </a:p>
          <a:p>
            <a:pPr>
              <a:defRPr/>
            </a:pPr>
            <a:r>
              <a:rPr lang="en-GB" sz="2800" b="1" i="1" dirty="0">
                <a:solidFill>
                  <a:sysClr val="windowText" lastClr="000000"/>
                </a:solidFill>
                <a:latin typeface="Calibri"/>
              </a:rPr>
              <a:t>Each kidney contains about </a:t>
            </a:r>
            <a:r>
              <a:rPr lang="en-US" sz="2800" b="1" i="1" dirty="0">
                <a:solidFill>
                  <a:sysClr val="windowText" lastClr="000000"/>
                </a:solidFill>
                <a:latin typeface="Calibri"/>
              </a:rPr>
              <a:t>1,000,000 to 1,300,000 </a:t>
            </a:r>
            <a:r>
              <a:rPr lang="en-GB" sz="2800" b="1" i="1" dirty="0">
                <a:solidFill>
                  <a:sysClr val="windowText" lastClr="000000"/>
                </a:solidFill>
                <a:latin typeface="Calibri"/>
              </a:rPr>
              <a:t>nephrons. </a:t>
            </a:r>
          </a:p>
          <a:p>
            <a:pPr>
              <a:defRPr/>
            </a:pPr>
            <a:r>
              <a:rPr lang="en-GB" sz="2800" b="1" i="1" dirty="0">
                <a:solidFill>
                  <a:sysClr val="windowText" lastClr="000000"/>
                </a:solidFill>
                <a:latin typeface="Calibri"/>
              </a:rPr>
              <a:t>The nephron is composed of glomerulus and renal tubules . </a:t>
            </a:r>
          </a:p>
          <a:p>
            <a:pPr>
              <a:defRPr/>
            </a:pPr>
            <a:r>
              <a:rPr lang="en-GB" sz="2800" b="1" i="1" dirty="0">
                <a:solidFill>
                  <a:sysClr val="windowText" lastClr="000000"/>
                </a:solidFill>
                <a:latin typeface="Calibri"/>
              </a:rPr>
              <a:t>The nephron performs its function by ultra filtration at  glomerulus and secretion and reabsorption at renal tubules. </a:t>
            </a:r>
            <a:endParaRPr lang="en-US" sz="2800" b="1" i="1" dirty="0">
              <a:solidFill>
                <a:sysClr val="windowText" lastClr="000000"/>
              </a:solidFill>
              <a:latin typeface="Calibri"/>
            </a:endParaRPr>
          </a:p>
        </p:txBody>
      </p:sp>
      <p:sp>
        <p:nvSpPr>
          <p:cNvPr id="5" name="Rounded Rectangle 4"/>
          <p:cNvSpPr/>
          <p:nvPr/>
        </p:nvSpPr>
        <p:spPr>
          <a:xfrm>
            <a:off x="3657600" y="332656"/>
            <a:ext cx="5257800" cy="581744"/>
          </a:xfrm>
          <a:prstGeom prst="roundRect">
            <a:avLst/>
          </a:prstGeom>
          <a:solidFill>
            <a:srgbClr val="B8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US" sz="2800" b="1" i="1" dirty="0">
                <a:solidFill>
                  <a:prstClr val="white"/>
                </a:solidFill>
                <a:latin typeface="Calibri"/>
              </a:rPr>
              <a:t>KIDNEY ANATOMY : NEPHRONS</a:t>
            </a:r>
          </a:p>
        </p:txBody>
      </p:sp>
      <p:sp>
        <p:nvSpPr>
          <p:cNvPr id="6" name="TextBox 5"/>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250787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library.med.utah.edu/WebPath/jpeg1/RENAL116.jpg"/>
          <p:cNvPicPr>
            <a:picLocks noChangeAspect="1" noChangeArrowheads="1"/>
          </p:cNvPicPr>
          <p:nvPr/>
        </p:nvPicPr>
        <p:blipFill>
          <a:blip r:embed="rId2"/>
          <a:srcRect/>
          <a:stretch>
            <a:fillRect/>
          </a:stretch>
        </p:blipFill>
        <p:spPr bwMode="auto">
          <a:xfrm>
            <a:off x="2514600" y="871160"/>
            <a:ext cx="7086600" cy="4654096"/>
          </a:xfrm>
          <a:prstGeom prst="rect">
            <a:avLst/>
          </a:prstGeom>
          <a:noFill/>
        </p:spPr>
      </p:pic>
      <p:sp>
        <p:nvSpPr>
          <p:cNvPr id="3" name="Rectangle 2"/>
          <p:cNvSpPr/>
          <p:nvPr/>
        </p:nvSpPr>
        <p:spPr>
          <a:xfrm>
            <a:off x="2133600" y="5486401"/>
            <a:ext cx="7620000" cy="1015663"/>
          </a:xfrm>
          <a:prstGeom prst="rect">
            <a:avLst/>
          </a:prstGeom>
        </p:spPr>
        <p:txBody>
          <a:bodyPr wrap="square">
            <a:spAutoFit/>
          </a:bodyPr>
          <a:lstStyle/>
          <a:p>
            <a:pPr algn="ctr"/>
            <a:r>
              <a:rPr lang="en-US" sz="2000" b="1" i="1" dirty="0">
                <a:solidFill>
                  <a:prstClr val="black"/>
                </a:solidFill>
              </a:rPr>
              <a:t>In cross section, this normal adult kidney demonstrates the lighter outer cortex and the darker medulla, with the renal pyramids into which the collecting ducts coalesce and drain into the calyces and central pelvis.</a:t>
            </a:r>
          </a:p>
        </p:txBody>
      </p:sp>
      <p:sp>
        <p:nvSpPr>
          <p:cNvPr id="5" name="Rounded Rectangle 4"/>
          <p:cNvSpPr/>
          <p:nvPr/>
        </p:nvSpPr>
        <p:spPr>
          <a:xfrm>
            <a:off x="3962400" y="228600"/>
            <a:ext cx="4038600" cy="533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Normal Kidney - Gross</a:t>
            </a: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8" name="TextBox 7"/>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381206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1077" name="Picture 5" descr="http://path.upmc.edu/cases/case110/images/micro1.jpg"/>
          <p:cNvPicPr>
            <a:picLocks noChangeAspect="1" noChangeArrowheads="1"/>
          </p:cNvPicPr>
          <p:nvPr/>
        </p:nvPicPr>
        <p:blipFill>
          <a:blip r:embed="rId2"/>
          <a:srcRect/>
          <a:stretch>
            <a:fillRect/>
          </a:stretch>
        </p:blipFill>
        <p:spPr bwMode="auto">
          <a:xfrm>
            <a:off x="2362201" y="1145858"/>
            <a:ext cx="7635415" cy="4416742"/>
          </a:xfrm>
          <a:prstGeom prst="rect">
            <a:avLst/>
          </a:prstGeom>
          <a:noFill/>
          <a:ln w="28575">
            <a:solidFill>
              <a:srgbClr val="660033"/>
            </a:solidFill>
          </a:ln>
        </p:spPr>
      </p:pic>
      <p:sp>
        <p:nvSpPr>
          <p:cNvPr id="5" name="Rectangle 4"/>
          <p:cNvSpPr/>
          <p:nvPr/>
        </p:nvSpPr>
        <p:spPr>
          <a:xfrm>
            <a:off x="2362200" y="5769114"/>
            <a:ext cx="7239000" cy="707886"/>
          </a:xfrm>
          <a:prstGeom prst="rect">
            <a:avLst/>
          </a:prstGeom>
        </p:spPr>
        <p:txBody>
          <a:bodyPr wrap="square">
            <a:spAutoFit/>
          </a:bodyPr>
          <a:lstStyle/>
          <a:p>
            <a:pPr algn="ctr"/>
            <a:r>
              <a:rPr lang="en-US" sz="2000" b="1" i="1" dirty="0">
                <a:solidFill>
                  <a:prstClr val="black"/>
                </a:solidFill>
              </a:rPr>
              <a:t>The kidneys show a well preserved lobular structure with indistinct corticomedullary demarcation </a:t>
            </a:r>
          </a:p>
        </p:txBody>
      </p:sp>
      <p:sp>
        <p:nvSpPr>
          <p:cNvPr id="6" name="Rounded Rectangle 5"/>
          <p:cNvSpPr/>
          <p:nvPr/>
        </p:nvSpPr>
        <p:spPr>
          <a:xfrm>
            <a:off x="3733800" y="341040"/>
            <a:ext cx="4876800" cy="573360"/>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Kidney – Normal Histology</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1928050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6" descr="http://php.med.unsw.edu.au/embryology/images/5/5a/Nephron_histology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3314" y="1143000"/>
            <a:ext cx="6455064" cy="4724400"/>
          </a:xfrm>
          <a:prstGeom prst="rect">
            <a:avLst/>
          </a:prstGeom>
          <a:noFill/>
          <a:ln w="28575">
            <a:solidFill>
              <a:srgbClr val="6D0D62"/>
            </a:solidFill>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071664" y="341040"/>
            <a:ext cx="5976664" cy="573360"/>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Renal Corpuscle – Normal Histology</a:t>
            </a: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p>
        </p:txBody>
      </p:sp>
    </p:spTree>
    <p:extLst>
      <p:ext uri="{BB962C8B-B14F-4D97-AF65-F5344CB8AC3E}">
        <p14:creationId xmlns:p14="http://schemas.microsoft.com/office/powerpoint/2010/main" val="41485925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1542</Words>
  <Application>Microsoft Office PowerPoint</Application>
  <PresentationFormat>Widescreen</PresentationFormat>
  <Paragraphs>247</Paragraphs>
  <Slides>47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Aharoni</vt:lpstr>
      <vt:lpstr>Andalus</vt:lpstr>
      <vt:lpstr>Arial</vt:lpstr>
      <vt:lpstr>Calibri</vt:lpstr>
      <vt:lpstr>Century Schoolbook</vt:lpstr>
      <vt:lpstr>Tw Cen MT</vt:lpstr>
      <vt:lpstr>Wingdings</vt:lpstr>
      <vt:lpstr>Wingdings 2</vt:lpstr>
      <vt:lpstr>Median</vt:lpstr>
      <vt:lpstr>1_Median</vt:lpstr>
      <vt:lpstr>PowerPoint Presentation</vt:lpstr>
      <vt:lpstr>NORMAL ANATOMY AND HISTOLOGY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 KIDNEY INJURY</vt:lpstr>
      <vt:lpstr>PowerPoint Presentation</vt:lpstr>
      <vt:lpstr>PowerPoint Presentation</vt:lpstr>
      <vt:lpstr>PowerPoint Presentation</vt:lpstr>
      <vt:lpstr>PowerPoint Presentation</vt:lpstr>
      <vt:lpstr>PowerPoint Presentation</vt:lpstr>
      <vt:lpstr>PowerPoint Presentation</vt:lpstr>
      <vt:lpstr>POLYCYSTIC KIDNEY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 (POST-STREPTOCOCCAL)   GLOMERULONEPHRITIS</vt:lpstr>
      <vt:lpstr>PowerPoint Presentation</vt:lpstr>
      <vt:lpstr>PowerPoint Presentation</vt:lpstr>
      <vt:lpstr>PowerPoint Presentation</vt:lpstr>
      <vt:lpstr>PowerPoint Presentation</vt:lpstr>
      <vt:lpstr>PowerPoint Presentation</vt:lpstr>
      <vt:lpstr>ACUTE &amp; CHRONIC  PYELONEPHRITIS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HYDRONEPHROSIS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Naseem Zaidi Shaesta</dc:creator>
  <cp:lastModifiedBy>SARA ..</cp:lastModifiedBy>
  <cp:revision>8</cp:revision>
  <dcterms:created xsi:type="dcterms:W3CDTF">2016-04-12T06:28:53Z</dcterms:created>
  <dcterms:modified xsi:type="dcterms:W3CDTF">2016-04-15T11:37:47Z</dcterms:modified>
</cp:coreProperties>
</file>