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2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49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3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5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5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488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1956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oss_examina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3.bp.blogspot.com/-7M0QGLMWelM/UPypvxRdm2I/AAAAAAAARCA/5K74CyoMHhk/s1600/Renal_angiomyolipoma_(2)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K506rc9xVwOIQM&amp;tbnid=8lfZgLVuYZb-LM:&amp;ved=0CAUQjRw&amp;url=http://www.webpathology.com/image.asp?case=56&amp;n=1&amp;ei=J7QKUdiEG8bfsgb0loDYCw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vtDpNiSTGpto7M&amp;tbnid=-X0Iadc-a6hMgM:&amp;ved=0CAUQjRw&amp;url=http://www.webpathology.com/image.asp?n=2&amp;Case=56&amp;ei=-LQKUdPWAsmRswa_rIFg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sa/url?sa=i&amp;rct=j&amp;q=Acute+cellular+renal+allograft+Rejection&amp;source=images&amp;cd=&amp;cad=rja&amp;docid=oQa61Miup_B1jM&amp;tbnid=ha1L_KOk1CW40M:&amp;ved=0CAUQjRw&amp;url=http://www.humpath.com/spip.php?article2739&amp;ei=NKELUbCUJOub1AXy84CADg&amp;psig=AFQjCNHO63UesZvzQus_p3yfUxs1XKROCQ&amp;ust=1359803047122605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2/2e/Crescentic_glomerulonephritis_(2)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6/62/Crescentic_glomerulonephritis_(1)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905000"/>
            <a:ext cx="78486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 Syndrome</a:t>
            </a:r>
            <a:endParaRPr lang="en-US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609600"/>
            <a:ext cx="48768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SESSION  :  3</a:t>
            </a:r>
            <a:endParaRPr lang="en-US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3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257944"/>
            <a:ext cx="67818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638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Epithelial cells of Bowman capsule are proliferated . Infiltrating WBCs such as monocytes and macrophages also proliferate compressing the glomerulus, forming a crescent-shaped scar </a:t>
            </a:r>
            <a:endParaRPr lang="en-US" b="1" i="1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www.medic.usm.my/~pathology/cr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7270950" cy="4572000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3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895600"/>
            <a:ext cx="6865912" cy="1008112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60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114163"/>
            <a:ext cx="6408712" cy="1872208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b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54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336" y="4005808"/>
            <a:ext cx="57290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" lvl="1" algn="ctr"/>
            <a:r>
              <a:rPr lang="en-US" sz="2000" b="1" i="1" dirty="0">
                <a:solidFill>
                  <a:srgbClr val="0070C0"/>
                </a:solidFill>
              </a:rPr>
              <a:t>RARE Tumors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Papillary </a:t>
            </a:r>
            <a:r>
              <a:rPr lang="en-US" sz="2000" b="1" i="1" dirty="0">
                <a:solidFill>
                  <a:srgbClr val="B85C00"/>
                </a:solidFill>
              </a:rPr>
              <a:t>Adenoma (SIZE very important)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Fibroma</a:t>
            </a:r>
            <a:r>
              <a:rPr lang="en-US" sz="2000" b="1" i="1" dirty="0">
                <a:solidFill>
                  <a:srgbClr val="B85C00"/>
                </a:solidFill>
              </a:rPr>
              <a:t>/ Hamartoma</a:t>
            </a:r>
            <a:endParaRPr lang="en-US" sz="2000" b="1" i="1" dirty="0">
              <a:solidFill>
                <a:srgbClr val="B85C00"/>
              </a:solidFill>
            </a:endParaRP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Angiomyolipoma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Oncocytoma (very </a:t>
            </a:r>
            <a:r>
              <a:rPr lang="en-US" sz="2000" b="1" i="1" dirty="0">
                <a:solidFill>
                  <a:srgbClr val="FF0000"/>
                </a:solidFill>
              </a:rPr>
              <a:t>red,</a:t>
            </a:r>
            <a:r>
              <a:rPr lang="en-US" sz="2000" b="1" i="1" dirty="0">
                <a:solidFill>
                  <a:srgbClr val="B85C00"/>
                </a:solidFill>
              </a:rPr>
              <a:t> granular, mitochondria)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f/Renal_oncocytoma.jpg/300px-Renal_oncocy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572000" cy="449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57200"/>
            <a:ext cx="426720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 - Gross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810071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hlinkClick r:id="rId3" tooltip="Gross examination"/>
              </a:rPr>
              <a:t>Gross</a:t>
            </a:r>
            <a:r>
              <a:rPr lang="en-US" b="1" i="1" dirty="0">
                <a:solidFill>
                  <a:prstClr val="black"/>
                </a:solidFill>
              </a:rPr>
              <a:t> appearance of a renal </a:t>
            </a:r>
            <a:r>
              <a:rPr lang="en-US" b="1" i="1" dirty="0" err="1">
                <a:solidFill>
                  <a:prstClr val="black"/>
                </a:solidFill>
              </a:rPr>
              <a:t>oncocytoma</a:t>
            </a:r>
            <a:r>
              <a:rPr lang="en-US" b="1" i="1" dirty="0">
                <a:solidFill>
                  <a:prstClr val="black"/>
                </a:solidFill>
              </a:rPr>
              <a:t> (left of image) and a slice of a normal kidney (right of image). Note the rounded contour, the mahogany </a:t>
            </a:r>
            <a:r>
              <a:rPr lang="en-US" b="1" i="1" dirty="0" err="1">
                <a:solidFill>
                  <a:prstClr val="black"/>
                </a:solidFill>
              </a:rPr>
              <a:t>colour</a:t>
            </a:r>
            <a:r>
              <a:rPr lang="en-US" b="1" i="1" dirty="0">
                <a:solidFill>
                  <a:prstClr val="black"/>
                </a:solidFill>
              </a:rPr>
              <a:t> and the central scar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3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62484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648200" y="257944"/>
            <a:ext cx="3168352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2551" y="5791201"/>
            <a:ext cx="2391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Oncocytes are very </a:t>
            </a:r>
            <a:r>
              <a:rPr lang="en-US" b="1" i="1" dirty="0">
                <a:solidFill>
                  <a:srgbClr val="FF0000"/>
                </a:solidFill>
              </a:rPr>
              <a:t>RED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endParaRPr lang="en-US" b="1" i="1" dirty="0">
              <a:solidFill>
                <a:prstClr val="black"/>
              </a:solidFill>
            </a:endParaRP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and </a:t>
            </a:r>
            <a:r>
              <a:rPr lang="en-US" b="1" i="1" dirty="0">
                <a:solidFill>
                  <a:prstClr val="black"/>
                </a:solidFill>
              </a:rPr>
              <a:t>granular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3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75620" y="334153"/>
            <a:ext cx="396808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Angiomyolipoma</a:t>
            </a:r>
            <a:endParaRPr lang="en-US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87332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Benign </a:t>
            </a:r>
            <a:r>
              <a:rPr lang="en-US" b="1" i="1" dirty="0">
                <a:solidFill>
                  <a:prstClr val="black"/>
                </a:solidFill>
              </a:rPr>
              <a:t>tumor composed of vessels</a:t>
            </a:r>
            <a:r>
              <a:rPr lang="en-US" b="1" i="1" dirty="0">
                <a:solidFill>
                  <a:prstClr val="black"/>
                </a:solidFill>
              </a:rPr>
              <a:t>,  </a:t>
            </a:r>
            <a:r>
              <a:rPr lang="en-US" b="1" i="1" dirty="0">
                <a:solidFill>
                  <a:prstClr val="black"/>
                </a:solidFill>
              </a:rPr>
              <a:t>smooth muscle and fat</a:t>
            </a:r>
          </a:p>
        </p:txBody>
      </p:sp>
      <p:pic>
        <p:nvPicPr>
          <p:cNvPr id="10" name="Picture 2" descr="http://3.bp.blogspot.com/-7M0QGLMWelM/UPypvxRdm2I/AAAAAAAARCA/5K74CyoMHhk/s1600/Renal_angiomyolipoma_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7340"/>
            <a:ext cx="7086600" cy="4687660"/>
          </a:xfrm>
          <a:prstGeom prst="rect">
            <a:avLst/>
          </a:prstGeom>
          <a:noFill/>
          <a:ln w="28575"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00"/>
            <a:ext cx="6840760" cy="158417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 RENAL TUMORS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9556" y="3870176"/>
            <a:ext cx="4518645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Renal Cell Carcinoma </a:t>
            </a:r>
            <a:r>
              <a:rPr lang="en-US" sz="2200" b="1" i="1" dirty="0">
                <a:solidFill>
                  <a:srgbClr val="CC00CC"/>
                </a:solidFill>
              </a:rPr>
              <a:t>:</a:t>
            </a:r>
          </a:p>
          <a:p>
            <a:pPr marL="0" lvl="1"/>
            <a:r>
              <a:rPr lang="en-US" sz="2200" b="1" i="1" dirty="0">
                <a:solidFill>
                  <a:srgbClr val="CC00CC"/>
                </a:solidFill>
              </a:rPr>
              <a:t> </a:t>
            </a:r>
            <a:r>
              <a:rPr lang="en-US" sz="2200" b="1" i="1" dirty="0">
                <a:solidFill>
                  <a:srgbClr val="CC00CC"/>
                </a:solidFill>
              </a:rPr>
              <a:t>       </a:t>
            </a:r>
            <a:r>
              <a:rPr lang="en-US" sz="2200" b="1" i="1" dirty="0">
                <a:solidFill>
                  <a:srgbClr val="0000FF"/>
                </a:solidFill>
              </a:rPr>
              <a:t>- Clear </a:t>
            </a:r>
            <a:r>
              <a:rPr lang="en-US" sz="2200" b="1" i="1" dirty="0">
                <a:solidFill>
                  <a:srgbClr val="0000FF"/>
                </a:solidFill>
              </a:rPr>
              <a:t>Cell </a:t>
            </a:r>
            <a:r>
              <a:rPr lang="en-US" sz="2200" b="1" i="1" dirty="0">
                <a:solidFill>
                  <a:srgbClr val="0000FF"/>
                </a:solidFill>
              </a:rPr>
              <a:t>Carcinoma 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       - Adenocarcinoma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       -  Hypernephroma</a:t>
            </a:r>
            <a:endParaRPr lang="en-US" sz="2200" b="1" i="1" dirty="0">
              <a:solidFill>
                <a:srgbClr val="0000FF"/>
              </a:solidFill>
            </a:endParaRPr>
          </a:p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Urothelial (Transitional)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253752"/>
            <a:ext cx="76962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 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" name="Picture 2" descr="File:Renal cell carci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547" y="869000"/>
            <a:ext cx="3784248" cy="46174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en/thumb/8/88/Kidney_cancer.jpg/220px-Kidney_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869000"/>
            <a:ext cx="3882008" cy="4617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1200" y="3599935"/>
            <a:ext cx="2664941" cy="93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Patient presents with hematuria, flank pain and palpable mass (abdomen).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3700" y="57060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Well circumscribed partly </a:t>
            </a:r>
            <a:r>
              <a:rPr lang="en-US" b="1" dirty="0"/>
              <a:t>yellowish and partly </a:t>
            </a:r>
            <a:r>
              <a:rPr lang="en-US" b="1" dirty="0" err="1" smtClean="0"/>
              <a:t>haemorrhagic</a:t>
            </a:r>
            <a:endParaRPr lang="en-US" b="1" dirty="0"/>
          </a:p>
          <a:p>
            <a:r>
              <a:rPr lang="en-US" b="1" dirty="0" smtClean="0"/>
              <a:t>cortical </a:t>
            </a:r>
            <a:r>
              <a:rPr lang="en-US" b="1" dirty="0"/>
              <a:t>renal mass showing a pseudo capsule.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95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4768" y="5638801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  <a:latin typeface="Century Schoolbook" pitchFamily="18" charset="0"/>
              </a:rPr>
              <a:t>Renal clear cell carcinoma. </a:t>
            </a:r>
            <a:r>
              <a:rPr lang="en-US" sz="2000" b="1" i="1" dirty="0">
                <a:solidFill>
                  <a:prstClr val="black"/>
                </a:solidFill>
              </a:rPr>
              <a:t>The tumor is well demarcated from the surrounding non-neoplastic renal parenchyma by </a:t>
            </a:r>
            <a:endParaRPr lang="en-US" sz="2000" b="1" i="1" dirty="0">
              <a:solidFill>
                <a:prstClr val="black"/>
              </a:solidFill>
            </a:endParaRP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</a:t>
            </a:r>
            <a:r>
              <a:rPr lang="en-US" sz="2000" b="1" i="1" dirty="0">
                <a:solidFill>
                  <a:prstClr val="black"/>
                </a:solidFill>
              </a:rPr>
              <a:t>pseudocapsule</a:t>
            </a:r>
            <a:endParaRPr lang="en-US" sz="2000" b="1" i="1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58" y="990600"/>
            <a:ext cx="7293743" cy="4518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895600" y="253752"/>
            <a:ext cx="63246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0" y="1447800"/>
            <a:ext cx="7620000" cy="557075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just">
              <a:buFont typeface="Arial" pitchFamily="34" charset="0"/>
              <a:buChar char="•"/>
            </a:pPr>
            <a:endParaRPr lang="en-US" sz="1200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Tumor </a:t>
            </a:r>
            <a:r>
              <a:rPr lang="en-US" sz="2400" b="1" i="1" dirty="0">
                <a:solidFill>
                  <a:prstClr val="black"/>
                </a:solidFill>
              </a:rPr>
              <a:t>cells are large polygonal with clear cytoplasm (dissolved glycogen and lipid) and piknotic nuclei.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Cells are arranged as alveolar groups or tubules with papillary formations separated by thin fibrovascular septae.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Cells  show pleomorphism and mitosis.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sz="2000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Areas of haemorrhage</a:t>
            </a:r>
            <a:r>
              <a:rPr lang="en-US" sz="2400" b="1" i="1" dirty="0">
                <a:solidFill>
                  <a:prstClr val="black"/>
                </a:solidFill>
              </a:rPr>
              <a:t> and necrosis are present</a:t>
            </a:r>
            <a:r>
              <a:rPr lang="en-US" sz="2400" b="1" i="1" dirty="0" smtClean="0">
                <a:solidFill>
                  <a:prstClr val="black"/>
                </a:solidFill>
              </a:rPr>
              <a:t>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sz="2400" b="1" i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Gene which </a:t>
            </a:r>
            <a:r>
              <a:rPr lang="en-US" sz="2400" b="1" dirty="0"/>
              <a:t>may be responsible for this </a:t>
            </a:r>
            <a:r>
              <a:rPr lang="en-US" sz="2400" b="1" dirty="0" smtClean="0"/>
              <a:t>condition:</a:t>
            </a:r>
          </a:p>
          <a:p>
            <a:pPr lvl="0"/>
            <a:r>
              <a:rPr lang="en-US" sz="2400" b="1" i="1" dirty="0" smtClean="0"/>
              <a:t>     VHL </a:t>
            </a:r>
            <a:r>
              <a:rPr lang="en-US" sz="2400" b="1" i="1" dirty="0"/>
              <a:t>gene   </a:t>
            </a:r>
            <a:r>
              <a:rPr lang="en-US" sz="2400" b="1" i="1" dirty="0" smtClean="0"/>
              <a:t>on  </a:t>
            </a:r>
            <a:r>
              <a:rPr lang="en-US" sz="2400" b="1" i="1" dirty="0"/>
              <a:t>chromosome </a:t>
            </a:r>
            <a:r>
              <a:rPr lang="en-US" sz="2400" b="1" i="1" dirty="0" smtClean="0"/>
              <a:t>3.</a:t>
            </a:r>
            <a:endParaRPr lang="en-US" sz="2400" dirty="0"/>
          </a:p>
          <a:p>
            <a:r>
              <a:rPr lang="en-US" sz="2400" b="1" i="1" dirty="0"/>
              <a:t> </a:t>
            </a:r>
            <a:endParaRPr lang="en-US" sz="2400" dirty="0"/>
          </a:p>
          <a:p>
            <a:pPr marL="533400" indent="-533400" algn="just">
              <a:buFont typeface="Arial" pitchFamily="34" charset="0"/>
              <a:buChar char="•"/>
            </a:pPr>
            <a:endParaRPr lang="en-US" sz="2400" b="1" i="1" dirty="0">
              <a:solidFill>
                <a:prstClr val="black"/>
              </a:solidFill>
            </a:endParaRPr>
          </a:p>
          <a:p>
            <a:pPr marL="533400" indent="-533400" algn="just"/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457200"/>
            <a:ext cx="7776864" cy="58174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95600" y="304800"/>
            <a:ext cx="6248400" cy="6096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610762"/>
            <a:ext cx="7924800" cy="101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Membranous glomerulonephritis ( The common cause of Nephrotic syndrome in adults):  the capillary loops are thickened and prominent, but the cellularity is not increased. 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pic>
        <p:nvPicPr>
          <p:cNvPr id="171012" name="Picture 4" descr="http://library.med.utah.edu/WebPath/jpeg1/RENAL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36412"/>
            <a:ext cx="7082444" cy="434998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Clear cell renal cell carcinoma high 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7271344" cy="427073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7" name="مستطيل 6"/>
          <p:cNvSpPr/>
          <p:nvPr/>
        </p:nvSpPr>
        <p:spPr>
          <a:xfrm>
            <a:off x="2438400" y="5489938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prstClr val="black"/>
                </a:solidFill>
              </a:rPr>
              <a:t>The </a:t>
            </a:r>
            <a:r>
              <a:rPr lang="en-GB" sz="2000" b="1" i="1" dirty="0">
                <a:solidFill>
                  <a:prstClr val="black"/>
                </a:solidFill>
              </a:rPr>
              <a:t>most common type of renal cell carcinoma (clear cell) - on right of 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ar-SA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t</a:t>
            </a:r>
            <a:r>
              <a:rPr lang="en-GB" sz="2000" b="1" i="1" dirty="0">
                <a:solidFill>
                  <a:prstClr val="black"/>
                </a:solidFill>
              </a:rPr>
              <a:t>he image : Cells with clear cytoplasm, typically arranged in nests and Nuclear atypia is common</a:t>
            </a:r>
            <a:r>
              <a:rPr lang="en-GB" sz="2000" b="1" i="1" dirty="0">
                <a:solidFill>
                  <a:prstClr val="black"/>
                </a:solidFill>
              </a:rPr>
              <a:t>. Non-tumour kidney is on the left of the </a:t>
            </a:r>
            <a:r>
              <a:rPr lang="en-GB" sz="2000" b="1" i="1" dirty="0">
                <a:solidFill>
                  <a:prstClr val="black"/>
                </a:solidFill>
              </a:rPr>
              <a:t>image</a:t>
            </a:r>
            <a:endParaRPr lang="ar-SA" sz="2000" b="1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264840"/>
            <a:ext cx="7391400" cy="57336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253752"/>
            <a:ext cx="73914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6137" y="5486401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en-GB" sz="2000" b="1" i="1" dirty="0">
                <a:solidFill>
                  <a:prstClr val="black"/>
                </a:solidFill>
              </a:rPr>
              <a:t>The most common type of renal cell carcinoma (clear cell) </a:t>
            </a:r>
            <a:r>
              <a:rPr lang="en-GB" sz="2000" b="1" i="1" dirty="0">
                <a:solidFill>
                  <a:prstClr val="black"/>
                </a:solidFill>
              </a:rPr>
              <a:t>.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Tumor </a:t>
            </a:r>
            <a:r>
              <a:rPr lang="en-US" sz="2000" b="1" i="1" dirty="0">
                <a:solidFill>
                  <a:prstClr val="black"/>
                </a:solidFill>
              </a:rPr>
              <a:t>cells are large polygonal with clear cytoplasm </a:t>
            </a:r>
            <a:endParaRPr lang="en-US" sz="2000" b="1" i="1" dirty="0">
              <a:solidFill>
                <a:prstClr val="black"/>
              </a:solidFill>
            </a:endParaRP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(</a:t>
            </a:r>
            <a:r>
              <a:rPr lang="en-US" sz="2000" b="1" i="1" dirty="0">
                <a:solidFill>
                  <a:prstClr val="black"/>
                </a:solidFill>
              </a:rPr>
              <a:t>dissolved glycogen and lipid) and piknotic nuclei. 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- Cells  show pleomorphism and mitosis.</a:t>
            </a:r>
          </a:p>
        </p:txBody>
      </p:sp>
      <p:pic>
        <p:nvPicPr>
          <p:cNvPr id="6" name="Picture 2" descr="File:Renal clear cell ca (1) Nephrec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990600"/>
            <a:ext cx="7364089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3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6881086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362200" y="381000"/>
            <a:ext cx="7474024" cy="5334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58291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Areas of </a:t>
            </a:r>
            <a:r>
              <a:rPr lang="en-US" dirty="0" err="1" smtClean="0"/>
              <a:t>haemorrhage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Clear tumor cells.</a:t>
            </a:r>
          </a:p>
          <a:p>
            <a:r>
              <a:rPr lang="en-US" dirty="0" smtClean="0"/>
              <a:t>Pleomorphic nuclei.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7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667000"/>
            <a:ext cx="5760640" cy="1008112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WILM’S  TUMOR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1664" y="264840"/>
            <a:ext cx="6192688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9576" y="5725705"/>
            <a:ext cx="7778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Gross picture shows partly pale and partly hemorrhagic solid tumor replacing almost the entire renal parenchyma and areas of necrosis also seen 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07688"/>
            <a:ext cx="7025208" cy="47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248128" y="4871111"/>
            <a:ext cx="216024" cy="50369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686801" y="2209800"/>
            <a:ext cx="456275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29400" y="1066800"/>
            <a:ext cx="36004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4876801"/>
            <a:ext cx="337240" cy="50246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1371600"/>
            <a:ext cx="432048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52184" y="1772816"/>
            <a:ext cx="2016224" cy="37444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7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88640"/>
            <a:ext cx="5334000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Picture 2" descr="G:\Cotran\Images\CH11\F01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325" y="806574"/>
            <a:ext cx="5213350" cy="571877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H="1">
            <a:off x="3489325" y="2204864"/>
            <a:ext cx="521335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1337846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Remnant Kidney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3733800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Wilm’s</a:t>
            </a:r>
            <a:r>
              <a:rPr lang="en-US" sz="1600" dirty="0">
                <a:solidFill>
                  <a:prstClr val="black"/>
                </a:solidFill>
              </a:rPr>
              <a:t> Tumor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7086600" y="1507123"/>
            <a:ext cx="1676400" cy="21172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8229600" y="3903078"/>
            <a:ext cx="533400" cy="593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3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664" y="188640"/>
            <a:ext cx="6192688" cy="4320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76" y="764706"/>
            <a:ext cx="7549440" cy="487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9576" y="5725705"/>
            <a:ext cx="7702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Gross picture shows partly pale and partly hemorrhagic solid tumor replacing almost the entire renal parenchyma and areas of necrosis also seen .</a:t>
            </a:r>
          </a:p>
        </p:txBody>
      </p:sp>
    </p:spTree>
    <p:extLst>
      <p:ext uri="{BB962C8B-B14F-4D97-AF65-F5344CB8AC3E}">
        <p14:creationId xmlns:p14="http://schemas.microsoft.com/office/powerpoint/2010/main" val="3372814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phroblastoma_wilms_tu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1021757"/>
            <a:ext cx="7101409" cy="48545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71664" y="264840"/>
            <a:ext cx="6192688" cy="5733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5877272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Blastema in WT consists of sheets of densely packed small blue </a:t>
            </a:r>
            <a:endParaRPr lang="en-US" b="1" i="1" dirty="0">
              <a:solidFill>
                <a:prstClr val="black"/>
              </a:solidFill>
            </a:endParaRP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cells </a:t>
            </a:r>
            <a:r>
              <a:rPr lang="en-US" b="1" i="1" dirty="0">
                <a:solidFill>
                  <a:prstClr val="black"/>
                </a:solidFill>
              </a:rPr>
              <a:t>with hyperchromatic nuclei, little cytoplasm and conspicuous </a:t>
            </a:r>
            <a:endParaRPr lang="en-US" b="1" i="1" dirty="0">
              <a:solidFill>
                <a:prstClr val="black"/>
              </a:solidFill>
            </a:endParaRP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mitotic </a:t>
            </a:r>
            <a:r>
              <a:rPr lang="en-US" b="1" i="1" dirty="0">
                <a:solidFill>
                  <a:prstClr val="black"/>
                </a:solidFill>
              </a:rPr>
              <a:t>activity.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44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Picture 2" descr="G:\Cotran\Images\CH11\F01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76807"/>
            <a:ext cx="7181800" cy="4828457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51784" y="580526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 i="1" dirty="0">
                <a:solidFill>
                  <a:prstClr val="black"/>
                </a:solidFill>
              </a:rPr>
              <a:t>Spindle cell stroma.</a:t>
            </a:r>
          </a:p>
          <a:p>
            <a:pPr marL="342900" indent="-342900">
              <a:buFontTx/>
              <a:buAutoNum type="arabicPeriod"/>
            </a:pPr>
            <a:r>
              <a:rPr lang="en-US" sz="2000" b="1" i="1" dirty="0">
                <a:solidFill>
                  <a:prstClr val="black"/>
                </a:solidFill>
              </a:rPr>
              <a:t>Blastema.</a:t>
            </a:r>
          </a:p>
          <a:p>
            <a:pPr marL="342900" indent="-342900">
              <a:buFontTx/>
              <a:buAutoNum type="arabicPeriod"/>
            </a:pPr>
            <a:r>
              <a:rPr lang="en-US" sz="2000" b="1" i="1" dirty="0">
                <a:solidFill>
                  <a:prstClr val="black"/>
                </a:solidFill>
              </a:rPr>
              <a:t>Abortive glomeruli.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723716">
            <a:off x="3874378" y="44940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1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723716">
            <a:off x="7150978" y="44940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2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2723716">
            <a:off x="4788778" y="39606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3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39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da-sy.com/pathology/JPEG1/RENAL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7165032" cy="4055678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4600" y="5228273"/>
            <a:ext cx="7165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Wilm's tumor resembles the fetal nephrogenic zone of the kidney.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Three major components: Undifferentiated blastema cells , epithelial tissue </a:t>
            </a:r>
          </a:p>
          <a:p>
            <a:pPr lvl="1" algn="ctr"/>
            <a:r>
              <a:rPr lang="en-US" b="1" i="1" dirty="0">
                <a:solidFill>
                  <a:prstClr val="black"/>
                </a:solidFill>
              </a:rPr>
              <a:t>which shows attempts to form primitive glomerular &amp; tubular structures and  mesenchymal (stromal) tissue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381000"/>
            <a:ext cx="62484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7396" name="Picture 4" descr="Load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74576"/>
            <a:ext cx="7010400" cy="47928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133600" y="585847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Close-up of glomerulus illustrating rigid, uniformly-thickened capillary walls (H&amp;E stain, 400x original magnification).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58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5689937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epithelial component in this </a:t>
            </a:r>
            <a:r>
              <a:rPr lang="en-US" sz="2000" b="1" i="1" dirty="0" err="1">
                <a:solidFill>
                  <a:prstClr val="black"/>
                </a:solidFill>
              </a:rPr>
              <a:t>Wilm’s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tumor consists of primitive cuboidal cells forming tubular structures and rosettes. </a:t>
            </a:r>
          </a:p>
        </p:txBody>
      </p:sp>
      <p:pic>
        <p:nvPicPr>
          <p:cNvPr id="5" name="Picture 2" descr="http://www.webpathology.com/slides/slides/Kidney_Wilm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975094"/>
            <a:ext cx="7417579" cy="4663706"/>
          </a:xfrm>
          <a:prstGeom prst="rect">
            <a:avLst/>
          </a:prstGeom>
          <a:noFill/>
          <a:ln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438400"/>
            <a:ext cx="5760640" cy="14478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Renal Pelvis and Ureter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-53861"/>
            <a:ext cx="56730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95144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791200"/>
            <a:ext cx="7033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cs typeface="Arial" pitchFamily="34" charset="0"/>
              </a:rPr>
              <a:t>More </a:t>
            </a:r>
            <a:r>
              <a:rPr lang="en-US" sz="2000" b="1" i="1" dirty="0">
                <a:solidFill>
                  <a:prstClr val="black"/>
                </a:solidFill>
                <a:cs typeface="Arial" pitchFamily="34" charset="0"/>
              </a:rPr>
              <a:t>commonly </a:t>
            </a:r>
            <a:r>
              <a:rPr lang="en-US" sz="2000" b="1" i="1" dirty="0">
                <a:solidFill>
                  <a:prstClr val="black"/>
                </a:solidFill>
                <a:cs typeface="Arial" pitchFamily="34" charset="0"/>
              </a:rPr>
              <a:t>infiltrative and prognosis is more worse than urothelial carcinoma of the bladder</a:t>
            </a:r>
            <a:r>
              <a:rPr lang="en-US" sz="2000" b="1" i="1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334144"/>
            <a:ext cx="6858001" cy="5802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of Renal Pelvis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219200"/>
            <a:ext cx="7107843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872" y="260648"/>
            <a:ext cx="655272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Carcinoma involving Ureter - Gross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552" y="58052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nephroureterectomy specimen showing bulbous expansion of proximal ureter near the renal pelvis caused by papillary urothelial carcinoma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73016"/>
            <a:ext cx="7397824" cy="208823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8720"/>
            <a:ext cx="739782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99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ebpathology.com/slides/slides/UrinaryBladder_UrothelialCarcinoma_LowG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0"/>
            <a:ext cx="7519147" cy="4419600"/>
          </a:xfrm>
          <a:prstGeom prst="rect">
            <a:avLst/>
          </a:prstGeom>
          <a:noFill/>
          <a:ln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638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Low-grade papillary urothelial carcinoma shows minimal cytologic and architectural atypia. </a:t>
            </a:r>
            <a:r>
              <a:rPr lang="en-US" sz="2000" b="1" i="1" dirty="0">
                <a:solidFill>
                  <a:prstClr val="black"/>
                </a:solidFill>
              </a:rPr>
              <a:t> Adjacent </a:t>
            </a:r>
            <a:r>
              <a:rPr lang="en-US" sz="2000" b="1" i="1" dirty="0">
                <a:solidFill>
                  <a:prstClr val="black"/>
                </a:solidFill>
              </a:rPr>
              <a:t>papillary fronds may fuse, as seen in this image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264840"/>
            <a:ext cx="7620000" cy="57336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the renal pelvis – Low Grade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06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971800"/>
            <a:ext cx="5760640" cy="13716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THE URINARY BLADDER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228600"/>
            <a:ext cx="6781800" cy="7521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Carcinoma -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 cell) papillary Carcinoma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5661249"/>
            <a:ext cx="7206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90% of bladder cancers are transitional cell carcinoma. </a:t>
            </a:r>
            <a:endParaRPr lang="en-US" sz="2000" b="1" i="1" dirty="0">
              <a:solidFill>
                <a:prstClr val="black"/>
              </a:solidFill>
            </a:endParaRP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</a:t>
            </a:r>
            <a:r>
              <a:rPr lang="en-US" sz="2000" b="1" i="1" dirty="0">
                <a:solidFill>
                  <a:prstClr val="black"/>
                </a:solidFill>
              </a:rPr>
              <a:t>other 10% are squamous cell carcinoma, adenocarcinoma, sarcoma, small cell carcinoma, and secondary </a:t>
            </a:r>
            <a:r>
              <a:rPr lang="en-US" sz="2000" b="1" i="1" dirty="0">
                <a:solidFill>
                  <a:prstClr val="black"/>
                </a:solidFill>
              </a:rPr>
              <a:t>metastases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pic>
        <p:nvPicPr>
          <p:cNvPr id="28676" name="Picture 4" descr="http://www.webpathology.com/slides/slides/UrinaryBladder_UrothelialCarcinoma_Gro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052737"/>
            <a:ext cx="4968552" cy="45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1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88640"/>
            <a:ext cx="62484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Bladder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185" y="5895201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Bladder showing multifocal </a:t>
            </a:r>
            <a:r>
              <a:rPr lang="en-US" sz="2000" b="1" i="1" dirty="0">
                <a:solidFill>
                  <a:srgbClr val="FF0000"/>
                </a:solidFill>
              </a:rPr>
              <a:t>papillary </a:t>
            </a:r>
            <a:r>
              <a:rPr lang="en-US" sz="2000" b="1" i="1" dirty="0" smtClean="0">
                <a:solidFill>
                  <a:srgbClr val="FF0000"/>
                </a:solidFill>
              </a:rPr>
              <a:t>mucosal neoplasm.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webpathology.com/slides/slides/UrinaryBladder_UrothelialCarcinoma_Gros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19" y="1068152"/>
            <a:ext cx="5486400" cy="4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5687" y="22748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Risk factors for the development of papillary </a:t>
            </a:r>
            <a:r>
              <a:rPr lang="en-US" dirty="0" err="1" smtClean="0"/>
              <a:t>urothelial</a:t>
            </a:r>
            <a:r>
              <a:rPr lang="en-US" dirty="0" smtClean="0"/>
              <a:t> carcinoma of bladder:</a:t>
            </a:r>
          </a:p>
          <a:p>
            <a:r>
              <a:rPr lang="en-US" dirty="0" smtClean="0"/>
              <a:t>a-	Exposure to aniline dyes.</a:t>
            </a:r>
          </a:p>
          <a:p>
            <a:r>
              <a:rPr lang="en-US" dirty="0" smtClean="0"/>
              <a:t>b-	Cigarette smoking.</a:t>
            </a:r>
          </a:p>
          <a:p>
            <a:r>
              <a:rPr lang="en-US" dirty="0" smtClean="0"/>
              <a:t>c-	Treatment with cyclophosphamide.</a:t>
            </a:r>
          </a:p>
          <a:p>
            <a:r>
              <a:rPr lang="en-US" dirty="0" smtClean="0"/>
              <a:t>d-	</a:t>
            </a:r>
            <a:r>
              <a:rPr lang="en-US" dirty="0" err="1" smtClean="0"/>
              <a:t>Schistosoma</a:t>
            </a:r>
            <a:r>
              <a:rPr lang="en-US" dirty="0" smtClean="0"/>
              <a:t> </a:t>
            </a:r>
            <a:r>
              <a:rPr lang="en-US" dirty="0" err="1" smtClean="0"/>
              <a:t>haematobium</a:t>
            </a:r>
            <a:r>
              <a:rPr lang="en-US" dirty="0" smtClean="0"/>
              <a:t> infestation.</a:t>
            </a:r>
          </a:p>
          <a:p>
            <a:r>
              <a:rPr lang="en-US" dirty="0" smtClean="0"/>
              <a:t>e-	Persistent </a:t>
            </a:r>
            <a:r>
              <a:rPr lang="en-US" dirty="0" err="1" smtClean="0"/>
              <a:t>urachus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11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az.edu.mx/histo/pathology/ed/ch_17/c17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9344"/>
            <a:ext cx="7130430" cy="4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819400" y="304800"/>
            <a:ext cx="6408712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Carcinoma of Bladder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4748" y="5589241"/>
            <a:ext cx="7268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mucosa of the open urinary bladder appears edematous. There are several whitish or red nodules and patches indicative of a multi-focal nature of this tumor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29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1" y="192832"/>
            <a:ext cx="7315200" cy="49296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 invading the Uterus – Gross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852146"/>
            <a:ext cx="7315200" cy="49531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19536" y="5949280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Urinary bladder carcinoma infiltrating the urinary </a:t>
            </a:r>
          </a:p>
          <a:p>
            <a:pPr algn="ctr">
              <a:spcBef>
                <a:spcPct val="0"/>
              </a:spcBef>
            </a:pPr>
            <a:r>
              <a:rPr lang="en-US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bladder wall with extension to the uterus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990600"/>
            <a:ext cx="7285703" cy="434340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228600"/>
            <a:ext cx="624840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410201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Early stage II membranous glomerulonephritis: The thickened capillary wall shows numerous "holes" in tangential sections, indicating deposits. (Deposits do not take up the silver stain.) Well-developed spikes around the deposits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are not present here.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48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5397024"/>
            <a:ext cx="72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The low grade tumors show overall preservation of cell polarity, few mitoses, and lack of significant morphologic atypia. This exophytic papillary tumor shows multiple finger-like projections lined by multiple layers of urothelium (transitional epithelium)</a:t>
            </a:r>
            <a:endParaRPr lang="en-US" b="1" i="1" dirty="0">
              <a:solidFill>
                <a:prstClr val="black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7085115" cy="43214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90800" y="264840"/>
            <a:ext cx="71628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97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bpathology.com/slides/slides/UrinaryBladder_UrothelialCarcinoma_LowG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7245424" cy="45318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73325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High power view of a low-grade papillary urothelial carcinoma. </a:t>
            </a:r>
            <a:endParaRPr lang="en-US" sz="2000" b="1" i="1" dirty="0">
              <a:solidFill>
                <a:prstClr val="black"/>
              </a:solidFill>
            </a:endParaRP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There are scattered </a:t>
            </a:r>
            <a:r>
              <a:rPr lang="en-US" sz="2000" b="1" i="1" dirty="0">
                <a:solidFill>
                  <a:prstClr val="black"/>
                </a:solidFill>
              </a:rPr>
              <a:t>hyperchromatic nuclei and typical </a:t>
            </a:r>
            <a:endParaRPr lang="en-US" sz="2000" b="1" i="1" dirty="0">
              <a:solidFill>
                <a:prstClr val="black"/>
              </a:solidFill>
            </a:endParaRP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mitotic figures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264840"/>
            <a:ext cx="5562600" cy="5733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3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ebpathology.com/slides/slides/UrinaryBladder_UrothelialCarcinoma_HighGra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32" y="990601"/>
            <a:ext cx="7301069" cy="4635659"/>
          </a:xfrm>
          <a:prstGeom prst="rect">
            <a:avLst/>
          </a:prstGeom>
          <a:noFill/>
          <a:ln w="28575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9000" y="329952"/>
            <a:ext cx="54102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High Grade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7568" y="579120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This high-grade papillary urothelial</a:t>
            </a:r>
            <a:r>
              <a:rPr lang="en-US" sz="2000" b="1" i="1" dirty="0">
                <a:solidFill>
                  <a:prstClr val="black"/>
                </a:solidFill>
              </a:rPr>
              <a:t> carcinoma shows highly </a:t>
            </a:r>
            <a:r>
              <a:rPr lang="en-US" sz="2000" b="1" i="1" dirty="0" smtClean="0">
                <a:solidFill>
                  <a:prstClr val="black"/>
                </a:solidFill>
              </a:rPr>
              <a:t>pleomorphic and </a:t>
            </a:r>
            <a:r>
              <a:rPr lang="en-US" sz="2000" b="1" i="1" dirty="0" err="1" smtClean="0">
                <a:solidFill>
                  <a:prstClr val="black"/>
                </a:solidFill>
              </a:rPr>
              <a:t>hyperchromatic</a:t>
            </a:r>
            <a:r>
              <a:rPr lang="en-US" sz="2000" b="1" i="1" dirty="0" smtClean="0">
                <a:solidFill>
                  <a:prstClr val="black"/>
                </a:solidFill>
              </a:rPr>
              <a:t> nuclei </a:t>
            </a:r>
            <a:r>
              <a:rPr lang="en-US" sz="2000" b="1" i="1" dirty="0">
                <a:solidFill>
                  <a:prstClr val="black"/>
                </a:solidFill>
              </a:rPr>
              <a:t>with voluminous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cytoplasma</a:t>
            </a:r>
            <a:r>
              <a:rPr lang="en-US" sz="2000" b="1" i="1" dirty="0" smtClean="0">
                <a:solidFill>
                  <a:prstClr val="black"/>
                </a:solidFill>
              </a:rPr>
              <a:t>.</a:t>
            </a:r>
            <a:endParaRPr lang="en-US" sz="2000" b="1" i="1" dirty="0">
              <a:solidFill>
                <a:prstClr val="black"/>
              </a:solidFill>
            </a:endParaRPr>
          </a:p>
          <a:p>
            <a:pPr algn="ctr"/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5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athguy.com/lectures/bladder_c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8" y="990600"/>
            <a:ext cx="7401653" cy="43064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329952"/>
            <a:ext cx="60960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– HPF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528" y="5373217"/>
            <a:ext cx="818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Almost all cases of Bladder carcinomas are originating from the transitional </a:t>
            </a:r>
            <a:r>
              <a:rPr lang="en-US" b="1" i="1" dirty="0">
                <a:solidFill>
                  <a:prstClr val="black"/>
                </a:solidFill>
              </a:rPr>
              <a:t>epithelium. Bladder </a:t>
            </a:r>
            <a:r>
              <a:rPr lang="en-US" b="1" i="1" dirty="0">
                <a:solidFill>
                  <a:prstClr val="black"/>
                </a:solidFill>
              </a:rPr>
              <a:t>carcinoma might be squamous </a:t>
            </a:r>
            <a:endParaRPr lang="en-US" b="1" i="1" dirty="0">
              <a:solidFill>
                <a:prstClr val="black"/>
              </a:solidFill>
            </a:endParaRP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cell </a:t>
            </a:r>
            <a:r>
              <a:rPr lang="en-US" b="1" i="1" dirty="0">
                <a:solidFill>
                  <a:prstClr val="black"/>
                </a:solidFill>
              </a:rPr>
              <a:t>in nature</a:t>
            </a:r>
            <a:r>
              <a:rPr lang="en-US" b="1" i="1" dirty="0">
                <a:solidFill>
                  <a:prstClr val="black"/>
                </a:solidFill>
              </a:rPr>
              <a:t>. Chronic </a:t>
            </a:r>
            <a:r>
              <a:rPr lang="en-US" b="1" i="1" dirty="0">
                <a:solidFill>
                  <a:prstClr val="black"/>
                </a:solidFill>
              </a:rPr>
              <a:t>inflammation of the bladder mucosa, </a:t>
            </a:r>
            <a:endParaRPr lang="en-US" b="1" i="1" dirty="0">
              <a:solidFill>
                <a:prstClr val="black"/>
              </a:solidFill>
            </a:endParaRP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caused </a:t>
            </a:r>
            <a:r>
              <a:rPr lang="en-US" b="1" i="1" dirty="0">
                <a:solidFill>
                  <a:prstClr val="black"/>
                </a:solidFill>
              </a:rPr>
              <a:t>by stones or </a:t>
            </a:r>
            <a:r>
              <a:rPr lang="en-US" b="1" i="1" dirty="0">
                <a:solidFill>
                  <a:prstClr val="black"/>
                </a:solidFill>
              </a:rPr>
              <a:t>schistosomiasis may lead to it . Rarely</a:t>
            </a:r>
            <a:r>
              <a:rPr lang="en-US" b="1" i="1" dirty="0">
                <a:solidFill>
                  <a:prstClr val="black"/>
                </a:solidFill>
              </a:rPr>
              <a:t>, it presents as adenocarcinoma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7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819400"/>
            <a:ext cx="7467600" cy="113461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8F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Allograft</a:t>
            </a:r>
            <a:endParaRPr lang="en-US" b="1" i="1" dirty="0">
              <a:solidFill>
                <a:srgbClr val="8F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library.med.utah.edu/WebPath/jpeg1/RENAL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7086600" cy="4724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276600" y="257944"/>
            <a:ext cx="556260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638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This kidney was removed because of acute transplant rejection. Note the swollen and hemorrhagic appearance of this entire kidney.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90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mpath.com/IMG/jpg/kidney_acute_rejection_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6678784" cy="45818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00400" y="334144"/>
            <a:ext cx="579120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791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Swollen and hemorrhagic appearance of acutely  rejected renal allograft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69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1"/>
            <a:ext cx="7386278" cy="4453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2544" y="5638800"/>
            <a:ext cx="738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Tubulitis, </a:t>
            </a:r>
            <a:r>
              <a:rPr lang="en-US" sz="2000" b="1" i="1" dirty="0" err="1">
                <a:solidFill>
                  <a:prstClr val="black"/>
                </a:solidFill>
              </a:rPr>
              <a:t>ie</a:t>
            </a:r>
            <a:r>
              <a:rPr lang="en-US" sz="2000" b="1" i="1" dirty="0">
                <a:solidFill>
                  <a:prstClr val="black"/>
                </a:solidFill>
              </a:rPr>
              <a:t>, infiltration of tubular epithelium by lymphocytes, is the hallmark of type I interstitial acute rejection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04800"/>
            <a:ext cx="6172200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 – Type I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95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896" y="548993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Humoral (Antibody-mediated) </a:t>
            </a:r>
            <a:r>
              <a:rPr lang="en-US" sz="2000" b="1" i="1" dirty="0">
                <a:solidFill>
                  <a:prstClr val="black"/>
                </a:solidFill>
              </a:rPr>
              <a:t>rejection, type I. Acute tubular injury is evident, </a:t>
            </a:r>
            <a:r>
              <a:rPr lang="en-US" sz="2000" b="1" i="1" dirty="0">
                <a:solidFill>
                  <a:prstClr val="black"/>
                </a:solidFill>
              </a:rPr>
              <a:t>without neutrophils </a:t>
            </a:r>
            <a:r>
              <a:rPr lang="en-US" sz="2000" b="1" i="1" dirty="0">
                <a:solidFill>
                  <a:prstClr val="black"/>
                </a:solidFill>
              </a:rPr>
              <a:t>in capillaries</a:t>
            </a:r>
            <a:r>
              <a:rPr lang="en-US" sz="2000" b="1" i="1" dirty="0">
                <a:solidFill>
                  <a:prstClr val="black"/>
                </a:solidFill>
              </a:rPr>
              <a:t>.  Peritubular </a:t>
            </a:r>
            <a:r>
              <a:rPr lang="en-US" sz="2000" b="1" i="1" dirty="0">
                <a:solidFill>
                  <a:prstClr val="black"/>
                </a:solidFill>
              </a:rPr>
              <a:t>and </a:t>
            </a:r>
            <a:r>
              <a:rPr lang="en-US" sz="2000" b="1" i="1" dirty="0">
                <a:solidFill>
                  <a:prstClr val="black"/>
                </a:solidFill>
              </a:rPr>
              <a:t>glomerular capillary </a:t>
            </a:r>
            <a:r>
              <a:rPr lang="en-US" sz="2000" b="1" i="1" dirty="0">
                <a:solidFill>
                  <a:prstClr val="black"/>
                </a:solidFill>
              </a:rPr>
              <a:t>inflammation with neutrophils, and </a:t>
            </a:r>
            <a:r>
              <a:rPr lang="en-US" sz="2000" b="1" i="1" dirty="0">
                <a:solidFill>
                  <a:prstClr val="black"/>
                </a:solidFill>
              </a:rPr>
              <a:t>necrosis </a:t>
            </a:r>
            <a:r>
              <a:rPr lang="en-US" sz="2000" b="1" i="1" dirty="0">
                <a:solidFill>
                  <a:prstClr val="black"/>
                </a:solidFill>
              </a:rPr>
              <a:t>of arteries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39616" y="188640"/>
            <a:ext cx="676875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Humoral Rejection (AHR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Type I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67" y="1066801"/>
            <a:ext cx="6169134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68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0762"/>
            <a:ext cx="7239000" cy="4600486"/>
          </a:xfrm>
          <a:prstGeom prst="rect">
            <a:avLst/>
          </a:prstGeom>
          <a:noFill/>
          <a:ln w="28575">
            <a:solidFill>
              <a:srgbClr val="6D0D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5512" y="5661249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Hyperacute rejection</a:t>
            </a:r>
            <a:r>
              <a:rPr lang="en-US" sz="2000" b="1" i="1" dirty="0">
                <a:solidFill>
                  <a:prstClr val="black"/>
                </a:solidFill>
              </a:rPr>
              <a:t>. </a:t>
            </a:r>
            <a:r>
              <a:rPr lang="en-US" sz="2000" b="1" i="1" dirty="0">
                <a:solidFill>
                  <a:prstClr val="black"/>
                </a:solidFill>
              </a:rPr>
              <a:t>The cortex </a:t>
            </a:r>
            <a:r>
              <a:rPr lang="en-US" sz="2000" b="1" i="1" dirty="0">
                <a:solidFill>
                  <a:prstClr val="black"/>
                </a:solidFill>
              </a:rPr>
              <a:t>shows </a:t>
            </a:r>
            <a:r>
              <a:rPr lang="en-US" sz="2000" b="1" i="1" dirty="0">
                <a:solidFill>
                  <a:prstClr val="black"/>
                </a:solidFill>
              </a:rPr>
              <a:t>diffuse hemorrhage and neutrophils </a:t>
            </a:r>
            <a:r>
              <a:rPr lang="en-US" sz="2000" b="1" i="1" dirty="0">
                <a:solidFill>
                  <a:prstClr val="black"/>
                </a:solidFill>
              </a:rPr>
              <a:t>in </a:t>
            </a:r>
            <a:r>
              <a:rPr lang="en-US" sz="2000" b="1" i="1" dirty="0">
                <a:solidFill>
                  <a:prstClr val="black"/>
                </a:solidFill>
              </a:rPr>
              <a:t>peritubular capillaries with prominent glomerular thrombi </a:t>
            </a:r>
            <a:r>
              <a:rPr lang="en-US" sz="2000" b="1" i="1" dirty="0">
                <a:solidFill>
                  <a:prstClr val="black"/>
                </a:solidFill>
              </a:rPr>
              <a:t>1 day </a:t>
            </a:r>
            <a:r>
              <a:rPr lang="en-US" sz="2000" b="1" i="1" dirty="0">
                <a:solidFill>
                  <a:prstClr val="black"/>
                </a:solidFill>
              </a:rPr>
              <a:t>after transplantation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304800"/>
            <a:ext cx="5472608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Hyperacute Allograft Rejection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1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3600"/>
            <a:ext cx="78486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Nephritic Syndrome</a:t>
            </a:r>
            <a: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(RPGN)</a:t>
            </a:r>
            <a:endParaRPr lang="en-US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brary.med.utah.edu/WebPath/jpeg1/RENAL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7295090" cy="4591050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276600" y="341040"/>
            <a:ext cx="5472608" cy="497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Allograft Rejection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715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Chronic vascular rejection of a renal transplant, which has a poor prognosis. Note the thickened arteries with intimal fibrosis and also chronic inflammation.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1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2971800"/>
            <a:ext cx="81534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/>
              <a:t>THE END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0204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334144"/>
            <a:ext cx="6705600" cy="580256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58674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Gross appearance of RPGN - note the flea beaten appearance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354" y="1066800"/>
            <a:ext cx="70338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9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library.med.utah.edu/WebPath/jpeg1/RENAL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990601"/>
            <a:ext cx="7000877" cy="4495800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743200" y="257944"/>
            <a:ext cx="67056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505271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Seen here within the glomeruli are crescents composed of proliferating epithelial cells. Crescentic glomerulonephritis is known as rapidly progressive glomerulonephritis (RPGN) because this disease is very progressive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rescentic glomerulonephritis 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72778"/>
            <a:ext cx="7010400" cy="4261223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667000" y="257944"/>
            <a:ext cx="69342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548640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Crescentic glomerulonephritis in a patient with Rapid Progressive Glomerulonephritis (RPGN) . All types of RPGN are characterized by glomerular injury and formation of crescents with monocytes and macrophages proliferation compressing the glomerulus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334144"/>
            <a:ext cx="66294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78" name="Picture 2" descr="File:Crescentic glomerulonephritis 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298" y="1066800"/>
            <a:ext cx="7007902" cy="4343400"/>
          </a:xfrm>
          <a:prstGeom prst="rect">
            <a:avLst/>
          </a:prstGeom>
          <a:noFill/>
          <a:ln>
            <a:solidFill>
              <a:srgbClr val="6D0D6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14600" y="5505272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In severe injury, fibrin contribute most strongly to crescent formation. Epithelial cells of Bowman capsule are proliferated . Infiltrating WBCs such as monocytes and macrophages also proliferate compressing  the glomerulus, forming a crescent-shaped scar 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77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1500</Words>
  <Application>Microsoft Office PowerPoint</Application>
  <PresentationFormat>Widescreen</PresentationFormat>
  <Paragraphs>249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Aharoni</vt:lpstr>
      <vt:lpstr>Arial</vt:lpstr>
      <vt:lpstr>Century Schoolbook</vt:lpstr>
      <vt:lpstr>Courier New</vt:lpstr>
      <vt:lpstr>Times New Roman</vt:lpstr>
      <vt:lpstr>Tw Cen MT</vt:lpstr>
      <vt:lpstr>Wingdings</vt:lpstr>
      <vt:lpstr>Wingdings 2</vt:lpstr>
      <vt:lpstr>Median</vt:lpstr>
      <vt:lpstr>Nephrotic Syndrome</vt:lpstr>
      <vt:lpstr>PowerPoint Presentation</vt:lpstr>
      <vt:lpstr>PowerPoint Presentation</vt:lpstr>
      <vt:lpstr>PowerPoint Presentation</vt:lpstr>
      <vt:lpstr>Nephritic Syndrome  (RPGN)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TUMORS</vt:lpstr>
      <vt:lpstr>BENIGN  RENAL TUMORS</vt:lpstr>
      <vt:lpstr>PowerPoint Presentation</vt:lpstr>
      <vt:lpstr>PowerPoint Presentation</vt:lpstr>
      <vt:lpstr>PowerPoint Presentation</vt:lpstr>
      <vt:lpstr>MALIGNANT  RENAL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WILM’S  TUMOR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Carcinoma of Renal Pelvis and Ureter</vt:lpstr>
      <vt:lpstr>PowerPoint Presentation</vt:lpstr>
      <vt:lpstr>PowerPoint Presentation</vt:lpstr>
      <vt:lpstr>PowerPoint Presentation</vt:lpstr>
      <vt:lpstr>CARCINOMA OF THE URINARY 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 of Renal Allograft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Naseem Zaidi Shaesta</dc:creator>
  <cp:lastModifiedBy>Naseem Zaidi Shaesta</cp:lastModifiedBy>
  <cp:revision>9</cp:revision>
  <dcterms:created xsi:type="dcterms:W3CDTF">2016-05-02T10:20:18Z</dcterms:created>
  <dcterms:modified xsi:type="dcterms:W3CDTF">2016-05-02T10:39:17Z</dcterms:modified>
</cp:coreProperties>
</file>