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75" r:id="rId2"/>
    <p:sldId id="292" r:id="rId3"/>
    <p:sldId id="260" r:id="rId4"/>
    <p:sldId id="289" r:id="rId5"/>
    <p:sldId id="295" r:id="rId6"/>
    <p:sldId id="296" r:id="rId7"/>
    <p:sldId id="300" r:id="rId8"/>
    <p:sldId id="305" r:id="rId9"/>
    <p:sldId id="297" r:id="rId10"/>
    <p:sldId id="298" r:id="rId11"/>
    <p:sldId id="271" r:id="rId12"/>
    <p:sldId id="294" r:id="rId13"/>
    <p:sldId id="306" r:id="rId14"/>
    <p:sldId id="311" r:id="rId15"/>
    <p:sldId id="316" r:id="rId16"/>
    <p:sldId id="308" r:id="rId17"/>
    <p:sldId id="315" r:id="rId18"/>
    <p:sldId id="314" r:id="rId19"/>
    <p:sldId id="307" r:id="rId20"/>
    <p:sldId id="299" r:id="rId21"/>
    <p:sldId id="318" r:id="rId22"/>
    <p:sldId id="319" r:id="rId23"/>
    <p:sldId id="321" r:id="rId24"/>
    <p:sldId id="322" r:id="rId25"/>
    <p:sldId id="323" r:id="rId26"/>
    <p:sldId id="333" r:id="rId27"/>
    <p:sldId id="310" r:id="rId28"/>
    <p:sldId id="312" r:id="rId29"/>
    <p:sldId id="313" r:id="rId30"/>
    <p:sldId id="325" r:id="rId31"/>
    <p:sldId id="327" r:id="rId32"/>
    <p:sldId id="324" r:id="rId33"/>
    <p:sldId id="328" r:id="rId34"/>
    <p:sldId id="329" r:id="rId35"/>
    <p:sldId id="330" r:id="rId36"/>
    <p:sldId id="30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E8A6-EC08-4156-A78C-8ECDC26E642B}" type="datetimeFigureOut">
              <a:rPr lang="en-US" smtClean="0"/>
              <a:pPr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C720-89B7-4E84-83FD-C924A49D4F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8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C889AFB-AD9B-4584-8639-BAFFDDF2DB66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DAC-728A-4177-BE8D-DAFF2298F859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something to understand well so you can then simplify for your clients or patients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Tabes dorsalis is a late manifestation of untreated syphilis and is characterized by a triad of clinical symptoms namely gait unsteadiness, lightning pains and urinary incontinence. It occurs due to a slow and progressive degeneration of nerve cells and fibers in spinal cord. It is one of the forms of tertiary syphilis or neurosyphilis.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EBB490-514C-4EBA-BAA6-F043C1F0F570}" type="slidenum">
              <a:rPr lang="en-IE" altLang="en-US"/>
              <a:pPr/>
              <a:t>32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6F2CF-E02C-41DB-A31C-7D003D39BC04}" type="slidenum">
              <a:rPr lang="ar-SA"/>
              <a:pPr/>
              <a:t>36</a:t>
            </a:fld>
            <a:endParaRPr lang="en-US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Uninhibited Neurogenic Bladder Caused by Lack of Inhibitory Signals from the Brain.</a:t>
            </a:r>
            <a:r>
              <a:rPr lang="en-US" smtClean="0"/>
              <a:t> Therefore, facilitative impulses passing continually down the cord keep the sacral centers so excitable that even a small quantity of urine elicits an uncontrollable micturition reflex, thereby promoting frequent urination.</a:t>
            </a:r>
          </a:p>
          <a:p>
            <a:pPr eaLnBrk="1" hangingPunct="1"/>
            <a:endParaRPr lang="en-US" smtClean="0"/>
          </a:p>
          <a:p>
            <a:r>
              <a:rPr lang="en-US" smtClean="0"/>
              <a:t>Essential functions and anatomy</a:t>
            </a:r>
          </a:p>
          <a:p>
            <a:r>
              <a:rPr lang="en-US" smtClean="0"/>
              <a:t>The bladder has two functions – storage and voiding. Afferent</a:t>
            </a:r>
          </a:p>
          <a:p>
            <a:r>
              <a:rPr lang="en-US" smtClean="0"/>
              <a:t>pathways (T12–S4) respond to pressure within the bladder</a:t>
            </a:r>
          </a:p>
          <a:p>
            <a:r>
              <a:rPr lang="en-US" smtClean="0"/>
              <a:t>and sensation from the genitalia. As the bladder distends,</a:t>
            </a:r>
          </a:p>
          <a:p>
            <a:r>
              <a:rPr lang="en-US" smtClean="0"/>
              <a:t>continence is maintained by suppression of parasympathetic</a:t>
            </a:r>
          </a:p>
          <a:p>
            <a:r>
              <a:rPr lang="en-US" smtClean="0"/>
              <a:t>and reciprocal activation of sympathetic outflow. Both are</a:t>
            </a:r>
          </a:p>
          <a:p>
            <a:r>
              <a:rPr lang="en-US" smtClean="0"/>
              <a:t>under some voluntary control. Voiding takes place by parasympathetic</a:t>
            </a:r>
          </a:p>
          <a:p>
            <a:r>
              <a:rPr lang="en-US" smtClean="0"/>
              <a:t>activation of the detrusor, and relaxation of the</a:t>
            </a:r>
          </a:p>
          <a:p>
            <a:r>
              <a:rPr lang="en-US" smtClean="0"/>
              <a:t>internal sphincter (Table 21.18).</a:t>
            </a:r>
          </a:p>
          <a:p>
            <a:r>
              <a:rPr lang="en-US" smtClean="0"/>
              <a:t>Cortical awareness of bladder fullness is located in the</a:t>
            </a:r>
          </a:p>
          <a:p>
            <a:r>
              <a:rPr lang="en-US" smtClean="0"/>
              <a:t>post-central gyrus, parasagittally, while initiation of micturition</a:t>
            </a:r>
          </a:p>
          <a:p>
            <a:r>
              <a:rPr lang="en-US" smtClean="0"/>
              <a:t>is in the pre-central gyrus. Voluntary control of micturition</a:t>
            </a:r>
          </a:p>
          <a:p>
            <a:r>
              <a:rPr lang="en-US" smtClean="0"/>
              <a:t>is located in the frontal cortex, parasagittally.</a:t>
            </a:r>
          </a:p>
          <a:p>
            <a:r>
              <a:rPr lang="en-US" smtClean="0"/>
              <a:t>Neurological disorders of micturition</a:t>
            </a:r>
          </a:p>
          <a:p>
            <a:r>
              <a:rPr lang="en-US" smtClean="0"/>
              <a:t>Urogenital tract disease is dealt with largely by urologists.</a:t>
            </a:r>
          </a:p>
          <a:p>
            <a:r>
              <a:rPr lang="en-US" smtClean="0"/>
              <a:t>Incontinence is common and easy to recognize; neurological</a:t>
            </a:r>
          </a:p>
          <a:p>
            <a:r>
              <a:rPr lang="en-US" smtClean="0"/>
              <a:t>causes are sometimes not obvious. These are:</a:t>
            </a:r>
          </a:p>
          <a:p>
            <a:r>
              <a:rPr lang="en-US" smtClean="0"/>
              <a:t>Cortical:</a:t>
            </a:r>
          </a:p>
          <a:p>
            <a:r>
              <a:rPr lang="en-US" smtClean="0"/>
              <a:t>■ Post-central lesions cause loss of sense of bladder</a:t>
            </a:r>
          </a:p>
          <a:p>
            <a:r>
              <a:rPr lang="en-US" smtClean="0"/>
              <a:t>fullness.</a:t>
            </a:r>
          </a:p>
          <a:p>
            <a:r>
              <a:rPr lang="en-US" smtClean="0"/>
              <a:t>■ Pre-central lesions cause difficulty initiating micturition.</a:t>
            </a:r>
          </a:p>
          <a:p>
            <a:r>
              <a:rPr lang="en-US" smtClean="0"/>
              <a:t>■ Frontal lesions cause socially inappropriate micturition.</a:t>
            </a:r>
          </a:p>
          <a:p>
            <a:r>
              <a:rPr lang="en-US" smtClean="0"/>
              <a:t>Spinal cord. Bilateral UMN lesions (pyramidal tracts) cause</a:t>
            </a:r>
          </a:p>
          <a:p>
            <a:r>
              <a:rPr lang="en-US" smtClean="0"/>
              <a:t>urinary frequency and incontinence. The bladder is small and</a:t>
            </a:r>
          </a:p>
          <a:p>
            <a:r>
              <a:rPr lang="en-US" smtClean="0"/>
              <a:t>hypertonic, i.e. sensitive to small changes in intravesical pressure.</a:t>
            </a:r>
          </a:p>
          <a:p>
            <a:r>
              <a:rPr lang="en-US" smtClean="0"/>
              <a:t>Frontal lesions can also cause a hypertonic bladder.</a:t>
            </a:r>
          </a:p>
          <a:p>
            <a:r>
              <a:rPr lang="en-US" smtClean="0"/>
              <a:t>LMN. Sacral lesions (conus medullaris, sacral root and pelvic</a:t>
            </a:r>
          </a:p>
          <a:p>
            <a:r>
              <a:rPr lang="en-US" smtClean="0"/>
              <a:t>nerve – bilateral) cause a flaccid, atonic bladder that overflows</a:t>
            </a:r>
          </a:p>
          <a:p>
            <a:r>
              <a:rPr lang="en-US" smtClean="0"/>
              <a:t>(cauda equina, p. 1177), often unexpectedly.</a:t>
            </a:r>
          </a:p>
          <a:p>
            <a:r>
              <a:rPr lang="en-US" smtClean="0"/>
              <a:t>Management. Assessment of both urological causes (e.g.</a:t>
            </a:r>
          </a:p>
          <a:p>
            <a:r>
              <a:rPr lang="en-US" smtClean="0"/>
              <a:t>calculi, prostatism, gynaecological problems) and potential</a:t>
            </a:r>
          </a:p>
          <a:p>
            <a:r>
              <a:rPr lang="en-US" smtClean="0"/>
              <a:t>neurological causes of incontinence is necessary. Intermittent</a:t>
            </a:r>
          </a:p>
          <a:p>
            <a:r>
              <a:rPr lang="en-US" smtClean="0"/>
              <a:t>self-catheterization is used by many patients, with for</a:t>
            </a:r>
          </a:p>
          <a:p>
            <a:r>
              <a:rPr lang="en-US" smtClean="0"/>
              <a:t>example spinal cord lesions.</a:t>
            </a:r>
          </a:p>
          <a:p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2EF2-0E98-481D-B0FA-5A14D16DEE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7724-E4D4-446E-825B-13E99CEBF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878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C3D3-4B29-494B-94BB-862792979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71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531DC-66F8-422D-8E04-A009AB38F6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07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B461-DCDC-4206-BB04-A1D30B06F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12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EF2D-0AF0-48E4-89BF-34FC0B3EB6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83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068B-5065-4A1C-9B4F-7A2C189254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0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3B8E7-A46A-40F2-A028-E230FCEDD6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4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489F-0A8D-4A73-9A08-CB137F8D12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55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4093-EC5E-457E-A029-DC8A50BCCB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0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93001-6D0C-45D4-86E2-ECF520081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522BD7-D87B-4BBD-BE61-EA7D5B00F3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86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609601"/>
            <a:ext cx="6400800" cy="3048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Physiology of micturition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~PP2110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87.WAV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9686341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85750" y="1600200"/>
            <a:ext cx="8572500" cy="4525963"/>
          </a:xfrm>
        </p:spPr>
        <p:txBody>
          <a:bodyPr/>
          <a:lstStyle/>
          <a:p>
            <a:pPr algn="just" rtl="0">
              <a:buFont typeface="Arial" pitchFamily="34" charset="0"/>
              <a:buNone/>
            </a:pPr>
            <a:r>
              <a:rPr lang="en-US" sz="2800" b="1" smtClean="0">
                <a:latin typeface="Arial" pitchFamily="34" charset="0"/>
                <a:cs typeface="Arial" pitchFamily="34" charset="0"/>
              </a:rPr>
              <a:t>The Pudendal  nerves (AHCs of S 2,3,and 4)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Its efferent fibers arise as the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parasympathetic nerves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from the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nd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, 3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rd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and 4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sacral segments of the spinal cord but from the AHCs.</a:t>
            </a:r>
          </a:p>
          <a:p>
            <a:pPr algn="just" rtl="0">
              <a:buFont typeface="Wingdings" pitchFamily="2" charset="2"/>
              <a:buChar char="§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They  supply and control the activity of the external urethral sphincter</a:t>
            </a:r>
            <a:endParaRPr lang="ar-EG" sz="2800" smtClean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24544" y="0"/>
            <a:ext cx="94685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Somatic Innervations of the bladder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1026"/>
          <p:cNvSpPr txBox="1">
            <a:spLocks noChangeArrowheads="1"/>
          </p:cNvSpPr>
          <p:nvPr/>
        </p:nvSpPr>
        <p:spPr bwMode="auto">
          <a:xfrm>
            <a:off x="457200" y="304800"/>
            <a:ext cx="79248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rgbClr val="FFFFFF"/>
                </a:solidFill>
              </a:rPr>
              <a:t> </a:t>
            </a:r>
            <a:r>
              <a:rPr lang="en-US" altLang="zh-CN" sz="32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</a:t>
            </a:r>
            <a:endParaRPr lang="en-US" altLang="zh-CN" sz="3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Definition: </a:t>
            </a:r>
            <a:r>
              <a:rPr lang="en-US" altLang="zh-CN" sz="20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is the process of emptying the urinary 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bladder through the urethra 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0" y="4036570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82575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/>
              <a:t>Filling of bladder.</a:t>
            </a:r>
          </a:p>
          <a:p>
            <a:pPr indent="282575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err="1" smtClean="0"/>
              <a:t>Micturition</a:t>
            </a:r>
            <a:r>
              <a:rPr lang="en-US" b="1" dirty="0" smtClean="0"/>
              <a:t> reflex.</a:t>
            </a:r>
          </a:p>
          <a:p>
            <a:pPr indent="282575">
              <a:lnSpc>
                <a:spcPct val="90000"/>
              </a:lnSpc>
              <a:buFont typeface="Wingdings" pitchFamily="2" charset="2"/>
              <a:buChar char="§"/>
            </a:pPr>
            <a:r>
              <a:rPr lang="en-US" b="1" dirty="0" smtClean="0"/>
              <a:t>Voluntary control. 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7668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62000"/>
            <a:ext cx="57150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zh-CN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Reflex</a:t>
            </a:r>
            <a:endParaRPr lang="en-US" altLang="zh-CN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processes are involved: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bladder fills progressively until the tension in its wall  is above a threshold level, and then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nervous reflex called the </a:t>
            </a:r>
            <a:r>
              <a:rPr lang="en-US" altLang="zh-CN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reflex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occurs that empties the bladder  → at </a:t>
            </a:r>
            <a:r>
              <a:rPr lang="en-US" altLang="zh-CN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150-200mls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urine volume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zh-CN" b="1" dirty="0" err="1" smtClean="0">
                <a:latin typeface="Arial" pitchFamily="34" charset="0"/>
                <a:cs typeface="Arial" pitchFamily="34" charset="0"/>
              </a:rPr>
              <a:t>micturition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reflex is an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autonomic spinal cord 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reflex: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however, it can be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inhibited 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altLang="zh-CN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facilitated</a:t>
            </a:r>
            <a:r>
              <a:rPr lang="en-US" altLang="zh-CN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by centers in the brainstem and cerebral cortex.</a:t>
            </a:r>
            <a:endParaRPr lang="en-US" altLang="zh-CN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250825" y="1143000"/>
            <a:ext cx="8569325" cy="5357813"/>
          </a:xfrm>
        </p:spPr>
        <p:txBody>
          <a:bodyPr/>
          <a:lstStyle/>
          <a:p>
            <a:pPr algn="l" rtl="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Center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sacral segments 2, 3 &amp; 4.</a:t>
            </a:r>
          </a:p>
          <a:p>
            <a:pPr algn="l" rtl="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Receptors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stretch (receptor) in the wall of bladder.</a:t>
            </a:r>
          </a:p>
          <a:p>
            <a:pPr algn="l" rtl="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Afferent &amp; efferent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pelvic nerve.</a:t>
            </a:r>
          </a:p>
          <a:p>
            <a:pPr algn="l" rtl="0">
              <a:defRPr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Response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Contraction of detrusor muscle (body).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Relaxation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internal sphincter of urethra.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Relaxation of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external urethral sphincter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via the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pudendal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nerve which is somatic nerve originating from AHC of sacral segment 2, 3, &amp; 4.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902" y="0"/>
            <a:ext cx="62440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Micturition Reflexes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51837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04025" y="3357563"/>
            <a:ext cx="9460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↑ IVP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7-Point Star 5"/>
          <p:cNvSpPr/>
          <p:nvPr/>
        </p:nvSpPr>
        <p:spPr>
          <a:xfrm>
            <a:off x="6588125" y="3284538"/>
            <a:ext cx="287338" cy="288925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43438" y="2781300"/>
            <a:ext cx="1933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Stretch receptors </a:t>
            </a:r>
          </a:p>
        </p:txBody>
      </p:sp>
      <p:sp>
        <p:nvSpPr>
          <p:cNvPr id="8" name="7-Point Star 7"/>
          <p:cNvSpPr/>
          <p:nvPr/>
        </p:nvSpPr>
        <p:spPr>
          <a:xfrm>
            <a:off x="6084888" y="3357563"/>
            <a:ext cx="287337" cy="287337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03100" y="4005263"/>
            <a:ext cx="1383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Afferents </a:t>
            </a:r>
          </a:p>
          <a:p>
            <a:pPr algn="ctr" rtl="0"/>
            <a:r>
              <a:rPr lang="en-US" dirty="0"/>
              <a:t>Pelvic Nerve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87007" y="3068638"/>
            <a:ext cx="9755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Center  </a:t>
            </a:r>
          </a:p>
          <a:p>
            <a:pPr algn="ctr" rtl="0"/>
            <a:r>
              <a:rPr lang="en-US" dirty="0">
                <a:solidFill>
                  <a:schemeClr val="bg1"/>
                </a:solidFill>
              </a:rPr>
              <a:t>S2,3,4,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492500" y="5229225"/>
            <a:ext cx="14938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Efferent</a:t>
            </a:r>
          </a:p>
          <a:p>
            <a:pPr algn="ctr" rtl="0"/>
            <a:r>
              <a:rPr lang="en-US"/>
              <a:t>Pelvic Nerve</a:t>
            </a:r>
          </a:p>
        </p:txBody>
      </p:sp>
      <p:sp>
        <p:nvSpPr>
          <p:cNvPr id="12" name="7-Point Star 11"/>
          <p:cNvSpPr/>
          <p:nvPr/>
        </p:nvSpPr>
        <p:spPr>
          <a:xfrm>
            <a:off x="1403350" y="4005263"/>
            <a:ext cx="288925" cy="287337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881813" y="3716338"/>
            <a:ext cx="2095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Contraction of wall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32488" y="4724400"/>
            <a:ext cx="29184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Relaxation of int. sphincter 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400675" y="5589588"/>
            <a:ext cx="3743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b="1"/>
              <a:t>Relaxation of ext. sphincter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53469E-6 C -0.01198 -0.02313 -0.03889 -0.00856 -0.05 -0.0037 C -0.05538 0.00139 -0.04149 0.00948 -0.03698 0.00624 " pathEditMode="relative" rAng="0" ptsTypes="fff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79371E-6 C -0.00191 0.02868 -0.0073 0.04949 -0.02309 0.06961 C -0.02917 0.08673 -0.02205 0.06892 -0.0323 0.08603 C -0.03455 0.08973 -0.03525 0.09552 -0.03837 0.09829 C -0.0415 0.10107 -0.04775 0.10662 -0.04775 0.10685 C -0.05261 0.11541 -0.05834 0.12766 -0.06615 0.13113 C -0.07049 0.13969 -0.07587 0.14431 -0.08299 0.14755 C -0.10122 0.17183 -0.0757 0.13876 -0.09237 0.15773 C -0.10573 0.17299 -0.10608 0.17507 -0.12309 0.17831 C -0.13976 0.18594 -0.15608 0.18155 -0.17379 0.18039 C -0.19428 0.17137 -0.21702 0.17831 -0.23837 0.17415 C -0.24914 0.17484 -0.2599 0.17623 -0.27066 0.17623 C -0.27691 0.17623 -0.28316 0.17553 -0.28924 0.17415 C -0.29237 0.17345 -0.29844 0.16998 -0.29844 0.17022 C -0.30747 0.17068 -0.32362 0.17553 -0.33386 0.17207 C -0.3375 0.17276 -0.35087 0.17461 -0.35539 0.17623 C -0.35851 0.17738 -0.36146 0.179 -0.36459 0.18039 C -0.36615 0.18109 -0.36928 0.18247 -0.36928 0.1827 C -0.37205 0.18825 -0.37709 0.19496 -0.38143 0.19889 C -0.38542 0.20236 -0.39098 0.2019 -0.39532 0.20491 C -0.40434 0.21092 -0.41025 0.21485 -0.41997 0.21924 C -0.42344 0.22086 -0.4257 0.22618 -0.42917 0.22757 C -0.43073 0.22826 -0.4323 0.22873 -0.43386 0.22942 C -0.44254 0.23728 -0.45139 0.24746 -0.46146 0.25208 C -0.47344 0.24815 -0.48316 0.24815 -0.49532 0.25 C -0.50452 0.25417 -0.51372 0.2574 -0.52309 0.26018 C -0.52934 0.25833 -0.53316 0.25694 -0.53837 0.25208 C -0.55434 0.25555 -0.54671 0.25925 -0.56459 0.25625 C -0.57292 0.23913 -0.56702 0.24422 -0.58299 0.24191 C -0.59028 0.2322 -0.59358 0.22387 -0.59688 0.21115 C -0.59792 0.20699 -0.6 0.19889 -0.6 0.19912 C -0.60243 0.17877 -0.60278 0.15588 -0.58924 0.14339 C -0.58334 0.12812 -0.5823 0.11263 -0.57066 0.10245 C -0.56511 0.09066 -0.57101 0.10014 -0.56303 0.09436 C -0.55296 0.08696 -0.54584 0.07794 -0.53386 0.07794 " pathEditMode="relative" rAng="0" ptsTypes="ffffffffffffffffffffffffffffffffff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" y="13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0.00115 0.00781 0.00092 0.01077 0.00393 C 0.01215 0.00555 0.01233 0.00879 0.01389 0.01017 C 0.01667 0.01249 0.01997 0.01295 0.02309 0.01434 C 0.02622 0.01572 0.03229 0.01827 0.03229 0.01827 C 0.03438 0.02243 0.03542 0.02798 0.03854 0.03076 C 0.04167 0.03353 0.04774 0.03885 0.04774 0.03885 C 0.05208 0.04764 0.05729 0.05458 0.06163 0.06336 C 0.06267 0.06545 0.06302 0.06822 0.06458 0.06961 C 0.07205 0.07632 0.06736 0.07285 0.07847 0.0777 C 0.08004 0.0784 0.08316 0.07978 0.08316 0.07978 C 0.08767 0.0895 0.08958 0.08533 0.09549 0.09227 C 0.09879 0.0962 0.10469 0.10453 0.10469 0.10453 C 0.15695 0.10314 0.20538 0.09852 0.25695 0.0962 C 0.26302 0.0969 0.26927 0.0969 0.27535 0.09829 C 0.27865 0.09898 0.28472 0.10245 0.28472 0.10245 C 0.31111 0.10106 0.33854 0.10476 0.36458 0.10037 C 0.37083 0.0962 0.37639 0.09435 0.38316 0.09227 C 0.38872 0.09297 0.39445 0.09412 0.4 0.09412 C 0.41077 0.09412 0.42049 0.08742 0.43073 0.08395 C 0.44236 0.07238 0.44757 0.06822 0.46163 0.06545 C 0.47188 0.06082 0.46823 0.05966 0.47535 0.05111 C 0.47969 0.04602 0.49288 0.0333 0.49844 0.03076 C 0.50538 0.02382 0.50851 0.01595 0.51702 0.01225 C 0.5224 0.00462 0.52882 -0.00255 0.53542 -0.00833 C 0.54271 -0.02244 0.54705 -0.0377 0.55243 -0.05343 C 0.55452 -0.06545 0.55625 -0.06915 0.56163 -0.08002 C 0.56267 -0.0821 0.56458 -0.08603 0.56458 -0.08603 C 0.57708 -0.08118 0.56702 -0.05597 0.57535 -0.03909 C 0.57587 -0.03562 0.57604 -0.03192 0.57691 -0.02868 C 0.57761 -0.02637 0.58004 -0.02267 0.58004 -0.02267 " pathEditMode="relative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32117" y="762000"/>
            <a:ext cx="2852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Cystometry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162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Study the relationship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between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intravesical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volume and pressure.  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by inserting catheter and emptying the bladder, then recording the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pressure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while bladder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filled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 50ml increment of water.  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plot is known as the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cystometrogram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8674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762000"/>
            <a:ext cx="7427913" cy="5486400"/>
            <a:chOff x="96" y="528"/>
            <a:chExt cx="4679" cy="3792"/>
          </a:xfrm>
        </p:grpSpPr>
        <p:pic>
          <p:nvPicPr>
            <p:cNvPr id="44035" name="Picture 3" descr="mic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" y="528"/>
              <a:ext cx="4247" cy="3512"/>
            </a:xfrm>
            <a:prstGeom prst="rect">
              <a:avLst/>
            </a:prstGeom>
            <a:noFill/>
          </p:spPr>
        </p:pic>
        <p:sp>
          <p:nvSpPr>
            <p:cNvPr id="44036" name="AutoShape 4"/>
            <p:cNvSpPr>
              <a:spLocks/>
            </p:cNvSpPr>
            <p:nvPr/>
          </p:nvSpPr>
          <p:spPr bwMode="auto">
            <a:xfrm rot="12275262">
              <a:off x="2256" y="672"/>
              <a:ext cx="96" cy="2400"/>
            </a:xfrm>
            <a:prstGeom prst="rightBrace">
              <a:avLst>
                <a:gd name="adj1" fmla="val 208333"/>
                <a:gd name="adj2" fmla="val 50000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7" name="Text Box 5"/>
            <p:cNvSpPr txBox="1">
              <a:spLocks noChangeArrowheads="1"/>
            </p:cNvSpPr>
            <p:nvPr/>
          </p:nvSpPr>
          <p:spPr bwMode="auto">
            <a:xfrm>
              <a:off x="1334" y="117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endParaRPr lang="en-US">
                <a:latin typeface="Arial" charset="0"/>
              </a:endParaRPr>
            </a:p>
          </p:txBody>
        </p:sp>
        <p:sp>
          <p:nvSpPr>
            <p:cNvPr id="44038" name="Text Box 6"/>
            <p:cNvSpPr txBox="1">
              <a:spLocks noChangeArrowheads="1"/>
            </p:cNvSpPr>
            <p:nvPr/>
          </p:nvSpPr>
          <p:spPr bwMode="auto">
            <a:xfrm>
              <a:off x="1488" y="1410"/>
              <a:ext cx="83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i="1">
                  <a:solidFill>
                    <a:srgbClr val="A50021"/>
                  </a:solidFill>
                  <a:latin typeface="Palatino Linotype" pitchFamily="18" charset="0"/>
                </a:rPr>
                <a:t>Micturition</a:t>
              </a:r>
            </a:p>
            <a:p>
              <a:pPr algn="ctr" eaLnBrk="1" hangingPunct="1"/>
              <a:r>
                <a:rPr lang="en-US" sz="1600" b="1" i="1">
                  <a:solidFill>
                    <a:srgbClr val="A50021"/>
                  </a:solidFill>
                  <a:latin typeface="Palatino Linotype" pitchFamily="18" charset="0"/>
                </a:rPr>
                <a:t>contractions</a:t>
              </a:r>
            </a:p>
          </p:txBody>
        </p:sp>
        <p:sp>
          <p:nvSpPr>
            <p:cNvPr id="44039" name="Text Box 7"/>
            <p:cNvSpPr txBox="1">
              <a:spLocks noChangeArrowheads="1"/>
            </p:cNvSpPr>
            <p:nvPr/>
          </p:nvSpPr>
          <p:spPr bwMode="auto">
            <a:xfrm rot="-193907">
              <a:off x="1976" y="3417"/>
              <a:ext cx="14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i="1">
                  <a:solidFill>
                    <a:srgbClr val="A50021"/>
                  </a:solidFill>
                  <a:latin typeface="Palatino Linotype" pitchFamily="18" charset="0"/>
                </a:rPr>
                <a:t>Basal cystometrogram</a:t>
              </a:r>
            </a:p>
          </p:txBody>
        </p:sp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2056" y="4108"/>
              <a:ext cx="12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i="1">
                  <a:latin typeface="Palatino Linotype" pitchFamily="18" charset="0"/>
                </a:rPr>
                <a:t>Volume (milliliters)</a:t>
              </a:r>
            </a:p>
          </p:txBody>
        </p:sp>
        <p:sp>
          <p:nvSpPr>
            <p:cNvPr id="44041" name="Text Box 9"/>
            <p:cNvSpPr txBox="1">
              <a:spLocks noChangeArrowheads="1"/>
            </p:cNvSpPr>
            <p:nvPr/>
          </p:nvSpPr>
          <p:spPr bwMode="auto">
            <a:xfrm rot="16200000">
              <a:off x="-407" y="1895"/>
              <a:ext cx="13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i="1">
                  <a:latin typeface="Palatino Linotype" pitchFamily="18" charset="0"/>
                </a:rPr>
                <a:t>Intravesical pressure</a:t>
              </a:r>
            </a:p>
            <a:p>
              <a:pPr algn="ctr" eaLnBrk="1" hangingPunct="1"/>
              <a:r>
                <a:rPr lang="en-US" sz="1600" b="1" i="1">
                  <a:latin typeface="Palatino Linotype" pitchFamily="18" charset="0"/>
                </a:rPr>
                <a:t>(centimeters of water)</a:t>
              </a:r>
            </a:p>
          </p:txBody>
        </p:sp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864" y="3360"/>
              <a:ext cx="2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FF9900"/>
                  </a:solidFill>
                  <a:latin typeface="Palatino Linotype" pitchFamily="18" charset="0"/>
                </a:rPr>
                <a:t>la</a:t>
              </a:r>
            </a:p>
          </p:txBody>
        </p:sp>
        <p:sp>
          <p:nvSpPr>
            <p:cNvPr id="44043" name="Text Box 11"/>
            <p:cNvSpPr txBox="1">
              <a:spLocks noChangeArrowheads="1"/>
            </p:cNvSpPr>
            <p:nvPr/>
          </p:nvSpPr>
          <p:spPr bwMode="auto">
            <a:xfrm>
              <a:off x="2016" y="3168"/>
              <a:ext cx="2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rgbClr val="FF9900"/>
                  </a:solidFill>
                  <a:latin typeface="Palatino Linotype" pitchFamily="18" charset="0"/>
                </a:rPr>
                <a:t>lb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057400" y="8786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Cystometrogram</a:t>
            </a:r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Guyton  312-313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467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9913" indent="-56991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1181100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954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097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Plot has 3 components (segments):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 initial slight rise in pressure when the first increment in volume are produced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Ib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 a long, nearly flat segment as further increments are produced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conscious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level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 void at about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150mL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 – a sudden, sharp rise in pressure as the micturition reflex is triggered (sense of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fullness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urge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to void at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about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400mL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Laplace Law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67056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flatness of segment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Ib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is a manifestation of the law of Laplace, which states that the pressure in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spherical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viscus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equal to twice the wall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tension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divided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radius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	P = 2T / 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655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639763"/>
            <a:ext cx="7391400" cy="1036637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GB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Sensations from the U.B at different urine volumes:</a:t>
            </a:r>
            <a:endParaRPr lang="en-GB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951038"/>
            <a:ext cx="7772400" cy="43735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200" dirty="0" smtClean="0"/>
              <a:t>At a urine volume of </a:t>
            </a:r>
            <a:r>
              <a:rPr lang="en-GB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 –300 ml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the first urge to void urine.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200" dirty="0" smtClean="0"/>
              <a:t>From </a:t>
            </a:r>
            <a:r>
              <a:rPr lang="en-GB" alt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–400 ml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sense of fullness of the bladder.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200" dirty="0" smtClean="0"/>
              <a:t>From </a:t>
            </a:r>
            <a:r>
              <a:rPr lang="en-GB" altLang="en-US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 –600 ml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sense of discomfort.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200" dirty="0" smtClean="0"/>
              <a:t>From </a:t>
            </a:r>
            <a:r>
              <a:rPr lang="en-GB" altLang="en-US" sz="2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–700 ml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sense of pain.</a:t>
            </a:r>
          </a:p>
          <a:p>
            <a:pPr>
              <a:buFont typeface="Wingdings" panose="05000000000000000000" pitchFamily="2" charset="2"/>
              <a:buChar char="v"/>
              <a:defRPr/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Micturition reflexes </a:t>
            </a:r>
            <a:r>
              <a:rPr lang="en-GB" altLang="en-US" sz="2200" dirty="0" smtClean="0"/>
              <a:t>start to appear at the first stage. They are progressively intensified in the subsequent stages up to stage 4. </a:t>
            </a:r>
            <a:r>
              <a:rPr lang="en-GB" altLang="en-US" sz="2200" dirty="0"/>
              <a:t>M</a:t>
            </a:r>
            <a:r>
              <a:rPr lang="en-GB" altLang="en-US" sz="2200" dirty="0" smtClean="0"/>
              <a:t>icturition reflexes can be voluntarily suppressed.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altLang="en-US" sz="2200" dirty="0" smtClean="0"/>
              <a:t>At about 700 ml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break point </a:t>
            </a:r>
            <a:r>
              <a:rPr lang="en-GB" altLang="en-US" sz="2200" dirty="0" smtClean="0">
                <a:sym typeface="Symbol" pitchFamily="18" charset="2"/>
              </a:rPr>
              <a:t></a:t>
            </a:r>
            <a:r>
              <a:rPr lang="en-GB" altLang="en-US" sz="2200" dirty="0" smtClean="0"/>
              <a:t> micturition can not be suppressed.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B981C0-E300-4B3D-9FA9-6B3393468F7B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620000" cy="11430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40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Learning Objectives: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62000" y="2438400"/>
            <a:ext cx="7696200" cy="3505200"/>
          </a:xfrm>
        </p:spPr>
        <p:txBody>
          <a:bodyPr/>
          <a:lstStyle/>
          <a:p>
            <a:r>
              <a:rPr lang="en-US" altLang="en-US" sz="2200" smtClean="0"/>
              <a:t>Identify and describe the Functional Anatomy of Urinary Bladder</a:t>
            </a:r>
          </a:p>
          <a:p>
            <a:r>
              <a:rPr lang="en-US" altLang="en-US" sz="2200" smtClean="0"/>
              <a:t>Describe the mechanism of filling and emptying of the urinary bladder</a:t>
            </a:r>
          </a:p>
          <a:p>
            <a:r>
              <a:rPr lang="en-US" altLang="en-US" sz="2200" smtClean="0"/>
              <a:t>Cystometrogram</a:t>
            </a:r>
          </a:p>
          <a:p>
            <a:r>
              <a:rPr lang="en-US" altLang="en-US" sz="2200" smtClean="0"/>
              <a:t>Appreciate neurogenic control of the mechanism of micturition and its disorders.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815479-E8C5-401B-9B8C-0105167E69E9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Control of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Micturition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reflex</a:t>
            </a:r>
            <a:endParaRPr lang="en-US" dirty="0" smtClean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dirty="0" smtClean="0"/>
              <a:t>	It is a complete autonomic spinal reflex to get urine outside the body, that is facilitated or inhibited by higher brain centers.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420888"/>
            <a:ext cx="9096011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Voluntary Control of Micturition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l" rtl="0"/>
            <a:r>
              <a:rPr lang="en-US" sz="2800" b="1" smtClean="0">
                <a:latin typeface="Arial" pitchFamily="34" charset="0"/>
                <a:cs typeface="Arial" pitchFamily="34" charset="0"/>
              </a:rPr>
              <a:t>1) Cerebral cortex: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Motor cortex exerts a voluntary control of micturition either stimulation or inhibition.</a:t>
            </a:r>
          </a:p>
          <a:p>
            <a:pPr algn="l" rtl="0"/>
            <a:r>
              <a:rPr lang="en-US" sz="2800" b="1" smtClean="0">
                <a:latin typeface="Arial" pitchFamily="34" charset="0"/>
                <a:cs typeface="Arial" pitchFamily="34" charset="0"/>
              </a:rPr>
              <a:t>2) Hypothalamus: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There is facilitatory area in the hypothalamus.</a:t>
            </a:r>
          </a:p>
          <a:p>
            <a:pPr algn="l" rtl="0"/>
            <a:r>
              <a:rPr lang="en-US" sz="2800" b="1" smtClean="0">
                <a:latin typeface="Arial" pitchFamily="34" charset="0"/>
                <a:cs typeface="Arial" pitchFamily="34" charset="0"/>
              </a:rPr>
              <a:t>3) Midbrain: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Inhibition.</a:t>
            </a:r>
          </a:p>
          <a:p>
            <a:pPr algn="l" rtl="0"/>
            <a:r>
              <a:rPr lang="en-US" sz="2800" b="1" smtClean="0">
                <a:latin typeface="Arial" pitchFamily="34" charset="0"/>
                <a:cs typeface="Arial" pitchFamily="34" charset="0"/>
              </a:rPr>
              <a:t>4) Pons: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facilitation</a:t>
            </a:r>
          </a:p>
          <a:p>
            <a:pPr algn="l"/>
            <a:endParaRPr lang="en-US" sz="28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4396" y="0"/>
            <a:ext cx="817627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Higher Centers Control Micturition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543800" cy="11430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Mechanism of voluntary control of micturition: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90600" y="2103438"/>
            <a:ext cx="7239000" cy="39163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Filling of the bladder beyond </a:t>
            </a:r>
            <a:r>
              <a:rPr lang="en-US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 –400 ml </a:t>
            </a:r>
            <a:r>
              <a:rPr lang="en-US" altLang="en-US" sz="2200" dirty="0" smtClean="0"/>
              <a:t>causes stretching of sensory stretch receptors.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These sensory signals stimulate sacral segment, which is consciously appreciated by higher centers.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805506-7886-4EE1-8CB9-9122A5FD481A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467600" cy="11430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condition is </a:t>
            </a:r>
            <a:r>
              <a:rPr lang="en-US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favourable</a:t>
            </a:r>
            <a:endParaRPr lang="en-US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762000" y="2209800"/>
            <a:ext cx="7620000" cy="3962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200" smtClean="0"/>
              <a:t>The cortical centers facilitate micturition by discharging signals that leads to: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smtClean="0">
                <a:ea typeface="Arial" pitchFamily="34" charset="0"/>
              </a:rPr>
              <a:t>Stimulation of sacral micturition center.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smtClean="0">
                <a:ea typeface="Arial" pitchFamily="34" charset="0"/>
              </a:rPr>
              <a:t>Inhibition of pudendal nerves </a:t>
            </a:r>
            <a:r>
              <a:rPr lang="en-US" altLang="en-US" sz="2200" smtClean="0">
                <a:ea typeface="Arial" pitchFamily="34" charset="0"/>
                <a:sym typeface="Symbol" pitchFamily="18" charset="2"/>
              </a:rPr>
              <a:t></a:t>
            </a:r>
            <a:r>
              <a:rPr lang="en-US" altLang="en-US" sz="2200" smtClean="0">
                <a:ea typeface="Arial" pitchFamily="34" charset="0"/>
              </a:rPr>
              <a:t> relaxation of external urethral sphincter.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smtClean="0">
                <a:ea typeface="Arial" pitchFamily="34" charset="0"/>
              </a:rPr>
              <a:t>Contraction of anterior abdominal muscle &amp; diaphragm to increase intra-abdominal pressure </a:t>
            </a:r>
            <a:r>
              <a:rPr lang="en-US" altLang="en-US" sz="2200" smtClean="0">
                <a:ea typeface="Arial" pitchFamily="34" charset="0"/>
                <a:sym typeface="Symbol" pitchFamily="18" charset="2"/>
              </a:rPr>
              <a:t></a:t>
            </a:r>
            <a:r>
              <a:rPr lang="en-US" altLang="en-US" sz="2200" smtClean="0">
                <a:ea typeface="Arial" pitchFamily="34" charset="0"/>
              </a:rPr>
              <a:t> the intra-vesical pressure is increased. This intensifies the micturition reflex.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1ED3BC-8DD3-4C46-B6F6-CE9AB63B48E3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20000" cy="11430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the conditions are unfavorable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934200" cy="3276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 sz="2200" smtClean="0"/>
              <a:t>The higher centers will inhibit the micturition reflex by: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smtClean="0">
                <a:ea typeface="Arial" pitchFamily="34" charset="0"/>
              </a:rPr>
              <a:t>Inhibition of sacral micturition center.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sz="2200" smtClean="0">
                <a:ea typeface="Arial" pitchFamily="34" charset="0"/>
              </a:rPr>
              <a:t>Stimulation of pudendal nerves </a:t>
            </a:r>
            <a:r>
              <a:rPr lang="en-US" altLang="en-US" sz="2200" smtClean="0">
                <a:ea typeface="Arial" pitchFamily="34" charset="0"/>
                <a:sym typeface="Symbol" pitchFamily="18" charset="2"/>
              </a:rPr>
              <a:t></a:t>
            </a:r>
            <a:r>
              <a:rPr lang="en-US" altLang="en-US" sz="2200" smtClean="0">
                <a:ea typeface="Arial" pitchFamily="34" charset="0"/>
              </a:rPr>
              <a:t> contraction of external urethral sphincter.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BD9AE-DA92-4942-A4DF-9F421E7D6D80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7848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191005-69E1-4F83-AEBD-C5D65A52E848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13657" y="274249"/>
            <a:ext cx="728254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</a:rPr>
              <a:t>1</a:t>
            </a: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APs generated by stretch receptors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2) reflex arc generates APs that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3) stimulate smooth muscle lining bladder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4) relax internal urethral sphincter (IUS)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5) stretch receptors also send APs to Pons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6) if it is o.k. to urinate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APs from Pons excite smooth muscle of bladder and </a:t>
            </a: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relax IUS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relax </a:t>
            </a: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urethral sphincter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7) if not o.k.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APs from Pons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keep </a:t>
            </a:r>
            <a:r>
              <a:rPr kumimoji="1"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 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1"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rethral sphincter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contracted</a:t>
            </a:r>
            <a:endParaRPr kumimoji="1" lang="en-US" altLang="zh-CN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410200" y="3886200"/>
            <a:ext cx="3733800" cy="2971800"/>
            <a:chOff x="624" y="192"/>
            <a:chExt cx="5184" cy="388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624" y="240"/>
              <a:chExt cx="5184" cy="3888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624" y="240"/>
                <a:ext cx="5184" cy="3888"/>
                <a:chOff x="288" y="192"/>
                <a:chExt cx="5184" cy="3888"/>
              </a:xfrm>
            </p:grpSpPr>
            <p:pic>
              <p:nvPicPr>
                <p:cNvPr id="132105" name="Picture 6" descr="132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" y="239"/>
                  <a:ext cx="5121" cy="3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06" name="Rectangle 7"/>
                <p:cNvSpPr>
                  <a:spLocks noChangeArrowheads="1"/>
                </p:cNvSpPr>
                <p:nvPr/>
              </p:nvSpPr>
              <p:spPr bwMode="auto">
                <a:xfrm>
                  <a:off x="288" y="192"/>
                  <a:ext cx="5184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107" name="Rectangle 8"/>
                <p:cNvSpPr>
                  <a:spLocks noChangeArrowheads="1"/>
                </p:cNvSpPr>
                <p:nvPr/>
              </p:nvSpPr>
              <p:spPr bwMode="auto">
                <a:xfrm>
                  <a:off x="432" y="336"/>
                  <a:ext cx="2064" cy="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2104" name="Rectangle 9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139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101" name="Text Box 10"/>
            <p:cNvSpPr txBox="1">
              <a:spLocks noChangeArrowheads="1"/>
            </p:cNvSpPr>
            <p:nvPr/>
          </p:nvSpPr>
          <p:spPr bwMode="auto">
            <a:xfrm>
              <a:off x="2784" y="1613"/>
              <a:ext cx="141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>
                  <a:solidFill>
                    <a:srgbClr val="0000FF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>
                  <a:solidFill>
                    <a:srgbClr val="0000FF"/>
                  </a:solidFill>
                </a:rPr>
                <a:t>receptors</a:t>
              </a:r>
            </a:p>
          </p:txBody>
        </p:sp>
        <p:sp>
          <p:nvSpPr>
            <p:cNvPr id="132102" name="Line 11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206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Micturition (Voiding or Urination)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5800"/>
            <a:ext cx="40116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9850" y="685800"/>
            <a:ext cx="35369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31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44488" y="152400"/>
            <a:ext cx="7486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Reflex and Voluntary Control of Micturition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717675" y="8143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Reflex Control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5762625" y="8382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Voluntary Control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5834063" y="2514600"/>
            <a:ext cx="1970087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Motor neuron to external sphincter</a:t>
            </a: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>
            <a:off x="2590800" y="16764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2590800" y="16605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2590800" y="23622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2590800" y="23463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2590800" y="3048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2590800" y="30321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2590800" y="3733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2590800" y="4419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2971800" y="6045200"/>
            <a:ext cx="1752600" cy="355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Urination</a:t>
            </a:r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>
            <a:off x="3810000" y="5715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>
            <a:off x="2590800" y="55626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2590800" y="5715000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V="1">
            <a:off x="4724400" y="43434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6831013" y="16764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6831013" y="2193925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5972175" y="1343025"/>
            <a:ext cx="1693863" cy="3556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Cerebral cortex</a:t>
            </a:r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6248400" y="31242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6477000" y="2209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6248400" y="2362200"/>
            <a:ext cx="76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>
            <a:off x="3200400" y="2209800"/>
            <a:ext cx="3276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886200" y="3505200"/>
            <a:ext cx="2743200" cy="84455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External urethral sphincter opens when motor neuron is inhibited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906588" y="1319213"/>
            <a:ext cx="1368425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 fills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376363" y="2686050"/>
            <a:ext cx="2427287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Parasympathetic nerve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111375" y="3371850"/>
            <a:ext cx="958850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625600" y="4057650"/>
            <a:ext cx="1930400" cy="35560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 contracts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219200" y="4719638"/>
            <a:ext cx="2743200" cy="84455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Internal urethral sphincter mechanically opens when bladder contracts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647825" y="2000250"/>
            <a:ext cx="1885950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Stretch receptors</a:t>
            </a:r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5943600" y="6045200"/>
            <a:ext cx="1752600" cy="3556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No urination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>
            <a:off x="6858000" y="31242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>
            <a:off x="6858000" y="5562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5715000" y="4495800"/>
            <a:ext cx="2209800" cy="108902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External urethral sphincter remains closed  when motor neuron is stimulated</a:t>
            </a:r>
          </a:p>
        </p:txBody>
      </p:sp>
    </p:spTree>
    <p:extLst>
      <p:ext uri="{BB962C8B-B14F-4D97-AF65-F5344CB8AC3E}">
        <p14:creationId xmlns:p14="http://schemas.microsoft.com/office/powerpoint/2010/main" xmlns="" val="16321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990600" y="155805"/>
            <a:ext cx="3647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Urinary Bladder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794657" y="914400"/>
            <a:ext cx="7315200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Anatomical consideration: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Body: Wall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 bladder contain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smooth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muscle in different arrangement (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detrusor muscle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), </a:t>
            </a:r>
            <a:r>
              <a:rPr lang="en-US" sz="2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contraction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 emptying of bladder during </a:t>
            </a:r>
            <a:r>
              <a:rPr lang="en-US" sz="2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micturition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Neck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2 sphincters:</a:t>
            </a: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-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internal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urethral 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sphincters (IUS)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in either side of urethra, made of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smooth muscle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-External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urethral </a:t>
            </a: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sphincter (EUS),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made of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skeletal muscle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4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828800"/>
            <a:ext cx="548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Disturbances of </a:t>
            </a:r>
            <a:r>
              <a:rPr lang="en-US" altLang="en-US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micturition</a:t>
            </a:r>
            <a:endParaRPr lang="en-US" sz="4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624" y="192"/>
            <a:chExt cx="5184" cy="388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288" y="192"/>
              <a:chExt cx="5184" cy="3888"/>
            </a:xfrm>
          </p:grpSpPr>
          <p:pic>
            <p:nvPicPr>
              <p:cNvPr id="131083" name="Picture 5" descr="13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" y="239"/>
                <a:ext cx="5121" cy="3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084" name="Rectangle 6"/>
              <p:cNvSpPr>
                <a:spLocks noChangeArrowheads="1"/>
              </p:cNvSpPr>
              <p:nvPr/>
            </p:nvSpPr>
            <p:spPr bwMode="auto">
              <a:xfrm>
                <a:off x="288" y="192"/>
                <a:ext cx="518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85" name="Rectangle 7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206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1079" name="Text Box 9"/>
            <p:cNvSpPr txBox="1">
              <a:spLocks noChangeArrowheads="1"/>
            </p:cNvSpPr>
            <p:nvPr/>
          </p:nvSpPr>
          <p:spPr bwMode="auto">
            <a:xfrm>
              <a:off x="2784" y="1611"/>
              <a:ext cx="57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receptors</a:t>
              </a:r>
            </a:p>
          </p:txBody>
        </p:sp>
        <p:sp>
          <p:nvSpPr>
            <p:cNvPr id="131080" name="Line 10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7620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2000">
              <a:solidFill>
                <a:srgbClr val="FFFF00"/>
              </a:solidFill>
            </a:endParaRPr>
          </a:p>
        </p:txBody>
      </p:sp>
      <p:sp>
        <p:nvSpPr>
          <p:cNvPr id="131076" name="Rectangle 12"/>
          <p:cNvSpPr>
            <a:spLocks noChangeArrowheads="1"/>
          </p:cNvSpPr>
          <p:nvPr/>
        </p:nvSpPr>
        <p:spPr bwMode="auto">
          <a:xfrm>
            <a:off x="152400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FFFFFF"/>
              </a:solidFill>
            </a:endParaRPr>
          </a:p>
        </p:txBody>
      </p:sp>
      <p:sp>
        <p:nvSpPr>
          <p:cNvPr id="131077" name="Rectangle 13"/>
          <p:cNvSpPr>
            <a:spLocks noChangeArrowheads="1"/>
          </p:cNvSpPr>
          <p:nvPr/>
        </p:nvSpPr>
        <p:spPr bwMode="auto">
          <a:xfrm>
            <a:off x="381000" y="304800"/>
            <a:ext cx="3311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</a:rPr>
              <a:t>Micturition reflex</a:t>
            </a:r>
            <a:endParaRPr kumimoji="1" lang="en-US" altLang="zh-CN" sz="32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019800" y="2590800"/>
            <a:ext cx="533400" cy="685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rot="-900000">
            <a:off x="6019800" y="2568049"/>
            <a:ext cx="533400" cy="914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67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543800" cy="9906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Disturbances of micturition</a:t>
            </a:r>
            <a:endParaRPr lang="en-US" altLang="en-US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1874838"/>
            <a:ext cx="7620000" cy="40687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 smtClean="0"/>
              <a:t>Denervation of the </a:t>
            </a:r>
            <a:r>
              <a:rPr lang="en-US" altLang="en-US" sz="2200" b="1" dirty="0" smtClean="0">
                <a:solidFill>
                  <a:srgbClr val="FFFF00"/>
                </a:solidFill>
              </a:rPr>
              <a:t>afferent supply </a:t>
            </a:r>
            <a:r>
              <a:rPr lang="en-US" altLang="en-US" sz="2200" b="1" dirty="0" smtClean="0"/>
              <a:t>e.g.in </a:t>
            </a:r>
            <a:r>
              <a:rPr lang="en-US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tabes dorsalis</a:t>
            </a:r>
            <a:r>
              <a:rPr lang="en-US" altLang="en-US" sz="2200" b="1" dirty="0" smtClean="0"/>
              <a:t> (tabetic bladder):</a:t>
            </a:r>
            <a:endParaRPr lang="en-US" altLang="en-US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Characterized by: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Loss of the U.B. sensations &amp; reflex micturition.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Some intrinsic responses of the smooth muscle are retained.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The bladder becomes distended, thin walled &amp; </a:t>
            </a:r>
            <a:r>
              <a:rPr lang="en-US" altLang="en-US" sz="2200" dirty="0" smtClean="0"/>
              <a:t>hypotonic(  </a:t>
            </a:r>
            <a:r>
              <a:rPr lang="en-US" altLang="en-US" sz="2200" dirty="0" err="1" smtClean="0">
                <a:solidFill>
                  <a:schemeClr val="tx2"/>
                </a:solidFill>
              </a:rPr>
              <a:t>atonic</a:t>
            </a:r>
            <a:r>
              <a:rPr lang="en-US" altLang="en-US" sz="2200" dirty="0" smtClean="0">
                <a:solidFill>
                  <a:schemeClr val="tx2"/>
                </a:solidFill>
              </a:rPr>
              <a:t> </a:t>
            </a:r>
            <a:r>
              <a:rPr lang="en-US" altLang="en-US" sz="2200" dirty="0" smtClean="0">
                <a:solidFill>
                  <a:schemeClr val="tx2"/>
                </a:solidFill>
              </a:rPr>
              <a:t>bladder</a:t>
            </a:r>
            <a:r>
              <a:rPr lang="en-US" altLang="en-US" sz="2200" dirty="0" smtClean="0"/>
              <a:t>).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There is retention with overflow i.e. </a:t>
            </a:r>
            <a:r>
              <a:rPr lang="en-US" altLang="en-US" sz="2200" dirty="0" smtClean="0">
                <a:solidFill>
                  <a:srgbClr val="FFFF00"/>
                </a:solidFill>
              </a:rPr>
              <a:t>dribbling of urine </a:t>
            </a:r>
            <a:r>
              <a:rPr lang="en-US" altLang="en-US" sz="2200" dirty="0" smtClean="0"/>
              <a:t>when the bladder becomes over filled.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D7A924-0DD7-4FB3-8F91-6D6D0C5D8C5C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624" y="192"/>
            <a:chExt cx="5184" cy="388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288" y="192"/>
              <a:chExt cx="5184" cy="3888"/>
            </a:xfrm>
          </p:grpSpPr>
          <p:pic>
            <p:nvPicPr>
              <p:cNvPr id="131083" name="Picture 5" descr="13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" y="239"/>
                <a:ext cx="5121" cy="3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084" name="Rectangle 6"/>
              <p:cNvSpPr>
                <a:spLocks noChangeArrowheads="1"/>
              </p:cNvSpPr>
              <p:nvPr/>
            </p:nvSpPr>
            <p:spPr bwMode="auto">
              <a:xfrm>
                <a:off x="288" y="192"/>
                <a:ext cx="518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85" name="Rectangle 7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206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1079" name="Text Box 9"/>
            <p:cNvSpPr txBox="1">
              <a:spLocks noChangeArrowheads="1"/>
            </p:cNvSpPr>
            <p:nvPr/>
          </p:nvSpPr>
          <p:spPr bwMode="auto">
            <a:xfrm>
              <a:off x="2784" y="1611"/>
              <a:ext cx="57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receptors</a:t>
              </a:r>
            </a:p>
          </p:txBody>
        </p:sp>
        <p:sp>
          <p:nvSpPr>
            <p:cNvPr id="131080" name="Line 10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7620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2000">
              <a:solidFill>
                <a:srgbClr val="FFFF00"/>
              </a:solidFill>
            </a:endParaRPr>
          </a:p>
        </p:txBody>
      </p:sp>
      <p:sp>
        <p:nvSpPr>
          <p:cNvPr id="131076" name="Rectangle 12"/>
          <p:cNvSpPr>
            <a:spLocks noChangeArrowheads="1"/>
          </p:cNvSpPr>
          <p:nvPr/>
        </p:nvSpPr>
        <p:spPr bwMode="auto">
          <a:xfrm>
            <a:off x="152400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FFFFFF"/>
              </a:solidFill>
            </a:endParaRPr>
          </a:p>
        </p:txBody>
      </p:sp>
      <p:sp>
        <p:nvSpPr>
          <p:cNvPr id="131077" name="Rectangle 13"/>
          <p:cNvSpPr>
            <a:spLocks noChangeArrowheads="1"/>
          </p:cNvSpPr>
          <p:nvPr/>
        </p:nvSpPr>
        <p:spPr bwMode="auto">
          <a:xfrm>
            <a:off x="381000" y="304800"/>
            <a:ext cx="3311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</a:rPr>
              <a:t>Micturition reflex</a:t>
            </a:r>
            <a:endParaRPr kumimoji="1" lang="en-US" altLang="zh-CN" sz="32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5867400" y="2438400"/>
            <a:ext cx="838200" cy="13716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5791200" y="2438400"/>
            <a:ext cx="1023644" cy="11573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67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620000" cy="990600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Disturbances of micturition</a:t>
            </a:r>
            <a:endParaRPr lang="en-US" altLang="en-US" sz="3600" dirty="0" smtClean="0">
              <a:solidFill>
                <a:schemeClr val="bg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685800" y="1722438"/>
            <a:ext cx="7772400" cy="45259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 smtClean="0"/>
              <a:t>Denervation of the afferent &amp; efferent supply e.g. </a:t>
            </a:r>
            <a:r>
              <a:rPr lang="en-US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tumour</a:t>
            </a:r>
            <a:r>
              <a:rPr lang="en-US" altLang="en-US" sz="2200" b="1" dirty="0" smtClean="0"/>
              <a:t>, injury to </a:t>
            </a:r>
            <a:r>
              <a:rPr lang="en-US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cauda </a:t>
            </a:r>
            <a:r>
              <a:rPr lang="en-US" alt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equina</a:t>
            </a:r>
            <a:r>
              <a:rPr lang="en-US" altLang="en-US" sz="2200" b="1" dirty="0" smtClean="0"/>
              <a:t>.</a:t>
            </a:r>
            <a:endParaRPr lang="en-US" altLang="en-US" sz="2200" dirty="0" smtClean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Characterized by: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/>
              <a:t>Reflexes are abolished.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/>
              <a:t>Intrinsic responses of the smooth muscles are increased.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/>
              <a:t>The bladder is </a:t>
            </a:r>
            <a:r>
              <a:rPr lang="en-US" altLang="en-US" sz="2000" dirty="0" smtClean="0">
                <a:solidFill>
                  <a:schemeClr val="tx2"/>
                </a:solidFill>
              </a:rPr>
              <a:t>hypertonic</a:t>
            </a:r>
            <a:r>
              <a:rPr lang="en-US" alt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This is due to denervation hypersensitivity because: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>
                <a:sym typeface="Symbol" pitchFamily="18" charset="2"/>
              </a:rPr>
              <a:t></a:t>
            </a:r>
            <a:r>
              <a:rPr lang="en-US" altLang="en-US" sz="1800" dirty="0" smtClean="0"/>
              <a:t> degradation of acetyl choline by process of reuptake.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>
                <a:sym typeface="Symbol" pitchFamily="18" charset="2"/>
              </a:rPr>
              <a:t></a:t>
            </a:r>
            <a:r>
              <a:rPr lang="en-US" altLang="en-US" sz="1800" dirty="0" smtClean="0"/>
              <a:t> cholinesterase in the tissue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en-US" sz="1800" dirty="0" smtClean="0">
                <a:sym typeface="Symbol" pitchFamily="18" charset="2"/>
              </a:rPr>
              <a:t></a:t>
            </a:r>
            <a:r>
              <a:rPr lang="en-US" altLang="en-US" sz="1800" dirty="0" smtClean="0"/>
              <a:t> number of cholinergic receptors.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200" dirty="0" smtClean="0"/>
              <a:t>This condition is associated with uncontrolled periodic micturition about 25 – 100 ml at a time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A59F4B-3EB0-4AFD-8B95-602BEA226ED3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624" y="192"/>
            <a:chExt cx="5184" cy="388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288" y="192"/>
              <a:chExt cx="5184" cy="3888"/>
            </a:xfrm>
          </p:grpSpPr>
          <p:pic>
            <p:nvPicPr>
              <p:cNvPr id="131083" name="Picture 5" descr="132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" y="239"/>
                <a:ext cx="5121" cy="3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084" name="Rectangle 6"/>
              <p:cNvSpPr>
                <a:spLocks noChangeArrowheads="1"/>
              </p:cNvSpPr>
              <p:nvPr/>
            </p:nvSpPr>
            <p:spPr bwMode="auto">
              <a:xfrm>
                <a:off x="288" y="192"/>
                <a:ext cx="518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85" name="Rectangle 7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206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1079" name="Text Box 9"/>
            <p:cNvSpPr txBox="1">
              <a:spLocks noChangeArrowheads="1"/>
            </p:cNvSpPr>
            <p:nvPr/>
          </p:nvSpPr>
          <p:spPr bwMode="auto">
            <a:xfrm>
              <a:off x="2784" y="1611"/>
              <a:ext cx="57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receptors</a:t>
              </a:r>
            </a:p>
          </p:txBody>
        </p:sp>
        <p:sp>
          <p:nvSpPr>
            <p:cNvPr id="131080" name="Line 10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7620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2000">
              <a:solidFill>
                <a:srgbClr val="FFFF00"/>
              </a:solidFill>
            </a:endParaRPr>
          </a:p>
        </p:txBody>
      </p:sp>
      <p:sp>
        <p:nvSpPr>
          <p:cNvPr id="131076" name="Rectangle 12"/>
          <p:cNvSpPr>
            <a:spLocks noChangeArrowheads="1"/>
          </p:cNvSpPr>
          <p:nvPr/>
        </p:nvSpPr>
        <p:spPr bwMode="auto">
          <a:xfrm>
            <a:off x="152400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FFFFFF"/>
              </a:solidFill>
            </a:endParaRPr>
          </a:p>
        </p:txBody>
      </p:sp>
      <p:sp>
        <p:nvSpPr>
          <p:cNvPr id="131077" name="Rectangle 13"/>
          <p:cNvSpPr>
            <a:spLocks noChangeArrowheads="1"/>
          </p:cNvSpPr>
          <p:nvPr/>
        </p:nvSpPr>
        <p:spPr bwMode="auto">
          <a:xfrm>
            <a:off x="381000" y="304800"/>
            <a:ext cx="3311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</a:rPr>
              <a:t>Micturition reflex</a:t>
            </a:r>
            <a:endParaRPr kumimoji="1" lang="en-US" altLang="zh-CN" sz="3200" b="1" dirty="0">
              <a:solidFill>
                <a:srgbClr val="FFFF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858000" y="838200"/>
            <a:ext cx="1066800" cy="14478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934200" y="1066800"/>
            <a:ext cx="1023644" cy="1157345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167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199" name="Group 119"/>
          <p:cNvGraphicFramePr>
            <a:graphicFrameLocks noGrp="1"/>
          </p:cNvGraphicFramePr>
          <p:nvPr/>
        </p:nvGraphicFramePr>
        <p:xfrm>
          <a:off x="609600" y="1792288"/>
          <a:ext cx="7924800" cy="3749675"/>
        </p:xfrm>
        <a:graphic>
          <a:graphicData uri="http://schemas.openxmlformats.org/drawingml/2006/table">
            <a:tbl>
              <a:tblPr/>
              <a:tblGrid>
                <a:gridCol w="1524000"/>
                <a:gridCol w="3048000"/>
                <a:gridCol w="3352800"/>
              </a:tblGrid>
              <a:tr h="396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ATONIC BLADDER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AUTOMATIC BLADDER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Lesion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Sensory nerve fibers from the bladder to the spinal cord are destroyed Crush injury to the sacral region of the spinal cord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and tabes dorsalis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Spinal Cord Damage Above the Sacral Region resulting in Spinal shock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Feature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Bladder fills to capacity and overflows a few drops at a time through the urethra. This is called </a:t>
                      </a: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overflow incontinence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return of excitability of micturition reflex until typical micturition reflexes returns &amp; then, periodic (but unannounced) bladder emptying occurs which may be controlled by scratching or tickling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2" name="Rectangle 115"/>
          <p:cNvSpPr>
            <a:spLocks noChangeArrowheads="1"/>
          </p:cNvSpPr>
          <p:nvPr/>
        </p:nvSpPr>
        <p:spPr bwMode="auto">
          <a:xfrm>
            <a:off x="914400" y="685800"/>
            <a:ext cx="7315200" cy="762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</a:rPr>
              <a:t>ABNORMALITIES OF MICTURITION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486400" y="1752600"/>
            <a:ext cx="15240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2484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105400" y="4419600"/>
            <a:ext cx="1143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6248400" y="4419600"/>
            <a:ext cx="1143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33800" y="6858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Detrusor – smooth muscle of the bladder wall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33400" y="3470701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sphincter –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smooth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muscle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the bladder neck 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85800" y="51054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 urethral sphincter –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skeletal muscle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1143000" y="1981200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Trigone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– smooth muscle at bladder base</a:t>
            </a:r>
          </a:p>
        </p:txBody>
      </p:sp>
      <p:sp>
        <p:nvSpPr>
          <p:cNvPr id="4108" name="AutoShape 14"/>
          <p:cNvSpPr>
            <a:spLocks noChangeArrowheads="1"/>
          </p:cNvSpPr>
          <p:nvPr/>
        </p:nvSpPr>
        <p:spPr bwMode="auto">
          <a:xfrm>
            <a:off x="5867400" y="3048000"/>
            <a:ext cx="762000" cy="10668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H="1">
            <a:off x="6705600" y="1447800"/>
            <a:ext cx="2286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3886200" y="2743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3962400" y="3886200"/>
            <a:ext cx="22860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 flipV="1">
            <a:off x="4495800" y="5029200"/>
            <a:ext cx="12954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0804872"/>
      </p:ext>
    </p:extLst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Times New Roman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pic>
        <p:nvPicPr>
          <p:cNvPr id="11268" name="Picture 2" descr="http://academic.kellogg.edu/herbrandsonc/bio201_mckinley/f27-9a_urinary_bladder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351837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042988" y="1844675"/>
            <a:ext cx="4033837" cy="21605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19250" y="3789363"/>
            <a:ext cx="2655888" cy="1087437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969" y="2967335"/>
            <a:ext cx="58400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Innervations of UB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639763"/>
            <a:ext cx="7620000" cy="884237"/>
          </a:xfrm>
          <a:solidFill>
            <a:srgbClr val="FFFF00"/>
          </a:solidFill>
        </p:spPr>
        <p:txBody>
          <a:bodyPr/>
          <a:lstStyle/>
          <a:p>
            <a:pPr>
              <a:defRPr/>
            </a:pPr>
            <a:r>
              <a:rPr lang="en-GB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Supply to the Bladder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8"/>
            <a:ext cx="4343400" cy="4525962"/>
          </a:xfrm>
        </p:spPr>
        <p:txBody>
          <a:bodyPr/>
          <a:lstStyle/>
          <a:p>
            <a:pPr marL="0" indent="0">
              <a:buFontTx/>
              <a:buAutoNum type="alphaUcPeriod"/>
              <a:defRPr/>
            </a:pPr>
            <a:r>
              <a:rPr lang="en-GB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Sympathetic nerve (</a:t>
            </a:r>
            <a:r>
              <a:rPr lang="en-GB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Hypogastric</a:t>
            </a:r>
            <a:r>
              <a:rPr lang="en-GB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n)</a:t>
            </a:r>
          </a:p>
          <a:p>
            <a:pPr marL="0" indent="0">
              <a:buNone/>
              <a:defRPr/>
            </a:pPr>
            <a:endParaRPr lang="en-GB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GB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Pelvic nerve (Parasympathetic</a:t>
            </a:r>
            <a:r>
              <a:rPr lang="en-GB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  <a:defRPr/>
            </a:pPr>
            <a:endParaRPr lang="en-GB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GB" alt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</a:t>
            </a:r>
            <a:r>
              <a:rPr lang="en-GB" alt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Pudendal</a:t>
            </a:r>
            <a:r>
              <a:rPr lang="en-GB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nerve (Somatic N)</a:t>
            </a:r>
          </a:p>
          <a:p>
            <a:pPr marL="0" indent="0">
              <a:buNone/>
              <a:defRPr/>
            </a:pPr>
            <a:endParaRPr lang="en-GB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AutoNum type="alphaUcPeriod"/>
              <a:defRPr/>
            </a:pPr>
            <a:endParaRPr lang="en-GB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FontTx/>
              <a:buAutoNum type="alphaUcPeriod"/>
              <a:defRPr/>
            </a:pPr>
            <a:endParaRPr lang="en-GB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buNone/>
              <a:defRPr/>
            </a:pPr>
            <a:endParaRPr lang="en-GB" altLang="en-US" sz="22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74507E-6AE4-419E-87FF-4D17A86FDB0A}" type="slidenum">
              <a:rPr lang="en-US" altLang="en-US"/>
              <a:pPr/>
              <a:t>7</a:t>
            </a:fld>
            <a:endParaRPr lang="en-US" altLang="en-US"/>
          </a:p>
        </p:txBody>
      </p:sp>
      <p:pic>
        <p:nvPicPr>
          <p:cNvPr id="5" name="Picture 4" descr="C:\Users\COMPAQ\Desktop\Nelson in pics\UR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81200"/>
            <a:ext cx="38401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216" name="Group 184"/>
          <p:cNvGraphicFramePr>
            <a:graphicFrameLocks noGrp="1"/>
          </p:cNvGraphicFramePr>
          <p:nvPr/>
        </p:nvGraphicFramePr>
        <p:xfrm>
          <a:off x="533400" y="1905000"/>
          <a:ext cx="8001000" cy="4180081"/>
        </p:xfrm>
        <a:graphic>
          <a:graphicData uri="http://schemas.openxmlformats.org/drawingml/2006/table">
            <a:tbl>
              <a:tblPr/>
              <a:tblGrid>
                <a:gridCol w="373063"/>
                <a:gridCol w="2184400"/>
                <a:gridCol w="1890712"/>
                <a:gridCol w="3552825"/>
              </a:tblGrid>
              <a:tr h="6444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Nerves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Characteristic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Function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1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Pelvic nerves (parasympathetic fibers)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S-2 and S-3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Both sensory and motor nerve fibers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Contraction of bladder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The sensory fibers detect the degree of stretch in the bladder wall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Pudendal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Nerve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somatic nerve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Fibers that innervate and control the voluntary skeletal muscle of the sphincter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4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Hypogastric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Nerves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sympathetic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innervation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 (L2)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Stimulate mainly the blood vessels and have little to do with bladder contraction. Sensory nerve fibers of the sympathetic nerves also mediate the sensation of fullness and  pain.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85" name="Rectangle 180"/>
          <p:cNvSpPr>
            <a:spLocks noChangeArrowheads="1"/>
          </p:cNvSpPr>
          <p:nvPr/>
        </p:nvSpPr>
        <p:spPr bwMode="auto">
          <a:xfrm>
            <a:off x="1219200" y="850900"/>
            <a:ext cx="6681788" cy="5842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3200" b="1">
                <a:solidFill>
                  <a:srgbClr val="00FF00"/>
                </a:solidFill>
              </a:rPr>
              <a:t>INNERVATION OF THE BLADDER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79388" y="685800"/>
          <a:ext cx="8712968" cy="5273040"/>
        </p:xfrm>
        <a:graphic>
          <a:graphicData uri="http://schemas.openxmlformats.org/drawingml/2006/table">
            <a:tbl>
              <a:tblPr firstRow="1" firstCol="1">
                <a:tableStyleId>{1E171933-4619-4E11-9A3F-F7608DF75F80}</a:tableStyleId>
              </a:tblPr>
              <a:tblGrid>
                <a:gridCol w="1592461"/>
                <a:gridCol w="3592239"/>
                <a:gridCol w="3528268"/>
              </a:tblGrid>
              <a:tr h="19031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i="0" dirty="0">
                        <a:latin typeface="Courier New"/>
                        <a:ea typeface="Times New Roman"/>
                        <a:cs typeface="+mn-cs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dirty="0">
                          <a:latin typeface="Arial" pitchFamily="34" charset="0"/>
                          <a:cs typeface="Arial" pitchFamily="34" charset="0"/>
                        </a:rPr>
                        <a:t>Parasympathetic </a:t>
                      </a:r>
                      <a:r>
                        <a:rPr lang="en-US" sz="2200" u="none" dirty="0" smtClean="0"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  <a:endParaRPr lang="en-US" sz="2200" i="0" u="none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dirty="0">
                          <a:latin typeface="Arial" pitchFamily="34" charset="0"/>
                          <a:cs typeface="Arial" pitchFamily="34" charset="0"/>
                        </a:rPr>
                        <a:t>Sympathetic </a:t>
                      </a:r>
                      <a:r>
                        <a:rPr lang="en-US" sz="2200" u="none" dirty="0" smtClean="0">
                          <a:latin typeface="Arial" pitchFamily="34" charset="0"/>
                          <a:cs typeface="Arial" pitchFamily="34" charset="0"/>
                        </a:rPr>
                        <a:t>Supply</a:t>
                      </a:r>
                    </a:p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i="0" u="none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</a:tr>
              <a:tr h="190314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cs typeface="+mn-cs"/>
                        </a:rPr>
                        <a:t>Nerve</a:t>
                      </a:r>
                      <a:endParaRPr lang="en-US" sz="2200" i="0" dirty="0">
                        <a:effectLst/>
                        <a:latin typeface="Courier New"/>
                        <a:ea typeface="Times New Roman"/>
                        <a:cs typeface="+mn-cs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Pelvic nerve</a:t>
                      </a:r>
                      <a:endParaRPr lang="en-US" sz="2200" b="1" i="0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Arial" pitchFamily="34" charset="0"/>
                          <a:cs typeface="Arial" pitchFamily="34" charset="0"/>
                        </a:rPr>
                        <a:t>Hypogastric Nerve</a:t>
                      </a:r>
                      <a:endParaRPr lang="en-US" sz="2200" b="1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</a:tr>
              <a:tr h="2731801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cs typeface="+mn-cs"/>
                        </a:rPr>
                        <a:t>Efferents</a:t>
                      </a:r>
                      <a:r>
                        <a:rPr lang="en-US" sz="2200" dirty="0" smtClean="0">
                          <a:effectLst/>
                          <a:cs typeface="+mn-cs"/>
                        </a:rPr>
                        <a:t>:</a:t>
                      </a:r>
                      <a:endParaRPr lang="en-US" sz="2200" dirty="0">
                        <a:effectLst/>
                        <a:cs typeface="+mn-cs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dirty="0">
                          <a:effectLst/>
                          <a:cs typeface="+mn-cs"/>
                        </a:rPr>
                        <a:t>Origin: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dirty="0">
                          <a:effectLst/>
                          <a:cs typeface="+mn-cs"/>
                        </a:rPr>
                        <a:t>Supply: 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u="none" dirty="0" smtClean="0">
                        <a:effectLst/>
                        <a:cs typeface="+mn-cs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u="none" dirty="0" smtClean="0">
                          <a:effectLst/>
                          <a:cs typeface="+mn-cs"/>
                        </a:rPr>
                        <a:t>Functions </a:t>
                      </a:r>
                      <a:endParaRPr lang="en-US" sz="2200" i="0" u="none" dirty="0"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-LHCs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of the S 2,3, and 4.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-Body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and neck of the bladder.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a) Contraction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of bladder wall.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b) Relaxation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of   the bladder neck → stimulation of the detrusor ms of the body causes longitudinal layers to open the bladder neck</a:t>
                      </a:r>
                      <a:r>
                        <a:rPr lang="ar-SA" sz="20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 L1,2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, and 3.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B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ladder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neck.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a) Contraction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of bladder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neck,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specially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the middle layer→ facilitate the storage of urine.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b) Relaxation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of the bladder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wall.</a:t>
                      </a:r>
                      <a:endParaRPr lang="en-US" sz="2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</a:tr>
              <a:tr h="951571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cs typeface="+mn-cs"/>
                        </a:rPr>
                        <a:t>Afferents: </a:t>
                      </a:r>
                      <a:endParaRPr lang="en-US" sz="2200" i="0" dirty="0">
                        <a:effectLst/>
                        <a:latin typeface="Courier New"/>
                        <a:ea typeface="Times New Roman"/>
                        <a:cs typeface="+mn-cs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a) Carry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input from stretch receptors in the bladder neck..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b)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D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etect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bladder fullness.</a:t>
                      </a:r>
                    </a:p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c) Carry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pain and temperature sensation.</a:t>
                      </a:r>
                      <a:endParaRPr lang="en-US" sz="2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  <a:tc>
                  <a:txBody>
                    <a:bodyPr/>
                    <a:lstStyle/>
                    <a:p>
                      <a:pPr marL="457200" marR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Tr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ansmit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pain sensation 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57200" marR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lphaLcParenR"/>
                      </a:pP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D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etect </a:t>
                      </a:r>
                      <a:r>
                        <a:rPr lang="en-US" sz="2000" dirty="0">
                          <a:latin typeface="Arial" pitchFamily="34" charset="0"/>
                          <a:cs typeface="Arial" pitchFamily="34" charset="0"/>
                        </a:rPr>
                        <a:t>bladder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fullness</a:t>
                      </a:r>
                      <a:endParaRPr lang="en-US" sz="20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1172" marR="61172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324544" y="0"/>
            <a:ext cx="946854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Times New Roman" pitchFamily="18" charset="0"/>
              </a:rPr>
              <a:t>Autonomic Innervations of the bladder</a:t>
            </a:r>
            <a:endParaRPr lang="en-US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5943600"/>
            <a:ext cx="7924800" cy="990600"/>
          </a:xfrm>
          <a:prstGeom prst="rect">
            <a:avLst/>
          </a:prstGeom>
          <a:solidFill>
            <a:schemeClr val="accent4">
              <a:lumMod val="1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u="sng" kern="0" dirty="0">
                <a:latin typeface="+mn-lt"/>
              </a:rPr>
              <a:t>S</a:t>
            </a:r>
            <a:r>
              <a:rPr lang="en-US" sz="2000" b="1" kern="0" dirty="0">
                <a:latin typeface="+mn-lt"/>
              </a:rPr>
              <a:t>ympathetic supply to the bladder cause </a:t>
            </a:r>
            <a:r>
              <a:rPr lang="en-US" sz="2000" b="1" u="sng" kern="0" dirty="0">
                <a:latin typeface="+mn-lt"/>
              </a:rPr>
              <a:t>s</a:t>
            </a:r>
            <a:r>
              <a:rPr lang="en-US" sz="2000" b="1" kern="0" dirty="0">
                <a:latin typeface="+mn-lt"/>
              </a:rPr>
              <a:t>torage of urine.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b="1" u="sng" kern="0" dirty="0">
                <a:latin typeface="+mn-lt"/>
              </a:rPr>
              <a:t>P</a:t>
            </a:r>
            <a:r>
              <a:rPr lang="en-US" sz="2000" b="1" kern="0" dirty="0">
                <a:latin typeface="+mn-lt"/>
              </a:rPr>
              <a:t>arasympathetic supply leads to the </a:t>
            </a:r>
            <a:r>
              <a:rPr lang="en-US" sz="2000" b="1" u="sng" kern="0" dirty="0">
                <a:latin typeface="+mn-lt"/>
              </a:rPr>
              <a:t>P</a:t>
            </a:r>
            <a:r>
              <a:rPr lang="en-US" sz="2000" b="1" kern="0" dirty="0">
                <a:latin typeface="+mn-lt"/>
              </a:rPr>
              <a:t>assage of urine.</a:t>
            </a:r>
            <a:endParaRPr lang="en-US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1947</Words>
  <Application>Microsoft Office PowerPoint</Application>
  <PresentationFormat>On-screen Show (4:3)</PresentationFormat>
  <Paragraphs>287</Paragraphs>
  <Slides>36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 Physiology of micturition </vt:lpstr>
      <vt:lpstr>Learning Objectives:</vt:lpstr>
      <vt:lpstr>Slide 3</vt:lpstr>
      <vt:lpstr>Slide 4</vt:lpstr>
      <vt:lpstr>Slide 5</vt:lpstr>
      <vt:lpstr>Slide 6</vt:lpstr>
      <vt:lpstr>Nerve Supply to the Bladder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Sensations from the U.B at different urine volumes:</vt:lpstr>
      <vt:lpstr>Control of Micturition reflex</vt:lpstr>
      <vt:lpstr>Slide 21</vt:lpstr>
      <vt:lpstr>Slide 22</vt:lpstr>
      <vt:lpstr>Mechanism of voluntary control of micturition:</vt:lpstr>
      <vt:lpstr>If the condition is favourable</vt:lpstr>
      <vt:lpstr>If the conditions are unfavorable</vt:lpstr>
      <vt:lpstr>Slide 26</vt:lpstr>
      <vt:lpstr>Slide 27</vt:lpstr>
      <vt:lpstr>Micturition (Voiding or Urination)</vt:lpstr>
      <vt:lpstr>Slide 29</vt:lpstr>
      <vt:lpstr>Slide 30</vt:lpstr>
      <vt:lpstr>Slide 31</vt:lpstr>
      <vt:lpstr>Disturbances of micturition</vt:lpstr>
      <vt:lpstr>Slide 33</vt:lpstr>
      <vt:lpstr>Disturbances of micturition</vt:lpstr>
      <vt:lpstr>Slide 35</vt:lpstr>
      <vt:lpstr>Slide 36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Manan</cp:lastModifiedBy>
  <cp:revision>76</cp:revision>
  <dcterms:created xsi:type="dcterms:W3CDTF">2014-04-06T06:55:23Z</dcterms:created>
  <dcterms:modified xsi:type="dcterms:W3CDTF">2016-04-19T22:54:41Z</dcterms:modified>
</cp:coreProperties>
</file>