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86" r:id="rId4"/>
    <p:sldId id="258" r:id="rId5"/>
    <p:sldId id="259" r:id="rId6"/>
    <p:sldId id="276" r:id="rId7"/>
    <p:sldId id="277" r:id="rId8"/>
    <p:sldId id="279" r:id="rId9"/>
    <p:sldId id="281" r:id="rId10"/>
    <p:sldId id="283" r:id="rId11"/>
    <p:sldId id="260" r:id="rId12"/>
    <p:sldId id="261" r:id="rId13"/>
    <p:sldId id="262" r:id="rId14"/>
    <p:sldId id="263" r:id="rId15"/>
    <p:sldId id="287" r:id="rId16"/>
    <p:sldId id="265" r:id="rId17"/>
    <p:sldId id="266" r:id="rId18"/>
    <p:sldId id="267" r:id="rId19"/>
    <p:sldId id="268" r:id="rId20"/>
    <p:sldId id="269" r:id="rId21"/>
    <p:sldId id="270" r:id="rId22"/>
    <p:sldId id="271" r:id="rId23"/>
    <p:sldId id="272" r:id="rId24"/>
    <p:sldId id="273" r:id="rId25"/>
    <p:sldId id="274" r:id="rId26"/>
    <p:sldId id="275" r:id="rId27"/>
    <p:sldId id="289" r:id="rId2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7" d="100"/>
          <a:sy n="97" d="100"/>
        </p:scale>
        <p:origin x="-123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presProps" Target="presProps.xml"/><Relationship Id="rId31" Type="http://schemas.openxmlformats.org/officeDocument/2006/relationships/viewProps" Target="viewProps.xml"/><Relationship Id="rId32" Type="http://schemas.openxmlformats.org/officeDocument/2006/relationships/theme" Target="theme/theme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5" name="Group 3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8" name="Freeform 4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9" name="Freeform 5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10" name="Freeform 6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11" name="Freeform 7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</a:gdLst>
                <a:ahLst/>
                <a:cxnLst>
                  <a:cxn ang="T114">
                    <a:pos x="T0" y="T1"/>
                  </a:cxn>
                  <a:cxn ang="T115">
                    <a:pos x="T2" y="T3"/>
                  </a:cxn>
                  <a:cxn ang="T116">
                    <a:pos x="T4" y="T5"/>
                  </a:cxn>
                  <a:cxn ang="T117">
                    <a:pos x="T6" y="T7"/>
                  </a:cxn>
                  <a:cxn ang="T118">
                    <a:pos x="T8" y="T9"/>
                  </a:cxn>
                  <a:cxn ang="T119">
                    <a:pos x="T10" y="T11"/>
                  </a:cxn>
                  <a:cxn ang="T120">
                    <a:pos x="T12" y="T13"/>
                  </a:cxn>
                  <a:cxn ang="T121">
                    <a:pos x="T14" y="T15"/>
                  </a:cxn>
                  <a:cxn ang="T122">
                    <a:pos x="T16" y="T17"/>
                  </a:cxn>
                  <a:cxn ang="T123">
                    <a:pos x="T18" y="T19"/>
                  </a:cxn>
                  <a:cxn ang="T124">
                    <a:pos x="T20" y="T21"/>
                  </a:cxn>
                  <a:cxn ang="T125">
                    <a:pos x="T22" y="T23"/>
                  </a:cxn>
                  <a:cxn ang="T126">
                    <a:pos x="T24" y="T25"/>
                  </a:cxn>
                  <a:cxn ang="T127">
                    <a:pos x="T26" y="T27"/>
                  </a:cxn>
                  <a:cxn ang="T128">
                    <a:pos x="T28" y="T29"/>
                  </a:cxn>
                  <a:cxn ang="T129">
                    <a:pos x="T30" y="T31"/>
                  </a:cxn>
                  <a:cxn ang="T130">
                    <a:pos x="T32" y="T33"/>
                  </a:cxn>
                  <a:cxn ang="T131">
                    <a:pos x="T34" y="T35"/>
                  </a:cxn>
                  <a:cxn ang="T132">
                    <a:pos x="T36" y="T37"/>
                  </a:cxn>
                  <a:cxn ang="T133">
                    <a:pos x="T38" y="T39"/>
                  </a:cxn>
                  <a:cxn ang="T134">
                    <a:pos x="T40" y="T41"/>
                  </a:cxn>
                  <a:cxn ang="T135">
                    <a:pos x="T42" y="T43"/>
                  </a:cxn>
                  <a:cxn ang="T136">
                    <a:pos x="T44" y="T45"/>
                  </a:cxn>
                  <a:cxn ang="T137">
                    <a:pos x="T46" y="T47"/>
                  </a:cxn>
                  <a:cxn ang="T138">
                    <a:pos x="T48" y="T49"/>
                  </a:cxn>
                  <a:cxn ang="T139">
                    <a:pos x="T50" y="T51"/>
                  </a:cxn>
                  <a:cxn ang="T140">
                    <a:pos x="T52" y="T53"/>
                  </a:cxn>
                  <a:cxn ang="T141">
                    <a:pos x="T54" y="T55"/>
                  </a:cxn>
                  <a:cxn ang="T142">
                    <a:pos x="T56" y="T57"/>
                  </a:cxn>
                  <a:cxn ang="T143">
                    <a:pos x="T58" y="T59"/>
                  </a:cxn>
                  <a:cxn ang="T144">
                    <a:pos x="T60" y="T61"/>
                  </a:cxn>
                  <a:cxn ang="T145">
                    <a:pos x="T62" y="T63"/>
                  </a:cxn>
                  <a:cxn ang="T146">
                    <a:pos x="T64" y="T65"/>
                  </a:cxn>
                  <a:cxn ang="T147">
                    <a:pos x="T66" y="T67"/>
                  </a:cxn>
                  <a:cxn ang="T148">
                    <a:pos x="T68" y="T69"/>
                  </a:cxn>
                  <a:cxn ang="T149">
                    <a:pos x="T70" y="T71"/>
                  </a:cxn>
                  <a:cxn ang="T150">
                    <a:pos x="T72" y="T73"/>
                  </a:cxn>
                  <a:cxn ang="T151">
                    <a:pos x="T74" y="T75"/>
                  </a:cxn>
                  <a:cxn ang="T152">
                    <a:pos x="T76" y="T77"/>
                  </a:cxn>
                  <a:cxn ang="T153">
                    <a:pos x="T78" y="T79"/>
                  </a:cxn>
                  <a:cxn ang="T154">
                    <a:pos x="T80" y="T81"/>
                  </a:cxn>
                  <a:cxn ang="T155">
                    <a:pos x="T82" y="T83"/>
                  </a:cxn>
                  <a:cxn ang="T156">
                    <a:pos x="T84" y="T85"/>
                  </a:cxn>
                  <a:cxn ang="T157">
                    <a:pos x="T86" y="T87"/>
                  </a:cxn>
                  <a:cxn ang="T158">
                    <a:pos x="T88" y="T89"/>
                  </a:cxn>
                  <a:cxn ang="T159">
                    <a:pos x="T90" y="T91"/>
                  </a:cxn>
                  <a:cxn ang="T160">
                    <a:pos x="T92" y="T93"/>
                  </a:cxn>
                  <a:cxn ang="T161">
                    <a:pos x="T94" y="T95"/>
                  </a:cxn>
                  <a:cxn ang="T162">
                    <a:pos x="T96" y="T97"/>
                  </a:cxn>
                  <a:cxn ang="T163">
                    <a:pos x="T98" y="T99"/>
                  </a:cxn>
                  <a:cxn ang="T164">
                    <a:pos x="T100" y="T101"/>
                  </a:cxn>
                  <a:cxn ang="T165">
                    <a:pos x="T102" y="T103"/>
                  </a:cxn>
                  <a:cxn ang="T166">
                    <a:pos x="T104" y="T105"/>
                  </a:cxn>
                  <a:cxn ang="T167">
                    <a:pos x="T106" y="T107"/>
                  </a:cxn>
                  <a:cxn ang="T168">
                    <a:pos x="T108" y="T109"/>
                  </a:cxn>
                  <a:cxn ang="T169">
                    <a:pos x="T110" y="T111"/>
                  </a:cxn>
                  <a:cxn ang="T17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12" name="Freeform 8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</p:grpSp>
        <p:sp>
          <p:nvSpPr>
            <p:cNvPr id="6" name="Freeform 9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>
                <a:latin typeface="Garamond" pitchFamily="18" charset="0"/>
                <a:ea typeface="+mn-ea"/>
                <a:cs typeface="Arial" charset="0"/>
              </a:endParaRPr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776 h 1906"/>
                <a:gd name="T4" fmla="*/ 5758 w 5740"/>
                <a:gd name="T5" fmla="*/ 1776 h 1906"/>
                <a:gd name="T6" fmla="*/ 5758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45067" name="Rectangle 11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736725"/>
            <a:ext cx="7772400" cy="1920875"/>
          </a:xfrm>
        </p:spPr>
        <p:txBody>
          <a:bodyPr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5068" name="Rectangle 12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quarter" idx="10"/>
          </p:nvPr>
        </p:nvSpPr>
        <p:spPr>
          <a:xfrm>
            <a:off x="457200" y="624840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5157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53200" y="6254750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48793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90967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29839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65326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77855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59546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89283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5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51080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4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64956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84842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Drag picture to placeholder or click icon to add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14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59010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5157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ea typeface="+mn-ea"/>
                <a:cs typeface="Times New Roman (Arabic)" charset="-78"/>
              </a:defRPr>
            </a:lvl1pPr>
          </a:lstStyle>
          <a:p>
            <a:fld id="{416E96CB-E476-5549-BC6B-97F8E7E7004B}" type="datetimeFigureOut">
              <a:rPr lang="en-US" smtClean="0"/>
              <a:t>4/11/16</a:t>
            </a:fld>
            <a:endParaRPr lang="en-US"/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Times New Roman (Arabic)" charset="0"/>
              </a:defRPr>
            </a:lvl1pPr>
          </a:lstStyle>
          <a:p>
            <a:fld id="{0789C851-FDA6-1B42-9A56-488A1604F078}" type="slidenum">
              <a:rPr lang="en-US" smtClean="0"/>
              <a:t>‹#›</a:t>
            </a:fld>
            <a:endParaRPr lang="en-US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0825" cy="6850063"/>
            <a:chOff x="0" y="0"/>
            <a:chExt cx="5758" cy="4315"/>
          </a:xfrm>
        </p:grpSpPr>
        <p:grpSp>
          <p:nvGrpSpPr>
            <p:cNvPr id="1032" name="Group 5"/>
            <p:cNvGrpSpPr>
              <a:grpSpLocks/>
            </p:cNvGrpSpPr>
            <p:nvPr userDrawn="1"/>
          </p:nvGrpSpPr>
          <p:grpSpPr bwMode="auto">
            <a:xfrm>
              <a:off x="1728" y="2230"/>
              <a:ext cx="4027" cy="2085"/>
              <a:chOff x="1728" y="2230"/>
              <a:chExt cx="4027" cy="2085"/>
            </a:xfrm>
          </p:grpSpPr>
          <p:sp>
            <p:nvSpPr>
              <p:cNvPr id="44038" name="Freeform 6"/>
              <p:cNvSpPr>
                <a:spLocks/>
              </p:cNvSpPr>
              <p:nvPr/>
            </p:nvSpPr>
            <p:spPr bwMode="hidden">
              <a:xfrm>
                <a:off x="1728" y="2644"/>
                <a:ext cx="2882" cy="1671"/>
              </a:xfrm>
              <a:custGeom>
                <a:avLst/>
                <a:gdLst/>
                <a:ahLst/>
                <a:cxnLst>
                  <a:cxn ang="0">
                    <a:pos x="2740" y="528"/>
                  </a:cxn>
                  <a:cxn ang="0">
                    <a:pos x="2632" y="484"/>
                  </a:cxn>
                  <a:cxn ang="0">
                    <a:pos x="2480" y="424"/>
                  </a:cxn>
                  <a:cxn ang="0">
                    <a:pos x="2203" y="343"/>
                  </a:cxn>
                  <a:cxn ang="0">
                    <a:pos x="1970" y="277"/>
                  </a:cxn>
                  <a:cxn ang="0">
                    <a:pos x="1807" y="212"/>
                  </a:cxn>
                  <a:cxn ang="0">
                    <a:pos x="1693" y="152"/>
                  </a:cxn>
                  <a:cxn ang="0">
                    <a:pos x="1628" y="103"/>
                  </a:cxn>
                  <a:cxn ang="0">
                    <a:pos x="1590" y="60"/>
                  </a:cxn>
                  <a:cxn ang="0">
                    <a:pos x="1579" y="27"/>
                  </a:cxn>
                  <a:cxn ang="0">
                    <a:pos x="1585" y="0"/>
                  </a:cxn>
                  <a:cxn ang="0">
                    <a:pos x="1557" y="49"/>
                  </a:cxn>
                  <a:cxn ang="0">
                    <a:pos x="1568" y="98"/>
                  </a:cxn>
                  <a:cxn ang="0">
                    <a:pos x="1617" y="141"/>
                  </a:cxn>
                  <a:cxn ang="0">
                    <a:pos x="1688" y="185"/>
                  </a:cxn>
                  <a:cxn ang="0">
                    <a:pos x="1791" y="228"/>
                  </a:cxn>
                  <a:cxn ang="0">
                    <a:pos x="2040" y="310"/>
                  </a:cxn>
                  <a:cxn ang="0">
                    <a:pos x="2285" y="381"/>
                  </a:cxn>
                  <a:cxn ang="0">
                    <a:pos x="2464" y="435"/>
                  </a:cxn>
                  <a:cxn ang="0">
                    <a:pos x="2605" y="484"/>
                  </a:cxn>
                  <a:cxn ang="0">
                    <a:pos x="2708" y="528"/>
                  </a:cxn>
                  <a:cxn ang="0">
                    <a:pos x="2768" y="560"/>
                  </a:cxn>
                  <a:cxn ang="0">
                    <a:pos x="2795" y="593"/>
                  </a:cxn>
                  <a:cxn ang="0">
                    <a:pos x="2795" y="642"/>
                  </a:cxn>
                  <a:cxn ang="0">
                    <a:pos x="2762" y="691"/>
                  </a:cxn>
                  <a:cxn ang="0">
                    <a:pos x="2692" y="735"/>
                  </a:cxn>
                  <a:cxn ang="0">
                    <a:pos x="2589" y="778"/>
                  </a:cxn>
                  <a:cxn ang="0">
                    <a:pos x="2458" y="822"/>
                  </a:cxn>
                  <a:cxn ang="0">
                    <a:pos x="2301" y="865"/>
                  </a:cxn>
                  <a:cxn ang="0">
                    <a:pos x="2030" y="930"/>
                  </a:cxn>
                  <a:cxn ang="0">
                    <a:pos x="1606" y="1034"/>
                  </a:cxn>
                  <a:cxn ang="0">
                    <a:pos x="1145" y="1164"/>
                  </a:cxn>
                  <a:cxn ang="0">
                    <a:pos x="673" y="1328"/>
                  </a:cxn>
                  <a:cxn ang="0">
                    <a:pos x="217" y="1545"/>
                  </a:cxn>
                  <a:cxn ang="0">
                    <a:pos x="353" y="1671"/>
                  </a:cxn>
                  <a:cxn ang="0">
                    <a:pos x="754" y="1469"/>
                  </a:cxn>
                  <a:cxn ang="0">
                    <a:pos x="1145" y="1311"/>
                  </a:cxn>
                  <a:cxn ang="0">
                    <a:pos x="1519" y="1186"/>
                  </a:cxn>
                  <a:cxn ang="0">
                    <a:pos x="1861" y="1083"/>
                  </a:cxn>
                  <a:cxn ang="0">
                    <a:pos x="2165" y="1007"/>
                  </a:cxn>
                  <a:cxn ang="0">
                    <a:pos x="2426" y="947"/>
                  </a:cxn>
                  <a:cxn ang="0">
                    <a:pos x="2626" y="892"/>
                  </a:cxn>
                  <a:cxn ang="0">
                    <a:pos x="2762" y="838"/>
                  </a:cxn>
                  <a:cxn ang="0">
                    <a:pos x="2827" y="794"/>
                  </a:cxn>
                  <a:cxn ang="0">
                    <a:pos x="2865" y="745"/>
                  </a:cxn>
                  <a:cxn ang="0">
                    <a:pos x="2882" y="702"/>
                  </a:cxn>
                  <a:cxn ang="0">
                    <a:pos x="2854" y="620"/>
                  </a:cxn>
                  <a:cxn ang="0">
                    <a:pos x="2800" y="560"/>
                  </a:cxn>
                  <a:cxn ang="0">
                    <a:pos x="2773" y="544"/>
                  </a:cxn>
                </a:cxnLst>
                <a:rect l="0" t="0" r="r" b="b"/>
                <a:pathLst>
                  <a:path w="2882" h="1671">
                    <a:moveTo>
                      <a:pt x="2773" y="544"/>
                    </a:moveTo>
                    <a:lnTo>
                      <a:pt x="2740" y="528"/>
                    </a:lnTo>
                    <a:lnTo>
                      <a:pt x="2692" y="506"/>
                    </a:lnTo>
                    <a:lnTo>
                      <a:pt x="2632" y="484"/>
                    </a:lnTo>
                    <a:lnTo>
                      <a:pt x="2561" y="457"/>
                    </a:lnTo>
                    <a:lnTo>
                      <a:pt x="2480" y="424"/>
                    </a:lnTo>
                    <a:lnTo>
                      <a:pt x="2388" y="397"/>
                    </a:lnTo>
                    <a:lnTo>
                      <a:pt x="2203" y="343"/>
                    </a:lnTo>
                    <a:lnTo>
                      <a:pt x="2078" y="310"/>
                    </a:lnTo>
                    <a:lnTo>
                      <a:pt x="1970" y="277"/>
                    </a:lnTo>
                    <a:lnTo>
                      <a:pt x="1878" y="245"/>
                    </a:lnTo>
                    <a:lnTo>
                      <a:pt x="1807" y="212"/>
                    </a:lnTo>
                    <a:lnTo>
                      <a:pt x="1742" y="179"/>
                    </a:lnTo>
                    <a:lnTo>
                      <a:pt x="1693" y="152"/>
                    </a:lnTo>
                    <a:lnTo>
                      <a:pt x="1655" y="125"/>
                    </a:lnTo>
                    <a:lnTo>
                      <a:pt x="1628" y="103"/>
                    </a:lnTo>
                    <a:lnTo>
                      <a:pt x="1606" y="81"/>
                    </a:lnTo>
                    <a:lnTo>
                      <a:pt x="1590" y="60"/>
                    </a:lnTo>
                    <a:lnTo>
                      <a:pt x="1585" y="43"/>
                    </a:lnTo>
                    <a:lnTo>
                      <a:pt x="1579" y="27"/>
                    </a:lnTo>
                    <a:lnTo>
                      <a:pt x="1585" y="5"/>
                    </a:lnTo>
                    <a:lnTo>
                      <a:pt x="1585" y="0"/>
                    </a:lnTo>
                    <a:lnTo>
                      <a:pt x="1568" y="27"/>
                    </a:lnTo>
                    <a:lnTo>
                      <a:pt x="1557" y="49"/>
                    </a:lnTo>
                    <a:lnTo>
                      <a:pt x="1557" y="76"/>
                    </a:lnTo>
                    <a:lnTo>
                      <a:pt x="1568" y="98"/>
                    </a:lnTo>
                    <a:lnTo>
                      <a:pt x="1590" y="120"/>
                    </a:lnTo>
                    <a:lnTo>
                      <a:pt x="1617" y="141"/>
                    </a:lnTo>
                    <a:lnTo>
                      <a:pt x="1650" y="163"/>
                    </a:lnTo>
                    <a:lnTo>
                      <a:pt x="1688" y="185"/>
                    </a:lnTo>
                    <a:lnTo>
                      <a:pt x="1737" y="207"/>
                    </a:lnTo>
                    <a:lnTo>
                      <a:pt x="1791" y="228"/>
                    </a:lnTo>
                    <a:lnTo>
                      <a:pt x="1905" y="267"/>
                    </a:lnTo>
                    <a:lnTo>
                      <a:pt x="2040" y="310"/>
                    </a:lnTo>
                    <a:lnTo>
                      <a:pt x="2182" y="348"/>
                    </a:lnTo>
                    <a:lnTo>
                      <a:pt x="2285" y="381"/>
                    </a:lnTo>
                    <a:lnTo>
                      <a:pt x="2382" y="408"/>
                    </a:lnTo>
                    <a:lnTo>
                      <a:pt x="2464" y="435"/>
                    </a:lnTo>
                    <a:lnTo>
                      <a:pt x="2540" y="462"/>
                    </a:lnTo>
                    <a:lnTo>
                      <a:pt x="2605" y="484"/>
                    </a:lnTo>
                    <a:lnTo>
                      <a:pt x="2659" y="506"/>
                    </a:lnTo>
                    <a:lnTo>
                      <a:pt x="2708" y="528"/>
                    </a:lnTo>
                    <a:lnTo>
                      <a:pt x="2740" y="544"/>
                    </a:lnTo>
                    <a:lnTo>
                      <a:pt x="2768" y="560"/>
                    </a:lnTo>
                    <a:lnTo>
                      <a:pt x="2784" y="577"/>
                    </a:lnTo>
                    <a:lnTo>
                      <a:pt x="2795" y="593"/>
                    </a:lnTo>
                    <a:lnTo>
                      <a:pt x="2800" y="615"/>
                    </a:lnTo>
                    <a:lnTo>
                      <a:pt x="2795" y="642"/>
                    </a:lnTo>
                    <a:lnTo>
                      <a:pt x="2784" y="664"/>
                    </a:lnTo>
                    <a:lnTo>
                      <a:pt x="2762" y="691"/>
                    </a:lnTo>
                    <a:lnTo>
                      <a:pt x="2730" y="713"/>
                    </a:lnTo>
                    <a:lnTo>
                      <a:pt x="2692" y="735"/>
                    </a:lnTo>
                    <a:lnTo>
                      <a:pt x="2643" y="756"/>
                    </a:lnTo>
                    <a:lnTo>
                      <a:pt x="2589" y="778"/>
                    </a:lnTo>
                    <a:lnTo>
                      <a:pt x="2529" y="800"/>
                    </a:lnTo>
                    <a:lnTo>
                      <a:pt x="2458" y="822"/>
                    </a:lnTo>
                    <a:lnTo>
                      <a:pt x="2382" y="843"/>
                    </a:lnTo>
                    <a:lnTo>
                      <a:pt x="2301" y="865"/>
                    </a:lnTo>
                    <a:lnTo>
                      <a:pt x="2214" y="887"/>
                    </a:lnTo>
                    <a:lnTo>
                      <a:pt x="2030" y="930"/>
                    </a:lnTo>
                    <a:lnTo>
                      <a:pt x="1823" y="979"/>
                    </a:lnTo>
                    <a:lnTo>
                      <a:pt x="1606" y="1034"/>
                    </a:lnTo>
                    <a:lnTo>
                      <a:pt x="1378" y="1094"/>
                    </a:lnTo>
                    <a:lnTo>
                      <a:pt x="1145" y="1164"/>
                    </a:lnTo>
                    <a:lnTo>
                      <a:pt x="912" y="1241"/>
                    </a:lnTo>
                    <a:lnTo>
                      <a:pt x="673" y="1328"/>
                    </a:lnTo>
                    <a:lnTo>
                      <a:pt x="440" y="1431"/>
                    </a:lnTo>
                    <a:lnTo>
                      <a:pt x="217" y="1545"/>
                    </a:lnTo>
                    <a:lnTo>
                      <a:pt x="0" y="1671"/>
                    </a:lnTo>
                    <a:lnTo>
                      <a:pt x="353" y="1671"/>
                    </a:lnTo>
                    <a:lnTo>
                      <a:pt x="554" y="1567"/>
                    </a:lnTo>
                    <a:lnTo>
                      <a:pt x="754" y="1469"/>
                    </a:lnTo>
                    <a:lnTo>
                      <a:pt x="955" y="1388"/>
                    </a:lnTo>
                    <a:lnTo>
                      <a:pt x="1145" y="1311"/>
                    </a:lnTo>
                    <a:lnTo>
                      <a:pt x="1335" y="1241"/>
                    </a:lnTo>
                    <a:lnTo>
                      <a:pt x="1519" y="1186"/>
                    </a:lnTo>
                    <a:lnTo>
                      <a:pt x="1693" y="1132"/>
                    </a:lnTo>
                    <a:lnTo>
                      <a:pt x="1861" y="1083"/>
                    </a:lnTo>
                    <a:lnTo>
                      <a:pt x="2019" y="1045"/>
                    </a:lnTo>
                    <a:lnTo>
                      <a:pt x="2165" y="1007"/>
                    </a:lnTo>
                    <a:lnTo>
                      <a:pt x="2301" y="974"/>
                    </a:lnTo>
                    <a:lnTo>
                      <a:pt x="2426" y="947"/>
                    </a:lnTo>
                    <a:lnTo>
                      <a:pt x="2534" y="914"/>
                    </a:lnTo>
                    <a:lnTo>
                      <a:pt x="2626" y="892"/>
                    </a:lnTo>
                    <a:lnTo>
                      <a:pt x="2702" y="865"/>
                    </a:lnTo>
                    <a:lnTo>
                      <a:pt x="2762" y="838"/>
                    </a:lnTo>
                    <a:lnTo>
                      <a:pt x="2800" y="816"/>
                    </a:lnTo>
                    <a:lnTo>
                      <a:pt x="2827" y="794"/>
                    </a:lnTo>
                    <a:lnTo>
                      <a:pt x="2849" y="767"/>
                    </a:lnTo>
                    <a:lnTo>
                      <a:pt x="2865" y="745"/>
                    </a:lnTo>
                    <a:lnTo>
                      <a:pt x="2876" y="724"/>
                    </a:lnTo>
                    <a:lnTo>
                      <a:pt x="2882" y="702"/>
                    </a:lnTo>
                    <a:lnTo>
                      <a:pt x="2876" y="658"/>
                    </a:lnTo>
                    <a:lnTo>
                      <a:pt x="2854" y="620"/>
                    </a:lnTo>
                    <a:lnTo>
                      <a:pt x="2833" y="588"/>
                    </a:lnTo>
                    <a:lnTo>
                      <a:pt x="2800" y="560"/>
                    </a:lnTo>
                    <a:lnTo>
                      <a:pt x="2773" y="544"/>
                    </a:lnTo>
                    <a:lnTo>
                      <a:pt x="2773" y="54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44039" name="Freeform 7"/>
              <p:cNvSpPr>
                <a:spLocks/>
              </p:cNvSpPr>
              <p:nvPr/>
            </p:nvSpPr>
            <p:spPr bwMode="hidden">
              <a:xfrm>
                <a:off x="4170" y="2671"/>
                <a:ext cx="1259" cy="811"/>
              </a:xfrm>
              <a:custGeom>
                <a:avLst/>
                <a:gdLst/>
                <a:ahLst/>
                <a:cxnLst>
                  <a:cxn ang="0">
                    <a:pos x="1259" y="615"/>
                  </a:cxn>
                  <a:cxn ang="0">
                    <a:pos x="1248" y="588"/>
                  </a:cxn>
                  <a:cxn ang="0">
                    <a:pos x="1237" y="566"/>
                  </a:cxn>
                  <a:cxn ang="0">
                    <a:pos x="1216" y="539"/>
                  </a:cxn>
                  <a:cxn ang="0">
                    <a:pos x="1188" y="517"/>
                  </a:cxn>
                  <a:cxn ang="0">
                    <a:pos x="1123" y="479"/>
                  </a:cxn>
                  <a:cxn ang="0">
                    <a:pos x="1042" y="441"/>
                  </a:cxn>
                  <a:cxn ang="0">
                    <a:pos x="944" y="408"/>
                  </a:cxn>
                  <a:cxn ang="0">
                    <a:pos x="841" y="381"/>
                  </a:cxn>
                  <a:cxn ang="0">
                    <a:pos x="727" y="348"/>
                  </a:cxn>
                  <a:cxn ang="0">
                    <a:pos x="613" y="321"/>
                  </a:cxn>
                  <a:cxn ang="0">
                    <a:pos x="499" y="294"/>
                  </a:cxn>
                  <a:cxn ang="0">
                    <a:pos x="391" y="261"/>
                  </a:cxn>
                  <a:cxn ang="0">
                    <a:pos x="288" y="229"/>
                  </a:cxn>
                  <a:cxn ang="0">
                    <a:pos x="195" y="196"/>
                  </a:cxn>
                  <a:cxn ang="0">
                    <a:pos x="119" y="152"/>
                  </a:cxn>
                  <a:cxn ang="0">
                    <a:pos x="54" y="109"/>
                  </a:cxn>
                  <a:cxn ang="0">
                    <a:pos x="33" y="87"/>
                  </a:cxn>
                  <a:cxn ang="0">
                    <a:pos x="16" y="60"/>
                  </a:cxn>
                  <a:cxn ang="0">
                    <a:pos x="5" y="33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11"/>
                  </a:cxn>
                  <a:cxn ang="0">
                    <a:pos x="0" y="38"/>
                  </a:cxn>
                  <a:cxn ang="0">
                    <a:pos x="5" y="60"/>
                  </a:cxn>
                  <a:cxn ang="0">
                    <a:pos x="16" y="87"/>
                  </a:cxn>
                  <a:cxn ang="0">
                    <a:pos x="33" y="114"/>
                  </a:cxn>
                  <a:cxn ang="0">
                    <a:pos x="54" y="142"/>
                  </a:cxn>
                  <a:cxn ang="0">
                    <a:pos x="87" y="174"/>
                  </a:cxn>
                  <a:cxn ang="0">
                    <a:pos x="125" y="207"/>
                  </a:cxn>
                  <a:cxn ang="0">
                    <a:pos x="179" y="240"/>
                  </a:cxn>
                  <a:cxn ang="0">
                    <a:pos x="244" y="278"/>
                  </a:cxn>
                  <a:cxn ang="0">
                    <a:pos x="326" y="310"/>
                  </a:cxn>
                  <a:cxn ang="0">
                    <a:pos x="418" y="348"/>
                  </a:cxn>
                  <a:cxn ang="0">
                    <a:pos x="526" y="381"/>
                  </a:cxn>
                  <a:cxn ang="0">
                    <a:pos x="657" y="414"/>
                  </a:cxn>
                  <a:cxn ang="0">
                    <a:pos x="749" y="435"/>
                  </a:cxn>
                  <a:cxn ang="0">
                    <a:pos x="830" y="463"/>
                  </a:cxn>
                  <a:cxn ang="0">
                    <a:pos x="901" y="490"/>
                  </a:cxn>
                  <a:cxn ang="0">
                    <a:pos x="966" y="512"/>
                  </a:cxn>
                  <a:cxn ang="0">
                    <a:pos x="1015" y="539"/>
                  </a:cxn>
                  <a:cxn ang="0">
                    <a:pos x="1053" y="566"/>
                  </a:cxn>
                  <a:cxn ang="0">
                    <a:pos x="1080" y="593"/>
                  </a:cxn>
                  <a:cxn ang="0">
                    <a:pos x="1102" y="620"/>
                  </a:cxn>
                  <a:cxn ang="0">
                    <a:pos x="1112" y="648"/>
                  </a:cxn>
                  <a:cxn ang="0">
                    <a:pos x="1118" y="675"/>
                  </a:cxn>
                  <a:cxn ang="0">
                    <a:pos x="1112" y="697"/>
                  </a:cxn>
                  <a:cxn ang="0">
                    <a:pos x="1096" y="724"/>
                  </a:cxn>
                  <a:cxn ang="0">
                    <a:pos x="1080" y="746"/>
                  </a:cxn>
                  <a:cxn ang="0">
                    <a:pos x="1053" y="767"/>
                  </a:cxn>
                  <a:cxn ang="0">
                    <a:pos x="1015" y="789"/>
                  </a:cxn>
                  <a:cxn ang="0">
                    <a:pos x="977" y="811"/>
                  </a:cxn>
                  <a:cxn ang="0">
                    <a:pos x="1047" y="789"/>
                  </a:cxn>
                  <a:cxn ang="0">
                    <a:pos x="1107" y="767"/>
                  </a:cxn>
                  <a:cxn ang="0">
                    <a:pos x="1156" y="746"/>
                  </a:cxn>
                  <a:cxn ang="0">
                    <a:pos x="1199" y="724"/>
                  </a:cxn>
                  <a:cxn ang="0">
                    <a:pos x="1226" y="702"/>
                  </a:cxn>
                  <a:cxn ang="0">
                    <a:pos x="1248" y="675"/>
                  </a:cxn>
                  <a:cxn ang="0">
                    <a:pos x="1259" y="648"/>
                  </a:cxn>
                  <a:cxn ang="0">
                    <a:pos x="1259" y="615"/>
                  </a:cxn>
                  <a:cxn ang="0">
                    <a:pos x="1259" y="615"/>
                  </a:cxn>
                </a:cxnLst>
                <a:rect l="0" t="0" r="r" b="b"/>
                <a:pathLst>
                  <a:path w="1259" h="811">
                    <a:moveTo>
                      <a:pt x="1259" y="615"/>
                    </a:moveTo>
                    <a:lnTo>
                      <a:pt x="1248" y="588"/>
                    </a:lnTo>
                    <a:lnTo>
                      <a:pt x="1237" y="566"/>
                    </a:lnTo>
                    <a:lnTo>
                      <a:pt x="1216" y="539"/>
                    </a:lnTo>
                    <a:lnTo>
                      <a:pt x="1188" y="517"/>
                    </a:lnTo>
                    <a:lnTo>
                      <a:pt x="1123" y="479"/>
                    </a:lnTo>
                    <a:lnTo>
                      <a:pt x="1042" y="441"/>
                    </a:lnTo>
                    <a:lnTo>
                      <a:pt x="944" y="408"/>
                    </a:lnTo>
                    <a:lnTo>
                      <a:pt x="841" y="381"/>
                    </a:lnTo>
                    <a:lnTo>
                      <a:pt x="727" y="348"/>
                    </a:lnTo>
                    <a:lnTo>
                      <a:pt x="613" y="321"/>
                    </a:lnTo>
                    <a:lnTo>
                      <a:pt x="499" y="294"/>
                    </a:lnTo>
                    <a:lnTo>
                      <a:pt x="391" y="261"/>
                    </a:lnTo>
                    <a:lnTo>
                      <a:pt x="288" y="229"/>
                    </a:lnTo>
                    <a:lnTo>
                      <a:pt x="195" y="196"/>
                    </a:lnTo>
                    <a:lnTo>
                      <a:pt x="119" y="152"/>
                    </a:lnTo>
                    <a:lnTo>
                      <a:pt x="54" y="109"/>
                    </a:lnTo>
                    <a:lnTo>
                      <a:pt x="33" y="87"/>
                    </a:lnTo>
                    <a:lnTo>
                      <a:pt x="16" y="60"/>
                    </a:lnTo>
                    <a:lnTo>
                      <a:pt x="5" y="33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11"/>
                    </a:lnTo>
                    <a:lnTo>
                      <a:pt x="0" y="38"/>
                    </a:lnTo>
                    <a:lnTo>
                      <a:pt x="5" y="60"/>
                    </a:lnTo>
                    <a:lnTo>
                      <a:pt x="16" y="87"/>
                    </a:lnTo>
                    <a:lnTo>
                      <a:pt x="33" y="114"/>
                    </a:lnTo>
                    <a:lnTo>
                      <a:pt x="54" y="142"/>
                    </a:lnTo>
                    <a:lnTo>
                      <a:pt x="87" y="174"/>
                    </a:lnTo>
                    <a:lnTo>
                      <a:pt x="125" y="207"/>
                    </a:lnTo>
                    <a:lnTo>
                      <a:pt x="179" y="240"/>
                    </a:lnTo>
                    <a:lnTo>
                      <a:pt x="244" y="278"/>
                    </a:lnTo>
                    <a:lnTo>
                      <a:pt x="326" y="310"/>
                    </a:lnTo>
                    <a:lnTo>
                      <a:pt x="418" y="348"/>
                    </a:lnTo>
                    <a:lnTo>
                      <a:pt x="526" y="381"/>
                    </a:lnTo>
                    <a:lnTo>
                      <a:pt x="657" y="414"/>
                    </a:lnTo>
                    <a:lnTo>
                      <a:pt x="749" y="435"/>
                    </a:lnTo>
                    <a:lnTo>
                      <a:pt x="830" y="463"/>
                    </a:lnTo>
                    <a:lnTo>
                      <a:pt x="901" y="490"/>
                    </a:lnTo>
                    <a:lnTo>
                      <a:pt x="966" y="512"/>
                    </a:lnTo>
                    <a:lnTo>
                      <a:pt x="1015" y="539"/>
                    </a:lnTo>
                    <a:lnTo>
                      <a:pt x="1053" y="566"/>
                    </a:lnTo>
                    <a:lnTo>
                      <a:pt x="1080" y="593"/>
                    </a:lnTo>
                    <a:lnTo>
                      <a:pt x="1102" y="620"/>
                    </a:lnTo>
                    <a:lnTo>
                      <a:pt x="1112" y="648"/>
                    </a:lnTo>
                    <a:lnTo>
                      <a:pt x="1118" y="675"/>
                    </a:lnTo>
                    <a:lnTo>
                      <a:pt x="1112" y="697"/>
                    </a:lnTo>
                    <a:lnTo>
                      <a:pt x="1096" y="724"/>
                    </a:lnTo>
                    <a:lnTo>
                      <a:pt x="1080" y="746"/>
                    </a:lnTo>
                    <a:lnTo>
                      <a:pt x="1053" y="767"/>
                    </a:lnTo>
                    <a:lnTo>
                      <a:pt x="1015" y="789"/>
                    </a:lnTo>
                    <a:lnTo>
                      <a:pt x="977" y="811"/>
                    </a:lnTo>
                    <a:lnTo>
                      <a:pt x="1047" y="789"/>
                    </a:lnTo>
                    <a:lnTo>
                      <a:pt x="1107" y="767"/>
                    </a:lnTo>
                    <a:lnTo>
                      <a:pt x="1156" y="746"/>
                    </a:lnTo>
                    <a:lnTo>
                      <a:pt x="1199" y="724"/>
                    </a:lnTo>
                    <a:lnTo>
                      <a:pt x="1226" y="702"/>
                    </a:lnTo>
                    <a:lnTo>
                      <a:pt x="1248" y="675"/>
                    </a:lnTo>
                    <a:lnTo>
                      <a:pt x="1259" y="648"/>
                    </a:lnTo>
                    <a:lnTo>
                      <a:pt x="1259" y="615"/>
                    </a:lnTo>
                    <a:lnTo>
                      <a:pt x="1259" y="61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44040" name="Freeform 8"/>
              <p:cNvSpPr>
                <a:spLocks/>
              </p:cNvSpPr>
              <p:nvPr/>
            </p:nvSpPr>
            <p:spPr bwMode="hidden">
              <a:xfrm>
                <a:off x="2900" y="3346"/>
                <a:ext cx="2849" cy="969"/>
              </a:xfrm>
              <a:custGeom>
                <a:avLst/>
                <a:gdLst/>
                <a:ahLst/>
                <a:cxnLst>
                  <a:cxn ang="0">
                    <a:pos x="92" y="958"/>
                  </a:cxn>
                  <a:cxn ang="0">
                    <a:pos x="0" y="969"/>
                  </a:cxn>
                  <a:cxn ang="0">
                    <a:pos x="391" y="969"/>
                  </a:cxn>
                  <a:cxn ang="0">
                    <a:pos x="434" y="947"/>
                  </a:cxn>
                  <a:cxn ang="0">
                    <a:pos x="483" y="914"/>
                  </a:cxn>
                  <a:cxn ang="0">
                    <a:pos x="554" y="876"/>
                  </a:cxn>
                  <a:cxn ang="0">
                    <a:pos x="635" y="838"/>
                  </a:cxn>
                  <a:cxn ang="0">
                    <a:pos x="727" y="794"/>
                  </a:cxn>
                  <a:cxn ang="0">
                    <a:pos x="836" y="745"/>
                  </a:cxn>
                  <a:cxn ang="0">
                    <a:pos x="961" y="696"/>
                  </a:cxn>
                  <a:cxn ang="0">
                    <a:pos x="1102" y="642"/>
                  </a:cxn>
                  <a:cxn ang="0">
                    <a:pos x="1259" y="582"/>
                  </a:cxn>
                  <a:cxn ang="0">
                    <a:pos x="1433" y="522"/>
                  </a:cxn>
                  <a:cxn ang="0">
                    <a:pos x="1623" y="462"/>
                  </a:cxn>
                  <a:cxn ang="0">
                    <a:pos x="1829" y="403"/>
                  </a:cxn>
                  <a:cxn ang="0">
                    <a:pos x="2057" y="343"/>
                  </a:cxn>
                  <a:cxn ang="0">
                    <a:pos x="2301" y="283"/>
                  </a:cxn>
                  <a:cxn ang="0">
                    <a:pos x="2567" y="223"/>
                  </a:cxn>
                  <a:cxn ang="0">
                    <a:pos x="2849" y="163"/>
                  </a:cxn>
                  <a:cxn ang="0">
                    <a:pos x="2849" y="0"/>
                  </a:cxn>
                  <a:cxn ang="0">
                    <a:pos x="2817" y="16"/>
                  </a:cxn>
                  <a:cxn ang="0">
                    <a:pos x="2773" y="33"/>
                  </a:cxn>
                  <a:cxn ang="0">
                    <a:pos x="2719" y="54"/>
                  </a:cxn>
                  <a:cxn ang="0">
                    <a:pos x="2648" y="76"/>
                  </a:cxn>
                  <a:cxn ang="0">
                    <a:pos x="2572" y="98"/>
                  </a:cxn>
                  <a:cxn ang="0">
                    <a:pos x="2491" y="120"/>
                  </a:cxn>
                  <a:cxn ang="0">
                    <a:pos x="2399" y="147"/>
                  </a:cxn>
                  <a:cxn ang="0">
                    <a:pos x="2301" y="169"/>
                  </a:cxn>
                  <a:cxn ang="0">
                    <a:pos x="2095" y="223"/>
                  </a:cxn>
                  <a:cxn ang="0">
                    <a:pos x="1889" y="277"/>
                  </a:cxn>
                  <a:cxn ang="0">
                    <a:pos x="1688" y="326"/>
                  </a:cxn>
                  <a:cxn ang="0">
                    <a:pos x="1590" y="354"/>
                  </a:cxn>
                  <a:cxn ang="0">
                    <a:pos x="1503" y="381"/>
                  </a:cxn>
                  <a:cxn ang="0">
                    <a:pos x="1107" y="506"/>
                  </a:cxn>
                  <a:cxn ang="0">
                    <a:pos x="912" y="577"/>
                  </a:cxn>
                  <a:cxn ang="0">
                    <a:pos x="727" y="647"/>
                  </a:cxn>
                  <a:cxn ang="0">
                    <a:pos x="548" y="718"/>
                  </a:cxn>
                  <a:cxn ang="0">
                    <a:pos x="380" y="794"/>
                  </a:cxn>
                  <a:cxn ang="0">
                    <a:pos x="228" y="876"/>
                  </a:cxn>
                  <a:cxn ang="0">
                    <a:pos x="92" y="958"/>
                  </a:cxn>
                  <a:cxn ang="0">
                    <a:pos x="92" y="958"/>
                  </a:cxn>
                </a:cxnLst>
                <a:rect l="0" t="0" r="r" b="b"/>
                <a:pathLst>
                  <a:path w="2849" h="969">
                    <a:moveTo>
                      <a:pt x="92" y="958"/>
                    </a:moveTo>
                    <a:lnTo>
                      <a:pt x="0" y="969"/>
                    </a:lnTo>
                    <a:lnTo>
                      <a:pt x="391" y="969"/>
                    </a:lnTo>
                    <a:lnTo>
                      <a:pt x="434" y="947"/>
                    </a:lnTo>
                    <a:lnTo>
                      <a:pt x="483" y="914"/>
                    </a:lnTo>
                    <a:lnTo>
                      <a:pt x="554" y="876"/>
                    </a:lnTo>
                    <a:lnTo>
                      <a:pt x="635" y="838"/>
                    </a:lnTo>
                    <a:lnTo>
                      <a:pt x="727" y="794"/>
                    </a:lnTo>
                    <a:lnTo>
                      <a:pt x="836" y="745"/>
                    </a:lnTo>
                    <a:lnTo>
                      <a:pt x="961" y="696"/>
                    </a:lnTo>
                    <a:lnTo>
                      <a:pt x="1102" y="642"/>
                    </a:lnTo>
                    <a:lnTo>
                      <a:pt x="1259" y="582"/>
                    </a:lnTo>
                    <a:lnTo>
                      <a:pt x="1433" y="522"/>
                    </a:lnTo>
                    <a:lnTo>
                      <a:pt x="1623" y="462"/>
                    </a:lnTo>
                    <a:lnTo>
                      <a:pt x="1829" y="403"/>
                    </a:lnTo>
                    <a:lnTo>
                      <a:pt x="2057" y="343"/>
                    </a:lnTo>
                    <a:lnTo>
                      <a:pt x="2301" y="283"/>
                    </a:lnTo>
                    <a:lnTo>
                      <a:pt x="2567" y="223"/>
                    </a:lnTo>
                    <a:lnTo>
                      <a:pt x="2849" y="163"/>
                    </a:lnTo>
                    <a:lnTo>
                      <a:pt x="2849" y="0"/>
                    </a:lnTo>
                    <a:lnTo>
                      <a:pt x="2817" y="16"/>
                    </a:lnTo>
                    <a:lnTo>
                      <a:pt x="2773" y="33"/>
                    </a:lnTo>
                    <a:lnTo>
                      <a:pt x="2719" y="54"/>
                    </a:lnTo>
                    <a:lnTo>
                      <a:pt x="2648" y="76"/>
                    </a:lnTo>
                    <a:lnTo>
                      <a:pt x="2572" y="98"/>
                    </a:lnTo>
                    <a:lnTo>
                      <a:pt x="2491" y="120"/>
                    </a:lnTo>
                    <a:lnTo>
                      <a:pt x="2399" y="147"/>
                    </a:lnTo>
                    <a:lnTo>
                      <a:pt x="2301" y="169"/>
                    </a:lnTo>
                    <a:lnTo>
                      <a:pt x="2095" y="223"/>
                    </a:lnTo>
                    <a:lnTo>
                      <a:pt x="1889" y="277"/>
                    </a:lnTo>
                    <a:lnTo>
                      <a:pt x="1688" y="326"/>
                    </a:lnTo>
                    <a:lnTo>
                      <a:pt x="1590" y="354"/>
                    </a:lnTo>
                    <a:lnTo>
                      <a:pt x="1503" y="381"/>
                    </a:lnTo>
                    <a:lnTo>
                      <a:pt x="1107" y="506"/>
                    </a:lnTo>
                    <a:lnTo>
                      <a:pt x="912" y="577"/>
                    </a:lnTo>
                    <a:lnTo>
                      <a:pt x="727" y="647"/>
                    </a:lnTo>
                    <a:lnTo>
                      <a:pt x="548" y="718"/>
                    </a:lnTo>
                    <a:lnTo>
                      <a:pt x="380" y="794"/>
                    </a:lnTo>
                    <a:lnTo>
                      <a:pt x="228" y="876"/>
                    </a:lnTo>
                    <a:lnTo>
                      <a:pt x="92" y="958"/>
                    </a:lnTo>
                    <a:lnTo>
                      <a:pt x="92" y="95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1961"/>
                      <a:invGamma/>
                    </a:schemeClr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  <p:sp>
            <p:nvSpPr>
              <p:cNvPr id="1038" name="Freeform 9"/>
              <p:cNvSpPr>
                <a:spLocks/>
              </p:cNvSpPr>
              <p:nvPr/>
            </p:nvSpPr>
            <p:spPr bwMode="hidden">
              <a:xfrm>
                <a:off x="2748" y="2230"/>
                <a:ext cx="3007" cy="2085"/>
              </a:xfrm>
              <a:custGeom>
                <a:avLst/>
                <a:gdLst>
                  <a:gd name="T0" fmla="*/ 1433 w 3007"/>
                  <a:gd name="T1" fmla="*/ 474 h 2085"/>
                  <a:gd name="T2" fmla="*/ 1460 w 3007"/>
                  <a:gd name="T3" fmla="*/ 528 h 2085"/>
                  <a:gd name="T4" fmla="*/ 1541 w 3007"/>
                  <a:gd name="T5" fmla="*/ 593 h 2085"/>
                  <a:gd name="T6" fmla="*/ 1715 w 3007"/>
                  <a:gd name="T7" fmla="*/ 670 h 2085"/>
                  <a:gd name="T8" fmla="*/ 1927 w 3007"/>
                  <a:gd name="T9" fmla="*/ 735 h 2085"/>
                  <a:gd name="T10" fmla="*/ 2155 w 3007"/>
                  <a:gd name="T11" fmla="*/ 789 h 2085"/>
                  <a:gd name="T12" fmla="*/ 2372 w 3007"/>
                  <a:gd name="T13" fmla="*/ 849 h 2085"/>
                  <a:gd name="T14" fmla="*/ 2551 w 3007"/>
                  <a:gd name="T15" fmla="*/ 920 h 2085"/>
                  <a:gd name="T16" fmla="*/ 2638 w 3007"/>
                  <a:gd name="T17" fmla="*/ 980 h 2085"/>
                  <a:gd name="T18" fmla="*/ 2676 w 3007"/>
                  <a:gd name="T19" fmla="*/ 1029 h 2085"/>
                  <a:gd name="T20" fmla="*/ 2681 w 3007"/>
                  <a:gd name="T21" fmla="*/ 1083 h 2085"/>
                  <a:gd name="T22" fmla="*/ 2665 w 3007"/>
                  <a:gd name="T23" fmla="*/ 1127 h 2085"/>
                  <a:gd name="T24" fmla="*/ 2616 w 3007"/>
                  <a:gd name="T25" fmla="*/ 1170 h 2085"/>
                  <a:gd name="T26" fmla="*/ 2545 w 3007"/>
                  <a:gd name="T27" fmla="*/ 1208 h 2085"/>
                  <a:gd name="T28" fmla="*/ 2448 w 3007"/>
                  <a:gd name="T29" fmla="*/ 1241 h 2085"/>
                  <a:gd name="T30" fmla="*/ 2328 w 3007"/>
                  <a:gd name="T31" fmla="*/ 1274 h 2085"/>
                  <a:gd name="T32" fmla="*/ 2106 w 3007"/>
                  <a:gd name="T33" fmla="*/ 1328 h 2085"/>
                  <a:gd name="T34" fmla="*/ 1742 w 3007"/>
                  <a:gd name="T35" fmla="*/ 1421 h 2085"/>
                  <a:gd name="T36" fmla="*/ 1308 w 3007"/>
                  <a:gd name="T37" fmla="*/ 1540 h 2085"/>
                  <a:gd name="T38" fmla="*/ 820 w 3007"/>
                  <a:gd name="T39" fmla="*/ 1709 h 2085"/>
                  <a:gd name="T40" fmla="*/ 282 w 3007"/>
                  <a:gd name="T41" fmla="*/ 1943 h 2085"/>
                  <a:gd name="T42" fmla="*/ 152 w 3007"/>
                  <a:gd name="T43" fmla="*/ 2085 h 2085"/>
                  <a:gd name="T44" fmla="*/ 386 w 3007"/>
                  <a:gd name="T45" fmla="*/ 1992 h 2085"/>
                  <a:gd name="T46" fmla="*/ 700 w 3007"/>
                  <a:gd name="T47" fmla="*/ 1834 h 2085"/>
                  <a:gd name="T48" fmla="*/ 1064 w 3007"/>
                  <a:gd name="T49" fmla="*/ 1693 h 2085"/>
                  <a:gd name="T50" fmla="*/ 1661 w 3007"/>
                  <a:gd name="T51" fmla="*/ 1497 h 2085"/>
                  <a:gd name="T52" fmla="*/ 1845 w 3007"/>
                  <a:gd name="T53" fmla="*/ 1442 h 2085"/>
                  <a:gd name="T54" fmla="*/ 2252 w 3007"/>
                  <a:gd name="T55" fmla="*/ 1339 h 2085"/>
                  <a:gd name="T56" fmla="*/ 2551 w 3007"/>
                  <a:gd name="T57" fmla="*/ 1263 h 2085"/>
                  <a:gd name="T58" fmla="*/ 2730 w 3007"/>
                  <a:gd name="T59" fmla="*/ 1214 h 2085"/>
                  <a:gd name="T60" fmla="*/ 2876 w 3007"/>
                  <a:gd name="T61" fmla="*/ 1170 h 2085"/>
                  <a:gd name="T62" fmla="*/ 2974 w 3007"/>
                  <a:gd name="T63" fmla="*/ 1132 h 2085"/>
                  <a:gd name="T64" fmla="*/ 3007 w 3007"/>
                  <a:gd name="T65" fmla="*/ 871 h 2085"/>
                  <a:gd name="T66" fmla="*/ 2860 w 3007"/>
                  <a:gd name="T67" fmla="*/ 844 h 2085"/>
                  <a:gd name="T68" fmla="*/ 2670 w 3007"/>
                  <a:gd name="T69" fmla="*/ 806 h 2085"/>
                  <a:gd name="T70" fmla="*/ 2458 w 3007"/>
                  <a:gd name="T71" fmla="*/ 757 h 2085"/>
                  <a:gd name="T72" fmla="*/ 2138 w 3007"/>
                  <a:gd name="T73" fmla="*/ 670 h 2085"/>
                  <a:gd name="T74" fmla="*/ 1959 w 3007"/>
                  <a:gd name="T75" fmla="*/ 604 h 2085"/>
                  <a:gd name="T76" fmla="*/ 1824 w 3007"/>
                  <a:gd name="T77" fmla="*/ 534 h 2085"/>
                  <a:gd name="T78" fmla="*/ 1769 w 3007"/>
                  <a:gd name="T79" fmla="*/ 474 h 2085"/>
                  <a:gd name="T80" fmla="*/ 1753 w 3007"/>
                  <a:gd name="T81" fmla="*/ 436 h 2085"/>
                  <a:gd name="T82" fmla="*/ 1780 w 3007"/>
                  <a:gd name="T83" fmla="*/ 381 h 2085"/>
                  <a:gd name="T84" fmla="*/ 1862 w 3007"/>
                  <a:gd name="T85" fmla="*/ 316 h 2085"/>
                  <a:gd name="T86" fmla="*/ 1986 w 3007"/>
                  <a:gd name="T87" fmla="*/ 267 h 2085"/>
                  <a:gd name="T88" fmla="*/ 2149 w 3007"/>
                  <a:gd name="T89" fmla="*/ 229 h 2085"/>
                  <a:gd name="T90" fmla="*/ 2431 w 3007"/>
                  <a:gd name="T91" fmla="*/ 180 h 2085"/>
                  <a:gd name="T92" fmla="*/ 2827 w 3007"/>
                  <a:gd name="T93" fmla="*/ 125 h 2085"/>
                  <a:gd name="T94" fmla="*/ 3007 w 3007"/>
                  <a:gd name="T95" fmla="*/ 87 h 2085"/>
                  <a:gd name="T96" fmla="*/ 2909 w 3007"/>
                  <a:gd name="T97" fmla="*/ 22 h 2085"/>
                  <a:gd name="T98" fmla="*/ 2676 w 3007"/>
                  <a:gd name="T99" fmla="*/ 66 h 2085"/>
                  <a:gd name="T100" fmla="*/ 2285 w 3007"/>
                  <a:gd name="T101" fmla="*/ 120 h 2085"/>
                  <a:gd name="T102" fmla="*/ 2030 w 3007"/>
                  <a:gd name="T103" fmla="*/ 158 h 2085"/>
                  <a:gd name="T104" fmla="*/ 1791 w 3007"/>
                  <a:gd name="T105" fmla="*/ 202 h 2085"/>
                  <a:gd name="T106" fmla="*/ 1601 w 3007"/>
                  <a:gd name="T107" fmla="*/ 261 h 2085"/>
                  <a:gd name="T108" fmla="*/ 1471 w 3007"/>
                  <a:gd name="T109" fmla="*/ 338 h 2085"/>
                  <a:gd name="T110" fmla="*/ 1438 w 3007"/>
                  <a:gd name="T111" fmla="*/ 387 h 2085"/>
                  <a:gd name="T112" fmla="*/ 1427 w 3007"/>
                  <a:gd name="T113" fmla="*/ 441 h 2085"/>
                  <a:gd name="T114" fmla="*/ 0 60000 65536"/>
                  <a:gd name="T115" fmla="*/ 0 60000 65536"/>
                  <a:gd name="T116" fmla="*/ 0 60000 65536"/>
                  <a:gd name="T117" fmla="*/ 0 60000 65536"/>
                  <a:gd name="T118" fmla="*/ 0 60000 65536"/>
                  <a:gd name="T119" fmla="*/ 0 60000 65536"/>
                  <a:gd name="T120" fmla="*/ 0 60000 65536"/>
                  <a:gd name="T121" fmla="*/ 0 60000 65536"/>
                  <a:gd name="T122" fmla="*/ 0 60000 65536"/>
                  <a:gd name="T123" fmla="*/ 0 60000 65536"/>
                  <a:gd name="T124" fmla="*/ 0 60000 65536"/>
                  <a:gd name="T125" fmla="*/ 0 60000 65536"/>
                  <a:gd name="T126" fmla="*/ 0 60000 65536"/>
                  <a:gd name="T127" fmla="*/ 0 60000 65536"/>
                  <a:gd name="T128" fmla="*/ 0 60000 65536"/>
                  <a:gd name="T129" fmla="*/ 0 60000 65536"/>
                  <a:gd name="T130" fmla="*/ 0 60000 65536"/>
                  <a:gd name="T131" fmla="*/ 0 60000 65536"/>
                  <a:gd name="T132" fmla="*/ 0 60000 65536"/>
                  <a:gd name="T133" fmla="*/ 0 60000 65536"/>
                  <a:gd name="T134" fmla="*/ 0 60000 65536"/>
                  <a:gd name="T135" fmla="*/ 0 60000 65536"/>
                  <a:gd name="T136" fmla="*/ 0 60000 65536"/>
                  <a:gd name="T137" fmla="*/ 0 60000 65536"/>
                  <a:gd name="T138" fmla="*/ 0 60000 65536"/>
                  <a:gd name="T139" fmla="*/ 0 60000 65536"/>
                  <a:gd name="T140" fmla="*/ 0 60000 65536"/>
                  <a:gd name="T141" fmla="*/ 0 60000 65536"/>
                  <a:gd name="T142" fmla="*/ 0 60000 65536"/>
                  <a:gd name="T143" fmla="*/ 0 60000 65536"/>
                  <a:gd name="T144" fmla="*/ 0 60000 65536"/>
                  <a:gd name="T145" fmla="*/ 0 60000 65536"/>
                  <a:gd name="T146" fmla="*/ 0 60000 65536"/>
                  <a:gd name="T147" fmla="*/ 0 60000 65536"/>
                  <a:gd name="T148" fmla="*/ 0 60000 65536"/>
                  <a:gd name="T149" fmla="*/ 0 60000 65536"/>
                  <a:gd name="T150" fmla="*/ 0 60000 65536"/>
                  <a:gd name="T151" fmla="*/ 0 60000 65536"/>
                  <a:gd name="T152" fmla="*/ 0 60000 65536"/>
                  <a:gd name="T153" fmla="*/ 0 60000 65536"/>
                  <a:gd name="T154" fmla="*/ 0 60000 65536"/>
                  <a:gd name="T155" fmla="*/ 0 60000 65536"/>
                  <a:gd name="T156" fmla="*/ 0 60000 65536"/>
                  <a:gd name="T157" fmla="*/ 0 60000 65536"/>
                  <a:gd name="T158" fmla="*/ 0 60000 65536"/>
                  <a:gd name="T159" fmla="*/ 0 60000 65536"/>
                  <a:gd name="T160" fmla="*/ 0 60000 65536"/>
                  <a:gd name="T161" fmla="*/ 0 60000 65536"/>
                  <a:gd name="T162" fmla="*/ 0 60000 65536"/>
                  <a:gd name="T163" fmla="*/ 0 60000 65536"/>
                  <a:gd name="T164" fmla="*/ 0 60000 65536"/>
                  <a:gd name="T165" fmla="*/ 0 60000 65536"/>
                  <a:gd name="T166" fmla="*/ 0 60000 65536"/>
                  <a:gd name="T167" fmla="*/ 0 60000 65536"/>
                  <a:gd name="T168" fmla="*/ 0 60000 65536"/>
                  <a:gd name="T169" fmla="*/ 0 60000 65536"/>
                  <a:gd name="T170" fmla="*/ 0 60000 65536"/>
                </a:gdLst>
                <a:ahLst/>
                <a:cxnLst>
                  <a:cxn ang="T114">
                    <a:pos x="T0" y="T1"/>
                  </a:cxn>
                  <a:cxn ang="T115">
                    <a:pos x="T2" y="T3"/>
                  </a:cxn>
                  <a:cxn ang="T116">
                    <a:pos x="T4" y="T5"/>
                  </a:cxn>
                  <a:cxn ang="T117">
                    <a:pos x="T6" y="T7"/>
                  </a:cxn>
                  <a:cxn ang="T118">
                    <a:pos x="T8" y="T9"/>
                  </a:cxn>
                  <a:cxn ang="T119">
                    <a:pos x="T10" y="T11"/>
                  </a:cxn>
                  <a:cxn ang="T120">
                    <a:pos x="T12" y="T13"/>
                  </a:cxn>
                  <a:cxn ang="T121">
                    <a:pos x="T14" y="T15"/>
                  </a:cxn>
                  <a:cxn ang="T122">
                    <a:pos x="T16" y="T17"/>
                  </a:cxn>
                  <a:cxn ang="T123">
                    <a:pos x="T18" y="T19"/>
                  </a:cxn>
                  <a:cxn ang="T124">
                    <a:pos x="T20" y="T21"/>
                  </a:cxn>
                  <a:cxn ang="T125">
                    <a:pos x="T22" y="T23"/>
                  </a:cxn>
                  <a:cxn ang="T126">
                    <a:pos x="T24" y="T25"/>
                  </a:cxn>
                  <a:cxn ang="T127">
                    <a:pos x="T26" y="T27"/>
                  </a:cxn>
                  <a:cxn ang="T128">
                    <a:pos x="T28" y="T29"/>
                  </a:cxn>
                  <a:cxn ang="T129">
                    <a:pos x="T30" y="T31"/>
                  </a:cxn>
                  <a:cxn ang="T130">
                    <a:pos x="T32" y="T33"/>
                  </a:cxn>
                  <a:cxn ang="T131">
                    <a:pos x="T34" y="T35"/>
                  </a:cxn>
                  <a:cxn ang="T132">
                    <a:pos x="T36" y="T37"/>
                  </a:cxn>
                  <a:cxn ang="T133">
                    <a:pos x="T38" y="T39"/>
                  </a:cxn>
                  <a:cxn ang="T134">
                    <a:pos x="T40" y="T41"/>
                  </a:cxn>
                  <a:cxn ang="T135">
                    <a:pos x="T42" y="T43"/>
                  </a:cxn>
                  <a:cxn ang="T136">
                    <a:pos x="T44" y="T45"/>
                  </a:cxn>
                  <a:cxn ang="T137">
                    <a:pos x="T46" y="T47"/>
                  </a:cxn>
                  <a:cxn ang="T138">
                    <a:pos x="T48" y="T49"/>
                  </a:cxn>
                  <a:cxn ang="T139">
                    <a:pos x="T50" y="T51"/>
                  </a:cxn>
                  <a:cxn ang="T140">
                    <a:pos x="T52" y="T53"/>
                  </a:cxn>
                  <a:cxn ang="T141">
                    <a:pos x="T54" y="T55"/>
                  </a:cxn>
                  <a:cxn ang="T142">
                    <a:pos x="T56" y="T57"/>
                  </a:cxn>
                  <a:cxn ang="T143">
                    <a:pos x="T58" y="T59"/>
                  </a:cxn>
                  <a:cxn ang="T144">
                    <a:pos x="T60" y="T61"/>
                  </a:cxn>
                  <a:cxn ang="T145">
                    <a:pos x="T62" y="T63"/>
                  </a:cxn>
                  <a:cxn ang="T146">
                    <a:pos x="T64" y="T65"/>
                  </a:cxn>
                  <a:cxn ang="T147">
                    <a:pos x="T66" y="T67"/>
                  </a:cxn>
                  <a:cxn ang="T148">
                    <a:pos x="T68" y="T69"/>
                  </a:cxn>
                  <a:cxn ang="T149">
                    <a:pos x="T70" y="T71"/>
                  </a:cxn>
                  <a:cxn ang="T150">
                    <a:pos x="T72" y="T73"/>
                  </a:cxn>
                  <a:cxn ang="T151">
                    <a:pos x="T74" y="T75"/>
                  </a:cxn>
                  <a:cxn ang="T152">
                    <a:pos x="T76" y="T77"/>
                  </a:cxn>
                  <a:cxn ang="T153">
                    <a:pos x="T78" y="T79"/>
                  </a:cxn>
                  <a:cxn ang="T154">
                    <a:pos x="T80" y="T81"/>
                  </a:cxn>
                  <a:cxn ang="T155">
                    <a:pos x="T82" y="T83"/>
                  </a:cxn>
                  <a:cxn ang="T156">
                    <a:pos x="T84" y="T85"/>
                  </a:cxn>
                  <a:cxn ang="T157">
                    <a:pos x="T86" y="T87"/>
                  </a:cxn>
                  <a:cxn ang="T158">
                    <a:pos x="T88" y="T89"/>
                  </a:cxn>
                  <a:cxn ang="T159">
                    <a:pos x="T90" y="T91"/>
                  </a:cxn>
                  <a:cxn ang="T160">
                    <a:pos x="T92" y="T93"/>
                  </a:cxn>
                  <a:cxn ang="T161">
                    <a:pos x="T94" y="T95"/>
                  </a:cxn>
                  <a:cxn ang="T162">
                    <a:pos x="T96" y="T97"/>
                  </a:cxn>
                  <a:cxn ang="T163">
                    <a:pos x="T98" y="T99"/>
                  </a:cxn>
                  <a:cxn ang="T164">
                    <a:pos x="T100" y="T101"/>
                  </a:cxn>
                  <a:cxn ang="T165">
                    <a:pos x="T102" y="T103"/>
                  </a:cxn>
                  <a:cxn ang="T166">
                    <a:pos x="T104" y="T105"/>
                  </a:cxn>
                  <a:cxn ang="T167">
                    <a:pos x="T106" y="T107"/>
                  </a:cxn>
                  <a:cxn ang="T168">
                    <a:pos x="T108" y="T109"/>
                  </a:cxn>
                  <a:cxn ang="T169">
                    <a:pos x="T110" y="T111"/>
                  </a:cxn>
                  <a:cxn ang="T170">
                    <a:pos x="T112" y="T113"/>
                  </a:cxn>
                </a:cxnLst>
                <a:rect l="0" t="0" r="r" b="b"/>
                <a:pathLst>
                  <a:path w="3007" h="2085">
                    <a:moveTo>
                      <a:pt x="1427" y="441"/>
                    </a:moveTo>
                    <a:lnTo>
                      <a:pt x="1433" y="474"/>
                    </a:lnTo>
                    <a:lnTo>
                      <a:pt x="1444" y="501"/>
                    </a:lnTo>
                    <a:lnTo>
                      <a:pt x="1460" y="528"/>
                    </a:lnTo>
                    <a:lnTo>
                      <a:pt x="1482" y="550"/>
                    </a:lnTo>
                    <a:lnTo>
                      <a:pt x="1541" y="593"/>
                    </a:lnTo>
                    <a:lnTo>
                      <a:pt x="1623" y="637"/>
                    </a:lnTo>
                    <a:lnTo>
                      <a:pt x="1715" y="670"/>
                    </a:lnTo>
                    <a:lnTo>
                      <a:pt x="1818" y="702"/>
                    </a:lnTo>
                    <a:lnTo>
                      <a:pt x="1927" y="735"/>
                    </a:lnTo>
                    <a:lnTo>
                      <a:pt x="2041" y="762"/>
                    </a:lnTo>
                    <a:lnTo>
                      <a:pt x="2155" y="789"/>
                    </a:lnTo>
                    <a:lnTo>
                      <a:pt x="2269" y="822"/>
                    </a:lnTo>
                    <a:lnTo>
                      <a:pt x="2372" y="849"/>
                    </a:lnTo>
                    <a:lnTo>
                      <a:pt x="2464" y="882"/>
                    </a:lnTo>
                    <a:lnTo>
                      <a:pt x="2551" y="920"/>
                    </a:lnTo>
                    <a:lnTo>
                      <a:pt x="2616" y="958"/>
                    </a:lnTo>
                    <a:lnTo>
                      <a:pt x="2638" y="980"/>
                    </a:lnTo>
                    <a:lnTo>
                      <a:pt x="2659" y="1007"/>
                    </a:lnTo>
                    <a:lnTo>
                      <a:pt x="2676" y="1029"/>
                    </a:lnTo>
                    <a:lnTo>
                      <a:pt x="2681" y="1056"/>
                    </a:lnTo>
                    <a:lnTo>
                      <a:pt x="2681" y="1083"/>
                    </a:lnTo>
                    <a:lnTo>
                      <a:pt x="2676" y="1105"/>
                    </a:lnTo>
                    <a:lnTo>
                      <a:pt x="2665" y="1127"/>
                    </a:lnTo>
                    <a:lnTo>
                      <a:pt x="2643" y="1149"/>
                    </a:lnTo>
                    <a:lnTo>
                      <a:pt x="2616" y="1170"/>
                    </a:lnTo>
                    <a:lnTo>
                      <a:pt x="2583" y="1187"/>
                    </a:lnTo>
                    <a:lnTo>
                      <a:pt x="2545" y="1208"/>
                    </a:lnTo>
                    <a:lnTo>
                      <a:pt x="2502" y="1225"/>
                    </a:lnTo>
                    <a:lnTo>
                      <a:pt x="2448" y="1241"/>
                    </a:lnTo>
                    <a:lnTo>
                      <a:pt x="2388" y="1257"/>
                    </a:lnTo>
                    <a:lnTo>
                      <a:pt x="2328" y="1274"/>
                    </a:lnTo>
                    <a:lnTo>
                      <a:pt x="2258" y="1290"/>
                    </a:lnTo>
                    <a:lnTo>
                      <a:pt x="2106" y="1328"/>
                    </a:lnTo>
                    <a:lnTo>
                      <a:pt x="1932" y="1372"/>
                    </a:lnTo>
                    <a:lnTo>
                      <a:pt x="1742" y="1421"/>
                    </a:lnTo>
                    <a:lnTo>
                      <a:pt x="1531" y="1475"/>
                    </a:lnTo>
                    <a:lnTo>
                      <a:pt x="1308" y="1540"/>
                    </a:lnTo>
                    <a:lnTo>
                      <a:pt x="1069" y="1617"/>
                    </a:lnTo>
                    <a:lnTo>
                      <a:pt x="820" y="1709"/>
                    </a:lnTo>
                    <a:lnTo>
                      <a:pt x="554" y="1818"/>
                    </a:lnTo>
                    <a:lnTo>
                      <a:pt x="282" y="1943"/>
                    </a:lnTo>
                    <a:lnTo>
                      <a:pt x="0" y="2085"/>
                    </a:lnTo>
                    <a:lnTo>
                      <a:pt x="152" y="2085"/>
                    </a:lnTo>
                    <a:lnTo>
                      <a:pt x="244" y="2074"/>
                    </a:lnTo>
                    <a:lnTo>
                      <a:pt x="386" y="1992"/>
                    </a:lnTo>
                    <a:lnTo>
                      <a:pt x="537" y="1910"/>
                    </a:lnTo>
                    <a:lnTo>
                      <a:pt x="700" y="1834"/>
                    </a:lnTo>
                    <a:lnTo>
                      <a:pt x="879" y="1763"/>
                    </a:lnTo>
                    <a:lnTo>
                      <a:pt x="1064" y="1693"/>
                    </a:lnTo>
                    <a:lnTo>
                      <a:pt x="1259" y="1622"/>
                    </a:lnTo>
                    <a:lnTo>
                      <a:pt x="1661" y="1497"/>
                    </a:lnTo>
                    <a:lnTo>
                      <a:pt x="1748" y="1470"/>
                    </a:lnTo>
                    <a:lnTo>
                      <a:pt x="1845" y="1442"/>
                    </a:lnTo>
                    <a:lnTo>
                      <a:pt x="2046" y="1393"/>
                    </a:lnTo>
                    <a:lnTo>
                      <a:pt x="2252" y="1339"/>
                    </a:lnTo>
                    <a:lnTo>
                      <a:pt x="2458" y="1285"/>
                    </a:lnTo>
                    <a:lnTo>
                      <a:pt x="2551" y="1263"/>
                    </a:lnTo>
                    <a:lnTo>
                      <a:pt x="2643" y="1236"/>
                    </a:lnTo>
                    <a:lnTo>
                      <a:pt x="2730" y="1214"/>
                    </a:lnTo>
                    <a:lnTo>
                      <a:pt x="2806" y="1192"/>
                    </a:lnTo>
                    <a:lnTo>
                      <a:pt x="2876" y="1170"/>
                    </a:lnTo>
                    <a:lnTo>
                      <a:pt x="2931" y="1149"/>
                    </a:lnTo>
                    <a:lnTo>
                      <a:pt x="2974" y="1132"/>
                    </a:lnTo>
                    <a:lnTo>
                      <a:pt x="3007" y="1116"/>
                    </a:lnTo>
                    <a:lnTo>
                      <a:pt x="3007" y="871"/>
                    </a:lnTo>
                    <a:lnTo>
                      <a:pt x="2941" y="860"/>
                    </a:lnTo>
                    <a:lnTo>
                      <a:pt x="2860" y="844"/>
                    </a:lnTo>
                    <a:lnTo>
                      <a:pt x="2773" y="827"/>
                    </a:lnTo>
                    <a:lnTo>
                      <a:pt x="2670" y="806"/>
                    </a:lnTo>
                    <a:lnTo>
                      <a:pt x="2567" y="784"/>
                    </a:lnTo>
                    <a:lnTo>
                      <a:pt x="2458" y="757"/>
                    </a:lnTo>
                    <a:lnTo>
                      <a:pt x="2241" y="702"/>
                    </a:lnTo>
                    <a:lnTo>
                      <a:pt x="2138" y="670"/>
                    </a:lnTo>
                    <a:lnTo>
                      <a:pt x="2046" y="637"/>
                    </a:lnTo>
                    <a:lnTo>
                      <a:pt x="1959" y="604"/>
                    </a:lnTo>
                    <a:lnTo>
                      <a:pt x="1883" y="566"/>
                    </a:lnTo>
                    <a:lnTo>
                      <a:pt x="1824" y="534"/>
                    </a:lnTo>
                    <a:lnTo>
                      <a:pt x="1780" y="495"/>
                    </a:lnTo>
                    <a:lnTo>
                      <a:pt x="1769" y="474"/>
                    </a:lnTo>
                    <a:lnTo>
                      <a:pt x="1758" y="457"/>
                    </a:lnTo>
                    <a:lnTo>
                      <a:pt x="1753" y="436"/>
                    </a:lnTo>
                    <a:lnTo>
                      <a:pt x="1758" y="419"/>
                    </a:lnTo>
                    <a:lnTo>
                      <a:pt x="1780" y="381"/>
                    </a:lnTo>
                    <a:lnTo>
                      <a:pt x="1813" y="343"/>
                    </a:lnTo>
                    <a:lnTo>
                      <a:pt x="1862" y="316"/>
                    </a:lnTo>
                    <a:lnTo>
                      <a:pt x="1921" y="289"/>
                    </a:lnTo>
                    <a:lnTo>
                      <a:pt x="1986" y="267"/>
                    </a:lnTo>
                    <a:lnTo>
                      <a:pt x="2062" y="245"/>
                    </a:lnTo>
                    <a:lnTo>
                      <a:pt x="2149" y="229"/>
                    </a:lnTo>
                    <a:lnTo>
                      <a:pt x="2236" y="213"/>
                    </a:lnTo>
                    <a:lnTo>
                      <a:pt x="2431" y="180"/>
                    </a:lnTo>
                    <a:lnTo>
                      <a:pt x="2627" y="158"/>
                    </a:lnTo>
                    <a:lnTo>
                      <a:pt x="2827" y="125"/>
                    </a:lnTo>
                    <a:lnTo>
                      <a:pt x="2920" y="109"/>
                    </a:lnTo>
                    <a:lnTo>
                      <a:pt x="3007" y="87"/>
                    </a:lnTo>
                    <a:lnTo>
                      <a:pt x="3007" y="0"/>
                    </a:lnTo>
                    <a:lnTo>
                      <a:pt x="2909" y="22"/>
                    </a:lnTo>
                    <a:lnTo>
                      <a:pt x="2795" y="44"/>
                    </a:lnTo>
                    <a:lnTo>
                      <a:pt x="2676" y="66"/>
                    </a:lnTo>
                    <a:lnTo>
                      <a:pt x="2551" y="82"/>
                    </a:lnTo>
                    <a:lnTo>
                      <a:pt x="2285" y="120"/>
                    </a:lnTo>
                    <a:lnTo>
                      <a:pt x="2155" y="136"/>
                    </a:lnTo>
                    <a:lnTo>
                      <a:pt x="2030" y="158"/>
                    </a:lnTo>
                    <a:lnTo>
                      <a:pt x="1905" y="174"/>
                    </a:lnTo>
                    <a:lnTo>
                      <a:pt x="1791" y="202"/>
                    </a:lnTo>
                    <a:lnTo>
                      <a:pt x="1688" y="229"/>
                    </a:lnTo>
                    <a:lnTo>
                      <a:pt x="1601" y="261"/>
                    </a:lnTo>
                    <a:lnTo>
                      <a:pt x="1525" y="300"/>
                    </a:lnTo>
                    <a:lnTo>
                      <a:pt x="1471" y="338"/>
                    </a:lnTo>
                    <a:lnTo>
                      <a:pt x="1455" y="359"/>
                    </a:lnTo>
                    <a:lnTo>
                      <a:pt x="1438" y="387"/>
                    </a:lnTo>
                    <a:lnTo>
                      <a:pt x="1427" y="414"/>
                    </a:lnTo>
                    <a:lnTo>
                      <a:pt x="1427" y="441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44042" name="Freeform 10"/>
              <p:cNvSpPr>
                <a:spLocks/>
              </p:cNvSpPr>
              <p:nvPr/>
            </p:nvSpPr>
            <p:spPr bwMode="hidden">
              <a:xfrm>
                <a:off x="4501" y="2317"/>
                <a:ext cx="1248" cy="539"/>
              </a:xfrm>
              <a:custGeom>
                <a:avLst/>
                <a:gdLst/>
                <a:ahLst/>
                <a:cxnLst>
                  <a:cxn ang="0">
                    <a:pos x="0" y="332"/>
                  </a:cxn>
                  <a:cxn ang="0">
                    <a:pos x="0" y="360"/>
                  </a:cxn>
                  <a:cxn ang="0">
                    <a:pos x="5" y="387"/>
                  </a:cxn>
                  <a:cxn ang="0">
                    <a:pos x="27" y="414"/>
                  </a:cxn>
                  <a:cxn ang="0">
                    <a:pos x="54" y="436"/>
                  </a:cxn>
                  <a:cxn ang="0">
                    <a:pos x="92" y="463"/>
                  </a:cxn>
                  <a:cxn ang="0">
                    <a:pos x="141" y="490"/>
                  </a:cxn>
                  <a:cxn ang="0">
                    <a:pos x="195" y="512"/>
                  </a:cxn>
                  <a:cxn ang="0">
                    <a:pos x="255" y="539"/>
                  </a:cxn>
                  <a:cxn ang="0">
                    <a:pos x="212" y="517"/>
                  </a:cxn>
                  <a:cxn ang="0">
                    <a:pos x="179" y="490"/>
                  </a:cxn>
                  <a:cxn ang="0">
                    <a:pos x="157" y="468"/>
                  </a:cxn>
                  <a:cxn ang="0">
                    <a:pos x="141" y="447"/>
                  </a:cxn>
                  <a:cxn ang="0">
                    <a:pos x="136" y="425"/>
                  </a:cxn>
                  <a:cxn ang="0">
                    <a:pos x="136" y="403"/>
                  </a:cxn>
                  <a:cxn ang="0">
                    <a:pos x="141" y="381"/>
                  </a:cxn>
                  <a:cxn ang="0">
                    <a:pos x="157" y="365"/>
                  </a:cxn>
                  <a:cxn ang="0">
                    <a:pos x="179" y="343"/>
                  </a:cxn>
                  <a:cxn ang="0">
                    <a:pos x="201" y="327"/>
                  </a:cxn>
                  <a:cxn ang="0">
                    <a:pos x="266" y="294"/>
                  </a:cxn>
                  <a:cxn ang="0">
                    <a:pos x="353" y="262"/>
                  </a:cxn>
                  <a:cxn ang="0">
                    <a:pos x="445" y="234"/>
                  </a:cxn>
                  <a:cxn ang="0">
                    <a:pos x="554" y="213"/>
                  </a:cxn>
                  <a:cxn ang="0">
                    <a:pos x="662" y="191"/>
                  </a:cxn>
                  <a:cxn ang="0">
                    <a:pos x="890" y="153"/>
                  </a:cxn>
                  <a:cxn ang="0">
                    <a:pos x="993" y="136"/>
                  </a:cxn>
                  <a:cxn ang="0">
                    <a:pos x="1091" y="120"/>
                  </a:cxn>
                  <a:cxn ang="0">
                    <a:pos x="1178" y="115"/>
                  </a:cxn>
                  <a:cxn ang="0">
                    <a:pos x="1248" y="104"/>
                  </a:cxn>
                  <a:cxn ang="0">
                    <a:pos x="1248" y="0"/>
                  </a:cxn>
                  <a:cxn ang="0">
                    <a:pos x="1161" y="22"/>
                  </a:cxn>
                  <a:cxn ang="0">
                    <a:pos x="1069" y="38"/>
                  </a:cxn>
                  <a:cxn ang="0">
                    <a:pos x="874" y="71"/>
                  </a:cxn>
                  <a:cxn ang="0">
                    <a:pos x="673" y="93"/>
                  </a:cxn>
                  <a:cxn ang="0">
                    <a:pos x="483" y="126"/>
                  </a:cxn>
                  <a:cxn ang="0">
                    <a:pos x="391" y="142"/>
                  </a:cxn>
                  <a:cxn ang="0">
                    <a:pos x="309" y="158"/>
                  </a:cxn>
                  <a:cxn ang="0">
                    <a:pos x="228" y="180"/>
                  </a:cxn>
                  <a:cxn ang="0">
                    <a:pos x="163" y="202"/>
                  </a:cxn>
                  <a:cxn ang="0">
                    <a:pos x="103" y="229"/>
                  </a:cxn>
                  <a:cxn ang="0">
                    <a:pos x="54" y="256"/>
                  </a:cxn>
                  <a:cxn ang="0">
                    <a:pos x="22" y="294"/>
                  </a:cxn>
                  <a:cxn ang="0">
                    <a:pos x="0" y="332"/>
                  </a:cxn>
                  <a:cxn ang="0">
                    <a:pos x="0" y="332"/>
                  </a:cxn>
                </a:cxnLst>
                <a:rect l="0" t="0" r="r" b="b"/>
                <a:pathLst>
                  <a:path w="1248" h="539">
                    <a:moveTo>
                      <a:pt x="0" y="332"/>
                    </a:moveTo>
                    <a:lnTo>
                      <a:pt x="0" y="360"/>
                    </a:lnTo>
                    <a:lnTo>
                      <a:pt x="5" y="387"/>
                    </a:lnTo>
                    <a:lnTo>
                      <a:pt x="27" y="414"/>
                    </a:lnTo>
                    <a:lnTo>
                      <a:pt x="54" y="436"/>
                    </a:lnTo>
                    <a:lnTo>
                      <a:pt x="92" y="463"/>
                    </a:lnTo>
                    <a:lnTo>
                      <a:pt x="141" y="490"/>
                    </a:lnTo>
                    <a:lnTo>
                      <a:pt x="195" y="512"/>
                    </a:lnTo>
                    <a:lnTo>
                      <a:pt x="255" y="539"/>
                    </a:lnTo>
                    <a:lnTo>
                      <a:pt x="212" y="517"/>
                    </a:lnTo>
                    <a:lnTo>
                      <a:pt x="179" y="490"/>
                    </a:lnTo>
                    <a:lnTo>
                      <a:pt x="157" y="468"/>
                    </a:lnTo>
                    <a:lnTo>
                      <a:pt x="141" y="447"/>
                    </a:lnTo>
                    <a:lnTo>
                      <a:pt x="136" y="425"/>
                    </a:lnTo>
                    <a:lnTo>
                      <a:pt x="136" y="403"/>
                    </a:lnTo>
                    <a:lnTo>
                      <a:pt x="141" y="381"/>
                    </a:lnTo>
                    <a:lnTo>
                      <a:pt x="157" y="365"/>
                    </a:lnTo>
                    <a:lnTo>
                      <a:pt x="179" y="343"/>
                    </a:lnTo>
                    <a:lnTo>
                      <a:pt x="201" y="327"/>
                    </a:lnTo>
                    <a:lnTo>
                      <a:pt x="266" y="294"/>
                    </a:lnTo>
                    <a:lnTo>
                      <a:pt x="353" y="262"/>
                    </a:lnTo>
                    <a:lnTo>
                      <a:pt x="445" y="234"/>
                    </a:lnTo>
                    <a:lnTo>
                      <a:pt x="554" y="213"/>
                    </a:lnTo>
                    <a:lnTo>
                      <a:pt x="662" y="191"/>
                    </a:lnTo>
                    <a:lnTo>
                      <a:pt x="890" y="153"/>
                    </a:lnTo>
                    <a:lnTo>
                      <a:pt x="993" y="136"/>
                    </a:lnTo>
                    <a:lnTo>
                      <a:pt x="1091" y="120"/>
                    </a:lnTo>
                    <a:lnTo>
                      <a:pt x="1178" y="115"/>
                    </a:lnTo>
                    <a:lnTo>
                      <a:pt x="1248" y="104"/>
                    </a:lnTo>
                    <a:lnTo>
                      <a:pt x="1248" y="0"/>
                    </a:lnTo>
                    <a:lnTo>
                      <a:pt x="1161" y="22"/>
                    </a:lnTo>
                    <a:lnTo>
                      <a:pt x="1069" y="38"/>
                    </a:lnTo>
                    <a:lnTo>
                      <a:pt x="874" y="71"/>
                    </a:lnTo>
                    <a:lnTo>
                      <a:pt x="673" y="93"/>
                    </a:lnTo>
                    <a:lnTo>
                      <a:pt x="483" y="126"/>
                    </a:lnTo>
                    <a:lnTo>
                      <a:pt x="391" y="142"/>
                    </a:lnTo>
                    <a:lnTo>
                      <a:pt x="309" y="158"/>
                    </a:lnTo>
                    <a:lnTo>
                      <a:pt x="228" y="180"/>
                    </a:lnTo>
                    <a:lnTo>
                      <a:pt x="163" y="202"/>
                    </a:lnTo>
                    <a:lnTo>
                      <a:pt x="103" y="229"/>
                    </a:lnTo>
                    <a:lnTo>
                      <a:pt x="54" y="256"/>
                    </a:lnTo>
                    <a:lnTo>
                      <a:pt x="22" y="294"/>
                    </a:lnTo>
                    <a:lnTo>
                      <a:pt x="0" y="332"/>
                    </a:lnTo>
                    <a:lnTo>
                      <a:pt x="0" y="33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>
                      <a:gamma/>
                      <a:shade val="87843"/>
                      <a:invGamma/>
                    </a:schemeClr>
                  </a:gs>
                  <a:gs pos="100000">
                    <a:schemeClr val="bg1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>
                  <a:latin typeface="Garamond" pitchFamily="18" charset="0"/>
                  <a:ea typeface="+mn-ea"/>
                  <a:cs typeface="Arial" charset="0"/>
                </a:endParaRPr>
              </a:p>
            </p:txBody>
          </p:sp>
        </p:grpSp>
        <p:sp>
          <p:nvSpPr>
            <p:cNvPr id="44043" name="Freeform 11"/>
            <p:cNvSpPr>
              <a:spLocks/>
            </p:cNvSpPr>
            <p:nvPr/>
          </p:nvSpPr>
          <p:spPr bwMode="hidden">
            <a:xfrm>
              <a:off x="3322" y="1341"/>
              <a:ext cx="1825" cy="1537"/>
            </a:xfrm>
            <a:custGeom>
              <a:avLst/>
              <a:gdLst/>
              <a:ahLst/>
              <a:cxnLst>
                <a:cxn ang="0">
                  <a:pos x="982" y="1061"/>
                </a:cxn>
                <a:cxn ang="0">
                  <a:pos x="1357" y="1012"/>
                </a:cxn>
                <a:cxn ang="0">
                  <a:pos x="1666" y="957"/>
                </a:cxn>
                <a:cxn ang="0">
                  <a:pos x="1916" y="897"/>
                </a:cxn>
                <a:cxn ang="0">
                  <a:pos x="2100" y="832"/>
                </a:cxn>
                <a:cxn ang="0">
                  <a:pos x="2220" y="756"/>
                </a:cxn>
                <a:cxn ang="0">
                  <a:pos x="2285" y="669"/>
                </a:cxn>
                <a:cxn ang="0">
                  <a:pos x="2290" y="560"/>
                </a:cxn>
                <a:cxn ang="0">
                  <a:pos x="2241" y="457"/>
                </a:cxn>
                <a:cxn ang="0">
                  <a:pos x="2144" y="364"/>
                </a:cxn>
                <a:cxn ang="0">
                  <a:pos x="2008" y="277"/>
                </a:cxn>
                <a:cxn ang="0">
                  <a:pos x="1769" y="157"/>
                </a:cxn>
                <a:cxn ang="0">
                  <a:pos x="1612" y="92"/>
                </a:cxn>
                <a:cxn ang="0">
                  <a:pos x="1476" y="43"/>
                </a:cxn>
                <a:cxn ang="0">
                  <a:pos x="1384" y="10"/>
                </a:cxn>
                <a:cxn ang="0">
                  <a:pos x="1346" y="0"/>
                </a:cxn>
                <a:cxn ang="0">
                  <a:pos x="1655" y="119"/>
                </a:cxn>
                <a:cxn ang="0">
                  <a:pos x="1948" y="255"/>
                </a:cxn>
                <a:cxn ang="0">
                  <a:pos x="2068" y="326"/>
                </a:cxn>
                <a:cxn ang="0">
                  <a:pos x="2171" y="402"/>
                </a:cxn>
                <a:cxn ang="0">
                  <a:pos x="2236" y="478"/>
                </a:cxn>
                <a:cxn ang="0">
                  <a:pos x="2263" y="560"/>
                </a:cxn>
                <a:cxn ang="0">
                  <a:pos x="2241" y="636"/>
                </a:cxn>
                <a:cxn ang="0">
                  <a:pos x="2171" y="702"/>
                </a:cxn>
                <a:cxn ang="0">
                  <a:pos x="2062" y="756"/>
                </a:cxn>
                <a:cxn ang="0">
                  <a:pos x="1921" y="800"/>
                </a:cxn>
                <a:cxn ang="0">
                  <a:pos x="1748" y="843"/>
                </a:cxn>
                <a:cxn ang="0">
                  <a:pos x="1351" y="908"/>
                </a:cxn>
                <a:cxn ang="0">
                  <a:pos x="923" y="968"/>
                </a:cxn>
                <a:cxn ang="0">
                  <a:pos x="521" y="1028"/>
                </a:cxn>
                <a:cxn ang="0">
                  <a:pos x="353" y="1066"/>
                </a:cxn>
                <a:cxn ang="0">
                  <a:pos x="206" y="1104"/>
                </a:cxn>
                <a:cxn ang="0">
                  <a:pos x="92" y="1148"/>
                </a:cxn>
                <a:cxn ang="0">
                  <a:pos x="22" y="1202"/>
                </a:cxn>
                <a:cxn ang="0">
                  <a:pos x="0" y="1262"/>
                </a:cxn>
                <a:cxn ang="0">
                  <a:pos x="27" y="1327"/>
                </a:cxn>
                <a:cxn ang="0">
                  <a:pos x="98" y="1382"/>
                </a:cxn>
                <a:cxn ang="0">
                  <a:pos x="196" y="1425"/>
                </a:cxn>
                <a:cxn ang="0">
                  <a:pos x="326" y="1469"/>
                </a:cxn>
                <a:cxn ang="0">
                  <a:pos x="217" y="1414"/>
                </a:cxn>
                <a:cxn ang="0">
                  <a:pos x="147" y="1360"/>
                </a:cxn>
                <a:cxn ang="0">
                  <a:pos x="120" y="1306"/>
                </a:cxn>
                <a:cxn ang="0">
                  <a:pos x="141" y="1257"/>
                </a:cxn>
                <a:cxn ang="0">
                  <a:pos x="212" y="1208"/>
                </a:cxn>
                <a:cxn ang="0">
                  <a:pos x="342" y="1164"/>
                </a:cxn>
                <a:cxn ang="0">
                  <a:pos x="527" y="1121"/>
                </a:cxn>
                <a:cxn ang="0">
                  <a:pos x="771" y="1088"/>
                </a:cxn>
              </a:cxnLst>
              <a:rect l="0" t="0" r="r" b="b"/>
              <a:pathLst>
                <a:path w="2296" h="1469">
                  <a:moveTo>
                    <a:pt x="771" y="1088"/>
                  </a:moveTo>
                  <a:lnTo>
                    <a:pt x="982" y="1061"/>
                  </a:lnTo>
                  <a:lnTo>
                    <a:pt x="1178" y="1034"/>
                  </a:lnTo>
                  <a:lnTo>
                    <a:pt x="1357" y="1012"/>
                  </a:lnTo>
                  <a:lnTo>
                    <a:pt x="1520" y="985"/>
                  </a:lnTo>
                  <a:lnTo>
                    <a:pt x="1666" y="957"/>
                  </a:lnTo>
                  <a:lnTo>
                    <a:pt x="1796" y="930"/>
                  </a:lnTo>
                  <a:lnTo>
                    <a:pt x="1916" y="897"/>
                  </a:lnTo>
                  <a:lnTo>
                    <a:pt x="2013" y="870"/>
                  </a:lnTo>
                  <a:lnTo>
                    <a:pt x="2100" y="832"/>
                  </a:lnTo>
                  <a:lnTo>
                    <a:pt x="2171" y="800"/>
                  </a:lnTo>
                  <a:lnTo>
                    <a:pt x="2220" y="756"/>
                  </a:lnTo>
                  <a:lnTo>
                    <a:pt x="2263" y="712"/>
                  </a:lnTo>
                  <a:lnTo>
                    <a:pt x="2285" y="669"/>
                  </a:lnTo>
                  <a:lnTo>
                    <a:pt x="2296" y="614"/>
                  </a:lnTo>
                  <a:lnTo>
                    <a:pt x="2290" y="560"/>
                  </a:lnTo>
                  <a:lnTo>
                    <a:pt x="2269" y="500"/>
                  </a:lnTo>
                  <a:lnTo>
                    <a:pt x="2241" y="457"/>
                  </a:lnTo>
                  <a:lnTo>
                    <a:pt x="2198" y="408"/>
                  </a:lnTo>
                  <a:lnTo>
                    <a:pt x="2144" y="364"/>
                  </a:lnTo>
                  <a:lnTo>
                    <a:pt x="2079" y="321"/>
                  </a:lnTo>
                  <a:lnTo>
                    <a:pt x="2008" y="277"/>
                  </a:lnTo>
                  <a:lnTo>
                    <a:pt x="1927" y="234"/>
                  </a:lnTo>
                  <a:lnTo>
                    <a:pt x="1769" y="157"/>
                  </a:lnTo>
                  <a:lnTo>
                    <a:pt x="1688" y="125"/>
                  </a:lnTo>
                  <a:lnTo>
                    <a:pt x="1612" y="92"/>
                  </a:lnTo>
                  <a:lnTo>
                    <a:pt x="1536" y="65"/>
                  </a:lnTo>
                  <a:lnTo>
                    <a:pt x="1476" y="43"/>
                  </a:lnTo>
                  <a:lnTo>
                    <a:pt x="1422" y="27"/>
                  </a:lnTo>
                  <a:lnTo>
                    <a:pt x="1384" y="10"/>
                  </a:lnTo>
                  <a:lnTo>
                    <a:pt x="1357" y="5"/>
                  </a:lnTo>
                  <a:lnTo>
                    <a:pt x="1346" y="0"/>
                  </a:lnTo>
                  <a:lnTo>
                    <a:pt x="1498" y="54"/>
                  </a:lnTo>
                  <a:lnTo>
                    <a:pt x="1655" y="119"/>
                  </a:lnTo>
                  <a:lnTo>
                    <a:pt x="1807" y="185"/>
                  </a:lnTo>
                  <a:lnTo>
                    <a:pt x="1948" y="255"/>
                  </a:lnTo>
                  <a:lnTo>
                    <a:pt x="2013" y="288"/>
                  </a:lnTo>
                  <a:lnTo>
                    <a:pt x="2068" y="326"/>
                  </a:lnTo>
                  <a:lnTo>
                    <a:pt x="2122" y="364"/>
                  </a:lnTo>
                  <a:lnTo>
                    <a:pt x="2171" y="402"/>
                  </a:lnTo>
                  <a:lnTo>
                    <a:pt x="2209" y="440"/>
                  </a:lnTo>
                  <a:lnTo>
                    <a:pt x="2236" y="478"/>
                  </a:lnTo>
                  <a:lnTo>
                    <a:pt x="2252" y="522"/>
                  </a:lnTo>
                  <a:lnTo>
                    <a:pt x="2263" y="560"/>
                  </a:lnTo>
                  <a:lnTo>
                    <a:pt x="2258" y="598"/>
                  </a:lnTo>
                  <a:lnTo>
                    <a:pt x="2241" y="636"/>
                  </a:lnTo>
                  <a:lnTo>
                    <a:pt x="2214" y="669"/>
                  </a:lnTo>
                  <a:lnTo>
                    <a:pt x="2171" y="702"/>
                  </a:lnTo>
                  <a:lnTo>
                    <a:pt x="2122" y="729"/>
                  </a:lnTo>
                  <a:lnTo>
                    <a:pt x="2062" y="756"/>
                  </a:lnTo>
                  <a:lnTo>
                    <a:pt x="1997" y="778"/>
                  </a:lnTo>
                  <a:lnTo>
                    <a:pt x="1921" y="800"/>
                  </a:lnTo>
                  <a:lnTo>
                    <a:pt x="1834" y="821"/>
                  </a:lnTo>
                  <a:lnTo>
                    <a:pt x="1748" y="843"/>
                  </a:lnTo>
                  <a:lnTo>
                    <a:pt x="1552" y="876"/>
                  </a:lnTo>
                  <a:lnTo>
                    <a:pt x="1351" y="908"/>
                  </a:lnTo>
                  <a:lnTo>
                    <a:pt x="1134" y="941"/>
                  </a:lnTo>
                  <a:lnTo>
                    <a:pt x="923" y="968"/>
                  </a:lnTo>
                  <a:lnTo>
                    <a:pt x="716" y="995"/>
                  </a:lnTo>
                  <a:lnTo>
                    <a:pt x="521" y="1028"/>
                  </a:lnTo>
                  <a:lnTo>
                    <a:pt x="434" y="1044"/>
                  </a:lnTo>
                  <a:lnTo>
                    <a:pt x="353" y="1066"/>
                  </a:lnTo>
                  <a:lnTo>
                    <a:pt x="277" y="1082"/>
                  </a:lnTo>
                  <a:lnTo>
                    <a:pt x="206" y="1104"/>
                  </a:lnTo>
                  <a:lnTo>
                    <a:pt x="147" y="1126"/>
                  </a:lnTo>
                  <a:lnTo>
                    <a:pt x="92" y="1148"/>
                  </a:lnTo>
                  <a:lnTo>
                    <a:pt x="54" y="1175"/>
                  </a:lnTo>
                  <a:lnTo>
                    <a:pt x="22" y="1202"/>
                  </a:lnTo>
                  <a:lnTo>
                    <a:pt x="6" y="1229"/>
                  </a:lnTo>
                  <a:lnTo>
                    <a:pt x="0" y="1262"/>
                  </a:lnTo>
                  <a:lnTo>
                    <a:pt x="11" y="1295"/>
                  </a:lnTo>
                  <a:lnTo>
                    <a:pt x="27" y="1327"/>
                  </a:lnTo>
                  <a:lnTo>
                    <a:pt x="54" y="1355"/>
                  </a:lnTo>
                  <a:lnTo>
                    <a:pt x="98" y="1382"/>
                  </a:lnTo>
                  <a:lnTo>
                    <a:pt x="141" y="1404"/>
                  </a:lnTo>
                  <a:lnTo>
                    <a:pt x="196" y="1425"/>
                  </a:lnTo>
                  <a:lnTo>
                    <a:pt x="261" y="1447"/>
                  </a:lnTo>
                  <a:lnTo>
                    <a:pt x="326" y="1469"/>
                  </a:lnTo>
                  <a:lnTo>
                    <a:pt x="266" y="1442"/>
                  </a:lnTo>
                  <a:lnTo>
                    <a:pt x="217" y="1414"/>
                  </a:lnTo>
                  <a:lnTo>
                    <a:pt x="174" y="1387"/>
                  </a:lnTo>
                  <a:lnTo>
                    <a:pt x="147" y="1360"/>
                  </a:lnTo>
                  <a:lnTo>
                    <a:pt x="125" y="1333"/>
                  </a:lnTo>
                  <a:lnTo>
                    <a:pt x="120" y="1306"/>
                  </a:lnTo>
                  <a:lnTo>
                    <a:pt x="125" y="1278"/>
                  </a:lnTo>
                  <a:lnTo>
                    <a:pt x="141" y="1257"/>
                  </a:lnTo>
                  <a:lnTo>
                    <a:pt x="174" y="1229"/>
                  </a:lnTo>
                  <a:lnTo>
                    <a:pt x="212" y="1208"/>
                  </a:lnTo>
                  <a:lnTo>
                    <a:pt x="272" y="1186"/>
                  </a:lnTo>
                  <a:lnTo>
                    <a:pt x="342" y="1164"/>
                  </a:lnTo>
                  <a:lnTo>
                    <a:pt x="423" y="1142"/>
                  </a:lnTo>
                  <a:lnTo>
                    <a:pt x="527" y="1121"/>
                  </a:lnTo>
                  <a:lnTo>
                    <a:pt x="641" y="1104"/>
                  </a:lnTo>
                  <a:lnTo>
                    <a:pt x="771" y="1088"/>
                  </a:lnTo>
                  <a:lnTo>
                    <a:pt x="771" y="1088"/>
                  </a:lnTo>
                  <a:close/>
                </a:path>
              </a:pathLst>
            </a:custGeom>
            <a:gradFill rotWithShape="0">
              <a:gsLst>
                <a:gs pos="0">
                  <a:schemeClr val="bg1">
                    <a:gamma/>
                    <a:shade val="84706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>
                <a:latin typeface="Garamond" pitchFamily="18" charset="0"/>
                <a:ea typeface="+mn-ea"/>
                <a:cs typeface="Arial" charset="0"/>
              </a:endParaRPr>
            </a:p>
          </p:txBody>
        </p:sp>
        <p:sp>
          <p:nvSpPr>
            <p:cNvPr id="1034" name="Freeform 12"/>
            <p:cNvSpPr>
              <a:spLocks/>
            </p:cNvSpPr>
            <p:nvPr/>
          </p:nvSpPr>
          <p:spPr bwMode="hidden">
            <a:xfrm>
              <a:off x="0" y="0"/>
              <a:ext cx="5758" cy="1776"/>
            </a:xfrm>
            <a:custGeom>
              <a:avLst/>
              <a:gdLst>
                <a:gd name="T0" fmla="*/ 0 w 5740"/>
                <a:gd name="T1" fmla="*/ 0 h 1906"/>
                <a:gd name="T2" fmla="*/ 0 w 5740"/>
                <a:gd name="T3" fmla="*/ 1776 h 1906"/>
                <a:gd name="T4" fmla="*/ 5758 w 5740"/>
                <a:gd name="T5" fmla="*/ 1776 h 1906"/>
                <a:gd name="T6" fmla="*/ 5758 w 5740"/>
                <a:gd name="T7" fmla="*/ 0 h 1906"/>
                <a:gd name="T8" fmla="*/ 0 w 5740"/>
                <a:gd name="T9" fmla="*/ 0 h 1906"/>
                <a:gd name="T10" fmla="*/ 0 w 5740"/>
                <a:gd name="T11" fmla="*/ 0 h 1906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740" h="1906">
                  <a:moveTo>
                    <a:pt x="0" y="0"/>
                  </a:moveTo>
                  <a:lnTo>
                    <a:pt x="0" y="1906"/>
                  </a:lnTo>
                  <a:lnTo>
                    <a:pt x="5740" y="1906"/>
                  </a:lnTo>
                  <a:lnTo>
                    <a:pt x="5740" y="0"/>
                  </a:lnTo>
                  <a:lnTo>
                    <a:pt x="0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540000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44045" name="Rectangle 13"/>
          <p:cNvSpPr>
            <a:spLocks noGrp="1" noRot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44046" name="Rectangle 1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latin typeface="Arial" charset="0"/>
                <a:ea typeface="+mn-ea"/>
                <a:cs typeface="Times New Roman (Arabic)" charset="-78"/>
              </a:defRPr>
            </a:lvl1pPr>
          </a:lstStyle>
          <a:p>
            <a:endParaRPr lang="en-US"/>
          </a:p>
        </p:txBody>
      </p:sp>
      <p:sp>
        <p:nvSpPr>
          <p:cNvPr id="44047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xmlns:p14="http://schemas.microsoft.com/office/powerpoint/2010/main" id="1" dur="indefinite" restart="never" nodeType="tmRoot"/>
      </p:par>
    </p:tnLst>
  </p:timing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ＭＳ Ｐゴシック" charset="0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ea typeface="ＭＳ Ｐゴシック" charset="0"/>
          <a:cs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ea typeface="ＭＳ Ｐゴシック" charset="0"/>
          <a:cs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ea typeface="ＭＳ Ｐゴシック" charset="0"/>
          <a:cs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ea typeface="ＭＳ Ｐゴシック" charset="0"/>
          <a:cs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 b="1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Garamond" pitchFamily="18" charset="0"/>
          <a:cs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charset="0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ＭＳ Ｐゴシック" charset="0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charset="0"/>
        <a:buChar char="n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Arial" charset="0"/>
          <a:cs typeface="+mn-cs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charset="0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Arial" charset="0"/>
          <a:cs typeface="+mn-cs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charset="0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Arial" charset="0"/>
          <a:cs typeface="+mn-cs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charset="0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Garamond" charset="0"/>
          <a:ea typeface="Arial" charset="0"/>
          <a:cs typeface="+mn-cs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7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1.tiff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sz="quarter"/>
          </p:nvPr>
        </p:nvSpPr>
        <p:spPr>
          <a:xfrm>
            <a:off x="685800" y="1736725"/>
            <a:ext cx="7772400" cy="3168625"/>
          </a:xfrm>
        </p:spPr>
        <p:txBody>
          <a:bodyPr/>
          <a:lstStyle/>
          <a:p>
            <a:r>
              <a:rPr lang="en-US" dirty="0" smtClean="0">
                <a:solidFill>
                  <a:srgbClr val="FFFF00"/>
                </a:solidFill>
              </a:rPr>
              <a:t>Kidney Function Tests</a:t>
            </a:r>
            <a:br>
              <a:rPr lang="en-US" dirty="0" smtClean="0">
                <a:solidFill>
                  <a:srgbClr val="FFFF00"/>
                </a:solidFill>
              </a:rPr>
            </a:br>
            <a:r>
              <a:rPr lang="en-US" dirty="0" smtClean="0">
                <a:solidFill>
                  <a:srgbClr val="FFFF00"/>
                </a:solidFill>
              </a:rPr>
              <a:t>(KFTs)</a:t>
            </a:r>
            <a:endParaRPr lang="en-US" dirty="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7558476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4074" y="431312"/>
            <a:ext cx="8254675" cy="51398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latin typeface="Arial"/>
                <a:cs typeface="Arial"/>
              </a:rPr>
              <a:t>Each nephron is a complex apparatus comprised of five basic </a:t>
            </a:r>
            <a:r>
              <a:rPr lang="en-US" sz="2400" b="1" dirty="0" smtClean="0">
                <a:latin typeface="Arial"/>
                <a:cs typeface="Arial"/>
              </a:rPr>
              <a:t>parts</a:t>
            </a:r>
            <a:r>
              <a:rPr lang="x-none" sz="2400" b="1" dirty="0" smtClean="0">
                <a:latin typeface="Arial"/>
                <a:cs typeface="Arial"/>
              </a:rPr>
              <a:t>:</a:t>
            </a:r>
          </a:p>
          <a:p>
            <a:endParaRPr lang="x-none" sz="2000" b="1" dirty="0" smtClean="0">
              <a:latin typeface="Arial"/>
              <a:cs typeface="Arial"/>
            </a:endParaRPr>
          </a:p>
          <a:p>
            <a:pPr marL="514350" indent="-514350">
              <a:buFont typeface="+mj-lt"/>
              <a:buAutoNum type="arabicPeriod" startAt="5"/>
            </a:pPr>
            <a:r>
              <a:rPr lang="en-US" sz="2200" b="1" dirty="0" smtClean="0">
                <a:latin typeface="Arial"/>
                <a:cs typeface="Arial"/>
              </a:rPr>
              <a:t>Collecting duct:</a:t>
            </a:r>
          </a:p>
          <a:p>
            <a:pPr lvl="1"/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>
                <a:latin typeface="Arial"/>
                <a:cs typeface="Arial"/>
              </a:rPr>
              <a:t>The collecting ducts are the final site for either </a:t>
            </a:r>
            <a:r>
              <a:rPr lang="en-US" sz="2200" dirty="0" smtClean="0">
                <a:latin typeface="Arial"/>
                <a:cs typeface="Arial"/>
              </a:rPr>
              <a:t>concentrating </a:t>
            </a:r>
            <a:r>
              <a:rPr lang="en-US" sz="2200" dirty="0">
                <a:latin typeface="Arial"/>
                <a:cs typeface="Arial"/>
              </a:rPr>
              <a:t>or diluting </a:t>
            </a:r>
            <a:r>
              <a:rPr lang="en-US" sz="2200" dirty="0" smtClean="0">
                <a:latin typeface="Arial"/>
                <a:cs typeface="Arial"/>
              </a:rPr>
              <a:t>urine.</a:t>
            </a:r>
          </a:p>
          <a:p>
            <a:pPr lvl="2"/>
            <a:endParaRPr lang="en-US" sz="2200" dirty="0" smtClean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The </a:t>
            </a:r>
            <a:r>
              <a:rPr lang="en-US" sz="2200" dirty="0">
                <a:latin typeface="Arial"/>
                <a:cs typeface="Arial"/>
              </a:rPr>
              <a:t>hormones ADH and </a:t>
            </a:r>
            <a:r>
              <a:rPr lang="en-US" sz="2200" dirty="0" smtClean="0">
                <a:latin typeface="Arial"/>
                <a:cs typeface="Arial"/>
              </a:rPr>
              <a:t>aldosterone </a:t>
            </a:r>
            <a:r>
              <a:rPr lang="en-US" sz="2200" dirty="0">
                <a:latin typeface="Arial"/>
                <a:cs typeface="Arial"/>
              </a:rPr>
              <a:t>act on this segment of the nephron to control reabsorption of water and </a:t>
            </a:r>
            <a:r>
              <a:rPr lang="en-US" sz="2200" dirty="0" smtClean="0">
                <a:latin typeface="Arial"/>
                <a:cs typeface="Arial"/>
              </a:rPr>
              <a:t>sodium.</a:t>
            </a:r>
          </a:p>
          <a:p>
            <a:pPr lvl="2"/>
            <a:endParaRPr lang="en-US" sz="2200" dirty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Chloride </a:t>
            </a:r>
            <a:r>
              <a:rPr lang="en-US" sz="2200" dirty="0">
                <a:latin typeface="Arial"/>
                <a:cs typeface="Arial"/>
              </a:rPr>
              <a:t>and urea are also reabsorbed </a:t>
            </a:r>
            <a:r>
              <a:rPr lang="en-US" sz="2200" dirty="0" smtClean="0">
                <a:latin typeface="Arial"/>
                <a:cs typeface="Arial"/>
              </a:rPr>
              <a:t>here.</a:t>
            </a:r>
          </a:p>
          <a:p>
            <a:pPr algn="ctr"/>
            <a:endParaRPr lang="en-US" sz="2000" b="1" dirty="0" smtClean="0">
              <a:latin typeface="Arial"/>
              <a:cs typeface="Arial"/>
            </a:endParaRPr>
          </a:p>
          <a:p>
            <a:endParaRPr lang="en-US" sz="2000" b="1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65765850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Text Box 3"/>
          <p:cNvSpPr txBox="1">
            <a:spLocks noChangeArrowheads="1"/>
          </p:cNvSpPr>
          <p:nvPr/>
        </p:nvSpPr>
        <p:spPr bwMode="auto">
          <a:xfrm>
            <a:off x="0" y="946150"/>
            <a:ext cx="9144000" cy="489364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1233488" indent="-669925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3824288" indent="-4572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4281488" indent="-4572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4738688" indent="-4572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5195888" indent="-4572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5653088" indent="-4572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buFont typeface="Wingdings" charset="0"/>
              <a:buChar char="Ø"/>
            </a:pPr>
            <a:r>
              <a:rPr lang="en-GB" sz="2400" b="1" dirty="0">
                <a:solidFill>
                  <a:srgbClr val="FFFF00"/>
                </a:solidFill>
                <a:latin typeface="Arial" charset="0"/>
              </a:rPr>
              <a:t>Regulation</a:t>
            </a:r>
            <a:r>
              <a:rPr lang="en-GB" sz="2400" b="1" dirty="0">
                <a:latin typeface="Arial" charset="0"/>
              </a:rPr>
              <a:t> of : </a:t>
            </a:r>
          </a:p>
          <a:p>
            <a:pPr lvl="4" eaLnBrk="1" hangingPunct="1">
              <a:spcBef>
                <a:spcPct val="50000"/>
              </a:spcBef>
              <a:buClr>
                <a:schemeClr val="bg1"/>
              </a:buClr>
              <a:buFont typeface="Wingdings" charset="0"/>
              <a:buNone/>
            </a:pPr>
            <a:r>
              <a:rPr lang="en-GB" sz="2400" b="1" dirty="0">
                <a:latin typeface="Arial" charset="0"/>
              </a:rPr>
              <a:t>- </a:t>
            </a:r>
            <a:r>
              <a:rPr lang="en-GB" sz="2200" b="1" dirty="0">
                <a:latin typeface="Arial" charset="0"/>
              </a:rPr>
              <a:t>water and electrolyte balance.</a:t>
            </a:r>
          </a:p>
          <a:p>
            <a:pPr lvl="4" eaLnBrk="1" hangingPunct="1">
              <a:spcBef>
                <a:spcPct val="50000"/>
              </a:spcBef>
              <a:buClr>
                <a:schemeClr val="bg1"/>
              </a:buClr>
              <a:buFont typeface="Wingdings" charset="0"/>
              <a:buNone/>
            </a:pPr>
            <a:r>
              <a:rPr lang="en-GB" sz="2200" b="1" dirty="0">
                <a:latin typeface="Arial" charset="0"/>
              </a:rPr>
              <a:t>- acid base balance.</a:t>
            </a:r>
            <a:endParaRPr lang="en-GB" sz="2200" dirty="0">
              <a:latin typeface="Arial" charset="0"/>
            </a:endParaRPr>
          </a:p>
          <a:p>
            <a:pPr lvl="4" eaLnBrk="1" hangingPunct="1">
              <a:spcBef>
                <a:spcPct val="50000"/>
              </a:spcBef>
              <a:buFont typeface="Wingdings" charset="0"/>
              <a:buNone/>
            </a:pPr>
            <a:r>
              <a:rPr lang="en-GB" sz="2200" b="1" dirty="0">
                <a:latin typeface="Arial" charset="0"/>
              </a:rPr>
              <a:t>- arterial blood pressure.</a:t>
            </a:r>
            <a:r>
              <a:rPr lang="en-GB" sz="2400" b="1" dirty="0">
                <a:latin typeface="Arial" charset="0"/>
              </a:rPr>
              <a:t> </a:t>
            </a:r>
            <a:endParaRPr lang="en-GB" sz="24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 typeface="Wingdings" charset="0"/>
              <a:buChar char="Ø"/>
            </a:pPr>
            <a:r>
              <a:rPr lang="en-GB" sz="2400" b="1" dirty="0">
                <a:solidFill>
                  <a:srgbClr val="FFFF00"/>
                </a:solidFill>
                <a:latin typeface="Arial" charset="0"/>
              </a:rPr>
              <a:t>Excretion</a:t>
            </a:r>
            <a:r>
              <a:rPr lang="en-GB" sz="2400" b="1" dirty="0">
                <a:latin typeface="Arial" charset="0"/>
              </a:rPr>
              <a:t> </a:t>
            </a:r>
            <a:r>
              <a:rPr lang="en-GB" sz="2200" b="1" dirty="0">
                <a:latin typeface="Arial" charset="0"/>
              </a:rPr>
              <a:t>of metabolic waste products and foreign chemicals.</a:t>
            </a: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 typeface="Wingdings" charset="0"/>
              <a:buChar char="Ø"/>
            </a:pPr>
            <a:r>
              <a:rPr lang="en-GB" sz="2400" b="1" dirty="0">
                <a:solidFill>
                  <a:srgbClr val="FFFF00"/>
                </a:solidFill>
                <a:latin typeface="Arial" charset="0"/>
              </a:rPr>
              <a:t>Hormonal Function</a:t>
            </a:r>
            <a:r>
              <a:rPr lang="en-GB" sz="2400" b="1" dirty="0">
                <a:latin typeface="Arial" charset="0"/>
              </a:rPr>
              <a:t>: </a:t>
            </a:r>
            <a:r>
              <a:rPr lang="en-GB" sz="2200" b="1" dirty="0">
                <a:latin typeface="Arial" charset="0"/>
              </a:rPr>
              <a:t>Secretion of erythropoietin &amp; activation of vitamin D and activation of angiotensinogen by renin</a:t>
            </a: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 typeface="Wingdings" charset="0"/>
              <a:buChar char="Ø"/>
            </a:pPr>
            <a:r>
              <a:rPr lang="en-GB" sz="2400" b="1" dirty="0">
                <a:solidFill>
                  <a:srgbClr val="FFFF00"/>
                </a:solidFill>
                <a:latin typeface="Arial" charset="0"/>
              </a:rPr>
              <a:t>Metabolic Function</a:t>
            </a:r>
            <a:r>
              <a:rPr lang="en-GB" sz="2400" b="1" dirty="0">
                <a:latin typeface="Arial" charset="0"/>
              </a:rPr>
              <a:t>:</a:t>
            </a:r>
            <a:r>
              <a:rPr lang="en-GB" sz="2400" b="1" dirty="0">
                <a:solidFill>
                  <a:schemeClr val="bg1"/>
                </a:solidFill>
                <a:latin typeface="Arial" charset="0"/>
              </a:rPr>
              <a:t> </a:t>
            </a:r>
            <a:r>
              <a:rPr lang="en-GB" sz="2200" b="1" dirty="0">
                <a:latin typeface="Arial" charset="0"/>
              </a:rPr>
              <a:t>site for gluconeogenesis</a:t>
            </a:r>
            <a:endParaRPr lang="en-US" sz="2200" b="1" dirty="0">
              <a:latin typeface="Arial" charset="0"/>
            </a:endParaRPr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395288" y="115888"/>
            <a:ext cx="417195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3600" b="1" u="sng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Kidney functions</a:t>
            </a:r>
            <a:r>
              <a:rPr lang="en-GB" sz="3600" b="1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 :</a:t>
            </a:r>
            <a:endParaRPr lang="en-US" sz="3600" b="1" dirty="0">
              <a:solidFill>
                <a:srgbClr val="FF00FF"/>
              </a:solidFill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3806883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0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ext Box 2"/>
          <p:cNvSpPr txBox="1">
            <a:spLocks noChangeArrowheads="1"/>
          </p:cNvSpPr>
          <p:nvPr/>
        </p:nvSpPr>
        <p:spPr bwMode="auto">
          <a:xfrm>
            <a:off x="228600" y="1649413"/>
            <a:ext cx="8534400" cy="415498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388938" indent="-38893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marL="342900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Many diseases affect renal function</a:t>
            </a:r>
            <a:r>
              <a:rPr lang="en-GB" sz="2200" dirty="0" smtClean="0">
                <a:latin typeface="Arial" charset="0"/>
              </a:rPr>
              <a:t>.</a:t>
            </a:r>
          </a:p>
          <a:p>
            <a:pPr marL="0" indent="0" eaLnBrk="1" hangingPunct="1">
              <a:spcBef>
                <a:spcPct val="50000"/>
              </a:spcBef>
              <a:buClr>
                <a:srgbClr val="FFFF00"/>
              </a:buClr>
            </a:pPr>
            <a:r>
              <a:rPr lang="en-GB" sz="2200" dirty="0" smtClean="0">
                <a:latin typeface="Arial" charset="0"/>
              </a:rPr>
              <a:t> </a:t>
            </a:r>
            <a:endParaRPr lang="en-GB" sz="2200" dirty="0">
              <a:latin typeface="Arial" charset="0"/>
            </a:endParaRPr>
          </a:p>
          <a:p>
            <a:pPr marL="342900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In some, several functions are affected</a:t>
            </a:r>
            <a:r>
              <a:rPr lang="en-GB" sz="2200" dirty="0" smtClean="0">
                <a:latin typeface="Arial" charset="0"/>
              </a:rPr>
              <a:t>.</a:t>
            </a:r>
          </a:p>
          <a:p>
            <a:pPr marL="0" indent="0" eaLnBrk="1" hangingPunct="1">
              <a:spcBef>
                <a:spcPct val="50000"/>
              </a:spcBef>
              <a:buClr>
                <a:srgbClr val="FFFF00"/>
              </a:buClr>
            </a:pPr>
            <a:r>
              <a:rPr lang="en-GB" sz="2200" dirty="0" smtClean="0">
                <a:latin typeface="Arial" charset="0"/>
              </a:rPr>
              <a:t> </a:t>
            </a:r>
            <a:endParaRPr lang="en-GB" sz="2200" dirty="0">
              <a:latin typeface="Arial" charset="0"/>
            </a:endParaRPr>
          </a:p>
          <a:p>
            <a:pPr marL="342900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In others, there is selective impairment of glomerular function or one or more of tubular  functions</a:t>
            </a:r>
            <a:r>
              <a:rPr lang="en-GB" sz="2200" dirty="0" smtClean="0">
                <a:latin typeface="Arial" charset="0"/>
              </a:rPr>
              <a:t>.</a:t>
            </a:r>
          </a:p>
          <a:p>
            <a:pPr marL="0" indent="0" eaLnBrk="1" hangingPunct="1">
              <a:spcBef>
                <a:spcPct val="50000"/>
              </a:spcBef>
              <a:buClr>
                <a:srgbClr val="FFFF00"/>
              </a:buClr>
            </a:pPr>
            <a:endParaRPr lang="en-GB" sz="2200" dirty="0">
              <a:latin typeface="Arial" charset="0"/>
            </a:endParaRPr>
          </a:p>
          <a:p>
            <a:pPr marL="342900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Most types of renal diseases cause destruction of  complete nephron. </a:t>
            </a:r>
            <a:endParaRPr lang="en-US" sz="2200" dirty="0">
              <a:latin typeface="Arial" charset="0"/>
            </a:endParaRPr>
          </a:p>
        </p:txBody>
      </p:sp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539750" y="411163"/>
            <a:ext cx="7366119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3600" b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Why </a:t>
            </a:r>
            <a:r>
              <a:rPr lang="en-GB" sz="3600" b="1" u="sng" dirty="0" smtClean="0">
                <a:solidFill>
                  <a:srgbClr val="FF00FF"/>
                </a:solidFill>
                <a:latin typeface="Arial" charset="0"/>
                <a:cs typeface="Arial" charset="0"/>
              </a:rPr>
              <a:t>to test the r</a:t>
            </a:r>
            <a:r>
              <a:rPr lang="en-GB" sz="3600" b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enal functions?</a:t>
            </a:r>
            <a:endParaRPr lang="en-US" sz="2800" b="1" u="sng" dirty="0">
              <a:solidFill>
                <a:srgbClr val="FF00FF"/>
              </a:solidFill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3858760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Text Box 2"/>
          <p:cNvSpPr txBox="1">
            <a:spLocks noChangeArrowheads="1"/>
          </p:cNvSpPr>
          <p:nvPr/>
        </p:nvSpPr>
        <p:spPr bwMode="auto">
          <a:xfrm>
            <a:off x="228600" y="404813"/>
            <a:ext cx="8839200" cy="547842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Routine </a:t>
            </a:r>
            <a:r>
              <a:rPr lang="en-GB" sz="2800" b="1" u="sng" dirty="0" smtClean="0">
                <a:solidFill>
                  <a:srgbClr val="FF00FF"/>
                </a:solidFill>
                <a:latin typeface="Arial" charset="0"/>
              </a:rPr>
              <a:t>KFTs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include the measurement of :</a:t>
            </a:r>
            <a:r>
              <a:rPr lang="en-GB" sz="2800" b="1" u="sng" dirty="0">
                <a:solidFill>
                  <a:srgbClr val="FFFF00"/>
                </a:solidFill>
                <a:latin typeface="Times New Roman" charset="0"/>
                <a:cs typeface="Times New Roman" charset="0"/>
              </a:rPr>
              <a:t> </a:t>
            </a:r>
            <a:endParaRPr lang="en-GB" sz="2800" dirty="0">
              <a:solidFill>
                <a:srgbClr val="FFFF00"/>
              </a:solidFill>
              <a:latin typeface="Times New Roman" charset="0"/>
              <a:cs typeface="Times New Roman" charset="0"/>
            </a:endParaRP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400" b="1" dirty="0">
                <a:latin typeface="Arial" charset="0"/>
              </a:rPr>
              <a:t> </a:t>
            </a:r>
            <a:r>
              <a:rPr lang="en-GB" sz="2200" dirty="0">
                <a:latin typeface="Arial" charset="0"/>
              </a:rPr>
              <a:t>Serum </a:t>
            </a:r>
            <a:r>
              <a:rPr lang="en-GB" sz="2200" dirty="0" smtClean="0">
                <a:latin typeface="Arial" charset="0"/>
              </a:rPr>
              <a:t>creatinine (Cr). </a:t>
            </a:r>
            <a:endParaRPr lang="en-GB" sz="2200" dirty="0">
              <a:latin typeface="Arial" charset="0"/>
            </a:endParaRP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 Creatinine clearance.</a:t>
            </a:r>
            <a:endParaRPr lang="en-GB" sz="2200" u="sng" dirty="0">
              <a:latin typeface="Arial" charset="0"/>
            </a:endParaRP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 Serum urea. </a:t>
            </a:r>
            <a:r>
              <a:rPr lang="en-GB" sz="2000" u="sng" dirty="0">
                <a:latin typeface="Arial" charset="0"/>
              </a:rPr>
              <a:t> </a:t>
            </a:r>
          </a:p>
          <a:p>
            <a:pPr eaLnBrk="1" hangingPunct="1">
              <a:spcBef>
                <a:spcPct val="50000"/>
              </a:spcBef>
            </a:pPr>
            <a:endParaRPr lang="en-GB" sz="2800" b="1" u="sng" dirty="0">
              <a:solidFill>
                <a:srgbClr val="FF00FF"/>
              </a:solidFill>
              <a:latin typeface="Arial" charset="0"/>
            </a:endParaRPr>
          </a:p>
          <a:p>
            <a:pPr eaLnBrk="1" hangingPunct="1">
              <a:spcBef>
                <a:spcPct val="50000"/>
              </a:spcBef>
            </a:pP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Both serum </a:t>
            </a:r>
            <a:r>
              <a:rPr lang="en-GB" sz="2800" b="1" u="sng" dirty="0" smtClean="0">
                <a:solidFill>
                  <a:srgbClr val="FF00FF"/>
                </a:solidFill>
                <a:latin typeface="Arial" charset="0"/>
              </a:rPr>
              <a:t>Cr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and creatinine clearance are used as kidney function tests to :</a:t>
            </a:r>
            <a:r>
              <a:rPr lang="en-GB" sz="3200" b="1" dirty="0">
                <a:solidFill>
                  <a:srgbClr val="66FFFF"/>
                </a:solidFill>
                <a:latin typeface="Times New Roman" charset="0"/>
                <a:cs typeface="Times New Roman" charset="0"/>
              </a:rPr>
              <a:t> </a:t>
            </a:r>
            <a:endParaRPr lang="en-GB" sz="3200" u="sng" dirty="0">
              <a:solidFill>
                <a:srgbClr val="66FFFF"/>
              </a:solidFill>
              <a:latin typeface="Times New Roman" charset="0"/>
              <a:cs typeface="Times New Roman" charset="0"/>
            </a:endParaRP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400" dirty="0">
                <a:latin typeface="Arial" charset="0"/>
              </a:rPr>
              <a:t> </a:t>
            </a:r>
            <a:r>
              <a:rPr lang="en-GB" sz="2200" dirty="0">
                <a:latin typeface="Arial" charset="0"/>
              </a:rPr>
              <a:t> Confirm the diagnosis of renal disease.</a:t>
            </a:r>
            <a:endParaRPr lang="en-GB" sz="2200" u="sng" dirty="0">
              <a:latin typeface="Arial" charset="0"/>
            </a:endParaRP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  Give an idea about the severity of the disease. </a:t>
            </a:r>
          </a:p>
          <a:p>
            <a:pPr marL="623888" indent="-342900" eaLnBrk="1" hangingPunct="1">
              <a:spcBef>
                <a:spcPct val="50000"/>
              </a:spcBef>
              <a:buClr>
                <a:srgbClr val="FFFF00"/>
              </a:buClr>
              <a:buFont typeface="Arial"/>
              <a:buChar char="•"/>
            </a:pPr>
            <a:r>
              <a:rPr lang="en-GB" sz="2200" dirty="0">
                <a:latin typeface="Arial" charset="0"/>
              </a:rPr>
              <a:t>  Follow up the treatment.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6753020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ext Box 2"/>
          <p:cNvSpPr txBox="1">
            <a:spLocks noChangeArrowheads="1"/>
          </p:cNvSpPr>
          <p:nvPr/>
        </p:nvSpPr>
        <p:spPr bwMode="auto">
          <a:xfrm>
            <a:off x="304800" y="538163"/>
            <a:ext cx="8458200" cy="44022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indent="-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3600" b="1" u="sng" dirty="0">
                <a:solidFill>
                  <a:srgbClr val="FF00FF"/>
                </a:solidFill>
                <a:latin typeface="Arial" charset="0"/>
              </a:rPr>
              <a:t>Serum creatinine</a:t>
            </a:r>
            <a:r>
              <a:rPr lang="en-GB" sz="3200" b="1" u="sng" dirty="0">
                <a:solidFill>
                  <a:srgbClr val="FF00FF"/>
                </a:solidFill>
                <a:latin typeface="Arial" charset="0"/>
              </a:rPr>
              <a:t>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(55-120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  <a:sym typeface="Symbol" charset="0"/>
              </a:rPr>
              <a:t></a:t>
            </a:r>
            <a:r>
              <a:rPr lang="en-GB" sz="2800" b="1" u="sng" dirty="0" err="1">
                <a:solidFill>
                  <a:srgbClr val="FF00FF"/>
                </a:solidFill>
                <a:latin typeface="Arial" charset="0"/>
              </a:rPr>
              <a:t>mol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/L in adult):</a:t>
            </a:r>
            <a:r>
              <a:rPr lang="en-GB" sz="1800" b="1" u="sng" dirty="0">
                <a:solidFill>
                  <a:srgbClr val="FF00FF"/>
                </a:solidFill>
                <a:latin typeface="Arial" charset="0"/>
              </a:rPr>
              <a:t> </a:t>
            </a:r>
          </a:p>
          <a:p>
            <a:pPr eaLnBrk="1" hangingPunct="1">
              <a:spcBef>
                <a:spcPct val="50000"/>
              </a:spcBef>
            </a:pPr>
            <a:endParaRPr lang="en-GB" sz="1800" dirty="0">
              <a:solidFill>
                <a:srgbClr val="FF00FF"/>
              </a:solidFill>
              <a:latin typeface="Arial" charset="0"/>
            </a:endParaRP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Creatinine is the  end product of </a:t>
            </a:r>
            <a:r>
              <a:rPr lang="en-GB" sz="2200" dirty="0" err="1">
                <a:latin typeface="Arial" charset="0"/>
              </a:rPr>
              <a:t>creatine</a:t>
            </a:r>
            <a:r>
              <a:rPr lang="en-GB" sz="2200" dirty="0">
                <a:latin typeface="Arial" charset="0"/>
              </a:rPr>
              <a:t> catabolism. </a:t>
            </a: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98% of the body </a:t>
            </a:r>
            <a:r>
              <a:rPr lang="en-GB" sz="2200" dirty="0" err="1">
                <a:latin typeface="Arial" charset="0"/>
              </a:rPr>
              <a:t>creatine</a:t>
            </a:r>
            <a:r>
              <a:rPr lang="en-GB" sz="2200" dirty="0">
                <a:latin typeface="Arial" charset="0"/>
              </a:rPr>
              <a:t> is present in the muscles where it functions  as store of high energy in the form of </a:t>
            </a:r>
            <a:r>
              <a:rPr lang="en-GB" sz="2200" dirty="0" err="1">
                <a:latin typeface="Arial" charset="0"/>
              </a:rPr>
              <a:t>creatine</a:t>
            </a:r>
            <a:r>
              <a:rPr lang="en-GB" sz="2200" dirty="0">
                <a:latin typeface="Arial" charset="0"/>
              </a:rPr>
              <a:t> phosphate</a:t>
            </a:r>
            <a:r>
              <a:rPr lang="en-GB" sz="2200" dirty="0" smtClean="0">
                <a:latin typeface="Arial" charset="0"/>
              </a:rPr>
              <a:t>.</a:t>
            </a:r>
            <a:endParaRPr lang="en-GB" sz="2200" dirty="0">
              <a:latin typeface="Arial" charset="0"/>
            </a:endParaRP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About 1-2 % of total muscle </a:t>
            </a:r>
            <a:r>
              <a:rPr lang="en-GB" sz="2200" dirty="0" err="1">
                <a:latin typeface="Arial" charset="0"/>
              </a:rPr>
              <a:t>creatine</a:t>
            </a:r>
            <a:r>
              <a:rPr lang="en-GB" sz="2200" dirty="0">
                <a:latin typeface="Arial" charset="0"/>
              </a:rPr>
              <a:t> or </a:t>
            </a:r>
            <a:r>
              <a:rPr lang="en-GB" sz="2200" dirty="0" err="1">
                <a:latin typeface="Arial" charset="0"/>
              </a:rPr>
              <a:t>creatine</a:t>
            </a:r>
            <a:r>
              <a:rPr lang="en-GB" sz="2200" dirty="0">
                <a:latin typeface="Arial" charset="0"/>
              </a:rPr>
              <a:t> phosphate  pool is converted daily to creatinine through the spontaneous, non enzymatic  loss of water or phosphate</a:t>
            </a:r>
            <a:r>
              <a:rPr lang="en-GB" sz="2200" dirty="0" smtClean="0">
                <a:latin typeface="Arial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8582526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ext Box 2"/>
          <p:cNvSpPr txBox="1">
            <a:spLocks noChangeArrowheads="1"/>
          </p:cNvSpPr>
          <p:nvPr/>
        </p:nvSpPr>
        <p:spPr bwMode="auto">
          <a:xfrm>
            <a:off x="304800" y="538163"/>
            <a:ext cx="8458200" cy="41652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indent="-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3600" b="1" u="sng" dirty="0">
                <a:solidFill>
                  <a:srgbClr val="FF00FF"/>
                </a:solidFill>
                <a:latin typeface="Arial" charset="0"/>
              </a:rPr>
              <a:t>Serum creatinine</a:t>
            </a:r>
            <a:r>
              <a:rPr lang="en-GB" sz="3200" b="1" u="sng" dirty="0">
                <a:solidFill>
                  <a:srgbClr val="FF00FF"/>
                </a:solidFill>
                <a:latin typeface="Arial" charset="0"/>
              </a:rPr>
              <a:t>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(55-120 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  <a:sym typeface="Symbol" charset="0"/>
              </a:rPr>
              <a:t></a:t>
            </a:r>
            <a:r>
              <a:rPr lang="en-GB" sz="2800" b="1" u="sng" dirty="0" err="1">
                <a:solidFill>
                  <a:srgbClr val="FF00FF"/>
                </a:solidFill>
                <a:latin typeface="Arial" charset="0"/>
              </a:rPr>
              <a:t>mol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/L in adult):</a:t>
            </a:r>
            <a:r>
              <a:rPr lang="en-GB" sz="1800" b="1" u="sng" dirty="0">
                <a:solidFill>
                  <a:srgbClr val="FF00FF"/>
                </a:solidFill>
                <a:latin typeface="Arial" charset="0"/>
              </a:rPr>
              <a:t> </a:t>
            </a:r>
          </a:p>
          <a:p>
            <a:pPr eaLnBrk="1" hangingPunct="1">
              <a:spcBef>
                <a:spcPct val="50000"/>
              </a:spcBef>
            </a:pPr>
            <a:endParaRPr lang="en-GB" sz="1800" dirty="0">
              <a:solidFill>
                <a:srgbClr val="FF00FF"/>
              </a:solidFill>
              <a:latin typeface="Arial" charset="0"/>
            </a:endParaRP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 smtClean="0">
                <a:latin typeface="Arial" charset="0"/>
              </a:rPr>
              <a:t>Creatinine in the plasma is filtered freely at the glomerulus and secreted by renal tubules (10 % of urinary creatinine).</a:t>
            </a: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 smtClean="0">
                <a:latin typeface="Arial" charset="0"/>
              </a:rPr>
              <a:t>Creatinine is not reabsorbed by the renal tubules.</a:t>
            </a: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 smtClean="0">
                <a:latin typeface="Arial" charset="0"/>
              </a:rPr>
              <a:t>Plasma creatinine is an endogenous substance not affected by diet.</a:t>
            </a:r>
          </a:p>
          <a:p>
            <a:pPr eaLnBrk="1" hangingPunct="1">
              <a:lnSpc>
                <a:spcPct val="120000"/>
              </a:lnSpc>
              <a:spcBef>
                <a:spcPct val="50000"/>
              </a:spcBef>
              <a:buFontTx/>
              <a:buChar char="•"/>
            </a:pPr>
            <a:r>
              <a:rPr lang="en-GB" sz="2200" dirty="0" smtClean="0">
                <a:latin typeface="Arial" charset="0"/>
              </a:rPr>
              <a:t>Plasma creatinine remains  fairly constant throughout  adult life.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6576953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Text Box 2"/>
          <p:cNvSpPr txBox="1">
            <a:spLocks noChangeArrowheads="1"/>
          </p:cNvSpPr>
          <p:nvPr/>
        </p:nvSpPr>
        <p:spPr bwMode="auto">
          <a:xfrm>
            <a:off x="395288" y="1428750"/>
            <a:ext cx="8307387" cy="313932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indent="-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endParaRPr lang="en-GB" sz="2200" dirty="0">
              <a:solidFill>
                <a:schemeClr val="bg1"/>
              </a:solidFill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The glomerular filtration rate (GFR) provides a useful index of the number of functioning glomeruli. </a:t>
            </a:r>
          </a:p>
          <a:p>
            <a:pPr algn="just" eaLnBrk="1" hangingPunct="1">
              <a:spcBef>
                <a:spcPct val="50000"/>
              </a:spcBef>
            </a:pP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It gives an estimation of the degree of renal impairment by disease.</a:t>
            </a:r>
          </a:p>
          <a:p>
            <a:pPr eaLnBrk="1" hangingPunct="1">
              <a:spcBef>
                <a:spcPct val="50000"/>
              </a:spcBef>
            </a:pPr>
            <a:endParaRPr lang="en-US" sz="2200" dirty="0">
              <a:latin typeface="Arial" charset="0"/>
            </a:endParaRPr>
          </a:p>
        </p:txBody>
      </p:sp>
      <p:sp>
        <p:nvSpPr>
          <p:cNvPr id="8195" name="Rectangle 3"/>
          <p:cNvSpPr>
            <a:spLocks noChangeArrowheads="1"/>
          </p:cNvSpPr>
          <p:nvPr/>
        </p:nvSpPr>
        <p:spPr bwMode="auto">
          <a:xfrm>
            <a:off x="755650" y="833438"/>
            <a:ext cx="4400550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 wrap="none">
            <a:spAutoFit/>
          </a:bodyPr>
          <a:lstStyle/>
          <a:p>
            <a:pPr>
              <a:defRPr/>
            </a:pPr>
            <a:r>
              <a:rPr lang="en-GB" sz="3200" b="1" u="sng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Creatinine </a:t>
            </a:r>
            <a:r>
              <a:rPr lang="en-GB" sz="3200" b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clearance:</a:t>
            </a:r>
            <a:endParaRPr lang="en-US" sz="3200" b="1" u="sng" dirty="0">
              <a:solidFill>
                <a:srgbClr val="FF00FF"/>
              </a:solidFill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321420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2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2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Text Box 2"/>
          <p:cNvSpPr txBox="1">
            <a:spLocks noChangeArrowheads="1"/>
          </p:cNvSpPr>
          <p:nvPr/>
        </p:nvSpPr>
        <p:spPr bwMode="auto">
          <a:xfrm>
            <a:off x="381000" y="419100"/>
            <a:ext cx="8458200" cy="609397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388938" indent="-38893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2800" b="1" dirty="0">
                <a:latin typeface="Arial" charset="0"/>
              </a:rPr>
              <a:t>    </a:t>
            </a:r>
            <a:r>
              <a:rPr lang="en-GB" sz="3200" b="1" dirty="0">
                <a:solidFill>
                  <a:srgbClr val="FFFF00"/>
                </a:solidFill>
                <a:latin typeface="Arial" charset="0"/>
              </a:rPr>
              <a:t>Accurate measurement of GRF by clearance tests requires determination of the concentration in plasma and urine of a substance that is:</a:t>
            </a:r>
            <a:r>
              <a:rPr lang="en-GB" sz="2800" b="1" dirty="0">
                <a:solidFill>
                  <a:srgbClr val="FFFF00"/>
                </a:solidFill>
                <a:latin typeface="Arial" charset="0"/>
              </a:rPr>
              <a:t>  </a:t>
            </a:r>
            <a:endParaRPr lang="en-GB" sz="2800" dirty="0">
              <a:solidFill>
                <a:srgbClr val="FFFF00"/>
              </a:solidFill>
              <a:latin typeface="Arial" charset="0"/>
            </a:endParaRPr>
          </a:p>
          <a:p>
            <a:pPr algn="just" eaLnBrk="1" hangingPunct="1">
              <a:spcBef>
                <a:spcPct val="50000"/>
              </a:spcBef>
            </a:pPr>
            <a:r>
              <a:rPr lang="en-GB" sz="2400" dirty="0">
                <a:latin typeface="Arial" charset="0"/>
              </a:rPr>
              <a:t> </a:t>
            </a:r>
            <a:r>
              <a:rPr lang="en-GB" sz="2800" b="1" dirty="0">
                <a:latin typeface="Arial" charset="0"/>
              </a:rPr>
              <a:t>•</a:t>
            </a:r>
            <a:r>
              <a:rPr lang="en-GB" sz="2400" b="1" dirty="0">
                <a:latin typeface="Arial" charset="0"/>
              </a:rPr>
              <a:t>  </a:t>
            </a:r>
            <a:r>
              <a:rPr lang="en-GB" sz="2200" dirty="0">
                <a:latin typeface="Arial" charset="0"/>
              </a:rPr>
              <a:t>Freely filtered at glomeruli.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 •  Neither reabsorbed nor secreted by tubules.</a:t>
            </a:r>
          </a:p>
          <a:p>
            <a:pPr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 •  Its concentration in plasma needs to remains constant throughout  the period of urine collection.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 •  Better if the substance is present endogenously.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 •  Easily measured. </a:t>
            </a:r>
          </a:p>
          <a:p>
            <a:pPr eaLnBrk="1" hangingPunct="1">
              <a:spcBef>
                <a:spcPct val="50000"/>
              </a:spcBef>
            </a:pPr>
            <a:r>
              <a:rPr lang="en-GB" sz="2200" dirty="0">
                <a:solidFill>
                  <a:srgbClr val="FFFF00"/>
                </a:solidFill>
                <a:latin typeface="Arial" charset="0"/>
              </a:rPr>
              <a:t>    </a:t>
            </a:r>
            <a:endParaRPr lang="en-GB" sz="2200" dirty="0" smtClean="0">
              <a:solidFill>
                <a:srgbClr val="FFFF00"/>
              </a:solidFill>
              <a:latin typeface="Arial" charset="0"/>
            </a:endParaRPr>
          </a:p>
          <a:p>
            <a:pPr eaLnBrk="1" hangingPunct="1">
              <a:spcBef>
                <a:spcPct val="50000"/>
              </a:spcBef>
            </a:pPr>
            <a:r>
              <a:rPr lang="en-GB" sz="2200" b="1" dirty="0" smtClean="0">
                <a:solidFill>
                  <a:srgbClr val="FFFF00"/>
                </a:solidFill>
                <a:latin typeface="Arial" charset="0"/>
              </a:rPr>
              <a:t>Creatinine </a:t>
            </a:r>
            <a:r>
              <a:rPr lang="en-GB" sz="2200" b="1" dirty="0">
                <a:latin typeface="Arial" charset="0"/>
              </a:rPr>
              <a:t>meets most of these criteria.</a:t>
            </a:r>
            <a:endParaRPr lang="en-US" sz="2200" b="1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5139843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Text Box 2"/>
          <p:cNvSpPr txBox="1">
            <a:spLocks noChangeArrowheads="1"/>
          </p:cNvSpPr>
          <p:nvPr/>
        </p:nvSpPr>
        <p:spPr bwMode="auto">
          <a:xfrm>
            <a:off x="296863" y="1899788"/>
            <a:ext cx="8523287" cy="398570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indent="-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Creatinine clearance is usually about 110 ml/min in the 20-40 year old adults.</a:t>
            </a:r>
          </a:p>
          <a:p>
            <a:pPr eaLnBrk="1" hangingPunct="1">
              <a:spcBef>
                <a:spcPct val="50000"/>
              </a:spcBef>
            </a:pP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It falls slowly but progressively to about 70 ml/min  in individuals over 8o years of age. </a:t>
            </a:r>
          </a:p>
          <a:p>
            <a:pPr eaLnBrk="1" hangingPunct="1">
              <a:spcBef>
                <a:spcPct val="50000"/>
              </a:spcBef>
            </a:pP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In children, the GFR should be related to surface area, when this is done, results are similar to those found in young adults.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592400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Text Box 2"/>
          <p:cNvSpPr txBox="1">
            <a:spLocks noChangeArrowheads="1"/>
          </p:cNvSpPr>
          <p:nvPr/>
        </p:nvSpPr>
        <p:spPr bwMode="auto">
          <a:xfrm>
            <a:off x="282575" y="1543655"/>
            <a:ext cx="8610600" cy="483209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280988" indent="-280988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solidFill>
                  <a:srgbClr val="FFFF00"/>
                </a:solidFill>
                <a:latin typeface="Arial" charset="0"/>
              </a:rPr>
              <a:t>Clearance</a:t>
            </a:r>
            <a:r>
              <a:rPr lang="en-GB" sz="2200" dirty="0">
                <a:latin typeface="Arial" charset="0"/>
              </a:rPr>
              <a:t> is the volume of plasma cleared from the </a:t>
            </a:r>
            <a:r>
              <a:rPr lang="en-GB" sz="2200" u="sng" dirty="0">
                <a:latin typeface="Arial" charset="0"/>
              </a:rPr>
              <a:t>substance</a:t>
            </a:r>
            <a:r>
              <a:rPr lang="en-GB" sz="2200" dirty="0">
                <a:latin typeface="Arial" charset="0"/>
              </a:rPr>
              <a:t> excreted in urine per minute</a:t>
            </a:r>
            <a:r>
              <a:rPr lang="en-GB" sz="2200" dirty="0" smtClean="0">
                <a:latin typeface="Arial" charset="0"/>
              </a:rPr>
              <a:t>.</a:t>
            </a:r>
          </a:p>
          <a:p>
            <a:pPr marL="0" indent="0" eaLnBrk="1" hangingPunct="1">
              <a:spcBef>
                <a:spcPct val="50000"/>
              </a:spcBef>
            </a:pPr>
            <a:r>
              <a:rPr lang="en-GB" sz="2200" dirty="0" smtClean="0">
                <a:latin typeface="Arial" charset="0"/>
              </a:rPr>
              <a:t> </a:t>
            </a: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  <a:buFontTx/>
              <a:buChar char="•"/>
            </a:pPr>
            <a:r>
              <a:rPr lang="en-GB" sz="2200" dirty="0">
                <a:latin typeface="Arial" charset="0"/>
              </a:rPr>
              <a:t>It could be calculated from the following equation: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      </a:t>
            </a:r>
            <a:r>
              <a:rPr lang="en-GB" sz="2200" dirty="0" smtClean="0">
                <a:latin typeface="Arial" charset="0"/>
              </a:rPr>
              <a:t>        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</a:t>
            </a:r>
            <a:r>
              <a:rPr lang="en-GB" sz="2200" dirty="0" smtClean="0">
                <a:latin typeface="Arial" charset="0"/>
              </a:rPr>
              <a:t>                </a:t>
            </a:r>
            <a:r>
              <a:rPr lang="en-GB" sz="2200" dirty="0">
                <a:solidFill>
                  <a:srgbClr val="FFFF00"/>
                </a:solidFill>
                <a:latin typeface="Arial" charset="0"/>
              </a:rPr>
              <a:t>Clearance</a:t>
            </a:r>
            <a:r>
              <a:rPr lang="en-GB" sz="2200" dirty="0">
                <a:latin typeface="Arial" charset="0"/>
              </a:rPr>
              <a:t> (ml/min) =  </a:t>
            </a:r>
            <a:r>
              <a:rPr lang="en-GB" sz="2200" u="sng" dirty="0">
                <a:solidFill>
                  <a:srgbClr val="FFFF00"/>
                </a:solidFill>
                <a:latin typeface="Arial" charset="0"/>
              </a:rPr>
              <a:t>U</a:t>
            </a:r>
            <a:r>
              <a:rPr lang="en-GB" sz="2200" u="sng" dirty="0">
                <a:latin typeface="Arial" charset="0"/>
              </a:rPr>
              <a:t>  </a:t>
            </a:r>
            <a:r>
              <a:rPr lang="en-US" sz="2200" u="sng" dirty="0">
                <a:latin typeface="Arial" charset="0"/>
                <a:sym typeface="Symbol" charset="0"/>
              </a:rPr>
              <a:t></a:t>
            </a:r>
            <a:r>
              <a:rPr lang="en-GB" sz="2200" u="sng" dirty="0">
                <a:latin typeface="Arial" charset="0"/>
              </a:rPr>
              <a:t>  </a:t>
            </a:r>
            <a:r>
              <a:rPr lang="en-GB" sz="2200" u="sng" dirty="0">
                <a:solidFill>
                  <a:srgbClr val="99FF33"/>
                </a:solidFill>
                <a:latin typeface="Arial" charset="0"/>
              </a:rPr>
              <a:t>V</a:t>
            </a:r>
            <a:endParaRPr lang="en-GB" sz="2200" dirty="0">
              <a:solidFill>
                <a:srgbClr val="99FF33"/>
              </a:solidFill>
              <a:latin typeface="Arial" charset="0"/>
            </a:endParaRP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                                                       </a:t>
            </a:r>
            <a:r>
              <a:rPr lang="en-GB" sz="2200" dirty="0">
                <a:solidFill>
                  <a:srgbClr val="FF00FF"/>
                </a:solidFill>
                <a:latin typeface="Arial" charset="0"/>
              </a:rPr>
              <a:t>P</a:t>
            </a:r>
            <a:r>
              <a:rPr lang="en-GB" sz="2200" dirty="0">
                <a:latin typeface="Arial" charset="0"/>
              </a:rPr>
              <a:t>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  </a:t>
            </a:r>
            <a:r>
              <a:rPr lang="en-GB" sz="2200" dirty="0">
                <a:solidFill>
                  <a:srgbClr val="FFFF00"/>
                </a:solidFill>
                <a:latin typeface="Arial" charset="0"/>
              </a:rPr>
              <a:t>U</a:t>
            </a:r>
            <a:r>
              <a:rPr lang="en-GB" sz="2200" dirty="0">
                <a:latin typeface="Arial" charset="0"/>
              </a:rPr>
              <a:t> = Concentration of creatinine in urine  </a:t>
            </a:r>
            <a:r>
              <a:rPr lang="en-GB" sz="2200" dirty="0">
                <a:latin typeface="Arial" charset="0"/>
                <a:sym typeface="Symbol" charset="0"/>
              </a:rPr>
              <a:t></a:t>
            </a:r>
            <a:r>
              <a:rPr lang="en-GB" sz="2200" dirty="0" err="1">
                <a:latin typeface="Arial" charset="0"/>
              </a:rPr>
              <a:t>mol</a:t>
            </a:r>
            <a:r>
              <a:rPr lang="en-GB" sz="2200" dirty="0">
                <a:latin typeface="Arial" charset="0"/>
              </a:rPr>
              <a:t>/l 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  </a:t>
            </a:r>
            <a:r>
              <a:rPr lang="en-GB" sz="2200" dirty="0">
                <a:solidFill>
                  <a:srgbClr val="99FF33"/>
                </a:solidFill>
                <a:latin typeface="Arial" charset="0"/>
              </a:rPr>
              <a:t>V</a:t>
            </a:r>
            <a:r>
              <a:rPr lang="en-GB" sz="2200" dirty="0">
                <a:latin typeface="Arial" charset="0"/>
              </a:rPr>
              <a:t> = Volume of urine per min</a:t>
            </a:r>
          </a:p>
          <a:p>
            <a:pPr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  </a:t>
            </a:r>
            <a:r>
              <a:rPr lang="en-GB" sz="2200" dirty="0">
                <a:solidFill>
                  <a:srgbClr val="FF00FF"/>
                </a:solidFill>
                <a:latin typeface="Arial" charset="0"/>
              </a:rPr>
              <a:t>P</a:t>
            </a:r>
            <a:r>
              <a:rPr lang="en-GB" sz="2200" dirty="0">
                <a:latin typeface="Arial" charset="0"/>
              </a:rPr>
              <a:t> = Concentration of creatinine in serum  </a:t>
            </a:r>
            <a:r>
              <a:rPr lang="en-GB" sz="2200" dirty="0">
                <a:latin typeface="Arial" charset="0"/>
                <a:sym typeface="Symbol" charset="0"/>
              </a:rPr>
              <a:t></a:t>
            </a:r>
            <a:r>
              <a:rPr lang="en-GB" sz="2200" dirty="0" err="1">
                <a:latin typeface="Arial" charset="0"/>
              </a:rPr>
              <a:t>mol</a:t>
            </a:r>
            <a:r>
              <a:rPr lang="en-GB" sz="2200" dirty="0">
                <a:latin typeface="Arial" charset="0"/>
              </a:rPr>
              <a:t>/l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42682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457200" y="333375"/>
            <a:ext cx="8507413" cy="3908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8938" indent="-388938">
              <a:spcBef>
                <a:spcPct val="50000"/>
              </a:spcBef>
              <a:defRPr/>
            </a:pPr>
            <a:r>
              <a:rPr lang="en-US" sz="3200" b="1" u="sng" dirty="0" smtClean="0">
                <a:latin typeface="Arial" charset="0"/>
                <a:ea typeface="+mn-ea"/>
                <a:cs typeface="Arial" charset="0"/>
              </a:rPr>
              <a:t>Objectives</a:t>
            </a:r>
            <a:endParaRPr lang="en-US" sz="3200" b="1" u="sng" dirty="0">
              <a:latin typeface="Arial" charset="0"/>
              <a:ea typeface="+mn-ea"/>
              <a:cs typeface="Arial" charset="0"/>
            </a:endParaRPr>
          </a:p>
          <a:p>
            <a:pPr marL="388938" indent="-388938">
              <a:spcBef>
                <a:spcPct val="50000"/>
              </a:spcBef>
              <a:defRPr/>
            </a:pPr>
            <a:endParaRPr lang="en-US" sz="3200" b="1" u="sng" dirty="0">
              <a:latin typeface="Arial" charset="0"/>
              <a:ea typeface="+mn-ea"/>
              <a:cs typeface="Arial" charset="0"/>
            </a:endParaRPr>
          </a:p>
          <a:p>
            <a:r>
              <a:rPr lang="en-US" sz="2400" b="1" dirty="0">
                <a:solidFill>
                  <a:srgbClr val="FFFF00"/>
                </a:solidFill>
                <a:latin typeface="Arial" charset="0"/>
                <a:cs typeface="Arial" charset="0"/>
              </a:rPr>
              <a:t>Upon completion of lectures, students should be able to: </a:t>
            </a:r>
          </a:p>
          <a:p>
            <a:pPr marL="457200" lvl="0" indent="-457200">
              <a:buFont typeface="+mj-lt"/>
              <a:buAutoNum type="arabicPeriod"/>
            </a:pPr>
            <a:r>
              <a:rPr lang="en-US" sz="2400" dirty="0"/>
              <a:t>know the physiological functions of the kidney.</a:t>
            </a:r>
            <a:endParaRPr lang="en-US" sz="2400" b="1" u="words" dirty="0"/>
          </a:p>
          <a:p>
            <a:pPr marL="457200" lvl="0" indent="-457200">
              <a:buFont typeface="+mj-lt"/>
              <a:buAutoNum type="arabicPeriod"/>
            </a:pPr>
            <a:r>
              <a:rPr lang="en-US" sz="2400" dirty="0"/>
              <a:t>describe the structure and function of the nephron.</a:t>
            </a:r>
            <a:endParaRPr lang="en-US" sz="2400" b="1" u="words" dirty="0"/>
          </a:p>
          <a:p>
            <a:pPr marL="457200" lvl="0" indent="-457200">
              <a:buFont typeface="+mj-lt"/>
              <a:buAutoNum type="arabicPeriod"/>
            </a:pPr>
            <a:r>
              <a:rPr lang="en-US" sz="2400" dirty="0" smtClean="0"/>
              <a:t>identify </a:t>
            </a:r>
            <a:r>
              <a:rPr lang="en-US" sz="2400" dirty="0"/>
              <a:t>the biochemical kidney function tests with special emphasis on when to ask for the test, the indications and limitations of each kidney function tests.  </a:t>
            </a:r>
            <a:endParaRPr lang="en-US" sz="2400" b="1" u="words" dirty="0"/>
          </a:p>
          <a:p>
            <a:pPr marL="457200" lvl="0" indent="-457200">
              <a:buFont typeface="+mj-lt"/>
              <a:buAutoNum type="arabicPeriod"/>
            </a:pPr>
            <a:r>
              <a:rPr lang="en-US" sz="2400" dirty="0"/>
              <a:t>interpret the kidney function tests properly. </a:t>
            </a:r>
            <a:endParaRPr lang="en-US" sz="2400" b="1" u="words" dirty="0"/>
          </a:p>
        </p:txBody>
      </p:sp>
    </p:spTree>
    <p:extLst>
      <p:ext uri="{BB962C8B-B14F-4D97-AF65-F5344CB8AC3E}">
        <p14:creationId xmlns:p14="http://schemas.microsoft.com/office/powerpoint/2010/main" val="353724047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685800" y="188913"/>
            <a:ext cx="7772400" cy="1143000"/>
          </a:xfrm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/>
          <a:lstStyle/>
          <a:p>
            <a:pPr eaLnBrk="1" hangingPunct="1">
              <a:defRPr/>
            </a:pPr>
            <a:r>
              <a:rPr lang="en-US" sz="3600" dirty="0">
                <a:solidFill>
                  <a:srgbClr val="FF00FF"/>
                </a:solidFill>
                <a:latin typeface="Arial" charset="0"/>
                <a:cs typeface="Arial" charset="0"/>
              </a:rPr>
              <a:t>Cockcroft-</a:t>
            </a:r>
            <a:r>
              <a:rPr lang="en-US" sz="3600" dirty="0" err="1">
                <a:solidFill>
                  <a:srgbClr val="FF00FF"/>
                </a:solidFill>
                <a:latin typeface="Arial" charset="0"/>
                <a:cs typeface="Arial" charset="0"/>
              </a:rPr>
              <a:t>Gault</a:t>
            </a:r>
            <a:r>
              <a:rPr lang="en-US" sz="3600" dirty="0">
                <a:solidFill>
                  <a:srgbClr val="FF00FF"/>
                </a:solidFill>
                <a:latin typeface="Arial" charset="0"/>
                <a:cs typeface="Arial" charset="0"/>
              </a:rPr>
              <a:t> Formula</a:t>
            </a:r>
            <a:br>
              <a:rPr lang="en-US" sz="3600" dirty="0">
                <a:solidFill>
                  <a:srgbClr val="FF00FF"/>
                </a:solidFill>
                <a:latin typeface="Arial" charset="0"/>
                <a:cs typeface="Arial" charset="0"/>
              </a:rPr>
            </a:br>
            <a:r>
              <a:rPr lang="en-US" sz="3600" dirty="0">
                <a:solidFill>
                  <a:srgbClr val="FF00FF"/>
                </a:solidFill>
                <a:latin typeface="Arial" charset="0"/>
                <a:cs typeface="Arial" charset="0"/>
              </a:rPr>
              <a:t>for Estimation of GFR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23850" y="1774825"/>
            <a:ext cx="8496300" cy="3959225"/>
          </a:xfrm>
          <a:effectLst/>
        </p:spPr>
        <p:txBody>
          <a:bodyPr/>
          <a:lstStyle/>
          <a:p>
            <a:pPr eaLnBrk="1" hangingPunct="1">
              <a:lnSpc>
                <a:spcPct val="115000"/>
              </a:lnSpc>
              <a:defRPr/>
            </a:pPr>
            <a:r>
              <a:rPr lang="en-US" sz="2200" dirty="0">
                <a:effectLst/>
                <a:latin typeface="Arial" charset="0"/>
                <a:cs typeface="Arial" charset="0"/>
              </a:rPr>
              <a:t>As indicated above, the creatinine clearance is measured by using a 24-hour urine collection, but this does introduce the potential for errors in terms of completion of the collection.</a:t>
            </a:r>
          </a:p>
          <a:p>
            <a:pPr eaLnBrk="1" hangingPunct="1">
              <a:lnSpc>
                <a:spcPct val="115000"/>
              </a:lnSpc>
              <a:buFont typeface="Wingdings" charset="0"/>
              <a:buNone/>
              <a:defRPr/>
            </a:pPr>
            <a:endParaRPr lang="en-US" sz="2200" dirty="0">
              <a:effectLst/>
              <a:latin typeface="Arial" charset="0"/>
              <a:cs typeface="Arial" charset="0"/>
            </a:endParaRPr>
          </a:p>
          <a:p>
            <a:pPr eaLnBrk="1" hangingPunct="1">
              <a:lnSpc>
                <a:spcPct val="115000"/>
              </a:lnSpc>
              <a:defRPr/>
            </a:pPr>
            <a:r>
              <a:rPr lang="en-US" sz="2200" dirty="0">
                <a:effectLst/>
                <a:latin typeface="Arial" charset="0"/>
                <a:cs typeface="Arial" charset="0"/>
              </a:rPr>
              <a:t>An alternative and convenient method is to employ various formulae devised to calculate creatinine clearance using parameters such as serum creatinine level, sex, age, and weight of the subject.</a:t>
            </a:r>
          </a:p>
        </p:txBody>
      </p:sp>
    </p:spTree>
    <p:extLst>
      <p:ext uri="{BB962C8B-B14F-4D97-AF65-F5344CB8AC3E}">
        <p14:creationId xmlns:p14="http://schemas.microsoft.com/office/powerpoint/2010/main" val="261395046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395288" y="1196975"/>
            <a:ext cx="8353425" cy="4824413"/>
          </a:xfrm>
        </p:spPr>
        <p:txBody>
          <a:bodyPr/>
          <a:lstStyle/>
          <a:p>
            <a:pPr eaLnBrk="1" hangingPunct="1">
              <a:lnSpc>
                <a:spcPct val="90000"/>
              </a:lnSpc>
              <a:defRPr/>
            </a:pPr>
            <a:r>
              <a:rPr lang="en-US" sz="2200" dirty="0">
                <a:latin typeface="Arial" charset="0"/>
                <a:cs typeface="Arial" charset="0"/>
              </a:rPr>
              <a:t>An example is </a:t>
            </a:r>
            <a:r>
              <a:rPr lang="en-US" sz="2200" b="1" dirty="0">
                <a:latin typeface="Arial" charset="0"/>
                <a:cs typeface="Arial" charset="0"/>
              </a:rPr>
              <a:t>the </a:t>
            </a:r>
            <a:r>
              <a:rPr lang="en-US" sz="2200" b="1" dirty="0">
                <a:solidFill>
                  <a:srgbClr val="FF00FF"/>
                </a:solidFill>
                <a:latin typeface="Arial" charset="0"/>
                <a:cs typeface="Arial" charset="0"/>
              </a:rPr>
              <a:t>Cockcroft-</a:t>
            </a:r>
            <a:r>
              <a:rPr lang="en-US" sz="2200" b="1" dirty="0" err="1">
                <a:solidFill>
                  <a:srgbClr val="FF00FF"/>
                </a:solidFill>
                <a:latin typeface="Arial" charset="0"/>
                <a:cs typeface="Arial" charset="0"/>
              </a:rPr>
              <a:t>Gault</a:t>
            </a:r>
            <a:r>
              <a:rPr lang="en-US" sz="2200" b="1" dirty="0">
                <a:solidFill>
                  <a:srgbClr val="FF00FF"/>
                </a:solidFill>
                <a:latin typeface="Arial" charset="0"/>
                <a:cs typeface="Arial" charset="0"/>
              </a:rPr>
              <a:t> Formula</a:t>
            </a:r>
            <a:r>
              <a:rPr lang="en-US" sz="2200" dirty="0">
                <a:latin typeface="Arial" charset="0"/>
                <a:cs typeface="Arial" charset="0"/>
              </a:rPr>
              <a:t>: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200" dirty="0" smtClean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200" dirty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US" sz="2200" b="1" dirty="0">
                <a:latin typeface="Arial" charset="0"/>
                <a:cs typeface="Arial" charset="0"/>
              </a:rPr>
              <a:t>                         </a:t>
            </a:r>
            <a:r>
              <a:rPr lang="en-US" sz="2200" b="1" dirty="0">
                <a:solidFill>
                  <a:srgbClr val="FFFF00"/>
                </a:solidFill>
                <a:latin typeface="Arial" charset="0"/>
                <a:cs typeface="Arial" charset="0"/>
              </a:rPr>
              <a:t>K</a:t>
            </a:r>
            <a:r>
              <a:rPr lang="en-US" sz="2200" b="1" dirty="0">
                <a:latin typeface="Arial" charset="0"/>
                <a:cs typeface="Arial" charset="0"/>
              </a:rPr>
              <a:t> </a:t>
            </a:r>
            <a:r>
              <a:rPr lang="en-US" sz="2200" b="1" dirty="0">
                <a:latin typeface="Arial" charset="0"/>
                <a:cs typeface="Arial" charset="0"/>
                <a:sym typeface="Symbol" charset="0"/>
              </a:rPr>
              <a:t> (140 – age)  Body weight</a:t>
            </a:r>
            <a:endParaRPr lang="en-US" sz="2200" b="1" dirty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US" sz="2200" b="1" dirty="0">
                <a:latin typeface="Arial" charset="0"/>
                <a:cs typeface="Arial" charset="0"/>
              </a:rPr>
              <a:t>    GFR</a:t>
            </a:r>
            <a:r>
              <a:rPr lang="en-US" sz="2200" dirty="0">
                <a:latin typeface="Arial" charset="0"/>
                <a:cs typeface="Arial" charset="0"/>
              </a:rPr>
              <a:t>   =           ────────────────── </a:t>
            </a:r>
            <a:endParaRPr lang="en-US" sz="2200" u="sng" dirty="0">
              <a:latin typeface="Arial" charset="0"/>
              <a:cs typeface="Arial" charset="0"/>
              <a:sym typeface="Symbol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US" sz="2200" b="1" dirty="0">
                <a:latin typeface="Arial" charset="0"/>
                <a:cs typeface="Arial" charset="0"/>
                <a:sym typeface="Symbol" charset="0"/>
              </a:rPr>
              <a:t>                            Serum creatinine (</a:t>
            </a:r>
            <a:r>
              <a:rPr lang="en-US" sz="2200" b="1" dirty="0" err="1">
                <a:latin typeface="Arial" charset="0"/>
                <a:cs typeface="Arial" charset="0"/>
                <a:sym typeface="Symbol" charset="0"/>
              </a:rPr>
              <a:t>mol</a:t>
            </a:r>
            <a:r>
              <a:rPr lang="en-US" sz="2200" b="1" dirty="0">
                <a:latin typeface="Arial" charset="0"/>
                <a:cs typeface="Arial" charset="0"/>
                <a:sym typeface="Symbol" charset="0"/>
              </a:rPr>
              <a:t>/L)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US" sz="2200" dirty="0">
                <a:latin typeface="Arial" charset="0"/>
                <a:cs typeface="Arial" charset="0"/>
              </a:rPr>
              <a:t>  </a:t>
            </a:r>
            <a:endParaRPr lang="en-US" sz="2200" dirty="0" smtClean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200" dirty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defRPr/>
            </a:pPr>
            <a:r>
              <a:rPr lang="en-US" sz="2200" b="1" dirty="0">
                <a:latin typeface="Arial" charset="0"/>
                <a:cs typeface="Arial" charset="0"/>
              </a:rPr>
              <a:t>where </a:t>
            </a:r>
            <a:r>
              <a:rPr lang="en-US" sz="2200" b="1" dirty="0">
                <a:solidFill>
                  <a:srgbClr val="FFFF00"/>
                </a:solidFill>
                <a:latin typeface="Arial" charset="0"/>
                <a:cs typeface="Arial" charset="0"/>
              </a:rPr>
              <a:t>K</a:t>
            </a:r>
            <a:r>
              <a:rPr lang="en-US" sz="2200" b="1" dirty="0">
                <a:latin typeface="Arial" charset="0"/>
                <a:cs typeface="Arial" charset="0"/>
              </a:rPr>
              <a:t> is a constant that varies with sex: 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r>
              <a:rPr lang="en-US" sz="2200" b="1" dirty="0">
                <a:latin typeface="Arial" charset="0"/>
                <a:cs typeface="Arial" charset="0"/>
              </a:rPr>
              <a:t>        1.23  for male   &amp;   1.04  for females.</a:t>
            </a:r>
          </a:p>
          <a:p>
            <a:pPr eaLnBrk="1" hangingPunct="1">
              <a:lnSpc>
                <a:spcPct val="90000"/>
              </a:lnSpc>
              <a:buFont typeface="Wingdings" charset="0"/>
              <a:buNone/>
              <a:defRPr/>
            </a:pPr>
            <a:endParaRPr lang="en-US" sz="2200" b="1" dirty="0">
              <a:latin typeface="Arial" charset="0"/>
              <a:cs typeface="Arial" charset="0"/>
            </a:endParaRPr>
          </a:p>
          <a:p>
            <a:pPr eaLnBrk="1" hangingPunct="1">
              <a:lnSpc>
                <a:spcPct val="90000"/>
              </a:lnSpc>
              <a:defRPr/>
            </a:pPr>
            <a:r>
              <a:rPr lang="en-US" sz="2200" b="1" dirty="0">
                <a:latin typeface="Arial" charset="0"/>
                <a:cs typeface="Arial" charset="0"/>
              </a:rPr>
              <a:t>The constant </a:t>
            </a:r>
            <a:r>
              <a:rPr lang="en-US" sz="2200" b="1" dirty="0">
                <a:solidFill>
                  <a:srgbClr val="FFFF00"/>
                </a:solidFill>
                <a:latin typeface="Arial" charset="0"/>
                <a:cs typeface="Arial" charset="0"/>
              </a:rPr>
              <a:t>K</a:t>
            </a:r>
            <a:r>
              <a:rPr lang="en-US" sz="2200" b="1" dirty="0">
                <a:latin typeface="Arial" charset="0"/>
                <a:cs typeface="Arial" charset="0"/>
              </a:rPr>
              <a:t> is used as females have a relatively lower muscle mass.</a:t>
            </a:r>
          </a:p>
        </p:txBody>
      </p:sp>
    </p:spTree>
    <p:extLst>
      <p:ext uri="{BB962C8B-B14F-4D97-AF65-F5344CB8AC3E}">
        <p14:creationId xmlns:p14="http://schemas.microsoft.com/office/powerpoint/2010/main" val="386564048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27958"/>
            <a:ext cx="8229600" cy="3173756"/>
          </a:xfrm>
        </p:spPr>
        <p:txBody>
          <a:bodyPr/>
          <a:lstStyle/>
          <a:p>
            <a:pPr>
              <a:defRPr/>
            </a:pPr>
            <a:r>
              <a:rPr lang="en-US" sz="2200" b="1" dirty="0">
                <a:effectLst/>
                <a:latin typeface="Arial"/>
                <a:cs typeface="Arial"/>
              </a:rPr>
              <a:t>It should </a:t>
            </a:r>
            <a:r>
              <a:rPr lang="en-US" sz="2200" b="1" dirty="0">
                <a:solidFill>
                  <a:srgbClr val="FFFF00"/>
                </a:solidFill>
                <a:effectLst/>
                <a:latin typeface="Arial"/>
                <a:cs typeface="Arial"/>
              </a:rPr>
              <a:t>not</a:t>
            </a:r>
            <a:r>
              <a:rPr lang="en-US" sz="2200" b="1" dirty="0">
                <a:effectLst/>
                <a:latin typeface="Arial"/>
                <a:cs typeface="Arial"/>
              </a:rPr>
              <a:t> be used </a:t>
            </a:r>
            <a:r>
              <a:rPr lang="en-US" sz="2200" b="1" dirty="0" smtClean="0">
                <a:effectLst/>
                <a:latin typeface="Arial"/>
                <a:cs typeface="Arial"/>
              </a:rPr>
              <a:t>if</a:t>
            </a:r>
          </a:p>
          <a:p>
            <a:pPr marL="0" indent="0">
              <a:buNone/>
              <a:defRPr/>
            </a:pPr>
            <a:endParaRPr lang="en-US" sz="2200" dirty="0">
              <a:effectLst/>
              <a:latin typeface="Arial"/>
              <a:cs typeface="Arial"/>
            </a:endParaRPr>
          </a:p>
          <a:p>
            <a:pPr lvl="1">
              <a:defRPr/>
            </a:pPr>
            <a:r>
              <a:rPr lang="en-US" sz="2200" dirty="0" smtClean="0">
                <a:effectLst/>
                <a:latin typeface="Arial"/>
                <a:cs typeface="Arial"/>
              </a:rPr>
              <a:t>Serum </a:t>
            </a:r>
            <a:r>
              <a:rPr lang="en-US" sz="2200" dirty="0">
                <a:effectLst/>
                <a:latin typeface="Arial"/>
                <a:cs typeface="Arial"/>
              </a:rPr>
              <a:t>creatinine is changing rapidly</a:t>
            </a:r>
          </a:p>
          <a:p>
            <a:pPr lvl="1">
              <a:defRPr/>
            </a:pPr>
            <a:r>
              <a:rPr lang="en-US" sz="2200" dirty="0" smtClean="0">
                <a:effectLst/>
                <a:latin typeface="Arial"/>
                <a:cs typeface="Arial"/>
              </a:rPr>
              <a:t>the </a:t>
            </a:r>
            <a:r>
              <a:rPr lang="en-US" sz="2200" dirty="0">
                <a:effectLst/>
                <a:latin typeface="Arial"/>
                <a:cs typeface="Arial"/>
              </a:rPr>
              <a:t>diet is unusual, e.g., strict vegetarian</a:t>
            </a:r>
          </a:p>
          <a:p>
            <a:pPr lvl="1">
              <a:defRPr/>
            </a:pPr>
            <a:r>
              <a:rPr lang="en-US" sz="2200" dirty="0" smtClean="0">
                <a:effectLst/>
                <a:latin typeface="Arial"/>
                <a:cs typeface="Arial"/>
              </a:rPr>
              <a:t>Low </a:t>
            </a:r>
            <a:r>
              <a:rPr lang="en-US" sz="2200" dirty="0">
                <a:effectLst/>
                <a:latin typeface="Arial"/>
                <a:cs typeface="Arial"/>
              </a:rPr>
              <a:t>muscle mass, e.g., muscle wasting</a:t>
            </a:r>
          </a:p>
          <a:p>
            <a:pPr lvl="1">
              <a:defRPr/>
            </a:pPr>
            <a:r>
              <a:rPr lang="en-US" sz="2200" dirty="0" smtClean="0">
                <a:effectLst/>
                <a:latin typeface="Arial"/>
                <a:cs typeface="Arial"/>
              </a:rPr>
              <a:t>Obesity</a:t>
            </a:r>
            <a:endParaRPr lang="en-US" sz="2200" dirty="0">
              <a:effectLst/>
              <a:latin typeface="Arial"/>
              <a:cs typeface="Arial"/>
            </a:endParaRPr>
          </a:p>
        </p:txBody>
      </p:sp>
      <p:sp>
        <p:nvSpPr>
          <p:cNvPr id="4" name="Rectangle 2"/>
          <p:cNvSpPr>
            <a:spLocks noGrp="1" noRot="1" noChangeArrowheads="1"/>
          </p:cNvSpPr>
          <p:nvPr>
            <p:ph type="title"/>
          </p:nvPr>
        </p:nvSpPr>
        <p:spPr>
          <a:xfrm>
            <a:off x="685800" y="188913"/>
            <a:ext cx="7772400" cy="1143000"/>
          </a:xfrm>
          <a:effectLst>
            <a:outerShdw dist="107763" dir="2700000" algn="ctr" rotWithShape="0">
              <a:schemeClr val="bg2">
                <a:alpha val="50000"/>
              </a:schemeClr>
            </a:outerShdw>
          </a:effectLst>
        </p:spPr>
        <p:txBody>
          <a:bodyPr/>
          <a:lstStyle/>
          <a:p>
            <a:pPr eaLnBrk="1" hangingPunct="1">
              <a:defRPr/>
            </a:pPr>
            <a:r>
              <a:rPr lang="en-US" sz="3600">
                <a:solidFill>
                  <a:srgbClr val="FF00FF"/>
                </a:solidFill>
                <a:latin typeface="Arial" charset="0"/>
                <a:cs typeface="Arial" charset="0"/>
              </a:rPr>
              <a:t>Cockcroft-Gault Formula</a:t>
            </a:r>
            <a:br>
              <a:rPr lang="en-US" sz="3600">
                <a:solidFill>
                  <a:srgbClr val="FF00FF"/>
                </a:solidFill>
                <a:latin typeface="Arial" charset="0"/>
                <a:cs typeface="Arial" charset="0"/>
              </a:rPr>
            </a:br>
            <a:r>
              <a:rPr lang="en-US" sz="3600">
                <a:solidFill>
                  <a:srgbClr val="FF00FF"/>
                </a:solidFill>
                <a:latin typeface="Arial" charset="0"/>
                <a:cs typeface="Arial" charset="0"/>
              </a:rPr>
              <a:t>for Estimation of GFR: Limitations</a:t>
            </a:r>
          </a:p>
        </p:txBody>
      </p:sp>
    </p:spTree>
    <p:extLst>
      <p:ext uri="{BB962C8B-B14F-4D97-AF65-F5344CB8AC3E}">
        <p14:creationId xmlns:p14="http://schemas.microsoft.com/office/powerpoint/2010/main" val="373385815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7" name="Text Box 2"/>
          <p:cNvSpPr txBox="1">
            <a:spLocks noChangeArrowheads="1"/>
          </p:cNvSpPr>
          <p:nvPr/>
        </p:nvSpPr>
        <p:spPr bwMode="auto">
          <a:xfrm>
            <a:off x="179388" y="290513"/>
            <a:ext cx="8640762" cy="259301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2800" b="1" u="sng" dirty="0">
                <a:solidFill>
                  <a:srgbClr val="FFFF00"/>
                </a:solidFill>
                <a:latin typeface="Arial" charset="0"/>
              </a:rPr>
              <a:t>Serum  </a:t>
            </a:r>
            <a:r>
              <a:rPr lang="en-GB" sz="2800" b="1" u="sng" dirty="0" smtClean="0">
                <a:solidFill>
                  <a:srgbClr val="FFFF00"/>
                </a:solidFill>
                <a:latin typeface="Arial" charset="0"/>
              </a:rPr>
              <a:t>Cr </a:t>
            </a:r>
            <a:r>
              <a:rPr lang="en-GB" sz="2800" b="1" u="sng" dirty="0">
                <a:solidFill>
                  <a:srgbClr val="FFFF00"/>
                </a:solidFill>
                <a:latin typeface="Arial" charset="0"/>
              </a:rPr>
              <a:t>is a better </a:t>
            </a:r>
            <a:r>
              <a:rPr lang="en-GB" sz="2800" b="1" u="sng" dirty="0" smtClean="0">
                <a:solidFill>
                  <a:srgbClr val="FFFF00"/>
                </a:solidFill>
                <a:latin typeface="Arial" charset="0"/>
              </a:rPr>
              <a:t>KFT </a:t>
            </a:r>
            <a:r>
              <a:rPr lang="en-GB" sz="2800" b="1" u="sng" dirty="0">
                <a:solidFill>
                  <a:srgbClr val="FFFF00"/>
                </a:solidFill>
                <a:latin typeface="Arial" charset="0"/>
              </a:rPr>
              <a:t>than creatinine clearance  </a:t>
            </a:r>
            <a:r>
              <a:rPr lang="en-GB" sz="2800" b="1" u="sng" dirty="0" smtClean="0">
                <a:solidFill>
                  <a:srgbClr val="FFFF00"/>
                </a:solidFill>
                <a:latin typeface="Arial" charset="0"/>
              </a:rPr>
              <a:t>because:</a:t>
            </a:r>
            <a:r>
              <a:rPr lang="en-GB" b="1" dirty="0" smtClean="0">
                <a:solidFill>
                  <a:srgbClr val="FFFF00"/>
                </a:solidFill>
                <a:latin typeface="Arial" charset="0"/>
              </a:rPr>
              <a:t> </a:t>
            </a:r>
            <a:endParaRPr lang="en-GB" b="1" dirty="0">
              <a:solidFill>
                <a:srgbClr val="FFFF00"/>
              </a:solidFill>
              <a:latin typeface="Arial" charset="0"/>
            </a:endParaRPr>
          </a:p>
          <a:p>
            <a:pPr eaLnBrk="1" hangingPunct="1">
              <a:spcBef>
                <a:spcPct val="50000"/>
              </a:spcBef>
            </a:pPr>
            <a:endParaRPr lang="en-GB" sz="700" dirty="0">
              <a:solidFill>
                <a:srgbClr val="FFFF00"/>
              </a:solidFill>
              <a:latin typeface="Arial" charset="0"/>
            </a:endParaRPr>
          </a:p>
          <a:p>
            <a:pPr eaLnBrk="1" hangingPunct="1">
              <a:spcBef>
                <a:spcPct val="50000"/>
              </a:spcBef>
            </a:pPr>
            <a:endParaRPr lang="en-GB" sz="2000" dirty="0" smtClean="0">
              <a:latin typeface="Arial" charset="0"/>
            </a:endParaRPr>
          </a:p>
          <a:p>
            <a:pPr marL="342900" indent="-3429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Serum </a:t>
            </a:r>
            <a:r>
              <a:rPr lang="en-GB" sz="2200" dirty="0">
                <a:latin typeface="Arial" charset="0"/>
              </a:rPr>
              <a:t>creatinine is more accurate. </a:t>
            </a:r>
          </a:p>
          <a:p>
            <a:pPr marL="342900" indent="-3429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Serum </a:t>
            </a:r>
            <a:r>
              <a:rPr lang="en-GB" sz="2200" dirty="0">
                <a:latin typeface="Arial" charset="0"/>
              </a:rPr>
              <a:t>creatinine level is constant throughout adult life </a:t>
            </a:r>
            <a:endParaRPr lang="en-US" sz="2200" dirty="0">
              <a:latin typeface="Arial" charset="0"/>
            </a:endParaRPr>
          </a:p>
        </p:txBody>
      </p:sp>
      <p:sp>
        <p:nvSpPr>
          <p:cNvPr id="29698" name="Text Box 3"/>
          <p:cNvSpPr txBox="1">
            <a:spLocks noChangeArrowheads="1"/>
          </p:cNvSpPr>
          <p:nvPr/>
        </p:nvSpPr>
        <p:spPr bwMode="auto">
          <a:xfrm>
            <a:off x="152400" y="3284538"/>
            <a:ext cx="8763000" cy="32162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177800" indent="-1778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3600" b="1" dirty="0">
                <a:solidFill>
                  <a:srgbClr val="FF00FF"/>
                </a:solidFill>
                <a:latin typeface="Arial" charset="0"/>
              </a:rPr>
              <a:t> </a:t>
            </a:r>
            <a:r>
              <a:rPr lang="en-GB" sz="2800" b="1" u="sng" dirty="0">
                <a:solidFill>
                  <a:srgbClr val="FFFF00"/>
                </a:solidFill>
                <a:latin typeface="Arial" charset="0"/>
              </a:rPr>
              <a:t>Creatinine clearance is only recommended in the following conditions</a:t>
            </a:r>
            <a:r>
              <a:rPr lang="en-GB" sz="3200" b="1" u="sng" dirty="0">
                <a:solidFill>
                  <a:srgbClr val="FFFF00"/>
                </a:solidFill>
                <a:latin typeface="Arial" charset="0"/>
              </a:rPr>
              <a:t>:</a:t>
            </a:r>
          </a:p>
          <a:p>
            <a:pPr eaLnBrk="1" hangingPunct="1">
              <a:spcBef>
                <a:spcPct val="50000"/>
              </a:spcBef>
            </a:pPr>
            <a:endParaRPr lang="en-GB" sz="2400" b="1" dirty="0" smtClean="0">
              <a:latin typeface="Arial" charset="0"/>
            </a:endParaRPr>
          </a:p>
          <a:p>
            <a:pPr marL="342900" indent="-3429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Patients </a:t>
            </a:r>
            <a:r>
              <a:rPr lang="en-GB" sz="2200" dirty="0">
                <a:latin typeface="Arial" charset="0"/>
              </a:rPr>
              <a:t>with early ( minor ) renal disease. </a:t>
            </a:r>
          </a:p>
          <a:p>
            <a:pPr marL="342900" indent="-3429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Assessment </a:t>
            </a:r>
            <a:r>
              <a:rPr lang="en-GB" sz="2200" dirty="0">
                <a:latin typeface="Arial" charset="0"/>
              </a:rPr>
              <a:t>of possible kidney donors.</a:t>
            </a:r>
          </a:p>
          <a:p>
            <a:pPr marL="342900" indent="-3429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Detection </a:t>
            </a:r>
            <a:r>
              <a:rPr lang="en-GB" sz="2200" dirty="0">
                <a:latin typeface="Arial" charset="0"/>
              </a:rPr>
              <a:t>of renal toxicity of some nephrotoxic drugs.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93933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6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1" name="Text Box 2"/>
          <p:cNvSpPr txBox="1">
            <a:spLocks noChangeArrowheads="1"/>
          </p:cNvSpPr>
          <p:nvPr/>
        </p:nvSpPr>
        <p:spPr bwMode="auto">
          <a:xfrm>
            <a:off x="304800" y="152400"/>
            <a:ext cx="8610600" cy="3477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algn="just" eaLnBrk="1" hangingPunct="1">
              <a:spcBef>
                <a:spcPct val="50000"/>
              </a:spcBef>
            </a:pPr>
            <a:endParaRPr lang="en-GB" sz="2400" b="1" u="sng" dirty="0" smtClean="0">
              <a:latin typeface="Arial" charset="0"/>
            </a:endParaRPr>
          </a:p>
          <a:p>
            <a:pPr algn="just" eaLnBrk="1" hangingPunct="1">
              <a:spcBef>
                <a:spcPct val="50000"/>
              </a:spcBef>
            </a:pPr>
            <a:r>
              <a:rPr lang="en-GB" sz="2400" b="1" dirty="0" smtClean="0">
                <a:latin typeface="Arial" charset="0"/>
              </a:rPr>
              <a:t> </a:t>
            </a:r>
            <a:r>
              <a:rPr lang="en-GB" sz="2800" b="1" u="sng" dirty="0" smtClean="0">
                <a:solidFill>
                  <a:srgbClr val="FFFF00"/>
                </a:solidFill>
                <a:latin typeface="Arial" charset="0"/>
              </a:rPr>
              <a:t>Normal </a:t>
            </a:r>
            <a:r>
              <a:rPr lang="en-GB" sz="2800" b="1" u="sng" dirty="0">
                <a:solidFill>
                  <a:srgbClr val="FFFF00"/>
                </a:solidFill>
                <a:latin typeface="Arial" charset="0"/>
              </a:rPr>
              <a:t>adult reference values:</a:t>
            </a:r>
            <a:endParaRPr lang="en-GB" sz="2800" dirty="0">
              <a:solidFill>
                <a:srgbClr val="FFFF00"/>
              </a:solidFill>
              <a:latin typeface="Arial" charset="0"/>
            </a:endParaRP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Urinary excretion of creatinine is 0.5 - 2.0 g per 24 hours in a normal adult, varying according to muscular weight.</a:t>
            </a:r>
          </a:p>
          <a:p>
            <a:pPr eaLnBrk="1" hangingPunct="1">
              <a:spcBef>
                <a:spcPct val="50000"/>
              </a:spcBef>
            </a:pPr>
            <a:r>
              <a:rPr lang="fr-FR" sz="2200" dirty="0">
                <a:latin typeface="Arial" charset="0"/>
              </a:rPr>
              <a:t>  -  </a:t>
            </a:r>
            <a:r>
              <a:rPr lang="fr-FR" sz="2200" dirty="0" err="1">
                <a:latin typeface="Arial" charset="0"/>
              </a:rPr>
              <a:t>Serum</a:t>
            </a:r>
            <a:r>
              <a:rPr lang="fr-FR" sz="2200" dirty="0">
                <a:latin typeface="Arial" charset="0"/>
              </a:rPr>
              <a:t> creatinine :       55 – 120  </a:t>
            </a:r>
            <a:r>
              <a:rPr lang="en-US" sz="2200" dirty="0">
                <a:latin typeface="Arial" charset="0"/>
                <a:sym typeface="Symbol" charset="0"/>
              </a:rPr>
              <a:t></a:t>
            </a:r>
            <a:r>
              <a:rPr lang="fr-FR" sz="2200" dirty="0">
                <a:latin typeface="Arial" charset="0"/>
              </a:rPr>
              <a:t>mol/L 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 -  Creatinine clearance:  90 </a:t>
            </a:r>
            <a:r>
              <a:rPr lang="fr-FR" sz="2200" dirty="0"/>
              <a:t>–</a:t>
            </a:r>
            <a:r>
              <a:rPr lang="en-GB" sz="2200" dirty="0"/>
              <a:t> </a:t>
            </a:r>
            <a:r>
              <a:rPr lang="en-GB" sz="2200" dirty="0">
                <a:latin typeface="Arial" charset="0"/>
              </a:rPr>
              <a:t>140 ml/min	 (Males)</a:t>
            </a:r>
          </a:p>
          <a:p>
            <a:pPr algn="just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		                </a:t>
            </a:r>
            <a:r>
              <a:rPr lang="en-GB" sz="2200" dirty="0" smtClean="0">
                <a:latin typeface="Arial" charset="0"/>
              </a:rPr>
              <a:t>              </a:t>
            </a:r>
            <a:r>
              <a:rPr lang="en-GB" sz="2200" dirty="0">
                <a:latin typeface="Arial" charset="0"/>
              </a:rPr>
              <a:t>80 </a:t>
            </a:r>
            <a:r>
              <a:rPr lang="fr-FR" sz="2200" dirty="0"/>
              <a:t>–</a:t>
            </a:r>
            <a:r>
              <a:rPr lang="en-GB" sz="2200" dirty="0"/>
              <a:t> </a:t>
            </a:r>
            <a:r>
              <a:rPr lang="en-GB" sz="2200" dirty="0">
                <a:latin typeface="Arial" charset="0"/>
              </a:rPr>
              <a:t>125 ml/min	 (Females)</a:t>
            </a:r>
            <a:endParaRPr lang="en-US" sz="2200" dirty="0">
              <a:latin typeface="Arial" charset="0"/>
            </a:endParaRPr>
          </a:p>
        </p:txBody>
      </p:sp>
      <p:sp>
        <p:nvSpPr>
          <p:cNvPr id="30722" name="TextBox 2"/>
          <p:cNvSpPr txBox="1">
            <a:spLocks noChangeArrowheads="1"/>
          </p:cNvSpPr>
          <p:nvPr/>
        </p:nvSpPr>
        <p:spPr bwMode="auto">
          <a:xfrm>
            <a:off x="562935" y="3933825"/>
            <a:ext cx="7907007" cy="2462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algn="just" eaLnBrk="1" hangingPunct="1"/>
            <a:r>
              <a:rPr lang="en-US" sz="2200" b="1" dirty="0">
                <a:solidFill>
                  <a:srgbClr val="FFFF00"/>
                </a:solidFill>
                <a:latin typeface="Arial" charset="0"/>
              </a:rPr>
              <a:t>A raised serum creatinine is </a:t>
            </a:r>
          </a:p>
          <a:p>
            <a:pPr algn="just" eaLnBrk="1" hangingPunct="1"/>
            <a:r>
              <a:rPr lang="en-US" sz="2200" b="1" dirty="0">
                <a:latin typeface="Arial" charset="0"/>
              </a:rPr>
              <a:t>	</a:t>
            </a:r>
            <a:r>
              <a:rPr lang="en-US" sz="2200" dirty="0">
                <a:latin typeface="Arial" charset="0"/>
              </a:rPr>
              <a:t>a good indicator of impaired renal function </a:t>
            </a:r>
          </a:p>
          <a:p>
            <a:pPr algn="just" eaLnBrk="1" hangingPunct="1"/>
            <a:endParaRPr lang="en-US" sz="2200" b="1" dirty="0">
              <a:latin typeface="Arial" charset="0"/>
            </a:endParaRPr>
          </a:p>
          <a:p>
            <a:pPr algn="just" eaLnBrk="1" hangingPunct="1"/>
            <a:r>
              <a:rPr lang="en-US" sz="2200" b="1" dirty="0">
                <a:solidFill>
                  <a:srgbClr val="FFFF00"/>
                </a:solidFill>
                <a:latin typeface="Arial" charset="0"/>
              </a:rPr>
              <a:t>But  normal serum creatinine</a:t>
            </a:r>
          </a:p>
          <a:p>
            <a:pPr algn="just" eaLnBrk="1" hangingPunct="1"/>
            <a:r>
              <a:rPr lang="en-US" sz="2200" b="1" dirty="0">
                <a:latin typeface="Arial" charset="0"/>
              </a:rPr>
              <a:t>	</a:t>
            </a:r>
            <a:r>
              <a:rPr lang="en-US" sz="2200" dirty="0">
                <a:latin typeface="Arial" charset="0"/>
              </a:rPr>
              <a:t>does not necessarily indicate normal renal function as</a:t>
            </a:r>
          </a:p>
          <a:p>
            <a:pPr algn="just" eaLnBrk="1" hangingPunct="1"/>
            <a:r>
              <a:rPr lang="en-US" sz="2200" dirty="0">
                <a:latin typeface="Arial" charset="0"/>
              </a:rPr>
              <a:t>	serum creatinine may not be elevated until GFR has fallen</a:t>
            </a:r>
          </a:p>
          <a:p>
            <a:pPr algn="just" eaLnBrk="1" hangingPunct="1"/>
            <a:r>
              <a:rPr lang="en-US" sz="2200" dirty="0">
                <a:latin typeface="Arial" charset="0"/>
              </a:rPr>
              <a:t>	by as much as 50%</a:t>
            </a:r>
          </a:p>
        </p:txBody>
      </p:sp>
    </p:spTree>
    <p:extLst>
      <p:ext uri="{BB962C8B-B14F-4D97-AF65-F5344CB8AC3E}">
        <p14:creationId xmlns:p14="http://schemas.microsoft.com/office/powerpoint/2010/main" val="44582419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Text Box 2"/>
          <p:cNvSpPr txBox="1">
            <a:spLocks noChangeArrowheads="1"/>
          </p:cNvSpPr>
          <p:nvPr/>
        </p:nvSpPr>
        <p:spPr bwMode="auto">
          <a:xfrm>
            <a:off x="250825" y="404813"/>
            <a:ext cx="8686800" cy="5632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marL="723900" indent="-442913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eaLnBrk="1" hangingPunct="1">
              <a:spcBef>
                <a:spcPct val="50000"/>
              </a:spcBef>
            </a:pP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Serum Urea ( 2.5-6.6 </a:t>
            </a:r>
            <a:r>
              <a:rPr lang="en-GB" sz="2800" b="1" u="sng" dirty="0" err="1">
                <a:solidFill>
                  <a:srgbClr val="FF00FF"/>
                </a:solidFill>
                <a:latin typeface="Arial" charset="0"/>
              </a:rPr>
              <a:t>mmol</a:t>
            </a:r>
            <a:r>
              <a:rPr lang="en-GB" sz="2800" b="1" u="sng" dirty="0">
                <a:solidFill>
                  <a:srgbClr val="FF00FF"/>
                </a:solidFill>
                <a:latin typeface="Arial" charset="0"/>
              </a:rPr>
              <a:t>/L) in adult:</a:t>
            </a:r>
            <a:r>
              <a:rPr lang="en-GB" sz="2800" b="1" dirty="0">
                <a:solidFill>
                  <a:srgbClr val="FFFF00"/>
                </a:solidFill>
                <a:latin typeface="Arial" charset="0"/>
              </a:rPr>
              <a:t> </a:t>
            </a:r>
          </a:p>
          <a:p>
            <a:pPr eaLnBrk="1" hangingPunct="1">
              <a:spcBef>
                <a:spcPct val="50000"/>
              </a:spcBef>
            </a:pPr>
            <a:r>
              <a:rPr lang="en-GB" sz="2800" b="1" dirty="0">
                <a:solidFill>
                  <a:srgbClr val="FFFF00"/>
                </a:solidFill>
                <a:latin typeface="Arial" charset="0"/>
              </a:rPr>
              <a:t>    </a:t>
            </a:r>
            <a:r>
              <a:rPr lang="en-GB" sz="2200" dirty="0">
                <a:latin typeface="Arial" charset="0"/>
              </a:rPr>
              <a:t>Urea is formed in the liver from ammonia</a:t>
            </a:r>
            <a:r>
              <a:rPr lang="en-GB" sz="2200" dirty="0">
                <a:solidFill>
                  <a:schemeClr val="bg1"/>
                </a:solidFill>
                <a:latin typeface="Arial" charset="0"/>
              </a:rPr>
              <a:t> </a:t>
            </a:r>
            <a:r>
              <a:rPr lang="en-GB" sz="2200" dirty="0">
                <a:latin typeface="Arial" charset="0"/>
              </a:rPr>
              <a:t>released from deamination of amino acids. </a:t>
            </a:r>
            <a:br>
              <a:rPr lang="en-GB" sz="2200" dirty="0">
                <a:latin typeface="Arial" charset="0"/>
              </a:rPr>
            </a:br>
            <a:endParaRPr lang="en-GB" sz="2200" dirty="0">
              <a:latin typeface="Arial" charset="0"/>
            </a:endParaRPr>
          </a:p>
          <a:p>
            <a:pPr eaLnBrk="1" hangingPunct="1">
              <a:spcBef>
                <a:spcPct val="50000"/>
              </a:spcBef>
            </a:pPr>
            <a:r>
              <a:rPr lang="en-GB" sz="2800" b="1" dirty="0">
                <a:solidFill>
                  <a:srgbClr val="FFFF00"/>
                </a:solidFill>
                <a:latin typeface="Arial" charset="0"/>
              </a:rPr>
              <a:t>As a kidney function test, serum urea is inferior to serum creatinine </a:t>
            </a:r>
            <a:r>
              <a:rPr lang="en-GB" sz="2800" b="1" dirty="0" smtClean="0">
                <a:solidFill>
                  <a:srgbClr val="FFFF00"/>
                </a:solidFill>
                <a:latin typeface="Arial" charset="0"/>
              </a:rPr>
              <a:t>because:</a:t>
            </a:r>
            <a:endParaRPr lang="en-GB" sz="2800" dirty="0" smtClean="0">
              <a:solidFill>
                <a:srgbClr val="FFFF00"/>
              </a:solidFill>
              <a:latin typeface="Arial" charset="0"/>
            </a:endParaRPr>
          </a:p>
          <a:p>
            <a:pPr marL="738187" indent="-4572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 High protein diet increases urea formation.</a:t>
            </a:r>
          </a:p>
          <a:p>
            <a:pPr marL="738187" indent="-457200"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 smtClean="0">
                <a:latin typeface="Arial" charset="0"/>
              </a:rPr>
              <a:t>Any </a:t>
            </a:r>
            <a:r>
              <a:rPr lang="en-GB" sz="2200" dirty="0">
                <a:latin typeface="Arial" charset="0"/>
              </a:rPr>
              <a:t>condition of </a:t>
            </a:r>
            <a:r>
              <a:rPr lang="en-GB" sz="2200" dirty="0">
                <a:solidFill>
                  <a:srgbClr val="FFFF00"/>
                </a:solidFill>
                <a:latin typeface="Arial" charset="0"/>
                <a:sym typeface="Symbol" charset="0"/>
              </a:rPr>
              <a:t></a:t>
            </a:r>
            <a:r>
              <a:rPr lang="en-GB" sz="2200" dirty="0">
                <a:latin typeface="Arial" charset="0"/>
              </a:rPr>
              <a:t> proteins catabolism </a:t>
            </a:r>
            <a:r>
              <a:rPr lang="en-GB" sz="2200" i="1" dirty="0">
                <a:latin typeface="Arial" charset="0"/>
              </a:rPr>
              <a:t>(Cushing syndrome, diabetes mellitus, starvation, thyrotoxicosis)</a:t>
            </a:r>
            <a:r>
              <a:rPr lang="en-GB" sz="2200" dirty="0">
                <a:latin typeface="Arial" charset="0"/>
              </a:rPr>
              <a:t> </a:t>
            </a:r>
            <a:r>
              <a:rPr lang="en-GB" sz="2200" dirty="0">
                <a:latin typeface="Arial" charset="0"/>
                <a:sym typeface="Symbol" charset="0"/>
              </a:rPr>
              <a:t></a:t>
            </a:r>
            <a:r>
              <a:rPr lang="en-GB" sz="2200" dirty="0">
                <a:solidFill>
                  <a:srgbClr val="FFFF00"/>
                </a:solidFill>
                <a:latin typeface="Arial" charset="0"/>
                <a:sym typeface="Symbol" charset="0"/>
              </a:rPr>
              <a:t></a:t>
            </a:r>
            <a:r>
              <a:rPr lang="en-GB" sz="2200" dirty="0">
                <a:latin typeface="Arial" charset="0"/>
              </a:rPr>
              <a:t> urea formation. </a:t>
            </a:r>
          </a:p>
          <a:p>
            <a:pPr eaLnBrk="1" hangingPunct="1">
              <a:spcBef>
                <a:spcPct val="50000"/>
              </a:spcBef>
              <a:buFont typeface="Arial"/>
              <a:buChar char="•"/>
            </a:pPr>
            <a:r>
              <a:rPr lang="en-GB" sz="2200" dirty="0">
                <a:latin typeface="Arial" charset="0"/>
              </a:rPr>
              <a:t> </a:t>
            </a:r>
            <a:r>
              <a:rPr lang="en-GB" sz="2200" dirty="0" smtClean="0">
                <a:latin typeface="Arial" charset="0"/>
              </a:rPr>
              <a:t>50 </a:t>
            </a:r>
            <a:r>
              <a:rPr lang="en-GB" sz="2200" dirty="0">
                <a:latin typeface="Arial" charset="0"/>
              </a:rPr>
              <a:t>% or more of urea filtered at the glomerulus is passively </a:t>
            </a:r>
            <a:r>
              <a:rPr lang="en-GB" sz="2200" dirty="0" smtClean="0">
                <a:latin typeface="Arial" charset="0"/>
              </a:rPr>
              <a:t>  </a:t>
            </a:r>
          </a:p>
          <a:p>
            <a:pPr marL="280987" indent="0" eaLnBrk="1" hangingPunct="1">
              <a:spcBef>
                <a:spcPct val="50000"/>
              </a:spcBef>
            </a:pPr>
            <a:r>
              <a:rPr lang="en-GB" sz="2200" dirty="0">
                <a:latin typeface="Arial" charset="0"/>
              </a:rPr>
              <a:t> </a:t>
            </a:r>
            <a:r>
              <a:rPr lang="en-GB" sz="2200" dirty="0" smtClean="0">
                <a:latin typeface="Arial" charset="0"/>
              </a:rPr>
              <a:t>      reabsorbed </a:t>
            </a:r>
            <a:r>
              <a:rPr lang="en-GB" sz="2200" dirty="0">
                <a:latin typeface="Arial" charset="0"/>
              </a:rPr>
              <a:t>by the renal tubules. </a:t>
            </a:r>
            <a:endParaRPr lang="en-US" sz="2200" dirty="0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7872898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Text Box 2"/>
          <p:cNvSpPr txBox="1">
            <a:spLocks noChangeArrowheads="1"/>
          </p:cNvSpPr>
          <p:nvPr/>
        </p:nvSpPr>
        <p:spPr bwMode="auto">
          <a:xfrm>
            <a:off x="381000" y="1676400"/>
            <a:ext cx="83820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rtl="1" eaLnBrk="1" hangingPunct="1">
              <a:spcBef>
                <a:spcPct val="50000"/>
              </a:spcBef>
            </a:pPr>
            <a:endParaRPr lang="en-US" sz="2400">
              <a:latin typeface="Times New Roman" charset="0"/>
            </a:endParaRPr>
          </a:p>
        </p:txBody>
      </p:sp>
      <p:grpSp>
        <p:nvGrpSpPr>
          <p:cNvPr id="32770" name="Group 65"/>
          <p:cNvGrpSpPr>
            <a:grpSpLocks/>
          </p:cNvGrpSpPr>
          <p:nvPr/>
        </p:nvGrpSpPr>
        <p:grpSpPr bwMode="auto">
          <a:xfrm>
            <a:off x="539750" y="1268413"/>
            <a:ext cx="8229600" cy="4876800"/>
            <a:chOff x="-3" y="-3"/>
            <a:chExt cx="3058" cy="4360"/>
          </a:xfrm>
        </p:grpSpPr>
        <p:grpSp>
          <p:nvGrpSpPr>
            <p:cNvPr id="32784" name="Group 63"/>
            <p:cNvGrpSpPr>
              <a:grpSpLocks/>
            </p:cNvGrpSpPr>
            <p:nvPr/>
          </p:nvGrpSpPr>
          <p:grpSpPr bwMode="auto">
            <a:xfrm>
              <a:off x="0" y="0"/>
              <a:ext cx="3052" cy="4354"/>
              <a:chOff x="0" y="0"/>
              <a:chExt cx="3052" cy="4354"/>
            </a:xfrm>
          </p:grpSpPr>
          <p:grpSp>
            <p:nvGrpSpPr>
              <p:cNvPr id="32786" name="Group 24"/>
              <p:cNvGrpSpPr>
                <a:grpSpLocks/>
              </p:cNvGrpSpPr>
              <p:nvPr/>
            </p:nvGrpSpPr>
            <p:grpSpPr bwMode="auto">
              <a:xfrm>
                <a:off x="0" y="0"/>
                <a:ext cx="1742" cy="422"/>
                <a:chOff x="0" y="0"/>
                <a:chExt cx="1742" cy="422"/>
              </a:xfrm>
            </p:grpSpPr>
            <p:sp>
              <p:nvSpPr>
                <p:cNvPr id="32844" name="Rectangle 3"/>
                <p:cNvSpPr>
                  <a:spLocks noChangeArrowheads="1"/>
                </p:cNvSpPr>
                <p:nvPr/>
              </p:nvSpPr>
              <p:spPr bwMode="auto">
                <a:xfrm>
                  <a:off x="43" y="0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solidFill>
                        <a:srgbClr val="FFFF00"/>
                      </a:solidFill>
                      <a:latin typeface="Arial Black" charset="0"/>
                    </a:rPr>
                    <a:t>SODIUM</a:t>
                  </a:r>
                </a:p>
                <a:p>
                  <a:pPr eaLnBrk="0" hangingPunct="0"/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45" name="Rectangle 23"/>
                <p:cNvSpPr>
                  <a:spLocks noChangeArrowheads="1"/>
                </p:cNvSpPr>
                <p:nvPr/>
              </p:nvSpPr>
              <p:spPr bwMode="auto">
                <a:xfrm>
                  <a:off x="0" y="0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87" name="Group 26"/>
              <p:cNvGrpSpPr>
                <a:grpSpLocks/>
              </p:cNvGrpSpPr>
              <p:nvPr/>
            </p:nvGrpSpPr>
            <p:grpSpPr bwMode="auto">
              <a:xfrm>
                <a:off x="1742" y="0"/>
                <a:ext cx="1310" cy="422"/>
                <a:chOff x="1742" y="0"/>
                <a:chExt cx="1310" cy="422"/>
              </a:xfrm>
            </p:grpSpPr>
            <p:sp>
              <p:nvSpPr>
                <p:cNvPr id="32842" name="Rectangle 4"/>
                <p:cNvSpPr>
                  <a:spLocks noChangeArrowheads="1"/>
                </p:cNvSpPr>
                <p:nvPr/>
              </p:nvSpPr>
              <p:spPr bwMode="auto">
                <a:xfrm>
                  <a:off x="1785" y="0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135  to 145  </a:t>
                  </a:r>
                  <a:r>
                    <a:rPr lang="en-US" sz="2000" dirty="0" err="1">
                      <a:solidFill>
                        <a:srgbClr val="FFFF00"/>
                      </a:solidFill>
                      <a:latin typeface="Arial"/>
                      <a:cs typeface="Arial"/>
                    </a:rPr>
                    <a:t>mEq</a:t>
                  </a:r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/L</a:t>
                  </a:r>
                </a:p>
                <a:p>
                  <a:pPr eaLnBrk="0" hangingPunct="0"/>
                  <a:endParaRPr lang="en-US" sz="2000" dirty="0">
                    <a:solidFill>
                      <a:srgbClr val="FFFF00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43" name="Rectangle 25"/>
                <p:cNvSpPr>
                  <a:spLocks noChangeArrowheads="1"/>
                </p:cNvSpPr>
                <p:nvPr/>
              </p:nvSpPr>
              <p:spPr bwMode="auto">
                <a:xfrm>
                  <a:off x="1742" y="0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88" name="Group 28"/>
              <p:cNvGrpSpPr>
                <a:grpSpLocks/>
              </p:cNvGrpSpPr>
              <p:nvPr/>
            </p:nvGrpSpPr>
            <p:grpSpPr bwMode="auto">
              <a:xfrm>
                <a:off x="0" y="422"/>
                <a:ext cx="1742" cy="422"/>
                <a:chOff x="0" y="422"/>
                <a:chExt cx="1742" cy="422"/>
              </a:xfrm>
            </p:grpSpPr>
            <p:sp>
              <p:nvSpPr>
                <p:cNvPr id="32840" name="Rectangle 5"/>
                <p:cNvSpPr>
                  <a:spLocks noChangeArrowheads="1"/>
                </p:cNvSpPr>
                <p:nvPr/>
              </p:nvSpPr>
              <p:spPr bwMode="auto">
                <a:xfrm>
                  <a:off x="43" y="422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 Black" charset="0"/>
                    </a:rPr>
                    <a:t>POTASSIUM</a:t>
                  </a:r>
                </a:p>
                <a:p>
                  <a:pPr eaLnBrk="0" hangingPunct="0"/>
                  <a:endParaRPr lang="en-US" sz="2000">
                    <a:solidFill>
                      <a:srgbClr val="66FFFF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41" name="Rectangle 27"/>
                <p:cNvSpPr>
                  <a:spLocks noChangeArrowheads="1"/>
                </p:cNvSpPr>
                <p:nvPr/>
              </p:nvSpPr>
              <p:spPr bwMode="auto">
                <a:xfrm>
                  <a:off x="0" y="422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89" name="Group 30"/>
              <p:cNvGrpSpPr>
                <a:grpSpLocks/>
              </p:cNvGrpSpPr>
              <p:nvPr/>
            </p:nvGrpSpPr>
            <p:grpSpPr bwMode="auto">
              <a:xfrm>
                <a:off x="1742" y="422"/>
                <a:ext cx="1310" cy="422"/>
                <a:chOff x="1742" y="422"/>
                <a:chExt cx="1310" cy="422"/>
              </a:xfrm>
            </p:grpSpPr>
            <p:sp>
              <p:nvSpPr>
                <p:cNvPr id="32838" name="Rectangle 6"/>
                <p:cNvSpPr>
                  <a:spLocks noChangeArrowheads="1"/>
                </p:cNvSpPr>
                <p:nvPr/>
              </p:nvSpPr>
              <p:spPr bwMode="auto">
                <a:xfrm>
                  <a:off x="1785" y="422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latin typeface="Arial"/>
                      <a:cs typeface="Arial"/>
                    </a:rPr>
                    <a:t>3.5   to 5.5  </a:t>
                  </a:r>
                  <a:r>
                    <a:rPr lang="en-US" sz="2000" dirty="0" err="1">
                      <a:latin typeface="Arial"/>
                      <a:cs typeface="Arial"/>
                    </a:rPr>
                    <a:t>mEq</a:t>
                  </a:r>
                  <a:r>
                    <a:rPr lang="en-US" sz="2000" dirty="0">
                      <a:latin typeface="Arial"/>
                      <a:cs typeface="Arial"/>
                    </a:rPr>
                    <a:t>/L</a:t>
                  </a:r>
                </a:p>
                <a:p>
                  <a:pPr eaLnBrk="0" hangingPunct="0"/>
                  <a:endParaRPr lang="en-US" sz="2000" dirty="0">
                    <a:latin typeface="Arial"/>
                    <a:cs typeface="Arial"/>
                  </a:endParaRPr>
                </a:p>
              </p:txBody>
            </p:sp>
            <p:sp>
              <p:nvSpPr>
                <p:cNvPr id="32839" name="Rectangle 29"/>
                <p:cNvSpPr>
                  <a:spLocks noChangeArrowheads="1"/>
                </p:cNvSpPr>
                <p:nvPr/>
              </p:nvSpPr>
              <p:spPr bwMode="auto">
                <a:xfrm>
                  <a:off x="1742" y="422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0" name="Group 32"/>
              <p:cNvGrpSpPr>
                <a:grpSpLocks/>
              </p:cNvGrpSpPr>
              <p:nvPr/>
            </p:nvGrpSpPr>
            <p:grpSpPr bwMode="auto">
              <a:xfrm>
                <a:off x="0" y="844"/>
                <a:ext cx="1742" cy="422"/>
                <a:chOff x="0" y="844"/>
                <a:chExt cx="1742" cy="422"/>
              </a:xfrm>
            </p:grpSpPr>
            <p:sp>
              <p:nvSpPr>
                <p:cNvPr id="32836" name="Rectangle 7"/>
                <p:cNvSpPr>
                  <a:spLocks noChangeArrowheads="1"/>
                </p:cNvSpPr>
                <p:nvPr/>
              </p:nvSpPr>
              <p:spPr bwMode="auto">
                <a:xfrm>
                  <a:off x="43" y="844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solidFill>
                        <a:srgbClr val="FFFF00"/>
                      </a:solidFill>
                      <a:latin typeface="Arial Black" charset="0"/>
                    </a:rPr>
                    <a:t>CHLORIDES</a:t>
                  </a:r>
                </a:p>
                <a:p>
                  <a:pPr eaLnBrk="0" hangingPunct="0"/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37" name="Rectangle 31"/>
                <p:cNvSpPr>
                  <a:spLocks noChangeArrowheads="1"/>
                </p:cNvSpPr>
                <p:nvPr/>
              </p:nvSpPr>
              <p:spPr bwMode="auto">
                <a:xfrm>
                  <a:off x="0" y="844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1" name="Group 34"/>
              <p:cNvGrpSpPr>
                <a:grpSpLocks/>
              </p:cNvGrpSpPr>
              <p:nvPr/>
            </p:nvGrpSpPr>
            <p:grpSpPr bwMode="auto">
              <a:xfrm>
                <a:off x="1742" y="844"/>
                <a:ext cx="1310" cy="422"/>
                <a:chOff x="1742" y="844"/>
                <a:chExt cx="1310" cy="422"/>
              </a:xfrm>
            </p:grpSpPr>
            <p:sp>
              <p:nvSpPr>
                <p:cNvPr id="32834" name="Rectangle 8"/>
                <p:cNvSpPr>
                  <a:spLocks noChangeArrowheads="1"/>
                </p:cNvSpPr>
                <p:nvPr/>
              </p:nvSpPr>
              <p:spPr bwMode="auto">
                <a:xfrm>
                  <a:off x="1785" y="844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100  to 110   </a:t>
                  </a:r>
                  <a:r>
                    <a:rPr lang="en-US" sz="2000" dirty="0" err="1">
                      <a:solidFill>
                        <a:srgbClr val="FFFF00"/>
                      </a:solidFill>
                      <a:latin typeface="Arial"/>
                      <a:cs typeface="Arial"/>
                    </a:rPr>
                    <a:t>mEq</a:t>
                  </a:r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/L</a:t>
                  </a:r>
                </a:p>
                <a:p>
                  <a:pPr eaLnBrk="0" hangingPunct="0"/>
                  <a:endParaRPr lang="en-US" sz="2000" dirty="0">
                    <a:solidFill>
                      <a:srgbClr val="FFFF00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35" name="Rectangle 33"/>
                <p:cNvSpPr>
                  <a:spLocks noChangeArrowheads="1"/>
                </p:cNvSpPr>
                <p:nvPr/>
              </p:nvSpPr>
              <p:spPr bwMode="auto">
                <a:xfrm>
                  <a:off x="1742" y="844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2" name="Group 36"/>
              <p:cNvGrpSpPr>
                <a:grpSpLocks/>
              </p:cNvGrpSpPr>
              <p:nvPr/>
            </p:nvGrpSpPr>
            <p:grpSpPr bwMode="auto">
              <a:xfrm>
                <a:off x="0" y="1266"/>
                <a:ext cx="1742" cy="422"/>
                <a:chOff x="0" y="1266"/>
                <a:chExt cx="1742" cy="422"/>
              </a:xfrm>
            </p:grpSpPr>
            <p:sp>
              <p:nvSpPr>
                <p:cNvPr id="32832" name="Rectangle 9"/>
                <p:cNvSpPr>
                  <a:spLocks noChangeArrowheads="1"/>
                </p:cNvSpPr>
                <p:nvPr/>
              </p:nvSpPr>
              <p:spPr bwMode="auto">
                <a:xfrm>
                  <a:off x="43" y="1266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 Black" charset="0"/>
                    </a:rPr>
                    <a:t>BICARBONATE</a:t>
                  </a:r>
                </a:p>
                <a:p>
                  <a:pPr eaLnBrk="0" hangingPunct="0"/>
                  <a:endParaRPr lang="en-US" sz="2000">
                    <a:solidFill>
                      <a:srgbClr val="66FFFF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33" name="Rectangle 35"/>
                <p:cNvSpPr>
                  <a:spLocks noChangeArrowheads="1"/>
                </p:cNvSpPr>
                <p:nvPr/>
              </p:nvSpPr>
              <p:spPr bwMode="auto">
                <a:xfrm>
                  <a:off x="0" y="1266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3" name="Group 38"/>
              <p:cNvGrpSpPr>
                <a:grpSpLocks/>
              </p:cNvGrpSpPr>
              <p:nvPr/>
            </p:nvGrpSpPr>
            <p:grpSpPr bwMode="auto">
              <a:xfrm>
                <a:off x="1742" y="1266"/>
                <a:ext cx="1310" cy="422"/>
                <a:chOff x="1742" y="1266"/>
                <a:chExt cx="1310" cy="422"/>
              </a:xfrm>
            </p:grpSpPr>
            <p:sp>
              <p:nvSpPr>
                <p:cNvPr id="32830" name="Rectangle 10"/>
                <p:cNvSpPr>
                  <a:spLocks noChangeArrowheads="1"/>
                </p:cNvSpPr>
                <p:nvPr/>
              </p:nvSpPr>
              <p:spPr bwMode="auto">
                <a:xfrm>
                  <a:off x="1785" y="1266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"/>
                      <a:cs typeface="Arial"/>
                    </a:rPr>
                    <a:t>24  to 26   mEq/L</a:t>
                  </a:r>
                </a:p>
                <a:p>
                  <a:pPr eaLnBrk="0" hangingPunct="0"/>
                  <a:endParaRPr lang="en-US" sz="2000">
                    <a:latin typeface="Arial"/>
                    <a:cs typeface="Arial"/>
                  </a:endParaRPr>
                </a:p>
              </p:txBody>
            </p:sp>
            <p:sp>
              <p:nvSpPr>
                <p:cNvPr id="32831" name="Rectangle 37"/>
                <p:cNvSpPr>
                  <a:spLocks noChangeArrowheads="1"/>
                </p:cNvSpPr>
                <p:nvPr/>
              </p:nvSpPr>
              <p:spPr bwMode="auto">
                <a:xfrm>
                  <a:off x="1742" y="1266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4" name="Group 40"/>
              <p:cNvGrpSpPr>
                <a:grpSpLocks/>
              </p:cNvGrpSpPr>
              <p:nvPr/>
            </p:nvGrpSpPr>
            <p:grpSpPr bwMode="auto">
              <a:xfrm>
                <a:off x="0" y="1688"/>
                <a:ext cx="1742" cy="422"/>
                <a:chOff x="0" y="1688"/>
                <a:chExt cx="1742" cy="422"/>
              </a:xfrm>
            </p:grpSpPr>
            <p:sp>
              <p:nvSpPr>
                <p:cNvPr id="32828" name="Rectangle 11"/>
                <p:cNvSpPr>
                  <a:spLocks noChangeArrowheads="1"/>
                </p:cNvSpPr>
                <p:nvPr/>
              </p:nvSpPr>
              <p:spPr bwMode="auto">
                <a:xfrm>
                  <a:off x="43" y="1688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solidFill>
                        <a:srgbClr val="FFFF00"/>
                      </a:solidFill>
                      <a:latin typeface="Arial Black" charset="0"/>
                    </a:rPr>
                    <a:t>CALCIUM</a:t>
                  </a:r>
                </a:p>
                <a:p>
                  <a:pPr eaLnBrk="0" hangingPunct="0"/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29" name="Rectangle 39"/>
                <p:cNvSpPr>
                  <a:spLocks noChangeArrowheads="1"/>
                </p:cNvSpPr>
                <p:nvPr/>
              </p:nvSpPr>
              <p:spPr bwMode="auto">
                <a:xfrm>
                  <a:off x="0" y="1688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5" name="Group 42"/>
              <p:cNvGrpSpPr>
                <a:grpSpLocks/>
              </p:cNvGrpSpPr>
              <p:nvPr/>
            </p:nvGrpSpPr>
            <p:grpSpPr bwMode="auto">
              <a:xfrm>
                <a:off x="1742" y="1688"/>
                <a:ext cx="1310" cy="422"/>
                <a:chOff x="1742" y="1688"/>
                <a:chExt cx="1310" cy="422"/>
              </a:xfrm>
            </p:grpSpPr>
            <p:sp>
              <p:nvSpPr>
                <p:cNvPr id="32826" name="Rectangle 12"/>
                <p:cNvSpPr>
                  <a:spLocks noChangeArrowheads="1"/>
                </p:cNvSpPr>
                <p:nvPr/>
              </p:nvSpPr>
              <p:spPr bwMode="auto">
                <a:xfrm>
                  <a:off x="1785" y="1688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8.6  to 10 mg/dl</a:t>
                  </a:r>
                </a:p>
                <a:p>
                  <a:pPr eaLnBrk="0" hangingPunct="0"/>
                  <a:endParaRPr lang="en-US" sz="2000" dirty="0">
                    <a:solidFill>
                      <a:srgbClr val="FFFF00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27" name="Rectangle 41"/>
                <p:cNvSpPr>
                  <a:spLocks noChangeArrowheads="1"/>
                </p:cNvSpPr>
                <p:nvPr/>
              </p:nvSpPr>
              <p:spPr bwMode="auto">
                <a:xfrm>
                  <a:off x="1742" y="1688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6" name="Group 44"/>
              <p:cNvGrpSpPr>
                <a:grpSpLocks/>
              </p:cNvGrpSpPr>
              <p:nvPr/>
            </p:nvGrpSpPr>
            <p:grpSpPr bwMode="auto">
              <a:xfrm>
                <a:off x="0" y="2110"/>
                <a:ext cx="1742" cy="422"/>
                <a:chOff x="0" y="2110"/>
                <a:chExt cx="1742" cy="422"/>
              </a:xfrm>
            </p:grpSpPr>
            <p:sp>
              <p:nvSpPr>
                <p:cNvPr id="32824" name="Rectangle 13"/>
                <p:cNvSpPr>
                  <a:spLocks noChangeArrowheads="1"/>
                </p:cNvSpPr>
                <p:nvPr/>
              </p:nvSpPr>
              <p:spPr bwMode="auto">
                <a:xfrm>
                  <a:off x="43" y="2110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 Black" charset="0"/>
                    </a:rPr>
                    <a:t>MAGNESIUM</a:t>
                  </a:r>
                </a:p>
                <a:p>
                  <a:pPr eaLnBrk="0" hangingPunct="0"/>
                  <a:endParaRPr lang="en-US" sz="2000">
                    <a:solidFill>
                      <a:srgbClr val="66FFFF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25" name="Rectangle 43"/>
                <p:cNvSpPr>
                  <a:spLocks noChangeArrowheads="1"/>
                </p:cNvSpPr>
                <p:nvPr/>
              </p:nvSpPr>
              <p:spPr bwMode="auto">
                <a:xfrm>
                  <a:off x="0" y="2110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7" name="Group 46"/>
              <p:cNvGrpSpPr>
                <a:grpSpLocks/>
              </p:cNvGrpSpPr>
              <p:nvPr/>
            </p:nvGrpSpPr>
            <p:grpSpPr bwMode="auto">
              <a:xfrm>
                <a:off x="1742" y="2110"/>
                <a:ext cx="1310" cy="422"/>
                <a:chOff x="1742" y="2110"/>
                <a:chExt cx="1310" cy="422"/>
              </a:xfrm>
            </p:grpSpPr>
            <p:sp>
              <p:nvSpPr>
                <p:cNvPr id="32822" name="Rectangle 14"/>
                <p:cNvSpPr>
                  <a:spLocks noChangeArrowheads="1"/>
                </p:cNvSpPr>
                <p:nvPr/>
              </p:nvSpPr>
              <p:spPr bwMode="auto">
                <a:xfrm>
                  <a:off x="1785" y="2110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latin typeface="Arial"/>
                      <a:cs typeface="Arial"/>
                    </a:rPr>
                    <a:t>1.6  to 2.4  mg/dl</a:t>
                  </a:r>
                </a:p>
                <a:p>
                  <a:pPr eaLnBrk="0" hangingPunct="0"/>
                  <a:endParaRPr lang="en-US" sz="2000" dirty="0">
                    <a:solidFill>
                      <a:srgbClr val="66FFFF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23" name="Rectangle 45"/>
                <p:cNvSpPr>
                  <a:spLocks noChangeArrowheads="1"/>
                </p:cNvSpPr>
                <p:nvPr/>
              </p:nvSpPr>
              <p:spPr bwMode="auto">
                <a:xfrm>
                  <a:off x="1742" y="2110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8" name="Group 48"/>
              <p:cNvGrpSpPr>
                <a:grpSpLocks/>
              </p:cNvGrpSpPr>
              <p:nvPr/>
            </p:nvGrpSpPr>
            <p:grpSpPr bwMode="auto">
              <a:xfrm>
                <a:off x="0" y="2532"/>
                <a:ext cx="1742" cy="422"/>
                <a:chOff x="0" y="2532"/>
                <a:chExt cx="1742" cy="422"/>
              </a:xfrm>
            </p:grpSpPr>
            <p:sp>
              <p:nvSpPr>
                <p:cNvPr id="32820" name="Rectangle 15"/>
                <p:cNvSpPr>
                  <a:spLocks noChangeArrowheads="1"/>
                </p:cNvSpPr>
                <p:nvPr/>
              </p:nvSpPr>
              <p:spPr bwMode="auto">
                <a:xfrm>
                  <a:off x="43" y="2532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solidFill>
                        <a:srgbClr val="FFFF00"/>
                      </a:solidFill>
                      <a:latin typeface="Arial Black" charset="0"/>
                    </a:rPr>
                    <a:t>PHOSPHORUS</a:t>
                  </a:r>
                </a:p>
                <a:p>
                  <a:pPr eaLnBrk="0" hangingPunct="0"/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21" name="Rectangle 47"/>
                <p:cNvSpPr>
                  <a:spLocks noChangeArrowheads="1"/>
                </p:cNvSpPr>
                <p:nvPr/>
              </p:nvSpPr>
              <p:spPr bwMode="auto">
                <a:xfrm>
                  <a:off x="0" y="2532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799" name="Group 50"/>
              <p:cNvGrpSpPr>
                <a:grpSpLocks/>
              </p:cNvGrpSpPr>
              <p:nvPr/>
            </p:nvGrpSpPr>
            <p:grpSpPr bwMode="auto">
              <a:xfrm>
                <a:off x="1742" y="2532"/>
                <a:ext cx="1310" cy="422"/>
                <a:chOff x="1742" y="2532"/>
                <a:chExt cx="1310" cy="422"/>
              </a:xfrm>
            </p:grpSpPr>
            <p:sp>
              <p:nvSpPr>
                <p:cNvPr id="32818" name="Rectangle 16"/>
                <p:cNvSpPr>
                  <a:spLocks noChangeArrowheads="1"/>
                </p:cNvSpPr>
                <p:nvPr/>
              </p:nvSpPr>
              <p:spPr bwMode="auto">
                <a:xfrm>
                  <a:off x="1785" y="2532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3.0  to 5.0  mg/dl</a:t>
                  </a:r>
                </a:p>
                <a:p>
                  <a:pPr eaLnBrk="0" hangingPunct="0"/>
                  <a:endParaRPr lang="en-US" sz="2000" dirty="0">
                    <a:solidFill>
                      <a:srgbClr val="FFFF00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19" name="Rectangle 49"/>
                <p:cNvSpPr>
                  <a:spLocks noChangeArrowheads="1"/>
                </p:cNvSpPr>
                <p:nvPr/>
              </p:nvSpPr>
              <p:spPr bwMode="auto">
                <a:xfrm>
                  <a:off x="1742" y="2532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0" name="Group 52"/>
              <p:cNvGrpSpPr>
                <a:grpSpLocks/>
              </p:cNvGrpSpPr>
              <p:nvPr/>
            </p:nvGrpSpPr>
            <p:grpSpPr bwMode="auto">
              <a:xfrm>
                <a:off x="0" y="2954"/>
                <a:ext cx="1742" cy="422"/>
                <a:chOff x="0" y="2954"/>
                <a:chExt cx="1742" cy="422"/>
              </a:xfrm>
            </p:grpSpPr>
            <p:sp>
              <p:nvSpPr>
                <p:cNvPr id="32816" name="Rectangle 17"/>
                <p:cNvSpPr>
                  <a:spLocks noChangeArrowheads="1"/>
                </p:cNvSpPr>
                <p:nvPr/>
              </p:nvSpPr>
              <p:spPr bwMode="auto">
                <a:xfrm>
                  <a:off x="43" y="2954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 Black" charset="0"/>
                    </a:rPr>
                    <a:t>URIC ACID</a:t>
                  </a:r>
                </a:p>
                <a:p>
                  <a:pPr eaLnBrk="0" hangingPunct="0"/>
                  <a:endParaRPr lang="en-US" sz="2000">
                    <a:solidFill>
                      <a:srgbClr val="66FFFF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17" name="Rectangle 51"/>
                <p:cNvSpPr>
                  <a:spLocks noChangeArrowheads="1"/>
                </p:cNvSpPr>
                <p:nvPr/>
              </p:nvSpPr>
              <p:spPr bwMode="auto">
                <a:xfrm>
                  <a:off x="0" y="2954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1" name="Group 54"/>
              <p:cNvGrpSpPr>
                <a:grpSpLocks/>
              </p:cNvGrpSpPr>
              <p:nvPr/>
            </p:nvGrpSpPr>
            <p:grpSpPr bwMode="auto">
              <a:xfrm>
                <a:off x="1742" y="2954"/>
                <a:ext cx="1310" cy="422"/>
                <a:chOff x="1742" y="2954"/>
                <a:chExt cx="1310" cy="422"/>
              </a:xfrm>
            </p:grpSpPr>
            <p:sp>
              <p:nvSpPr>
                <p:cNvPr id="32814" name="Rectangle 18"/>
                <p:cNvSpPr>
                  <a:spLocks noChangeArrowheads="1"/>
                </p:cNvSpPr>
                <p:nvPr/>
              </p:nvSpPr>
              <p:spPr bwMode="auto">
                <a:xfrm>
                  <a:off x="1785" y="2954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latin typeface="Arial"/>
                      <a:cs typeface="Arial"/>
                    </a:rPr>
                    <a:t>2.5  to 6.0  mg/dl</a:t>
                  </a:r>
                </a:p>
                <a:p>
                  <a:pPr eaLnBrk="0" hangingPunct="0"/>
                  <a:endParaRPr lang="en-US" sz="2000" dirty="0">
                    <a:latin typeface="Arial"/>
                    <a:cs typeface="Arial"/>
                  </a:endParaRPr>
                </a:p>
              </p:txBody>
            </p:sp>
            <p:sp>
              <p:nvSpPr>
                <p:cNvPr id="32815" name="Rectangle 53"/>
                <p:cNvSpPr>
                  <a:spLocks noChangeArrowheads="1"/>
                </p:cNvSpPr>
                <p:nvPr/>
              </p:nvSpPr>
              <p:spPr bwMode="auto">
                <a:xfrm>
                  <a:off x="1742" y="2954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2" name="Group 56"/>
              <p:cNvGrpSpPr>
                <a:grpSpLocks/>
              </p:cNvGrpSpPr>
              <p:nvPr/>
            </p:nvGrpSpPr>
            <p:grpSpPr bwMode="auto">
              <a:xfrm>
                <a:off x="0" y="3376"/>
                <a:ext cx="1742" cy="422"/>
                <a:chOff x="0" y="3376"/>
                <a:chExt cx="1742" cy="422"/>
              </a:xfrm>
            </p:grpSpPr>
            <p:sp>
              <p:nvSpPr>
                <p:cNvPr id="32812" name="Rectangle 19"/>
                <p:cNvSpPr>
                  <a:spLocks noChangeArrowheads="1"/>
                </p:cNvSpPr>
                <p:nvPr/>
              </p:nvSpPr>
              <p:spPr bwMode="auto">
                <a:xfrm>
                  <a:off x="43" y="3376"/>
                  <a:ext cx="1656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solidFill>
                        <a:srgbClr val="FFFF00"/>
                      </a:solidFill>
                      <a:latin typeface="Arial Black" charset="0"/>
                    </a:rPr>
                    <a:t>pH</a:t>
                  </a:r>
                </a:p>
                <a:p>
                  <a:pPr eaLnBrk="0" hangingPunct="0"/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13" name="Rectangle 55"/>
                <p:cNvSpPr>
                  <a:spLocks noChangeArrowheads="1"/>
                </p:cNvSpPr>
                <p:nvPr/>
              </p:nvSpPr>
              <p:spPr bwMode="auto">
                <a:xfrm>
                  <a:off x="0" y="3376"/>
                  <a:ext cx="1742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3" name="Group 58"/>
              <p:cNvGrpSpPr>
                <a:grpSpLocks/>
              </p:cNvGrpSpPr>
              <p:nvPr/>
            </p:nvGrpSpPr>
            <p:grpSpPr bwMode="auto">
              <a:xfrm>
                <a:off x="1742" y="3376"/>
                <a:ext cx="1310" cy="422"/>
                <a:chOff x="1742" y="3376"/>
                <a:chExt cx="1310" cy="422"/>
              </a:xfrm>
            </p:grpSpPr>
            <p:sp>
              <p:nvSpPr>
                <p:cNvPr id="32810" name="Rectangle 20"/>
                <p:cNvSpPr>
                  <a:spLocks noChangeArrowheads="1"/>
                </p:cNvSpPr>
                <p:nvPr/>
              </p:nvSpPr>
              <p:spPr bwMode="auto">
                <a:xfrm>
                  <a:off x="1785" y="3376"/>
                  <a:ext cx="1224" cy="422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solidFill>
                        <a:srgbClr val="FFFF00"/>
                      </a:solidFill>
                      <a:latin typeface="Arial"/>
                      <a:cs typeface="Arial"/>
                    </a:rPr>
                    <a:t>7.4</a:t>
                  </a:r>
                </a:p>
                <a:p>
                  <a:pPr eaLnBrk="0" hangingPunct="0"/>
                  <a:endParaRPr lang="en-US" sz="2000" dirty="0">
                    <a:solidFill>
                      <a:srgbClr val="FFFF00"/>
                    </a:solidFill>
                    <a:latin typeface="Arial"/>
                    <a:cs typeface="Arial"/>
                  </a:endParaRPr>
                </a:p>
              </p:txBody>
            </p:sp>
            <p:sp>
              <p:nvSpPr>
                <p:cNvPr id="32811" name="Rectangle 57"/>
                <p:cNvSpPr>
                  <a:spLocks noChangeArrowheads="1"/>
                </p:cNvSpPr>
                <p:nvPr/>
              </p:nvSpPr>
              <p:spPr bwMode="auto">
                <a:xfrm>
                  <a:off x="1742" y="3376"/>
                  <a:ext cx="1310" cy="422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4" name="Group 60"/>
              <p:cNvGrpSpPr>
                <a:grpSpLocks/>
              </p:cNvGrpSpPr>
              <p:nvPr/>
            </p:nvGrpSpPr>
            <p:grpSpPr bwMode="auto">
              <a:xfrm>
                <a:off x="0" y="3798"/>
                <a:ext cx="1742" cy="556"/>
                <a:chOff x="0" y="3798"/>
                <a:chExt cx="1742" cy="556"/>
              </a:xfrm>
            </p:grpSpPr>
            <p:sp>
              <p:nvSpPr>
                <p:cNvPr id="32808" name="Rectangle 21"/>
                <p:cNvSpPr>
                  <a:spLocks noChangeArrowheads="1"/>
                </p:cNvSpPr>
                <p:nvPr/>
              </p:nvSpPr>
              <p:spPr bwMode="auto">
                <a:xfrm>
                  <a:off x="43" y="3798"/>
                  <a:ext cx="1656" cy="556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>
                      <a:latin typeface="Arial Black" charset="0"/>
                    </a:rPr>
                    <a:t>CREATININE</a:t>
                  </a:r>
                  <a:r>
                    <a:rPr lang="en-US" sz="2000">
                      <a:solidFill>
                        <a:srgbClr val="66FFFF"/>
                      </a:solidFill>
                      <a:latin typeface="Arial Black" charset="0"/>
                    </a:rPr>
                    <a:t/>
                  </a:r>
                  <a:br>
                    <a:rPr lang="en-US" sz="2000">
                      <a:solidFill>
                        <a:srgbClr val="66FFFF"/>
                      </a:solidFill>
                      <a:latin typeface="Arial Black" charset="0"/>
                    </a:rPr>
                  </a:br>
                  <a:endParaRPr lang="en-US" sz="2000">
                    <a:solidFill>
                      <a:srgbClr val="FFFF00"/>
                    </a:solidFill>
                    <a:latin typeface="Arial Black" charset="0"/>
                  </a:endParaRPr>
                </a:p>
              </p:txBody>
            </p:sp>
            <p:sp>
              <p:nvSpPr>
                <p:cNvPr id="32809" name="Rectangle 59"/>
                <p:cNvSpPr>
                  <a:spLocks noChangeArrowheads="1"/>
                </p:cNvSpPr>
                <p:nvPr/>
              </p:nvSpPr>
              <p:spPr bwMode="auto">
                <a:xfrm>
                  <a:off x="0" y="3798"/>
                  <a:ext cx="1742" cy="556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  <p:grpSp>
            <p:nvGrpSpPr>
              <p:cNvPr id="32805" name="Group 62"/>
              <p:cNvGrpSpPr>
                <a:grpSpLocks/>
              </p:cNvGrpSpPr>
              <p:nvPr/>
            </p:nvGrpSpPr>
            <p:grpSpPr bwMode="auto">
              <a:xfrm>
                <a:off x="1742" y="3798"/>
                <a:ext cx="1310" cy="556"/>
                <a:chOff x="1742" y="3798"/>
                <a:chExt cx="1310" cy="556"/>
              </a:xfrm>
            </p:grpSpPr>
            <p:sp>
              <p:nvSpPr>
                <p:cNvPr id="32806" name="Rectangle 22"/>
                <p:cNvSpPr>
                  <a:spLocks noChangeArrowheads="1"/>
                </p:cNvSpPr>
                <p:nvPr/>
              </p:nvSpPr>
              <p:spPr bwMode="auto">
                <a:xfrm>
                  <a:off x="1785" y="3798"/>
                  <a:ext cx="1224" cy="556"/>
                </a:xfrm>
                <a:prstGeom prst="rect">
                  <a:avLst/>
                </a:prstGeom>
                <a:noFill/>
                <a:ln>
                  <a:noFill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miter lim="800000"/>
                      <a:headEnd/>
                      <a:tailEnd/>
                    </a14:hiddenLine>
                  </a:ext>
                </a:extLst>
              </p:spPr>
              <p:txBody>
                <a:bodyPr/>
                <a:lstStyle/>
                <a:p>
                  <a:r>
                    <a:rPr lang="en-US" sz="2000" dirty="0">
                      <a:latin typeface="Arial"/>
                      <a:cs typeface="Arial"/>
                    </a:rPr>
                    <a:t>0.8  to 1.4 mg/dl</a:t>
                  </a:r>
                  <a:br>
                    <a:rPr lang="en-US" sz="2000" dirty="0">
                      <a:latin typeface="Arial"/>
                      <a:cs typeface="Arial"/>
                    </a:rPr>
                  </a:br>
                  <a:endParaRPr lang="en-US" sz="2000" dirty="0">
                    <a:latin typeface="Arial"/>
                    <a:cs typeface="Arial"/>
                  </a:endParaRPr>
                </a:p>
              </p:txBody>
            </p:sp>
            <p:sp>
              <p:nvSpPr>
                <p:cNvPr id="32807" name="Rectangle 61"/>
                <p:cNvSpPr>
                  <a:spLocks noChangeArrowheads="1"/>
                </p:cNvSpPr>
                <p:nvPr/>
              </p:nvSpPr>
              <p:spPr bwMode="auto">
                <a:xfrm>
                  <a:off x="1742" y="3798"/>
                  <a:ext cx="1310" cy="556"/>
                </a:xfrm>
                <a:prstGeom prst="rect">
                  <a:avLst/>
                </a:prstGeom>
                <a:noFill/>
                <a:ln w="7">
                  <a:solidFill>
                    <a:srgbClr val="A0A0A0"/>
                  </a:solidFill>
                  <a:miter lim="800000"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  <p:sp>
          <p:nvSpPr>
            <p:cNvPr id="32785" name="Rectangle 64"/>
            <p:cNvSpPr>
              <a:spLocks noChangeArrowheads="1"/>
            </p:cNvSpPr>
            <p:nvPr/>
          </p:nvSpPr>
          <p:spPr bwMode="auto">
            <a:xfrm>
              <a:off x="-3" y="-3"/>
              <a:ext cx="3058" cy="4360"/>
            </a:xfrm>
            <a:prstGeom prst="rect">
              <a:avLst/>
            </a:prstGeom>
            <a:noFill/>
            <a:ln w="11112">
              <a:solidFill>
                <a:srgbClr val="A0A0A0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2771" name="Text Box 66"/>
          <p:cNvSpPr txBox="1">
            <a:spLocks noChangeArrowheads="1"/>
          </p:cNvSpPr>
          <p:nvPr/>
        </p:nvSpPr>
        <p:spPr bwMode="auto">
          <a:xfrm>
            <a:off x="304800" y="152400"/>
            <a:ext cx="8534400" cy="822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rtl="1" eaLnBrk="1" hangingPunct="1">
              <a:spcBef>
                <a:spcPct val="50000"/>
              </a:spcBef>
            </a:pPr>
            <a:r>
              <a:rPr lang="en-US" sz="2400">
                <a:solidFill>
                  <a:srgbClr val="FF00FF"/>
                </a:solidFill>
                <a:latin typeface="Arial Black" charset="0"/>
              </a:rPr>
              <a:t>Normal values of </a:t>
            </a:r>
            <a:r>
              <a:rPr lang="en-US" sz="2400" u="sng">
                <a:solidFill>
                  <a:srgbClr val="FFCCFF"/>
                </a:solidFill>
                <a:latin typeface="Arial Black" charset="0"/>
              </a:rPr>
              <a:t>Internal Chemical Environment</a:t>
            </a:r>
            <a:r>
              <a:rPr lang="en-US" sz="2400">
                <a:solidFill>
                  <a:srgbClr val="FF00FF"/>
                </a:solidFill>
                <a:latin typeface="Arial Black" charset="0"/>
              </a:rPr>
              <a:t> controlled by the Kidneys:</a:t>
            </a:r>
          </a:p>
        </p:txBody>
      </p:sp>
      <p:graphicFrame>
        <p:nvGraphicFramePr>
          <p:cNvPr id="32868" name="Group 10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4778644"/>
              </p:ext>
            </p:extLst>
          </p:nvPr>
        </p:nvGraphicFramePr>
        <p:xfrm>
          <a:off x="5257800" y="6172200"/>
          <a:ext cx="3505200" cy="457200"/>
        </p:xfrm>
        <a:graphic>
          <a:graphicData uri="http://schemas.openxmlformats.org/drawingml/2006/table">
            <a:tbl>
              <a:tblPr rtl="1"/>
              <a:tblGrid>
                <a:gridCol w="3505200"/>
              </a:tblGrid>
              <a:tr h="45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/>
                          <a:cs typeface="Arial"/>
                        </a:rPr>
                        <a:t>15  to 20 mg/dl</a:t>
                      </a: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Arial"/>
                        <a:cs typeface="Arial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32867" name="Group 99"/>
          <p:cNvGraphicFramePr>
            <a:graphicFrameLocks noGrp="1"/>
          </p:cNvGraphicFramePr>
          <p:nvPr/>
        </p:nvGraphicFramePr>
        <p:xfrm>
          <a:off x="533400" y="6172200"/>
          <a:ext cx="4724400" cy="457200"/>
        </p:xfrm>
        <a:graphic>
          <a:graphicData uri="http://schemas.openxmlformats.org/drawingml/2006/table">
            <a:tbl>
              <a:tblPr rtl="1"/>
              <a:tblGrid>
                <a:gridCol w="4724400"/>
              </a:tblGrid>
              <a:tr h="4572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70000"/>
                        <a:buFont typeface="Wingdings" charset="0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 Black" charset="0"/>
                          <a:ea typeface="ＭＳ Ｐゴシック" charset="0"/>
                          <a:cs typeface="Arial" charset="0"/>
                        </a:rPr>
                        <a:t>  BUN  (Blood Urea Nitrogen)</a:t>
                      </a:r>
                      <a:endParaRPr kumimoji="0" lang="en-U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FFFF00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Garamond" charset="0"/>
                        <a:ea typeface="ＭＳ Ｐゴシック" charset="0"/>
                        <a:cs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hlink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1590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50825" y="765175"/>
            <a:ext cx="8763000" cy="256993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8938" indent="-388938">
              <a:spcBef>
                <a:spcPct val="50000"/>
              </a:spcBef>
              <a:defRPr/>
            </a:pPr>
            <a:r>
              <a:rPr lang="en-GB" sz="3600" b="1" u="sng" dirty="0">
                <a:solidFill>
                  <a:srgbClr val="FF00FF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 </a:t>
            </a:r>
            <a:r>
              <a:rPr lang="en-GB" sz="3200" b="1" u="sng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References</a:t>
            </a:r>
            <a:r>
              <a:rPr lang="en-GB" sz="3200" b="1" dirty="0" smtClean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 </a:t>
            </a:r>
            <a:r>
              <a:rPr lang="en-GB" sz="3200" b="1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:</a:t>
            </a:r>
          </a:p>
          <a:p>
            <a:pPr marL="388938" indent="-388938">
              <a:spcBef>
                <a:spcPct val="50000"/>
              </a:spcBef>
              <a:defRPr/>
            </a:pPr>
            <a:endParaRPr lang="en-GB" sz="3200" dirty="0">
              <a:solidFill>
                <a:srgbClr val="99FF33"/>
              </a:solidFill>
              <a:latin typeface="Arial" charset="0"/>
              <a:ea typeface="+mn-ea"/>
              <a:cs typeface="Arial" charset="0"/>
            </a:endParaRP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Clinical Chemistry: Techniques, Principles, Correlations. 6</a:t>
            </a:r>
            <a:r>
              <a:rPr lang="en-US" sz="2200" baseline="30000" dirty="0" smtClean="0">
                <a:latin typeface="Arial" charset="0"/>
                <a:ea typeface="+mn-ea"/>
                <a:cs typeface="Arial" charset="0"/>
              </a:rPr>
              <a:t>th</a:t>
            </a: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 </a:t>
            </a:r>
            <a:r>
              <a:rPr lang="en-US" sz="2200" dirty="0" err="1" smtClean="0">
                <a:latin typeface="Arial" charset="0"/>
                <a:ea typeface="+mn-ea"/>
                <a:cs typeface="Arial" charset="0"/>
              </a:rPr>
              <a:t>ed</a:t>
            </a: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, Michael L. Bishop, Edward P. </a:t>
            </a:r>
            <a:r>
              <a:rPr lang="en-US" sz="2200" dirty="0" err="1" smtClean="0">
                <a:latin typeface="Arial" charset="0"/>
                <a:ea typeface="+mn-ea"/>
                <a:cs typeface="Arial" charset="0"/>
              </a:rPr>
              <a:t>Fody</a:t>
            </a: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, Larry E. </a:t>
            </a:r>
            <a:r>
              <a:rPr lang="en-US" sz="2200" dirty="0" err="1" smtClean="0">
                <a:latin typeface="Arial" charset="0"/>
                <a:ea typeface="+mn-ea"/>
                <a:cs typeface="Arial" charset="0"/>
              </a:rPr>
              <a:t>Schoeff</a:t>
            </a: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. C </a:t>
            </a:r>
            <a:r>
              <a:rPr lang="en-US" sz="2200" dirty="0" err="1" smtClean="0">
                <a:latin typeface="Arial" charset="0"/>
                <a:ea typeface="+mn-ea"/>
                <a:cs typeface="Arial" charset="0"/>
              </a:rPr>
              <a:t>hapter</a:t>
            </a:r>
            <a:r>
              <a:rPr lang="en-US" sz="2200" dirty="0" smtClean="0">
                <a:latin typeface="Arial" charset="0"/>
                <a:ea typeface="+mn-ea"/>
                <a:cs typeface="Arial" charset="0"/>
              </a:rPr>
              <a:t> 26</a:t>
            </a:r>
            <a:r>
              <a:rPr lang="en-US" sz="2200" dirty="0" smtClean="0">
                <a:latin typeface="Arial" charset="0"/>
                <a:cs typeface="Arial" charset="0"/>
              </a:rPr>
              <a:t>, 2010, pp 557-577</a:t>
            </a:r>
            <a:endParaRPr lang="en-US" sz="2200" dirty="0" smtClean="0"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9285576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ChangeArrowheads="1"/>
          </p:cNvSpPr>
          <p:nvPr/>
        </p:nvSpPr>
        <p:spPr bwMode="auto">
          <a:xfrm>
            <a:off x="457200" y="333375"/>
            <a:ext cx="8507413" cy="4813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8938" indent="-388938">
              <a:spcBef>
                <a:spcPct val="50000"/>
              </a:spcBef>
              <a:defRPr/>
            </a:pPr>
            <a:r>
              <a:rPr lang="en-US" sz="3200" b="1" u="sng" dirty="0">
                <a:latin typeface="Arial" charset="0"/>
                <a:ea typeface="+mn-ea"/>
                <a:cs typeface="Arial" charset="0"/>
              </a:rPr>
              <a:t>Contents:</a:t>
            </a:r>
          </a:p>
          <a:p>
            <a:pPr marL="388938" indent="-388938">
              <a:spcBef>
                <a:spcPct val="50000"/>
              </a:spcBef>
              <a:defRPr/>
            </a:pPr>
            <a:endParaRPr lang="en-US" sz="3200" b="1" u="sng" dirty="0">
              <a:latin typeface="Arial" charset="0"/>
              <a:ea typeface="+mn-ea"/>
              <a:cs typeface="Arial" charset="0"/>
            </a:endParaRP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Functional units</a:t>
            </a: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Kidney functions</a:t>
            </a:r>
          </a:p>
          <a:p>
            <a:pPr marL="388938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 smtClean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Routine </a:t>
            </a: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kidney function </a:t>
            </a:r>
            <a:r>
              <a:rPr lang="en-GB" sz="2400" b="1" dirty="0" smtClean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tests (KFTs):</a:t>
            </a:r>
            <a:endParaRPr lang="en-GB" sz="2400" b="1" dirty="0">
              <a:solidFill>
                <a:srgbClr val="FFFF00"/>
              </a:solidFill>
              <a:latin typeface="Arial" charset="0"/>
              <a:ea typeface="+mn-ea"/>
              <a:cs typeface="Arial" charset="0"/>
            </a:endParaRPr>
          </a:p>
          <a:p>
            <a:pPr marL="846138" lvl="1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Serum </a:t>
            </a:r>
            <a:r>
              <a:rPr lang="en-GB" sz="2400" b="1" dirty="0" smtClean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creatinine</a:t>
            </a:r>
            <a:endParaRPr lang="en-GB" sz="2400" u="sng" dirty="0">
              <a:solidFill>
                <a:srgbClr val="FFFF00"/>
              </a:solidFill>
              <a:latin typeface="Arial" charset="0"/>
              <a:ea typeface="+mn-ea"/>
              <a:cs typeface="Arial" charset="0"/>
            </a:endParaRPr>
          </a:p>
          <a:p>
            <a:pPr marL="846138" lvl="1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Creatinine clearance</a:t>
            </a:r>
          </a:p>
          <a:p>
            <a:pPr marL="846138" lvl="1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Cockcroft-</a:t>
            </a:r>
            <a:r>
              <a:rPr lang="en-GB" sz="2400" b="1" dirty="0" err="1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Gault</a:t>
            </a: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 formula for GFR estimation</a:t>
            </a:r>
            <a:r>
              <a:rPr lang="en-GB" sz="2400" b="1" u="sng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 </a:t>
            </a:r>
          </a:p>
          <a:p>
            <a:pPr marL="846138" lvl="1" indent="-388938">
              <a:lnSpc>
                <a:spcPct val="85000"/>
              </a:lnSpc>
              <a:spcBef>
                <a:spcPct val="50000"/>
              </a:spcBef>
              <a:buFontTx/>
              <a:buChar char="•"/>
              <a:defRPr/>
            </a:pPr>
            <a:r>
              <a:rPr lang="en-GB" sz="2400" b="1" dirty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Serum </a:t>
            </a:r>
            <a:r>
              <a:rPr lang="en-GB" sz="2400" b="1" dirty="0" smtClean="0">
                <a:solidFill>
                  <a:srgbClr val="FFFF00"/>
                </a:solidFill>
                <a:latin typeface="Arial" charset="0"/>
                <a:ea typeface="+mn-ea"/>
                <a:cs typeface="Arial" charset="0"/>
              </a:rPr>
              <a:t>Urea</a:t>
            </a:r>
            <a:endParaRPr lang="en-GB" sz="2400" b="1" dirty="0" smtClean="0">
              <a:solidFill>
                <a:srgbClr val="FFFF00"/>
              </a:solidFill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2092394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250825" y="765175"/>
            <a:ext cx="8763000" cy="375487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marL="388938" indent="-388938">
              <a:spcBef>
                <a:spcPct val="50000"/>
              </a:spcBef>
              <a:defRPr/>
            </a:pPr>
            <a:r>
              <a:rPr lang="en-GB" sz="3600" b="1" u="sng" dirty="0">
                <a:solidFill>
                  <a:srgbClr val="FF00FF"/>
                </a:solidFill>
                <a:latin typeface="Times New Roman" pitchFamily="18" charset="0"/>
                <a:ea typeface="+mn-ea"/>
                <a:cs typeface="Times New Roman" pitchFamily="18" charset="0"/>
              </a:rPr>
              <a:t> </a:t>
            </a:r>
            <a:r>
              <a:rPr lang="en-GB" sz="3200" b="1" u="sng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Functional units</a:t>
            </a:r>
            <a:r>
              <a:rPr lang="en-GB" sz="3200" b="1" dirty="0">
                <a:solidFill>
                  <a:srgbClr val="FF00FF"/>
                </a:solidFill>
                <a:latin typeface="Arial" charset="0"/>
                <a:ea typeface="+mn-ea"/>
                <a:cs typeface="Arial" charset="0"/>
              </a:rPr>
              <a:t> :</a:t>
            </a:r>
          </a:p>
          <a:p>
            <a:pPr marL="388938" indent="-388938">
              <a:spcBef>
                <a:spcPct val="50000"/>
              </a:spcBef>
              <a:defRPr/>
            </a:pPr>
            <a:endParaRPr lang="en-GB" sz="3200" dirty="0">
              <a:solidFill>
                <a:srgbClr val="99FF33"/>
              </a:solidFill>
              <a:latin typeface="Arial" charset="0"/>
              <a:ea typeface="+mn-ea"/>
              <a:cs typeface="Arial" charset="0"/>
            </a:endParaRP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GB" sz="2200" dirty="0">
                <a:latin typeface="Arial" charset="0"/>
                <a:ea typeface="+mn-ea"/>
                <a:cs typeface="Arial" charset="0"/>
              </a:rPr>
              <a:t>The </a:t>
            </a:r>
            <a:r>
              <a:rPr lang="en-GB" sz="2200" u="sng" dirty="0" err="1">
                <a:latin typeface="Arial" charset="0"/>
                <a:ea typeface="+mn-ea"/>
                <a:cs typeface="Arial" charset="0"/>
              </a:rPr>
              <a:t>nephron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is the functional unit of the kidney</a:t>
            </a: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GB" sz="2200" dirty="0">
                <a:latin typeface="Arial" charset="0"/>
                <a:ea typeface="+mn-ea"/>
                <a:cs typeface="Arial" charset="0"/>
              </a:rPr>
              <a:t>Each kidney contains about </a:t>
            </a:r>
            <a:r>
              <a:rPr lang="en-US" sz="2200" dirty="0">
                <a:latin typeface="Arial" charset="0"/>
                <a:ea typeface="+mn-ea"/>
                <a:cs typeface="Arial" charset="0"/>
              </a:rPr>
              <a:t>1,000,000 to 1,300,000 </a:t>
            </a:r>
            <a:r>
              <a:rPr lang="en-GB" sz="2200" dirty="0" err="1">
                <a:latin typeface="Arial" charset="0"/>
                <a:ea typeface="+mn-ea"/>
                <a:cs typeface="Arial" charset="0"/>
              </a:rPr>
              <a:t>nephrons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. </a:t>
            </a: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GB" sz="2200" dirty="0">
                <a:latin typeface="Arial" charset="0"/>
                <a:ea typeface="+mn-ea"/>
                <a:cs typeface="Arial" charset="0"/>
              </a:rPr>
              <a:t>The </a:t>
            </a:r>
            <a:r>
              <a:rPr lang="en-GB" sz="2200" dirty="0" err="1">
                <a:latin typeface="Arial" charset="0"/>
                <a:ea typeface="+mn-ea"/>
                <a:cs typeface="Arial" charset="0"/>
              </a:rPr>
              <a:t>nephron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is composed of </a:t>
            </a:r>
            <a:r>
              <a:rPr lang="en-GB" sz="2200" u="sng" dirty="0" err="1">
                <a:latin typeface="Arial" charset="0"/>
                <a:ea typeface="+mn-ea"/>
                <a:cs typeface="Arial" charset="0"/>
              </a:rPr>
              <a:t>glomerulus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and </a:t>
            </a:r>
            <a:r>
              <a:rPr lang="en-GB" sz="2200" u="sng" dirty="0">
                <a:latin typeface="Arial" charset="0"/>
                <a:ea typeface="+mn-ea"/>
                <a:cs typeface="Arial" charset="0"/>
              </a:rPr>
              <a:t>renal tubules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.</a:t>
            </a:r>
          </a:p>
          <a:p>
            <a:pPr marL="388938" indent="-388938">
              <a:spcBef>
                <a:spcPct val="50000"/>
              </a:spcBef>
              <a:buFont typeface="Wingdings" pitchFamily="2" charset="2"/>
              <a:buChar char="Ø"/>
              <a:defRPr/>
            </a:pPr>
            <a:r>
              <a:rPr lang="en-GB" sz="2200" dirty="0">
                <a:latin typeface="Arial" charset="0"/>
                <a:ea typeface="+mn-ea"/>
                <a:cs typeface="Arial" charset="0"/>
              </a:rPr>
              <a:t>The </a:t>
            </a:r>
            <a:r>
              <a:rPr lang="en-GB" sz="2200" dirty="0" err="1">
                <a:latin typeface="Arial" charset="0"/>
                <a:ea typeface="+mn-ea"/>
                <a:cs typeface="Arial" charset="0"/>
              </a:rPr>
              <a:t>nephron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performs its homeostatic function by ultra filtration at  </a:t>
            </a:r>
            <a:r>
              <a:rPr lang="en-GB" sz="2200" dirty="0" err="1">
                <a:latin typeface="Arial" charset="0"/>
                <a:ea typeface="+mn-ea"/>
                <a:cs typeface="Arial" charset="0"/>
              </a:rPr>
              <a:t>glomerulus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and secretion and </a:t>
            </a:r>
            <a:r>
              <a:rPr lang="en-GB" sz="2200" dirty="0" err="1">
                <a:latin typeface="Arial" charset="0"/>
                <a:ea typeface="+mn-ea"/>
                <a:cs typeface="Arial" charset="0"/>
              </a:rPr>
              <a:t>reabsorption</a:t>
            </a:r>
            <a:r>
              <a:rPr lang="en-GB" sz="2200" dirty="0">
                <a:latin typeface="Arial" charset="0"/>
                <a:ea typeface="+mn-ea"/>
                <a:cs typeface="Arial" charset="0"/>
              </a:rPr>
              <a:t> at renal tubules. </a:t>
            </a:r>
            <a:endParaRPr lang="en-US" sz="2200" dirty="0">
              <a:latin typeface="Arial" charset="0"/>
              <a:ea typeface="+mn-ea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5933930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1111.tif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031866"/>
          </a:xfrm>
          <a:prstGeom prst="rect">
            <a:avLst/>
          </a:prstGeom>
        </p:spPr>
      </p:pic>
      <p:sp>
        <p:nvSpPr>
          <p:cNvPr id="16386" name="Text Box 1027"/>
          <p:cNvSpPr txBox="1">
            <a:spLocks noChangeArrowheads="1"/>
          </p:cNvSpPr>
          <p:nvPr/>
        </p:nvSpPr>
        <p:spPr bwMode="auto">
          <a:xfrm>
            <a:off x="0" y="6165850"/>
            <a:ext cx="9144000" cy="747713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  <a:cs typeface="ＭＳ Ｐゴシック" charset="0"/>
              </a:defRPr>
            </a:lvl1pPr>
            <a:lvl2pPr marL="742950" indent="-28575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2pPr>
            <a:lvl3pPr marL="11430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3pPr>
            <a:lvl4pPr marL="16002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4pPr>
            <a:lvl5pPr marL="2057400" indent="-228600" eaLnBrk="0" hangingPunct="0"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600">
                <a:solidFill>
                  <a:schemeClr val="tx1"/>
                </a:solidFill>
                <a:latin typeface="Garamond" charset="0"/>
                <a:ea typeface="ＭＳ Ｐゴシック" charset="0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en-US" sz="2800" b="1">
                <a:latin typeface="Arial" charset="0"/>
              </a:rPr>
              <a:t>Representation of a </a:t>
            </a:r>
            <a:r>
              <a:rPr lang="en-US" sz="2800" b="1">
                <a:solidFill>
                  <a:srgbClr val="FFFF00"/>
                </a:solidFill>
                <a:latin typeface="Arial" charset="0"/>
              </a:rPr>
              <a:t>nephron</a:t>
            </a:r>
            <a:r>
              <a:rPr lang="en-US" sz="2800" b="1">
                <a:latin typeface="Arial" charset="0"/>
              </a:rPr>
              <a:t> and its blood supply</a:t>
            </a:r>
          </a:p>
          <a:p>
            <a:pPr algn="ctr" eaLnBrk="1" hangingPunct="1">
              <a:spcBef>
                <a:spcPct val="50000"/>
              </a:spcBef>
            </a:pPr>
            <a:endParaRPr lang="en-US" sz="1000" b="1"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1855680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4074" y="431312"/>
            <a:ext cx="8254675" cy="7448192"/>
          </a:xfrm>
          <a:prstGeom prst="rect">
            <a:avLst/>
          </a:prstGeom>
          <a:noFill/>
          <a:effectLst/>
        </p:spPr>
        <p:txBody>
          <a:bodyPr wrap="square" rtlCol="0">
            <a:spAutoFit/>
          </a:bodyPr>
          <a:lstStyle/>
          <a:p>
            <a:r>
              <a:rPr lang="en-US" sz="2400" b="1" dirty="0">
                <a:latin typeface="Arial"/>
                <a:cs typeface="Arial"/>
              </a:rPr>
              <a:t>Each nephron is a complex apparatus comprised of five basic </a:t>
            </a:r>
            <a:r>
              <a:rPr lang="en-US" sz="2400" b="1" dirty="0" smtClean="0">
                <a:latin typeface="Arial"/>
                <a:cs typeface="Arial"/>
              </a:rPr>
              <a:t>parts</a:t>
            </a:r>
            <a:r>
              <a:rPr lang="x-none" sz="2400" b="1" dirty="0" smtClean="0">
                <a:latin typeface="Arial"/>
                <a:cs typeface="Arial"/>
              </a:rPr>
              <a:t>:</a:t>
            </a:r>
          </a:p>
          <a:p>
            <a:endParaRPr lang="x-none" sz="2000" b="1" dirty="0" smtClean="0">
              <a:latin typeface="Arial"/>
              <a:cs typeface="Arial"/>
            </a:endParaRPr>
          </a:p>
          <a:p>
            <a:pPr marL="514350" indent="-514350">
              <a:buFont typeface="+mj-lt"/>
              <a:buAutoNum type="arabicPeriod"/>
            </a:pPr>
            <a:r>
              <a:rPr lang="en-US" sz="2200" b="1" dirty="0" smtClean="0">
                <a:latin typeface="Arial"/>
                <a:cs typeface="Arial"/>
              </a:rPr>
              <a:t>Glomerulus: </a:t>
            </a:r>
            <a:r>
              <a:rPr lang="en-US" sz="2200" dirty="0" smtClean="0">
                <a:latin typeface="Arial"/>
                <a:cs typeface="Arial"/>
              </a:rPr>
              <a:t>functions </a:t>
            </a:r>
            <a:r>
              <a:rPr lang="en-US" sz="2200" dirty="0">
                <a:latin typeface="Arial"/>
                <a:cs typeface="Arial"/>
              </a:rPr>
              <a:t>to filter incoming blood. </a:t>
            </a:r>
            <a:endParaRPr lang="en-US" sz="2200" b="1" dirty="0" smtClean="0">
              <a:latin typeface="Arial"/>
              <a:cs typeface="Arial"/>
            </a:endParaRPr>
          </a:p>
          <a:p>
            <a:pPr marL="914400" lvl="1" indent="-457200">
              <a:buFont typeface="Arial"/>
              <a:buChar char="•"/>
            </a:pPr>
            <a:endParaRPr lang="en-US" sz="2200" b="1" dirty="0" smtClean="0">
              <a:latin typeface="Arial"/>
              <a:cs typeface="Arial"/>
            </a:endParaRPr>
          </a:p>
          <a:p>
            <a:pPr marL="914400" lvl="1" indent="-457200">
              <a:buFont typeface="Arial"/>
              <a:buChar char="•"/>
            </a:pPr>
            <a:r>
              <a:rPr lang="en-US" sz="2200" b="1" dirty="0" smtClean="0">
                <a:latin typeface="Arial"/>
                <a:cs typeface="Arial"/>
              </a:rPr>
              <a:t>Factors </a:t>
            </a:r>
            <a:r>
              <a:rPr lang="en-US" sz="2200" b="1" dirty="0">
                <a:latin typeface="Arial"/>
                <a:cs typeface="Arial"/>
              </a:rPr>
              <a:t>facilitate </a:t>
            </a:r>
            <a:r>
              <a:rPr lang="en-US" sz="2200" b="1" dirty="0" smtClean="0">
                <a:latin typeface="Arial"/>
                <a:cs typeface="Arial"/>
              </a:rPr>
              <a:t>filtration:</a:t>
            </a:r>
          </a:p>
          <a:p>
            <a:pPr lvl="1"/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>
                <a:latin typeface="Arial"/>
                <a:cs typeface="Arial"/>
              </a:rPr>
              <a:t>high pressure in the glomerular capillaries, which is a result of their position between two arterioles. </a:t>
            </a:r>
          </a:p>
          <a:p>
            <a:pPr lvl="2"/>
            <a:endParaRPr lang="en-US" sz="2200" dirty="0" smtClean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the semipermeable </a:t>
            </a:r>
            <a:r>
              <a:rPr lang="en-US" sz="2200" dirty="0">
                <a:latin typeface="Arial"/>
                <a:cs typeface="Arial"/>
              </a:rPr>
              <a:t>glomerular basement membrane, which has a </a:t>
            </a:r>
            <a:r>
              <a:rPr lang="en-US" sz="2200" dirty="0" smtClean="0">
                <a:latin typeface="Arial"/>
                <a:cs typeface="Arial"/>
              </a:rPr>
              <a:t>molecular </a:t>
            </a:r>
            <a:r>
              <a:rPr lang="en-US" sz="2200" dirty="0">
                <a:latin typeface="Arial"/>
                <a:cs typeface="Arial"/>
              </a:rPr>
              <a:t>size cutoff value of approximately 66,000 </a:t>
            </a:r>
            <a:r>
              <a:rPr lang="en-US" sz="2200" dirty="0" smtClean="0">
                <a:latin typeface="Arial"/>
                <a:cs typeface="Arial"/>
              </a:rPr>
              <a:t>Da. </a:t>
            </a:r>
          </a:p>
          <a:p>
            <a:pPr lvl="1"/>
            <a:endParaRPr lang="en-US" sz="2200" b="1" dirty="0" smtClean="0">
              <a:latin typeface="Arial"/>
              <a:cs typeface="Arial"/>
            </a:endParaRPr>
          </a:p>
          <a:p>
            <a:pPr lvl="1"/>
            <a:endParaRPr lang="en-US" sz="2200" b="1" dirty="0" smtClean="0">
              <a:latin typeface="Arial"/>
              <a:cs typeface="Arial"/>
            </a:endParaRPr>
          </a:p>
          <a:p>
            <a:pPr lvl="1" algn="ctr"/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The volume of blood filtered per minute is the </a:t>
            </a:r>
            <a:r>
              <a:rPr lang="en-US" sz="2200" b="1" i="1" dirty="0">
                <a:solidFill>
                  <a:srgbClr val="FFFF00"/>
                </a:solidFill>
                <a:latin typeface="Arial"/>
                <a:cs typeface="Arial"/>
              </a:rPr>
              <a:t>glomerular filtration rate (GFR)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, and its </a:t>
            </a:r>
            <a:r>
              <a:rPr lang="en-US" sz="2200" i="1" dirty="0" smtClean="0">
                <a:solidFill>
                  <a:srgbClr val="FFFF00"/>
                </a:solidFill>
                <a:latin typeface="Arial"/>
                <a:cs typeface="Arial"/>
              </a:rPr>
              <a:t>determination 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is essential in evaluating renal </a:t>
            </a:r>
            <a:r>
              <a:rPr lang="en-US" sz="2200" i="1" dirty="0" smtClean="0">
                <a:solidFill>
                  <a:srgbClr val="FFFF00"/>
                </a:solidFill>
                <a:latin typeface="Arial"/>
                <a:cs typeface="Arial"/>
              </a:rPr>
              <a:t>function. </a:t>
            </a:r>
            <a:endParaRPr lang="en-US" sz="2200" i="1" dirty="0">
              <a:solidFill>
                <a:srgbClr val="FFFF00"/>
              </a:solidFill>
              <a:latin typeface="Arial"/>
              <a:cs typeface="Arial"/>
            </a:endParaRPr>
          </a:p>
          <a:p>
            <a:pPr lvl="1"/>
            <a:endParaRPr lang="en-US" sz="2000" b="1" dirty="0" smtClean="0">
              <a:latin typeface="Arial"/>
              <a:cs typeface="Arial"/>
            </a:endParaRPr>
          </a:p>
          <a:p>
            <a:endParaRPr lang="en-US" sz="2000" b="1" dirty="0">
              <a:latin typeface="Arial"/>
              <a:cs typeface="Arial"/>
            </a:endParaRPr>
          </a:p>
          <a:p>
            <a:r>
              <a:rPr lang="en-US" sz="2000" b="1" dirty="0" smtClean="0">
                <a:latin typeface="Arial"/>
                <a:cs typeface="Arial"/>
              </a:rPr>
              <a:t> </a:t>
            </a:r>
          </a:p>
          <a:p>
            <a:endParaRPr lang="en-US" sz="2000" b="1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22582599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4074" y="431312"/>
            <a:ext cx="8254675" cy="80945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latin typeface="Arial"/>
                <a:cs typeface="Arial"/>
              </a:rPr>
              <a:t>Each nephron is a complex apparatus comprised of five basic </a:t>
            </a:r>
            <a:r>
              <a:rPr lang="en-US" sz="2400" b="1" dirty="0" smtClean="0">
                <a:latin typeface="Arial"/>
                <a:cs typeface="Arial"/>
              </a:rPr>
              <a:t>parts</a:t>
            </a:r>
            <a:r>
              <a:rPr lang="x-none" sz="2400" b="1" dirty="0" smtClean="0">
                <a:latin typeface="Arial"/>
                <a:cs typeface="Arial"/>
              </a:rPr>
              <a:t>:</a:t>
            </a:r>
          </a:p>
          <a:p>
            <a:endParaRPr lang="x-none" sz="2000" b="1" dirty="0" smtClean="0">
              <a:latin typeface="Arial"/>
              <a:cs typeface="Arial"/>
            </a:endParaRPr>
          </a:p>
          <a:p>
            <a:pPr marL="514350" indent="-514350">
              <a:buFont typeface="+mj-lt"/>
              <a:buAutoNum type="arabicPeriod" startAt="2"/>
            </a:pPr>
            <a:r>
              <a:rPr lang="en-US" sz="2200" b="1" dirty="0" smtClean="0">
                <a:latin typeface="Arial"/>
                <a:cs typeface="Arial"/>
              </a:rPr>
              <a:t>Proximal convoluted tubule:</a:t>
            </a:r>
          </a:p>
          <a:p>
            <a:pPr lvl="1"/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Returns </a:t>
            </a:r>
            <a:r>
              <a:rPr lang="en-US" sz="2200" dirty="0">
                <a:latin typeface="Arial"/>
                <a:cs typeface="Arial"/>
              </a:rPr>
              <a:t>the bulk of each valuable substance back to the blood </a:t>
            </a:r>
            <a:r>
              <a:rPr lang="en-US" sz="2200" dirty="0" smtClean="0">
                <a:latin typeface="Arial"/>
                <a:cs typeface="Arial"/>
              </a:rPr>
              <a:t>circulation. </a:t>
            </a:r>
          </a:p>
          <a:p>
            <a:pPr marL="1714500" lvl="3" indent="-342900">
              <a:buFont typeface="Arial"/>
              <a:buChar char="•"/>
            </a:pPr>
            <a:r>
              <a:rPr lang="en-US" sz="2000" dirty="0">
                <a:latin typeface="Arial"/>
                <a:cs typeface="Arial"/>
              </a:rPr>
              <a:t>75% of the water, sodium, and </a:t>
            </a:r>
            <a:r>
              <a:rPr lang="en-US" sz="2000" dirty="0" smtClean="0">
                <a:latin typeface="Arial"/>
                <a:cs typeface="Arial"/>
              </a:rPr>
              <a:t>chloride.</a:t>
            </a:r>
          </a:p>
          <a:p>
            <a:pPr marL="1714500" lvl="3" indent="-342900">
              <a:buFont typeface="Arial"/>
              <a:buChar char="•"/>
            </a:pPr>
            <a:r>
              <a:rPr lang="en-US" sz="2000" dirty="0" smtClean="0">
                <a:latin typeface="Arial"/>
                <a:cs typeface="Arial"/>
              </a:rPr>
              <a:t>100</a:t>
            </a:r>
            <a:r>
              <a:rPr lang="en-US" sz="2000" dirty="0">
                <a:latin typeface="Arial"/>
                <a:cs typeface="Arial"/>
              </a:rPr>
              <a:t>% of the glucose (up to the </a:t>
            </a:r>
            <a:r>
              <a:rPr lang="en-US" sz="2000" b="1" dirty="0">
                <a:latin typeface="Arial"/>
                <a:cs typeface="Arial"/>
              </a:rPr>
              <a:t>renal threshold</a:t>
            </a:r>
            <a:r>
              <a:rPr lang="en-US" sz="2000" dirty="0" smtClean="0">
                <a:latin typeface="Arial"/>
                <a:cs typeface="Arial"/>
              </a:rPr>
              <a:t>)</a:t>
            </a:r>
          </a:p>
          <a:p>
            <a:pPr marL="1714500" lvl="3" indent="-342900">
              <a:buFont typeface="Arial"/>
              <a:buChar char="•"/>
            </a:pPr>
            <a:r>
              <a:rPr lang="en-US" sz="2000" dirty="0" smtClean="0">
                <a:latin typeface="Arial"/>
                <a:cs typeface="Arial"/>
              </a:rPr>
              <a:t>almost </a:t>
            </a:r>
            <a:r>
              <a:rPr lang="en-US" sz="2000" dirty="0">
                <a:latin typeface="Arial"/>
                <a:cs typeface="Arial"/>
              </a:rPr>
              <a:t>all of the amino acids, </a:t>
            </a:r>
            <a:r>
              <a:rPr lang="en-US" sz="2000" dirty="0" smtClean="0">
                <a:latin typeface="Arial"/>
                <a:cs typeface="Arial"/>
              </a:rPr>
              <a:t>vitamins</a:t>
            </a:r>
            <a:r>
              <a:rPr lang="en-US" sz="2000" dirty="0">
                <a:latin typeface="Arial"/>
                <a:cs typeface="Arial"/>
              </a:rPr>
              <a:t>, and </a:t>
            </a:r>
            <a:r>
              <a:rPr lang="en-US" sz="2000" dirty="0" smtClean="0">
                <a:latin typeface="Arial"/>
                <a:cs typeface="Arial"/>
              </a:rPr>
              <a:t>proteins</a:t>
            </a:r>
          </a:p>
          <a:p>
            <a:pPr marL="1714500" lvl="3" indent="-342900">
              <a:buFont typeface="Arial"/>
              <a:buChar char="•"/>
            </a:pPr>
            <a:r>
              <a:rPr lang="en-US" sz="2000" dirty="0" smtClean="0">
                <a:latin typeface="Arial"/>
                <a:cs typeface="Arial"/>
              </a:rPr>
              <a:t>varying </a:t>
            </a:r>
            <a:r>
              <a:rPr lang="en-US" sz="2000" dirty="0">
                <a:latin typeface="Arial"/>
                <a:cs typeface="Arial"/>
              </a:rPr>
              <a:t>amounts of urea, uric acid, and ions, such as magnesium, </a:t>
            </a:r>
            <a:r>
              <a:rPr lang="en-US" sz="2000" dirty="0" smtClean="0">
                <a:latin typeface="Arial"/>
                <a:cs typeface="Arial"/>
              </a:rPr>
              <a:t>calcium</a:t>
            </a:r>
            <a:r>
              <a:rPr lang="en-US" sz="2000" dirty="0">
                <a:latin typeface="Arial"/>
                <a:cs typeface="Arial"/>
              </a:rPr>
              <a:t> </a:t>
            </a:r>
            <a:r>
              <a:rPr lang="en-US" sz="2000" dirty="0" smtClean="0">
                <a:latin typeface="Arial"/>
                <a:cs typeface="Arial"/>
              </a:rPr>
              <a:t>and potassium.</a:t>
            </a:r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lvl="2" algn="ctr"/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With the exception of water and chloride ions, the process is active; that is, the tubular epithelial cells use energy to bind and transport the </a:t>
            </a:r>
            <a:r>
              <a:rPr lang="en-US" sz="2200" i="1" dirty="0" smtClean="0">
                <a:solidFill>
                  <a:srgbClr val="FFFF00"/>
                </a:solidFill>
                <a:latin typeface="Arial"/>
                <a:cs typeface="Arial"/>
              </a:rPr>
              <a:t>substances 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across the plasma membrane to the blood. </a:t>
            </a:r>
          </a:p>
          <a:p>
            <a:pPr lvl="2"/>
            <a:endParaRPr lang="en-US" sz="2200" dirty="0" smtClean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Secretes </a:t>
            </a:r>
            <a:r>
              <a:rPr lang="en-US" sz="2200" dirty="0">
                <a:latin typeface="Arial"/>
                <a:cs typeface="Arial"/>
              </a:rPr>
              <a:t>products of kidney tubular cell metabolism, such as hydrogen ions, and drugs, such as </a:t>
            </a:r>
            <a:r>
              <a:rPr lang="en-US" sz="2200" dirty="0" smtClean="0">
                <a:latin typeface="Arial"/>
                <a:cs typeface="Arial"/>
              </a:rPr>
              <a:t>penicillin. </a:t>
            </a:r>
          </a:p>
          <a:p>
            <a:pPr lvl="1"/>
            <a:endParaRPr lang="en-US" sz="2000" b="1" dirty="0" smtClean="0">
              <a:latin typeface="Arial"/>
              <a:cs typeface="Arial"/>
            </a:endParaRPr>
          </a:p>
          <a:p>
            <a:pPr lvl="1"/>
            <a:endParaRPr lang="en-US" sz="2000" b="1" dirty="0" smtClean="0">
              <a:latin typeface="Arial"/>
              <a:cs typeface="Arial"/>
            </a:endParaRPr>
          </a:p>
          <a:p>
            <a:endParaRPr lang="en-US" sz="2000" b="1" dirty="0">
              <a:latin typeface="Arial"/>
              <a:cs typeface="Arial"/>
            </a:endParaRPr>
          </a:p>
          <a:p>
            <a:r>
              <a:rPr lang="en-US" sz="2000" b="1" dirty="0" smtClean="0">
                <a:latin typeface="Arial"/>
                <a:cs typeface="Arial"/>
              </a:rPr>
              <a:t> </a:t>
            </a:r>
          </a:p>
          <a:p>
            <a:endParaRPr lang="en-US" sz="2000" b="1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2219832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4074" y="431312"/>
            <a:ext cx="8254675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latin typeface="Arial"/>
                <a:cs typeface="Arial"/>
              </a:rPr>
              <a:t>Each nephron is a complex apparatus comprised of five basic </a:t>
            </a:r>
            <a:r>
              <a:rPr lang="en-US" sz="2400" b="1" dirty="0" smtClean="0">
                <a:latin typeface="Arial"/>
                <a:cs typeface="Arial"/>
              </a:rPr>
              <a:t>parts</a:t>
            </a:r>
            <a:r>
              <a:rPr lang="x-none" sz="2400" b="1" dirty="0" smtClean="0">
                <a:latin typeface="Arial"/>
                <a:cs typeface="Arial"/>
              </a:rPr>
              <a:t>:</a:t>
            </a:r>
          </a:p>
          <a:p>
            <a:endParaRPr lang="x-none" sz="2000" b="1" dirty="0" smtClean="0">
              <a:latin typeface="Arial"/>
              <a:cs typeface="Arial"/>
            </a:endParaRPr>
          </a:p>
          <a:p>
            <a:pPr marL="514350" indent="-514350">
              <a:buFont typeface="+mj-lt"/>
              <a:buAutoNum type="arabicPeriod" startAt="3"/>
            </a:pPr>
            <a:r>
              <a:rPr lang="en-US" sz="2200" b="1" dirty="0" smtClean="0">
                <a:latin typeface="Arial"/>
                <a:cs typeface="Arial"/>
              </a:rPr>
              <a:t>Loop of </a:t>
            </a:r>
            <a:r>
              <a:rPr lang="en-US" sz="2200" b="1" dirty="0" err="1" smtClean="0">
                <a:latin typeface="Arial"/>
                <a:cs typeface="Arial"/>
              </a:rPr>
              <a:t>Henle</a:t>
            </a:r>
            <a:r>
              <a:rPr lang="en-US" sz="2200" b="1" dirty="0" smtClean="0">
                <a:latin typeface="Arial"/>
                <a:cs typeface="Arial"/>
              </a:rPr>
              <a:t>:</a:t>
            </a:r>
          </a:p>
          <a:p>
            <a:pPr lvl="1"/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lvl="2"/>
            <a:endParaRPr lang="en-US" sz="2200" dirty="0" smtClean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Facilitates </a:t>
            </a:r>
            <a:r>
              <a:rPr lang="en-US" sz="2200" dirty="0">
                <a:latin typeface="Arial"/>
                <a:cs typeface="Arial"/>
              </a:rPr>
              <a:t>the reabsorption of water, sodium, and </a:t>
            </a:r>
            <a:r>
              <a:rPr lang="en-US" sz="2200" dirty="0" smtClean="0">
                <a:latin typeface="Arial"/>
                <a:cs typeface="Arial"/>
              </a:rPr>
              <a:t>chloride. </a:t>
            </a:r>
          </a:p>
          <a:p>
            <a:pPr lvl="1" algn="ctr"/>
            <a:endParaRPr lang="en-US" sz="2200" i="1" dirty="0" smtClean="0">
              <a:solidFill>
                <a:srgbClr val="FFFF00"/>
              </a:solidFill>
              <a:latin typeface="Arial"/>
              <a:cs typeface="Arial"/>
            </a:endParaRPr>
          </a:p>
          <a:p>
            <a:pPr lvl="1" algn="ctr"/>
            <a:endParaRPr lang="en-US" sz="2200" i="1" dirty="0" smtClean="0">
              <a:solidFill>
                <a:srgbClr val="FFFF00"/>
              </a:solidFill>
              <a:latin typeface="Arial"/>
              <a:cs typeface="Arial"/>
            </a:endParaRPr>
          </a:p>
          <a:p>
            <a:pPr lvl="1" algn="ctr"/>
            <a:endParaRPr lang="en-US" sz="2200" i="1" dirty="0">
              <a:solidFill>
                <a:srgbClr val="FFFF00"/>
              </a:solidFill>
              <a:latin typeface="Arial"/>
              <a:cs typeface="Arial"/>
            </a:endParaRPr>
          </a:p>
          <a:p>
            <a:pPr lvl="1" algn="ctr"/>
            <a:r>
              <a:rPr lang="en-US" sz="2200" i="1" dirty="0" smtClean="0">
                <a:solidFill>
                  <a:srgbClr val="FFFF00"/>
                </a:solidFill>
                <a:latin typeface="Arial"/>
                <a:cs typeface="Arial"/>
              </a:rPr>
              <a:t>The 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osmolality in the medulla in this portion of the nephron increases steadily from the </a:t>
            </a:r>
            <a:r>
              <a:rPr lang="en-US" sz="2200" i="1" dirty="0" err="1">
                <a:solidFill>
                  <a:srgbClr val="FFFF00"/>
                </a:solidFill>
                <a:latin typeface="Arial"/>
                <a:cs typeface="Arial"/>
              </a:rPr>
              <a:t>corticomedullary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 junction </a:t>
            </a:r>
            <a:r>
              <a:rPr lang="en-US" sz="2200" i="1" dirty="0" smtClean="0">
                <a:solidFill>
                  <a:srgbClr val="FFFF00"/>
                </a:solidFill>
                <a:latin typeface="Arial"/>
                <a:cs typeface="Arial"/>
              </a:rPr>
              <a:t>inward </a:t>
            </a:r>
            <a:endParaRPr lang="en-US" sz="2200" b="1" i="1" dirty="0" smtClean="0">
              <a:solidFill>
                <a:srgbClr val="FFFF00"/>
              </a:solidFill>
              <a:latin typeface="Arial"/>
              <a:cs typeface="Arial"/>
            </a:endParaRPr>
          </a:p>
          <a:p>
            <a:pPr algn="ctr"/>
            <a:endParaRPr lang="en-US" sz="2000" b="1" i="1" dirty="0">
              <a:solidFill>
                <a:srgbClr val="FFFF00"/>
              </a:solidFill>
              <a:latin typeface="Arial"/>
              <a:cs typeface="Arial"/>
            </a:endParaRPr>
          </a:p>
          <a:p>
            <a:pPr algn="ctr"/>
            <a:r>
              <a:rPr lang="en-US" sz="2000" b="1" i="1" dirty="0" smtClean="0">
                <a:solidFill>
                  <a:srgbClr val="FFFF00"/>
                </a:solidFill>
                <a:latin typeface="Arial"/>
                <a:cs typeface="Arial"/>
              </a:rPr>
              <a:t> </a:t>
            </a:r>
          </a:p>
          <a:p>
            <a:pPr algn="ctr"/>
            <a:endParaRPr lang="en-US" sz="2000" b="1" i="1" dirty="0">
              <a:solidFill>
                <a:srgbClr val="FFFF00"/>
              </a:solidFill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09441822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04074" y="431312"/>
            <a:ext cx="8254675" cy="5816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>
                <a:latin typeface="Arial"/>
                <a:cs typeface="Arial"/>
              </a:rPr>
              <a:t>Each nephron is a complex apparatus comprised of five basic </a:t>
            </a:r>
            <a:r>
              <a:rPr lang="en-US" sz="2400" b="1" dirty="0" smtClean="0">
                <a:latin typeface="Arial"/>
                <a:cs typeface="Arial"/>
              </a:rPr>
              <a:t>parts</a:t>
            </a:r>
            <a:r>
              <a:rPr lang="x-none" sz="2400" b="1" dirty="0" smtClean="0">
                <a:latin typeface="Arial"/>
                <a:cs typeface="Arial"/>
              </a:rPr>
              <a:t>:</a:t>
            </a:r>
          </a:p>
          <a:p>
            <a:endParaRPr lang="x-none" sz="2000" b="1" dirty="0" smtClean="0">
              <a:latin typeface="Arial"/>
              <a:cs typeface="Arial"/>
            </a:endParaRPr>
          </a:p>
          <a:p>
            <a:pPr marL="514350" indent="-514350">
              <a:buFont typeface="+mj-lt"/>
              <a:buAutoNum type="arabicPeriod" startAt="4"/>
            </a:pPr>
            <a:r>
              <a:rPr lang="en-US" sz="2200" b="1" dirty="0" smtClean="0">
                <a:latin typeface="Arial"/>
                <a:cs typeface="Arial"/>
              </a:rPr>
              <a:t>Distal convoluted tubule:</a:t>
            </a:r>
          </a:p>
          <a:p>
            <a:pPr lvl="1"/>
            <a:r>
              <a:rPr lang="en-US" sz="2200" dirty="0" smtClean="0">
                <a:latin typeface="Arial"/>
                <a:cs typeface="Arial"/>
              </a:rPr>
              <a:t> </a:t>
            </a:r>
            <a:endParaRPr lang="en-US" sz="2200" dirty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>
                <a:latin typeface="Arial"/>
                <a:cs typeface="Arial"/>
              </a:rPr>
              <a:t>The filtrate entering this section of the nephron is close to its final </a:t>
            </a:r>
            <a:r>
              <a:rPr lang="en-US" sz="2200" dirty="0" smtClean="0">
                <a:latin typeface="Arial"/>
                <a:cs typeface="Arial"/>
              </a:rPr>
              <a:t>composition.</a:t>
            </a:r>
          </a:p>
          <a:p>
            <a:pPr lvl="2"/>
            <a:endParaRPr lang="en-US" sz="2200" dirty="0" smtClean="0">
              <a:latin typeface="Arial"/>
              <a:cs typeface="Arial"/>
            </a:endParaRPr>
          </a:p>
          <a:p>
            <a:pPr marL="1371600" lvl="2" indent="-457200">
              <a:buFont typeface="Arial"/>
              <a:buChar char="•"/>
            </a:pPr>
            <a:r>
              <a:rPr lang="en-US" sz="2200" dirty="0" smtClean="0">
                <a:latin typeface="Arial"/>
                <a:cs typeface="Arial"/>
              </a:rPr>
              <a:t>Effects </a:t>
            </a:r>
            <a:r>
              <a:rPr lang="en-US" sz="2200" dirty="0">
                <a:latin typeface="Arial"/>
                <a:cs typeface="Arial"/>
              </a:rPr>
              <a:t>small adjustments to achieve electrolyte and acid-base </a:t>
            </a:r>
            <a:r>
              <a:rPr lang="en-US" sz="2200" dirty="0" smtClean="0">
                <a:latin typeface="Arial"/>
                <a:cs typeface="Arial"/>
              </a:rPr>
              <a:t>homeostasis (under </a:t>
            </a:r>
            <a:r>
              <a:rPr lang="en-US" sz="2200" dirty="0">
                <a:latin typeface="Arial"/>
                <a:cs typeface="Arial"/>
              </a:rPr>
              <a:t>the hormonal control of both </a:t>
            </a:r>
            <a:r>
              <a:rPr lang="en-US" sz="2200" dirty="0" smtClean="0">
                <a:latin typeface="Arial"/>
                <a:cs typeface="Arial"/>
              </a:rPr>
              <a:t>antidiuretic </a:t>
            </a:r>
            <a:r>
              <a:rPr lang="en-US" sz="2200" dirty="0">
                <a:latin typeface="Arial"/>
                <a:cs typeface="Arial"/>
              </a:rPr>
              <a:t>hormone (ADH) and </a:t>
            </a:r>
            <a:r>
              <a:rPr lang="en-US" sz="2200" dirty="0" smtClean="0">
                <a:latin typeface="Arial"/>
                <a:cs typeface="Arial"/>
              </a:rPr>
              <a:t>aldosterone). </a:t>
            </a:r>
          </a:p>
          <a:p>
            <a:pPr lvl="1"/>
            <a:endParaRPr lang="en-US" sz="2200" b="1" dirty="0" smtClean="0">
              <a:latin typeface="Arial"/>
              <a:cs typeface="Arial"/>
            </a:endParaRPr>
          </a:p>
          <a:p>
            <a:endParaRPr lang="en-US" sz="2200" b="1" dirty="0">
              <a:latin typeface="Arial"/>
              <a:cs typeface="Arial"/>
            </a:endParaRPr>
          </a:p>
          <a:p>
            <a:pPr algn="ctr"/>
            <a:r>
              <a:rPr lang="en-US" sz="2200" b="1" dirty="0" smtClean="0">
                <a:latin typeface="Arial"/>
                <a:cs typeface="Arial"/>
              </a:rPr>
              <a:t> </a:t>
            </a:r>
            <a:r>
              <a:rPr lang="en-US" sz="2200" i="1" dirty="0">
                <a:solidFill>
                  <a:srgbClr val="FFFF00"/>
                </a:solidFill>
                <a:latin typeface="Arial"/>
                <a:cs typeface="Arial"/>
              </a:rPr>
              <a:t>The distal convoluted tubule is much shorter than the proximal tubule, with two or three coils that connect to a collecting duct. </a:t>
            </a:r>
          </a:p>
          <a:p>
            <a:pPr algn="ctr"/>
            <a:endParaRPr lang="en-US" sz="2000" b="1" dirty="0" smtClean="0">
              <a:latin typeface="Arial"/>
              <a:cs typeface="Arial"/>
            </a:endParaRPr>
          </a:p>
          <a:p>
            <a:endParaRPr lang="en-US" sz="2000" b="1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7693729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New Theme">
  <a:themeElements>
    <a:clrScheme name="Stream 1">
      <a:dk1>
        <a:srgbClr val="000514"/>
      </a:dk1>
      <a:lt1>
        <a:srgbClr val="FFFFFF"/>
      </a:lt1>
      <a:dk2>
        <a:srgbClr val="003399"/>
      </a:dk2>
      <a:lt2>
        <a:srgbClr val="E5E5FF"/>
      </a:lt2>
      <a:accent1>
        <a:srgbClr val="0099CC"/>
      </a:accent1>
      <a:accent2>
        <a:srgbClr val="A886E0"/>
      </a:accent2>
      <a:accent3>
        <a:srgbClr val="AAADCA"/>
      </a:accent3>
      <a:accent4>
        <a:srgbClr val="DADADA"/>
      </a:accent4>
      <a:accent5>
        <a:srgbClr val="AACAE2"/>
      </a:accent5>
      <a:accent6>
        <a:srgbClr val="9879CB"/>
      </a:accent6>
      <a:hlink>
        <a:srgbClr val="FFCC00"/>
      </a:hlink>
      <a:folHlink>
        <a:srgbClr val="FFFFCC"/>
      </a:folHlink>
    </a:clrScheme>
    <a:fontScheme name="Stream">
      <a:majorFont>
        <a:latin typeface="Garamond"/>
        <a:ea typeface=""/>
        <a:cs typeface="Arial"/>
      </a:majorFont>
      <a:minorFont>
        <a:latin typeface="Garamond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ream 1">
        <a:dk1>
          <a:srgbClr val="000514"/>
        </a:dk1>
        <a:lt1>
          <a:srgbClr val="FFFFFF"/>
        </a:lt1>
        <a:dk2>
          <a:srgbClr val="003399"/>
        </a:dk2>
        <a:lt2>
          <a:srgbClr val="E5E5FF"/>
        </a:lt2>
        <a:accent1>
          <a:srgbClr val="0099CC"/>
        </a:accent1>
        <a:accent2>
          <a:srgbClr val="A886E0"/>
        </a:accent2>
        <a:accent3>
          <a:srgbClr val="AAADCA"/>
        </a:accent3>
        <a:accent4>
          <a:srgbClr val="DADADA"/>
        </a:accent4>
        <a:accent5>
          <a:srgbClr val="AACAE2"/>
        </a:accent5>
        <a:accent6>
          <a:srgbClr val="9879CB"/>
        </a:accent6>
        <a:hlink>
          <a:srgbClr val="FF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2">
        <a:dk1>
          <a:srgbClr val="3E3E5C"/>
        </a:dk1>
        <a:lt1>
          <a:srgbClr val="FFFFFF"/>
        </a:lt1>
        <a:dk2>
          <a:srgbClr val="666699"/>
        </a:dk2>
        <a:lt2>
          <a:srgbClr val="DFDFE9"/>
        </a:lt2>
        <a:accent1>
          <a:srgbClr val="CC66FF"/>
        </a:accent1>
        <a:accent2>
          <a:srgbClr val="679ACD"/>
        </a:accent2>
        <a:accent3>
          <a:srgbClr val="B8B8CA"/>
        </a:accent3>
        <a:accent4>
          <a:srgbClr val="DADADA"/>
        </a:accent4>
        <a:accent5>
          <a:srgbClr val="E2B8FF"/>
        </a:accent5>
        <a:accent6>
          <a:srgbClr val="5D8BBA"/>
        </a:accent6>
        <a:hlink>
          <a:srgbClr val="CCE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3">
        <a:dk1>
          <a:srgbClr val="2A5400"/>
        </a:dk1>
        <a:lt1>
          <a:srgbClr val="FFFFFF"/>
        </a:lt1>
        <a:dk2>
          <a:srgbClr val="4A9400"/>
        </a:dk2>
        <a:lt2>
          <a:srgbClr val="BAE8BA"/>
        </a:lt2>
        <a:accent1>
          <a:srgbClr val="33CC33"/>
        </a:accent1>
        <a:accent2>
          <a:srgbClr val="99CC00"/>
        </a:accent2>
        <a:accent3>
          <a:srgbClr val="B1C8AA"/>
        </a:accent3>
        <a:accent4>
          <a:srgbClr val="DADADA"/>
        </a:accent4>
        <a:accent5>
          <a:srgbClr val="ADE2AD"/>
        </a:accent5>
        <a:accent6>
          <a:srgbClr val="8AB900"/>
        </a:accent6>
        <a:hlink>
          <a:srgbClr val="99FF33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4">
        <a:dk1>
          <a:srgbClr val="000000"/>
        </a:dk1>
        <a:lt1>
          <a:srgbClr val="FFFFFF"/>
        </a:lt1>
        <a:dk2>
          <a:srgbClr val="51596D"/>
        </a:dk2>
        <a:lt2>
          <a:srgbClr val="DDDDDD"/>
        </a:lt2>
        <a:accent1>
          <a:srgbClr val="787E8A"/>
        </a:accent1>
        <a:accent2>
          <a:srgbClr val="339966"/>
        </a:accent2>
        <a:accent3>
          <a:srgbClr val="B3B5BA"/>
        </a:accent3>
        <a:accent4>
          <a:srgbClr val="DADADA"/>
        </a:accent4>
        <a:accent5>
          <a:srgbClr val="BEC0C4"/>
        </a:accent5>
        <a:accent6>
          <a:srgbClr val="2D8A5C"/>
        </a:accent6>
        <a:hlink>
          <a:srgbClr val="00FFFF"/>
        </a:hlink>
        <a:folHlink>
          <a:srgbClr val="74B6D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5">
        <a:dk1>
          <a:srgbClr val="5C1F00"/>
        </a:dk1>
        <a:lt1>
          <a:srgbClr val="FFFFFF"/>
        </a:lt1>
        <a:dk2>
          <a:srgbClr val="8C0000"/>
        </a:dk2>
        <a:lt2>
          <a:srgbClr val="DFD293"/>
        </a:lt2>
        <a:accent1>
          <a:srgbClr val="FF6845"/>
        </a:accent1>
        <a:accent2>
          <a:srgbClr val="BE7960"/>
        </a:accent2>
        <a:accent3>
          <a:srgbClr val="C5AAAA"/>
        </a:accent3>
        <a:accent4>
          <a:srgbClr val="DADADA"/>
        </a:accent4>
        <a:accent5>
          <a:srgbClr val="FFB9B0"/>
        </a:accent5>
        <a:accent6>
          <a:srgbClr val="AC6D56"/>
        </a:accent6>
        <a:hlink>
          <a:srgbClr val="FFFFCC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6">
        <a:dk1>
          <a:srgbClr val="5E4444"/>
        </a:dk1>
        <a:lt1>
          <a:srgbClr val="F7F3F3"/>
        </a:lt1>
        <a:dk2>
          <a:srgbClr val="8A6362"/>
        </a:dk2>
        <a:lt2>
          <a:srgbClr val="D8C1BA"/>
        </a:lt2>
        <a:accent1>
          <a:srgbClr val="CC6600"/>
        </a:accent1>
        <a:accent2>
          <a:srgbClr val="C16059"/>
        </a:accent2>
        <a:accent3>
          <a:srgbClr val="C4B7B7"/>
        </a:accent3>
        <a:accent4>
          <a:srgbClr val="D3D0D0"/>
        </a:accent4>
        <a:accent5>
          <a:srgbClr val="E2B8AA"/>
        </a:accent5>
        <a:accent6>
          <a:srgbClr val="AF5650"/>
        </a:accent6>
        <a:hlink>
          <a:srgbClr val="FFCC00"/>
        </a:hlink>
        <a:folHlink>
          <a:srgbClr val="CBB55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7">
        <a:dk1>
          <a:srgbClr val="7F6737"/>
        </a:dk1>
        <a:lt1>
          <a:srgbClr val="FFFFFF"/>
        </a:lt1>
        <a:dk2>
          <a:srgbClr val="BFA673"/>
        </a:dk2>
        <a:lt2>
          <a:srgbClr val="E6E3AA"/>
        </a:lt2>
        <a:accent1>
          <a:srgbClr val="FFCC00"/>
        </a:accent1>
        <a:accent2>
          <a:srgbClr val="808000"/>
        </a:accent2>
        <a:accent3>
          <a:srgbClr val="DCD0BC"/>
        </a:accent3>
        <a:accent4>
          <a:srgbClr val="DADADA"/>
        </a:accent4>
        <a:accent5>
          <a:srgbClr val="FFE2AA"/>
        </a:accent5>
        <a:accent6>
          <a:srgbClr val="737300"/>
        </a:accent6>
        <a:hlink>
          <a:srgbClr val="784700"/>
        </a:hlink>
        <a:folHlink>
          <a:srgbClr val="9A7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ream 8">
        <a:dk1>
          <a:srgbClr val="4B2500"/>
        </a:dk1>
        <a:lt1>
          <a:srgbClr val="F9F0D3"/>
        </a:lt1>
        <a:dk2>
          <a:srgbClr val="A69564"/>
        </a:dk2>
        <a:lt2>
          <a:srgbClr val="EFDEAF"/>
        </a:lt2>
        <a:accent1>
          <a:srgbClr val="FFFFE3"/>
        </a:accent1>
        <a:accent2>
          <a:srgbClr val="BFBFA7"/>
        </a:accent2>
        <a:accent3>
          <a:srgbClr val="FBF6E6"/>
        </a:accent3>
        <a:accent4>
          <a:srgbClr val="3F1E00"/>
        </a:accent4>
        <a:accent5>
          <a:srgbClr val="FFFFEF"/>
        </a:accent5>
        <a:accent6>
          <a:srgbClr val="ADAD97"/>
        </a:accent6>
        <a:hlink>
          <a:srgbClr val="7B6D47"/>
        </a:hlink>
        <a:folHlink>
          <a:srgbClr val="A99D2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ream 9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CECFF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E2F4FF"/>
        </a:accent5>
        <a:accent6>
          <a:srgbClr val="2D2D8A"/>
        </a:accent6>
        <a:hlink>
          <a:srgbClr val="6600FF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New Theme.thmx</Template>
  <TotalTime>283</TotalTime>
  <Words>1415</Words>
  <Application>Microsoft Macintosh PowerPoint</Application>
  <PresentationFormat>On-screen Show (4:3)</PresentationFormat>
  <Paragraphs>229</Paragraphs>
  <Slides>27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28" baseType="lpstr">
      <vt:lpstr>New Theme</vt:lpstr>
      <vt:lpstr>Kidney Function Tests (KFTs)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Cockcroft-Gault Formula for Estimation of GFR</vt:lpstr>
      <vt:lpstr>PowerPoint Presentation</vt:lpstr>
      <vt:lpstr>Cockcroft-Gault Formula for Estimation of GFR: Limitations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PKU</dc:creator>
  <cp:lastModifiedBy>PKU</cp:lastModifiedBy>
  <cp:revision>42</cp:revision>
  <dcterms:created xsi:type="dcterms:W3CDTF">2016-04-01T17:13:17Z</dcterms:created>
  <dcterms:modified xsi:type="dcterms:W3CDTF">2016-04-11T07:39:56Z</dcterms:modified>
</cp:coreProperties>
</file>

<file path=docProps/thumbnail.jpeg>
</file>