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81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82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96638-7584-4819-A1FD-1B765F79F30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D8659-FB5E-4FF6-95FE-911CBA3BD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14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9621EF-7D72-4E98-A730-3A08899DFF95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45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AB3511-7BB3-46E8-98D1-9DAA84DC1777}" type="slidenum">
              <a:rPr lang="en-US" altLang="en-US"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473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A5FE53-61FD-4737-8A24-EF10F633D4C9}" type="slidenum">
              <a:rPr lang="en-US" altLang="en-US"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15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B1BF2C-C6E2-4F8B-B0CB-219DEA7EE633}" type="slidenum">
              <a:rPr lang="en-US" altLang="en-US"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810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5B69F8-349B-471A-8E27-4867A9FDC734}" type="slidenum">
              <a:rPr lang="en-US" altLang="en-US"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983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B2BA76-61FF-4088-8790-5E93E8859624}" type="slidenum">
              <a:rPr lang="en-US" altLang="en-US"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06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EDA03A-114B-45C7-94D9-DACF18B0019C}" type="slidenum">
              <a:rPr lang="en-US" altLang="en-US"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336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0D1E3E-B3D6-4138-994D-4CD3928D9ADB}" type="slidenum">
              <a:rPr lang="en-US" altLang="en-US"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84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B2C649A-2CD3-4653-A6E2-EC6F8AB3D2D2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846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52FBB93-D8F0-4E0B-AC8F-46856751F817}" type="slidenum">
              <a:rPr lang="en-US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763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8FADF8-FC1A-4768-ACB2-8BBAF9290D8E}" type="slidenum">
              <a:rPr lang="en-US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88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1DF0FE-A0F6-4483-B4DB-F72C6F821124}" type="slidenum">
              <a:rPr lang="en-US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72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6AB5791-CB4C-4EE0-A975-938D07C7D921}" type="slidenum">
              <a:rPr lang="en-US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751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8D8298-8029-48C3-B6AD-A864DA8DBFAD}" type="slidenum">
              <a:rPr lang="en-US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039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D2F6E5-AF69-4296-8E9D-03F9D3BE584E}" type="slidenum">
              <a:rPr lang="en-US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88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481B2B8-2394-4A0D-98EE-C064B3C01A00}" type="slidenum">
              <a:rPr lang="en-US" altLang="en-US"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7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TUMORS OF THE KIDNEY AND URINARY BLADDER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DR TARIQ ALJOHANI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36688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199" y="838200"/>
            <a:ext cx="5103341" cy="5181600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Small clear cell 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</a:rPr>
              <a:t>renal cell carcinoma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 (hypernephroma, Grawitz tumor) is spreading into perirenal adipose tissue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</p:txBody>
      </p:sp>
      <p:pic>
        <p:nvPicPr>
          <p:cNvPr id="14339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293708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3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Renal Cell Carcin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49665" cy="6960972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657601" y="381000"/>
            <a:ext cx="40350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33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Human renal clear cell carcinoma</a:t>
            </a:r>
          </a:p>
        </p:txBody>
      </p:sp>
    </p:spTree>
    <p:extLst>
      <p:ext uri="{BB962C8B-B14F-4D97-AF65-F5344CB8AC3E}">
        <p14:creationId xmlns:p14="http://schemas.microsoft.com/office/powerpoint/2010/main" val="718275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533400"/>
            <a:ext cx="5156886" cy="5791200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Typical lobulated, whorled, tan-colored cut surface of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renal cell carcinoma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6387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6128951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549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85800"/>
            <a:ext cx="7848600" cy="533400"/>
          </a:xfrm>
        </p:spPr>
        <p:txBody>
          <a:bodyPr rtlCol="0" anchor="ctr">
            <a:normAutofit fontScale="90000"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Invasion of the renal vein and inferior vena cava (arrow) by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renal cell carcinoma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7411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39606"/>
            <a:ext cx="12192001" cy="6818394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424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999" y="533400"/>
            <a:ext cx="5574957" cy="5791200"/>
          </a:xfrm>
        </p:spPr>
        <p:txBody>
          <a:bodyPr rtlCol="0" anchor="ctr"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Papillary urothelial (transitional cell) carcinoma of renal pelvis. Note the exophytic, multifronded nature of the tumor.</a:t>
            </a:r>
          </a:p>
        </p:txBody>
      </p:sp>
      <p:pic>
        <p:nvPicPr>
          <p:cNvPr id="1843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19800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6064077" y="368944"/>
            <a:ext cx="320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Transitional cell carcinoma of the renal pelvis.</a:t>
            </a:r>
          </a:p>
        </p:txBody>
      </p:sp>
    </p:spTree>
    <p:extLst>
      <p:ext uri="{BB962C8B-B14F-4D97-AF65-F5344CB8AC3E}">
        <p14:creationId xmlns:p14="http://schemas.microsoft.com/office/powerpoint/2010/main" val="342964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78378" y="2207740"/>
            <a:ext cx="5261919" cy="3200400"/>
          </a:xfrm>
        </p:spPr>
        <p:txBody>
          <a:bodyPr rtlCol="0" anchor="ctr"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Solid, bulging, fleshy tan-white, partially necrotic tumor has replaced much of the kidney and is encompassed by a thin rim of renal tissue..</a:t>
            </a:r>
          </a:p>
        </p:txBody>
      </p:sp>
      <p:pic>
        <p:nvPicPr>
          <p:cNvPr id="20483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90616"/>
            <a:ext cx="6178378" cy="6948616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6095999" y="0"/>
            <a:ext cx="56511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/>
              <a:t>Wilms</a:t>
            </a:r>
            <a:r>
              <a:rPr lang="en-US" altLang="en-US" sz="3200" dirty="0"/>
              <a:t>’ tumor (</a:t>
            </a:r>
            <a:r>
              <a:rPr lang="en-US" altLang="en-US" sz="3200" dirty="0" err="1"/>
              <a:t>nephroblastoma</a:t>
            </a:r>
            <a:r>
              <a:rPr lang="en-US" alt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021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6137189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37188" y="1019433"/>
            <a:ext cx="5181600" cy="5334000"/>
          </a:xfrm>
        </p:spPr>
        <p:txBody>
          <a:bodyPr rtlCol="0" anchor="ctr"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This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Wilms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’ tumor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appears whiter due to formalin fixation and has extended beyond the confines of the kidney</a:t>
            </a:r>
          </a:p>
        </p:txBody>
      </p:sp>
    </p:spTree>
    <p:extLst>
      <p:ext uri="{BB962C8B-B14F-4D97-AF65-F5344CB8AC3E}">
        <p14:creationId xmlns:p14="http://schemas.microsoft.com/office/powerpoint/2010/main" val="338986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-57665"/>
            <a:ext cx="6054811" cy="691566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2910" y="844378"/>
            <a:ext cx="5562600" cy="5334000"/>
          </a:xfrm>
        </p:spPr>
        <p:txBody>
          <a:bodyPr rtlCol="0" anchor="ctr"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Histology shows hypercellular areas comprising undifferentiated blastema, loose stroma  with undifferentiated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glomeruloid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body.</a:t>
            </a:r>
          </a:p>
        </p:txBody>
      </p:sp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6054810" y="0"/>
            <a:ext cx="281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/>
              <a:t>Wilms</a:t>
            </a:r>
            <a:r>
              <a:rPr lang="en-US" altLang="en-US" sz="3200" dirty="0"/>
              <a:t>’ tumor</a:t>
            </a:r>
          </a:p>
        </p:txBody>
      </p:sp>
    </p:spTree>
    <p:extLst>
      <p:ext uri="{BB962C8B-B14F-4D97-AF65-F5344CB8AC3E}">
        <p14:creationId xmlns:p14="http://schemas.microsoft.com/office/powerpoint/2010/main" val="6153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194854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94854" y="0"/>
            <a:ext cx="5715000" cy="5334000"/>
          </a:xfrm>
        </p:spPr>
        <p:txBody>
          <a:bodyPr rtlCol="0" anchor="ctr">
            <a:no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Urothelial (transitional cell) carcinoma in situ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of the urinary bladder if untreated, up to 75% of cases go on to invasive cancer.</a:t>
            </a:r>
          </a:p>
        </p:txBody>
      </p:sp>
    </p:spTree>
    <p:extLst>
      <p:ext uri="{BB962C8B-B14F-4D97-AF65-F5344CB8AC3E}">
        <p14:creationId xmlns:p14="http://schemas.microsoft.com/office/powerpoint/2010/main" val="13996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55724" y="0"/>
            <a:ext cx="5715000" cy="5334000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Histology of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carcinoma in situ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(surface is to the right).</a:t>
            </a:r>
          </a:p>
        </p:txBody>
      </p:sp>
      <p:pic>
        <p:nvPicPr>
          <p:cNvPr id="24579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219568" cy="670354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451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 u="sng" dirty="0" smtClean="0"/>
              <a:t>Objectives:</a:t>
            </a:r>
            <a:r>
              <a:rPr lang="en-US" altLang="en-US" sz="5400" dirty="0" smtClean="0"/>
              <a:t/>
            </a:r>
            <a:br>
              <a:rPr lang="en-US" altLang="en-US" sz="5400" dirty="0" smtClean="0"/>
            </a:br>
            <a:endParaRPr lang="en-US" altLang="en-US" sz="5400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At the end of the lecture the students will be able to:</a:t>
            </a:r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sz="3200" dirty="0" smtClean="0"/>
              <a:t>Recognize the  benign tumors of the kidney.</a:t>
            </a:r>
          </a:p>
          <a:p>
            <a:r>
              <a:rPr lang="en-US" altLang="en-US" sz="3200" dirty="0" smtClean="0"/>
              <a:t>Describe renal cell carcinoma and </a:t>
            </a:r>
            <a:r>
              <a:rPr lang="en-US" altLang="en-US" sz="3200" dirty="0" err="1" smtClean="0"/>
              <a:t>Wilm’s</a:t>
            </a:r>
            <a:r>
              <a:rPr lang="en-US" altLang="en-US" sz="3200" dirty="0" smtClean="0"/>
              <a:t> tumor.</a:t>
            </a:r>
          </a:p>
          <a:p>
            <a:r>
              <a:rPr lang="en-US" altLang="en-US" sz="3200" dirty="0" smtClean="0"/>
              <a:t>Recognize transitional cell and squamous carcinoma of the urinary bladder.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15158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52518" y="140043"/>
            <a:ext cx="5638800" cy="5334000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Invasive urothelial carcinoma of the bladder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is invading the muscle coat on the right side of the picture.</a:t>
            </a:r>
          </a:p>
        </p:txBody>
      </p:sp>
      <p:pic>
        <p:nvPicPr>
          <p:cNvPr id="25603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6252519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8853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5470" y="928817"/>
            <a:ext cx="5583195" cy="5334000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rothelial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carcinoma of bladder.</a:t>
            </a:r>
          </a:p>
        </p:txBody>
      </p:sp>
      <p:pic>
        <p:nvPicPr>
          <p:cNvPr id="19459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285470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549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3600" y="685800"/>
            <a:ext cx="8001000" cy="609600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Advanced urothelial cancer of the bladder has spread posteriorly (arrow)to invade the uterus.</a:t>
            </a:r>
          </a:p>
        </p:txBody>
      </p:sp>
      <p:pic>
        <p:nvPicPr>
          <p:cNvPr id="27651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5536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713838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81799" y="838200"/>
            <a:ext cx="4940643" cy="5334000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Poorly differentiated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urothelial carcinoma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7084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1026905" cy="1837401"/>
          </a:xfrm>
        </p:spPr>
        <p:txBody>
          <a:bodyPr/>
          <a:lstStyle/>
          <a:p>
            <a:r>
              <a:rPr lang="en-US" altLang="en-US" sz="5400" dirty="0"/>
              <a:t>Benign tumors of the kidney: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10187" y="2662519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4800" dirty="0" smtClean="0"/>
              <a:t>1- adenoma</a:t>
            </a:r>
          </a:p>
          <a:p>
            <a:pPr marL="0" indent="0">
              <a:buNone/>
            </a:pPr>
            <a:r>
              <a:rPr lang="en-US" altLang="en-US" sz="4800" dirty="0" smtClean="0"/>
              <a:t>2- </a:t>
            </a:r>
            <a:r>
              <a:rPr lang="en-US" altLang="en-US" sz="4800" dirty="0" err="1" smtClean="0"/>
              <a:t>angiomyolipoma</a:t>
            </a:r>
            <a:endParaRPr lang="en-US" altLang="en-US" sz="4800" dirty="0" smtClean="0"/>
          </a:p>
          <a:p>
            <a:pPr marL="0" indent="0">
              <a:buNone/>
            </a:pPr>
            <a:endParaRPr lang="en-US" alt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2435714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1981200" y="990601"/>
            <a:ext cx="8229600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Malignant RENAL </a:t>
            </a:r>
            <a:r>
              <a:rPr lang="en-US" altLang="en-US" sz="3200" b="1" i="1" dirty="0">
                <a:latin typeface="Tahoma" panose="020B0604030504040204" pitchFamily="34" charset="0"/>
                <a:cs typeface="Tahoma" panose="020B0604030504040204" pitchFamily="34" charset="0"/>
              </a:rPr>
              <a:t>NEOPLASMS </a:t>
            </a:r>
            <a:endParaRPr lang="en-US" altLang="en-US" sz="3200" b="1" i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n-US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AutoNum type="romanUcPeriod"/>
            </a:pPr>
            <a:r>
              <a:rPr lang="en-US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Neoplasms of the Renal Parenchyma</a:t>
            </a:r>
          </a:p>
          <a:p>
            <a:pPr eaLnBrk="1" hangingPunct="1"/>
            <a:endParaRPr lang="en-US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AutoNum type="alphaUcPeriod"/>
            </a:pPr>
            <a:r>
              <a:rPr lang="en-US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Renal cell carcinoma (renal adenocarcinoma; </a:t>
            </a:r>
            <a:r>
              <a:rPr lang="en-US" altLang="en-US" sz="3200" dirty="0" err="1">
                <a:latin typeface="Tahoma" panose="020B0604030504040204" pitchFamily="34" charset="0"/>
                <a:cs typeface="Tahoma" panose="020B0604030504040204" pitchFamily="34" charset="0"/>
              </a:rPr>
              <a:t>hypernephroma</a:t>
            </a:r>
            <a:r>
              <a:rPr lang="en-US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eaLnBrk="1" hangingPunct="1"/>
            <a:endParaRPr lang="en-US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AutoNum type="alphaUcPeriod" startAt="2"/>
            </a:pPr>
            <a:r>
              <a:rPr lang="en-US" altLang="en-US" sz="3200" dirty="0" err="1">
                <a:latin typeface="Tahoma" panose="020B0604030504040204" pitchFamily="34" charset="0"/>
                <a:cs typeface="Tahoma" panose="020B0604030504040204" pitchFamily="34" charset="0"/>
              </a:rPr>
              <a:t>Nephroblastoma</a:t>
            </a:r>
            <a:r>
              <a:rPr lang="en-US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en-US" sz="3200" dirty="0" err="1">
                <a:latin typeface="Tahoma" panose="020B0604030504040204" pitchFamily="34" charset="0"/>
                <a:cs typeface="Tahoma" panose="020B0604030504040204" pitchFamily="34" charset="0"/>
              </a:rPr>
              <a:t>Wilms's</a:t>
            </a:r>
            <a:r>
              <a:rPr lang="en-US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 tumor)</a:t>
            </a:r>
          </a:p>
          <a:p>
            <a:pPr eaLnBrk="1" hangingPunct="1">
              <a:buFontTx/>
              <a:buAutoNum type="alphaUcPeriod" startAt="2"/>
            </a:pPr>
            <a:endParaRPr lang="en-US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AutoNum type="alphaUcPeriod" startAt="2"/>
            </a:pPr>
            <a:r>
              <a:rPr lang="en-US" altLang="en-US" sz="3200" dirty="0" err="1">
                <a:latin typeface="Tahoma" panose="020B0604030504040204" pitchFamily="34" charset="0"/>
                <a:cs typeface="Tahoma" panose="020B0604030504040204" pitchFamily="34" charset="0"/>
              </a:rPr>
              <a:t>Urothelial</a:t>
            </a:r>
            <a:r>
              <a:rPr lang="en-US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 tumors</a:t>
            </a:r>
          </a:p>
          <a:p>
            <a:pPr eaLnBrk="1" hangingPunct="1"/>
            <a:endParaRPr lang="en-US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n-US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32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7665" y="1371600"/>
            <a:ext cx="1205195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dirty="0">
                <a:latin typeface="Tahoma" panose="020B0604030504040204" pitchFamily="34" charset="0"/>
                <a:cs typeface="Tahoma" panose="020B0604030504040204" pitchFamily="34" charset="0"/>
              </a:rPr>
              <a:t>RENAL NEOPLASMS </a:t>
            </a:r>
          </a:p>
          <a:p>
            <a:pPr eaLnBrk="1" hangingPunct="1"/>
            <a:endParaRPr lang="en-US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Char char="•"/>
            </a:pPr>
            <a:endParaRPr lang="en-US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Gross pathology and histology </a:t>
            </a:r>
          </a:p>
          <a:p>
            <a:pPr eaLnBrk="1" hangingPunct="1">
              <a:buFontTx/>
              <a:buChar char="•"/>
            </a:pPr>
            <a:r>
              <a:rPr lang="en-US" altLang="en-US" sz="3600" dirty="0" err="1">
                <a:latin typeface="Tahoma" panose="020B0604030504040204" pitchFamily="34" charset="0"/>
                <a:cs typeface="Tahoma" panose="020B0604030504040204" pitchFamily="34" charset="0"/>
              </a:rPr>
              <a:t>Histogenesis</a:t>
            </a:r>
            <a:r>
              <a:rPr lang="en-US" alt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Clinical manifestations </a:t>
            </a:r>
          </a:p>
          <a:p>
            <a:pPr eaLnBrk="1" hangingPunct="1">
              <a:buFontTx/>
              <a:buChar char="•"/>
            </a:pPr>
            <a:r>
              <a:rPr lang="en-US" alt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Diagnosis: radiographic imaging </a:t>
            </a:r>
          </a:p>
          <a:p>
            <a:pPr eaLnBrk="1" hangingPunct="1">
              <a:buFontTx/>
              <a:buChar char="•"/>
            </a:pPr>
            <a:r>
              <a:rPr lang="en-US" alt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Treatment and prognosis </a:t>
            </a:r>
          </a:p>
          <a:p>
            <a:pPr eaLnBrk="1" hangingPunct="1">
              <a:buFontTx/>
              <a:buChar char="•"/>
            </a:pPr>
            <a:r>
              <a:rPr lang="en-US" alt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Pathophysiology </a:t>
            </a:r>
          </a:p>
          <a:p>
            <a:pPr eaLnBrk="1" hangingPunct="1"/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09036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1027114"/>
            <a:ext cx="3352800" cy="5145087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Kidney with ischemic atrophy also bears very small subcapsular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adenomas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near to each pole.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5807676" cy="6858000"/>
          </a:xfr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044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5341" y="1068303"/>
            <a:ext cx="5943599" cy="5145087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Histology of a subcapsular papillary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adenoma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shows tubules arranged in a papillary fashion.</a:t>
            </a:r>
          </a:p>
        </p:txBody>
      </p:sp>
      <p:pic>
        <p:nvPicPr>
          <p:cNvPr id="1126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2080" y="0"/>
            <a:ext cx="5937421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248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Cotran\Images\CH21\f021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730"/>
            <a:ext cx="12192000" cy="582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586683" y="383399"/>
            <a:ext cx="66287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Human renal cell carcinoma</a:t>
            </a:r>
          </a:p>
        </p:txBody>
      </p:sp>
    </p:spTree>
    <p:extLst>
      <p:ext uri="{BB962C8B-B14F-4D97-AF65-F5344CB8AC3E}">
        <p14:creationId xmlns:p14="http://schemas.microsoft.com/office/powerpoint/2010/main" val="1493541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599" y="1295400"/>
            <a:ext cx="4331043" cy="5562600"/>
          </a:xfrm>
        </p:spPr>
        <p:txBody>
          <a:bodyPr rtlCol="0" anchor="ctr">
            <a:no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Renal cell carcinoma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Renal cell carcinoma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is the most common primary renal tumor in adults and may be occult.</a:t>
            </a:r>
          </a:p>
        </p:txBody>
      </p:sp>
      <p:pic>
        <p:nvPicPr>
          <p:cNvPr id="13315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326659" cy="6858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61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222</TotalTime>
  <Words>391</Words>
  <Application>Microsoft Office PowerPoint</Application>
  <PresentationFormat>Custom</PresentationFormat>
  <Paragraphs>66</Paragraphs>
  <Slides>23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Ion</vt:lpstr>
      <vt:lpstr>TUMORS OF THE KIDNEY AND URINARY BLADDER</vt:lpstr>
      <vt:lpstr>Objectives: </vt:lpstr>
      <vt:lpstr>Benign tumors of the kidney:</vt:lpstr>
      <vt:lpstr>PowerPoint Presentation</vt:lpstr>
      <vt:lpstr>PowerPoint Presentation</vt:lpstr>
      <vt:lpstr>Kidney with ischemic atrophy also bears very small subcapsular adenomas near to each pole.</vt:lpstr>
      <vt:lpstr>Histology of a subcapsular papillary adenoma shows tubules arranged in a papillary fashion.</vt:lpstr>
      <vt:lpstr>PowerPoint Presentation</vt:lpstr>
      <vt:lpstr>Renal cell carcinoma   Renal cell carcinoma is the most common primary renal tumor in adults and may be occult.</vt:lpstr>
      <vt:lpstr>Small clear cell renal cell carcinoma (hypernephroma, Grawitz tumor) is spreading into perirenal adipose tissue.</vt:lpstr>
      <vt:lpstr>PowerPoint Presentation</vt:lpstr>
      <vt:lpstr>Typical lobulated, whorled, tan-colored cut surface of renal cell carcinoma.</vt:lpstr>
      <vt:lpstr>Invasion of the renal vein and inferior vena cava (arrow) by renal cell carcinoma.</vt:lpstr>
      <vt:lpstr>Papillary urothelial (transitional cell) carcinoma of renal pelvis. Note the exophytic, multifronded nature of the tumor.</vt:lpstr>
      <vt:lpstr>Solid, bulging, fleshy tan-white, partially necrotic tumor has replaced much of the kidney and is encompassed by a thin rim of renal tissue..</vt:lpstr>
      <vt:lpstr>This Wilms’ tumor appears whiter due to formalin fixation and has extended beyond the confines of the kidney</vt:lpstr>
      <vt:lpstr>Histology shows hypercellular areas comprising undifferentiated blastema, loose stroma  with undifferentiated glomeruloid body.</vt:lpstr>
      <vt:lpstr>Urothelial (transitional cell) carcinoma in situ of the urinary bladder if untreated, up to 75% of cases go on to invasive cancer.</vt:lpstr>
      <vt:lpstr>Histology of carcinoma in situ (surface is to the right).</vt:lpstr>
      <vt:lpstr>Invasive urothelial carcinoma of the bladder is invading the muscle coat on the right side of the picture.</vt:lpstr>
      <vt:lpstr>Urothelial carcinoma of bladder.</vt:lpstr>
      <vt:lpstr>Advanced urothelial cancer of the bladder has spread posteriorly (arrow)to invade the uterus.</vt:lpstr>
      <vt:lpstr>Poorly differentiated urothelial carcinoma.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TUMORS OF THE KIDNEY AND URINARY BLADDER</dc:title>
  <dc:creator>Hala Kassouf</dc:creator>
  <cp:lastModifiedBy>Dell</cp:lastModifiedBy>
  <cp:revision>12</cp:revision>
  <dcterms:created xsi:type="dcterms:W3CDTF">2014-09-24T08:28:48Z</dcterms:created>
  <dcterms:modified xsi:type="dcterms:W3CDTF">2016-04-25T11:24:31Z</dcterms:modified>
</cp:coreProperties>
</file>