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57" r:id="rId3"/>
    <p:sldId id="259" r:id="rId4"/>
    <p:sldId id="265" r:id="rId5"/>
    <p:sldId id="280" r:id="rId6"/>
    <p:sldId id="260" r:id="rId7"/>
    <p:sldId id="266" r:id="rId8"/>
    <p:sldId id="267" r:id="rId9"/>
    <p:sldId id="281" r:id="rId10"/>
    <p:sldId id="261" r:id="rId11"/>
    <p:sldId id="296" r:id="rId12"/>
    <p:sldId id="268" r:id="rId13"/>
    <p:sldId id="269" r:id="rId14"/>
    <p:sldId id="282" r:id="rId15"/>
    <p:sldId id="262" r:id="rId16"/>
    <p:sldId id="295" r:id="rId17"/>
    <p:sldId id="263" r:id="rId18"/>
    <p:sldId id="264" r:id="rId19"/>
    <p:sldId id="284" r:id="rId20"/>
    <p:sldId id="293" r:id="rId21"/>
    <p:sldId id="294" r:id="rId22"/>
    <p:sldId id="297" r:id="rId23"/>
    <p:sldId id="298" r:id="rId24"/>
    <p:sldId id="299" r:id="rId25"/>
    <p:sldId id="270" r:id="rId26"/>
    <p:sldId id="271" r:id="rId27"/>
    <p:sldId id="289" r:id="rId28"/>
    <p:sldId id="290" r:id="rId29"/>
    <p:sldId id="291" r:id="rId30"/>
    <p:sldId id="292" r:id="rId31"/>
    <p:sldId id="30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BE8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437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4D813CA-F09C-471B-A55A-A195DD5266CB}" type="datetimeFigureOut">
              <a:rPr lang="ar-SA" smtClean="0"/>
              <a:pPr/>
              <a:t>18/07/1437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E76F998-CBF0-4673-932B-DEDBAB48A82C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92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74603-6306-4895-9C06-DCF1A93BFA1E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0EF2436-A120-44C6-8DEB-FB39AA37F16A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988840"/>
            <a:ext cx="8587680" cy="9905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chemeClr val="accent6">
                    <a:lumMod val="10000"/>
                  </a:schemeClr>
                </a:solidFill>
                <a:latin typeface="Gulim" pitchFamily="34" charset="-127"/>
                <a:ea typeface="Gulim" pitchFamily="34" charset="-127"/>
              </a:rPr>
              <a:t>Diuresis</a:t>
            </a:r>
            <a:endParaRPr lang="en-US" sz="6600" b="1" dirty="0">
              <a:solidFill>
                <a:schemeClr val="accent6">
                  <a:lumMod val="1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77608" y="5157192"/>
            <a:ext cx="1746920" cy="6858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FFFF00"/>
                </a:solidFill>
                <a:latin typeface="Edwardian Script ITC" pitchFamily="66" charset="0"/>
                <a:ea typeface="Gulim" pitchFamily="34" charset="-127"/>
              </a:rPr>
              <a:t>Dr. Taj</a:t>
            </a:r>
            <a:endParaRPr lang="en-US" sz="3600" b="1" dirty="0">
              <a:solidFill>
                <a:srgbClr val="FFFF00"/>
              </a:solidFill>
              <a:latin typeface="Edwardian Script ITC" pitchFamily="66" charset="0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7:00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9:00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0.9% saline (isotonic saline)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hour after drinking saline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contains </a:t>
            </a:r>
            <a:r>
              <a:rPr lang="en-US" dirty="0" smtClean="0">
                <a:solidFill>
                  <a:srgbClr val="FF0000"/>
                </a:solidFill>
              </a:rPr>
              <a:t>154 </a:t>
            </a:r>
            <a:r>
              <a:rPr lang="en-US" dirty="0" err="1" smtClean="0">
                <a:solidFill>
                  <a:srgbClr val="FF0000"/>
                </a:solidFill>
              </a:rPr>
              <a:t>mmol</a:t>
            </a:r>
            <a:r>
              <a:rPr lang="en-US" dirty="0" smtClean="0">
                <a:solidFill>
                  <a:srgbClr val="FF0000"/>
                </a:solidFill>
              </a:rPr>
              <a:t> of </a:t>
            </a:r>
            <a:r>
              <a:rPr lang="en-US" dirty="0" err="1" smtClean="0">
                <a:solidFill>
                  <a:srgbClr val="FF0000"/>
                </a:solidFill>
              </a:rPr>
              <a:t>NaCI</a:t>
            </a:r>
            <a:r>
              <a:rPr lang="en-US" dirty="0" smtClean="0"/>
              <a:t>, equivalent to 9 g of salt or 3.6 g of sodium. </a:t>
            </a:r>
          </a:p>
          <a:p>
            <a:pPr algn="l" rtl="0"/>
            <a:r>
              <a:rPr lang="en-US" dirty="0" smtClean="0"/>
              <a:t>The sodium concentration of isotonic saline is equivalent to the normal sodium concentration of plasma water.</a:t>
            </a: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</a:rPr>
              <a:t>What is </a:t>
            </a:r>
            <a:r>
              <a:rPr lang="en-US" sz="4000" dirty="0" smtClean="0">
                <a:solidFill>
                  <a:srgbClr val="C00000"/>
                </a:solidFill>
                <a:latin typeface="Arial Narrow" pitchFamily="34" charset="0"/>
              </a:rPr>
              <a:t>0.9% saline (isotonic saline)?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endParaRPr lang="ar-SA" sz="4000" dirty="0">
              <a:solidFill>
                <a:srgbClr val="C00000"/>
              </a:solidFill>
            </a:endParaRPr>
          </a:p>
        </p:txBody>
      </p:sp>
      <p:pic>
        <p:nvPicPr>
          <p:cNvPr id="4" name="Picture 3" descr="220px-Baxter_sodium_chloride_irrig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573016"/>
            <a:ext cx="2145928" cy="2664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844824"/>
            <a:ext cx="7704855" cy="388843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c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5" y="1628800"/>
            <a:ext cx="7488832" cy="4104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C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95600" y="1556792"/>
            <a:ext cx="38100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Volume of E.C.F. </a:t>
            </a:r>
            <a:r>
              <a:rPr lang="en-US" dirty="0"/>
              <a:t> </a:t>
            </a:r>
            <a:r>
              <a:rPr lang="en-US" dirty="0" smtClean="0"/>
              <a:t>Osmolality same (as isotonic saline) total solute amount</a:t>
            </a:r>
            <a:endParaRPr lang="ar-SA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79208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Stretch on right atrium (volume receptors in right atrium)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4725144"/>
            <a:ext cx="3962400" cy="504056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ANP (</a:t>
            </a:r>
            <a:r>
              <a:rPr lang="en-US" dirty="0" err="1" smtClean="0"/>
              <a:t>Atrial</a:t>
            </a:r>
            <a:r>
              <a:rPr lang="en-US" dirty="0" smtClean="0"/>
              <a:t> </a:t>
            </a:r>
            <a:r>
              <a:rPr lang="en-US" dirty="0" err="1" smtClean="0"/>
              <a:t>Natriuretic</a:t>
            </a:r>
            <a:r>
              <a:rPr lang="en-US" dirty="0" smtClean="0"/>
              <a:t> peptide)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2895600" y="5805264"/>
            <a:ext cx="3810000" cy="648072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Na excretion by Kidneys 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2987824" y="16288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5652120" y="2204864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Up Arrow 10"/>
          <p:cNvSpPr/>
          <p:nvPr/>
        </p:nvSpPr>
        <p:spPr>
          <a:xfrm>
            <a:off x="2895600" y="3505200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Up Arrow 11"/>
          <p:cNvSpPr/>
          <p:nvPr/>
        </p:nvSpPr>
        <p:spPr>
          <a:xfrm>
            <a:off x="2915816" y="4725144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Up Arrow 12"/>
          <p:cNvSpPr/>
          <p:nvPr/>
        </p:nvSpPr>
        <p:spPr>
          <a:xfrm>
            <a:off x="3203848" y="5877272"/>
            <a:ext cx="1524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C</a:t>
            </a:r>
            <a:endParaRPr lang="ar-SA" sz="44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3275856" y="188640"/>
            <a:ext cx="3456384" cy="72008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lnSpcReduction="10000"/>
          </a:bodyPr>
          <a:lstStyle/>
          <a:p>
            <a:r>
              <a:rPr lang="en-US" sz="2000" b="1" dirty="0" smtClean="0"/>
              <a:t>Isotonic Saline (0.9%) </a:t>
            </a:r>
          </a:p>
          <a:p>
            <a:pPr algn="ctr"/>
            <a:r>
              <a:rPr lang="en-US" sz="2000" b="1" dirty="0" smtClean="0"/>
              <a:t>1 liter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4644008" y="27809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14908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4644008" y="980728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Down Arrow 23"/>
          <p:cNvSpPr/>
          <p:nvPr/>
        </p:nvSpPr>
        <p:spPr>
          <a:xfrm>
            <a:off x="4644008" y="522920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10:00 am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Swallowed a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Lasix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</a:rPr>
              <a:t>Furosemide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) tablet 40 mg with the help of 25 ml of water immediately after providing the pre-experimental sample.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half hour after taking Lasix until 3:00 pm.</a:t>
            </a:r>
            <a:endParaRPr lang="en-US" sz="2000" dirty="0" smtClean="0">
              <a:latin typeface="Arial Narrow" pitchFamily="34" charset="0"/>
            </a:endParaRPr>
          </a:p>
          <a:p>
            <a:pPr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79296" cy="4525963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Furosemide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is a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loop diuretic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Its also called osmotic diuretic 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used in the treatment of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hypertension, congestive</a:t>
            </a:r>
          </a:p>
          <a:p>
            <a:pPr algn="l" rtl="0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heart failure and edema.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endParaRPr lang="en-US" sz="1600" dirty="0" smtClean="0"/>
          </a:p>
          <a:p>
            <a:pPr algn="l">
              <a:buNone/>
            </a:pPr>
            <a:r>
              <a:rPr lang="en-US" dirty="0" smtClean="0">
                <a:latin typeface="Aharoni" pitchFamily="2" charset="-79"/>
                <a:cs typeface="Aharoni" pitchFamily="2" charset="-79"/>
              </a:rPr>
              <a:t>It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inhibits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sodium-potassium- 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chloride co-transport system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located within the </a:t>
            </a:r>
            <a:r>
              <a:rPr lang="en-US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ascending limb of the Loop of Henle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</a:t>
            </a:r>
            <a:r>
              <a:rPr lang="en-US" dirty="0" err="1" smtClean="0">
                <a:solidFill>
                  <a:srgbClr val="C00000"/>
                </a:solidFill>
              </a:rPr>
              <a:t>Lasix</a:t>
            </a:r>
            <a:r>
              <a:rPr lang="en-US" dirty="0" smtClean="0">
                <a:solidFill>
                  <a:srgbClr val="C00000"/>
                </a:solidFill>
              </a:rPr>
              <a:t>?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LASI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628800"/>
            <a:ext cx="3528392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7704856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d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772816"/>
            <a:ext cx="7776864" cy="38884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D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15816" y="1268760"/>
            <a:ext cx="396044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Action starts 1-2 hours and lasts for 4-6 hours </a:t>
            </a:r>
          </a:p>
          <a:p>
            <a:pPr algn="ctr"/>
            <a:r>
              <a:rPr lang="en-US" b="1" dirty="0" smtClean="0"/>
              <a:t>(1/2 life of </a:t>
            </a:r>
            <a:r>
              <a:rPr lang="en-US" b="1" dirty="0" err="1" smtClean="0"/>
              <a:t>furosemide</a:t>
            </a:r>
            <a:r>
              <a:rPr lang="en-US" b="1" dirty="0" smtClean="0"/>
              <a:t> is 6hr)</a:t>
            </a:r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3356992"/>
            <a:ext cx="4038600" cy="1296144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Acts </a:t>
            </a:r>
            <a:r>
              <a:rPr lang="en-US" b="1" dirty="0" smtClean="0">
                <a:solidFill>
                  <a:srgbClr val="C00000"/>
                </a:solidFill>
              </a:rPr>
              <a:t>on thick ascending limb of loop of </a:t>
            </a:r>
            <a:r>
              <a:rPr lang="en-US" b="1" dirty="0" err="1" smtClean="0">
                <a:solidFill>
                  <a:srgbClr val="C00000"/>
                </a:solidFill>
              </a:rPr>
              <a:t>Henle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and blocks the Na-K-2Cl co-transport (called loop diuretic)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2843808" y="5445224"/>
            <a:ext cx="3962400" cy="1152128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65000">
                <a:schemeClr val="accent1">
                  <a:tint val="32000"/>
                  <a:satMod val="250000"/>
                </a:schemeClr>
              </a:gs>
              <a:gs pos="100000">
                <a:schemeClr val="accent1">
                  <a:tint val="23000"/>
                  <a:satMod val="30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Na excretion in urine and   water excretion (osmotic drag)</a:t>
            </a:r>
            <a:endParaRPr lang="ar-SA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0" y="0"/>
            <a:ext cx="2411760" cy="1475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Group D</a:t>
            </a:r>
            <a:endParaRPr lang="ar-SA" sz="4000" b="1" dirty="0">
              <a:solidFill>
                <a:srgbClr val="FFFF00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2699792" y="188640"/>
            <a:ext cx="4464496" cy="108012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normAutofit fontScale="47500" lnSpcReduction="20000"/>
          </a:bodyPr>
          <a:lstStyle/>
          <a:p>
            <a:pPr algn="ctr"/>
            <a:endParaRPr lang="en-US" sz="2000" dirty="0" smtClean="0"/>
          </a:p>
          <a:p>
            <a:pPr algn="ctr"/>
            <a:r>
              <a:rPr lang="en-US" sz="4200" b="1" dirty="0" smtClean="0"/>
              <a:t>1 tab of </a:t>
            </a:r>
            <a:r>
              <a:rPr lang="en-US" sz="4200" b="1" dirty="0" err="1" smtClean="0"/>
              <a:t>Lasix</a:t>
            </a:r>
            <a:r>
              <a:rPr lang="en-US" sz="4200" b="1" dirty="0" smtClean="0"/>
              <a:t> (</a:t>
            </a:r>
            <a:r>
              <a:rPr lang="en-US" sz="4200" b="1" dirty="0" err="1" smtClean="0"/>
              <a:t>furosemide</a:t>
            </a:r>
            <a:r>
              <a:rPr lang="en-US" sz="4200" b="1" dirty="0" smtClean="0"/>
              <a:t>) (40mg) </a:t>
            </a:r>
          </a:p>
          <a:p>
            <a:pPr algn="ctr"/>
            <a:r>
              <a:rPr lang="en-US" sz="4200" b="1" dirty="0" smtClean="0"/>
              <a:t>with 25ml of water</a:t>
            </a:r>
            <a:endParaRPr lang="ar-SA" sz="4200" b="1" dirty="0" smtClean="0"/>
          </a:p>
          <a:p>
            <a:pPr algn="ctr"/>
            <a:endParaRPr lang="en-US" sz="2000" b="1" dirty="0" smtClean="0"/>
          </a:p>
        </p:txBody>
      </p:sp>
      <p:sp>
        <p:nvSpPr>
          <p:cNvPr id="21" name="Down Arrow 20"/>
          <p:cNvSpPr/>
          <p:nvPr/>
        </p:nvSpPr>
        <p:spPr>
          <a:xfrm>
            <a:off x="4644008" y="2708920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Down Arrow 21"/>
          <p:cNvSpPr/>
          <p:nvPr/>
        </p:nvSpPr>
        <p:spPr>
          <a:xfrm>
            <a:off x="4644008" y="4797152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3203848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Up Arrow 9"/>
          <p:cNvSpPr/>
          <p:nvPr/>
        </p:nvSpPr>
        <p:spPr>
          <a:xfrm>
            <a:off x="6372200" y="5517232"/>
            <a:ext cx="288032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  <a:noFill/>
        </p:spPr>
        <p:txBody>
          <a:bodyPr>
            <a:normAutofit/>
          </a:bodyPr>
          <a:lstStyle/>
          <a:p>
            <a:pPr algn="l" rtl="0"/>
            <a:r>
              <a:rPr lang="en-US" sz="2400" dirty="0" smtClean="0">
                <a:latin typeface="Arial Narrow" pitchFamily="34" charset="0"/>
              </a:rPr>
              <a:t>To measure the </a:t>
            </a:r>
            <a:r>
              <a:rPr lang="en-US" sz="2400" b="1" dirty="0" smtClean="0">
                <a:latin typeface="Arial Narrow" pitchFamily="34" charset="0"/>
              </a:rPr>
              <a:t>volumes</a:t>
            </a:r>
            <a:r>
              <a:rPr lang="en-US" sz="2400" dirty="0" smtClean="0">
                <a:latin typeface="Arial Narrow" pitchFamily="34" charset="0"/>
              </a:rPr>
              <a:t> and determine the </a:t>
            </a:r>
            <a:r>
              <a:rPr lang="en-US" sz="2400" b="1" dirty="0" smtClean="0">
                <a:latin typeface="Arial Narrow" pitchFamily="34" charset="0"/>
              </a:rPr>
              <a:t>compositions</a:t>
            </a:r>
            <a:r>
              <a:rPr lang="en-US" sz="2400" dirty="0" smtClean="0">
                <a:latin typeface="Arial Narrow" pitchFamily="34" charset="0"/>
              </a:rPr>
              <a:t> of urine excreted by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400" dirty="0" smtClean="0">
                <a:latin typeface="Arial Narrow" pitchFamily="34" charset="0"/>
              </a:rPr>
              <a:t>groups:</a:t>
            </a:r>
          </a:p>
          <a:p>
            <a:pPr marL="109728" indent="0" algn="l" rtl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Fasting</a:t>
            </a: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>
                <a:latin typeface="Arial Narrow" pitchFamily="34" charset="0"/>
              </a:rPr>
              <a:t>drunk </a:t>
            </a:r>
            <a:r>
              <a:rPr lang="en-US" sz="2400" b="1" dirty="0" smtClean="0">
                <a:latin typeface="Arial Narrow" pitchFamily="34" charset="0"/>
              </a:rPr>
              <a:t>1L water</a:t>
            </a: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>
                <a:latin typeface="Arial Narrow" pitchFamily="34" charset="0"/>
              </a:rPr>
              <a:t>drunk 1L saline </a:t>
            </a:r>
            <a:endParaRPr lang="en-US" sz="2400" b="1" dirty="0" smtClean="0">
              <a:latin typeface="Arial Narrow" pitchFamily="34" charset="0"/>
            </a:endParaRPr>
          </a:p>
          <a:p>
            <a:pPr marL="1371600" indent="-457200" algn="l" rtl="0">
              <a:buFont typeface="+mj-lt"/>
              <a:buAutoNum type="arabicPeriod"/>
            </a:pPr>
            <a:r>
              <a:rPr lang="en-US" sz="2400" b="1" dirty="0">
                <a:latin typeface="Arial Narrow" pitchFamily="34" charset="0"/>
              </a:rPr>
              <a:t>took 1 tab of </a:t>
            </a:r>
            <a:r>
              <a:rPr lang="en-US" sz="2400" b="1" dirty="0" smtClean="0">
                <a:latin typeface="Arial Narrow" pitchFamily="34" charset="0"/>
              </a:rPr>
              <a:t>Lasix</a:t>
            </a:r>
          </a:p>
          <a:p>
            <a:pPr marL="914400" indent="0" algn="l" rtl="0">
              <a:buNone/>
            </a:pPr>
            <a:endParaRPr lang="en-US" sz="2000" dirty="0" smtClean="0">
              <a:latin typeface="Arial Narrow" pitchFamily="34" charset="0"/>
            </a:endParaRP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To be able to discuss the mechanisms by which the body maintain the water and sodium homeostasis in the 4 different conditions.</a:t>
            </a:r>
          </a:p>
          <a:p>
            <a:pPr algn="l" rtl="0"/>
            <a:r>
              <a:rPr lang="en-US" sz="2400" dirty="0" smtClean="0">
                <a:latin typeface="Arial Narrow" pitchFamily="34" charset="0"/>
              </a:rPr>
              <a:t>Definition and clinical applications of: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smtClean="0">
                <a:latin typeface="Arial Narrow" pitchFamily="34" charset="0"/>
              </a:rPr>
              <a:t>GFR</a:t>
            </a:r>
            <a:r>
              <a:rPr lang="en-US" sz="2400" dirty="0" smtClean="0">
                <a:latin typeface="Arial Narrow" pitchFamily="34" charset="0"/>
              </a:rPr>
              <a:t> ( Glomerular Filtration Rate)</a:t>
            </a:r>
          </a:p>
          <a:p>
            <a:pPr algn="l" rtl="0">
              <a:buFont typeface="Arial" pitchFamily="34" charset="0"/>
              <a:buChar char="•"/>
            </a:pPr>
            <a:r>
              <a:rPr lang="en-US" sz="2400" b="1" dirty="0" err="1" smtClean="0">
                <a:latin typeface="Arial Narrow" pitchFamily="34" charset="0"/>
              </a:rPr>
              <a:t>C</a:t>
            </a:r>
            <a:r>
              <a:rPr lang="en-US" sz="2400" b="1" baseline="-25000" dirty="0" err="1" smtClean="0"/>
              <a:t>Cr</a:t>
            </a:r>
            <a:r>
              <a:rPr lang="en-US" sz="2400" dirty="0" smtClean="0">
                <a:latin typeface="Arial Narrow" pitchFamily="34" charset="0"/>
              </a:rPr>
              <a:t> ( Creatinine Clearance )</a:t>
            </a:r>
          </a:p>
          <a:p>
            <a:pPr algn="l" rtl="0"/>
            <a:endParaRPr lang="en-US" sz="2400" dirty="0" smtClean="0"/>
          </a:p>
          <a:p>
            <a:pPr algn="l" rtl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Objectives</a:t>
            </a:r>
            <a:r>
              <a:rPr lang="en-US" sz="3600" dirty="0" smtClean="0">
                <a:solidFill>
                  <a:srgbClr val="000000"/>
                </a:solidFill>
                <a:latin typeface="Gulim" pitchFamily="34" charset="-127"/>
                <a:ea typeface="Gulim" pitchFamily="34" charset="-127"/>
              </a:rPr>
              <a:t>:</a:t>
            </a:r>
            <a:endParaRPr lang="en-US" sz="3600" dirty="0">
              <a:solidFill>
                <a:srgbClr val="0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Urine Flow Rate for all groups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flow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6798726" cy="4380232"/>
          </a:xfrm>
        </p:spPr>
      </p:pic>
      <p:pic>
        <p:nvPicPr>
          <p:cNvPr id="7" name="Picture 6" descr="k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3501008"/>
            <a:ext cx="1296144" cy="15149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a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1340768"/>
            <a:ext cx="8280919" cy="5112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Sodium Excretion Rate for all groups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Volume</a:t>
            </a:r>
            <a:r>
              <a:rPr lang="en-US" dirty="0" smtClean="0"/>
              <a:t> ( measuring cylinder) 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Sodium and potassium concentration </a:t>
            </a:r>
            <a:r>
              <a:rPr lang="en-US" dirty="0" smtClean="0"/>
              <a:t>( flame photometry)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PH</a:t>
            </a:r>
            <a:r>
              <a:rPr lang="en-US" dirty="0" smtClean="0"/>
              <a:t> ( PH meter)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b="1" dirty="0" smtClean="0"/>
              <a:t>Osmolality</a:t>
            </a:r>
            <a:r>
              <a:rPr lang="en-US" dirty="0" smtClean="0"/>
              <a:t> ( Osmometer) </a:t>
            </a: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>
                <a:solidFill>
                  <a:srgbClr val="FF0000"/>
                </a:solidFill>
              </a:rPr>
              <a:t>Urine samples used to determine:</a:t>
            </a:r>
            <a:endParaRPr lang="ar-S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asuring cyli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3312368" cy="3816424"/>
          </a:xfrm>
        </p:spPr>
      </p:pic>
      <p:pic>
        <p:nvPicPr>
          <p:cNvPr id="5" name="Picture 4" descr="advanced-ph-meter-251l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908720"/>
            <a:ext cx="3960440" cy="36724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220072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PH meter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15616" y="5157192"/>
            <a:ext cx="208823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Measuring cylinder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3744416" cy="3240360"/>
          </a:xfr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" name="Picture 4" descr="OSM8PICL(4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268760"/>
            <a:ext cx="3505971" cy="3240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15616" y="5157192"/>
            <a:ext cx="259228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Flame photometry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92080" y="5157192"/>
            <a:ext cx="244827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Osmometer</a:t>
            </a:r>
            <a:endParaRPr lang="ar-S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 table that we fill out during these experiments</a:t>
            </a:r>
            <a:endParaRPr lang="ar-SA" sz="2800" dirty="0">
              <a:solidFill>
                <a:srgbClr val="C00000"/>
              </a:solidFill>
            </a:endParaRPr>
          </a:p>
        </p:txBody>
      </p:sp>
      <p:pic>
        <p:nvPicPr>
          <p:cNvPr id="5" name="Content Placeholder 4" descr="tab 1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1" y="1196752"/>
            <a:ext cx="8352928" cy="504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l" rtl="0"/>
            <a:r>
              <a:rPr lang="en-GB" dirty="0" smtClean="0">
                <a:cs typeface="+mj-cs"/>
              </a:rPr>
              <a:t>Total sodium excretion is obtained by applying following equation:</a:t>
            </a:r>
          </a:p>
          <a:p>
            <a:pPr lvl="0" algn="l" rtl="0"/>
            <a:endParaRPr lang="en-GB" dirty="0" smtClean="0"/>
          </a:p>
          <a:p>
            <a:pPr lvl="0" algn="l" rtl="0"/>
            <a:endParaRPr lang="en-GB" dirty="0" smtClean="0"/>
          </a:p>
          <a:p>
            <a:pPr lvl="0" algn="l" rtl="0">
              <a:buNone/>
            </a:pPr>
            <a:endParaRPr lang="en-US" dirty="0" smtClean="0"/>
          </a:p>
          <a:p>
            <a:pPr lvl="0" algn="l" rtl="0"/>
            <a:r>
              <a:rPr lang="en-GB" dirty="0" smtClean="0">
                <a:cs typeface="+mj-cs"/>
              </a:rPr>
              <a:t>Sodium excretion rate is obtained by applying the following equation:</a:t>
            </a:r>
            <a:endParaRPr lang="en-US" dirty="0" smtClean="0">
              <a:cs typeface="+mj-cs"/>
            </a:endParaRPr>
          </a:p>
          <a:p>
            <a:pPr algn="l" rtl="0">
              <a:buNone/>
            </a:pPr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Calculation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eq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480720" cy="1008112"/>
          </a:xfrm>
          <a:prstGeom prst="rect">
            <a:avLst/>
          </a:prstGeom>
        </p:spPr>
      </p:pic>
      <p:pic>
        <p:nvPicPr>
          <p:cNvPr id="5" name="Picture 4" descr="equ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653136"/>
            <a:ext cx="6696744" cy="1296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B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 wate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3" y="1412776"/>
            <a:ext cx="8352928" cy="4824536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C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tabel salin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8208912" cy="50405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8496943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bladders at 8:00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From 8:00 they are restricted to take any fluids and they are asked to provide various urine samples for analysis at:</a:t>
            </a:r>
          </a:p>
          <a:p>
            <a:pPr lvl="1" algn="l" rtl="0"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   10:00 am, 12:00 noon, 2:00 pm and 3:00 pm. </a:t>
            </a:r>
            <a:endParaRPr lang="en-US" sz="2000" b="1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l" rtl="0"/>
            <a:endParaRPr lang="ar-SA" dirty="0">
              <a:latin typeface="Arial Narrow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  <p:pic>
        <p:nvPicPr>
          <p:cNvPr id="4" name="Picture 3" descr="no%20water%20bo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429000"/>
            <a:ext cx="27432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Group D</a:t>
            </a:r>
            <a:endParaRPr lang="ar-SA" dirty="0">
              <a:solidFill>
                <a:srgbClr val="FF0000"/>
              </a:solidFill>
            </a:endParaRPr>
          </a:p>
        </p:txBody>
      </p:sp>
      <p:pic>
        <p:nvPicPr>
          <p:cNvPr id="6" name="Content Placeholder 5" descr="lasix 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8424936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7687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49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What will happen?</a:t>
            </a:r>
          </a:p>
          <a:p>
            <a:pPr algn="l" rtl="0">
              <a:buNone/>
            </a:pPr>
            <a:r>
              <a:rPr lang="en-US" dirty="0" smtClean="0">
                <a:latin typeface="Arial Narrow" pitchFamily="34" charset="0"/>
              </a:rPr>
              <a:t>   Subsequent urine sample is lesser in volume and darker yellow in color that shows the kidneys try to conserve water in fasting state.</a:t>
            </a:r>
          </a:p>
          <a:p>
            <a:pPr algn="l" rtl="0">
              <a:buNone/>
            </a:pPr>
            <a:endParaRPr lang="ar-SA" dirty="0">
              <a:latin typeface="Arial Narrow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A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                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2743200" y="0"/>
            <a:ext cx="2743200" cy="6926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Deprive of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652120" y="764704"/>
            <a:ext cx="288228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endParaRPr lang="ar-SA" dirty="0"/>
          </a:p>
        </p:txBody>
      </p:sp>
      <p:sp>
        <p:nvSpPr>
          <p:cNvPr id="6" name="Up Arrow 5"/>
          <p:cNvSpPr/>
          <p:nvPr/>
        </p:nvSpPr>
        <p:spPr>
          <a:xfrm>
            <a:off x="5796136" y="980728"/>
            <a:ext cx="14401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5562600" y="1916832"/>
            <a:ext cx="2971800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Stimulates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8" name="Rectangle 7"/>
          <p:cNvSpPr/>
          <p:nvPr/>
        </p:nvSpPr>
        <p:spPr>
          <a:xfrm>
            <a:off x="5410200" y="3140968"/>
            <a:ext cx="32004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</a:t>
            </a:r>
            <a:endParaRPr lang="ar-SA" dirty="0"/>
          </a:p>
        </p:txBody>
      </p:sp>
      <p:sp>
        <p:nvSpPr>
          <p:cNvPr id="9" name="Up Arrow 8"/>
          <p:cNvSpPr/>
          <p:nvPr/>
        </p:nvSpPr>
        <p:spPr>
          <a:xfrm>
            <a:off x="5652120" y="3212976"/>
            <a:ext cx="121919" cy="30899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Rectangle 9"/>
          <p:cNvSpPr/>
          <p:nvPr/>
        </p:nvSpPr>
        <p:spPr>
          <a:xfrm>
            <a:off x="5436096" y="4005064"/>
            <a:ext cx="3250704" cy="9361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in late distal tubule and collecting duct</a:t>
            </a:r>
            <a:endParaRPr lang="ar-SA" dirty="0"/>
          </a:p>
        </p:txBody>
      </p:sp>
      <p:sp>
        <p:nvSpPr>
          <p:cNvPr id="11" name="Rectangle 10"/>
          <p:cNvSpPr/>
          <p:nvPr/>
        </p:nvSpPr>
        <p:spPr>
          <a:xfrm>
            <a:off x="5508104" y="5157192"/>
            <a:ext cx="288032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endParaRPr lang="ar-SA" dirty="0"/>
          </a:p>
        </p:txBody>
      </p:sp>
      <p:sp>
        <p:nvSpPr>
          <p:cNvPr id="12" name="Rectangle 11"/>
          <p:cNvSpPr/>
          <p:nvPr/>
        </p:nvSpPr>
        <p:spPr>
          <a:xfrm>
            <a:off x="5181600" y="5805264"/>
            <a:ext cx="358140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    Urine </a:t>
            </a:r>
            <a:r>
              <a:rPr lang="en-US" dirty="0" err="1" smtClean="0"/>
              <a:t>osmolarity</a:t>
            </a:r>
            <a:r>
              <a:rPr lang="en-US" dirty="0" smtClean="0"/>
              <a:t> and    urine volume</a:t>
            </a:r>
            <a:endParaRPr lang="ar-SA" dirty="0"/>
          </a:p>
        </p:txBody>
      </p:sp>
      <p:sp>
        <p:nvSpPr>
          <p:cNvPr id="13" name="Oval 12"/>
          <p:cNvSpPr/>
          <p:nvPr/>
        </p:nvSpPr>
        <p:spPr>
          <a:xfrm>
            <a:off x="533400" y="4953000"/>
            <a:ext cx="3429000" cy="1644352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 </a:t>
            </a:r>
            <a:endParaRPr lang="ar-SA" sz="2000" b="1" dirty="0"/>
          </a:p>
        </p:txBody>
      </p:sp>
      <p:sp>
        <p:nvSpPr>
          <p:cNvPr id="14" name="Up Arrow 13"/>
          <p:cNvSpPr/>
          <p:nvPr/>
        </p:nvSpPr>
        <p:spPr>
          <a:xfrm>
            <a:off x="5508104" y="4077072"/>
            <a:ext cx="144016" cy="21602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Up Arrow 14"/>
          <p:cNvSpPr/>
          <p:nvPr/>
        </p:nvSpPr>
        <p:spPr>
          <a:xfrm>
            <a:off x="5652120" y="5301208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5652120" y="5877272"/>
            <a:ext cx="152400" cy="304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Down Arrow 17"/>
          <p:cNvSpPr/>
          <p:nvPr/>
        </p:nvSpPr>
        <p:spPr>
          <a:xfrm>
            <a:off x="1259632" y="5301208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Rectangle 18"/>
          <p:cNvSpPr/>
          <p:nvPr/>
        </p:nvSpPr>
        <p:spPr>
          <a:xfrm>
            <a:off x="1066800" y="2209800"/>
            <a:ext cx="2057400" cy="381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0" name="Rectangle 19"/>
          <p:cNvSpPr/>
          <p:nvPr/>
        </p:nvSpPr>
        <p:spPr>
          <a:xfrm>
            <a:off x="899592" y="3505200"/>
            <a:ext cx="2300808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1" name="Up Arrow 20"/>
          <p:cNvSpPr/>
          <p:nvPr/>
        </p:nvSpPr>
        <p:spPr>
          <a:xfrm>
            <a:off x="1447800" y="2286000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Up Arrow 21"/>
          <p:cNvSpPr/>
          <p:nvPr/>
        </p:nvSpPr>
        <p:spPr>
          <a:xfrm>
            <a:off x="1043608" y="3573016"/>
            <a:ext cx="1524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Curved Right Arrow 22"/>
          <p:cNvSpPr/>
          <p:nvPr/>
        </p:nvSpPr>
        <p:spPr>
          <a:xfrm>
            <a:off x="4932040" y="1412776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4800600" y="2667000"/>
            <a:ext cx="4572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788024" y="3789040"/>
            <a:ext cx="4267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725144"/>
            <a:ext cx="50292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589240"/>
            <a:ext cx="4572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2" name="Left Arrow 31"/>
          <p:cNvSpPr/>
          <p:nvPr/>
        </p:nvSpPr>
        <p:spPr>
          <a:xfrm>
            <a:off x="3419872" y="2636912"/>
            <a:ext cx="12192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981200" y="2743200"/>
            <a:ext cx="2286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Down Arrow 33"/>
          <p:cNvSpPr/>
          <p:nvPr/>
        </p:nvSpPr>
        <p:spPr>
          <a:xfrm>
            <a:off x="1828800" y="4191000"/>
            <a:ext cx="533400" cy="609600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Down Arrow 34"/>
          <p:cNvSpPr/>
          <p:nvPr/>
        </p:nvSpPr>
        <p:spPr>
          <a:xfrm rot="16884691" flipV="1">
            <a:off x="3624963" y="5652275"/>
            <a:ext cx="615287" cy="150963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Down Arrow 35"/>
          <p:cNvSpPr/>
          <p:nvPr/>
        </p:nvSpPr>
        <p:spPr>
          <a:xfrm rot="17516315">
            <a:off x="4908576" y="534713"/>
            <a:ext cx="365362" cy="781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Oval 36"/>
          <p:cNvSpPr/>
          <p:nvPr/>
        </p:nvSpPr>
        <p:spPr>
          <a:xfrm>
            <a:off x="4038600" y="7620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419600" y="1600200"/>
            <a:ext cx="381000" cy="3048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3733800" y="2132856"/>
            <a:ext cx="457200" cy="43204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4191000" y="2924944"/>
            <a:ext cx="457200" cy="3516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800600"/>
            <a:ext cx="720080" cy="4286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</a:t>
            </a:r>
            <a:r>
              <a:rPr lang="en-US" dirty="0" smtClean="0"/>
              <a:t>a</a:t>
            </a:r>
            <a:endParaRPr lang="ar-SA" dirty="0" smtClean="0"/>
          </a:p>
        </p:txBody>
      </p:sp>
      <p:sp>
        <p:nvSpPr>
          <p:cNvPr id="43" name="Oval 42"/>
          <p:cNvSpPr/>
          <p:nvPr/>
        </p:nvSpPr>
        <p:spPr>
          <a:xfrm>
            <a:off x="3962400" y="5661248"/>
            <a:ext cx="681608" cy="50405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400" dirty="0" smtClean="0"/>
              <a:t>5b</a:t>
            </a:r>
            <a:endParaRPr lang="ar-SA" sz="1400" dirty="0"/>
          </a:p>
        </p:txBody>
      </p:sp>
      <p:sp>
        <p:nvSpPr>
          <p:cNvPr id="44" name="Oval 43"/>
          <p:cNvSpPr/>
          <p:nvPr/>
        </p:nvSpPr>
        <p:spPr>
          <a:xfrm>
            <a:off x="3707904" y="6477000"/>
            <a:ext cx="432048" cy="3810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6012160" y="6237312"/>
            <a:ext cx="1524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A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l" rtl="0"/>
            <a:r>
              <a:rPr lang="en-US" sz="2400" dirty="0" smtClean="0">
                <a:latin typeface="Arial Narrow" pitchFamily="34" charset="0"/>
              </a:rPr>
              <a:t>Emptied their bladder at 10:00 am and discarded the urine.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At 12:00 noon emptied their bladder again, but this time they measured its volume and provided a sample for analysis. This sample will be pre-experimental sample.</a:t>
            </a:r>
            <a:endParaRPr lang="en-US" sz="2000" dirty="0" smtClean="0">
              <a:latin typeface="Arial Narrow" pitchFamily="34" charset="0"/>
            </a:endParaRPr>
          </a:p>
          <a:p>
            <a:pPr lvl="1" algn="l" rtl="0"/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Drank 1 liter of water immediately after providing the pre-experimental sample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.</a:t>
            </a:r>
            <a:endParaRPr lang="en-US" sz="200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lvl="1" algn="l" rtl="0"/>
            <a:r>
              <a:rPr lang="en-US" sz="2400" dirty="0" smtClean="0">
                <a:latin typeface="Arial Narrow" pitchFamily="34" charset="0"/>
              </a:rPr>
              <a:t>Were then asked to empty their bladders and provide post-experimental samples every half an hour after drinking water until 3:00 pm.</a:t>
            </a:r>
            <a:endParaRPr lang="en-US" sz="2000" dirty="0" smtClean="0">
              <a:latin typeface="Arial Narrow" pitchFamily="34" charset="0"/>
            </a:endParaRPr>
          </a:p>
          <a:p>
            <a:pPr algn="l" rtl="0"/>
            <a:endParaRPr lang="ar-S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8280920" cy="41764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oup b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44824"/>
            <a:ext cx="7776864" cy="3960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Group B</a:t>
            </a:r>
            <a:endParaRPr lang="ar-SA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m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52400"/>
            <a:ext cx="2362200" cy="5334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Drink 1L H2O</a:t>
            </a:r>
            <a:endParaRPr lang="ar-SA" sz="2000" b="1" dirty="0"/>
          </a:p>
        </p:txBody>
      </p:sp>
      <p:sp>
        <p:nvSpPr>
          <p:cNvPr id="5" name="Rectangle 4"/>
          <p:cNvSpPr/>
          <p:nvPr/>
        </p:nvSpPr>
        <p:spPr>
          <a:xfrm>
            <a:off x="5562600" y="692696"/>
            <a:ext cx="3276600" cy="6789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Plasma </a:t>
            </a:r>
            <a:r>
              <a:rPr lang="en-US" dirty="0" err="1" smtClean="0"/>
              <a:t>Osmolarity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7" name="Rectangle 6"/>
          <p:cNvSpPr/>
          <p:nvPr/>
        </p:nvSpPr>
        <p:spPr>
          <a:xfrm>
            <a:off x="5410200" y="1676400"/>
            <a:ext cx="35052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Inhibits </a:t>
            </a:r>
            <a:r>
              <a:rPr lang="en-US" dirty="0" err="1" smtClean="0"/>
              <a:t>osmoreceptors</a:t>
            </a:r>
            <a:r>
              <a:rPr lang="en-US" dirty="0" smtClean="0"/>
              <a:t> in anterior hypothalamus</a:t>
            </a:r>
            <a:endParaRPr lang="ar-SA" dirty="0"/>
          </a:p>
        </p:txBody>
      </p:sp>
      <p:sp>
        <p:nvSpPr>
          <p:cNvPr id="9" name="Rectangle 8"/>
          <p:cNvSpPr/>
          <p:nvPr/>
        </p:nvSpPr>
        <p:spPr>
          <a:xfrm>
            <a:off x="5486400" y="2667000"/>
            <a:ext cx="3429000" cy="60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ADH secretion from posterior pituitary </a:t>
            </a:r>
            <a:endParaRPr lang="ar-SA" dirty="0"/>
          </a:p>
        </p:txBody>
      </p:sp>
      <p:sp>
        <p:nvSpPr>
          <p:cNvPr id="10" name="Down Arrow 9"/>
          <p:cNvSpPr/>
          <p:nvPr/>
        </p:nvSpPr>
        <p:spPr>
          <a:xfrm>
            <a:off x="5638800" y="27432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Rectangle 10"/>
          <p:cNvSpPr/>
          <p:nvPr/>
        </p:nvSpPr>
        <p:spPr>
          <a:xfrm>
            <a:off x="5334000" y="3505200"/>
            <a:ext cx="35814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permeability  in late        distal tubule and</a:t>
            </a:r>
          </a:p>
          <a:p>
            <a:pPr algn="ctr"/>
            <a:r>
              <a:rPr lang="en-US" dirty="0" smtClean="0"/>
              <a:t> collecting duct</a:t>
            </a:r>
            <a:endParaRPr lang="ar-SA" dirty="0"/>
          </a:p>
        </p:txBody>
      </p:sp>
      <p:sp>
        <p:nvSpPr>
          <p:cNvPr id="12" name="Down Arrow 11"/>
          <p:cNvSpPr/>
          <p:nvPr/>
        </p:nvSpPr>
        <p:spPr>
          <a:xfrm>
            <a:off x="5508104" y="3573016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Rectangle 12"/>
          <p:cNvSpPr/>
          <p:nvPr/>
        </p:nvSpPr>
        <p:spPr>
          <a:xfrm>
            <a:off x="5410200" y="4509120"/>
            <a:ext cx="3352800" cy="8640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</a:t>
            </a:r>
            <a:r>
              <a:rPr lang="en-US" dirty="0" err="1" smtClean="0"/>
              <a:t>reabsorption</a:t>
            </a:r>
            <a:r>
              <a:rPr lang="en-US" dirty="0" smtClean="0"/>
              <a:t> and    excretion</a:t>
            </a:r>
            <a:endParaRPr lang="ar-SA" dirty="0"/>
          </a:p>
        </p:txBody>
      </p:sp>
      <p:sp>
        <p:nvSpPr>
          <p:cNvPr id="14" name="Rectangle 13"/>
          <p:cNvSpPr/>
          <p:nvPr/>
        </p:nvSpPr>
        <p:spPr>
          <a:xfrm>
            <a:off x="5220072" y="5517232"/>
            <a:ext cx="3528392" cy="111216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Urine </a:t>
            </a:r>
            <a:r>
              <a:rPr lang="en-US" dirty="0" err="1" smtClean="0"/>
              <a:t>Osmolarity</a:t>
            </a:r>
            <a:r>
              <a:rPr lang="en-US" dirty="0" smtClean="0"/>
              <a:t> and</a:t>
            </a:r>
          </a:p>
          <a:p>
            <a:pPr algn="ctr"/>
            <a:r>
              <a:rPr lang="en-US" dirty="0" smtClean="0"/>
              <a:t>    urine volume</a:t>
            </a:r>
            <a:endParaRPr lang="ar-SA" dirty="0"/>
          </a:p>
        </p:txBody>
      </p:sp>
      <p:sp>
        <p:nvSpPr>
          <p:cNvPr id="15" name="Down Arrow 14"/>
          <p:cNvSpPr/>
          <p:nvPr/>
        </p:nvSpPr>
        <p:spPr>
          <a:xfrm>
            <a:off x="5580112" y="4581128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Up Arrow 15"/>
          <p:cNvSpPr/>
          <p:nvPr/>
        </p:nvSpPr>
        <p:spPr>
          <a:xfrm>
            <a:off x="6156176" y="494116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Down Arrow 16"/>
          <p:cNvSpPr/>
          <p:nvPr/>
        </p:nvSpPr>
        <p:spPr>
          <a:xfrm>
            <a:off x="5436096" y="5733256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Up Arrow 17"/>
          <p:cNvSpPr/>
          <p:nvPr/>
        </p:nvSpPr>
        <p:spPr>
          <a:xfrm>
            <a:off x="6012160" y="6093296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Oval 18"/>
          <p:cNvSpPr/>
          <p:nvPr/>
        </p:nvSpPr>
        <p:spPr>
          <a:xfrm>
            <a:off x="304800" y="5029200"/>
            <a:ext cx="3276600" cy="1524000"/>
          </a:xfrm>
          <a:prstGeom prst="ellips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63500" dist="38100" dir="5400000" rotWithShape="0">
              <a:srgbClr val="000000">
                <a:alpha val="4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dirty="0" smtClean="0"/>
              <a:t>Plasma </a:t>
            </a:r>
            <a:r>
              <a:rPr lang="en-US" sz="2000" b="1" dirty="0" err="1" smtClean="0"/>
              <a:t>osmolarity</a:t>
            </a:r>
            <a:r>
              <a:rPr lang="en-US" sz="2000" b="1" dirty="0" smtClean="0"/>
              <a:t> toward Normal</a:t>
            </a:r>
            <a:endParaRPr lang="ar-SA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685800" y="1600200"/>
            <a:ext cx="18288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Thirst</a:t>
            </a:r>
            <a:endParaRPr lang="ar-SA" dirty="0"/>
          </a:p>
        </p:txBody>
      </p:sp>
      <p:sp>
        <p:nvSpPr>
          <p:cNvPr id="21" name="Rectangle 20"/>
          <p:cNvSpPr/>
          <p:nvPr/>
        </p:nvSpPr>
        <p:spPr>
          <a:xfrm>
            <a:off x="457200" y="3276600"/>
            <a:ext cx="2314600" cy="838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H2O drinking</a:t>
            </a:r>
            <a:endParaRPr lang="ar-SA" dirty="0"/>
          </a:p>
        </p:txBody>
      </p:sp>
      <p:sp>
        <p:nvSpPr>
          <p:cNvPr id="22" name="Down Arrow 21"/>
          <p:cNvSpPr/>
          <p:nvPr/>
        </p:nvSpPr>
        <p:spPr>
          <a:xfrm>
            <a:off x="838200" y="16764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Down Arrow 22"/>
          <p:cNvSpPr/>
          <p:nvPr/>
        </p:nvSpPr>
        <p:spPr>
          <a:xfrm>
            <a:off x="533400" y="3429000"/>
            <a:ext cx="22217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Up Arrow 23"/>
          <p:cNvSpPr/>
          <p:nvPr/>
        </p:nvSpPr>
        <p:spPr>
          <a:xfrm>
            <a:off x="971600" y="5229200"/>
            <a:ext cx="228600" cy="533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Curved Right Arrow 24"/>
          <p:cNvSpPr/>
          <p:nvPr/>
        </p:nvSpPr>
        <p:spPr>
          <a:xfrm>
            <a:off x="4876800" y="1143000"/>
            <a:ext cx="350520" cy="7589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6" name="Curved Right Arrow 25"/>
          <p:cNvSpPr/>
          <p:nvPr/>
        </p:nvSpPr>
        <p:spPr>
          <a:xfrm>
            <a:off x="4932040" y="2276872"/>
            <a:ext cx="381000" cy="685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7" name="Curved Right Arrow 26"/>
          <p:cNvSpPr/>
          <p:nvPr/>
        </p:nvSpPr>
        <p:spPr>
          <a:xfrm>
            <a:off x="4860032" y="3140968"/>
            <a:ext cx="381000" cy="9906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4788024" y="4293096"/>
            <a:ext cx="381000" cy="838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Curved Right Arrow 28"/>
          <p:cNvSpPr/>
          <p:nvPr/>
        </p:nvSpPr>
        <p:spPr>
          <a:xfrm>
            <a:off x="4716016" y="5301208"/>
            <a:ext cx="393576" cy="81156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0" name="Left Arrow 29"/>
          <p:cNvSpPr/>
          <p:nvPr/>
        </p:nvSpPr>
        <p:spPr>
          <a:xfrm rot="719203">
            <a:off x="3182982" y="6074658"/>
            <a:ext cx="1933145" cy="608974"/>
          </a:xfrm>
          <a:prstGeom prst="leftArrow">
            <a:avLst>
              <a:gd name="adj1" fmla="val 27500"/>
              <a:gd name="adj2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Down Arrow 31"/>
          <p:cNvSpPr/>
          <p:nvPr/>
        </p:nvSpPr>
        <p:spPr>
          <a:xfrm>
            <a:off x="1371600" y="25908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Down Arrow 32"/>
          <p:cNvSpPr/>
          <p:nvPr/>
        </p:nvSpPr>
        <p:spPr>
          <a:xfrm>
            <a:off x="1295400" y="4267200"/>
            <a:ext cx="38100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Left Arrow 33"/>
          <p:cNvSpPr/>
          <p:nvPr/>
        </p:nvSpPr>
        <p:spPr>
          <a:xfrm>
            <a:off x="2743200" y="1828800"/>
            <a:ext cx="1252736" cy="2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Curved Down Arrow 35"/>
          <p:cNvSpPr/>
          <p:nvPr/>
        </p:nvSpPr>
        <p:spPr>
          <a:xfrm>
            <a:off x="5257800" y="228600"/>
            <a:ext cx="685800" cy="228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096000" y="0"/>
            <a:ext cx="457200" cy="54868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1</a:t>
            </a:r>
            <a:endParaRPr lang="ar-SA" dirty="0"/>
          </a:p>
        </p:txBody>
      </p:sp>
      <p:sp>
        <p:nvSpPr>
          <p:cNvPr id="38" name="Oval 37"/>
          <p:cNvSpPr/>
          <p:nvPr/>
        </p:nvSpPr>
        <p:spPr>
          <a:xfrm>
            <a:off x="4343400" y="1143000"/>
            <a:ext cx="4572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2</a:t>
            </a:r>
            <a:endParaRPr lang="ar-SA" dirty="0"/>
          </a:p>
        </p:txBody>
      </p:sp>
      <p:sp>
        <p:nvSpPr>
          <p:cNvPr id="39" name="Oval 38"/>
          <p:cNvSpPr/>
          <p:nvPr/>
        </p:nvSpPr>
        <p:spPr>
          <a:xfrm>
            <a:off x="4283968" y="24384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0" name="Oval 39"/>
          <p:cNvSpPr/>
          <p:nvPr/>
        </p:nvSpPr>
        <p:spPr>
          <a:xfrm>
            <a:off x="3200400" y="1295400"/>
            <a:ext cx="533400" cy="3810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3</a:t>
            </a:r>
            <a:endParaRPr lang="ar-SA" dirty="0"/>
          </a:p>
        </p:txBody>
      </p:sp>
      <p:sp>
        <p:nvSpPr>
          <p:cNvPr id="41" name="Oval 40"/>
          <p:cNvSpPr/>
          <p:nvPr/>
        </p:nvSpPr>
        <p:spPr>
          <a:xfrm>
            <a:off x="4211960" y="3505200"/>
            <a:ext cx="504056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4</a:t>
            </a:r>
            <a:endParaRPr lang="ar-SA" dirty="0"/>
          </a:p>
        </p:txBody>
      </p:sp>
      <p:sp>
        <p:nvSpPr>
          <p:cNvPr id="42" name="Oval 41"/>
          <p:cNvSpPr/>
          <p:nvPr/>
        </p:nvSpPr>
        <p:spPr>
          <a:xfrm>
            <a:off x="3995936" y="4495800"/>
            <a:ext cx="648072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5a</a:t>
            </a:r>
            <a:endParaRPr lang="ar-SA" sz="1600" dirty="0"/>
          </a:p>
        </p:txBody>
      </p:sp>
      <p:sp>
        <p:nvSpPr>
          <p:cNvPr id="43" name="Oval 42"/>
          <p:cNvSpPr/>
          <p:nvPr/>
        </p:nvSpPr>
        <p:spPr>
          <a:xfrm>
            <a:off x="3923928" y="5373216"/>
            <a:ext cx="648072" cy="57606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600" dirty="0" smtClean="0"/>
              <a:t>5b</a:t>
            </a:r>
            <a:endParaRPr lang="ar-SA" sz="1600" dirty="0"/>
          </a:p>
        </p:txBody>
      </p:sp>
      <p:sp>
        <p:nvSpPr>
          <p:cNvPr id="44" name="Oval 43"/>
          <p:cNvSpPr/>
          <p:nvPr/>
        </p:nvSpPr>
        <p:spPr>
          <a:xfrm>
            <a:off x="2514600" y="6477000"/>
            <a:ext cx="609600" cy="381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 smtClean="0"/>
              <a:t>6</a:t>
            </a:r>
            <a:endParaRPr lang="ar-SA" dirty="0"/>
          </a:p>
        </p:txBody>
      </p:sp>
      <p:sp>
        <p:nvSpPr>
          <p:cNvPr id="45" name="Down Arrow 44"/>
          <p:cNvSpPr/>
          <p:nvPr/>
        </p:nvSpPr>
        <p:spPr>
          <a:xfrm>
            <a:off x="5868144" y="836712"/>
            <a:ext cx="144016" cy="3768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Rectangle 45"/>
          <p:cNvSpPr/>
          <p:nvPr/>
        </p:nvSpPr>
        <p:spPr>
          <a:xfrm>
            <a:off x="0" y="0"/>
            <a:ext cx="2483768" cy="126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Group B</a:t>
            </a:r>
            <a:endParaRPr lang="ar-SA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1764</TotalTime>
  <Words>797</Words>
  <Application>Microsoft Office PowerPoint</Application>
  <PresentationFormat>On-screen Show (4:3)</PresentationFormat>
  <Paragraphs>139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Concourse</vt:lpstr>
      <vt:lpstr>Diuresis</vt:lpstr>
      <vt:lpstr>Objectives:</vt:lpstr>
      <vt:lpstr>Group A</vt:lpstr>
      <vt:lpstr>Group A</vt:lpstr>
      <vt:lpstr>PowerPoint Presentation</vt:lpstr>
      <vt:lpstr>Group B</vt:lpstr>
      <vt:lpstr>Group B</vt:lpstr>
      <vt:lpstr>Group B</vt:lpstr>
      <vt:lpstr>PowerPoint Presentation</vt:lpstr>
      <vt:lpstr>Group C</vt:lpstr>
      <vt:lpstr>What is 0.9% saline (isotonic saline)? </vt:lpstr>
      <vt:lpstr>Group C</vt:lpstr>
      <vt:lpstr>Group C</vt:lpstr>
      <vt:lpstr>Group C</vt:lpstr>
      <vt:lpstr>Group D</vt:lpstr>
      <vt:lpstr>What is Lasix?</vt:lpstr>
      <vt:lpstr>Group D</vt:lpstr>
      <vt:lpstr>Group D</vt:lpstr>
      <vt:lpstr>Group D</vt:lpstr>
      <vt:lpstr>Urine Flow Rate for all groups</vt:lpstr>
      <vt:lpstr>Sodium Excretion Rate for all groups</vt:lpstr>
      <vt:lpstr>Urine samples used to determine:</vt:lpstr>
      <vt:lpstr>PowerPoint Presentation</vt:lpstr>
      <vt:lpstr>PowerPoint Presentation</vt:lpstr>
      <vt:lpstr>The table that we fill out during these experiments</vt:lpstr>
      <vt:lpstr>Calculation</vt:lpstr>
      <vt:lpstr>Group B</vt:lpstr>
      <vt:lpstr>Group C</vt:lpstr>
      <vt:lpstr>Group D</vt:lpstr>
      <vt:lpstr>Group D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Diuresis</dc:title>
  <dc:creator>felwah</dc:creator>
  <cp:lastModifiedBy>DRAURANGZEB</cp:lastModifiedBy>
  <cp:revision>120</cp:revision>
  <dcterms:created xsi:type="dcterms:W3CDTF">2013-04-25T14:27:26Z</dcterms:created>
  <dcterms:modified xsi:type="dcterms:W3CDTF">2016-04-25T09:34:51Z</dcterms:modified>
</cp:coreProperties>
</file>