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1" r:id="rId14"/>
    <p:sldId id="267" r:id="rId15"/>
    <p:sldId id="268" r:id="rId16"/>
    <p:sldId id="269" r:id="rId17"/>
    <p:sldId id="271" r:id="rId18"/>
    <p:sldId id="273" r:id="rId19"/>
    <p:sldId id="277" r:id="rId20"/>
    <p:sldId id="275" r:id="rId21"/>
    <p:sldId id="274" r:id="rId22"/>
    <p:sldId id="276" r:id="rId23"/>
    <p:sldId id="279" r:id="rId24"/>
    <p:sldId id="280" r:id="rId25"/>
    <p:sldId id="281" r:id="rId26"/>
    <p:sldId id="282" r:id="rId27"/>
    <p:sldId id="278" r:id="rId28"/>
    <p:sldId id="283" r:id="rId29"/>
    <p:sldId id="284" r:id="rId30"/>
    <p:sldId id="285" r:id="rId31"/>
    <p:sldId id="292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9D13F-AB15-4AF7-B936-CBA275F8D530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7C6BF-9CC8-4130-9518-7CFACC495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0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D4691-0FB4-4031-9762-117DABD57E5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4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Vohra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4D30-52DD-43A5-9DCF-75F019F40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4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5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2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0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3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6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76DD-8762-4A47-9C5D-CA3BD319BB8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5FD8-C789-4A14-BE26-D519D96E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3.wdp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76200"/>
            <a:ext cx="8229600" cy="14465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Introduction to the 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C</a:t>
            </a: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linically Oriented  Anatomy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87" y="1447800"/>
            <a:ext cx="3382026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04900" y="6019800"/>
            <a:ext cx="69342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/>
              <a:t>Dr. Mohammad Saeed Vohra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844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20000" contras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39811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053" y="228600"/>
            <a:ext cx="5553893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3200" b="1" spc="600" dirty="0" smtClean="0"/>
              <a:t>Integumentary System</a:t>
            </a:r>
            <a:endParaRPr lang="en-US" sz="3200" b="1" spc="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3000"/>
                    </a14:imgEffect>
                    <a14:imgEffect>
                      <a14:brightnessContrast bright="-9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820584" cy="368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4114800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1st-degree </a:t>
            </a:r>
            <a:r>
              <a:rPr lang="en-US" dirty="0" smtClean="0"/>
              <a:t>burn </a:t>
            </a:r>
            <a:r>
              <a:rPr lang="en-US" dirty="0"/>
              <a:t>(e.g., sunburn): damage is limited to the epidermis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4867870"/>
            <a:ext cx="4572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2nd-degree burn</a:t>
            </a:r>
            <a:r>
              <a:rPr lang="en-US" dirty="0"/>
              <a:t>: epidermis </a:t>
            </a:r>
            <a:r>
              <a:rPr lang="en-US" dirty="0" smtClean="0"/>
              <a:t>&amp; superficial </a:t>
            </a:r>
            <a:r>
              <a:rPr lang="en-US" dirty="0"/>
              <a:t>dermis are </a:t>
            </a:r>
            <a:r>
              <a:rPr lang="en-US" dirty="0" smtClean="0"/>
              <a:t>damaged, </a:t>
            </a:r>
            <a:r>
              <a:rPr lang="en-US" dirty="0"/>
              <a:t>nerve endings are dam-aged, making this variety the most </a:t>
            </a:r>
            <a:r>
              <a:rPr lang="en-US" dirty="0" smtClean="0"/>
              <a:t>painful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5257800"/>
            <a:ext cx="35052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3rd-degree </a:t>
            </a:r>
            <a:r>
              <a:rPr lang="en-US" dirty="0"/>
              <a:t>burn: the entire </a:t>
            </a:r>
            <a:r>
              <a:rPr lang="en-US" dirty="0" smtClean="0"/>
              <a:t>skin </a:t>
            </a:r>
            <a:r>
              <a:rPr lang="en-US" dirty="0"/>
              <a:t>is damaged and perhaps underlying muscle. </a:t>
            </a:r>
            <a:r>
              <a:rPr lang="en-US" dirty="0" smtClean="0"/>
              <a:t>Burned </a:t>
            </a:r>
            <a:r>
              <a:rPr lang="en-US" dirty="0"/>
              <a:t>area is numb since sensory endings are destroyed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7924800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Fascias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Fascial</a:t>
            </a:r>
            <a:r>
              <a:rPr lang="en-US" sz="2400" b="1" dirty="0" smtClean="0"/>
              <a:t> Compartments, </a:t>
            </a:r>
            <a:r>
              <a:rPr lang="en-US" sz="2400" b="1" dirty="0" err="1" smtClean="0"/>
              <a:t>Bursae</a:t>
            </a:r>
            <a:r>
              <a:rPr lang="en-US" sz="2400" b="1" dirty="0" smtClean="0"/>
              <a:t>, &amp; Potential Spaces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334000" cy="56615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83734"/>
            <a:ext cx="3382775" cy="54932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10" y="304800"/>
            <a:ext cx="6758581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/>
              <a:t>SKELETAL SYSTEM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" y="685800"/>
            <a:ext cx="8575429" cy="57912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10" y="304800"/>
            <a:ext cx="6758581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/>
              <a:t>SKELETAL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862" y="697468"/>
            <a:ext cx="5443537" cy="4001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ASCULATURE AND INNERVATION OF </a:t>
            </a:r>
            <a:r>
              <a:rPr lang="en-US" sz="2000" b="1" dirty="0" smtClean="0">
                <a:solidFill>
                  <a:prstClr val="black"/>
                </a:solidFill>
              </a:rPr>
              <a:t>BONES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4204441" y="1676400"/>
            <a:ext cx="149711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nutrient arteries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2468939"/>
            <a:ext cx="1981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divides in the medullary cavity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2400" y="3267670"/>
            <a:ext cx="1981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branches from the periosteal arteries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86200" y="4105870"/>
            <a:ext cx="21336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 </a:t>
            </a:r>
            <a:r>
              <a:rPr lang="en-US" dirty="0">
                <a:solidFill>
                  <a:prstClr val="black"/>
                </a:solidFill>
              </a:rPr>
              <a:t>bone from which the </a:t>
            </a:r>
            <a:r>
              <a:rPr lang="en-US" dirty="0" err="1">
                <a:solidFill>
                  <a:prstClr val="black"/>
                </a:solidFill>
              </a:rPr>
              <a:t>periosteum</a:t>
            </a:r>
            <a:r>
              <a:rPr lang="en-US" dirty="0">
                <a:solidFill>
                  <a:prstClr val="black"/>
                </a:solidFill>
              </a:rPr>
              <a:t> has been removed dies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" y="1219200"/>
            <a:ext cx="375720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5000"/>
            <a:ext cx="272704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86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597891"/>
            <a:ext cx="8229600" cy="4801314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/>
              <a:t>The skeletal system can be divided </a:t>
            </a:r>
            <a:r>
              <a:rPr lang="en-US" dirty="0" smtClean="0"/>
              <a:t>into: </a:t>
            </a:r>
          </a:p>
          <a:p>
            <a:pPr algn="just"/>
            <a:r>
              <a:rPr lang="en-US" dirty="0" smtClean="0"/>
              <a:t>The axial </a:t>
            </a:r>
            <a:r>
              <a:rPr lang="en-US" dirty="0"/>
              <a:t>(bones of the head, neck, and trunk) </a:t>
            </a:r>
            <a:endParaRPr lang="en-US" dirty="0" smtClean="0"/>
          </a:p>
          <a:p>
            <a:pPr algn="just"/>
            <a:r>
              <a:rPr lang="en-US" dirty="0" smtClean="0"/>
              <a:t>The appendicular </a:t>
            </a:r>
            <a:r>
              <a:rPr lang="en-US" dirty="0"/>
              <a:t>skeletons (bones of the limbs).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skeleton </a:t>
            </a:r>
            <a:r>
              <a:rPr lang="en-US" dirty="0"/>
              <a:t>is </a:t>
            </a:r>
            <a:r>
              <a:rPr lang="en-US" dirty="0" smtClean="0"/>
              <a:t>composed:</a:t>
            </a:r>
          </a:p>
          <a:p>
            <a:pPr algn="just"/>
            <a:r>
              <a:rPr lang="en-US" dirty="0" smtClean="0"/>
              <a:t>♦ </a:t>
            </a:r>
            <a:r>
              <a:rPr lang="en-US" dirty="0"/>
              <a:t>C</a:t>
            </a:r>
            <a:r>
              <a:rPr lang="en-US" dirty="0" smtClean="0"/>
              <a:t>artilage</a:t>
            </a:r>
            <a:r>
              <a:rPr lang="en-US" dirty="0"/>
              <a:t>, a </a:t>
            </a:r>
            <a:r>
              <a:rPr lang="en-US" dirty="0" err="1"/>
              <a:t>semirigid</a:t>
            </a:r>
            <a:r>
              <a:rPr lang="en-US" dirty="0"/>
              <a:t> </a:t>
            </a:r>
            <a:r>
              <a:rPr lang="en-US" dirty="0" smtClean="0"/>
              <a:t>CT</a:t>
            </a:r>
          </a:p>
          <a:p>
            <a:pPr algn="just"/>
            <a:r>
              <a:rPr lang="en-US" dirty="0" smtClean="0"/>
              <a:t>♦ Bone</a:t>
            </a:r>
            <a:r>
              <a:rPr lang="en-US" dirty="0"/>
              <a:t>, a hard form of </a:t>
            </a:r>
            <a:r>
              <a:rPr lang="en-US" dirty="0" smtClean="0"/>
              <a:t>CT that </a:t>
            </a:r>
            <a:r>
              <a:rPr lang="en-US" dirty="0"/>
              <a:t>provides support, protection, movement, storage (of certain electrolytes), and synthesis of blood cells; </a:t>
            </a:r>
            <a:endParaRPr lang="en-US" dirty="0" smtClean="0"/>
          </a:p>
          <a:p>
            <a:pPr algn="just"/>
            <a:r>
              <a:rPr lang="en-US" dirty="0" smtClean="0"/>
              <a:t>♦ </a:t>
            </a:r>
            <a:r>
              <a:rPr lang="en-US" dirty="0" err="1"/>
              <a:t>P</a:t>
            </a:r>
            <a:r>
              <a:rPr lang="en-US" dirty="0" err="1" smtClean="0"/>
              <a:t>eriosteum</a:t>
            </a:r>
            <a:r>
              <a:rPr lang="en-US" dirty="0"/>
              <a:t>, which surrounds </a:t>
            </a:r>
            <a:r>
              <a:rPr lang="en-US" dirty="0" smtClean="0"/>
              <a:t>bones,</a:t>
            </a:r>
          </a:p>
          <a:p>
            <a:pPr algn="just"/>
            <a:r>
              <a:rPr lang="en-US" dirty="0"/>
              <a:t>♦ Perichondrium, which surrounds cartilage, </a:t>
            </a:r>
            <a:r>
              <a:rPr lang="en-US" dirty="0" smtClean="0"/>
              <a:t>provide nourishment</a:t>
            </a:r>
          </a:p>
          <a:p>
            <a:pPr algn="just"/>
            <a:r>
              <a:rPr lang="en-US" b="1" dirty="0" smtClean="0"/>
              <a:t>Types </a:t>
            </a:r>
          </a:p>
          <a:p>
            <a:pPr algn="just"/>
            <a:r>
              <a:rPr lang="en-US" dirty="0" smtClean="0"/>
              <a:t>Spongy &amp; Compact</a:t>
            </a:r>
            <a:r>
              <a:rPr lang="en-US" dirty="0"/>
              <a:t>, </a:t>
            </a:r>
            <a:endParaRPr lang="en-US" dirty="0" smtClean="0"/>
          </a:p>
          <a:p>
            <a:pPr algn="just"/>
            <a:r>
              <a:rPr lang="en-US" b="1" dirty="0" smtClean="0"/>
              <a:t>Classification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Long, Short</a:t>
            </a:r>
            <a:r>
              <a:rPr lang="en-US" dirty="0"/>
              <a:t>, </a:t>
            </a:r>
            <a:r>
              <a:rPr lang="en-US" dirty="0" smtClean="0"/>
              <a:t>Flat, Irregular</a:t>
            </a:r>
            <a:r>
              <a:rPr lang="en-US" dirty="0"/>
              <a:t>, or </a:t>
            </a:r>
            <a:r>
              <a:rPr lang="en-US" dirty="0" err="1" smtClean="0"/>
              <a:t>Sesamoid</a:t>
            </a:r>
            <a:r>
              <a:rPr lang="en-US" dirty="0"/>
              <a:t>. </a:t>
            </a:r>
            <a:endParaRPr lang="en-US" dirty="0" smtClean="0"/>
          </a:p>
          <a:p>
            <a:pPr algn="just"/>
            <a:r>
              <a:rPr lang="en-US" dirty="0" smtClean="0"/>
              <a:t>Bones </a:t>
            </a:r>
            <a:r>
              <a:rPr lang="en-US" dirty="0"/>
              <a:t>grow through the processes </a:t>
            </a:r>
            <a:r>
              <a:rPr lang="en-US" dirty="0" smtClean="0"/>
              <a:t>of </a:t>
            </a:r>
          </a:p>
          <a:p>
            <a:pPr algn="just"/>
            <a:r>
              <a:rPr lang="en-US" dirty="0" smtClean="0"/>
              <a:t>♦ </a:t>
            </a:r>
            <a:r>
              <a:rPr lang="en-US" dirty="0" err="1"/>
              <a:t>intramembraneous</a:t>
            </a:r>
            <a:r>
              <a:rPr lang="en-US" dirty="0"/>
              <a:t> </a:t>
            </a:r>
            <a:r>
              <a:rPr lang="en-US" dirty="0" err="1"/>
              <a:t>ossi</a:t>
            </a:r>
            <a:r>
              <a:rPr lang="en-US" dirty="0" err="1" smtClean="0"/>
              <a:t>cation</a:t>
            </a:r>
            <a:endParaRPr lang="en-US" dirty="0" smtClean="0"/>
          </a:p>
          <a:p>
            <a:pPr algn="just"/>
            <a:r>
              <a:rPr lang="en-US" dirty="0" smtClean="0"/>
              <a:t>♦ </a:t>
            </a:r>
            <a:r>
              <a:rPr lang="en-US" dirty="0" err="1"/>
              <a:t>endochon-dral</a:t>
            </a:r>
            <a:r>
              <a:rPr lang="en-US" dirty="0"/>
              <a:t> </a:t>
            </a:r>
            <a:r>
              <a:rPr lang="en-US" dirty="0" err="1"/>
              <a:t>ossi</a:t>
            </a:r>
            <a:r>
              <a:rPr lang="en-US" dirty="0" err="1" smtClean="0"/>
              <a:t>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762000"/>
            <a:ext cx="2984278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The Bottom 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673" y="1230807"/>
            <a:ext cx="2694840" cy="4001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CARTILAGE AND BONES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483" y="304800"/>
            <a:ext cx="7855035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800" b="1" dirty="0"/>
              <a:t>SKELETAL SYSTEM</a:t>
            </a:r>
          </a:p>
        </p:txBody>
      </p:sp>
    </p:spTree>
    <p:extLst>
      <p:ext uri="{BB962C8B-B14F-4D97-AF65-F5344CB8AC3E}">
        <p14:creationId xmlns:p14="http://schemas.microsoft.com/office/powerpoint/2010/main" val="10391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1716" y="838200"/>
            <a:ext cx="2780569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Joints (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articulations)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43600" cy="52288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2710" y="304800"/>
            <a:ext cx="6758581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/>
              <a:t>SKELETAL SYSTEM</a:t>
            </a:r>
          </a:p>
        </p:txBody>
      </p:sp>
    </p:spTree>
    <p:extLst>
      <p:ext uri="{BB962C8B-B14F-4D97-AF65-F5344CB8AC3E}">
        <p14:creationId xmlns:p14="http://schemas.microsoft.com/office/powerpoint/2010/main" val="2913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73677"/>
            <a:ext cx="5638800" cy="56320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3579" y="297280"/>
            <a:ext cx="7196842" cy="5409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Synovia      </a:t>
            </a:r>
          </a:p>
          <a:p>
            <a:r>
              <a:rPr lang="en-US" sz="2400" b="1" dirty="0" smtClean="0"/>
              <a:t>l 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j </a:t>
            </a:r>
            <a:r>
              <a:rPr lang="en-US" sz="2400" b="1" dirty="0" err="1" smtClean="0"/>
              <a:t>oints</a:t>
            </a:r>
            <a:r>
              <a:rPr lang="en-US" sz="2400" b="1" dirty="0" smtClean="0"/>
              <a:t>   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86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10" y="445532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 smtClean="0"/>
              <a:t>MUSCULAR </a:t>
            </a:r>
            <a:r>
              <a:rPr lang="en-US" sz="2400" b="1" dirty="0"/>
              <a:t>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023" y="1295400"/>
            <a:ext cx="2303836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/>
              <a:t>Types of Muscle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048470"/>
            <a:ext cx="2286000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2000" b="1" dirty="0"/>
              <a:t>S</a:t>
            </a:r>
            <a:r>
              <a:rPr lang="en-US" sz="2000" b="1" dirty="0" smtClean="0"/>
              <a:t>keletal </a:t>
            </a:r>
            <a:r>
              <a:rPr lang="en-US" sz="2000" b="1" dirty="0"/>
              <a:t>striated </a:t>
            </a:r>
            <a:endParaRPr lang="en-US" sz="2000" b="1" dirty="0" smtClean="0"/>
          </a:p>
          <a:p>
            <a:r>
              <a:rPr lang="en-US" sz="2000" b="1" dirty="0" smtClean="0"/>
              <a:t>Cardiac striated</a:t>
            </a:r>
          </a:p>
          <a:p>
            <a:r>
              <a:rPr lang="en-US" sz="2000" b="1" dirty="0" smtClean="0"/>
              <a:t>Smooth muscle</a:t>
            </a:r>
            <a:endParaRPr lang="en-US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67362"/>
            <a:ext cx="5181600" cy="50948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3276600"/>
            <a:ext cx="1987067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b="1" dirty="0" smtClean="0"/>
              <a:t>FORM</a:t>
            </a:r>
          </a:p>
          <a:p>
            <a:r>
              <a:rPr lang="en-US" b="1" dirty="0" smtClean="0"/>
              <a:t>FEATURES</a:t>
            </a:r>
          </a:p>
          <a:p>
            <a:r>
              <a:rPr lang="en-US" b="1" dirty="0" smtClean="0"/>
              <a:t>NAMING </a:t>
            </a:r>
            <a:r>
              <a:rPr lang="en-US" b="1" dirty="0"/>
              <a:t>OF MUSCLES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2663825" cy="1584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410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4771" y="445532"/>
            <a:ext cx="785445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000" b="1" dirty="0"/>
              <a:t>CARDIOVASCULAR 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SYSTEM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314450"/>
            <a:ext cx="4029075" cy="42291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330" y="1139826"/>
            <a:ext cx="2394796" cy="4512830"/>
          </a:xfrm>
          <a:prstGeom prst="rect">
            <a:avLst/>
          </a:prstGeom>
          <a:noFill/>
        </p:spPr>
      </p:pic>
      <p:sp>
        <p:nvSpPr>
          <p:cNvPr id="409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94073" y="6508750"/>
            <a:ext cx="1041977" cy="349250"/>
          </a:xfrm>
          <a:noFill/>
        </p:spPr>
        <p:txBody>
          <a:bodyPr/>
          <a:lstStyle/>
          <a:p>
            <a:r>
              <a:rPr lang="en-US" dirty="0"/>
              <a:t>Dr. Vohra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42900" y="214313"/>
            <a:ext cx="1219200" cy="132873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Right 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Atrium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858000" y="4400550"/>
            <a:ext cx="1485900" cy="16192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Left 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Ventricle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7105650" y="1776413"/>
            <a:ext cx="1219200" cy="132873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Left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Atrium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81000" y="4838700"/>
            <a:ext cx="1485900" cy="16192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Right  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Ventricle 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69630" y="781195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SVC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514600" y="3519487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IVC</a:t>
            </a: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876300" y="1390650"/>
            <a:ext cx="0" cy="363855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2788" name="Picture 20" descr="Lung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275" y="476250"/>
            <a:ext cx="14287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7734300" y="3048000"/>
            <a:ext cx="0" cy="1847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32800" name="AutoShape 32"/>
          <p:cNvCxnSpPr>
            <a:cxnSpLocks noChangeShapeType="1"/>
          </p:cNvCxnSpPr>
          <p:nvPr/>
        </p:nvCxnSpPr>
        <p:spPr bwMode="auto">
          <a:xfrm rot="5400000" flipH="1">
            <a:off x="2492375" y="263525"/>
            <a:ext cx="787400" cy="2667000"/>
          </a:xfrm>
          <a:prstGeom prst="curvedConnector2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</p:spPr>
      </p:cxnSp>
      <p:sp>
        <p:nvSpPr>
          <p:cNvPr id="32801" name="AutoShape 33"/>
          <p:cNvSpPr>
            <a:spLocks noChangeArrowheads="1"/>
          </p:cNvSpPr>
          <p:nvPr/>
        </p:nvSpPr>
        <p:spPr bwMode="auto">
          <a:xfrm rot="-3977841">
            <a:off x="2743200" y="11811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2" name="AutoShape 34"/>
          <p:cNvSpPr>
            <a:spLocks noChangeArrowheads="1"/>
          </p:cNvSpPr>
          <p:nvPr/>
        </p:nvSpPr>
        <p:spPr bwMode="auto">
          <a:xfrm rot="-3977841">
            <a:off x="3467100" y="13716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3" name="AutoShape 35"/>
          <p:cNvSpPr>
            <a:spLocks noChangeArrowheads="1"/>
          </p:cNvSpPr>
          <p:nvPr/>
        </p:nvSpPr>
        <p:spPr bwMode="auto">
          <a:xfrm rot="-3977841">
            <a:off x="1943100" y="10668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Arc 38"/>
          <p:cNvSpPr>
            <a:spLocks/>
          </p:cNvSpPr>
          <p:nvPr/>
        </p:nvSpPr>
        <p:spPr bwMode="auto">
          <a:xfrm rot="5400000" flipV="1">
            <a:off x="1178719" y="1361282"/>
            <a:ext cx="3048000" cy="2633662"/>
          </a:xfrm>
          <a:custGeom>
            <a:avLst/>
            <a:gdLst>
              <a:gd name="T0" fmla="*/ 0 w 21600"/>
              <a:gd name="T1" fmla="*/ 0 h 24287"/>
              <a:gd name="T2" fmla="*/ 3024293 w 21600"/>
              <a:gd name="T3" fmla="*/ 2633662 h 24287"/>
              <a:gd name="T4" fmla="*/ 0 w 21600"/>
              <a:gd name="T5" fmla="*/ 2342286 h 24287"/>
              <a:gd name="T6" fmla="*/ 0 60000 65536"/>
              <a:gd name="T7" fmla="*/ 0 60000 65536"/>
              <a:gd name="T8" fmla="*/ 0 60000 65536"/>
              <a:gd name="T9" fmla="*/ 0 w 21600"/>
              <a:gd name="T10" fmla="*/ 0 h 24287"/>
              <a:gd name="T11" fmla="*/ 21600 w 21600"/>
              <a:gd name="T12" fmla="*/ 24287 h 242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28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8"/>
                  <a:pt x="21543" y="23395"/>
                  <a:pt x="21432" y="24287"/>
                </a:cubicBezTo>
              </a:path>
              <a:path w="21600" h="2428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8"/>
                  <a:pt x="21543" y="23395"/>
                  <a:pt x="21432" y="24287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7" name="AutoShape 39"/>
          <p:cNvSpPr>
            <a:spLocks noChangeArrowheads="1"/>
          </p:cNvSpPr>
          <p:nvPr/>
        </p:nvSpPr>
        <p:spPr bwMode="auto">
          <a:xfrm rot="-3977841">
            <a:off x="2838450" y="38862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8" name="AutoShape 40"/>
          <p:cNvSpPr>
            <a:spLocks noChangeArrowheads="1"/>
          </p:cNvSpPr>
          <p:nvPr/>
        </p:nvSpPr>
        <p:spPr bwMode="auto">
          <a:xfrm rot="-1988365">
            <a:off x="1562100" y="25146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9" name="AutoShape 41"/>
          <p:cNvSpPr>
            <a:spLocks noChangeArrowheads="1"/>
          </p:cNvSpPr>
          <p:nvPr/>
        </p:nvSpPr>
        <p:spPr bwMode="auto">
          <a:xfrm rot="-2593477">
            <a:off x="2152650" y="33909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0" name="AutoShape 42"/>
          <p:cNvSpPr>
            <a:spLocks noChangeArrowheads="1"/>
          </p:cNvSpPr>
          <p:nvPr/>
        </p:nvSpPr>
        <p:spPr bwMode="auto">
          <a:xfrm rot="-877729">
            <a:off x="1314450" y="17145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Arc 44"/>
          <p:cNvSpPr>
            <a:spLocks/>
          </p:cNvSpPr>
          <p:nvPr/>
        </p:nvSpPr>
        <p:spPr bwMode="auto">
          <a:xfrm flipV="1">
            <a:off x="1620838" y="1528763"/>
            <a:ext cx="4114800" cy="4414837"/>
          </a:xfrm>
          <a:custGeom>
            <a:avLst/>
            <a:gdLst>
              <a:gd name="T0" fmla="*/ 0 w 22766"/>
              <a:gd name="T1" fmla="*/ 6377 h 22153"/>
              <a:gd name="T2" fmla="*/ 4113535 w 22766"/>
              <a:gd name="T3" fmla="*/ 4414837 h 22153"/>
              <a:gd name="T4" fmla="*/ 210747 w 22766"/>
              <a:gd name="T5" fmla="*/ 4304631 h 22153"/>
              <a:gd name="T6" fmla="*/ 0 60000 65536"/>
              <a:gd name="T7" fmla="*/ 0 60000 65536"/>
              <a:gd name="T8" fmla="*/ 0 60000 65536"/>
              <a:gd name="T9" fmla="*/ 0 w 22766"/>
              <a:gd name="T10" fmla="*/ 0 h 22153"/>
              <a:gd name="T11" fmla="*/ 22766 w 22766"/>
              <a:gd name="T12" fmla="*/ 22153 h 22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66" h="22153" fill="none" extrusionOk="0">
                <a:moveTo>
                  <a:pt x="-1" y="31"/>
                </a:moveTo>
                <a:cubicBezTo>
                  <a:pt x="388" y="10"/>
                  <a:pt x="777" y="-1"/>
                  <a:pt x="1166" y="0"/>
                </a:cubicBezTo>
                <a:cubicBezTo>
                  <a:pt x="13095" y="0"/>
                  <a:pt x="22766" y="9670"/>
                  <a:pt x="22766" y="21600"/>
                </a:cubicBezTo>
                <a:cubicBezTo>
                  <a:pt x="22766" y="21784"/>
                  <a:pt x="22763" y="21968"/>
                  <a:pt x="22758" y="22152"/>
                </a:cubicBezTo>
              </a:path>
              <a:path w="22766" h="22153" stroke="0" extrusionOk="0">
                <a:moveTo>
                  <a:pt x="-1" y="31"/>
                </a:moveTo>
                <a:cubicBezTo>
                  <a:pt x="388" y="10"/>
                  <a:pt x="777" y="-1"/>
                  <a:pt x="1166" y="0"/>
                </a:cubicBezTo>
                <a:cubicBezTo>
                  <a:pt x="13095" y="0"/>
                  <a:pt x="22766" y="9670"/>
                  <a:pt x="22766" y="21600"/>
                </a:cubicBezTo>
                <a:cubicBezTo>
                  <a:pt x="22766" y="21784"/>
                  <a:pt x="22763" y="21968"/>
                  <a:pt x="22758" y="22152"/>
                </a:cubicBezTo>
                <a:lnTo>
                  <a:pt x="1166" y="21600"/>
                </a:lnTo>
                <a:close/>
              </a:path>
            </a:pathLst>
          </a:custGeom>
          <a:noFill/>
          <a:ln w="76200">
            <a:solidFill>
              <a:srgbClr val="99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3" name="AutoShape 45"/>
          <p:cNvSpPr>
            <a:spLocks noChangeArrowheads="1"/>
          </p:cNvSpPr>
          <p:nvPr/>
        </p:nvSpPr>
        <p:spPr bwMode="auto">
          <a:xfrm rot="3792849">
            <a:off x="2724150" y="565785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4" name="AutoShape 46"/>
          <p:cNvSpPr>
            <a:spLocks noChangeArrowheads="1"/>
          </p:cNvSpPr>
          <p:nvPr/>
        </p:nvSpPr>
        <p:spPr bwMode="auto">
          <a:xfrm rot="3170691">
            <a:off x="3657600" y="520065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5" name="AutoShape 47"/>
          <p:cNvSpPr>
            <a:spLocks noChangeArrowheads="1"/>
          </p:cNvSpPr>
          <p:nvPr/>
        </p:nvSpPr>
        <p:spPr bwMode="auto">
          <a:xfrm rot="1709567">
            <a:off x="4610100" y="436245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6" name="AutoShape 48"/>
          <p:cNvSpPr>
            <a:spLocks noChangeArrowheads="1"/>
          </p:cNvSpPr>
          <p:nvPr/>
        </p:nvSpPr>
        <p:spPr bwMode="auto">
          <a:xfrm rot="1427899">
            <a:off x="5200650" y="33909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7" name="AutoShape 49"/>
          <p:cNvSpPr>
            <a:spLocks noChangeArrowheads="1"/>
          </p:cNvSpPr>
          <p:nvPr/>
        </p:nvSpPr>
        <p:spPr bwMode="auto">
          <a:xfrm rot="743563">
            <a:off x="5581650" y="19812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8" name="Arc 50"/>
          <p:cNvSpPr>
            <a:spLocks/>
          </p:cNvSpPr>
          <p:nvPr/>
        </p:nvSpPr>
        <p:spPr bwMode="auto">
          <a:xfrm>
            <a:off x="6000750" y="1009650"/>
            <a:ext cx="1581150" cy="857250"/>
          </a:xfrm>
          <a:custGeom>
            <a:avLst/>
            <a:gdLst>
              <a:gd name="T0" fmla="*/ 0 w 21600"/>
              <a:gd name="T1" fmla="*/ 0 h 21600"/>
              <a:gd name="T2" fmla="*/ 1581150 w 21600"/>
              <a:gd name="T3" fmla="*/ 857250 h 21600"/>
              <a:gd name="T4" fmla="*/ 0 w 21600"/>
              <a:gd name="T5" fmla="*/ 8572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Arc 51"/>
          <p:cNvSpPr>
            <a:spLocks/>
          </p:cNvSpPr>
          <p:nvPr/>
        </p:nvSpPr>
        <p:spPr bwMode="auto">
          <a:xfrm flipH="1" flipV="1">
            <a:off x="4248150" y="3390900"/>
            <a:ext cx="2819400" cy="1333500"/>
          </a:xfrm>
          <a:custGeom>
            <a:avLst/>
            <a:gdLst>
              <a:gd name="T0" fmla="*/ 0 w 21600"/>
              <a:gd name="T1" fmla="*/ 0 h 21600"/>
              <a:gd name="T2" fmla="*/ 2819400 w 21600"/>
              <a:gd name="T3" fmla="*/ 1333500 h 21600"/>
              <a:gd name="T4" fmla="*/ 0 w 21600"/>
              <a:gd name="T5" fmla="*/ 13335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1" name="AutoShape 53"/>
          <p:cNvSpPr>
            <a:spLocks noChangeArrowheads="1"/>
          </p:cNvSpPr>
          <p:nvPr/>
        </p:nvSpPr>
        <p:spPr bwMode="auto">
          <a:xfrm rot="-3288957">
            <a:off x="4581525" y="39624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2" name="AutoShape 54"/>
          <p:cNvSpPr>
            <a:spLocks noChangeArrowheads="1"/>
          </p:cNvSpPr>
          <p:nvPr/>
        </p:nvSpPr>
        <p:spPr bwMode="auto">
          <a:xfrm rot="-3690433">
            <a:off x="5372100" y="436245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3" name="AutoShape 55"/>
          <p:cNvSpPr>
            <a:spLocks noChangeArrowheads="1"/>
          </p:cNvSpPr>
          <p:nvPr/>
        </p:nvSpPr>
        <p:spPr bwMode="auto">
          <a:xfrm rot="-4552321">
            <a:off x="6210300" y="45339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4" name="AutoShape 56"/>
          <p:cNvSpPr>
            <a:spLocks noChangeArrowheads="1"/>
          </p:cNvSpPr>
          <p:nvPr/>
        </p:nvSpPr>
        <p:spPr bwMode="auto">
          <a:xfrm rot="6578667">
            <a:off x="6324600" y="8763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5" name="AutoShape 57"/>
          <p:cNvSpPr>
            <a:spLocks noChangeArrowheads="1"/>
          </p:cNvSpPr>
          <p:nvPr/>
        </p:nvSpPr>
        <p:spPr bwMode="auto">
          <a:xfrm rot="7505494">
            <a:off x="6972300" y="1104900"/>
            <a:ext cx="285750" cy="285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6" name="Text Box 58"/>
          <p:cNvSpPr txBox="1">
            <a:spLocks noChangeArrowheads="1"/>
          </p:cNvSpPr>
          <p:nvPr/>
        </p:nvSpPr>
        <p:spPr bwMode="auto">
          <a:xfrm>
            <a:off x="5603875" y="4208463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Aorta</a:t>
            </a:r>
          </a:p>
        </p:txBody>
      </p:sp>
      <p:sp>
        <p:nvSpPr>
          <p:cNvPr id="32828" name="Text Box 60"/>
          <p:cNvSpPr txBox="1">
            <a:spLocks noChangeArrowheads="1"/>
          </p:cNvSpPr>
          <p:nvPr/>
        </p:nvSpPr>
        <p:spPr bwMode="auto">
          <a:xfrm>
            <a:off x="6372225" y="92710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Pulmonary </a:t>
            </a:r>
          </a:p>
          <a:p>
            <a:r>
              <a:rPr lang="en-US" b="1" dirty="0" smtClean="0"/>
              <a:t>Veins (4</a:t>
            </a:r>
            <a:r>
              <a:rPr lang="en-US" b="1" dirty="0"/>
              <a:t>)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2322368" y="5751513"/>
            <a:ext cx="2346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Pulmonary trunk</a:t>
            </a:r>
          </a:p>
        </p:txBody>
      </p:sp>
      <p:pic>
        <p:nvPicPr>
          <p:cNvPr id="38" name="Picture 4" descr="He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474" y="25400"/>
            <a:ext cx="1228426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He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7061" y="6293428"/>
            <a:ext cx="259121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28600" y="4140200"/>
            <a:ext cx="183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Right AV valve </a:t>
            </a:r>
          </a:p>
          <a:p>
            <a:pPr algn="ctr"/>
            <a:r>
              <a:rPr lang="en-US" b="1" dirty="0" smtClean="0"/>
              <a:t>Tricuspid</a:t>
            </a:r>
            <a:endParaRPr lang="en-GB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870700" y="3715325"/>
            <a:ext cx="167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Left AV valve </a:t>
            </a:r>
          </a:p>
          <a:p>
            <a:pPr algn="ctr"/>
            <a:r>
              <a:rPr lang="en-US" b="1" dirty="0" smtClean="0"/>
              <a:t>Bicuspid</a:t>
            </a:r>
            <a:endParaRPr lang="en-GB" b="1" dirty="0"/>
          </a:p>
        </p:txBody>
      </p:sp>
      <p:sp>
        <p:nvSpPr>
          <p:cNvPr id="43" name="Freeform 42"/>
          <p:cNvSpPr/>
          <p:nvPr/>
        </p:nvSpPr>
        <p:spPr>
          <a:xfrm>
            <a:off x="3389745" y="1219200"/>
            <a:ext cx="1443182" cy="2761673"/>
          </a:xfrm>
          <a:custGeom>
            <a:avLst/>
            <a:gdLst>
              <a:gd name="connsiteX0" fmla="*/ 683491 w 1443182"/>
              <a:gd name="connsiteY0" fmla="*/ 55418 h 2761673"/>
              <a:gd name="connsiteX1" fmla="*/ 1057564 w 1443182"/>
              <a:gd name="connsiteY1" fmla="*/ 96982 h 2761673"/>
              <a:gd name="connsiteX2" fmla="*/ 988291 w 1443182"/>
              <a:gd name="connsiteY2" fmla="*/ 637309 h 2761673"/>
              <a:gd name="connsiteX3" fmla="*/ 1265382 w 1443182"/>
              <a:gd name="connsiteY3" fmla="*/ 789709 h 2761673"/>
              <a:gd name="connsiteX4" fmla="*/ 1417782 w 1443182"/>
              <a:gd name="connsiteY4" fmla="*/ 1496291 h 2761673"/>
              <a:gd name="connsiteX5" fmla="*/ 1417782 w 1443182"/>
              <a:gd name="connsiteY5" fmla="*/ 1856509 h 2761673"/>
              <a:gd name="connsiteX6" fmla="*/ 1390073 w 1443182"/>
              <a:gd name="connsiteY6" fmla="*/ 2244436 h 2761673"/>
              <a:gd name="connsiteX7" fmla="*/ 1334655 w 1443182"/>
              <a:gd name="connsiteY7" fmla="*/ 2563091 h 2761673"/>
              <a:gd name="connsiteX8" fmla="*/ 1057564 w 1443182"/>
              <a:gd name="connsiteY8" fmla="*/ 2590800 h 2761673"/>
              <a:gd name="connsiteX9" fmla="*/ 1112982 w 1443182"/>
              <a:gd name="connsiteY9" fmla="*/ 1537855 h 2761673"/>
              <a:gd name="connsiteX10" fmla="*/ 1140691 w 1443182"/>
              <a:gd name="connsiteY10" fmla="*/ 1191491 h 2761673"/>
              <a:gd name="connsiteX11" fmla="*/ 309419 w 1443182"/>
              <a:gd name="connsiteY11" fmla="*/ 1205345 h 2761673"/>
              <a:gd name="connsiteX12" fmla="*/ 337128 w 1443182"/>
              <a:gd name="connsiteY12" fmla="*/ 1482436 h 2761673"/>
              <a:gd name="connsiteX13" fmla="*/ 295564 w 1443182"/>
              <a:gd name="connsiteY13" fmla="*/ 2535382 h 2761673"/>
              <a:gd name="connsiteX14" fmla="*/ 115455 w 1443182"/>
              <a:gd name="connsiteY14" fmla="*/ 2590800 h 2761673"/>
              <a:gd name="connsiteX15" fmla="*/ 18473 w 1443182"/>
              <a:gd name="connsiteY15" fmla="*/ 2382982 h 2761673"/>
              <a:gd name="connsiteX16" fmla="*/ 18473 w 1443182"/>
              <a:gd name="connsiteY16" fmla="*/ 1690255 h 2761673"/>
              <a:gd name="connsiteX17" fmla="*/ 129310 w 1443182"/>
              <a:gd name="connsiteY17" fmla="*/ 831273 h 2761673"/>
              <a:gd name="connsiteX18" fmla="*/ 447964 w 1443182"/>
              <a:gd name="connsiteY18" fmla="*/ 734291 h 2761673"/>
              <a:gd name="connsiteX19" fmla="*/ 392546 w 1443182"/>
              <a:gd name="connsiteY19" fmla="*/ 401782 h 2761673"/>
              <a:gd name="connsiteX20" fmla="*/ 517237 w 1443182"/>
              <a:gd name="connsiteY20" fmla="*/ 96982 h 2761673"/>
              <a:gd name="connsiteX21" fmla="*/ 683491 w 1443182"/>
              <a:gd name="connsiteY21" fmla="*/ 55418 h 276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43182" h="2761673">
                <a:moveTo>
                  <a:pt x="683491" y="55418"/>
                </a:moveTo>
                <a:cubicBezTo>
                  <a:pt x="773545" y="55418"/>
                  <a:pt x="1006764" y="0"/>
                  <a:pt x="1057564" y="96982"/>
                </a:cubicBezTo>
                <a:cubicBezTo>
                  <a:pt x="1108364" y="193964"/>
                  <a:pt x="953655" y="521855"/>
                  <a:pt x="988291" y="637309"/>
                </a:cubicBezTo>
                <a:cubicBezTo>
                  <a:pt x="1022927" y="752764"/>
                  <a:pt x="1193800" y="646546"/>
                  <a:pt x="1265382" y="789709"/>
                </a:cubicBezTo>
                <a:cubicBezTo>
                  <a:pt x="1336964" y="932872"/>
                  <a:pt x="1392382" y="1318491"/>
                  <a:pt x="1417782" y="1496291"/>
                </a:cubicBezTo>
                <a:cubicBezTo>
                  <a:pt x="1443182" y="1674091"/>
                  <a:pt x="1422400" y="1731818"/>
                  <a:pt x="1417782" y="1856509"/>
                </a:cubicBezTo>
                <a:cubicBezTo>
                  <a:pt x="1413164" y="1981200"/>
                  <a:pt x="1403928" y="2126672"/>
                  <a:pt x="1390073" y="2244436"/>
                </a:cubicBezTo>
                <a:cubicBezTo>
                  <a:pt x="1376218" y="2362200"/>
                  <a:pt x="1390073" y="2505364"/>
                  <a:pt x="1334655" y="2563091"/>
                </a:cubicBezTo>
                <a:cubicBezTo>
                  <a:pt x="1279237" y="2620818"/>
                  <a:pt x="1094509" y="2761673"/>
                  <a:pt x="1057564" y="2590800"/>
                </a:cubicBezTo>
                <a:cubicBezTo>
                  <a:pt x="1020619" y="2419927"/>
                  <a:pt x="1099128" y="1771073"/>
                  <a:pt x="1112982" y="1537855"/>
                </a:cubicBezTo>
                <a:cubicBezTo>
                  <a:pt x="1126836" y="1304637"/>
                  <a:pt x="1274618" y="1246909"/>
                  <a:pt x="1140691" y="1191491"/>
                </a:cubicBezTo>
                <a:cubicBezTo>
                  <a:pt x="1006764" y="1136073"/>
                  <a:pt x="443346" y="1156854"/>
                  <a:pt x="309419" y="1205345"/>
                </a:cubicBezTo>
                <a:cubicBezTo>
                  <a:pt x="175492" y="1253836"/>
                  <a:pt x="339437" y="1260763"/>
                  <a:pt x="337128" y="1482436"/>
                </a:cubicBezTo>
                <a:cubicBezTo>
                  <a:pt x="334819" y="1704109"/>
                  <a:pt x="332509" y="2350655"/>
                  <a:pt x="295564" y="2535382"/>
                </a:cubicBezTo>
                <a:cubicBezTo>
                  <a:pt x="258619" y="2720109"/>
                  <a:pt x="161637" y="2616200"/>
                  <a:pt x="115455" y="2590800"/>
                </a:cubicBezTo>
                <a:cubicBezTo>
                  <a:pt x="69273" y="2565400"/>
                  <a:pt x="34637" y="2533073"/>
                  <a:pt x="18473" y="2382982"/>
                </a:cubicBezTo>
                <a:cubicBezTo>
                  <a:pt x="2309" y="2232891"/>
                  <a:pt x="0" y="1948873"/>
                  <a:pt x="18473" y="1690255"/>
                </a:cubicBezTo>
                <a:cubicBezTo>
                  <a:pt x="36946" y="1431637"/>
                  <a:pt x="57728" y="990600"/>
                  <a:pt x="129310" y="831273"/>
                </a:cubicBezTo>
                <a:cubicBezTo>
                  <a:pt x="200892" y="671946"/>
                  <a:pt x="404091" y="805873"/>
                  <a:pt x="447964" y="734291"/>
                </a:cubicBezTo>
                <a:cubicBezTo>
                  <a:pt x="491837" y="662709"/>
                  <a:pt x="381001" y="508000"/>
                  <a:pt x="392546" y="401782"/>
                </a:cubicBezTo>
                <a:cubicBezTo>
                  <a:pt x="404091" y="295564"/>
                  <a:pt x="468746" y="157018"/>
                  <a:pt x="517237" y="96982"/>
                </a:cubicBezTo>
                <a:cubicBezTo>
                  <a:pt x="565728" y="36946"/>
                  <a:pt x="593437" y="55418"/>
                  <a:pt x="683491" y="55418"/>
                </a:cubicBezTo>
                <a:close/>
              </a:path>
            </a:pathLst>
          </a:custGeom>
          <a:solidFill>
            <a:srgbClr val="FFFF00">
              <a:alpha val="6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B4CB3-9DA1-4738-8FA6-1853672D7C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2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2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2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2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2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2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  <p:bldP spid="32775" grpId="0" animBg="1"/>
      <p:bldP spid="32785" grpId="0"/>
      <p:bldP spid="32786" grpId="0"/>
      <p:bldP spid="32787" grpId="0" animBg="1"/>
      <p:bldP spid="32795" grpId="0" animBg="1"/>
      <p:bldP spid="32801" grpId="0" animBg="1"/>
      <p:bldP spid="32802" grpId="0" animBg="1"/>
      <p:bldP spid="32803" grpId="0" animBg="1"/>
      <p:bldP spid="32806" grpId="0" animBg="1"/>
      <p:bldP spid="32807" grpId="0" animBg="1"/>
      <p:bldP spid="32808" grpId="0" animBg="1"/>
      <p:bldP spid="32809" grpId="0" animBg="1"/>
      <p:bldP spid="32810" grpId="0" animBg="1"/>
      <p:bldP spid="32812" grpId="0" animBg="1"/>
      <p:bldP spid="32813" grpId="0" animBg="1"/>
      <p:bldP spid="32814" grpId="0" animBg="1"/>
      <p:bldP spid="32815" grpId="0" animBg="1"/>
      <p:bldP spid="32816" grpId="0" animBg="1"/>
      <p:bldP spid="32817" grpId="0" animBg="1"/>
      <p:bldP spid="32818" grpId="0" animBg="1"/>
      <p:bldP spid="32819" grpId="0" animBg="1"/>
      <p:bldP spid="32821" grpId="0" animBg="1"/>
      <p:bldP spid="32822" grpId="0" animBg="1"/>
      <p:bldP spid="32823" grpId="0" animBg="1"/>
      <p:bldP spid="32824" grpId="0" animBg="1"/>
      <p:bldP spid="32825" grpId="0" animBg="1"/>
      <p:bldP spid="32826" grpId="0"/>
      <p:bldP spid="32828" grpId="0"/>
      <p:bldP spid="32790" grpId="0"/>
      <p:bldP spid="40" grpId="0"/>
      <p:bldP spid="41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8406" y="238780"/>
            <a:ext cx="6027869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800" b="1" dirty="0" smtClean="0"/>
              <a:t>APPROACHES TO STUDYING  ANATOMY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2517099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 smtClean="0"/>
              <a:t>Regional Anatomy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429000" y="914400"/>
            <a:ext cx="2532103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/>
              <a:t>Systemic Anatomy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133600"/>
            <a:ext cx="2990095" cy="393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81400" y="1371600"/>
            <a:ext cx="2209800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study </a:t>
            </a:r>
            <a:r>
              <a:rPr lang="en-US" sz="1600" dirty="0">
                <a:solidFill>
                  <a:srgbClr val="FF0000"/>
                </a:solidFill>
              </a:rPr>
              <a:t>of the body’s organ systems that work together to carry out complex </a:t>
            </a:r>
            <a:r>
              <a:rPr lang="en-US" sz="1600" dirty="0" smtClean="0">
                <a:solidFill>
                  <a:srgbClr val="FF0000"/>
                </a:solidFill>
              </a:rPr>
              <a:t>functions.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3622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Integumentary system </a:t>
            </a:r>
            <a:r>
              <a:rPr lang="en-US" sz="1600" dirty="0"/>
              <a:t>(</a:t>
            </a:r>
            <a:r>
              <a:rPr lang="en-US" sz="1600" dirty="0" smtClean="0"/>
              <a:t>dermatology)</a:t>
            </a:r>
            <a:endParaRPr lang="en-US" sz="1600" dirty="0"/>
          </a:p>
          <a:p>
            <a:r>
              <a:rPr lang="en-US" sz="1600" dirty="0" smtClean="0"/>
              <a:t>The skeletal system (</a:t>
            </a:r>
            <a:r>
              <a:rPr lang="en-US" sz="1600" dirty="0"/>
              <a:t>osteology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Articular system </a:t>
            </a:r>
            <a:r>
              <a:rPr lang="en-US" sz="1600" dirty="0"/>
              <a:t>(</a:t>
            </a:r>
            <a:r>
              <a:rPr lang="en-US" sz="1600" dirty="0" err="1"/>
              <a:t>arthrology</a:t>
            </a:r>
            <a:r>
              <a:rPr lang="en-US" sz="1600" dirty="0"/>
              <a:t>) </a:t>
            </a:r>
            <a:endParaRPr lang="en-US" sz="1600" dirty="0" smtClean="0"/>
          </a:p>
          <a:p>
            <a:r>
              <a:rPr lang="en-US" sz="1600" dirty="0" smtClean="0"/>
              <a:t>Muscular </a:t>
            </a:r>
            <a:r>
              <a:rPr lang="en-US" sz="1600" dirty="0"/>
              <a:t>system (myology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Nervous </a:t>
            </a:r>
            <a:r>
              <a:rPr lang="en-US" sz="1600" dirty="0"/>
              <a:t>system (neurology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Circulatory </a:t>
            </a:r>
            <a:r>
              <a:rPr lang="en-US" sz="1600" dirty="0"/>
              <a:t>system (angiology) </a:t>
            </a:r>
            <a:endParaRPr lang="en-US" sz="1600" dirty="0" smtClean="0"/>
          </a:p>
          <a:p>
            <a:r>
              <a:rPr lang="en-US" sz="1600" dirty="0" smtClean="0"/>
              <a:t>Cardiovascular system</a:t>
            </a:r>
          </a:p>
          <a:p>
            <a:r>
              <a:rPr lang="en-US" sz="1600" dirty="0" smtClean="0"/>
              <a:t>Lymphatic system</a:t>
            </a:r>
          </a:p>
          <a:p>
            <a:r>
              <a:rPr lang="en-US" sz="1600" dirty="0" smtClean="0"/>
              <a:t>Alimentary or </a:t>
            </a:r>
            <a:r>
              <a:rPr lang="en-US" sz="1600" dirty="0"/>
              <a:t>digestive </a:t>
            </a:r>
            <a:r>
              <a:rPr lang="en-US" sz="1600" dirty="0" smtClean="0"/>
              <a:t>system</a:t>
            </a:r>
          </a:p>
          <a:p>
            <a:r>
              <a:rPr lang="en-US" sz="1600" dirty="0" smtClean="0"/>
              <a:t>Respiratory system</a:t>
            </a:r>
          </a:p>
          <a:p>
            <a:r>
              <a:rPr lang="en-US" sz="1600" dirty="0" smtClean="0"/>
              <a:t>Urinary system</a:t>
            </a:r>
          </a:p>
          <a:p>
            <a:r>
              <a:rPr lang="en-US" sz="1600" dirty="0" smtClean="0"/>
              <a:t>Genital (</a:t>
            </a:r>
            <a:r>
              <a:rPr lang="en-US" sz="1600" dirty="0"/>
              <a:t>reproductive) </a:t>
            </a:r>
            <a:r>
              <a:rPr lang="en-US" sz="1600" dirty="0" smtClean="0"/>
              <a:t>system</a:t>
            </a:r>
          </a:p>
          <a:p>
            <a:r>
              <a:rPr lang="en-US" sz="1600" dirty="0" smtClean="0"/>
              <a:t>Endocrine system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700" y="6248400"/>
            <a:ext cx="8610600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2000" dirty="0" smtClean="0"/>
              <a:t>Surface Anatomy Radiographic Anatomy Endoscopic Anatomy Sectional Anatomy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307097" y="914400"/>
            <a:ext cx="2322624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 smtClean="0"/>
              <a:t>Clinical Anatomy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6477000" y="1361182"/>
            <a:ext cx="2209800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It incorporates </a:t>
            </a:r>
            <a:r>
              <a:rPr lang="en-US" sz="1600" dirty="0">
                <a:solidFill>
                  <a:srgbClr val="FF0000"/>
                </a:solidFill>
              </a:rPr>
              <a:t>the regional and systemic approaches to studying anatomy and stresses clinical application.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0" y="2743200"/>
            <a:ext cx="251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Clinical anatomy often involves inverting or reversing the thought process. For example, instead of thinking, “The . . . nerve provides innervation to this area of skin,” clinical anatomy asks, “Numbness in this area indicates a lesion of which nerve?”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803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07197"/>
            <a:ext cx="6400800" cy="56653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771" y="300335"/>
            <a:ext cx="785445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000" b="1" dirty="0"/>
              <a:t>CARDIOVASCULAR </a:t>
            </a:r>
            <a:r>
              <a:rPr lang="en-US" sz="2000" b="1" dirty="0" smtClean="0"/>
              <a:t> </a:t>
            </a:r>
          </a:p>
          <a:p>
            <a:endParaRPr lang="en-US" sz="2000" b="1" dirty="0"/>
          </a:p>
          <a:p>
            <a:r>
              <a:rPr lang="en-US" sz="2000" b="1" dirty="0" smtClean="0"/>
              <a:t>SYSTEM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83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114034" cy="2590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52400"/>
            <a:ext cx="785445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000" b="1" dirty="0"/>
              <a:t>CARDIOVASCULAR 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SYSTEM</a:t>
            </a:r>
            <a:endParaRPr lang="en-US" sz="2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2" y="3483335"/>
            <a:ext cx="3285888" cy="32243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chanism of Vein - YouTub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838200"/>
            <a:ext cx="4267199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4800600"/>
            <a:ext cx="4114800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dirty="0"/>
              <a:t>When venous valves malfunction or the calf muscle-pump is not providing effective </a:t>
            </a:r>
            <a:r>
              <a:rPr lang="en-US" dirty="0" smtClean="0"/>
              <a:t>pumping </a:t>
            </a:r>
            <a:r>
              <a:rPr lang="en-US" dirty="0"/>
              <a:t>blood pools-down </a:t>
            </a:r>
            <a:r>
              <a:rPr lang="en-US" dirty="0" smtClean="0"/>
              <a:t>in the </a:t>
            </a:r>
            <a:r>
              <a:rPr lang="en-US" dirty="0"/>
              <a:t>legs causing </a:t>
            </a:r>
            <a:r>
              <a:rPr lang="en-US" dirty="0" smtClean="0"/>
              <a:t>increased pressure  &amp; </a:t>
            </a:r>
            <a:r>
              <a:rPr lang="en-US" dirty="0"/>
              <a:t>distention of the </a:t>
            </a:r>
            <a:r>
              <a:rPr lang="en-US" dirty="0" smtClean="0"/>
              <a:t>vessels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579" y="224135"/>
            <a:ext cx="7196842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 smtClean="0"/>
              <a:t>LYMPHOID 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SYSTEM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28600" y="2438400"/>
            <a:ext cx="2743200" cy="258532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dirty="0"/>
              <a:t>The lymphoid </a:t>
            </a:r>
            <a:r>
              <a:rPr lang="en-US" dirty="0" smtClean="0"/>
              <a:t>system </a:t>
            </a:r>
            <a:r>
              <a:rPr lang="en-US" dirty="0"/>
              <a:t>provides for the drainage of surplus tissue </a:t>
            </a:r>
            <a:r>
              <a:rPr lang="en-US" dirty="0" smtClean="0"/>
              <a:t>fluid </a:t>
            </a:r>
            <a:r>
              <a:rPr lang="en-US" dirty="0"/>
              <a:t>and leaked plasma proteins to the bloodstream, as well as for the removal of debris from cellular decomposition and infection.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752565"/>
            <a:ext cx="4648201" cy="600577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9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54050"/>
            <a:ext cx="7931150" cy="5619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/>
              <a:t>FUNCTIONS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651500" y="2565400"/>
            <a:ext cx="3097213" cy="2082800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collection of sensory input</a:t>
            </a:r>
          </a:p>
          <a:p>
            <a:pPr eaLnBrk="1" hangingPunct="1">
              <a:defRPr/>
            </a:pPr>
            <a:r>
              <a:rPr lang="en-US" sz="2800" dirty="0" smtClean="0"/>
              <a:t>integration</a:t>
            </a:r>
          </a:p>
          <a:p>
            <a:pPr eaLnBrk="1" hangingPunct="1">
              <a:defRPr/>
            </a:pPr>
            <a:r>
              <a:rPr lang="en-US" sz="2800" dirty="0" smtClean="0"/>
              <a:t>motor output</a:t>
            </a:r>
          </a:p>
        </p:txBody>
      </p:sp>
      <p:pic>
        <p:nvPicPr>
          <p:cNvPr id="12295" name="Picture 7" descr="File05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63738"/>
            <a:ext cx="4897437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1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BC18BD-C030-4755-92D0-F056D66C77D9}" type="slidenum">
              <a:rPr lang="en-US"/>
              <a:pPr/>
              <a:t>23</a:t>
            </a:fld>
            <a:endParaRPr lang="en-US"/>
          </a:p>
        </p:txBody>
      </p:sp>
      <p:sp>
        <p:nvSpPr>
          <p:cNvPr id="410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Dr. Vohra</a:t>
            </a:r>
          </a:p>
        </p:txBody>
      </p:sp>
      <p:sp>
        <p:nvSpPr>
          <p:cNvPr id="7" name="Rectangle 6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529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655253" y="1349375"/>
            <a:ext cx="3833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Nervous System (NS)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079884" y="2986088"/>
            <a:ext cx="1628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Peripheral NS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883600" y="3025775"/>
            <a:ext cx="1297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Central NS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68338" y="3694113"/>
            <a:ext cx="1816100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Autonomic NS 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967856" y="3673475"/>
            <a:ext cx="1382943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Somatic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NS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75794" y="5662613"/>
            <a:ext cx="2190279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Sympathetic NS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514869" y="5659438"/>
            <a:ext cx="273183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Parasympathetic NS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878205" y="4108450"/>
            <a:ext cx="741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Brain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6006607" y="4070350"/>
            <a:ext cx="1391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Spinal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Cord</a:t>
            </a: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826659" y="2043113"/>
            <a:ext cx="26821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99FF"/>
                </a:solidFill>
              </a:rPr>
              <a:t>Functional Division 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47800" y="3162300"/>
            <a:ext cx="2212975" cy="498475"/>
            <a:chOff x="912" y="1992"/>
            <a:chExt cx="1394" cy="314"/>
          </a:xfrm>
        </p:grpSpPr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>
              <a:off x="930" y="2000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>
              <a:off x="2286" y="1992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 flipH="1">
              <a:off x="912" y="1996"/>
              <a:ext cx="1394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218113" y="3648075"/>
            <a:ext cx="1335087" cy="547688"/>
            <a:chOff x="912" y="1992"/>
            <a:chExt cx="1394" cy="314"/>
          </a:xfrm>
        </p:grpSpPr>
        <p:sp>
          <p:nvSpPr>
            <p:cNvPr id="23584" name="Line 32"/>
            <p:cNvSpPr>
              <a:spLocks noChangeShapeType="1"/>
            </p:cNvSpPr>
            <p:nvPr/>
          </p:nvSpPr>
          <p:spPr bwMode="auto">
            <a:xfrm>
              <a:off x="930" y="2000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>
              <a:off x="2286" y="1992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86" name="Line 34"/>
            <p:cNvSpPr>
              <a:spLocks noChangeShapeType="1"/>
            </p:cNvSpPr>
            <p:nvPr/>
          </p:nvSpPr>
          <p:spPr bwMode="auto">
            <a:xfrm flipH="1">
              <a:off x="912" y="1996"/>
              <a:ext cx="1394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23588" name="Line 36"/>
          <p:cNvSpPr>
            <a:spLocks noChangeShapeType="1"/>
          </p:cNvSpPr>
          <p:nvPr/>
        </p:nvSpPr>
        <p:spPr bwMode="auto">
          <a:xfrm>
            <a:off x="5594350" y="2770188"/>
            <a:ext cx="7938" cy="3063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>
            <a:off x="8488363" y="3421063"/>
            <a:ext cx="7937" cy="21478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3590" name="Line 38"/>
          <p:cNvSpPr>
            <a:spLocks noChangeShapeType="1"/>
          </p:cNvSpPr>
          <p:nvPr/>
        </p:nvSpPr>
        <p:spPr bwMode="auto">
          <a:xfrm flipH="1" flipV="1">
            <a:off x="5568950" y="2787650"/>
            <a:ext cx="2151063" cy="15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69950" y="5091113"/>
            <a:ext cx="2087563" cy="547687"/>
            <a:chOff x="912" y="1992"/>
            <a:chExt cx="1394" cy="314"/>
          </a:xfrm>
        </p:grpSpPr>
        <p:sp>
          <p:nvSpPr>
            <p:cNvPr id="23592" name="Line 40"/>
            <p:cNvSpPr>
              <a:spLocks noChangeShapeType="1"/>
            </p:cNvSpPr>
            <p:nvPr/>
          </p:nvSpPr>
          <p:spPr bwMode="auto">
            <a:xfrm>
              <a:off x="930" y="2000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93" name="Line 41"/>
            <p:cNvSpPr>
              <a:spLocks noChangeShapeType="1"/>
            </p:cNvSpPr>
            <p:nvPr/>
          </p:nvSpPr>
          <p:spPr bwMode="auto">
            <a:xfrm>
              <a:off x="2286" y="1992"/>
              <a:ext cx="8" cy="30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94" name="Line 42"/>
            <p:cNvSpPr>
              <a:spLocks noChangeShapeType="1"/>
            </p:cNvSpPr>
            <p:nvPr/>
          </p:nvSpPr>
          <p:spPr bwMode="auto">
            <a:xfrm flipH="1">
              <a:off x="912" y="1996"/>
              <a:ext cx="1394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23595" name="Line 43"/>
          <p:cNvSpPr>
            <a:spLocks noChangeShapeType="1"/>
          </p:cNvSpPr>
          <p:nvPr/>
        </p:nvSpPr>
        <p:spPr bwMode="auto">
          <a:xfrm>
            <a:off x="4470400" y="1770063"/>
            <a:ext cx="12700" cy="5286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3597" name="Text Box 45"/>
          <p:cNvSpPr txBox="1">
            <a:spLocks noChangeArrowheads="1"/>
          </p:cNvSpPr>
          <p:nvPr/>
        </p:nvSpPr>
        <p:spPr bwMode="auto">
          <a:xfrm>
            <a:off x="6050654" y="5537537"/>
            <a:ext cx="3002169" cy="10156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399FF"/>
                </a:solidFill>
              </a:rPr>
              <a:t>12 pairs of Cranial nerves </a:t>
            </a:r>
          </a:p>
          <a:p>
            <a:pPr algn="ctr"/>
            <a:r>
              <a:rPr lang="en-US" sz="2000" b="1" dirty="0">
                <a:solidFill>
                  <a:srgbClr val="3399FF"/>
                </a:solidFill>
              </a:rPr>
              <a:t>&amp; </a:t>
            </a:r>
          </a:p>
          <a:p>
            <a:pPr algn="ctr"/>
            <a:r>
              <a:rPr lang="en-US" sz="2000" b="1" dirty="0">
                <a:solidFill>
                  <a:srgbClr val="3399FF"/>
                </a:solidFill>
              </a:rPr>
              <a:t>31 pairs of spinal nerves</a:t>
            </a:r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5547978" y="2019300"/>
            <a:ext cx="25311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99FF"/>
                </a:solidFill>
              </a:rPr>
              <a:t>Structural Division</a:t>
            </a:r>
          </a:p>
        </p:txBody>
      </p:sp>
      <p:sp>
        <p:nvSpPr>
          <p:cNvPr id="23600" name="Text Box 48"/>
          <p:cNvSpPr txBox="1">
            <a:spLocks noChangeArrowheads="1"/>
          </p:cNvSpPr>
          <p:nvPr/>
        </p:nvSpPr>
        <p:spPr bwMode="auto">
          <a:xfrm>
            <a:off x="3502956" y="706438"/>
            <a:ext cx="213808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Classification</a:t>
            </a:r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1568450" y="4116388"/>
            <a:ext cx="0" cy="9509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 flipH="1" flipV="1">
            <a:off x="3682998" y="2262187"/>
            <a:ext cx="173990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7727950" y="2782888"/>
            <a:ext cx="7938" cy="3063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6902450" y="2516188"/>
            <a:ext cx="7938" cy="3063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>
            <a:off x="2381145" y="2492374"/>
            <a:ext cx="0" cy="708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3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23900" y="909697"/>
            <a:ext cx="630986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Nervous system consists of two main cell type</a:t>
            </a: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a. Neurons </a:t>
            </a: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b.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Neuroglia/Non neuronal cells/Supporting cells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Neuron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Neuron is a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functional structural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unit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nervous system</a:t>
            </a:r>
          </a:p>
        </p:txBody>
      </p:sp>
      <p:pic>
        <p:nvPicPr>
          <p:cNvPr id="22532" name="Picture 4" descr="neur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700088"/>
            <a:ext cx="904875" cy="4572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533" name="Picture 5" descr="neu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2625" y="3065463"/>
            <a:ext cx="7110413" cy="36163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ectangle 4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14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273572" y="1597730"/>
            <a:ext cx="659685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What is a NERVE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Its is a bundle </a:t>
            </a:r>
            <a:r>
              <a:rPr lang="en-US" sz="2400" b="1" dirty="0">
                <a:solidFill>
                  <a:srgbClr val="0000FF"/>
                </a:solidFill>
              </a:rPr>
              <a:t>of axons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What is a NUCLEUS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It is the collection </a:t>
            </a:r>
            <a:r>
              <a:rPr lang="en-US" sz="2400" b="1" dirty="0">
                <a:solidFill>
                  <a:srgbClr val="0000FF"/>
                </a:solidFill>
              </a:rPr>
              <a:t>of nerve cell bodies in the </a:t>
            </a:r>
            <a:r>
              <a:rPr lang="en-US" sz="2400" b="1" dirty="0" smtClean="0">
                <a:solidFill>
                  <a:srgbClr val="0000FF"/>
                </a:solidFill>
              </a:rPr>
              <a:t>CNS</a:t>
            </a:r>
          </a:p>
          <a:p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What is a GANGLION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It is a Collection of nerve cell bodies in the PNS</a:t>
            </a:r>
          </a:p>
        </p:txBody>
      </p:sp>
    </p:spTree>
    <p:extLst>
      <p:ext uri="{BB962C8B-B14F-4D97-AF65-F5344CB8AC3E}">
        <p14:creationId xmlns:p14="http://schemas.microsoft.com/office/powerpoint/2010/main" val="6572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96" y="833614"/>
            <a:ext cx="5703008" cy="58719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3579" y="300335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020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3" y="838200"/>
            <a:ext cx="8381034" cy="5181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91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8266"/>
            <a:ext cx="3505198" cy="59411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9532"/>
            <a:ext cx="4143375" cy="5257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72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320225"/>
            <a:ext cx="363593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The Bottom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209800"/>
            <a:ext cx="7620000" cy="329320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STUDYING ANATOMY </a:t>
            </a:r>
            <a:endParaRPr lang="en-US" sz="2800" b="1" dirty="0"/>
          </a:p>
          <a:p>
            <a:r>
              <a:rPr lang="en-US" dirty="0"/>
              <a:t>Anatomy is the study of the structure of the human body. </a:t>
            </a:r>
            <a:endParaRPr lang="en-US" dirty="0" smtClean="0"/>
          </a:p>
          <a:p>
            <a:r>
              <a:rPr lang="en-US" dirty="0" smtClean="0"/>
              <a:t>♦ </a:t>
            </a:r>
            <a:r>
              <a:rPr lang="en-US" dirty="0"/>
              <a:t>Regional anatomy considers the body as organized into segments or parts. </a:t>
            </a:r>
            <a:endParaRPr lang="en-US" dirty="0" smtClean="0"/>
          </a:p>
          <a:p>
            <a:r>
              <a:rPr lang="en-US" dirty="0" smtClean="0"/>
              <a:t>♦ </a:t>
            </a:r>
            <a:r>
              <a:rPr lang="en-US" dirty="0"/>
              <a:t>Systemic anatomy sees the body as organized into organ systems. </a:t>
            </a:r>
            <a:endParaRPr lang="en-US" dirty="0" smtClean="0"/>
          </a:p>
          <a:p>
            <a:r>
              <a:rPr lang="en-US" dirty="0" smtClean="0"/>
              <a:t>♦ </a:t>
            </a:r>
            <a:r>
              <a:rPr lang="en-US" dirty="0"/>
              <a:t>Surface anatomy provides information about structures that may be observed or palpated beneath the skin. </a:t>
            </a:r>
            <a:endParaRPr lang="en-US" dirty="0" smtClean="0"/>
          </a:p>
          <a:p>
            <a:r>
              <a:rPr lang="en-US" dirty="0" smtClean="0"/>
              <a:t>♦ </a:t>
            </a:r>
            <a:r>
              <a:rPr lang="en-US" dirty="0"/>
              <a:t>Radiographic, sectional, and endoscopic anatomy allows appreciation of structures in living people, as they are affected by muscle tone, body fluids, pressures, and gravity. </a:t>
            </a:r>
            <a:endParaRPr lang="en-US" dirty="0" smtClean="0"/>
          </a:p>
          <a:p>
            <a:r>
              <a:rPr lang="en-US" dirty="0" smtClean="0"/>
              <a:t>♦ </a:t>
            </a:r>
            <a:r>
              <a:rPr lang="en-US" dirty="0"/>
              <a:t>Clinical anatomy emphasizes application of anatomical knowledge to the practice of </a:t>
            </a:r>
            <a:r>
              <a:rPr lang="en-US" dirty="0" smtClean="0"/>
              <a:t>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3485" y="533400"/>
            <a:ext cx="741703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>
            <a:spAutoFit/>
          </a:bodyPr>
          <a:lstStyle/>
          <a:p>
            <a:pPr algn="ctr"/>
            <a:r>
              <a:rPr lang="en-US" sz="2800" b="1" dirty="0"/>
              <a:t>Autonomic Nervous </a:t>
            </a:r>
            <a:r>
              <a:rPr lang="en-US" sz="2800" b="1" dirty="0" smtClean="0"/>
              <a:t>System (ANS)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028700" y="1154668"/>
            <a:ext cx="708660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SYMPATHETIC (THORACOLUMBAR) DIVISION OF ANS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752600"/>
            <a:ext cx="89058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31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" y="152400"/>
            <a:ext cx="900536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7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8700" y="1002268"/>
            <a:ext cx="708660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SYMPATHETIC (THORACOLUMBAR) DIVISION OF ANS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384470"/>
            <a:ext cx="6095998" cy="51463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3485" y="467380"/>
            <a:ext cx="741703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>
            <a:spAutoFit/>
          </a:bodyPr>
          <a:lstStyle/>
          <a:p>
            <a:pPr algn="ctr"/>
            <a:r>
              <a:rPr lang="en-US" sz="2800" b="1" dirty="0"/>
              <a:t>Autonomic Nervous </a:t>
            </a:r>
            <a:r>
              <a:rPr lang="en-US" sz="2800" b="1" dirty="0" smtClean="0"/>
              <a:t>System (ANS)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81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24" y="1455062"/>
            <a:ext cx="3965752" cy="53267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3485" y="467380"/>
            <a:ext cx="741703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>
            <a:spAutoFit/>
          </a:bodyPr>
          <a:lstStyle/>
          <a:p>
            <a:pPr algn="ctr"/>
            <a:r>
              <a:rPr lang="en-US" sz="2800" b="1" dirty="0"/>
              <a:t>Autonomic Nervous </a:t>
            </a:r>
            <a:r>
              <a:rPr lang="en-US" sz="2800" b="1" dirty="0" smtClean="0"/>
              <a:t>System (ANS)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028700" y="1002268"/>
            <a:ext cx="708660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SYMPATHETIC (THORACOLUMBAR) DIVISION OF ANS</a:t>
            </a:r>
          </a:p>
        </p:txBody>
      </p:sp>
    </p:spTree>
    <p:extLst>
      <p:ext uri="{BB962C8B-B14F-4D97-AF65-F5344CB8AC3E}">
        <p14:creationId xmlns:p14="http://schemas.microsoft.com/office/powerpoint/2010/main" val="27316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58" y="1424694"/>
            <a:ext cx="3959084" cy="52809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914400"/>
            <a:ext cx="563880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PARASYMPATHETIC (CRANIOSACRAL) DIVISION OF ANS</a:t>
            </a:r>
          </a:p>
        </p:txBody>
      </p:sp>
      <p:sp>
        <p:nvSpPr>
          <p:cNvPr id="6" name="Rectangle 5"/>
          <p:cNvSpPr/>
          <p:nvPr/>
        </p:nvSpPr>
        <p:spPr>
          <a:xfrm>
            <a:off x="863485" y="467380"/>
            <a:ext cx="741703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>
            <a:spAutoFit/>
          </a:bodyPr>
          <a:lstStyle/>
          <a:p>
            <a:pPr algn="ctr"/>
            <a:r>
              <a:rPr lang="en-US" sz="2800" b="1" dirty="0"/>
              <a:t>Autonomic Nervous </a:t>
            </a:r>
            <a:r>
              <a:rPr lang="en-US" sz="2800" b="1" dirty="0" smtClean="0"/>
              <a:t>System (ANS)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3579" y="76200"/>
            <a:ext cx="675858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r>
              <a:rPr lang="en-US" sz="2400" b="1" dirty="0" smtClean="0"/>
              <a:t>NERVOUS  </a:t>
            </a:r>
          </a:p>
          <a:p>
            <a:endParaRPr lang="en-US" sz="2400" b="1" dirty="0"/>
          </a:p>
          <a:p>
            <a:r>
              <a:rPr lang="en-US" sz="2400" b="1" dirty="0" smtClean="0"/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69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0002" y="1305342"/>
            <a:ext cx="7803996" cy="42473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 anchor="ctr">
            <a:spAutoFit/>
          </a:bodyPr>
          <a:lstStyle/>
          <a:p>
            <a:r>
              <a:rPr lang="en-US" sz="13800" b="1" dirty="0" smtClean="0"/>
              <a:t>Thank you</a:t>
            </a:r>
          </a:p>
          <a:p>
            <a:pPr algn="ctr"/>
            <a:r>
              <a:rPr lang="en-US" sz="6600" b="1" dirty="0" smtClean="0"/>
              <a:t>&amp;</a:t>
            </a:r>
          </a:p>
          <a:p>
            <a:pPr algn="ctr"/>
            <a:r>
              <a:rPr lang="en-US" sz="6600" b="1" dirty="0" smtClean="0"/>
              <a:t>Happy Holidays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0072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5716" y="152400"/>
            <a:ext cx="6572568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200" b="1" dirty="0"/>
              <a:t>ANATOMICOMEDICAL TERMINOLOGY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737175"/>
            <a:ext cx="8077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Express yourself </a:t>
            </a:r>
            <a:r>
              <a:rPr lang="en-US" dirty="0"/>
              <a:t>clearly, using the proper terms in the </a:t>
            </a:r>
            <a:r>
              <a:rPr lang="en-US" dirty="0" smtClean="0"/>
              <a:t>correct way specially during your presentations in PBLs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447800"/>
            <a:ext cx="9144000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For example use axillary </a:t>
            </a:r>
            <a:r>
              <a:rPr lang="en-US" sz="1600" b="1" dirty="0"/>
              <a:t>fossa instead of armpit and clavicle instead of </a:t>
            </a:r>
            <a:r>
              <a:rPr lang="en-US" sz="1600" b="1" dirty="0" smtClean="0"/>
              <a:t>collarbone or beauty bone</a:t>
            </a:r>
          </a:p>
          <a:p>
            <a:pPr algn="ctr"/>
            <a:r>
              <a:rPr lang="en-US" sz="1600" b="1" dirty="0" smtClean="0"/>
              <a:t>Enables  </a:t>
            </a:r>
            <a:r>
              <a:rPr lang="en-US" sz="1600" b="1" dirty="0"/>
              <a:t>precise communication among healthcare </a:t>
            </a:r>
            <a:r>
              <a:rPr lang="en-US" sz="1600" b="1" dirty="0" smtClean="0"/>
              <a:t>professionals</a:t>
            </a:r>
            <a:endParaRPr lang="en-US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49" y="2667000"/>
            <a:ext cx="5952103" cy="38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47616" y="2310825"/>
            <a:ext cx="6648768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Anatomical Planes</a:t>
            </a:r>
          </a:p>
        </p:txBody>
      </p:sp>
    </p:spTree>
    <p:extLst>
      <p:ext uri="{BB962C8B-B14F-4D97-AF65-F5344CB8AC3E}">
        <p14:creationId xmlns:p14="http://schemas.microsoft.com/office/powerpoint/2010/main" val="11223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76200"/>
            <a:ext cx="79248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Terms of Relationship and Comparison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72619"/>
              </p:ext>
            </p:extLst>
          </p:nvPr>
        </p:nvGraphicFramePr>
        <p:xfrm>
          <a:off x="533400" y="788438"/>
          <a:ext cx="8077200" cy="81176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4058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Inferior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Cranial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Caudal</a:t>
                      </a:r>
                    </a:p>
                  </a:txBody>
                  <a:tcPr/>
                </a:tc>
              </a:tr>
              <a:tr h="4058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Posterior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Medial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Lateral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33400" y="1788679"/>
            <a:ext cx="80772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Terms of Laterality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438400"/>
            <a:ext cx="86868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Bilateral	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Unilateral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Ipsilateral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Contralateral 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1" y="28956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Both sides 			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3886200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	 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18669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3200" y="28956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u-IN" sz="1600" dirty="0"/>
              <a:t>one side </a:t>
            </a:r>
            <a:r>
              <a:rPr lang="gu-IN" sz="1600" dirty="0" smtClean="0"/>
              <a:t>only</a:t>
            </a:r>
            <a:r>
              <a:rPr lang="en-US" sz="1600" dirty="0" smtClean="0"/>
              <a:t> </a:t>
            </a:r>
            <a:r>
              <a:rPr lang="en-US" sz="1600" dirty="0"/>
              <a:t>unilateral exophthalmos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2895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parts that are on the </a:t>
            </a:r>
            <a:r>
              <a:rPr lang="en-US" sz="1600" dirty="0" smtClean="0"/>
              <a:t>same</a:t>
            </a:r>
          </a:p>
          <a:p>
            <a:r>
              <a:rPr lang="en-US" sz="1600" dirty="0" smtClean="0"/>
              <a:t>For example left </a:t>
            </a:r>
            <a:r>
              <a:rPr lang="en-US" sz="1600" dirty="0"/>
              <a:t>arm and left leg are </a:t>
            </a:r>
            <a:r>
              <a:rPr lang="en-US" sz="1600" dirty="0" err="1"/>
              <a:t>ipsilateral</a:t>
            </a:r>
            <a:r>
              <a:rPr lang="en-US" sz="1600" dirty="0"/>
              <a:t> to one </a:t>
            </a:r>
            <a:r>
              <a:rPr lang="en-US" sz="1600" dirty="0" smtClean="0"/>
              <a:t>another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28956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u-IN" sz="1600" dirty="0"/>
              <a:t>opposite </a:t>
            </a:r>
            <a:r>
              <a:rPr lang="gu-IN" sz="1600" dirty="0" smtClean="0"/>
              <a:t>side</a:t>
            </a:r>
            <a:endParaRPr lang="en-US" sz="1600" dirty="0" smtClean="0"/>
          </a:p>
          <a:p>
            <a:r>
              <a:rPr lang="en-US" sz="1600" dirty="0"/>
              <a:t>For example left arm and right leg are contralateral to one </a:t>
            </a:r>
            <a:r>
              <a:rPr lang="en-US" sz="1600" dirty="0" smtClean="0"/>
              <a:t>another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33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2684"/>
            <a:ext cx="7315200" cy="58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24135"/>
            <a:ext cx="79248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Terms of Relationship and Comparison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4800" y="2667000"/>
            <a:ext cx="838200" cy="1447800"/>
          </a:xfrm>
          <a:prstGeom prst="rect">
            <a:avLst/>
          </a:prstGeom>
          <a:solidFill>
            <a:srgbClr val="0000FF">
              <a:alpha val="86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03" y="533400"/>
            <a:ext cx="499219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-23244"/>
            <a:ext cx="7635103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/>
              <a:t>Terms of Movement</a:t>
            </a:r>
          </a:p>
        </p:txBody>
      </p:sp>
    </p:spTree>
    <p:extLst>
      <p:ext uri="{BB962C8B-B14F-4D97-AF65-F5344CB8AC3E}">
        <p14:creationId xmlns:p14="http://schemas.microsoft.com/office/powerpoint/2010/main" val="40388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-23244"/>
            <a:ext cx="7635103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>
            <a:spAutoFit/>
          </a:bodyPr>
          <a:lstStyle/>
          <a:p>
            <a:pPr algn="ctr"/>
            <a:r>
              <a:rPr lang="en-US" sz="2400" b="1" dirty="0"/>
              <a:t>Terms of Movement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1000"/>
            <a:ext cx="51054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990600"/>
            <a:ext cx="228600" cy="9906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4114800"/>
            <a:ext cx="228600" cy="6858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5715000"/>
            <a:ext cx="152400" cy="6858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03957"/>
            <a:ext cx="3810000" cy="600164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The tension lines (also called cleavage lines or Langer lines) tend to spiral longitudinally in the limbs and run </a:t>
            </a:r>
            <a:r>
              <a:rPr lang="en-US" sz="2400" dirty="0" smtClean="0"/>
              <a:t>transversely </a:t>
            </a:r>
            <a:r>
              <a:rPr lang="en-US" sz="2400" dirty="0"/>
              <a:t>in the neck and </a:t>
            </a:r>
            <a:r>
              <a:rPr lang="en-US" sz="2400" dirty="0" smtClean="0"/>
              <a:t>trunk. </a:t>
            </a:r>
            <a:r>
              <a:rPr lang="en-US" sz="2400" dirty="0"/>
              <a:t>Tension lines at the elbows, knees, ankles, and wrists are parallel to the transverse creases that appear when the limbs are </a:t>
            </a:r>
            <a:r>
              <a:rPr lang="en-US" sz="2400" dirty="0" smtClean="0"/>
              <a:t>flexed</a:t>
            </a:r>
            <a:r>
              <a:rPr lang="en-US" sz="2400" dirty="0"/>
              <a:t>. The elastic </a:t>
            </a:r>
            <a:r>
              <a:rPr lang="en-US" sz="2400" dirty="0" smtClean="0"/>
              <a:t>fibers </a:t>
            </a:r>
            <a:r>
              <a:rPr lang="en-US" sz="2400" dirty="0"/>
              <a:t>of the dermis deteriorate with age and are not replaced; consequently, in older people, the skin wrinkles and </a:t>
            </a:r>
            <a:r>
              <a:rPr lang="en-US" sz="2400" dirty="0" smtClean="0"/>
              <a:t>drops </a:t>
            </a:r>
            <a:r>
              <a:rPr lang="en-US" sz="2400" dirty="0"/>
              <a:t>as it loses its elasticity.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36" y="719137"/>
            <a:ext cx="4504364" cy="54197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6549" y="76200"/>
            <a:ext cx="3530903" cy="646331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/>
              <a:t>The tension lines </a:t>
            </a:r>
          </a:p>
        </p:txBody>
      </p:sp>
    </p:spTree>
    <p:extLst>
      <p:ext uri="{BB962C8B-B14F-4D97-AF65-F5344CB8AC3E}">
        <p14:creationId xmlns:p14="http://schemas.microsoft.com/office/powerpoint/2010/main" val="25598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872</TotalTime>
  <Words>984</Words>
  <Application>Microsoft Office PowerPoint</Application>
  <PresentationFormat>On-screen Show (4:3)</PresentationFormat>
  <Paragraphs>216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VOHRA</dc:creator>
  <cp:lastModifiedBy>VOHRA</cp:lastModifiedBy>
  <cp:revision>72</cp:revision>
  <dcterms:created xsi:type="dcterms:W3CDTF">2013-05-22T10:55:29Z</dcterms:created>
  <dcterms:modified xsi:type="dcterms:W3CDTF">2016-05-16T05:23:48Z</dcterms:modified>
</cp:coreProperties>
</file>