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80" r:id="rId3"/>
    <p:sldId id="335" r:id="rId4"/>
    <p:sldId id="306" r:id="rId5"/>
    <p:sldId id="337" r:id="rId6"/>
    <p:sldId id="349" r:id="rId7"/>
    <p:sldId id="263" r:id="rId8"/>
    <p:sldId id="323" r:id="rId9"/>
    <p:sldId id="338" r:id="rId10"/>
    <p:sldId id="339" r:id="rId11"/>
    <p:sldId id="322" r:id="rId12"/>
    <p:sldId id="345" r:id="rId13"/>
    <p:sldId id="346" r:id="rId14"/>
    <p:sldId id="269" r:id="rId15"/>
    <p:sldId id="350" r:id="rId16"/>
    <p:sldId id="327" r:id="rId17"/>
    <p:sldId id="305" r:id="rId18"/>
    <p:sldId id="274" r:id="rId19"/>
    <p:sldId id="351" r:id="rId20"/>
    <p:sldId id="324" r:id="rId21"/>
    <p:sldId id="311" r:id="rId22"/>
    <p:sldId id="316" r:id="rId23"/>
    <p:sldId id="282" r:id="rId24"/>
    <p:sldId id="283" r:id="rId25"/>
    <p:sldId id="285" r:id="rId26"/>
    <p:sldId id="284" r:id="rId27"/>
    <p:sldId id="317" r:id="rId28"/>
    <p:sldId id="325" r:id="rId29"/>
    <p:sldId id="352" r:id="rId30"/>
    <p:sldId id="319" r:id="rId31"/>
    <p:sldId id="318" r:id="rId32"/>
    <p:sldId id="290" r:id="rId33"/>
    <p:sldId id="340" r:id="rId34"/>
    <p:sldId id="32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02" y="-3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8C6D88-ABAE-4668-86D1-98FD93889219}" type="datetimeFigureOut">
              <a:rPr lang="en-US" smtClean="0"/>
              <a:pPr/>
              <a:t>5/19/2016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D7C9A6-1BC7-4256-B1D6-A81C0E4B9E3A}" type="slidenum">
              <a:rPr lang="en-US" smtClean="0"/>
              <a:pPr/>
              <a:t>‹#›</a:t>
            </a:fld>
            <a:endParaRPr lang="en-US"/>
          </a:p>
        </p:txBody>
      </p:sp>
    </p:spTree>
    <p:extLst>
      <p:ext uri="{BB962C8B-B14F-4D97-AF65-F5344CB8AC3E}">
        <p14:creationId xmlns:p14="http://schemas.microsoft.com/office/powerpoint/2010/main" val="3859635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6591CAB-D90B-4C02-8229-B7CC2573E836}" type="datetimeFigureOut">
              <a:rPr lang="en-US" smtClean="0"/>
              <a:pPr/>
              <a:t>5/19/2016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DBB93AE-6025-41E0-96CB-40ECDBDD357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591CAB-D90B-4C02-8229-B7CC2573E836}" type="datetimeFigureOut">
              <a:rPr lang="en-US" smtClean="0"/>
              <a:pPr/>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B93AE-6025-41E0-96CB-40ECDBDD35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591CAB-D90B-4C02-8229-B7CC2573E836}" type="datetimeFigureOut">
              <a:rPr lang="en-US" smtClean="0"/>
              <a:pPr/>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B93AE-6025-41E0-96CB-40ECDBDD35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53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457200" y="6245225"/>
            <a:ext cx="2133600" cy="476250"/>
          </a:xfrm>
        </p:spPr>
        <p:txBody>
          <a:bodyPr/>
          <a:lstStyle>
            <a:lvl1pPr>
              <a:defRPr/>
            </a:lvl1pPr>
          </a:lstStyle>
          <a:p>
            <a:fld id="{78BFBF56-B2E7-4A87-A705-7ED9152F8F9D}" type="slidenum">
              <a:rPr lang="ar-SA"/>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BD4086F-B2BF-450A-A2CD-82468AA67394}" type="slidenum">
              <a:rPr lang="ar-SA"/>
              <a:pPr/>
              <a:t>‹#›</a:t>
            </a:fld>
            <a:endParaRPr lang="en-US"/>
          </a:p>
        </p:txBody>
      </p:sp>
    </p:spTree>
    <p:extLst>
      <p:ext uri="{BB962C8B-B14F-4D97-AF65-F5344CB8AC3E}">
        <p14:creationId xmlns:p14="http://schemas.microsoft.com/office/powerpoint/2010/main" val="159413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6591CAB-D90B-4C02-8229-B7CC2573E836}" type="datetimeFigureOut">
              <a:rPr lang="en-US" smtClean="0"/>
              <a:pPr/>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B93AE-6025-41E0-96CB-40ECDBDD357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6591CAB-D90B-4C02-8229-B7CC2573E836}" type="datetimeFigureOut">
              <a:rPr lang="en-US" smtClean="0"/>
              <a:pPr/>
              <a:t>5/19/2016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DBB93AE-6025-41E0-96CB-40ECDBDD357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6591CAB-D90B-4C02-8229-B7CC2573E836}" type="datetimeFigureOut">
              <a:rPr lang="en-US" smtClean="0"/>
              <a:pPr/>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B93AE-6025-41E0-96CB-40ECDBDD357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6591CAB-D90B-4C02-8229-B7CC2573E836}" type="datetimeFigureOut">
              <a:rPr lang="en-US" smtClean="0"/>
              <a:pPr/>
              <a:t>5/19/2016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BB93AE-6025-41E0-96CB-40ECDBDD357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6591CAB-D90B-4C02-8229-B7CC2573E836}" type="datetimeFigureOut">
              <a:rPr lang="en-US" smtClean="0"/>
              <a:pPr/>
              <a:t>5/19/2016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BB93AE-6025-41E0-96CB-40ECDBDD35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91CAB-D90B-4C02-8229-B7CC2573E836}" type="datetimeFigureOut">
              <a:rPr lang="en-US" smtClean="0"/>
              <a:pPr/>
              <a:t>5/19/2016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BB93AE-6025-41E0-96CB-40ECDBDD35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6591CAB-D90B-4C02-8229-B7CC2573E836}" type="datetimeFigureOut">
              <a:rPr lang="en-US" smtClean="0"/>
              <a:pPr/>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B93AE-6025-41E0-96CB-40ECDBDD357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6591CAB-D90B-4C02-8229-B7CC2573E836}" type="datetimeFigureOut">
              <a:rPr lang="en-US" smtClean="0"/>
              <a:pPr/>
              <a:t>5/19/2016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DBB93AE-6025-41E0-96CB-40ECDBDD357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6591CAB-D90B-4C02-8229-B7CC2573E836}" type="datetimeFigureOut">
              <a:rPr lang="en-US" smtClean="0"/>
              <a:pPr/>
              <a:t>5/19/2016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DBB93AE-6025-41E0-96CB-40ECDBDD35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Maxillary_nerve" TargetMode="External"/><Relationship Id="rId2" Type="http://schemas.openxmlformats.org/officeDocument/2006/relationships/hyperlink" Target="https://en.wikipedia.org/wiki/Ophthalmic_nerve" TargetMode="Externa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hyperlink" Target="https://en.wikipedia.org/wiki/Trigeminal_nerve#cite_note-1" TargetMode="External"/><Relationship Id="rId4" Type="http://schemas.openxmlformats.org/officeDocument/2006/relationships/hyperlink" Target="https://en.wikipedia.org/wiki/Mandibular_nerv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Deglutition" TargetMode="External"/><Relationship Id="rId7" Type="http://schemas.openxmlformats.org/officeDocument/2006/relationships/image" Target="../media/image37.jpeg"/><Relationship Id="rId2" Type="http://schemas.openxmlformats.org/officeDocument/2006/relationships/hyperlink" Target="https://en.wikipedia.org/wiki/Human_pharynx" TargetMode="External"/><Relationship Id="rId1" Type="http://schemas.openxmlformats.org/officeDocument/2006/relationships/slideLayout" Target="../slideLayouts/slideLayout4.xml"/><Relationship Id="rId6" Type="http://schemas.openxmlformats.org/officeDocument/2006/relationships/hyperlink" Target="https://en.wikipedia.org/wiki/Cheeks" TargetMode="External"/><Relationship Id="rId5" Type="http://schemas.openxmlformats.org/officeDocument/2006/relationships/hyperlink" Target="https://en.wikipedia.org/wiki/Lip" TargetMode="External"/><Relationship Id="rId4" Type="http://schemas.openxmlformats.org/officeDocument/2006/relationships/hyperlink" Target="https://en.wikipedia.org/wiki/Human_mandible"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medicine.medscape.com/article/1899122-overview" TargetMode="Externa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3657600"/>
          </a:xfrm>
        </p:spPr>
        <p:txBody>
          <a:bodyPr/>
          <a:lstStyle/>
          <a:p>
            <a:r>
              <a:rPr lang="en-US" b="1" dirty="0" smtClean="0"/>
              <a:t>DR JAMILA EL MEDANY</a:t>
            </a:r>
            <a:endParaRPr lang="en-US" b="1" dirty="0"/>
          </a:p>
        </p:txBody>
      </p:sp>
      <p:sp>
        <p:nvSpPr>
          <p:cNvPr id="2" name="Title 1"/>
          <p:cNvSpPr>
            <a:spLocks noGrp="1"/>
          </p:cNvSpPr>
          <p:nvPr>
            <p:ph type="ctrTitle"/>
          </p:nvPr>
        </p:nvSpPr>
        <p:spPr>
          <a:xfrm>
            <a:off x="457200" y="304800"/>
            <a:ext cx="8229600" cy="2671155"/>
          </a:xfrm>
        </p:spPr>
        <p:txBody>
          <a:bodyPr/>
          <a:lstStyle/>
          <a:p>
            <a:r>
              <a:rPr lang="en-US" b="1" dirty="0" smtClean="0">
                <a:latin typeface="Times New Roman" pitchFamily="18" charset="0"/>
                <a:cs typeface="Times New Roman" pitchFamily="18" charset="0"/>
              </a:rPr>
              <a:t>Clinical  Anatomy of the Face</a:t>
            </a:r>
            <a:endParaRPr lang="en-US" b="1" dirty="0">
              <a:latin typeface="Times New Roman" pitchFamily="18" charset="0"/>
              <a:cs typeface="Times New Roman" pitchFamily="18" charset="0"/>
            </a:endParaRPr>
          </a:p>
        </p:txBody>
      </p:sp>
      <p:pic>
        <p:nvPicPr>
          <p:cNvPr id="1026" name="Picture 2" descr="C:\Users\galmadani\Desktop\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797696"/>
            <a:ext cx="7924800" cy="28055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b="1" dirty="0">
                <a:latin typeface="Times New Roman" pitchFamily="18" charset="0"/>
                <a:cs typeface="Times New Roman" pitchFamily="18" charset="0"/>
              </a:rPr>
              <a:t>MUSCLE OF THE CHEEK</a:t>
            </a:r>
            <a:r>
              <a:rPr lang="en-US" sz="4800" b="1" dirty="0">
                <a:latin typeface="Times New Roman" pitchFamily="18" charset="0"/>
                <a:cs typeface="Times New Roman" pitchFamily="18" charset="0"/>
              </a:rPr>
              <a:t/>
            </a:r>
            <a:br>
              <a:rPr lang="en-US" sz="4800" b="1" dirty="0">
                <a:latin typeface="Times New Roman" pitchFamily="18" charset="0"/>
                <a:cs typeface="Times New Roman" pitchFamily="18" charset="0"/>
              </a:rPr>
            </a:br>
            <a:r>
              <a:rPr lang="en-US" sz="4400" b="1" dirty="0">
                <a:solidFill>
                  <a:srgbClr val="C00000"/>
                </a:solidFill>
                <a:latin typeface="Times New Roman" pitchFamily="18" charset="0"/>
                <a:cs typeface="Times New Roman" pitchFamily="18" charset="0"/>
              </a:rPr>
              <a:t>(BUCCINATOR</a:t>
            </a:r>
            <a:endParaRPr lang="en-US" dirty="0"/>
          </a:p>
        </p:txBody>
      </p:sp>
      <p:sp>
        <p:nvSpPr>
          <p:cNvPr id="4" name="Content Placeholder 3"/>
          <p:cNvSpPr>
            <a:spLocks noGrp="1"/>
          </p:cNvSpPr>
          <p:nvPr>
            <p:ph sz="quarter" idx="2"/>
          </p:nvPr>
        </p:nvSpPr>
        <p:spPr>
          <a:xfrm>
            <a:off x="4933950" y="1447800"/>
            <a:ext cx="3749040" cy="5181600"/>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buccinator</a:t>
            </a:r>
            <a:r>
              <a:rPr lang="en-US" dirty="0">
                <a:latin typeface="Times New Roman" pitchFamily="18" charset="0"/>
                <a:cs typeface="Times New Roman" pitchFamily="18" charset="0"/>
              </a:rPr>
              <a:t> muscle is neither an elevator nor a depressor of the lip; it arises just posterior and medial to the last molar tooth and extends forward to become continuous with the orbicularis </a:t>
            </a:r>
            <a:r>
              <a:rPr lang="en-US" dirty="0" err="1">
                <a:latin typeface="Times New Roman" pitchFamily="18" charset="0"/>
                <a:cs typeface="Times New Roman" pitchFamily="18" charset="0"/>
              </a:rPr>
              <a:t>oris</a:t>
            </a:r>
            <a:r>
              <a:rPr lang="en-US" dirty="0">
                <a:latin typeface="Times New Roman" pitchFamily="18" charset="0"/>
                <a:cs typeface="Times New Roman" pitchFamily="18" charset="0"/>
              </a:rPr>
              <a:t> muscle</a:t>
            </a:r>
          </a:p>
          <a:p>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buccinator</a:t>
            </a:r>
            <a:r>
              <a:rPr lang="en-US" dirty="0">
                <a:latin typeface="Times New Roman" pitchFamily="18" charset="0"/>
                <a:cs typeface="Times New Roman" pitchFamily="18" charset="0"/>
              </a:rPr>
              <a:t> muscle is the major component of the cheek musculature and </a:t>
            </a:r>
            <a:r>
              <a:rPr lang="en-US" b="1" dirty="0">
                <a:latin typeface="Times New Roman" pitchFamily="18" charset="0"/>
                <a:cs typeface="Times New Roman" pitchFamily="18" charset="0"/>
              </a:rPr>
              <a:t>prevents </a:t>
            </a:r>
            <a:r>
              <a:rPr lang="en-US" b="1" dirty="0" err="1">
                <a:latin typeface="Times New Roman" pitchFamily="18" charset="0"/>
                <a:cs typeface="Times New Roman" pitchFamily="18" charset="0"/>
              </a:rPr>
              <a:t>overdistension</a:t>
            </a:r>
            <a:r>
              <a:rPr lang="en-US" b="1" dirty="0">
                <a:latin typeface="Times New Roman" pitchFamily="18" charset="0"/>
                <a:cs typeface="Times New Roman" pitchFamily="18" charset="0"/>
              </a:rPr>
              <a:t> of the che</a:t>
            </a:r>
            <a:r>
              <a:rPr lang="en-US" dirty="0">
                <a:latin typeface="Times New Roman" pitchFamily="18" charset="0"/>
                <a:cs typeface="Times New Roman" pitchFamily="18" charset="0"/>
              </a:rPr>
              <a:t>ek (</a:t>
            </a: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in playing a wind instrument).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muscle assists the orbicularis </a:t>
            </a:r>
            <a:r>
              <a:rPr lang="en-US" dirty="0" err="1">
                <a:latin typeface="Times New Roman" pitchFamily="18" charset="0"/>
                <a:cs typeface="Times New Roman" pitchFamily="18" charset="0"/>
              </a:rPr>
              <a:t>oris</a:t>
            </a:r>
            <a:r>
              <a:rPr lang="en-US" dirty="0">
                <a:latin typeface="Times New Roman" pitchFamily="18" charset="0"/>
                <a:cs typeface="Times New Roman" pitchFamily="18" charset="0"/>
              </a:rPr>
              <a:t> muscle in </a:t>
            </a:r>
            <a:r>
              <a:rPr lang="en-US" b="1" dirty="0">
                <a:latin typeface="Times New Roman" pitchFamily="18" charset="0"/>
                <a:cs typeface="Times New Roman" pitchFamily="18" charset="0"/>
              </a:rPr>
              <a:t>whistling.</a:t>
            </a:r>
          </a:p>
          <a:p>
            <a:endParaRPr lang="en-US" dirty="0"/>
          </a:p>
        </p:txBody>
      </p:sp>
      <p:pic>
        <p:nvPicPr>
          <p:cNvPr id="8196" name="Picture 4" descr="C:\Users\galmadani\Desktop\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23743"/>
            <a:ext cx="1905000" cy="220695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8197" name="Picture 5" descr="C:\Users\galmadani\Desktop\images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245010"/>
            <a:ext cx="1320151" cy="132185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galmadani\Desktop\he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51228"/>
            <a:ext cx="2983675" cy="31725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C:\Users\galmadani\Desktop\facial-expression-muscles.jpg"/>
          <p:cNvPicPr>
            <a:picLocks noChangeAspect="1" noChangeArrowheads="1"/>
          </p:cNvPicPr>
          <p:nvPr/>
        </p:nvPicPr>
        <p:blipFill rotWithShape="1">
          <a:blip r:embed="rId5">
            <a:extLst>
              <a:ext uri="{28A0092B-C50C-407E-A947-70E740481C1C}">
                <a14:useLocalDpi xmlns:a14="http://schemas.microsoft.com/office/drawing/2010/main" val="0"/>
              </a:ext>
            </a:extLst>
          </a:blip>
          <a:srcRect t="32039" r="82674" b="36119"/>
          <a:stretch/>
        </p:blipFill>
        <p:spPr bwMode="auto">
          <a:xfrm>
            <a:off x="3529951" y="3276599"/>
            <a:ext cx="1324367" cy="218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881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US" b="1" dirty="0" smtClean="0">
                <a:solidFill>
                  <a:srgbClr val="C00000"/>
                </a:solidFill>
                <a:latin typeface="Times New Roman" pitchFamily="18" charset="0"/>
                <a:cs typeface="Times New Roman" pitchFamily="18" charset="0"/>
              </a:rPr>
              <a:t>MUSCLES OF MASTICATION</a:t>
            </a:r>
            <a:endParaRPr lang="en-US" b="1" dirty="0">
              <a:solidFill>
                <a:srgbClr val="C00000"/>
              </a:solidFill>
              <a:latin typeface="Times New Roman" pitchFamily="18" charset="0"/>
              <a:cs typeface="Times New Roman" pitchFamily="18" charset="0"/>
            </a:endParaRPr>
          </a:p>
        </p:txBody>
      </p:sp>
      <p:sp>
        <p:nvSpPr>
          <p:cNvPr id="4" name="TextBox 3"/>
          <p:cNvSpPr txBox="1"/>
          <p:nvPr/>
        </p:nvSpPr>
        <p:spPr>
          <a:xfrm>
            <a:off x="647700" y="5689694"/>
            <a:ext cx="6972300"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AutoNum type="alphaUcParenBoth"/>
            </a:pPr>
            <a:r>
              <a:rPr lang="en-US" sz="2000" b="1" dirty="0" smtClean="0">
                <a:solidFill>
                  <a:srgbClr val="0000FF"/>
                </a:solidFill>
                <a:latin typeface="Times New Roman" pitchFamily="18" charset="0"/>
                <a:cs typeface="Times New Roman" pitchFamily="18" charset="0"/>
              </a:rPr>
              <a:t>Temporalis, Masseter, Lateral &amp; Medial </a:t>
            </a:r>
            <a:r>
              <a:rPr lang="en-US" sz="2000" b="1" dirty="0" err="1" smtClean="0">
                <a:solidFill>
                  <a:srgbClr val="0000FF"/>
                </a:solidFill>
                <a:latin typeface="Times New Roman" pitchFamily="18" charset="0"/>
                <a:cs typeface="Times New Roman" pitchFamily="18" charset="0"/>
              </a:rPr>
              <a:t>pterygoids</a:t>
            </a:r>
            <a:r>
              <a:rPr lang="en-US" sz="2000" b="1" dirty="0" smtClean="0">
                <a:solidFill>
                  <a:srgbClr val="0000FF"/>
                </a:solidFill>
                <a:latin typeface="Times New Roman" pitchFamily="18" charset="0"/>
                <a:cs typeface="Times New Roman" pitchFamily="18" charset="0"/>
              </a:rPr>
              <a:t>.</a:t>
            </a:r>
          </a:p>
          <a:p>
            <a:r>
              <a:rPr lang="en-US" sz="2000" b="1" dirty="0" smtClean="0">
                <a:solidFill>
                  <a:schemeClr val="tx1"/>
                </a:solidFill>
                <a:latin typeface="Times New Roman" pitchFamily="18" charset="0"/>
                <a:cs typeface="Times New Roman" pitchFamily="18" charset="0"/>
              </a:rPr>
              <a:t>Supplied by the mandibular nerve</a:t>
            </a:r>
            <a:endParaRPr lang="en-US" sz="2000" b="1" dirty="0">
              <a:solidFill>
                <a:schemeClr val="tx1"/>
              </a:solidFill>
              <a:latin typeface="Times New Roman" pitchFamily="18" charset="0"/>
              <a:cs typeface="Times New Roman" pitchFamily="18" charset="0"/>
            </a:endParaRPr>
          </a:p>
        </p:txBody>
      </p:sp>
      <p:pic>
        <p:nvPicPr>
          <p:cNvPr id="2050" name="Picture 2" descr="C:\Users\galmadani\Desktop\تنزيل.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233" b="6000"/>
          <a:stretch/>
        </p:blipFill>
        <p:spPr bwMode="auto">
          <a:xfrm>
            <a:off x="647700" y="1371600"/>
            <a:ext cx="2971800" cy="4038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C:\Users\galmadani\Desktop\Muscles_of_mastication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436711"/>
            <a:ext cx="3276600" cy="4041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98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47" r="2618"/>
          <a:stretch/>
        </p:blipFill>
        <p:spPr>
          <a:xfrm>
            <a:off x="395785" y="3994229"/>
            <a:ext cx="3821374" cy="2330371"/>
          </a:xfrm>
          <a:prstGeom prst="rect">
            <a:avLst/>
          </a:prstGeom>
        </p:spPr>
      </p:pic>
      <p:sp>
        <p:nvSpPr>
          <p:cNvPr id="6" name="TextBox 5"/>
          <p:cNvSpPr txBox="1"/>
          <p:nvPr/>
        </p:nvSpPr>
        <p:spPr>
          <a:xfrm>
            <a:off x="228600" y="685800"/>
            <a:ext cx="1676400"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b="1" dirty="0" smtClean="0"/>
              <a:t>ACTION OF MUSCLES OF MASTICATION</a:t>
            </a:r>
            <a:endParaRPr lang="en-US" b="1" dirty="0"/>
          </a:p>
        </p:txBody>
      </p:sp>
      <p:sp>
        <p:nvSpPr>
          <p:cNvPr id="10" name="TextBox 9"/>
          <p:cNvSpPr txBox="1"/>
          <p:nvPr/>
        </p:nvSpPr>
        <p:spPr>
          <a:xfrm>
            <a:off x="533400" y="6324600"/>
            <a:ext cx="3581400" cy="380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b="1" dirty="0" smtClean="0">
                <a:solidFill>
                  <a:srgbClr val="C00000"/>
                </a:solidFill>
              </a:rPr>
              <a:t>SIDE TO SIDE MOVEMENT</a:t>
            </a:r>
            <a:endParaRPr lang="en-US" b="1" dirty="0">
              <a:solidFill>
                <a:srgbClr val="C00000"/>
              </a:solidFill>
            </a:endParaRPr>
          </a:p>
        </p:txBody>
      </p:sp>
      <p:pic>
        <p:nvPicPr>
          <p:cNvPr id="8194" name="Picture 2" descr="C:\Users\galmadani\Desktop\08-06cd_BodyMvmnt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685799"/>
            <a:ext cx="6858000" cy="33084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35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en-US" b="1" dirty="0" smtClean="0">
                <a:solidFill>
                  <a:srgbClr val="C00000"/>
                </a:solidFill>
              </a:rPr>
              <a:t>Sensory  Nerve Supply</a:t>
            </a:r>
            <a:endParaRPr lang="en-US" b="1" dirty="0">
              <a:solidFill>
                <a:srgbClr val="C00000"/>
              </a:solidFill>
            </a:endParaRPr>
          </a:p>
        </p:txBody>
      </p:sp>
      <p:sp>
        <p:nvSpPr>
          <p:cNvPr id="4" name="Content Placeholder 3"/>
          <p:cNvSpPr>
            <a:spLocks noGrp="1"/>
          </p:cNvSpPr>
          <p:nvPr>
            <p:ph sz="quarter" idx="2"/>
          </p:nvPr>
        </p:nvSpPr>
        <p:spPr>
          <a:xfrm>
            <a:off x="4800600" y="1447800"/>
            <a:ext cx="4267200" cy="5257800"/>
          </a:xfrm>
        </p:spPr>
        <p:style>
          <a:lnRef idx="1">
            <a:schemeClr val="accent1"/>
          </a:lnRef>
          <a:fillRef idx="2">
            <a:schemeClr val="accent1"/>
          </a:fillRef>
          <a:effectRef idx="1">
            <a:schemeClr val="accent1"/>
          </a:effectRef>
          <a:fontRef idx="minor">
            <a:schemeClr val="dk1"/>
          </a:fontRef>
        </p:style>
        <p:txBody>
          <a:bodyPr>
            <a:normAutofit fontScale="92500"/>
          </a:bodyPr>
          <a:lstStyle/>
          <a:p>
            <a:r>
              <a:rPr lang="en-US" sz="2400" dirty="0"/>
              <a:t>The </a:t>
            </a:r>
            <a:r>
              <a:rPr lang="en-US" sz="2400" b="1" dirty="0" smtClean="0">
                <a:solidFill>
                  <a:srgbClr val="0000FF"/>
                </a:solidFill>
              </a:rPr>
              <a:t>Trigeminal</a:t>
            </a:r>
            <a:r>
              <a:rPr lang="en-US" sz="2400" b="1" dirty="0" smtClean="0"/>
              <a:t> </a:t>
            </a:r>
            <a:r>
              <a:rPr lang="en-US" sz="2400" b="1" dirty="0"/>
              <a:t>nerve</a:t>
            </a:r>
            <a:r>
              <a:rPr lang="en-US" sz="2400" dirty="0"/>
              <a:t> (the </a:t>
            </a:r>
            <a:r>
              <a:rPr lang="en-US" sz="2400" b="1" dirty="0"/>
              <a:t>fifth cranial nerve</a:t>
            </a:r>
            <a:r>
              <a:rPr lang="en-US" sz="2400" dirty="0"/>
              <a:t>, or simply CN </a:t>
            </a:r>
            <a:r>
              <a:rPr lang="en-US" sz="2400" b="1" dirty="0"/>
              <a:t>V</a:t>
            </a:r>
            <a:r>
              <a:rPr lang="en-US" sz="2400" dirty="0"/>
              <a:t>) is </a:t>
            </a:r>
            <a:r>
              <a:rPr lang="en-US" sz="2400" dirty="0" smtClean="0"/>
              <a:t>the nerve </a:t>
            </a:r>
            <a:r>
              <a:rPr lang="en-US" sz="2400" dirty="0"/>
              <a:t>responsible for sensation in the face and motor functions such as biting and chewing</a:t>
            </a:r>
            <a:r>
              <a:rPr lang="en-US" sz="2400" dirty="0" smtClean="0"/>
              <a:t>.</a:t>
            </a:r>
          </a:p>
          <a:p>
            <a:r>
              <a:rPr lang="en-US" sz="2400" dirty="0" smtClean="0"/>
              <a:t>It has </a:t>
            </a:r>
            <a:r>
              <a:rPr lang="en-US" sz="2400" dirty="0"/>
              <a:t>three major branches: the </a:t>
            </a:r>
            <a:r>
              <a:rPr lang="en-US" sz="2400" dirty="0">
                <a:solidFill>
                  <a:srgbClr val="C00000"/>
                </a:solidFill>
                <a:hlinkClick r:id="rId2" tooltip="Ophthalmic nerve"/>
              </a:rPr>
              <a:t>ophthalmic nerve</a:t>
            </a:r>
            <a:r>
              <a:rPr lang="en-US" sz="2400" dirty="0"/>
              <a:t> (V</a:t>
            </a:r>
            <a:r>
              <a:rPr lang="en-US" sz="2400" baseline="-25000" dirty="0"/>
              <a:t>1</a:t>
            </a:r>
            <a:r>
              <a:rPr lang="en-US" sz="2400" dirty="0"/>
              <a:t>), </a:t>
            </a:r>
            <a:r>
              <a:rPr lang="en-US" sz="2400" dirty="0" smtClean="0"/>
              <a:t>the </a:t>
            </a:r>
            <a:r>
              <a:rPr lang="en-US" sz="2400" dirty="0" smtClean="0">
                <a:hlinkClick r:id="rId3" tooltip="Maxillary nerve"/>
              </a:rPr>
              <a:t>maxillary </a:t>
            </a:r>
            <a:r>
              <a:rPr lang="en-US" sz="2400" dirty="0">
                <a:hlinkClick r:id="rId3" tooltip="Maxillary nerve"/>
              </a:rPr>
              <a:t>nerve</a:t>
            </a:r>
            <a:r>
              <a:rPr lang="en-US" sz="2400" dirty="0"/>
              <a:t> (V</a:t>
            </a:r>
            <a:r>
              <a:rPr lang="en-US" sz="2400" baseline="-25000" dirty="0"/>
              <a:t>2</a:t>
            </a:r>
            <a:r>
              <a:rPr lang="en-US" sz="2400" dirty="0"/>
              <a:t>), and the </a:t>
            </a:r>
            <a:r>
              <a:rPr lang="en-US" sz="2400" dirty="0">
                <a:hlinkClick r:id="rId4" tooltip="Mandibular nerve"/>
              </a:rPr>
              <a:t>mandibular nerve</a:t>
            </a:r>
            <a:r>
              <a:rPr lang="en-US" sz="2400" dirty="0"/>
              <a:t> (V</a:t>
            </a:r>
            <a:r>
              <a:rPr lang="en-US" sz="2400" baseline="-25000" dirty="0"/>
              <a:t>3</a:t>
            </a:r>
            <a:r>
              <a:rPr lang="en-US" sz="2400" dirty="0"/>
              <a:t>). </a:t>
            </a:r>
            <a:endParaRPr lang="en-US" sz="2400" dirty="0" smtClean="0"/>
          </a:p>
          <a:p>
            <a:r>
              <a:rPr lang="en-US" sz="2400" dirty="0" smtClean="0"/>
              <a:t>The </a:t>
            </a:r>
            <a:r>
              <a:rPr lang="en-US" sz="2400" b="1" dirty="0"/>
              <a:t>ophthalmic and maxillary </a:t>
            </a:r>
            <a:r>
              <a:rPr lang="en-US" sz="2400" dirty="0"/>
              <a:t>nerves are purely sensory, and the </a:t>
            </a:r>
            <a:r>
              <a:rPr lang="en-US" sz="2400" b="1" dirty="0"/>
              <a:t>mandibular nerve </a:t>
            </a:r>
            <a:r>
              <a:rPr lang="en-US" sz="2400" dirty="0"/>
              <a:t>has sensory (or "cutaneous") and motor functions.</a:t>
            </a:r>
            <a:r>
              <a:rPr lang="en-US" sz="2400" baseline="30000" dirty="0">
                <a:hlinkClick r:id="rId5"/>
              </a:rPr>
              <a:t>[1]</a:t>
            </a:r>
            <a:endParaRPr lang="en-US" sz="2400" dirty="0"/>
          </a:p>
          <a:p>
            <a:endParaRPr lang="en-US" sz="2400" dirty="0"/>
          </a:p>
        </p:txBody>
      </p:sp>
      <p:pic>
        <p:nvPicPr>
          <p:cNvPr id="9219" name="Picture 3" descr="C:\Users\galmadani\Desktop\images (1).jpg"/>
          <p:cNvPicPr>
            <a:picLocks noGrp="1" noChangeAspect="1" noChangeArrowheads="1"/>
          </p:cNvPicPr>
          <p:nvPr>
            <p:ph sz="quarter" idx="1"/>
          </p:nvPr>
        </p:nvPicPr>
        <p:blipFill>
          <a:blip r:embed="rId6">
            <a:extLst>
              <a:ext uri="{28A0092B-C50C-407E-A947-70E740481C1C}">
                <a14:useLocalDpi xmlns:a14="http://schemas.microsoft.com/office/drawing/2010/main" val="0"/>
              </a:ext>
            </a:extLst>
          </a:blip>
          <a:srcRect/>
          <a:stretch>
            <a:fillRect/>
          </a:stretch>
        </p:blipFill>
        <p:spPr bwMode="auto">
          <a:xfrm>
            <a:off x="152400" y="1600200"/>
            <a:ext cx="4495800" cy="48768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932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Rectangle 3"/>
          <p:cNvSpPr>
            <a:spLocks noGrp="1" noChangeArrowheads="1"/>
          </p:cNvSpPr>
          <p:nvPr>
            <p:ph type="body" sz="half" idx="2"/>
          </p:nvPr>
        </p:nvSpPr>
        <p:spPr>
          <a:xfrm>
            <a:off x="4191000" y="304800"/>
            <a:ext cx="4876800" cy="6400801"/>
          </a:xfrm>
        </p:spPr>
        <p:style>
          <a:lnRef idx="1">
            <a:schemeClr val="accent5"/>
          </a:lnRef>
          <a:fillRef idx="2">
            <a:schemeClr val="accent5"/>
          </a:fillRef>
          <a:effectRef idx="1">
            <a:schemeClr val="accent5"/>
          </a:effectRef>
          <a:fontRef idx="minor">
            <a:schemeClr val="dk1"/>
          </a:fontRef>
        </p:style>
        <p:txBody>
          <a:bodyPr>
            <a:normAutofit/>
          </a:bodyPr>
          <a:lstStyle/>
          <a:p>
            <a:pPr>
              <a:lnSpc>
                <a:spcPct val="90000"/>
              </a:lnSpc>
              <a:buNone/>
            </a:pPr>
            <a:r>
              <a:rPr lang="en-US" sz="2000" b="1" u="sng" dirty="0">
                <a:solidFill>
                  <a:srgbClr val="FF0066"/>
                </a:solidFill>
                <a:latin typeface="Times New Roman" pitchFamily="18" charset="0"/>
                <a:cs typeface="Times New Roman" pitchFamily="18" charset="0"/>
              </a:rPr>
              <a:t>OPHTHALMIC </a:t>
            </a:r>
            <a:r>
              <a:rPr lang="en-US" sz="2000" b="1" u="sng" dirty="0" smtClean="0">
                <a:solidFill>
                  <a:srgbClr val="FF0066"/>
                </a:solidFill>
                <a:latin typeface="Times New Roman" pitchFamily="18" charset="0"/>
                <a:cs typeface="Times New Roman" pitchFamily="18" charset="0"/>
              </a:rPr>
              <a:t>NERVE Supplies  </a:t>
            </a:r>
            <a:r>
              <a:rPr lang="en-US" sz="2000" b="1" u="sng" dirty="0" smtClean="0">
                <a:solidFill>
                  <a:srgbClr val="0000FF"/>
                </a:solidFill>
                <a:latin typeface="Times New Roman" pitchFamily="18" charset="0"/>
                <a:cs typeface="Times New Roman" pitchFamily="18" charset="0"/>
              </a:rPr>
              <a:t>: </a:t>
            </a:r>
            <a:endParaRPr lang="en-US" sz="2000" b="1" u="sng" dirty="0">
              <a:solidFill>
                <a:srgbClr val="0000FF"/>
              </a:solidFill>
              <a:latin typeface="Times New Roman" pitchFamily="18" charset="0"/>
              <a:cs typeface="Times New Roman" pitchFamily="18" charset="0"/>
            </a:endParaRPr>
          </a:p>
          <a:p>
            <a:pPr algn="l">
              <a:lnSpc>
                <a:spcPct val="90000"/>
              </a:lnSpc>
              <a:buFontTx/>
              <a:buNone/>
            </a:pPr>
            <a:r>
              <a:rPr lang="en-US" sz="2000" dirty="0">
                <a:latin typeface="Times New Roman" pitchFamily="18" charset="0"/>
                <a:cs typeface="Times New Roman" pitchFamily="18" charset="0"/>
              </a:rPr>
              <a:t>F</a:t>
            </a:r>
            <a:r>
              <a:rPr lang="en-US" sz="2000" dirty="0" smtClean="0">
                <a:latin typeface="Times New Roman" pitchFamily="18" charset="0"/>
                <a:cs typeface="Times New Roman" pitchFamily="18" charset="0"/>
              </a:rPr>
              <a:t>orehead</a:t>
            </a:r>
            <a:r>
              <a:rPr lang="en-US" sz="2000" dirty="0">
                <a:latin typeface="Times New Roman" pitchFamily="18" charset="0"/>
                <a:cs typeface="Times New Roman" pitchFamily="18" charset="0"/>
              </a:rPr>
              <a:t>.</a:t>
            </a:r>
          </a:p>
          <a:p>
            <a:pPr algn="l">
              <a:lnSpc>
                <a:spcPct val="90000"/>
              </a:lnSpc>
              <a:buFontTx/>
              <a:buNone/>
            </a:pPr>
            <a:r>
              <a:rPr lang="en-US" sz="2000" dirty="0">
                <a:latin typeface="Times New Roman" pitchFamily="18" charset="0"/>
                <a:cs typeface="Times New Roman" pitchFamily="18" charset="0"/>
              </a:rPr>
              <a:t>Upper </a:t>
            </a:r>
            <a:r>
              <a:rPr lang="en-US" sz="2000" dirty="0" smtClean="0">
                <a:latin typeface="Times New Roman" pitchFamily="18" charset="0"/>
                <a:cs typeface="Times New Roman" pitchFamily="18" charset="0"/>
              </a:rPr>
              <a:t>Eye </a:t>
            </a:r>
            <a:r>
              <a:rPr lang="en-US" sz="2000" dirty="0">
                <a:latin typeface="Times New Roman" pitchFamily="18" charset="0"/>
                <a:cs typeface="Times New Roman" pitchFamily="18" charset="0"/>
              </a:rPr>
              <a:t>L</a:t>
            </a:r>
            <a:r>
              <a:rPr lang="en-US" sz="2000" dirty="0" smtClean="0">
                <a:latin typeface="Times New Roman" pitchFamily="18" charset="0"/>
                <a:cs typeface="Times New Roman" pitchFamily="18" charset="0"/>
              </a:rPr>
              <a:t>id &amp; </a:t>
            </a:r>
            <a:r>
              <a:rPr lang="en-US" sz="2000" dirty="0">
                <a:latin typeface="Times New Roman" pitchFamily="18" charset="0"/>
                <a:cs typeface="Times New Roman" pitchFamily="18" charset="0"/>
              </a:rPr>
              <a:t>Conjunctiva. </a:t>
            </a:r>
          </a:p>
          <a:p>
            <a:pPr algn="l">
              <a:lnSpc>
                <a:spcPct val="90000"/>
              </a:lnSpc>
              <a:buFontTx/>
              <a:buNone/>
            </a:pPr>
            <a:r>
              <a:rPr lang="en-US" sz="2000" dirty="0">
                <a:latin typeface="Times New Roman" pitchFamily="18" charset="0"/>
                <a:cs typeface="Times New Roman" pitchFamily="18" charset="0"/>
              </a:rPr>
              <a:t>Side of the </a:t>
            </a:r>
            <a:r>
              <a:rPr lang="en-US" sz="2000" dirty="0" smtClean="0">
                <a:latin typeface="Times New Roman" pitchFamily="18" charset="0"/>
                <a:cs typeface="Times New Roman" pitchFamily="18" charset="0"/>
              </a:rPr>
              <a:t>Nose </a:t>
            </a:r>
            <a:r>
              <a:rPr lang="en-US" sz="2000" dirty="0">
                <a:latin typeface="Times New Roman" pitchFamily="18" charset="0"/>
                <a:cs typeface="Times New Roman" pitchFamily="18" charset="0"/>
              </a:rPr>
              <a:t>down to and including the tip</a:t>
            </a:r>
            <a:r>
              <a:rPr lang="en-US" sz="2000" dirty="0" smtClean="0">
                <a:latin typeface="Times New Roman" pitchFamily="18" charset="0"/>
                <a:cs typeface="Times New Roman" pitchFamily="18" charset="0"/>
              </a:rPr>
              <a:t>.</a:t>
            </a:r>
          </a:p>
          <a:p>
            <a:pPr>
              <a:lnSpc>
                <a:spcPct val="90000"/>
              </a:lnSpc>
              <a:buNone/>
            </a:pPr>
            <a:r>
              <a:rPr lang="en-US" sz="2000" b="1" u="sng" dirty="0">
                <a:solidFill>
                  <a:srgbClr val="C00000"/>
                </a:solidFill>
                <a:latin typeface="Times New Roman" pitchFamily="18" charset="0"/>
                <a:cs typeface="Times New Roman" pitchFamily="18" charset="0"/>
              </a:rPr>
              <a:t>MAXILLARY </a:t>
            </a:r>
            <a:r>
              <a:rPr lang="en-US" sz="2000" b="1" u="sng" dirty="0" smtClean="0">
                <a:solidFill>
                  <a:srgbClr val="C00000"/>
                </a:solidFill>
                <a:latin typeface="Times New Roman" pitchFamily="18" charset="0"/>
                <a:cs typeface="Times New Roman" pitchFamily="18" charset="0"/>
              </a:rPr>
              <a:t>NERVE Supplies</a:t>
            </a:r>
            <a:r>
              <a:rPr lang="en-US" sz="2000" b="1" u="sng" dirty="0" smtClean="0">
                <a:solidFill>
                  <a:srgbClr val="0000FF"/>
                </a:solidFill>
                <a:latin typeface="Times New Roman" pitchFamily="18" charset="0"/>
                <a:cs typeface="Times New Roman" pitchFamily="18" charset="0"/>
              </a:rPr>
              <a:t> :</a:t>
            </a:r>
          </a:p>
          <a:p>
            <a:pPr>
              <a:lnSpc>
                <a:spcPct val="90000"/>
              </a:lnSpc>
              <a:buNone/>
            </a:pPr>
            <a:r>
              <a:rPr lang="en-US" sz="2000" dirty="0" smtClean="0">
                <a:latin typeface="Times New Roman" pitchFamily="18" charset="0"/>
                <a:cs typeface="Times New Roman" pitchFamily="18" charset="0"/>
              </a:rPr>
              <a:t>Posterior </a:t>
            </a:r>
            <a:r>
              <a:rPr lang="en-US" sz="2000" dirty="0">
                <a:latin typeface="Times New Roman" pitchFamily="18" charset="0"/>
                <a:cs typeface="Times New Roman" pitchFamily="18" charset="0"/>
              </a:rPr>
              <a:t>part of the side of the nose. </a:t>
            </a:r>
          </a:p>
          <a:p>
            <a:pPr>
              <a:lnSpc>
                <a:spcPct val="90000"/>
              </a:lnSpc>
            </a:pPr>
            <a:r>
              <a:rPr lang="en-US" sz="2000" dirty="0">
                <a:latin typeface="Times New Roman" pitchFamily="18" charset="0"/>
                <a:cs typeface="Times New Roman" pitchFamily="18" charset="0"/>
              </a:rPr>
              <a:t>Lower eye lid. </a:t>
            </a:r>
          </a:p>
          <a:p>
            <a:pPr>
              <a:lnSpc>
                <a:spcPct val="90000"/>
              </a:lnSpc>
            </a:pPr>
            <a:r>
              <a:rPr lang="en-US" sz="2000" dirty="0">
                <a:latin typeface="Times New Roman" pitchFamily="18" charset="0"/>
                <a:cs typeface="Times New Roman" pitchFamily="18" charset="0"/>
              </a:rPr>
              <a:t>Cheek &amp; Upper lip . </a:t>
            </a:r>
          </a:p>
          <a:p>
            <a:pPr>
              <a:lnSpc>
                <a:spcPct val="90000"/>
              </a:lnSpc>
            </a:pPr>
            <a:r>
              <a:rPr lang="en-US" sz="2000" dirty="0">
                <a:latin typeface="Times New Roman" pitchFamily="18" charset="0"/>
                <a:cs typeface="Times New Roman" pitchFamily="18" charset="0"/>
              </a:rPr>
              <a:t>Lateral side of the orbital opening</a:t>
            </a:r>
            <a:r>
              <a:rPr lang="en-US" sz="2000" dirty="0" smtClean="0">
                <a:latin typeface="Times New Roman" pitchFamily="18" charset="0"/>
                <a:cs typeface="Times New Roman" pitchFamily="18" charset="0"/>
              </a:rPr>
              <a:t>.</a:t>
            </a:r>
          </a:p>
          <a:p>
            <a:pPr>
              <a:lnSpc>
                <a:spcPct val="90000"/>
              </a:lnSpc>
            </a:pPr>
            <a:r>
              <a:rPr lang="en-US" sz="2000" b="1" u="sng" dirty="0">
                <a:solidFill>
                  <a:srgbClr val="0000FF"/>
                </a:solidFill>
                <a:latin typeface="Times New Roman" pitchFamily="18" charset="0"/>
                <a:cs typeface="Times New Roman" pitchFamily="18" charset="0"/>
              </a:rPr>
              <a:t>Mandibular </a:t>
            </a:r>
            <a:r>
              <a:rPr lang="en-US" sz="2000" b="1" u="sng" dirty="0" smtClean="0">
                <a:solidFill>
                  <a:srgbClr val="0000FF"/>
                </a:solidFill>
                <a:latin typeface="Times New Roman" pitchFamily="18" charset="0"/>
                <a:cs typeface="Times New Roman" pitchFamily="18" charset="0"/>
              </a:rPr>
              <a:t>Nerve Supplies:</a:t>
            </a:r>
          </a:p>
          <a:p>
            <a:r>
              <a:rPr lang="en-US" sz="2000" dirty="0">
                <a:latin typeface="Times New Roman" pitchFamily="18" charset="0"/>
                <a:cs typeface="Times New Roman" pitchFamily="18" charset="0"/>
              </a:rPr>
              <a:t>Lower lip&amp; chin. </a:t>
            </a:r>
          </a:p>
          <a:p>
            <a:r>
              <a:rPr lang="en-US" sz="2000" dirty="0">
                <a:latin typeface="Times New Roman" pitchFamily="18" charset="0"/>
                <a:cs typeface="Times New Roman" pitchFamily="18" charset="0"/>
              </a:rPr>
              <a:t>Lower part of the face &amp;cheek. </a:t>
            </a:r>
          </a:p>
          <a:p>
            <a:r>
              <a:rPr lang="en-US" sz="2000" dirty="0">
                <a:latin typeface="Times New Roman" pitchFamily="18" charset="0"/>
                <a:cs typeface="Times New Roman" pitchFamily="18" charset="0"/>
              </a:rPr>
              <a:t>Temporal region. </a:t>
            </a:r>
          </a:p>
          <a:p>
            <a:r>
              <a:rPr lang="en-US" sz="2000" dirty="0">
                <a:latin typeface="Times New Roman" pitchFamily="18" charset="0"/>
                <a:cs typeface="Times New Roman" pitchFamily="18" charset="0"/>
              </a:rPr>
              <a:t>Part of the auricle, external auditory meatus and outer surface of tympanic membrane </a:t>
            </a:r>
          </a:p>
          <a:p>
            <a:pPr>
              <a:lnSpc>
                <a:spcPct val="90000"/>
              </a:lnSpc>
            </a:pPr>
            <a:endParaRPr lang="en-US" sz="2000" dirty="0">
              <a:solidFill>
                <a:srgbClr val="0000FF"/>
              </a:solidFill>
              <a:latin typeface="Times New Roman" pitchFamily="18" charset="0"/>
              <a:cs typeface="Times New Roman" pitchFamily="18" charset="0"/>
            </a:endParaRPr>
          </a:p>
          <a:p>
            <a:pPr>
              <a:lnSpc>
                <a:spcPct val="90000"/>
              </a:lnSpc>
              <a:buNone/>
            </a:pPr>
            <a:endParaRPr lang="en-US" sz="2000" dirty="0">
              <a:latin typeface="Times New Roman" pitchFamily="18" charset="0"/>
              <a:cs typeface="Times New Roman" pitchFamily="18" charset="0"/>
            </a:endParaRPr>
          </a:p>
          <a:p>
            <a:pPr algn="l">
              <a:lnSpc>
                <a:spcPct val="90000"/>
              </a:lnSpc>
            </a:pPr>
            <a:endParaRPr lang="en-US" sz="2400" dirty="0"/>
          </a:p>
          <a:p>
            <a:pPr algn="l">
              <a:lnSpc>
                <a:spcPct val="90000"/>
              </a:lnSpc>
            </a:pPr>
            <a:endParaRPr lang="en-US" sz="2400" dirty="0"/>
          </a:p>
        </p:txBody>
      </p:sp>
      <p:pic>
        <p:nvPicPr>
          <p:cNvPr id="2050" name="Picture 2" descr="C:\Users\Administrator\Documents\Student Gray\8. Head and neck\F66122-008-f05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00"/>
          <a:stretch/>
        </p:blipFill>
        <p:spPr bwMode="auto">
          <a:xfrm>
            <a:off x="304800" y="381000"/>
            <a:ext cx="3352800" cy="39221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42" name="Picture 2" descr="C:\Users\galmadan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428130"/>
            <a:ext cx="2590800" cy="24003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8355">
                                            <p:txEl>
                                              <p:pRg st="1" end="1"/>
                                            </p:txEl>
                                          </p:spTgt>
                                        </p:tgtEl>
                                        <p:attrNameLst>
                                          <p:attrName>style.visibility</p:attrName>
                                        </p:attrNameLst>
                                      </p:cBhvr>
                                      <p:to>
                                        <p:strVal val="visible"/>
                                      </p:to>
                                    </p:set>
                                    <p:anim calcmode="lin" valueType="num">
                                      <p:cBhvr additive="base">
                                        <p:cTn id="7" dur="500" fill="hold"/>
                                        <p:tgtEl>
                                          <p:spTgt spid="2283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835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8355">
                                            <p:txEl>
                                              <p:pRg st="2" end="2"/>
                                            </p:txEl>
                                          </p:spTgt>
                                        </p:tgtEl>
                                        <p:attrNameLst>
                                          <p:attrName>style.visibility</p:attrName>
                                        </p:attrNameLst>
                                      </p:cBhvr>
                                      <p:to>
                                        <p:strVal val="visible"/>
                                      </p:to>
                                    </p:set>
                                    <p:anim calcmode="lin" valueType="num">
                                      <p:cBhvr additive="base">
                                        <p:cTn id="11" dur="500" fill="hold"/>
                                        <p:tgtEl>
                                          <p:spTgt spid="22835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835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8355">
                                            <p:txEl>
                                              <p:pRg st="3" end="3"/>
                                            </p:txEl>
                                          </p:spTgt>
                                        </p:tgtEl>
                                        <p:attrNameLst>
                                          <p:attrName>style.visibility</p:attrName>
                                        </p:attrNameLst>
                                      </p:cBhvr>
                                      <p:to>
                                        <p:strVal val="visible"/>
                                      </p:to>
                                    </p:set>
                                    <p:anim calcmode="lin" valueType="num">
                                      <p:cBhvr additive="base">
                                        <p:cTn id="15" dur="500" fill="hold"/>
                                        <p:tgtEl>
                                          <p:spTgt spid="22835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835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8355">
                                            <p:txEl>
                                              <p:pRg st="4" end="4"/>
                                            </p:txEl>
                                          </p:spTgt>
                                        </p:tgtEl>
                                        <p:attrNameLst>
                                          <p:attrName>style.visibility</p:attrName>
                                        </p:attrNameLst>
                                      </p:cBhvr>
                                      <p:to>
                                        <p:strVal val="visible"/>
                                      </p:to>
                                    </p:set>
                                    <p:anim calcmode="lin" valueType="num">
                                      <p:cBhvr additive="base">
                                        <p:cTn id="19" dur="500" fill="hold"/>
                                        <p:tgtEl>
                                          <p:spTgt spid="22835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835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8355">
                                            <p:txEl>
                                              <p:pRg st="5" end="5"/>
                                            </p:txEl>
                                          </p:spTgt>
                                        </p:tgtEl>
                                        <p:attrNameLst>
                                          <p:attrName>style.visibility</p:attrName>
                                        </p:attrNameLst>
                                      </p:cBhvr>
                                      <p:to>
                                        <p:strVal val="visible"/>
                                      </p:to>
                                    </p:set>
                                    <p:anim calcmode="lin" valueType="num">
                                      <p:cBhvr additive="base">
                                        <p:cTn id="23" dur="500" fill="hold"/>
                                        <p:tgtEl>
                                          <p:spTgt spid="22835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835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8355">
                                            <p:txEl>
                                              <p:pRg st="6" end="6"/>
                                            </p:txEl>
                                          </p:spTgt>
                                        </p:tgtEl>
                                        <p:attrNameLst>
                                          <p:attrName>style.visibility</p:attrName>
                                        </p:attrNameLst>
                                      </p:cBhvr>
                                      <p:to>
                                        <p:strVal val="visible"/>
                                      </p:to>
                                    </p:set>
                                    <p:anim calcmode="lin" valueType="num">
                                      <p:cBhvr additive="base">
                                        <p:cTn id="27" dur="500" fill="hold"/>
                                        <p:tgtEl>
                                          <p:spTgt spid="22835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835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8355">
                                            <p:txEl>
                                              <p:pRg st="7" end="7"/>
                                            </p:txEl>
                                          </p:spTgt>
                                        </p:tgtEl>
                                        <p:attrNameLst>
                                          <p:attrName>style.visibility</p:attrName>
                                        </p:attrNameLst>
                                      </p:cBhvr>
                                      <p:to>
                                        <p:strVal val="visible"/>
                                      </p:to>
                                    </p:set>
                                    <p:anim calcmode="lin" valueType="num">
                                      <p:cBhvr additive="base">
                                        <p:cTn id="31" dur="500" fill="hold"/>
                                        <p:tgtEl>
                                          <p:spTgt spid="22835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8355">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8355">
                                            <p:txEl>
                                              <p:pRg st="8" end="8"/>
                                            </p:txEl>
                                          </p:spTgt>
                                        </p:tgtEl>
                                        <p:attrNameLst>
                                          <p:attrName>style.visibility</p:attrName>
                                        </p:attrNameLst>
                                      </p:cBhvr>
                                      <p:to>
                                        <p:strVal val="visible"/>
                                      </p:to>
                                    </p:set>
                                    <p:anim calcmode="lin" valueType="num">
                                      <p:cBhvr additive="base">
                                        <p:cTn id="35" dur="500" fill="hold"/>
                                        <p:tgtEl>
                                          <p:spTgt spid="22835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8355">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8355">
                                            <p:txEl>
                                              <p:pRg st="9" end="9"/>
                                            </p:txEl>
                                          </p:spTgt>
                                        </p:tgtEl>
                                        <p:attrNameLst>
                                          <p:attrName>style.visibility</p:attrName>
                                        </p:attrNameLst>
                                      </p:cBhvr>
                                      <p:to>
                                        <p:strVal val="visible"/>
                                      </p:to>
                                    </p:set>
                                    <p:anim calcmode="lin" valueType="num">
                                      <p:cBhvr additive="base">
                                        <p:cTn id="39" dur="500" fill="hold"/>
                                        <p:tgtEl>
                                          <p:spTgt spid="228355">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8355">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28355">
                                            <p:txEl>
                                              <p:pRg st="10" end="10"/>
                                            </p:txEl>
                                          </p:spTgt>
                                        </p:tgtEl>
                                        <p:attrNameLst>
                                          <p:attrName>style.visibility</p:attrName>
                                        </p:attrNameLst>
                                      </p:cBhvr>
                                      <p:to>
                                        <p:strVal val="visible"/>
                                      </p:to>
                                    </p:set>
                                    <p:anim calcmode="lin" valueType="num">
                                      <p:cBhvr additive="base">
                                        <p:cTn id="43" dur="500" fill="hold"/>
                                        <p:tgtEl>
                                          <p:spTgt spid="22835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8355">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8355">
                                            <p:txEl>
                                              <p:pRg st="11" end="11"/>
                                            </p:txEl>
                                          </p:spTgt>
                                        </p:tgtEl>
                                        <p:attrNameLst>
                                          <p:attrName>style.visibility</p:attrName>
                                        </p:attrNameLst>
                                      </p:cBhvr>
                                      <p:to>
                                        <p:strVal val="visible"/>
                                      </p:to>
                                    </p:set>
                                    <p:anim calcmode="lin" valueType="num">
                                      <p:cBhvr additive="base">
                                        <p:cTn id="47" dur="500" fill="hold"/>
                                        <p:tgtEl>
                                          <p:spTgt spid="22835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8355">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28355">
                                            <p:txEl>
                                              <p:pRg st="12" end="12"/>
                                            </p:txEl>
                                          </p:spTgt>
                                        </p:tgtEl>
                                        <p:attrNameLst>
                                          <p:attrName>style.visibility</p:attrName>
                                        </p:attrNameLst>
                                      </p:cBhvr>
                                      <p:to>
                                        <p:strVal val="visible"/>
                                      </p:to>
                                    </p:set>
                                    <p:anim calcmode="lin" valueType="num">
                                      <p:cBhvr additive="base">
                                        <p:cTn id="51" dur="500" fill="hold"/>
                                        <p:tgtEl>
                                          <p:spTgt spid="228355">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28355">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28355">
                                            <p:txEl>
                                              <p:pRg st="13" end="13"/>
                                            </p:txEl>
                                          </p:spTgt>
                                        </p:tgtEl>
                                        <p:attrNameLst>
                                          <p:attrName>style.visibility</p:attrName>
                                        </p:attrNameLst>
                                      </p:cBhvr>
                                      <p:to>
                                        <p:strVal val="visible"/>
                                      </p:to>
                                    </p:set>
                                    <p:anim calcmode="lin" valueType="num">
                                      <p:cBhvr additive="base">
                                        <p:cTn id="55" dur="500" fill="hold"/>
                                        <p:tgtEl>
                                          <p:spTgt spid="228355">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835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galmadani\Desktop\slide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81534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020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1625"/>
            <a:ext cx="7772400" cy="1462088"/>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600" b="1" dirty="0" smtClean="0">
                <a:latin typeface="Times New Roman" pitchFamily="18" charset="0"/>
                <a:cs typeface="Times New Roman" pitchFamily="18" charset="0"/>
              </a:rPr>
              <a:t>Trigeminal Neuralgia</a:t>
            </a:r>
            <a:endParaRPr lang="en-US" sz="3600" b="1" dirty="0">
              <a:latin typeface="Times New Roman" pitchFamily="18" charset="0"/>
              <a:cs typeface="Times New Roman" pitchFamily="18" charset="0"/>
            </a:endParaRPr>
          </a:p>
        </p:txBody>
      </p:sp>
      <p:pic>
        <p:nvPicPr>
          <p:cNvPr id="13315" name="Picture 3" descr="C:\Users\galmadani\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221" y="1696929"/>
            <a:ext cx="2859206" cy="192996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galmadani\Desktop\image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62" y="3826528"/>
            <a:ext cx="3216322" cy="3031472"/>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C:\Users\galmadani\Desktop\images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971800"/>
            <a:ext cx="47244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Jamila\Desktop\images (30).jpg"/>
          <p:cNvPicPr>
            <a:picLocks noGrp="1" noChangeAspect="1" noChangeArrowheads="1"/>
          </p:cNvPicPr>
          <p:nvPr>
            <p:ph sz="quarter" idx="2"/>
          </p:nvPr>
        </p:nvPicPr>
        <p:blipFill>
          <a:blip r:embed="rId2" cstate="print"/>
          <a:srcRect/>
          <a:stretch>
            <a:fillRect/>
          </a:stretch>
        </p:blipFill>
        <p:spPr bwMode="auto">
          <a:xfrm>
            <a:off x="4724400" y="1143000"/>
            <a:ext cx="4114800" cy="5486400"/>
          </a:xfrm>
          <a:prstGeom prst="rect">
            <a:avLst/>
          </a:prstGeom>
          <a:noFill/>
          <a:ln>
            <a:solidFill>
              <a:schemeClr val="tx1"/>
            </a:solidFill>
          </a:ln>
        </p:spPr>
      </p:pic>
      <p:pic>
        <p:nvPicPr>
          <p:cNvPr id="6" name="Picture 4" descr="C:\Documents and Settings\Jamila\Desktop\download (14).jpg"/>
          <p:cNvPicPr>
            <a:picLocks noGrp="1" noChangeAspect="1" noChangeArrowheads="1"/>
          </p:cNvPicPr>
          <p:nvPr>
            <p:ph sz="quarter" idx="1"/>
          </p:nvPr>
        </p:nvPicPr>
        <p:blipFill>
          <a:blip r:embed="rId3" cstate="print"/>
          <a:srcRect/>
          <a:stretch>
            <a:fillRect/>
          </a:stretch>
        </p:blipFill>
        <p:spPr bwMode="auto">
          <a:xfrm>
            <a:off x="381000" y="304800"/>
            <a:ext cx="3733800" cy="3592902"/>
          </a:xfrm>
          <a:prstGeom prst="rect">
            <a:avLst/>
          </a:prstGeom>
          <a:noFill/>
          <a:ln>
            <a:solidFill>
              <a:schemeClr val="tx1"/>
            </a:solidFill>
          </a:ln>
        </p:spPr>
      </p:pic>
      <p:sp>
        <p:nvSpPr>
          <p:cNvPr id="8" name="TextBox 7"/>
          <p:cNvSpPr txBox="1"/>
          <p:nvPr/>
        </p:nvSpPr>
        <p:spPr>
          <a:xfrm>
            <a:off x="228600" y="4038600"/>
            <a:ext cx="4191000" cy="175432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b="1" u="sng" dirty="0" smtClean="0">
                <a:latin typeface="Times New Roman" pitchFamily="18" charset="0"/>
                <a:cs typeface="Times New Roman" pitchFamily="18" charset="0"/>
              </a:rPr>
              <a:t>Treatment</a:t>
            </a: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depends mostly on the use of &amp; </a:t>
            </a:r>
            <a:r>
              <a:rPr lang="en-US" sz="2000" b="1" dirty="0" smtClean="0">
                <a:latin typeface="Times New Roman" pitchFamily="18" charset="0"/>
                <a:cs typeface="Times New Roman" pitchFamily="18" charset="0"/>
              </a:rPr>
              <a:t>Antiepileptic (AED) &amp; Antidepressant drugs  (ADD</a:t>
            </a:r>
            <a:r>
              <a:rPr lang="en-US" sz="2000" dirty="0" smtClean="0">
                <a:latin typeface="Times New Roman" pitchFamily="18" charset="0"/>
                <a:cs typeface="Times New Roman" pitchFamily="18" charset="0"/>
              </a:rPr>
              <a:t>) to relieve pain. In some cases </a:t>
            </a:r>
            <a:r>
              <a:rPr lang="en-US" sz="2000" b="1" dirty="0" smtClean="0">
                <a:latin typeface="Times New Roman" pitchFamily="18" charset="0"/>
                <a:cs typeface="Times New Roman" pitchFamily="18" charset="0"/>
              </a:rPr>
              <a:t>Section of the sensory root </a:t>
            </a:r>
            <a:r>
              <a:rPr lang="en-US" sz="2000" dirty="0" smtClean="0">
                <a:latin typeface="Times New Roman" pitchFamily="18" charset="0"/>
                <a:cs typeface="Times New Roman" pitchFamily="18" charset="0"/>
              </a:rPr>
              <a:t>is necessary. </a:t>
            </a:r>
            <a:endParaRPr lang="en-US" sz="2000" dirty="0">
              <a:latin typeface="Times New Roman" pitchFamily="18" charset="0"/>
              <a:cs typeface="Times New Roman" pitchFamily="18" charset="0"/>
            </a:endParaRPr>
          </a:p>
        </p:txBody>
      </p:sp>
      <p:sp>
        <p:nvSpPr>
          <p:cNvPr id="9" name="TextBox 8"/>
          <p:cNvSpPr txBox="1"/>
          <p:nvPr/>
        </p:nvSpPr>
        <p:spPr>
          <a:xfrm>
            <a:off x="5334000" y="381000"/>
            <a:ext cx="312420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dirty="0" smtClean="0">
                <a:latin typeface="Times New Roman" pitchFamily="18" charset="0"/>
                <a:cs typeface="Times New Roman" pitchFamily="18" charset="0"/>
              </a:rPr>
              <a:t>Causes</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ctr"/>
            <a:r>
              <a:rPr lang="en-US" sz="4000" b="1" dirty="0" smtClean="0">
                <a:solidFill>
                  <a:srgbClr val="0066FF"/>
                </a:solidFill>
                <a:latin typeface="Times New Roman" pitchFamily="18" charset="0"/>
                <a:cs typeface="Times New Roman" pitchFamily="18" charset="0"/>
              </a:rPr>
              <a:t>Motor Nerve Supply (Facial Nerve)</a:t>
            </a:r>
            <a:endParaRPr lang="en-US" sz="4000" b="1" dirty="0">
              <a:solidFill>
                <a:srgbClr val="0066FF"/>
              </a:solidFill>
              <a:latin typeface="Times New Roman" pitchFamily="18" charset="0"/>
              <a:cs typeface="Times New Roman" pitchFamily="18" charset="0"/>
            </a:endParaRPr>
          </a:p>
        </p:txBody>
      </p:sp>
      <p:sp>
        <p:nvSpPr>
          <p:cNvPr id="329731" name="Rectangle 3"/>
          <p:cNvSpPr>
            <a:spLocks noGrp="1" noChangeArrowheads="1"/>
          </p:cNvSpPr>
          <p:nvPr>
            <p:ph type="body" sz="half" idx="2"/>
          </p:nvPr>
        </p:nvSpPr>
        <p:spPr>
          <a:xfrm>
            <a:off x="5257800" y="1600200"/>
            <a:ext cx="3886200" cy="5257800"/>
          </a:xfr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path path="circle">
              <a:fillToRect l="100000" b="100000"/>
            </a:path>
            <a:tileRect t="-100000" r="-100000"/>
          </a:gradFill>
          <a:ln>
            <a:solidFill>
              <a:schemeClr val="tx1"/>
            </a:solidFill>
          </a:ln>
        </p:spPr>
        <p:txBody>
          <a:bodyPr>
            <a:normAutofit/>
          </a:bodyPr>
          <a:lstStyle/>
          <a:p>
            <a:pPr algn="l"/>
            <a:r>
              <a:rPr lang="en-US" sz="2000" dirty="0" smtClean="0">
                <a:solidFill>
                  <a:schemeClr val="bg2">
                    <a:lumMod val="10000"/>
                  </a:schemeClr>
                </a:solidFill>
                <a:latin typeface="Times New Roman" pitchFamily="18" charset="0"/>
                <a:cs typeface="Times New Roman" pitchFamily="18" charset="0"/>
              </a:rPr>
              <a:t>(7</a:t>
            </a:r>
            <a:r>
              <a:rPr lang="en-US" sz="2000" baseline="30000" dirty="0" smtClean="0">
                <a:solidFill>
                  <a:schemeClr val="bg2">
                    <a:lumMod val="10000"/>
                  </a:schemeClr>
                </a:solidFill>
                <a:latin typeface="Times New Roman" pitchFamily="18" charset="0"/>
                <a:cs typeface="Times New Roman" pitchFamily="18" charset="0"/>
              </a:rPr>
              <a:t>th</a:t>
            </a:r>
            <a:r>
              <a:rPr lang="en-US" sz="2000" dirty="0" smtClean="0">
                <a:solidFill>
                  <a:schemeClr val="bg2">
                    <a:lumMod val="10000"/>
                  </a:schemeClr>
                </a:solidFill>
                <a:latin typeface="Times New Roman" pitchFamily="18" charset="0"/>
                <a:cs typeface="Times New Roman" pitchFamily="18" charset="0"/>
              </a:rPr>
              <a:t> cranial nerve). </a:t>
            </a:r>
          </a:p>
          <a:p>
            <a:r>
              <a:rPr lang="en-US" sz="2000" dirty="0">
                <a:solidFill>
                  <a:schemeClr val="bg2">
                    <a:lumMod val="10000"/>
                  </a:schemeClr>
                </a:solidFill>
                <a:latin typeface="Times New Roman" pitchFamily="18" charset="0"/>
                <a:cs typeface="Times New Roman" pitchFamily="18" charset="0"/>
              </a:rPr>
              <a:t>It g</a:t>
            </a:r>
            <a:r>
              <a:rPr lang="en-US" sz="2000" dirty="0" smtClean="0">
                <a:solidFill>
                  <a:schemeClr val="bg2">
                    <a:lumMod val="10000"/>
                  </a:schemeClr>
                </a:solidFill>
                <a:latin typeface="Times New Roman" pitchFamily="18" charset="0"/>
                <a:cs typeface="Times New Roman" pitchFamily="18" charset="0"/>
              </a:rPr>
              <a:t>ives motor </a:t>
            </a:r>
            <a:r>
              <a:rPr lang="en-US" sz="2000" dirty="0">
                <a:solidFill>
                  <a:schemeClr val="bg2">
                    <a:lumMod val="10000"/>
                  </a:schemeClr>
                </a:solidFill>
                <a:latin typeface="Times New Roman" pitchFamily="18" charset="0"/>
                <a:cs typeface="Times New Roman" pitchFamily="18" charset="0"/>
              </a:rPr>
              <a:t>supply </a:t>
            </a:r>
            <a:r>
              <a:rPr lang="en-US" sz="2000" dirty="0" smtClean="0">
                <a:solidFill>
                  <a:schemeClr val="bg2">
                    <a:lumMod val="10000"/>
                  </a:schemeClr>
                </a:solidFill>
                <a:latin typeface="Times New Roman" pitchFamily="18" charset="0"/>
                <a:cs typeface="Times New Roman" pitchFamily="18" charset="0"/>
              </a:rPr>
              <a:t>to all muscles </a:t>
            </a:r>
            <a:r>
              <a:rPr lang="en-US" sz="2000" dirty="0">
                <a:solidFill>
                  <a:schemeClr val="bg2">
                    <a:lumMod val="10000"/>
                  </a:schemeClr>
                </a:solidFill>
                <a:latin typeface="Times New Roman" pitchFamily="18" charset="0"/>
                <a:cs typeface="Times New Roman" pitchFamily="18" charset="0"/>
              </a:rPr>
              <a:t>of  facial expression.</a:t>
            </a:r>
          </a:p>
          <a:p>
            <a:pPr algn="l"/>
            <a:r>
              <a:rPr lang="en-US" sz="2000" b="1" dirty="0">
                <a:solidFill>
                  <a:schemeClr val="bg2">
                    <a:lumMod val="10000"/>
                  </a:schemeClr>
                </a:solidFill>
                <a:latin typeface="Times New Roman" pitchFamily="18" charset="0"/>
                <a:cs typeface="Times New Roman" pitchFamily="18" charset="0"/>
              </a:rPr>
              <a:t>It does not supply the </a:t>
            </a:r>
            <a:r>
              <a:rPr lang="en-US" sz="2000" b="1" i="1" dirty="0">
                <a:solidFill>
                  <a:schemeClr val="bg2">
                    <a:lumMod val="10000"/>
                  </a:schemeClr>
                </a:solidFill>
                <a:latin typeface="Times New Roman" pitchFamily="18" charset="0"/>
                <a:cs typeface="Times New Roman" pitchFamily="18" charset="0"/>
              </a:rPr>
              <a:t>S</a:t>
            </a:r>
            <a:r>
              <a:rPr lang="en-US" sz="2000" b="1" i="1" dirty="0" smtClean="0">
                <a:solidFill>
                  <a:schemeClr val="bg2">
                    <a:lumMod val="10000"/>
                  </a:schemeClr>
                </a:solidFill>
                <a:latin typeface="Times New Roman" pitchFamily="18" charset="0"/>
                <a:cs typeface="Times New Roman" pitchFamily="18" charset="0"/>
              </a:rPr>
              <a:t>kin.</a:t>
            </a:r>
          </a:p>
          <a:p>
            <a:r>
              <a:rPr lang="en-US" sz="2000" dirty="0" smtClean="0">
                <a:latin typeface="Times New Roman" pitchFamily="18" charset="0"/>
                <a:cs typeface="Times New Roman" pitchFamily="18" charset="0"/>
              </a:rPr>
              <a:t>It enters </a:t>
            </a:r>
            <a:r>
              <a:rPr lang="en-US" sz="2000" dirty="0">
                <a:latin typeface="Times New Roman" pitchFamily="18" charset="0"/>
                <a:cs typeface="Times New Roman" pitchFamily="18" charset="0"/>
              </a:rPr>
              <a:t>the inner ear through the internal auditory meatus</a:t>
            </a:r>
          </a:p>
          <a:p>
            <a:r>
              <a:rPr lang="en-US" sz="2000" dirty="0">
                <a:latin typeface="Times New Roman" pitchFamily="18" charset="0"/>
                <a:cs typeface="Times New Roman" pitchFamily="18" charset="0"/>
              </a:rPr>
              <a:t>It passes through the middle ear (tympanic cavity) and leaves it to enter the </a:t>
            </a:r>
            <a:r>
              <a:rPr lang="en-US" sz="2000" b="1" u="sng" dirty="0">
                <a:solidFill>
                  <a:srgbClr val="0000FF"/>
                </a:solidFill>
                <a:latin typeface="Times New Roman" pitchFamily="18" charset="0"/>
                <a:cs typeface="Times New Roman" pitchFamily="18" charset="0"/>
              </a:rPr>
              <a:t>Parotid gland</a:t>
            </a:r>
            <a:r>
              <a:rPr lang="en-US" sz="2000" dirty="0">
                <a:latin typeface="Times New Roman" pitchFamily="18" charset="0"/>
                <a:cs typeface="Times New Roman" pitchFamily="18" charset="0"/>
              </a:rPr>
              <a:t>.</a:t>
            </a:r>
          </a:p>
          <a:p>
            <a:r>
              <a:rPr lang="en-US" sz="2000" b="1" u="sng" dirty="0">
                <a:solidFill>
                  <a:srgbClr val="C00000"/>
                </a:solidFill>
                <a:latin typeface="Times New Roman" pitchFamily="18" charset="0"/>
                <a:cs typeface="Times New Roman" pitchFamily="18" charset="0"/>
              </a:rPr>
              <a:t>Within the parotid gland:</a:t>
            </a:r>
          </a:p>
          <a:p>
            <a:r>
              <a:rPr lang="en-US" sz="2000" dirty="0">
                <a:latin typeface="Times New Roman" pitchFamily="18" charset="0"/>
                <a:cs typeface="Times New Roman" pitchFamily="18" charset="0"/>
              </a:rPr>
              <a:t>It passes forward in a </a:t>
            </a:r>
            <a:r>
              <a:rPr lang="en-US" sz="2000" b="1" dirty="0">
                <a:solidFill>
                  <a:schemeClr val="accent4">
                    <a:lumMod val="75000"/>
                  </a:schemeClr>
                </a:solidFill>
                <a:latin typeface="Times New Roman" pitchFamily="18" charset="0"/>
                <a:cs typeface="Times New Roman" pitchFamily="18" charset="0"/>
              </a:rPr>
              <a:t>Horizonta</a:t>
            </a:r>
            <a:r>
              <a:rPr lang="en-US" sz="2000" b="1" dirty="0">
                <a:latin typeface="Times New Roman" pitchFamily="18" charset="0"/>
                <a:cs typeface="Times New Roman" pitchFamily="18" charset="0"/>
              </a:rPr>
              <a:t>l</a:t>
            </a:r>
            <a:r>
              <a:rPr lang="en-US" sz="2000" dirty="0">
                <a:latin typeface="Times New Roman" pitchFamily="18" charset="0"/>
                <a:cs typeface="Times New Roman" pitchFamily="18" charset="0"/>
              </a:rPr>
              <a:t> direction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At </a:t>
            </a:r>
            <a:r>
              <a:rPr lang="en-US" sz="2000" dirty="0">
                <a:latin typeface="Times New Roman" pitchFamily="18" charset="0"/>
                <a:cs typeface="Times New Roman" pitchFamily="18" charset="0"/>
              </a:rPr>
              <a:t>the anterior border of the gland,  it divides into its </a:t>
            </a:r>
            <a:r>
              <a:rPr lang="en-US" sz="2000" b="1" dirty="0">
                <a:solidFill>
                  <a:srgbClr val="FF0000"/>
                </a:solidFill>
                <a:latin typeface="Times New Roman" pitchFamily="18" charset="0"/>
                <a:cs typeface="Times New Roman" pitchFamily="18" charset="0"/>
              </a:rPr>
              <a:t>Five</a:t>
            </a:r>
            <a:r>
              <a:rPr lang="en-US" sz="2000" b="1" dirty="0">
                <a:latin typeface="Times New Roman" pitchFamily="18" charset="0"/>
                <a:cs typeface="Times New Roman" pitchFamily="18" charset="0"/>
              </a:rPr>
              <a:t> terminal branches.</a:t>
            </a:r>
          </a:p>
          <a:p>
            <a:pPr algn="l"/>
            <a:endParaRPr lang="en-US" sz="2000" b="1" i="1" dirty="0">
              <a:solidFill>
                <a:schemeClr val="bg2">
                  <a:lumMod val="10000"/>
                </a:schemeClr>
              </a:solidFill>
              <a:latin typeface="Times New Roman" pitchFamily="18" charset="0"/>
              <a:cs typeface="Times New Roman" pitchFamily="18" charset="0"/>
            </a:endParaRPr>
          </a:p>
        </p:txBody>
      </p:sp>
      <p:pic>
        <p:nvPicPr>
          <p:cNvPr id="14338" name="Picture 2" descr="C:\Users\galmadani\Desktop\anatomy-scalp-face-53-728.jpg"/>
          <p:cNvPicPr>
            <a:picLocks noChangeAspect="1" noChangeArrowheads="1"/>
          </p:cNvPicPr>
          <p:nvPr/>
        </p:nvPicPr>
        <p:blipFill rotWithShape="1">
          <a:blip r:embed="rId2">
            <a:extLst>
              <a:ext uri="{28A0092B-C50C-407E-A947-70E740481C1C}">
                <a14:useLocalDpi xmlns:a14="http://schemas.microsoft.com/office/drawing/2010/main" val="0"/>
              </a:ext>
            </a:extLst>
          </a:blip>
          <a:srcRect l="50391" t="23374" r="2439" b="12573"/>
          <a:stretch/>
        </p:blipFill>
        <p:spPr bwMode="auto">
          <a:xfrm>
            <a:off x="381000" y="1524000"/>
            <a:ext cx="4800600" cy="53340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galmadani\Desktop\slide_53.jpg"/>
          <p:cNvPicPr>
            <a:picLocks noChangeAspect="1" noChangeArrowheads="1"/>
          </p:cNvPicPr>
          <p:nvPr/>
        </p:nvPicPr>
        <p:blipFill rotWithShape="1">
          <a:blip r:embed="rId2">
            <a:extLst>
              <a:ext uri="{28A0092B-C50C-407E-A947-70E740481C1C}">
                <a14:useLocalDpi xmlns:a14="http://schemas.microsoft.com/office/drawing/2010/main" val="0"/>
              </a:ext>
            </a:extLst>
          </a:blip>
          <a:srcRect b="22985"/>
          <a:stretch/>
        </p:blipFill>
        <p:spPr bwMode="auto">
          <a:xfrm>
            <a:off x="0" y="0"/>
            <a:ext cx="9144000" cy="528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61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274638"/>
            <a:ext cx="8229600" cy="792162"/>
          </a:xfrm>
        </p:spPr>
        <p:style>
          <a:lnRef idx="1">
            <a:schemeClr val="accent2"/>
          </a:lnRef>
          <a:fillRef idx="2">
            <a:schemeClr val="accent2"/>
          </a:fillRef>
          <a:effectRef idx="1">
            <a:schemeClr val="accent2"/>
          </a:effectRef>
          <a:fontRef idx="minor">
            <a:schemeClr val="dk1"/>
          </a:fontRef>
        </p:style>
        <p:txBody>
          <a:bodyPr/>
          <a:lstStyle/>
          <a:p>
            <a:pPr algn="ctr"/>
            <a:r>
              <a:rPr lang="en-US" b="1" dirty="0" smtClean="0">
                <a:solidFill>
                  <a:srgbClr val="FF0000"/>
                </a:solidFill>
                <a:latin typeface="Times New Roman" pitchFamily="18" charset="0"/>
                <a:cs typeface="Times New Roman" pitchFamily="18" charset="0"/>
              </a:rPr>
              <a:t>Criteria of Skin of the Face</a:t>
            </a:r>
            <a:endParaRPr lang="en-US" b="1" dirty="0">
              <a:solidFill>
                <a:srgbClr val="FF0000"/>
              </a:solidFill>
              <a:latin typeface="Times New Roman" pitchFamily="18" charset="0"/>
              <a:cs typeface="Times New Roman" pitchFamily="18" charset="0"/>
            </a:endParaRPr>
          </a:p>
        </p:txBody>
      </p:sp>
      <p:sp>
        <p:nvSpPr>
          <p:cNvPr id="93187" name="Rectangle 3"/>
          <p:cNvSpPr>
            <a:spLocks noGrp="1" noChangeArrowheads="1"/>
          </p:cNvSpPr>
          <p:nvPr>
            <p:ph type="body" sz="half" idx="2"/>
          </p:nvPr>
        </p:nvSpPr>
        <p:spPr>
          <a:xfrm>
            <a:off x="5029200" y="1219200"/>
            <a:ext cx="3962400" cy="5638800"/>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en-US" sz="2000" b="1" dirty="0" smtClean="0">
                <a:latin typeface="Times New Roman" pitchFamily="18" charset="0"/>
                <a:cs typeface="Times New Roman" pitchFamily="18" charset="0"/>
              </a:rPr>
              <a:t>Numerous </a:t>
            </a:r>
            <a:r>
              <a:rPr lang="en-US" sz="2000" b="1" dirty="0" smtClean="0">
                <a:solidFill>
                  <a:srgbClr val="FF0000"/>
                </a:solidFill>
                <a:latin typeface="Times New Roman" pitchFamily="18" charset="0"/>
                <a:cs typeface="Times New Roman" pitchFamily="18" charset="0"/>
              </a:rPr>
              <a:t>Sweat </a:t>
            </a:r>
            <a:r>
              <a:rPr lang="en-US" sz="2000" b="1" dirty="0">
                <a:latin typeface="Times New Roman" pitchFamily="18" charset="0"/>
                <a:cs typeface="Times New Roman" pitchFamily="18" charset="0"/>
              </a:rPr>
              <a:t>and </a:t>
            </a:r>
            <a:r>
              <a:rPr lang="en-US" sz="2000" b="1" dirty="0" smtClean="0">
                <a:solidFill>
                  <a:srgbClr val="0000FF"/>
                </a:solidFill>
                <a:latin typeface="Times New Roman" pitchFamily="18" charset="0"/>
                <a:cs typeface="Times New Roman" pitchFamily="18" charset="0"/>
              </a:rPr>
              <a:t>Sebaceous</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glands</a:t>
            </a:r>
            <a:r>
              <a:rPr lang="en-US" sz="2000" b="1" dirty="0" smtClean="0">
                <a:latin typeface="Times New Roman" pitchFamily="18" charset="0"/>
                <a:cs typeface="Times New Roman" pitchFamily="18" charset="0"/>
              </a:rPr>
              <a:t>.</a:t>
            </a:r>
          </a:p>
          <a:p>
            <a:pPr algn="l"/>
            <a:r>
              <a:rPr lang="en-US" sz="2000" b="1" dirty="0">
                <a:latin typeface="Times New Roman" pitchFamily="18" charset="0"/>
                <a:cs typeface="Times New Roman" pitchFamily="18" charset="0"/>
              </a:rPr>
              <a:t>C</a:t>
            </a:r>
            <a:r>
              <a:rPr lang="en-US" sz="2000" b="1" dirty="0" smtClean="0">
                <a:latin typeface="Times New Roman" pitchFamily="18" charset="0"/>
                <a:cs typeface="Times New Roman" pitchFamily="18" charset="0"/>
              </a:rPr>
              <a:t>onnected </a:t>
            </a:r>
            <a:r>
              <a:rPr lang="en-US" sz="2000" dirty="0">
                <a:latin typeface="Times New Roman" pitchFamily="18" charset="0"/>
                <a:cs typeface="Times New Roman" pitchFamily="18" charset="0"/>
              </a:rPr>
              <a:t>to the underlying bone by </a:t>
            </a:r>
            <a:r>
              <a:rPr lang="en-US" sz="2000" b="1" dirty="0">
                <a:solidFill>
                  <a:srgbClr val="FF0000"/>
                </a:solidFill>
                <a:latin typeface="Times New Roman" pitchFamily="18" charset="0"/>
                <a:cs typeface="Times New Roman" pitchFamily="18" charset="0"/>
              </a:rPr>
              <a:t>L</a:t>
            </a:r>
            <a:r>
              <a:rPr lang="en-US" sz="2000" b="1" dirty="0" smtClean="0">
                <a:solidFill>
                  <a:srgbClr val="FF0000"/>
                </a:solidFill>
                <a:latin typeface="Times New Roman" pitchFamily="18" charset="0"/>
                <a:cs typeface="Times New Roman" pitchFamily="18" charset="0"/>
              </a:rPr>
              <a:t>oose </a:t>
            </a:r>
            <a:r>
              <a:rPr lang="en-US" sz="2000" b="1" dirty="0">
                <a:solidFill>
                  <a:srgbClr val="FF0000"/>
                </a:solidFill>
                <a:latin typeface="Times New Roman" pitchFamily="18" charset="0"/>
                <a:cs typeface="Times New Roman" pitchFamily="18" charset="0"/>
              </a:rPr>
              <a:t>connective tissue</a:t>
            </a:r>
            <a:r>
              <a:rPr lang="en-US" sz="2000" dirty="0">
                <a:latin typeface="Times New Roman" pitchFamily="18" charset="0"/>
                <a:cs typeface="Times New Roman" pitchFamily="18" charset="0"/>
              </a:rPr>
              <a:t>.</a:t>
            </a:r>
          </a:p>
          <a:p>
            <a:pPr algn="l"/>
            <a:r>
              <a:rPr lang="en-US" sz="2000" b="1" dirty="0">
                <a:latin typeface="Times New Roman" pitchFamily="18" charset="0"/>
                <a:cs typeface="Times New Roman" pitchFamily="18" charset="0"/>
              </a:rPr>
              <a:t>No</a:t>
            </a:r>
            <a:r>
              <a:rPr lang="en-US" sz="2000" dirty="0">
                <a:latin typeface="Times New Roman" pitchFamily="18" charset="0"/>
                <a:cs typeface="Times New Roman" pitchFamily="18" charset="0"/>
              </a:rPr>
              <a:t> </a:t>
            </a:r>
            <a:r>
              <a:rPr lang="en-US" sz="2000" b="1" u="sng" dirty="0">
                <a:solidFill>
                  <a:srgbClr val="0000FF"/>
                </a:solidFill>
                <a:latin typeface="Times New Roman" pitchFamily="18" charset="0"/>
                <a:cs typeface="Times New Roman" pitchFamily="18" charset="0"/>
              </a:rPr>
              <a:t>D</a:t>
            </a:r>
            <a:r>
              <a:rPr lang="en-US" sz="2000" b="1" u="sng" dirty="0" smtClean="0">
                <a:solidFill>
                  <a:srgbClr val="0000FF"/>
                </a:solidFill>
                <a:latin typeface="Times New Roman" pitchFamily="18" charset="0"/>
                <a:cs typeface="Times New Roman" pitchFamily="18" charset="0"/>
              </a:rPr>
              <a:t>eep </a:t>
            </a:r>
            <a:r>
              <a:rPr lang="en-US" sz="2000" b="1" u="sng" dirty="0">
                <a:solidFill>
                  <a:srgbClr val="0000FF"/>
                </a:solidFill>
                <a:latin typeface="Times New Roman" pitchFamily="18" charset="0"/>
                <a:cs typeface="Times New Roman" pitchFamily="18" charset="0"/>
              </a:rPr>
              <a:t>F</a:t>
            </a:r>
            <a:r>
              <a:rPr lang="en-US" sz="2000" b="1" u="sng" dirty="0" smtClean="0">
                <a:solidFill>
                  <a:srgbClr val="0000FF"/>
                </a:solidFill>
                <a:latin typeface="Times New Roman" pitchFamily="18" charset="0"/>
                <a:cs typeface="Times New Roman" pitchFamily="18" charset="0"/>
              </a:rPr>
              <a:t>ascia </a:t>
            </a: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the </a:t>
            </a:r>
            <a:r>
              <a:rPr lang="en-US" sz="2000" dirty="0" smtClean="0">
                <a:latin typeface="Times New Roman" pitchFamily="18" charset="0"/>
                <a:cs typeface="Times New Roman" pitchFamily="18" charset="0"/>
              </a:rPr>
              <a:t>face, because of this, facial lacerations tend to gap.</a:t>
            </a:r>
          </a:p>
          <a:p>
            <a:pPr algn="l"/>
            <a:r>
              <a:rPr lang="en-US" sz="2000" dirty="0" smtClean="0">
                <a:latin typeface="Times New Roman" pitchFamily="18" charset="0"/>
                <a:cs typeface="Times New Roman" pitchFamily="18" charset="0"/>
              </a:rPr>
              <a:t>The looseness of the subcutaneous tissue enables fluid and blood to accumulate in the loose connective tissue following bruising of the face.</a:t>
            </a:r>
          </a:p>
          <a:p>
            <a:pPr algn="l"/>
            <a:r>
              <a:rPr lang="en-US" sz="2000" dirty="0" smtClean="0">
                <a:latin typeface="Times New Roman" pitchFamily="18" charset="0"/>
                <a:cs typeface="Times New Roman" pitchFamily="18" charset="0"/>
              </a:rPr>
              <a:t>Similarly , facial inflammation causes considerable </a:t>
            </a:r>
            <a:r>
              <a:rPr lang="en-US" sz="2000" b="1" dirty="0" smtClean="0">
                <a:latin typeface="Times New Roman" pitchFamily="18" charset="0"/>
                <a:cs typeface="Times New Roman" pitchFamily="18" charset="0"/>
              </a:rPr>
              <a:t>swelling.</a:t>
            </a:r>
          </a:p>
          <a:p>
            <a:pPr algn="l"/>
            <a:endParaRPr lang="en-US" sz="2000" dirty="0">
              <a:latin typeface="Times New Roman" pitchFamily="18" charset="0"/>
              <a:cs typeface="Times New Roman" pitchFamily="18" charset="0"/>
            </a:endParaRPr>
          </a:p>
          <a:p>
            <a:pPr algn="l"/>
            <a:endParaRPr lang="en-US" sz="2000" dirty="0">
              <a:latin typeface="Times New Roman" pitchFamily="18" charset="0"/>
              <a:cs typeface="Times New Roman" pitchFamily="18" charset="0"/>
            </a:endParaRPr>
          </a:p>
          <a:p>
            <a:pPr algn="l"/>
            <a:endParaRPr lang="en-US" sz="2000" dirty="0">
              <a:latin typeface="Times New Roman" pitchFamily="18" charset="0"/>
              <a:cs typeface="Times New Roman" pitchFamily="18" charset="0"/>
            </a:endParaRPr>
          </a:p>
        </p:txBody>
      </p:sp>
      <p:pic>
        <p:nvPicPr>
          <p:cNvPr id="2052" name="Picture 4" descr="C:\Users\galmadani\Desktop\images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421" y="1066800"/>
            <a:ext cx="3759958" cy="3581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flipV="1">
            <a:off x="-89278" y="2903561"/>
            <a:ext cx="1219200" cy="3429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flipV="1">
            <a:off x="1066800" y="3962395"/>
            <a:ext cx="685800" cy="502697"/>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C:\Users\galmadani\Desktop\images (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78" y="4465093"/>
            <a:ext cx="4648200" cy="23929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4638"/>
            <a:ext cx="8229600" cy="706437"/>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defRPr/>
            </a:pPr>
            <a:r>
              <a:rPr lang="en-US" sz="4000" b="1" dirty="0" smtClean="0">
                <a:solidFill>
                  <a:srgbClr val="0000FF"/>
                </a:solidFill>
                <a:latin typeface="Times New Roman" pitchFamily="18" charset="0"/>
                <a:cs typeface="Times New Roman" pitchFamily="18" charset="0"/>
              </a:rPr>
              <a:t>Bell’s Palsy</a:t>
            </a:r>
            <a:endParaRPr lang="en-US" sz="4000" b="1" dirty="0">
              <a:solidFill>
                <a:srgbClr val="0000FF"/>
              </a:solidFill>
              <a:latin typeface="Times New Roman" pitchFamily="18" charset="0"/>
              <a:cs typeface="Times New Roman" pitchFamily="18" charset="0"/>
            </a:endParaRPr>
          </a:p>
        </p:txBody>
      </p:sp>
      <p:sp>
        <p:nvSpPr>
          <p:cNvPr id="70660" name="Rectangle 4"/>
          <p:cNvSpPr>
            <a:spLocks noGrp="1" noChangeArrowheads="1"/>
          </p:cNvSpPr>
          <p:nvPr>
            <p:ph type="body" sz="half" idx="2"/>
          </p:nvPr>
        </p:nvSpPr>
        <p:spPr>
          <a:xfrm>
            <a:off x="250825" y="1125538"/>
            <a:ext cx="4244975" cy="5256212"/>
          </a:xfrm>
          <a:ln/>
        </p:spPr>
        <p:style>
          <a:lnRef idx="1">
            <a:schemeClr val="accent3"/>
          </a:lnRef>
          <a:fillRef idx="2">
            <a:schemeClr val="accent3"/>
          </a:fillRef>
          <a:effectRef idx="1">
            <a:schemeClr val="accent3"/>
          </a:effectRef>
          <a:fontRef idx="minor">
            <a:schemeClr val="dk1"/>
          </a:fontRef>
        </p:style>
        <p:txBody>
          <a:bodyPr>
            <a:normAutofit/>
          </a:bodyPr>
          <a:lstStyle/>
          <a:p>
            <a:pPr>
              <a:lnSpc>
                <a:spcPct val="90000"/>
              </a:lnSpc>
              <a:buNone/>
              <a:defRPr/>
            </a:pPr>
            <a:r>
              <a:rPr lang="en-US" sz="2400" dirty="0" smtClean="0"/>
              <a:t>It is a condition </a:t>
            </a:r>
            <a:r>
              <a:rPr lang="en-US" sz="2400" dirty="0"/>
              <a:t>that causes the facial muscles to weaken or become paralyzed. It's caused by trauma to the 7th cranial nerve, and is not permanent.</a:t>
            </a:r>
          </a:p>
          <a:p>
            <a:pPr algn="l">
              <a:lnSpc>
                <a:spcPct val="90000"/>
              </a:lnSpc>
              <a:buFontTx/>
              <a:buNone/>
              <a:defRP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most common cause is </a:t>
            </a:r>
            <a:r>
              <a:rPr lang="en-US" sz="2400" b="1" dirty="0">
                <a:latin typeface="Times New Roman" pitchFamily="18" charset="0"/>
                <a:cs typeface="Times New Roman" pitchFamily="18" charset="0"/>
              </a:rPr>
              <a:t>idiopathic</a:t>
            </a:r>
            <a:r>
              <a:rPr lang="en-US" sz="2400" dirty="0">
                <a:latin typeface="Times New Roman" pitchFamily="18" charset="0"/>
                <a:cs typeface="Times New Roman" pitchFamily="18" charset="0"/>
              </a:rPr>
              <a:t> but it can results from </a:t>
            </a:r>
            <a:r>
              <a:rPr lang="en-US" sz="2400" b="1" dirty="0">
                <a:latin typeface="Times New Roman" pitchFamily="18" charset="0"/>
                <a:cs typeface="Times New Roman" pitchFamily="18" charset="0"/>
              </a:rPr>
              <a:t>exposure to </a:t>
            </a:r>
            <a:r>
              <a:rPr lang="en-US" sz="2400" b="1" dirty="0" smtClean="0">
                <a:latin typeface="Times New Roman" pitchFamily="18" charset="0"/>
                <a:cs typeface="Times New Roman" pitchFamily="18" charset="0"/>
              </a:rPr>
              <a:t>cold , tumor of parotid gland, lacerations of the face.</a:t>
            </a:r>
          </a:p>
          <a:p>
            <a:pPr algn="l">
              <a:buFontTx/>
              <a:buNone/>
              <a:defRPr/>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6" name="Picture 2" descr="C:\Users\galmadani\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95400"/>
            <a:ext cx="4419600" cy="4953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51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ctr"/>
            <a:r>
              <a:rPr lang="en-US" b="1" dirty="0">
                <a:solidFill>
                  <a:srgbClr val="FF0000"/>
                </a:solidFill>
                <a:latin typeface="Times New Roman" pitchFamily="18" charset="0"/>
                <a:cs typeface="Times New Roman" pitchFamily="18" charset="0"/>
              </a:rPr>
              <a:t>Manifestations</a:t>
            </a:r>
            <a:endParaRPr lang="en-US" dirty="0"/>
          </a:p>
        </p:txBody>
      </p:sp>
      <p:pic>
        <p:nvPicPr>
          <p:cNvPr id="4" name="Picture 5" descr="C:\Documents and Settings\Jamila\Desktop\download (1).jpg"/>
          <p:cNvPicPr>
            <a:picLocks noGrp="1" noChangeAspect="1" noChangeArrowheads="1"/>
          </p:cNvPicPr>
          <p:nvPr>
            <p:ph sz="quarter" idx="1"/>
          </p:nvPr>
        </p:nvPicPr>
        <p:blipFill>
          <a:blip r:embed="rId2" cstate="print"/>
          <a:srcRect/>
          <a:stretch>
            <a:fillRect/>
          </a:stretch>
        </p:blipFill>
        <p:spPr bwMode="auto">
          <a:xfrm>
            <a:off x="533400" y="1828800"/>
            <a:ext cx="4700587" cy="4343399"/>
          </a:xfrm>
          <a:prstGeom prst="rect">
            <a:avLst/>
          </a:prstGeom>
          <a:noFill/>
          <a:ln>
            <a:solidFill>
              <a:schemeClr val="tx1"/>
            </a:solidFill>
          </a:ln>
        </p:spPr>
      </p:pic>
      <p:pic>
        <p:nvPicPr>
          <p:cNvPr id="5" name="Picture 6" descr="C:\Documents and Settings\Jamila\Desktop\download (2).jpg"/>
          <p:cNvPicPr>
            <a:picLocks noChangeAspect="1" noChangeArrowheads="1"/>
          </p:cNvPicPr>
          <p:nvPr/>
        </p:nvPicPr>
        <p:blipFill>
          <a:blip r:embed="rId3" cstate="print"/>
          <a:srcRect/>
          <a:stretch>
            <a:fillRect/>
          </a:stretch>
        </p:blipFill>
        <p:spPr bwMode="auto">
          <a:xfrm>
            <a:off x="5715000" y="2057400"/>
            <a:ext cx="3048000" cy="4191000"/>
          </a:xfrm>
          <a:prstGeom prst="rect">
            <a:avLst/>
          </a:prstGeom>
          <a:noFill/>
          <a:ln>
            <a:solidFill>
              <a:schemeClr val="tx1"/>
            </a:solidFill>
          </a:ln>
        </p:spPr>
      </p:pic>
    </p:spTree>
    <p:extLst>
      <p:ext uri="{BB962C8B-B14F-4D97-AF65-F5344CB8AC3E}">
        <p14:creationId xmlns:p14="http://schemas.microsoft.com/office/powerpoint/2010/main" val="2655961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US" b="1" dirty="0" smtClean="0">
                <a:solidFill>
                  <a:srgbClr val="0000FF"/>
                </a:solidFill>
                <a:latin typeface="Times New Roman" pitchFamily="18" charset="0"/>
                <a:cs typeface="Times New Roman" pitchFamily="18" charset="0"/>
              </a:rPr>
              <a:t>Manifestations</a:t>
            </a:r>
            <a:endParaRPr lang="en-US" dirty="0"/>
          </a:p>
        </p:txBody>
      </p:sp>
      <p:sp>
        <p:nvSpPr>
          <p:cNvPr id="4" name="Content Placeholder 3"/>
          <p:cNvSpPr>
            <a:spLocks noGrp="1"/>
          </p:cNvSpPr>
          <p:nvPr>
            <p:ph sz="quarter" idx="2"/>
          </p:nvPr>
        </p:nvSpPr>
        <p:spPr>
          <a:xfrm>
            <a:off x="4572000" y="1447800"/>
            <a:ext cx="4110990" cy="4572000"/>
          </a:xfrm>
        </p:spPr>
        <p:style>
          <a:lnRef idx="1">
            <a:schemeClr val="dk1"/>
          </a:lnRef>
          <a:fillRef idx="2">
            <a:schemeClr val="dk1"/>
          </a:fillRef>
          <a:effectRef idx="1">
            <a:schemeClr val="dk1"/>
          </a:effectRef>
          <a:fontRef idx="minor">
            <a:schemeClr val="dk1"/>
          </a:fontRef>
        </p:style>
        <p:txBody>
          <a:bodyPr>
            <a:normAutofit lnSpcReduction="10000"/>
          </a:bodyPr>
          <a:lstStyle/>
          <a:p>
            <a:r>
              <a:rPr lang="en-US" sz="2400" dirty="0" smtClean="0"/>
              <a:t>Food </a:t>
            </a:r>
            <a:r>
              <a:rPr lang="en-US" sz="2400" dirty="0" smtClean="0">
                <a:latin typeface="Times New Roman" pitchFamily="18" charset="0"/>
                <a:cs typeface="Times New Roman" pitchFamily="18" charset="0"/>
              </a:rPr>
              <a:t>accumulates during chewing and often must be continually removed by a finger.</a:t>
            </a:r>
          </a:p>
          <a:p>
            <a:r>
              <a:rPr lang="en-US" sz="2400" dirty="0" smtClean="0">
                <a:latin typeface="Times New Roman" pitchFamily="18" charset="0"/>
                <a:cs typeface="Times New Roman" pitchFamily="18" charset="0"/>
              </a:rPr>
              <a:t>Patients frequently dab their eyes and mouth with a handkerchief to wipe the fluid (tears &amp; saliva)which runs from the dropping lid and mouth.</a:t>
            </a:r>
          </a:p>
          <a:p>
            <a:r>
              <a:rPr lang="en-US" sz="2400" dirty="0" smtClean="0">
                <a:latin typeface="Times New Roman" pitchFamily="18" charset="0"/>
                <a:cs typeface="Times New Roman" pitchFamily="18" charset="0"/>
              </a:rPr>
              <a:t>The fluid and constant wiping result in </a:t>
            </a:r>
            <a:r>
              <a:rPr lang="en-US" sz="2400" dirty="0" err="1" smtClean="0">
                <a:latin typeface="Times New Roman" pitchFamily="18" charset="0"/>
                <a:cs typeface="Times New Roman" pitchFamily="18" charset="0"/>
              </a:rPr>
              <a:t>localised</a:t>
            </a:r>
            <a:r>
              <a:rPr lang="en-US" sz="2400" dirty="0" smtClean="0">
                <a:latin typeface="Times New Roman" pitchFamily="18" charset="0"/>
                <a:cs typeface="Times New Roman" pitchFamily="18" charset="0"/>
              </a:rPr>
              <a:t> skin irritation. </a:t>
            </a:r>
            <a:endParaRPr lang="en-US" sz="2400" dirty="0"/>
          </a:p>
        </p:txBody>
      </p:sp>
      <p:pic>
        <p:nvPicPr>
          <p:cNvPr id="5" name="Picture 3" descr="C:\Documents and Settings\Jamila\Desktop\images (14).jpg"/>
          <p:cNvPicPr>
            <a:picLocks noGrp="1" noChangeAspect="1" noChangeArrowheads="1"/>
          </p:cNvPicPr>
          <p:nvPr>
            <p:ph sz="quarter" idx="1"/>
          </p:nvPr>
        </p:nvPicPr>
        <p:blipFill>
          <a:blip r:embed="rId2" cstate="print"/>
          <a:srcRect/>
          <a:stretch>
            <a:fillRect/>
          </a:stretch>
        </p:blipFill>
        <p:spPr bwMode="auto">
          <a:xfrm>
            <a:off x="533400" y="1981200"/>
            <a:ext cx="3581400" cy="4419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4000" b="1" dirty="0" smtClean="0">
                <a:solidFill>
                  <a:srgbClr val="C00000"/>
                </a:solidFill>
                <a:latin typeface="Times New Roman" pitchFamily="18" charset="0"/>
                <a:cs typeface="Times New Roman" pitchFamily="18" charset="0"/>
              </a:rPr>
              <a:t>Arterial Supply of Face</a:t>
            </a:r>
            <a:endParaRPr lang="en-US" sz="4000" b="1" dirty="0">
              <a:solidFill>
                <a:srgbClr val="C00000"/>
              </a:solidFill>
              <a:latin typeface="Times New Roman" pitchFamily="18" charset="0"/>
              <a:cs typeface="Times New Roman" pitchFamily="18" charset="0"/>
            </a:endParaRPr>
          </a:p>
        </p:txBody>
      </p:sp>
      <p:pic>
        <p:nvPicPr>
          <p:cNvPr id="16387" name="Picture 3" descr="C:\Users\galmadani\Desktop\neurovascular-topography-of-the-face-and-neck-14-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705600" cy="40290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5791200"/>
            <a:ext cx="80010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latin typeface="Times New Roman" pitchFamily="18" charset="0"/>
                <a:cs typeface="Times New Roman" pitchFamily="18" charset="0"/>
              </a:rPr>
              <a:t>The face has a rich blood supply so that it is rare for skin flaps in the face to </a:t>
            </a:r>
            <a:r>
              <a:rPr lang="en-US" b="1" dirty="0" err="1">
                <a:latin typeface="Times New Roman" pitchFamily="18" charset="0"/>
                <a:cs typeface="Times New Roman" pitchFamily="18" charset="0"/>
              </a:rPr>
              <a:t>necrose</a:t>
            </a:r>
            <a:r>
              <a:rPr lang="en-US" b="1" dirty="0">
                <a:latin typeface="Times New Roman" pitchFamily="18" charset="0"/>
                <a:cs typeface="Times New Roman" pitchFamily="18" charset="0"/>
              </a:rPr>
              <a:t> in plastic surgery.</a:t>
            </a:r>
          </a:p>
          <a:p>
            <a:r>
              <a:rPr lang="en-US" b="1" dirty="0">
                <a:latin typeface="Times New Roman" pitchFamily="18" charset="0"/>
                <a:cs typeface="Times New Roman" pitchFamily="18" charset="0"/>
              </a:rPr>
              <a:t>Facial wounds bleed freely but heal rapidly.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4000" b="1" dirty="0" smtClean="0">
                <a:solidFill>
                  <a:srgbClr val="C00000"/>
                </a:solidFill>
                <a:latin typeface="Times New Roman" pitchFamily="18" charset="0"/>
                <a:cs typeface="Times New Roman" pitchFamily="18" charset="0"/>
              </a:rPr>
              <a:t>Facial Artery</a:t>
            </a:r>
            <a:endParaRPr lang="en-US" sz="4000" b="1" dirty="0">
              <a:solidFill>
                <a:srgbClr val="C00000"/>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876800" y="1447800"/>
            <a:ext cx="4267200" cy="5410199"/>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It arches upward </a:t>
            </a:r>
            <a:r>
              <a:rPr lang="en-US" sz="2400" b="1" dirty="0" smtClean="0">
                <a:latin typeface="Times New Roman" pitchFamily="18" charset="0"/>
                <a:cs typeface="Times New Roman" pitchFamily="18" charset="0"/>
              </a:rPr>
              <a:t>Deep </a:t>
            </a:r>
            <a:r>
              <a:rPr lang="en-US" sz="2400" dirty="0" smtClean="0">
                <a:latin typeface="Times New Roman" pitchFamily="18" charset="0"/>
                <a:cs typeface="Times New Roman" pitchFamily="18" charset="0"/>
              </a:rPr>
              <a:t>to the </a:t>
            </a:r>
            <a:r>
              <a:rPr lang="en-US" sz="2400" b="1" dirty="0" smtClean="0">
                <a:latin typeface="Times New Roman" pitchFamily="18" charset="0"/>
                <a:cs typeface="Times New Roman" pitchFamily="18" charset="0"/>
              </a:rPr>
              <a:t>Submandibular salivary gland</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It curves around the inferior margin of the body of the mandible </a:t>
            </a:r>
            <a:r>
              <a:rPr lang="en-US" sz="2400" b="1" dirty="0" smtClean="0">
                <a:latin typeface="Times New Roman" pitchFamily="18" charset="0"/>
                <a:cs typeface="Times New Roman" pitchFamily="18" charset="0"/>
              </a:rPr>
              <a:t>at the anterior border of  the masseter muscle.</a:t>
            </a:r>
          </a:p>
          <a:p>
            <a:r>
              <a:rPr lang="en-US" sz="2400" dirty="0" smtClean="0"/>
              <a:t>It </a:t>
            </a:r>
            <a:r>
              <a:rPr lang="en-US" sz="2400" dirty="0"/>
              <a:t>runs upward in a </a:t>
            </a:r>
            <a:r>
              <a:rPr lang="en-US" sz="2400" b="1" i="1" dirty="0">
                <a:solidFill>
                  <a:srgbClr val="0000FF"/>
                </a:solidFill>
                <a:latin typeface="Times New Roman" pitchFamily="18" charset="0"/>
                <a:cs typeface="Times New Roman" pitchFamily="18" charset="0"/>
              </a:rPr>
              <a:t>tortuous </a:t>
            </a:r>
            <a:r>
              <a:rPr lang="en-US" sz="2400" b="1" i="1" dirty="0" smtClean="0">
                <a:solidFill>
                  <a:srgbClr val="0000FF"/>
                </a:solidFill>
                <a:latin typeface="Times New Roman" pitchFamily="18" charset="0"/>
                <a:cs typeface="Times New Roman" pitchFamily="18" charset="0"/>
              </a:rPr>
              <a:t>course to the angle of the</a:t>
            </a:r>
          </a:p>
          <a:p>
            <a:r>
              <a:rPr lang="en-US" sz="2400" b="1" i="1" dirty="0" smtClean="0">
                <a:solidFill>
                  <a:srgbClr val="0000FF"/>
                </a:solidFill>
                <a:latin typeface="Times New Roman" pitchFamily="18" charset="0"/>
                <a:cs typeface="Times New Roman" pitchFamily="18" charset="0"/>
              </a:rPr>
              <a:t> mouth</a:t>
            </a:r>
            <a:r>
              <a:rPr lang="en-US" sz="2400" b="1" dirty="0">
                <a:solidFill>
                  <a:srgbClr val="0000FF"/>
                </a:solidFill>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rPr>
              <a:t>d</a:t>
            </a:r>
            <a:r>
              <a:rPr lang="en-US" sz="2400" dirty="0">
                <a:latin typeface="Times New Roman" pitchFamily="18" charset="0"/>
                <a:cs typeface="Times New Roman" pitchFamily="18" charset="0"/>
              </a:rPr>
              <a:t>eep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muscles.</a:t>
            </a:r>
          </a:p>
          <a:p>
            <a:r>
              <a:rPr lang="en-US" sz="2400" dirty="0" smtClean="0">
                <a:latin typeface="Times New Roman" pitchFamily="18" charset="0"/>
                <a:cs typeface="Times New Roman" pitchFamily="18" charset="0"/>
              </a:rPr>
              <a:t> </a:t>
            </a:r>
            <a:r>
              <a:rPr lang="en-US" sz="2400" dirty="0"/>
              <a:t>This is to accommodate itself to neck movements such as those of the </a:t>
            </a:r>
            <a:r>
              <a:rPr lang="en-US" sz="2400" dirty="0">
                <a:hlinkClick r:id="rId2" tooltip="Human pharynx"/>
              </a:rPr>
              <a:t>pharynx</a:t>
            </a:r>
            <a:r>
              <a:rPr lang="en-US" sz="2400" dirty="0"/>
              <a:t> in </a:t>
            </a:r>
            <a:r>
              <a:rPr lang="en-US" sz="2400" dirty="0">
                <a:hlinkClick r:id="rId3" tooltip="Deglutition"/>
              </a:rPr>
              <a:t>deglutition</a:t>
            </a:r>
            <a:r>
              <a:rPr lang="en-US" sz="2400" dirty="0"/>
              <a:t>; and facial movements such as those of the </a:t>
            </a:r>
            <a:r>
              <a:rPr lang="en-US" sz="2400" dirty="0">
                <a:hlinkClick r:id="rId4" tooltip="Human mandible"/>
              </a:rPr>
              <a:t>mandible</a:t>
            </a:r>
            <a:r>
              <a:rPr lang="en-US" sz="2400" dirty="0"/>
              <a:t>, </a:t>
            </a:r>
            <a:r>
              <a:rPr lang="en-US" sz="2400" dirty="0">
                <a:hlinkClick r:id="rId5" tooltip="Lip"/>
              </a:rPr>
              <a:t>lips</a:t>
            </a:r>
            <a:r>
              <a:rPr lang="en-US" sz="2400" dirty="0"/>
              <a:t>, and </a:t>
            </a:r>
            <a:r>
              <a:rPr lang="en-US" sz="2400" dirty="0">
                <a:hlinkClick r:id="rId6" tooltip="Cheeks"/>
              </a:rPr>
              <a:t>cheeks</a:t>
            </a:r>
            <a:r>
              <a:rPr lang="en-US" sz="2400" dirty="0"/>
              <a:t>.</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It ascends along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side</a:t>
            </a:r>
            <a:r>
              <a:rPr lang="en-US" sz="2400" dirty="0">
                <a:latin typeface="Times New Roman" pitchFamily="18" charset="0"/>
                <a:cs typeface="Times New Roman" pitchFamily="18" charset="0"/>
              </a:rPr>
              <a:t> of the nose to the medial angle of the </a:t>
            </a:r>
            <a:r>
              <a:rPr lang="en-US" sz="2400" dirty="0" smtClean="0">
                <a:latin typeface="Times New Roman" pitchFamily="18" charset="0"/>
                <a:cs typeface="Times New Roman" pitchFamily="18" charset="0"/>
              </a:rPr>
              <a:t>eye and terminates as the Angular artery.</a:t>
            </a:r>
          </a:p>
        </p:txBody>
      </p:sp>
      <p:pic>
        <p:nvPicPr>
          <p:cNvPr id="17413" name="Picture 5" descr="C:\Users\galmadani\Desktop\11b521481a65817c654250adb7397cfd.jpg"/>
          <p:cNvPicPr>
            <a:picLocks noChangeAspect="1" noChangeArrowheads="1"/>
          </p:cNvPicPr>
          <p:nvPr/>
        </p:nvPicPr>
        <p:blipFill rotWithShape="1">
          <a:blip r:embed="rId7">
            <a:extLst>
              <a:ext uri="{28A0092B-C50C-407E-A947-70E740481C1C}">
                <a14:useLocalDpi xmlns:a14="http://schemas.microsoft.com/office/drawing/2010/main" val="0"/>
              </a:ext>
            </a:extLst>
          </a:blip>
          <a:srcRect b="3826"/>
          <a:stretch/>
        </p:blipFill>
        <p:spPr bwMode="auto">
          <a:xfrm>
            <a:off x="304800" y="1676400"/>
            <a:ext cx="4495800" cy="5029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813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p:cNvSpPr>
            <a:spLocks noGrp="1" noChangeArrowheads="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dirty="0" smtClean="0">
                <a:solidFill>
                  <a:schemeClr val="tx1">
                    <a:lumMod val="95000"/>
                    <a:lumOff val="5000"/>
                  </a:schemeClr>
                </a:solidFill>
                <a:latin typeface="Times New Roman" pitchFamily="18" charset="0"/>
                <a:cs typeface="Times New Roman" pitchFamily="18" charset="0"/>
              </a:rPr>
              <a:t>Branches of Facial artery</a:t>
            </a:r>
            <a:endParaRPr lang="en-US" sz="4000" b="1" dirty="0">
              <a:solidFill>
                <a:schemeClr val="tx1">
                  <a:lumMod val="95000"/>
                  <a:lumOff val="5000"/>
                </a:schemeClr>
              </a:solidFill>
              <a:latin typeface="Times New Roman" pitchFamily="18" charset="0"/>
              <a:cs typeface="Times New Roman" pitchFamily="18" charset="0"/>
            </a:endParaRPr>
          </a:p>
        </p:txBody>
      </p:sp>
      <p:grpSp>
        <p:nvGrpSpPr>
          <p:cNvPr id="2" name="Organization Chart 2"/>
          <p:cNvGrpSpPr>
            <a:grpSpLocks/>
          </p:cNvGrpSpPr>
          <p:nvPr/>
        </p:nvGrpSpPr>
        <p:grpSpPr bwMode="auto">
          <a:xfrm>
            <a:off x="682625" y="1941513"/>
            <a:ext cx="3744913" cy="4103687"/>
            <a:chOff x="430" y="1223"/>
            <a:chExt cx="2880" cy="720"/>
          </a:xfrm>
        </p:grpSpPr>
        <p:cxnSp>
          <p:nvCxnSpPr>
            <p:cNvPr id="2052" name="_s2052"/>
            <p:cNvCxnSpPr>
              <a:cxnSpLocks noChangeShapeType="1"/>
              <a:stCxn id="6" idx="0"/>
              <a:endCxn id="3" idx="2"/>
            </p:cNvCxnSpPr>
            <p:nvPr/>
          </p:nvCxnSpPr>
          <p:spPr bwMode="auto">
            <a:xfrm rot="5400000" flipH="1">
              <a:off x="2303" y="1079"/>
              <a:ext cx="144" cy="1007"/>
            </a:xfrm>
            <a:prstGeom prst="bentConnector3">
              <a:avLst>
                <a:gd name="adj1" fmla="val 1392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5" idx="0"/>
              <a:endCxn id="3" idx="2"/>
            </p:cNvCxnSpPr>
            <p:nvPr/>
          </p:nvCxnSpPr>
          <p:spPr bwMode="auto">
            <a:xfrm rot="16200000">
              <a:off x="1800" y="1582"/>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4" idx="0"/>
              <a:endCxn id="3" idx="2"/>
            </p:cNvCxnSpPr>
            <p:nvPr/>
          </p:nvCxnSpPr>
          <p:spPr bwMode="auto">
            <a:xfrm rot="16200000">
              <a:off x="1295" y="1078"/>
              <a:ext cx="144" cy="1009"/>
            </a:xfrm>
            <a:prstGeom prst="bentConnector3">
              <a:avLst>
                <a:gd name="adj1" fmla="val 1392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2055"/>
            <p:cNvSpPr>
              <a:spLocks noChangeArrowheads="1"/>
            </p:cNvSpPr>
            <p:nvPr/>
          </p:nvSpPr>
          <p:spPr bwMode="auto">
            <a:xfrm>
              <a:off x="1438" y="1223"/>
              <a:ext cx="864" cy="288"/>
            </a:xfrm>
            <a:prstGeom prst="roundRect">
              <a:avLst>
                <a:gd name="adj" fmla="val 16667"/>
              </a:avLst>
            </a:prstGeom>
            <a:solidFill>
              <a:srgbClr val="FFC0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MENTAL</a:t>
              </a:r>
            </a:p>
          </p:txBody>
        </p:sp>
        <p:sp>
          <p:nvSpPr>
            <p:cNvPr id="4" name="_s2056"/>
            <p:cNvSpPr>
              <a:spLocks noChangeArrowheads="1"/>
            </p:cNvSpPr>
            <p:nvPr/>
          </p:nvSpPr>
          <p:spPr bwMode="auto">
            <a:xfrm>
              <a:off x="430" y="1655"/>
              <a:ext cx="864" cy="288"/>
            </a:xfrm>
            <a:prstGeom prst="roundRect">
              <a:avLst>
                <a:gd name="adj" fmla="val 16667"/>
              </a:avLst>
            </a:prstGeom>
            <a:solidFill>
              <a:srgbClr val="FF00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cs typeface="Arial" charset="0"/>
                </a:rPr>
                <a:t>INFERIOR</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cs typeface="Arial" charset="0"/>
                </a:rPr>
                <a:t>LABIA</a:t>
              </a:r>
              <a:r>
                <a:rPr kumimoji="0" lang="en-US" sz="2000" b="0" i="0" u="none" strike="noStrike" cap="none" normalizeH="0" baseline="0" dirty="0" smtClean="0">
                  <a:ln>
                    <a:noFill/>
                  </a:ln>
                  <a:solidFill>
                    <a:srgbClr val="FFFF00"/>
                  </a:solidFill>
                  <a:effectLst/>
                  <a:cs typeface="Arial" charset="0"/>
                </a:rPr>
                <a:t>L</a:t>
              </a:r>
            </a:p>
          </p:txBody>
        </p:sp>
        <p:sp>
          <p:nvSpPr>
            <p:cNvPr id="5" name="_s2057"/>
            <p:cNvSpPr>
              <a:spLocks noChangeArrowheads="1"/>
            </p:cNvSpPr>
            <p:nvPr/>
          </p:nvSpPr>
          <p:spPr bwMode="auto">
            <a:xfrm>
              <a:off x="1438" y="1655"/>
              <a:ext cx="864" cy="288"/>
            </a:xfrm>
            <a:prstGeom prst="roundRect">
              <a:avLst>
                <a:gd name="adj" fmla="val 16667"/>
              </a:avLst>
            </a:prstGeom>
            <a:solidFill>
              <a:schemeClr val="accent1">
                <a:lumMod val="40000"/>
                <a:lumOff val="6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lumMod val="95000"/>
                      <a:lumOff val="5000"/>
                    </a:schemeClr>
                  </a:solidFill>
                  <a:effectLst/>
                  <a:cs typeface="Arial" charset="0"/>
                </a:rPr>
                <a:t>SUPERIOR</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lumMod val="95000"/>
                      <a:lumOff val="5000"/>
                    </a:schemeClr>
                  </a:solidFill>
                  <a:effectLst/>
                  <a:cs typeface="Arial" charset="0"/>
                </a:rPr>
                <a:t>LABIAL</a:t>
              </a:r>
            </a:p>
          </p:txBody>
        </p:sp>
        <p:sp>
          <p:nvSpPr>
            <p:cNvPr id="6" name="_s2058"/>
            <p:cNvSpPr>
              <a:spLocks noChangeArrowheads="1"/>
            </p:cNvSpPr>
            <p:nvPr/>
          </p:nvSpPr>
          <p:spPr bwMode="auto">
            <a:xfrm>
              <a:off x="2446" y="1655"/>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cs typeface="Arial" charset="0"/>
                </a:rPr>
                <a:t>LATERAL</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cs typeface="Arial" charset="0"/>
                </a:rPr>
                <a:t>NASAL</a:t>
              </a:r>
            </a:p>
          </p:txBody>
        </p:sp>
      </p:grpSp>
      <p:pic>
        <p:nvPicPr>
          <p:cNvPr id="18434" name="Picture 2" descr="C:\Users\galmadani\Desktop\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941513"/>
            <a:ext cx="4564062" cy="468788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Rectangle 4"/>
          <p:cNvSpPr>
            <a:spLocks noGrp="1" noChangeArrowheads="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4000" b="1" dirty="0" smtClean="0">
                <a:solidFill>
                  <a:srgbClr val="FF0000"/>
                </a:solidFill>
                <a:latin typeface="Times New Roman" pitchFamily="18" charset="0"/>
                <a:cs typeface="Times New Roman" pitchFamily="18" charset="0"/>
              </a:rPr>
              <a:t>Where to feel Facial Pulsation?</a:t>
            </a:r>
            <a:endParaRPr lang="en-US" sz="4000" b="1" dirty="0">
              <a:solidFill>
                <a:srgbClr val="FF0000"/>
              </a:solidFill>
              <a:latin typeface="Times New Roman" pitchFamily="18" charset="0"/>
              <a:cs typeface="Times New Roman" pitchFamily="18" charset="0"/>
            </a:endParaRPr>
          </a:p>
        </p:txBody>
      </p:sp>
      <p:sp>
        <p:nvSpPr>
          <p:cNvPr id="326662" name="Rectangle 6"/>
          <p:cNvSpPr>
            <a:spLocks noGrp="1" noChangeArrowheads="1"/>
          </p:cNvSpPr>
          <p:nvPr>
            <p:ph type="body" sz="half" idx="2"/>
          </p:nvPr>
        </p:nvSpPr>
        <p:spPr>
          <a:xfrm>
            <a:off x="5334000" y="1981200"/>
            <a:ext cx="3124200" cy="4114800"/>
          </a:xfrm>
        </p:spPr>
        <p:style>
          <a:lnRef idx="1">
            <a:schemeClr val="accent2"/>
          </a:lnRef>
          <a:fillRef idx="2">
            <a:schemeClr val="accent2"/>
          </a:fillRef>
          <a:effectRef idx="1">
            <a:schemeClr val="accent2"/>
          </a:effectRef>
          <a:fontRef idx="minor">
            <a:schemeClr val="dk1"/>
          </a:fontRef>
        </p:style>
        <p:txBody>
          <a:bodyPr/>
          <a:lstStyle/>
          <a:p>
            <a:pPr algn="l"/>
            <a:r>
              <a:rPr lang="en-US" sz="2800" b="1" i="1" dirty="0" smtClean="0">
                <a:latin typeface="Times New Roman" pitchFamily="18" charset="0"/>
                <a:cs typeface="Times New Roman" pitchFamily="18" charset="0"/>
              </a:rPr>
              <a:t>As the artery crosses the </a:t>
            </a:r>
            <a:r>
              <a:rPr lang="en-US" sz="2800" b="1" i="1" dirty="0">
                <a:latin typeface="Times New Roman" pitchFamily="18" charset="0"/>
                <a:cs typeface="Times New Roman" pitchFamily="18" charset="0"/>
              </a:rPr>
              <a:t>inferior margin of the body of the mandible at the anterior border of the masseter muscle.</a:t>
            </a:r>
          </a:p>
        </p:txBody>
      </p:sp>
      <p:pic>
        <p:nvPicPr>
          <p:cNvPr id="6" name="Picture 2" descr="C:\Users\galmadani\Desktop\images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057400"/>
            <a:ext cx="4038600" cy="4495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356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latin typeface="Times New Roman" pitchFamily="18" charset="0"/>
                <a:cs typeface="Times New Roman" pitchFamily="18" charset="0"/>
              </a:rPr>
              <a:t>Compression of the Facial Artery</a:t>
            </a:r>
            <a:endParaRPr lang="en-US" b="1" dirty="0">
              <a:latin typeface="Times New Roman" pitchFamily="18" charset="0"/>
              <a:cs typeface="Times New Roman" pitchFamily="18" charset="0"/>
            </a:endParaRPr>
          </a:p>
        </p:txBody>
      </p:sp>
      <p:sp>
        <p:nvSpPr>
          <p:cNvPr id="4" name="Content Placeholder 3"/>
          <p:cNvSpPr>
            <a:spLocks noGrp="1"/>
          </p:cNvSpPr>
          <p:nvPr>
            <p:ph sz="quarter" idx="2"/>
          </p:nvPr>
        </p:nvSpPr>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sz="2000" dirty="0" smtClean="0">
                <a:latin typeface="Times New Roman" pitchFamily="18" charset="0"/>
                <a:cs typeface="Times New Roman" pitchFamily="18" charset="0"/>
              </a:rPr>
              <a:t>The facial artery can be occluded by pressure against the mandible as the vessel crosses it. </a:t>
            </a:r>
          </a:p>
          <a:p>
            <a:r>
              <a:rPr lang="en-US" sz="2000" dirty="0" smtClean="0">
                <a:latin typeface="Times New Roman" pitchFamily="18" charset="0"/>
                <a:cs typeface="Times New Roman" pitchFamily="18" charset="0"/>
              </a:rPr>
              <a:t>Because of the numerous </a:t>
            </a:r>
            <a:r>
              <a:rPr lang="en-US" sz="2000" dirty="0" err="1" smtClean="0">
                <a:latin typeface="Times New Roman" pitchFamily="18" charset="0"/>
                <a:cs typeface="Times New Roman" pitchFamily="18" charset="0"/>
              </a:rPr>
              <a:t>anastomoses</a:t>
            </a:r>
            <a:r>
              <a:rPr lang="en-US" sz="2000" dirty="0" smtClean="0">
                <a:latin typeface="Times New Roman" pitchFamily="18" charset="0"/>
                <a:cs typeface="Times New Roman" pitchFamily="18" charset="0"/>
              </a:rPr>
              <a:t> of the arteries of the face, compression of the facial artery on one side does not stop all bleeding from a lacerated facial artery or one of its branches.</a:t>
            </a:r>
          </a:p>
          <a:p>
            <a:r>
              <a:rPr lang="en-US" sz="2000" dirty="0" smtClean="0">
                <a:latin typeface="Times New Roman" pitchFamily="18" charset="0"/>
                <a:cs typeface="Times New Roman" pitchFamily="18" charset="0"/>
              </a:rPr>
              <a:t>In lacerations of the lip, </a:t>
            </a:r>
            <a:r>
              <a:rPr lang="en-US" sz="2000" b="1" dirty="0" smtClean="0">
                <a:latin typeface="Times New Roman" pitchFamily="18" charset="0"/>
                <a:cs typeface="Times New Roman" pitchFamily="18" charset="0"/>
              </a:rPr>
              <a:t>pressure must be applied on both sides of the cut to stop bleeding</a:t>
            </a:r>
          </a:p>
          <a:p>
            <a:endParaRPr lang="en-US" sz="2000" dirty="0">
              <a:latin typeface="Times New Roman" pitchFamily="18" charset="0"/>
              <a:cs typeface="Times New Roman" pitchFamily="18" charset="0"/>
            </a:endParaRPr>
          </a:p>
        </p:txBody>
      </p:sp>
      <p:pic>
        <p:nvPicPr>
          <p:cNvPr id="19459" name="Picture 3" descr="C:\Users\galmadani\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4114800" cy="472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784" y="2209800"/>
            <a:ext cx="3467100" cy="4708981"/>
          </a:xfrm>
          <a:prstGeom prst="rect">
            <a:avLst/>
          </a:prstGeom>
          <a:solidFill>
            <a:schemeClr val="accent6">
              <a:lumMod val="20000"/>
              <a:lumOff val="80000"/>
            </a:schemeClr>
          </a:solidFill>
          <a:ln>
            <a:solidFill>
              <a:schemeClr val="tx1"/>
            </a:solidFill>
          </a:ln>
        </p:spPr>
        <p:txBody>
          <a:bodyPr wrap="square">
            <a:spAutoFit/>
          </a:bodyPr>
          <a:lstStyle/>
          <a:p>
            <a:pPr marL="265176" indent="-265176" fontAlgn="auto">
              <a:spcAft>
                <a:spcPts val="0"/>
              </a:spcAft>
              <a:defRPr/>
            </a:pPr>
            <a:r>
              <a:rPr lang="en-US" sz="2000" dirty="0" smtClean="0"/>
              <a:t>It </a:t>
            </a:r>
            <a:r>
              <a:rPr lang="en-US" sz="2000" dirty="0"/>
              <a:t>is drained mainly by </a:t>
            </a:r>
            <a:r>
              <a:rPr lang="en-US" sz="2000" b="1" dirty="0" smtClean="0"/>
              <a:t>Anterior &amp; Posterior Facial  </a:t>
            </a:r>
            <a:r>
              <a:rPr lang="en-US" sz="2000" dirty="0" smtClean="0"/>
              <a:t>(</a:t>
            </a:r>
            <a:r>
              <a:rPr lang="en-US" sz="2000" b="1" i="1" dirty="0" err="1">
                <a:latin typeface="Times New Roman" pitchFamily="18" charset="0"/>
                <a:cs typeface="Times New Roman" pitchFamily="18" charset="0"/>
              </a:rPr>
              <a:t>R</a:t>
            </a:r>
            <a:r>
              <a:rPr lang="en-US" sz="2000" b="1" i="1" dirty="0" err="1" smtClean="0">
                <a:latin typeface="Times New Roman" pitchFamily="18" charset="0"/>
                <a:cs typeface="Times New Roman" pitchFamily="18" charset="0"/>
              </a:rPr>
              <a:t>etromandibular</a:t>
            </a:r>
            <a:r>
              <a:rPr lang="en-US" sz="2000" b="1" i="1" dirty="0">
                <a:latin typeface="Times New Roman" pitchFamily="18" charset="0"/>
                <a:cs typeface="Times New Roman" pitchFamily="18" charset="0"/>
              </a:rPr>
              <a:t>)</a:t>
            </a:r>
            <a:r>
              <a:rPr lang="en-US" sz="2000" b="1" dirty="0">
                <a:latin typeface="Times New Roman" pitchFamily="18" charset="0"/>
                <a:cs typeface="Times New Roman" pitchFamily="18" charset="0"/>
              </a:rPr>
              <a:t> </a:t>
            </a:r>
            <a:r>
              <a:rPr lang="en-US" sz="2000" b="1" dirty="0">
                <a:solidFill>
                  <a:srgbClr val="002060"/>
                </a:solidFill>
                <a:latin typeface="Times New Roman" pitchFamily="18" charset="0"/>
                <a:cs typeface="Times New Roman" pitchFamily="18" charset="0"/>
              </a:rPr>
              <a:t>veins</a:t>
            </a:r>
            <a:r>
              <a:rPr lang="en-US" sz="2000" dirty="0">
                <a:solidFill>
                  <a:srgbClr val="002060"/>
                </a:solidFill>
              </a:rPr>
              <a:t>. </a:t>
            </a:r>
          </a:p>
          <a:p>
            <a:pPr marL="265176" indent="-265176" fontAlgn="auto">
              <a:spcAft>
                <a:spcPts val="0"/>
              </a:spcAft>
              <a:defRPr/>
            </a:pPr>
            <a:r>
              <a:rPr lang="en-US" sz="2000" b="1" u="sng" dirty="0">
                <a:solidFill>
                  <a:srgbClr val="002060"/>
                </a:solidFill>
                <a:effectLst>
                  <a:outerShdw blurRad="38100" dist="38100" dir="2700000" algn="tl">
                    <a:srgbClr val="000000">
                      <a:alpha val="43137"/>
                    </a:srgbClr>
                  </a:outerShdw>
                </a:effectLst>
              </a:rPr>
              <a:t> </a:t>
            </a:r>
            <a:r>
              <a:rPr lang="en-US" sz="2000" b="1" u="sng" dirty="0">
                <a:solidFill>
                  <a:srgbClr val="C00000"/>
                </a:solidFill>
                <a:latin typeface="Times New Roman" pitchFamily="18" charset="0"/>
                <a:cs typeface="Times New Roman" pitchFamily="18" charset="0"/>
              </a:rPr>
              <a:t>Anterior </a:t>
            </a:r>
            <a:r>
              <a:rPr lang="en-US" sz="2000" b="1" u="sng" dirty="0" err="1" smtClean="0">
                <a:solidFill>
                  <a:srgbClr val="C00000"/>
                </a:solidFill>
                <a:latin typeface="Times New Roman" pitchFamily="18" charset="0"/>
                <a:cs typeface="Times New Roman" pitchFamily="18" charset="0"/>
              </a:rPr>
              <a:t>Fcial</a:t>
            </a:r>
            <a:r>
              <a:rPr lang="en-US" sz="2000" b="1" u="sng" dirty="0" smtClean="0">
                <a:solidFill>
                  <a:srgbClr val="C00000"/>
                </a:solidFill>
                <a:latin typeface="Times New Roman" pitchFamily="18" charset="0"/>
                <a:cs typeface="Times New Roman" pitchFamily="18" charset="0"/>
              </a:rPr>
              <a:t> </a:t>
            </a:r>
            <a:r>
              <a:rPr lang="en-US" sz="2000" b="1" u="sng" dirty="0">
                <a:solidFill>
                  <a:srgbClr val="C00000"/>
                </a:solidFill>
                <a:latin typeface="Times New Roman" pitchFamily="18" charset="0"/>
                <a:cs typeface="Times New Roman" pitchFamily="18" charset="0"/>
              </a:rPr>
              <a:t>vein</a:t>
            </a:r>
            <a:r>
              <a:rPr lang="en-US" sz="2000" b="1" u="sng" dirty="0">
                <a:solidFill>
                  <a:srgbClr val="002060"/>
                </a:solidFill>
                <a:latin typeface="Times New Roman" pitchFamily="18" charset="0"/>
                <a:cs typeface="Times New Roman" pitchFamily="18" charset="0"/>
              </a:rPr>
              <a:t>:</a:t>
            </a:r>
          </a:p>
          <a:p>
            <a:pPr marL="265176" indent="-265176" fontAlgn="auto">
              <a:spcAft>
                <a:spcPts val="0"/>
              </a:spcAft>
              <a:defRPr/>
            </a:pPr>
            <a:r>
              <a:rPr lang="en-US" sz="2000" dirty="0">
                <a:latin typeface="Times New Roman" pitchFamily="18" charset="0"/>
                <a:cs typeface="Times New Roman" pitchFamily="18" charset="0"/>
              </a:rPr>
              <a:t> Formed close to </a:t>
            </a:r>
            <a:r>
              <a:rPr lang="en-US" sz="2000" b="1" i="1" dirty="0">
                <a:latin typeface="Times New Roman" pitchFamily="18" charset="0"/>
                <a:cs typeface="Times New Roman" pitchFamily="18" charset="0"/>
              </a:rPr>
              <a:t>medial angle</a:t>
            </a:r>
            <a:r>
              <a:rPr lang="en-US" sz="2000" dirty="0">
                <a:latin typeface="Times New Roman" pitchFamily="18" charset="0"/>
                <a:cs typeface="Times New Roman" pitchFamily="18" charset="0"/>
              </a:rPr>
              <a:t> of the eye by union of: </a:t>
            </a:r>
          </a:p>
          <a:p>
            <a:pPr marL="265176" indent="-265176" fontAlgn="auto">
              <a:spcAft>
                <a:spcPts val="0"/>
              </a:spcAft>
              <a:defRPr/>
            </a:pPr>
            <a:r>
              <a:rPr lang="en-US" sz="2000" b="1" dirty="0" err="1">
                <a:latin typeface="Times New Roman" pitchFamily="18" charset="0"/>
                <a:cs typeface="Times New Roman" pitchFamily="18" charset="0"/>
              </a:rPr>
              <a:t>S</a:t>
            </a:r>
            <a:r>
              <a:rPr lang="en-US" sz="2000" b="1" dirty="0" err="1" smtClean="0">
                <a:latin typeface="Times New Roman" pitchFamily="18" charset="0"/>
                <a:cs typeface="Times New Roman" pitchFamily="18" charset="0"/>
              </a:rPr>
              <a:t>upratrochlear</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&amp; Supraorbital veins</a:t>
            </a:r>
          </a:p>
          <a:p>
            <a:pPr marL="265176" indent="-265176" fontAlgn="auto">
              <a:spcAft>
                <a:spcPts val="0"/>
              </a:spcAft>
              <a:defRPr/>
            </a:pPr>
            <a:r>
              <a:rPr lang="en-US" sz="2000" dirty="0">
                <a:latin typeface="Times New Roman" pitchFamily="18" charset="0"/>
                <a:cs typeface="Times New Roman" pitchFamily="18" charset="0"/>
              </a:rPr>
              <a:t>Descends in the face </a:t>
            </a:r>
            <a:r>
              <a:rPr lang="en-US" sz="2000" i="1" u="sng" dirty="0">
                <a:latin typeface="Times New Roman" pitchFamily="18" charset="0"/>
                <a:cs typeface="Times New Roman" pitchFamily="18" charset="0"/>
              </a:rPr>
              <a:t>behind</a:t>
            </a:r>
            <a:r>
              <a:rPr lang="en-US" sz="2000" dirty="0">
                <a:latin typeface="Times New Roman" pitchFamily="18" charset="0"/>
                <a:cs typeface="Times New Roman" pitchFamily="18" charset="0"/>
              </a:rPr>
              <a:t> the facial artery.</a:t>
            </a:r>
          </a:p>
          <a:p>
            <a:pPr marL="265176" indent="-265176" fontAlgn="auto">
              <a:spcAft>
                <a:spcPts val="0"/>
              </a:spcAft>
              <a:defRPr/>
            </a:pPr>
            <a:r>
              <a:rPr lang="en-US" sz="2000" dirty="0">
                <a:latin typeface="Times New Roman" pitchFamily="18" charset="0"/>
                <a:cs typeface="Times New Roman" pitchFamily="18" charset="0"/>
              </a:rPr>
              <a:t>In the neck it joins the </a:t>
            </a:r>
            <a:r>
              <a:rPr lang="en-US" sz="2000" i="1" u="sng" dirty="0">
                <a:latin typeface="Times New Roman" pitchFamily="18" charset="0"/>
                <a:cs typeface="Times New Roman" pitchFamily="18" charset="0"/>
              </a:rPr>
              <a:t>anterior</a:t>
            </a:r>
            <a:r>
              <a:rPr lang="en-US" sz="2000" dirty="0">
                <a:latin typeface="Times New Roman" pitchFamily="18" charset="0"/>
                <a:cs typeface="Times New Roman" pitchFamily="18" charset="0"/>
              </a:rPr>
              <a:t> branch of retromandibular to form </a:t>
            </a:r>
            <a:r>
              <a:rPr lang="en-US" sz="2000" b="1" i="1" dirty="0">
                <a:latin typeface="Times New Roman" pitchFamily="18" charset="0"/>
                <a:cs typeface="Times New Roman" pitchFamily="18" charset="0"/>
              </a:rPr>
              <a:t>C</a:t>
            </a:r>
            <a:r>
              <a:rPr lang="en-US" sz="2000" b="1" i="1" dirty="0" smtClean="0">
                <a:latin typeface="Times New Roman" pitchFamily="18" charset="0"/>
                <a:cs typeface="Times New Roman" pitchFamily="18" charset="0"/>
              </a:rPr>
              <a:t>ommon </a:t>
            </a:r>
            <a:r>
              <a:rPr lang="en-US" sz="2000" b="1" i="1" dirty="0">
                <a:latin typeface="Times New Roman" pitchFamily="18" charset="0"/>
                <a:cs typeface="Times New Roman" pitchFamily="18" charset="0"/>
              </a:rPr>
              <a:t>F</a:t>
            </a:r>
            <a:r>
              <a:rPr lang="en-US" sz="2000" b="1" i="1" dirty="0" smtClean="0">
                <a:latin typeface="Times New Roman" pitchFamily="18" charset="0"/>
                <a:cs typeface="Times New Roman" pitchFamily="18" charset="0"/>
              </a:rPr>
              <a:t>acial</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that ends in </a:t>
            </a:r>
            <a:r>
              <a:rPr lang="en-US" sz="2000" b="1" i="1" u="sng" dirty="0">
                <a:solidFill>
                  <a:srgbClr val="0070C0"/>
                </a:solidFill>
                <a:latin typeface="Times New Roman" pitchFamily="18" charset="0"/>
                <a:cs typeface="Times New Roman" pitchFamily="18" charset="0"/>
              </a:rPr>
              <a:t>Internal jugular vein (IJV</a:t>
            </a:r>
            <a:r>
              <a:rPr lang="en-US" sz="2000" dirty="0">
                <a:latin typeface="Times New Roman" pitchFamily="18" charset="0"/>
                <a:cs typeface="Times New Roman" pitchFamily="18" charset="0"/>
              </a:rPr>
              <a:t> </a:t>
            </a:r>
          </a:p>
        </p:txBody>
      </p:sp>
      <p:sp>
        <p:nvSpPr>
          <p:cNvPr id="4" name="TextBox 3"/>
          <p:cNvSpPr txBox="1"/>
          <p:nvPr/>
        </p:nvSpPr>
        <p:spPr>
          <a:xfrm>
            <a:off x="609599" y="565666"/>
            <a:ext cx="3253285"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65176" indent="-265176" algn="ctr" fontAlgn="auto">
              <a:spcAft>
                <a:spcPts val="0"/>
              </a:spcAft>
              <a:defRPr/>
            </a:pPr>
            <a:r>
              <a:rPr lang="en-US" sz="3200" b="1" dirty="0">
                <a:solidFill>
                  <a:srgbClr val="002060"/>
                </a:solidFill>
                <a:latin typeface="Times New Roman" pitchFamily="18" charset="0"/>
                <a:cs typeface="Times New Roman" pitchFamily="18" charset="0"/>
              </a:rPr>
              <a:t>Venous </a:t>
            </a:r>
            <a:r>
              <a:rPr lang="en-US" sz="3200" b="1" dirty="0" smtClean="0">
                <a:solidFill>
                  <a:srgbClr val="002060"/>
                </a:solidFill>
                <a:latin typeface="Times New Roman" pitchFamily="18" charset="0"/>
                <a:cs typeface="Times New Roman" pitchFamily="18" charset="0"/>
              </a:rPr>
              <a:t>Drainage </a:t>
            </a:r>
            <a:r>
              <a:rPr lang="en-US" sz="3200" b="1" dirty="0">
                <a:solidFill>
                  <a:srgbClr val="002060"/>
                </a:solidFill>
                <a:latin typeface="Times New Roman" pitchFamily="18" charset="0"/>
                <a:cs typeface="Times New Roman" pitchFamily="18" charset="0"/>
              </a:rPr>
              <a:t>of the face</a:t>
            </a:r>
          </a:p>
        </p:txBody>
      </p:sp>
      <p:pic>
        <p:nvPicPr>
          <p:cNvPr id="21506" name="Picture 2" descr="C:\Users\galmadani\Desktop\18-main-arteries-veins-of-neck-for-anaesthesia-22-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532" y="457200"/>
            <a:ext cx="4757667" cy="386572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C:\Users\galmadani\Desktop\images (2).jpg"/>
          <p:cNvPicPr>
            <a:picLocks noChangeAspect="1" noChangeArrowheads="1"/>
          </p:cNvPicPr>
          <p:nvPr/>
        </p:nvPicPr>
        <p:blipFill rotWithShape="1">
          <a:blip r:embed="rId3">
            <a:extLst>
              <a:ext uri="{28A0092B-C50C-407E-A947-70E740481C1C}">
                <a14:useLocalDpi xmlns:a14="http://schemas.microsoft.com/office/drawing/2010/main" val="0"/>
              </a:ext>
            </a:extLst>
          </a:blip>
          <a:srcRect l="11250" r="10521" b="3545"/>
          <a:stretch/>
        </p:blipFill>
        <p:spPr bwMode="auto">
          <a:xfrm>
            <a:off x="5355465" y="4322921"/>
            <a:ext cx="2209800" cy="228388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791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galmadani\Desktop\images (5).jpg"/>
          <p:cNvPicPr>
            <a:picLocks noChangeAspect="1" noChangeArrowheads="1"/>
          </p:cNvPicPr>
          <p:nvPr/>
        </p:nvPicPr>
        <p:blipFill rotWithShape="1">
          <a:blip r:embed="rId2">
            <a:extLst>
              <a:ext uri="{28A0092B-C50C-407E-A947-70E740481C1C}">
                <a14:useLocalDpi xmlns:a14="http://schemas.microsoft.com/office/drawing/2010/main" val="0"/>
              </a:ext>
            </a:extLst>
          </a:blip>
          <a:srcRect l="53647" t="15103"/>
          <a:stretch/>
        </p:blipFill>
        <p:spPr bwMode="auto">
          <a:xfrm>
            <a:off x="5181600" y="1255594"/>
            <a:ext cx="3352800" cy="54340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galmadani\Desktop\SOpnZAqbMsxnpUZAyAJPTQ_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4648200" cy="5334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381000"/>
            <a:ext cx="59436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b="1" dirty="0" smtClean="0"/>
              <a:t>Tributaries of Facial Vein</a:t>
            </a:r>
            <a:endParaRPr lang="en-US" sz="4000" b="1" dirty="0"/>
          </a:p>
        </p:txBody>
      </p:sp>
    </p:spTree>
    <p:extLst>
      <p:ext uri="{BB962C8B-B14F-4D97-AF65-F5344CB8AC3E}">
        <p14:creationId xmlns:p14="http://schemas.microsoft.com/office/powerpoint/2010/main" val="2999040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3600" b="1" dirty="0" smtClean="0">
                <a:solidFill>
                  <a:srgbClr val="FF0000"/>
                </a:solidFill>
                <a:latin typeface="Times New Roman" pitchFamily="18" charset="0"/>
                <a:cs typeface="Times New Roman" pitchFamily="18" charset="0"/>
              </a:rPr>
              <a:t>SKIN TENSION LINES (STLs)</a:t>
            </a:r>
            <a:endParaRPr lang="en-US" sz="3600" b="1" dirty="0">
              <a:solidFill>
                <a:srgbClr val="FF0000"/>
              </a:solidFill>
              <a:latin typeface="Times New Roman" pitchFamily="18" charset="0"/>
              <a:cs typeface="Times New Roman" pitchFamily="18" charset="0"/>
            </a:endParaRPr>
          </a:p>
        </p:txBody>
      </p:sp>
      <p:sp>
        <p:nvSpPr>
          <p:cNvPr id="4" name="Content Placeholder 3"/>
          <p:cNvSpPr>
            <a:spLocks noGrp="1"/>
          </p:cNvSpPr>
          <p:nvPr>
            <p:ph sz="quarter" idx="2"/>
          </p:nvPr>
        </p:nvSpPr>
        <p:spPr>
          <a:xfrm>
            <a:off x="4419600" y="1447800"/>
            <a:ext cx="4495800" cy="5257800"/>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en-US" dirty="0" smtClean="0"/>
              <a:t>They are </a:t>
            </a:r>
            <a:r>
              <a:rPr lang="en-US" dirty="0"/>
              <a:t>the result of a complex interaction between internal and external factors involving the skin. The intrinsic framework of the skin, which consists of elastin and collagen, progressively loosens with age. Its interaction with the muscles of facial expression leads to the development of (STLs ).  Generally, STLs are perpendicular to the underlying muscles of the face. Aging, particularly, tends to accentuate the appearance of </a:t>
            </a:r>
            <a:r>
              <a:rPr lang="en-US" dirty="0" smtClean="0"/>
              <a:t>STL</a:t>
            </a:r>
          </a:p>
          <a:p>
            <a:r>
              <a:rPr lang="en-US" b="1" dirty="0">
                <a:latin typeface="Times New Roman" pitchFamily="18" charset="0"/>
                <a:cs typeface="Times New Roman" pitchFamily="18" charset="0"/>
              </a:rPr>
              <a:t>Incisions along these wrinkle lines heal with minimal scaring.</a:t>
            </a:r>
            <a:r>
              <a:rPr lang="en-US" sz="2400" b="1" dirty="0">
                <a:latin typeface="Times New Roman" pitchFamily="18" charset="0"/>
                <a:cs typeface="Times New Roman" pitchFamily="18" charset="0"/>
              </a:rPr>
              <a:t> </a:t>
            </a:r>
            <a:endParaRPr lang="en-US" b="1" dirty="0">
              <a:latin typeface="Times New Roman" pitchFamily="18" charset="0"/>
              <a:cs typeface="Times New Roman" pitchFamily="18" charset="0"/>
            </a:endParaRPr>
          </a:p>
          <a:p>
            <a:endParaRPr lang="en-US" dirty="0" smtClean="0"/>
          </a:p>
          <a:p>
            <a:endParaRPr lang="en-US" dirty="0" smtClean="0"/>
          </a:p>
          <a:p>
            <a:endParaRPr lang="en-US" dirty="0"/>
          </a:p>
          <a:p>
            <a:endParaRPr lang="en-US" dirty="0"/>
          </a:p>
        </p:txBody>
      </p:sp>
      <p:pic>
        <p:nvPicPr>
          <p:cNvPr id="7170" name="Picture 2" descr="C:\Users\galmadani\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1910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556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b="1" dirty="0" smtClean="0">
                <a:solidFill>
                  <a:srgbClr val="C00000"/>
                </a:solidFill>
                <a:latin typeface="Times New Roman" pitchFamily="18" charset="0"/>
                <a:cs typeface="Times New Roman" pitchFamily="18" charset="0"/>
              </a:rPr>
              <a:t>Dangerous Area of the Face</a:t>
            </a:r>
            <a:endParaRPr lang="en-US" dirty="0"/>
          </a:p>
        </p:txBody>
      </p:sp>
      <p:sp>
        <p:nvSpPr>
          <p:cNvPr id="3" name="Text Placeholder 2"/>
          <p:cNvSpPr>
            <a:spLocks noGrp="1"/>
          </p:cNvSpPr>
          <p:nvPr>
            <p:ph type="body" idx="2"/>
          </p:nvPr>
        </p:nvSpPr>
        <p:spPr>
          <a:xfrm>
            <a:off x="457200" y="1600200"/>
            <a:ext cx="2971800" cy="4495800"/>
          </a:xfrm>
        </p:spPr>
        <p:style>
          <a:lnRef idx="1">
            <a:schemeClr val="dk1"/>
          </a:lnRef>
          <a:fillRef idx="2">
            <a:schemeClr val="dk1"/>
          </a:fillRef>
          <a:effectRef idx="1">
            <a:schemeClr val="dk1"/>
          </a:effectRef>
          <a:fontRef idx="minor">
            <a:schemeClr val="dk1"/>
          </a:fontRef>
        </p:style>
        <p:txBody>
          <a:bodyPr>
            <a:normAutofit/>
          </a:bodyPr>
          <a:lstStyle/>
          <a:p>
            <a:r>
              <a:rPr lang="en-US" sz="2400" dirty="0" smtClean="0">
                <a:latin typeface="Times New Roman" pitchFamily="18" charset="0"/>
                <a:cs typeface="Times New Roman" pitchFamily="18" charset="0"/>
              </a:rPr>
              <a:t>It is a triangular area bounded by: </a:t>
            </a:r>
            <a:r>
              <a:rPr lang="en-US" sz="2400" b="1" dirty="0" smtClean="0">
                <a:latin typeface="Times New Roman" pitchFamily="18" charset="0"/>
                <a:cs typeface="Times New Roman" pitchFamily="18" charset="0"/>
              </a:rPr>
              <a:t>the </a:t>
            </a:r>
            <a:r>
              <a:rPr lang="en-US" sz="2400" b="1" dirty="0" smtClean="0">
                <a:solidFill>
                  <a:srgbClr val="0000FF"/>
                </a:solidFill>
                <a:latin typeface="Times New Roman" pitchFamily="18" charset="0"/>
                <a:cs typeface="Times New Roman" pitchFamily="18" charset="0"/>
              </a:rPr>
              <a:t>Side of nose</a:t>
            </a:r>
            <a:r>
              <a:rPr lang="en-US" sz="2400" b="1" dirty="0" smtClean="0">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Medial angle of the eye</a:t>
            </a:r>
            <a:r>
              <a:rPr lang="en-US" sz="2400" b="1" dirty="0" smtClean="0">
                <a:latin typeface="Times New Roman" pitchFamily="18" charset="0"/>
                <a:cs typeface="Times New Roman" pitchFamily="18" charset="0"/>
              </a:rPr>
              <a:t> and Upper lip.</a:t>
            </a:r>
          </a:p>
          <a:p>
            <a:endParaRPr lang="en-US" sz="2400" dirty="0"/>
          </a:p>
        </p:txBody>
      </p:sp>
      <p:pic>
        <p:nvPicPr>
          <p:cNvPr id="5" name="Picture 2" descr="C:\Documents and Settings\Jamila\Desktop\download (5).jpg"/>
          <p:cNvPicPr>
            <a:picLocks noGrp="1" noChangeAspect="1" noChangeArrowheads="1"/>
          </p:cNvPicPr>
          <p:nvPr>
            <p:ph sz="quarter" idx="1"/>
          </p:nvPr>
        </p:nvPicPr>
        <p:blipFill>
          <a:blip r:embed="rId2" cstate="print"/>
          <a:srcRect b="13533"/>
          <a:stretch>
            <a:fillRect/>
          </a:stretch>
        </p:blipFill>
        <p:spPr bwMode="auto">
          <a:xfrm>
            <a:off x="3810000" y="1905000"/>
            <a:ext cx="4724400" cy="4191000"/>
          </a:xfrm>
          <a:prstGeom prst="rect">
            <a:avLst/>
          </a:prstGeom>
          <a:noFill/>
          <a:ln>
            <a:solidFill>
              <a:schemeClr val="tx1"/>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b="1" dirty="0" smtClean="0">
                <a:solidFill>
                  <a:srgbClr val="0000FF"/>
                </a:solidFill>
                <a:latin typeface="Times New Roman" pitchFamily="18" charset="0"/>
                <a:cs typeface="Times New Roman" pitchFamily="18" charset="0"/>
              </a:rPr>
              <a:t>Thrombophlebitis of the Cavernous sinus</a:t>
            </a:r>
            <a:endParaRPr lang="en-US" b="1" dirty="0">
              <a:solidFill>
                <a:srgbClr val="0000FF"/>
              </a:solidFill>
              <a:latin typeface="Times New Roman" pitchFamily="18" charset="0"/>
              <a:cs typeface="Times New Roman" pitchFamily="18" charset="0"/>
            </a:endParaRPr>
          </a:p>
        </p:txBody>
      </p:sp>
      <p:sp>
        <p:nvSpPr>
          <p:cNvPr id="4" name="Content Placeholder 3"/>
          <p:cNvSpPr>
            <a:spLocks noGrp="1"/>
          </p:cNvSpPr>
          <p:nvPr>
            <p:ph sz="quarter" idx="2"/>
          </p:nvPr>
        </p:nvSpPr>
        <p:spPr>
          <a:xfrm>
            <a:off x="4648200" y="1447800"/>
            <a:ext cx="4034790" cy="50292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dirty="0"/>
              <a:t>This may result from lacerations of the nose or by squeezing pustules on the side of the nose and upper </a:t>
            </a:r>
            <a:r>
              <a:rPr lang="en-US" dirty="0" smtClean="0"/>
              <a:t>lip (dangerous area)</a:t>
            </a:r>
            <a:endParaRPr lang="en-US" dirty="0"/>
          </a:p>
          <a:p>
            <a:r>
              <a:rPr lang="en-US" dirty="0" smtClean="0">
                <a:latin typeface="Times New Roman" pitchFamily="18" charset="0"/>
                <a:cs typeface="Times New Roman" pitchFamily="18" charset="0"/>
              </a:rPr>
              <a:t>In</a:t>
            </a:r>
            <a:r>
              <a:rPr lang="en-US" dirty="0" smtClean="0"/>
              <a:t> patients with inflammation of the facial vein with secondary thrombus, pieces of the infected clot may extend into the intracranial venous system and produce </a:t>
            </a:r>
            <a:r>
              <a:rPr lang="en-US" b="1" dirty="0" smtClean="0">
                <a:solidFill>
                  <a:srgbClr val="0000FF"/>
                </a:solidFill>
              </a:rPr>
              <a:t>thrombophlebitis of the cavernous sinuses</a:t>
            </a:r>
            <a:r>
              <a:rPr lang="en-US" b="1" dirty="0" smtClean="0"/>
              <a:t>.</a:t>
            </a:r>
          </a:p>
        </p:txBody>
      </p:sp>
      <p:pic>
        <p:nvPicPr>
          <p:cNvPr id="7170" name="Picture 2" descr="C:\Documents and Settings\Jamila\Desktop\download (4).jpg"/>
          <p:cNvPicPr>
            <a:picLocks noGrp="1" noChangeAspect="1" noChangeArrowheads="1"/>
          </p:cNvPicPr>
          <p:nvPr>
            <p:ph sz="quarter" idx="1"/>
          </p:nvPr>
        </p:nvPicPr>
        <p:blipFill>
          <a:blip r:embed="rId2" cstate="print"/>
          <a:srcRect/>
          <a:stretch>
            <a:fillRect/>
          </a:stretch>
        </p:blipFill>
        <p:spPr bwMode="auto">
          <a:xfrm>
            <a:off x="381000" y="1905000"/>
            <a:ext cx="4191000" cy="41148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sz="half" idx="2"/>
          </p:nvPr>
        </p:nvSpPr>
        <p:spPr>
          <a:xfrm>
            <a:off x="5181600" y="1600200"/>
            <a:ext cx="3657600" cy="5105400"/>
          </a:xfrm>
        </p:spPr>
        <p:style>
          <a:lnRef idx="1">
            <a:schemeClr val="accent3"/>
          </a:lnRef>
          <a:fillRef idx="2">
            <a:schemeClr val="accent3"/>
          </a:fillRef>
          <a:effectRef idx="1">
            <a:schemeClr val="accent3"/>
          </a:effectRef>
          <a:fontRef idx="minor">
            <a:schemeClr val="dk1"/>
          </a:fontRef>
        </p:style>
        <p:txBody>
          <a:bodyPr>
            <a:normAutofit fontScale="92500"/>
          </a:bodyPr>
          <a:lstStyle/>
          <a:p>
            <a:r>
              <a:rPr lang="en-US" b="1" dirty="0" smtClean="0">
                <a:latin typeface="Times New Roman" pitchFamily="18" charset="0"/>
                <a:cs typeface="Times New Roman" pitchFamily="18" charset="0"/>
              </a:rPr>
              <a:t>Blood from the nose</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medial angle of the eye </a:t>
            </a:r>
            <a:r>
              <a:rPr lang="en-US" b="1" dirty="0">
                <a:latin typeface="Times New Roman" pitchFamily="18" charset="0"/>
                <a:cs typeface="Times New Roman" pitchFamily="18" charset="0"/>
              </a:rPr>
              <a:t>and </a:t>
            </a:r>
            <a:r>
              <a:rPr lang="en-US" b="1" dirty="0" smtClean="0">
                <a:latin typeface="Times New Roman" pitchFamily="18" charset="0"/>
                <a:cs typeface="Times New Roman" pitchFamily="18" charset="0"/>
              </a:rPr>
              <a:t>lips usually</a:t>
            </a:r>
            <a:r>
              <a:rPr lang="en-US" sz="2800" dirty="0" smtClean="0">
                <a:latin typeface="Times New Roman" pitchFamily="18" charset="0"/>
                <a:cs typeface="Times New Roman" pitchFamily="18" charset="0"/>
              </a:rPr>
              <a:t> drains inferiorly through the facial vein </a:t>
            </a:r>
            <a:endParaRPr lang="en-US" b="1" dirty="0">
              <a:latin typeface="Times New Roman" pitchFamily="18" charset="0"/>
              <a:cs typeface="Times New Roman" pitchFamily="18" charset="0"/>
            </a:endParaRPr>
          </a:p>
          <a:p>
            <a:pPr algn="l"/>
            <a:r>
              <a:rPr lang="en-US" sz="2400" dirty="0" smtClean="0">
                <a:latin typeface="Times New Roman" pitchFamily="18" charset="0"/>
                <a:cs typeface="Times New Roman" pitchFamily="18" charset="0"/>
              </a:rPr>
              <a:t>especially when the  person is </a:t>
            </a:r>
            <a:r>
              <a:rPr lang="en-US" sz="2400" dirty="0">
                <a:latin typeface="Times New Roman" pitchFamily="18" charset="0"/>
                <a:cs typeface="Times New Roman" pitchFamily="18" charset="0"/>
              </a:rPr>
              <a:t>erect</a:t>
            </a:r>
            <a:r>
              <a:rPr lang="en-US" sz="2400" dirty="0" smtClean="0">
                <a:latin typeface="Times New Roman" pitchFamily="18" charset="0"/>
                <a:cs typeface="Times New Roman" pitchFamily="18" charset="0"/>
              </a:rPr>
              <a:t>.</a:t>
            </a:r>
          </a:p>
          <a:p>
            <a:pPr algn="l"/>
            <a:r>
              <a:rPr lang="en-US" sz="2400" dirty="0" smtClean="0">
                <a:latin typeface="Times New Roman" pitchFamily="18" charset="0"/>
                <a:cs typeface="Times New Roman" pitchFamily="18" charset="0"/>
              </a:rPr>
              <a:t>Because the facial vein has no valves, blood may pass through it in the opposite direction to the inferior ophthalmic vein  and enters the </a:t>
            </a:r>
            <a:r>
              <a:rPr lang="en-US" sz="2400" b="1" dirty="0">
                <a:solidFill>
                  <a:srgbClr val="0000FF"/>
                </a:solidFill>
                <a:latin typeface="Times New Roman" pitchFamily="18" charset="0"/>
                <a:cs typeface="Times New Roman" pitchFamily="18" charset="0"/>
              </a:rPr>
              <a:t>C</a:t>
            </a:r>
            <a:r>
              <a:rPr lang="en-US" sz="2400" b="1" dirty="0" smtClean="0">
                <a:solidFill>
                  <a:srgbClr val="0000FF"/>
                </a:solidFill>
                <a:latin typeface="Times New Roman" pitchFamily="18" charset="0"/>
                <a:cs typeface="Times New Roman" pitchFamily="18" charset="0"/>
              </a:rPr>
              <a:t>avernous Sinus</a:t>
            </a:r>
            <a:endParaRPr lang="en-US" sz="2400" b="1" dirty="0" smtClean="0">
              <a:latin typeface="Times New Roman" pitchFamily="18" charset="0"/>
              <a:cs typeface="Times New Roman" pitchFamily="18" charset="0"/>
            </a:endParaRPr>
          </a:p>
        </p:txBody>
      </p:sp>
      <p:sp>
        <p:nvSpPr>
          <p:cNvPr id="4" name="TextBox 3"/>
          <p:cNvSpPr txBox="1"/>
          <p:nvPr/>
        </p:nvSpPr>
        <p:spPr>
          <a:xfrm>
            <a:off x="2819400" y="457200"/>
            <a:ext cx="525780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dirty="0" smtClean="0">
                <a:latin typeface="Times New Roman" pitchFamily="18" charset="0"/>
                <a:cs typeface="Times New Roman" pitchFamily="18" charset="0"/>
              </a:rPr>
              <a:t>How it Happens?</a:t>
            </a:r>
            <a:endParaRPr lang="en-US" sz="3200" b="1" dirty="0">
              <a:latin typeface="Times New Roman" pitchFamily="18" charset="0"/>
              <a:cs typeface="Times New Roman" pitchFamily="18" charset="0"/>
            </a:endParaRPr>
          </a:p>
        </p:txBody>
      </p:sp>
      <p:pic>
        <p:nvPicPr>
          <p:cNvPr id="20482" name="Picture 2" descr="C:\Users\galmadani\Desktop\images (3).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953000" cy="5105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818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Lymph Drainage of Face</a:t>
            </a:r>
            <a:endParaRPr lang="en-US" b="1" dirty="0"/>
          </a:p>
        </p:txBody>
      </p:sp>
      <p:sp>
        <p:nvSpPr>
          <p:cNvPr id="4" name="Content Placeholder 3"/>
          <p:cNvSpPr>
            <a:spLocks noGrp="1"/>
          </p:cNvSpPr>
          <p:nvPr>
            <p:ph sz="quarter" idx="2"/>
          </p:nvPr>
        </p:nvSpPr>
        <p:spPr>
          <a:xfrm>
            <a:off x="3581400" y="1447800"/>
            <a:ext cx="5101590" cy="5257800"/>
          </a:xfrm>
        </p:spPr>
        <p:style>
          <a:lnRef idx="1">
            <a:schemeClr val="dk1"/>
          </a:lnRef>
          <a:fillRef idx="2">
            <a:schemeClr val="dk1"/>
          </a:fillRef>
          <a:effectRef idx="1">
            <a:schemeClr val="dk1"/>
          </a:effectRef>
          <a:fontRef idx="minor">
            <a:schemeClr val="dk1"/>
          </a:fontRef>
        </p:style>
        <p:txBody>
          <a:bodyPr>
            <a:normAutofit fontScale="85000" lnSpcReduction="20000"/>
          </a:bodyPr>
          <a:lstStyle/>
          <a:p>
            <a:r>
              <a:rPr lang="en-US" dirty="0"/>
              <a:t>Lymphatic nodes are categorized into several groups:</a:t>
            </a:r>
          </a:p>
          <a:p>
            <a:r>
              <a:rPr lang="en-US" b="1" u="sng" dirty="0">
                <a:solidFill>
                  <a:srgbClr val="FF0000"/>
                </a:solidFill>
              </a:rPr>
              <a:t>Parotid lymph nodes</a:t>
            </a:r>
            <a:r>
              <a:rPr lang="en-US" b="1" dirty="0"/>
              <a:t>:</a:t>
            </a:r>
            <a:r>
              <a:rPr lang="en-US" dirty="0"/>
              <a:t> Receive lymph from the side of the face and scalp</a:t>
            </a:r>
          </a:p>
          <a:p>
            <a:r>
              <a:rPr lang="en-US" b="1" u="sng" dirty="0">
                <a:solidFill>
                  <a:srgbClr val="FF0000"/>
                </a:solidFill>
              </a:rPr>
              <a:t>Submandibular lymph no</a:t>
            </a:r>
            <a:r>
              <a:rPr lang="en-US" b="1" dirty="0">
                <a:solidFill>
                  <a:srgbClr val="FF0000"/>
                </a:solidFill>
              </a:rPr>
              <a:t>des</a:t>
            </a:r>
            <a:r>
              <a:rPr lang="en-US" b="1" dirty="0"/>
              <a:t>:</a:t>
            </a:r>
            <a:r>
              <a:rPr lang="en-US" dirty="0"/>
              <a:t> Get lymph from the upper lip and part of the lower lip as well as most of the oral cavity</a:t>
            </a:r>
          </a:p>
          <a:p>
            <a:r>
              <a:rPr lang="en-US" b="1" u="sng" dirty="0" err="1">
                <a:solidFill>
                  <a:srgbClr val="FF0000"/>
                </a:solidFill>
              </a:rPr>
              <a:t>Submental</a:t>
            </a:r>
            <a:r>
              <a:rPr lang="en-US" b="1" u="sng" dirty="0">
                <a:solidFill>
                  <a:srgbClr val="FF0000"/>
                </a:solidFill>
              </a:rPr>
              <a:t> lymph nodes</a:t>
            </a:r>
            <a:r>
              <a:rPr lang="en-US" b="1" dirty="0"/>
              <a:t>:</a:t>
            </a:r>
            <a:r>
              <a:rPr lang="en-US" dirty="0"/>
              <a:t> Get lymph from the </a:t>
            </a:r>
            <a:r>
              <a:rPr lang="en-US" dirty="0" smtClean="0"/>
              <a:t>chin, tip of the tongue and </a:t>
            </a:r>
            <a:r>
              <a:rPr lang="en-US" dirty="0"/>
              <a:t>center of the lower lip</a:t>
            </a:r>
          </a:p>
          <a:p>
            <a:r>
              <a:rPr lang="en-US" dirty="0"/>
              <a:t>Lymph from these nodes eventually drains into the </a:t>
            </a:r>
            <a:r>
              <a:rPr lang="en-US" b="1" dirty="0">
                <a:solidFill>
                  <a:srgbClr val="0000FF"/>
                </a:solidFill>
              </a:rPr>
              <a:t>D</a:t>
            </a:r>
            <a:r>
              <a:rPr lang="en-US" b="1" dirty="0" smtClean="0">
                <a:solidFill>
                  <a:srgbClr val="0000FF"/>
                </a:solidFill>
              </a:rPr>
              <a:t>eep </a:t>
            </a:r>
            <a:r>
              <a:rPr lang="en-US" b="1" dirty="0">
                <a:solidFill>
                  <a:srgbClr val="0000FF"/>
                </a:solidFill>
              </a:rPr>
              <a:t>C</a:t>
            </a:r>
            <a:r>
              <a:rPr lang="en-US" b="1" dirty="0" smtClean="0">
                <a:solidFill>
                  <a:srgbClr val="0000FF"/>
                </a:solidFill>
              </a:rPr>
              <a:t>ervical </a:t>
            </a:r>
            <a:r>
              <a:rPr lang="en-US" b="1" dirty="0">
                <a:solidFill>
                  <a:srgbClr val="0000FF"/>
                </a:solidFill>
              </a:rPr>
              <a:t>lymph </a:t>
            </a:r>
            <a:r>
              <a:rPr lang="en-US" dirty="0"/>
              <a:t>nodes. The deep cervical lymph nodes drain into the </a:t>
            </a:r>
            <a:r>
              <a:rPr lang="en-US" b="1" u="sng" dirty="0">
                <a:solidFill>
                  <a:srgbClr val="C00000"/>
                </a:solidFill>
              </a:rPr>
              <a:t>J</a:t>
            </a:r>
            <a:r>
              <a:rPr lang="en-US" b="1" u="sng" dirty="0" smtClean="0">
                <a:solidFill>
                  <a:srgbClr val="C00000"/>
                </a:solidFill>
              </a:rPr>
              <a:t>ugular </a:t>
            </a:r>
            <a:r>
              <a:rPr lang="en-US" b="1" u="sng" dirty="0">
                <a:solidFill>
                  <a:srgbClr val="C00000"/>
                </a:solidFill>
              </a:rPr>
              <a:t>L</a:t>
            </a:r>
            <a:r>
              <a:rPr lang="en-US" b="1" u="sng" dirty="0" smtClean="0">
                <a:solidFill>
                  <a:srgbClr val="C00000"/>
                </a:solidFill>
              </a:rPr>
              <a:t>ymphatic </a:t>
            </a:r>
            <a:r>
              <a:rPr lang="en-US" b="1" u="sng" dirty="0">
                <a:solidFill>
                  <a:srgbClr val="C00000"/>
                </a:solidFill>
              </a:rPr>
              <a:t>T</a:t>
            </a:r>
            <a:r>
              <a:rPr lang="en-US" b="1" u="sng" dirty="0" smtClean="0">
                <a:solidFill>
                  <a:srgbClr val="C00000"/>
                </a:solidFill>
              </a:rPr>
              <a:t>runk</a:t>
            </a:r>
            <a:r>
              <a:rPr lang="en-US" dirty="0"/>
              <a:t>, which joins the internal jugular vein or brachiocephalic vein on the </a:t>
            </a:r>
            <a:r>
              <a:rPr lang="en-US" b="1" dirty="0"/>
              <a:t>right side </a:t>
            </a:r>
            <a:r>
              <a:rPr lang="en-US" dirty="0"/>
              <a:t>and </a:t>
            </a:r>
            <a:r>
              <a:rPr lang="en-US" b="1" u="sng" dirty="0" smtClean="0">
                <a:solidFill>
                  <a:srgbClr val="C00000"/>
                </a:solidFill>
              </a:rPr>
              <a:t>Thoracic </a:t>
            </a:r>
            <a:r>
              <a:rPr lang="en-US" b="1" u="sng" dirty="0">
                <a:solidFill>
                  <a:srgbClr val="C00000"/>
                </a:solidFill>
              </a:rPr>
              <a:t>D</a:t>
            </a:r>
            <a:r>
              <a:rPr lang="en-US" b="1" u="sng" dirty="0" smtClean="0">
                <a:solidFill>
                  <a:srgbClr val="C00000"/>
                </a:solidFill>
              </a:rPr>
              <a:t>uct </a:t>
            </a:r>
            <a:r>
              <a:rPr lang="en-US" dirty="0"/>
              <a:t>on the </a:t>
            </a:r>
            <a:r>
              <a:rPr lang="en-US" b="1" dirty="0"/>
              <a:t>left side</a:t>
            </a:r>
            <a:r>
              <a:rPr lang="en-US" dirty="0"/>
              <a:t>.</a:t>
            </a:r>
          </a:p>
          <a:p>
            <a:endParaRPr lang="en-US" dirty="0"/>
          </a:p>
        </p:txBody>
      </p:sp>
      <p:pic>
        <p:nvPicPr>
          <p:cNvPr id="5" name="Picture 2" descr="C:\Users\Administrator\Documents\Student Gray\8. Head and neck\F66122-008-f185.jpg"/>
          <p:cNvPicPr>
            <a:picLocks noGrp="1" noChangeAspect="1" noChangeArrowheads="1"/>
          </p:cNvPicPr>
          <p:nvPr>
            <p:ph sz="quarter" idx="1"/>
          </p:nvPr>
        </p:nvPicPr>
        <p:blipFill rotWithShape="1">
          <a:blip r:embed="rId2" cstate="print">
            <a:extLst>
              <a:ext uri="{28A0092B-C50C-407E-A947-70E740481C1C}">
                <a14:useLocalDpi xmlns:a14="http://schemas.microsoft.com/office/drawing/2010/main" val="0"/>
              </a:ext>
            </a:extLst>
          </a:blip>
          <a:srcRect b="2623"/>
          <a:stretch/>
        </p:blipFill>
        <p:spPr bwMode="auto">
          <a:xfrm>
            <a:off x="3412" y="1447800"/>
            <a:ext cx="3521075" cy="39975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12" descr="胸导管末端"/>
          <p:cNvPicPr>
            <a:picLocks noChangeAspect="1" noChangeArrowheads="1"/>
          </p:cNvPicPr>
          <p:nvPr/>
        </p:nvPicPr>
        <p:blipFill>
          <a:blip r:embed="rId3" cstate="print"/>
          <a:srcRect/>
          <a:stretch>
            <a:fillRect/>
          </a:stretch>
        </p:blipFill>
        <p:spPr>
          <a:xfrm>
            <a:off x="228600" y="5114471"/>
            <a:ext cx="2667000" cy="1743529"/>
          </a:xfrm>
          <a:prstGeom prst="rect">
            <a:avLst/>
          </a:prstGeom>
          <a:noFill/>
          <a:ln>
            <a:solidFill>
              <a:schemeClr val="tx1"/>
            </a:solidFill>
          </a:ln>
        </p:spPr>
      </p:pic>
    </p:spTree>
    <p:extLst>
      <p:ext uri="{BB962C8B-B14F-4D97-AF65-F5344CB8AC3E}">
        <p14:creationId xmlns:p14="http://schemas.microsoft.com/office/powerpoint/2010/main" val="1779114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photos-a.xx.fbcdn.net/hphotos-ash3/c96.0.403.403/p403x403/482619_456237007793517_1320200471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38200"/>
            <a:ext cx="853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723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US" b="1" dirty="0" smtClean="0">
                <a:solidFill>
                  <a:schemeClr val="bg1"/>
                </a:solidFill>
                <a:latin typeface="Times New Roman" pitchFamily="18" charset="0"/>
                <a:cs typeface="Times New Roman" pitchFamily="18" charset="0"/>
              </a:rPr>
              <a:t>Muscles of Facial Expression</a:t>
            </a:r>
            <a:endParaRPr lang="en-US" dirty="0">
              <a:solidFill>
                <a:schemeClr val="bg1"/>
              </a:solidFill>
              <a:latin typeface="Times New Roman" pitchFamily="18" charset="0"/>
              <a:cs typeface="Times New Roman" pitchFamily="18" charset="0"/>
            </a:endParaRPr>
          </a:p>
        </p:txBody>
      </p:sp>
      <p:pic>
        <p:nvPicPr>
          <p:cNvPr id="6" name="Picture 2" descr="C:\Users\galmadani\Desktop\images.pn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876800" y="1524000"/>
            <a:ext cx="4114800" cy="5181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galmadani\Desktop\8ae63d188c00dc4bb415a9bbf39eca36.jpg"/>
          <p:cNvPicPr>
            <a:picLocks noChangeAspect="1" noChangeArrowheads="1"/>
          </p:cNvPicPr>
          <p:nvPr/>
        </p:nvPicPr>
        <p:blipFill rotWithShape="1">
          <a:blip r:embed="rId3">
            <a:extLst>
              <a:ext uri="{28A0092B-C50C-407E-A947-70E740481C1C}">
                <a14:useLocalDpi xmlns:a14="http://schemas.microsoft.com/office/drawing/2010/main" val="0"/>
              </a:ext>
            </a:extLst>
          </a:blip>
          <a:srcRect t="2393"/>
          <a:stretch/>
        </p:blipFill>
        <p:spPr bwMode="auto">
          <a:xfrm>
            <a:off x="152400" y="1752600"/>
            <a:ext cx="4724400" cy="49529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pPr algn="ctr"/>
            <a:r>
              <a:rPr lang="en-US" sz="3600" b="1" dirty="0" smtClean="0">
                <a:latin typeface="Times New Roman" pitchFamily="18" charset="0"/>
                <a:cs typeface="Times New Roman" pitchFamily="18" charset="0"/>
              </a:rPr>
              <a:t>Muscles acting on the Fore head</a:t>
            </a:r>
            <a:endParaRPr lang="en-US" sz="3600" b="1" dirty="0">
              <a:latin typeface="Times New Roman" pitchFamily="18" charset="0"/>
              <a:cs typeface="Times New Roman" pitchFamily="18" charset="0"/>
            </a:endParaRPr>
          </a:p>
        </p:txBody>
      </p:sp>
      <p:sp>
        <p:nvSpPr>
          <p:cNvPr id="4" name="Content Placeholder 3"/>
          <p:cNvSpPr>
            <a:spLocks noGrp="1"/>
          </p:cNvSpPr>
          <p:nvPr>
            <p:ph sz="quarter" idx="2"/>
          </p:nvPr>
        </p:nvSpPr>
        <p:spPr>
          <a:xfrm>
            <a:off x="5105400" y="1447800"/>
            <a:ext cx="3886200" cy="54102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b="1" u="sng" dirty="0" err="1" smtClean="0">
                <a:solidFill>
                  <a:srgbClr val="0000FF"/>
                </a:solidFill>
                <a:latin typeface="Times New Roman" pitchFamily="18" charset="0"/>
                <a:cs typeface="Times New Roman" pitchFamily="18" charset="0"/>
              </a:rPr>
              <a:t>Frontalis</a:t>
            </a:r>
            <a:r>
              <a:rPr lang="en-US" b="1" u="sng" dirty="0" smtClean="0">
                <a:solidFill>
                  <a:srgbClr val="0000FF"/>
                </a:solidFill>
                <a:latin typeface="Times New Roman" pitchFamily="18" charset="0"/>
                <a:cs typeface="Times New Roman" pitchFamily="18" charset="0"/>
              </a:rPr>
              <a:t> muscle</a:t>
            </a:r>
            <a:r>
              <a:rPr lang="en-US" u="sng" dirty="0" smtClean="0">
                <a:solidFill>
                  <a:srgbClr val="0000FF"/>
                </a:solidFill>
              </a:rPr>
              <a:t>: </a:t>
            </a:r>
          </a:p>
          <a:p>
            <a:r>
              <a:rPr lang="en-US" sz="2000" dirty="0" smtClean="0">
                <a:latin typeface="Times New Roman" pitchFamily="18" charset="0"/>
                <a:cs typeface="Times New Roman" pitchFamily="18" charset="0"/>
              </a:rPr>
              <a:t>It creates </a:t>
            </a:r>
            <a:r>
              <a:rPr lang="en-US" sz="2000" dirty="0">
                <a:latin typeface="Times New Roman" pitchFamily="18" charset="0"/>
                <a:cs typeface="Times New Roman" pitchFamily="18" charset="0"/>
              </a:rPr>
              <a:t>the horizontal wrinkles on the forehead and assists with eyebrow </a:t>
            </a:r>
            <a:r>
              <a:rPr lang="en-US" sz="2000" dirty="0" smtClean="0">
                <a:latin typeface="Times New Roman" pitchFamily="18" charset="0"/>
                <a:cs typeface="Times New Roman" pitchFamily="18" charset="0"/>
              </a:rPr>
              <a:t>elevation</a:t>
            </a:r>
            <a:r>
              <a:rPr lang="en-US" sz="2000" dirty="0">
                <a:latin typeface="Times New Roman" pitchFamily="18" charset="0"/>
                <a:cs typeface="Times New Roman" pitchFamily="18" charset="0"/>
              </a:rPr>
              <a:t> giving the face a surprised looking</a:t>
            </a:r>
            <a:r>
              <a:rPr lang="en-US" sz="2000" dirty="0" smtClean="0">
                <a:latin typeface="Times New Roman" pitchFamily="18" charset="0"/>
                <a:cs typeface="Times New Roman" pitchFamily="18" charset="0"/>
              </a:rPr>
              <a:t>. </a:t>
            </a:r>
          </a:p>
          <a:p>
            <a:r>
              <a:rPr lang="en-US" sz="2200" b="1" dirty="0">
                <a:solidFill>
                  <a:srgbClr val="C00000"/>
                </a:solidFill>
                <a:latin typeface="Times New Roman" pitchFamily="18" charset="0"/>
                <a:cs typeface="Times New Roman" pitchFamily="18" charset="0"/>
              </a:rPr>
              <a:t>T</a:t>
            </a:r>
            <a:r>
              <a:rPr lang="en-US" sz="2200" b="1" dirty="0" smtClean="0">
                <a:solidFill>
                  <a:srgbClr val="C00000"/>
                </a:solidFill>
                <a:latin typeface="Times New Roman" pitchFamily="18" charset="0"/>
                <a:cs typeface="Times New Roman" pitchFamily="18" charset="0"/>
              </a:rPr>
              <a:t>he corrugators and </a:t>
            </a:r>
            <a:r>
              <a:rPr lang="en-US" sz="2200" b="1" dirty="0" err="1" smtClean="0">
                <a:solidFill>
                  <a:srgbClr val="C00000"/>
                </a:solidFill>
                <a:latin typeface="Times New Roman" pitchFamily="18" charset="0"/>
                <a:cs typeface="Times New Roman" pitchFamily="18" charset="0"/>
              </a:rPr>
              <a:t>procerus</a:t>
            </a:r>
            <a:r>
              <a:rPr lang="en-US" sz="2200" b="1" dirty="0" smtClean="0">
                <a:solidFill>
                  <a:srgbClr val="C00000"/>
                </a:solidFill>
                <a:latin typeface="Times New Roman" pitchFamily="18" charset="0"/>
                <a:cs typeface="Times New Roman" pitchFamily="18" charset="0"/>
              </a:rPr>
              <a:t> muscles: </a:t>
            </a:r>
          </a:p>
          <a:p>
            <a:r>
              <a:rPr lang="en-US" sz="2200" dirty="0" smtClean="0">
                <a:latin typeface="Times New Roman" pitchFamily="18" charset="0"/>
                <a:cs typeface="Times New Roman" pitchFamily="18" charset="0"/>
              </a:rPr>
              <a:t>Are the </a:t>
            </a:r>
            <a:r>
              <a:rPr lang="en-US" sz="2200" dirty="0">
                <a:latin typeface="Times New Roman" pitchFamily="18" charset="0"/>
                <a:cs typeface="Times New Roman" pitchFamily="18" charset="0"/>
              </a:rPr>
              <a:t>antagonistic muscles on the forehead</a:t>
            </a:r>
            <a:r>
              <a:rPr lang="en-US" dirty="0" smtClean="0"/>
              <a:t>.</a:t>
            </a:r>
          </a:p>
          <a:p>
            <a:r>
              <a:rPr lang="en-US" dirty="0"/>
              <a:t>The dominant muscle of the </a:t>
            </a:r>
            <a:r>
              <a:rPr lang="en-US" b="1" dirty="0" smtClean="0"/>
              <a:t>Nose</a:t>
            </a:r>
            <a:r>
              <a:rPr lang="en-US" dirty="0" smtClean="0"/>
              <a:t> </a:t>
            </a:r>
            <a:r>
              <a:rPr lang="en-US" dirty="0"/>
              <a:t>is the </a:t>
            </a:r>
            <a:r>
              <a:rPr lang="en-US" b="1" u="sng" dirty="0" err="1" smtClean="0">
                <a:solidFill>
                  <a:srgbClr val="FF0000"/>
                </a:solidFill>
              </a:rPr>
              <a:t>Nasalis</a:t>
            </a:r>
            <a:r>
              <a:rPr lang="en-US" dirty="0" smtClean="0"/>
              <a:t> </a:t>
            </a:r>
            <a:r>
              <a:rPr lang="en-US" dirty="0"/>
              <a:t>muscle, which consists of </a:t>
            </a:r>
            <a:r>
              <a:rPr lang="en-US" dirty="0" smtClean="0"/>
              <a:t>Nasal </a:t>
            </a:r>
            <a:r>
              <a:rPr lang="en-US" dirty="0"/>
              <a:t>and </a:t>
            </a:r>
            <a:r>
              <a:rPr lang="en-US" dirty="0" smtClean="0"/>
              <a:t>Alar </a:t>
            </a:r>
            <a:r>
              <a:rPr lang="en-US" dirty="0"/>
              <a:t>components. </a:t>
            </a:r>
            <a:endParaRPr lang="en-US" dirty="0" smtClean="0"/>
          </a:p>
          <a:p>
            <a:r>
              <a:rPr lang="en-US" dirty="0" smtClean="0"/>
              <a:t>Its </a:t>
            </a:r>
            <a:r>
              <a:rPr lang="en-US" dirty="0"/>
              <a:t>function is to compress and dilate the nares.</a:t>
            </a:r>
          </a:p>
          <a:p>
            <a:endParaRPr lang="en-US" dirty="0"/>
          </a:p>
        </p:txBody>
      </p:sp>
      <p:pic>
        <p:nvPicPr>
          <p:cNvPr id="5" name="Picture 2" descr="C:\Users\galmadani\Desktop\bedffeedd5aad39e315b5f3287d45728.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603052"/>
            <a:ext cx="3733800" cy="319754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descr="C:\Users\galmadani\Desktop\slide_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11" t="6130" r="13134" b="13319"/>
          <a:stretch/>
        </p:blipFill>
        <p:spPr bwMode="auto">
          <a:xfrm>
            <a:off x="1219200" y="4876800"/>
            <a:ext cx="3124200" cy="1752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605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almadani\Desktop\facial-expression-muscles (1).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 t="78" r="83684" b="68533"/>
          <a:stretch/>
        </p:blipFill>
        <p:spPr bwMode="auto">
          <a:xfrm>
            <a:off x="3124200" y="228600"/>
            <a:ext cx="2971800" cy="33601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C:\Users\galmadani\Desktop\facial-expression-muscles (1).jpg"/>
          <p:cNvPicPr>
            <a:picLocks noChangeAspect="1" noChangeArrowheads="1"/>
          </p:cNvPicPr>
          <p:nvPr/>
        </p:nvPicPr>
        <p:blipFill rotWithShape="1">
          <a:blip r:embed="rId2">
            <a:extLst>
              <a:ext uri="{28A0092B-C50C-407E-A947-70E740481C1C}">
                <a14:useLocalDpi xmlns:a14="http://schemas.microsoft.com/office/drawing/2010/main" val="0"/>
              </a:ext>
            </a:extLst>
          </a:blip>
          <a:srcRect l="18531" r="41742" b="67475"/>
          <a:stretch/>
        </p:blipFill>
        <p:spPr bwMode="auto">
          <a:xfrm>
            <a:off x="2286000" y="3733800"/>
            <a:ext cx="4648200" cy="2819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21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4000" b="1" dirty="0" smtClean="0">
                <a:solidFill>
                  <a:schemeClr val="tx1"/>
                </a:solidFill>
                <a:latin typeface="Times New Roman" pitchFamily="18" charset="0"/>
                <a:cs typeface="Times New Roman" pitchFamily="18" charset="0"/>
              </a:rPr>
              <a:t>MUSCLES </a:t>
            </a:r>
            <a:r>
              <a:rPr lang="en-US" sz="4000" b="1" dirty="0">
                <a:solidFill>
                  <a:schemeClr val="tx1"/>
                </a:solidFill>
                <a:latin typeface="Times New Roman" pitchFamily="18" charset="0"/>
                <a:cs typeface="Times New Roman" pitchFamily="18" charset="0"/>
              </a:rPr>
              <a:t>OF THE EYE LIDS</a:t>
            </a:r>
            <a:r>
              <a:rPr lang="en-US" sz="4000" dirty="0">
                <a:solidFill>
                  <a:schemeClr val="tx1"/>
                </a:solidFill>
                <a:latin typeface="Times New Roman" pitchFamily="18" charset="0"/>
                <a:cs typeface="Times New Roman" pitchFamily="18" charset="0"/>
              </a:rPr>
              <a:t> </a:t>
            </a:r>
          </a:p>
        </p:txBody>
      </p:sp>
      <p:sp>
        <p:nvSpPr>
          <p:cNvPr id="45059" name="Rectangle 3"/>
          <p:cNvSpPr>
            <a:spLocks noGrp="1" noChangeArrowheads="1"/>
          </p:cNvSpPr>
          <p:nvPr>
            <p:ph type="body" sz="half" idx="2"/>
          </p:nvPr>
        </p:nvSpPr>
        <p:spPr>
          <a:xfrm>
            <a:off x="4648200" y="1600200"/>
            <a:ext cx="4419600" cy="525780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en-US" sz="2400" dirty="0"/>
              <a:t>The </a:t>
            </a:r>
            <a:r>
              <a:rPr lang="en-US" b="1" u="sng" dirty="0" smtClean="0">
                <a:solidFill>
                  <a:srgbClr val="FF0000"/>
                </a:solidFill>
                <a:latin typeface="Times New Roman" pitchFamily="18" charset="0"/>
                <a:cs typeface="Times New Roman" pitchFamily="18" charset="0"/>
              </a:rPr>
              <a:t>Orbicularis </a:t>
            </a:r>
            <a:r>
              <a:rPr lang="en-US" b="1" u="sng" dirty="0">
                <a:solidFill>
                  <a:srgbClr val="FF0000"/>
                </a:solidFill>
                <a:latin typeface="Times New Roman" pitchFamily="18" charset="0"/>
                <a:cs typeface="Times New Roman" pitchFamily="18" charset="0"/>
              </a:rPr>
              <a:t>O</a:t>
            </a:r>
            <a:r>
              <a:rPr lang="en-US" b="1" u="sng" dirty="0" smtClean="0">
                <a:solidFill>
                  <a:srgbClr val="FF0000"/>
                </a:solidFill>
                <a:latin typeface="Times New Roman" pitchFamily="18" charset="0"/>
                <a:cs typeface="Times New Roman" pitchFamily="18" charset="0"/>
              </a:rPr>
              <a:t>culi </a:t>
            </a:r>
            <a:r>
              <a:rPr lang="en-US" b="1" u="sng" dirty="0">
                <a:solidFill>
                  <a:srgbClr val="FF0000"/>
                </a:solidFill>
                <a:latin typeface="Times New Roman" pitchFamily="18" charset="0"/>
                <a:cs typeface="Times New Roman" pitchFamily="18" charset="0"/>
              </a:rPr>
              <a:t>muscles </a:t>
            </a:r>
            <a:r>
              <a:rPr lang="en-US" sz="2400" dirty="0"/>
              <a:t>are a complex of muscles surrounding the eyes; these assist with closing the eye tightly. This complex lies superficially in the eyelid skin and is encountered with even a shallow incision.</a:t>
            </a:r>
            <a:endParaRPr lang="en-US" sz="2400" dirty="0" smtClean="0">
              <a:latin typeface="Times New Roman" pitchFamily="18" charset="0"/>
              <a:cs typeface="Times New Roman" pitchFamily="18" charset="0"/>
            </a:endParaRPr>
          </a:p>
          <a:p>
            <a:pPr algn="l"/>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has orbital </a:t>
            </a:r>
            <a:r>
              <a:rPr lang="en-US" sz="2400" dirty="0" smtClean="0">
                <a:latin typeface="Times New Roman" pitchFamily="18" charset="0"/>
                <a:cs typeface="Times New Roman" pitchFamily="18" charset="0"/>
              </a:rPr>
              <a:t>part &amp; palpebral part.</a:t>
            </a:r>
          </a:p>
          <a:p>
            <a:pPr>
              <a:lnSpc>
                <a:spcPct val="90000"/>
              </a:lnSpc>
            </a:pPr>
            <a:r>
              <a:rPr lang="en-US" sz="2400" b="1" u="sng" dirty="0" err="1" smtClean="0">
                <a:solidFill>
                  <a:srgbClr val="0000FF"/>
                </a:solidFill>
                <a:latin typeface="Times New Roman" pitchFamily="18" charset="0"/>
                <a:cs typeface="Times New Roman" pitchFamily="18" charset="0"/>
              </a:rPr>
              <a:t>Palpebral</a:t>
            </a:r>
            <a:r>
              <a:rPr lang="en-US" sz="2400" b="1" u="sng" dirty="0" smtClean="0">
                <a:solidFill>
                  <a:srgbClr val="0000FF"/>
                </a:solidFill>
                <a:latin typeface="Times New Roman" pitchFamily="18" charset="0"/>
                <a:cs typeface="Times New Roman" pitchFamily="18" charset="0"/>
              </a:rPr>
              <a:t> part </a:t>
            </a:r>
            <a:r>
              <a:rPr lang="en-US" sz="2400" dirty="0" smtClean="0">
                <a:latin typeface="Times New Roman" pitchFamily="18" charset="0"/>
                <a:cs typeface="Times New Roman" pitchFamily="18" charset="0"/>
              </a:rPr>
              <a:t>: closes the eye </a:t>
            </a:r>
            <a:r>
              <a:rPr lang="en-US" sz="2400" b="1" dirty="0" smtClean="0">
                <a:latin typeface="Times New Roman" pitchFamily="18" charset="0"/>
                <a:cs typeface="Times New Roman" pitchFamily="18" charset="0"/>
              </a:rPr>
              <a:t>lightly</a:t>
            </a:r>
            <a:r>
              <a:rPr lang="en-US" sz="2400" dirty="0" smtClean="0">
                <a:latin typeface="Times New Roman" pitchFamily="18" charset="0"/>
                <a:cs typeface="Times New Roman" pitchFamily="18" charset="0"/>
              </a:rPr>
              <a:t> (as in </a:t>
            </a:r>
            <a:r>
              <a:rPr lang="en-US" sz="2400" b="1" dirty="0" smtClean="0">
                <a:latin typeface="Times New Roman" pitchFamily="18" charset="0"/>
                <a:cs typeface="Times New Roman" pitchFamily="18" charset="0"/>
              </a:rPr>
              <a:t>plinking and sleeping).</a:t>
            </a:r>
          </a:p>
          <a:p>
            <a:pPr>
              <a:lnSpc>
                <a:spcPct val="90000"/>
              </a:lnSpc>
            </a:pPr>
            <a:r>
              <a:rPr lang="en-US" sz="2400" b="1" u="sng" dirty="0" smtClean="0">
                <a:solidFill>
                  <a:srgbClr val="C00000"/>
                </a:solidFill>
                <a:latin typeface="Times New Roman" pitchFamily="18" charset="0"/>
                <a:cs typeface="Times New Roman" pitchFamily="18" charset="0"/>
              </a:rPr>
              <a:t>Orbital</a:t>
            </a:r>
            <a:r>
              <a:rPr lang="en-US" sz="2400" b="1" u="sng" dirty="0" smtClean="0">
                <a:solidFill>
                  <a:srgbClr val="0000FF"/>
                </a:solidFill>
                <a:latin typeface="Times New Roman" pitchFamily="18" charset="0"/>
                <a:cs typeface="Times New Roman" pitchFamily="18" charset="0"/>
              </a:rPr>
              <a:t> part : </a:t>
            </a:r>
          </a:p>
          <a:p>
            <a:pPr>
              <a:lnSpc>
                <a:spcPct val="90000"/>
              </a:lnSpc>
            </a:pPr>
            <a:r>
              <a:rPr lang="en-US" sz="2400" dirty="0" smtClean="0">
                <a:latin typeface="Times New Roman" pitchFamily="18" charset="0"/>
                <a:cs typeface="Times New Roman" pitchFamily="18" charset="0"/>
              </a:rPr>
              <a:t>Closes the eye </a:t>
            </a:r>
            <a:r>
              <a:rPr lang="en-US" sz="2400" b="1" dirty="0" smtClean="0">
                <a:latin typeface="Times New Roman" pitchFamily="18" charset="0"/>
                <a:cs typeface="Times New Roman" pitchFamily="18" charset="0"/>
              </a:rPr>
              <a:t>firmly</a:t>
            </a:r>
            <a:r>
              <a:rPr lang="en-US" sz="2400" dirty="0" smtClean="0">
                <a:latin typeface="Times New Roman" pitchFamily="18" charset="0"/>
                <a:cs typeface="Times New Roman" pitchFamily="18" charset="0"/>
              </a:rPr>
              <a:t> (as in exposure to strong light).</a:t>
            </a:r>
          </a:p>
          <a:p>
            <a:pPr algn="l"/>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p>
          <a:p>
            <a:pPr algn="l"/>
            <a:endParaRPr lang="en-US" sz="2400" b="1" dirty="0"/>
          </a:p>
          <a:p>
            <a:pPr algn="l"/>
            <a:endParaRPr lang="en-US" sz="2800" dirty="0"/>
          </a:p>
        </p:txBody>
      </p:sp>
      <p:pic>
        <p:nvPicPr>
          <p:cNvPr id="45063" name="Picture 7" descr="A0AFF190"/>
          <p:cNvPicPr>
            <a:picLocks noChangeAspect="1" noChangeArrowheads="1"/>
          </p:cNvPicPr>
          <p:nvPr/>
        </p:nvPicPr>
        <p:blipFill>
          <a:blip r:embed="rId2" cstate="print"/>
          <a:srcRect t="6570" b="3961"/>
          <a:stretch>
            <a:fillRect/>
          </a:stretch>
        </p:blipFill>
        <p:spPr bwMode="auto">
          <a:xfrm>
            <a:off x="609600" y="3455158"/>
            <a:ext cx="3962400" cy="2590800"/>
          </a:xfrm>
          <a:prstGeom prst="rect">
            <a:avLst/>
          </a:prstGeom>
          <a:noFill/>
          <a:ln>
            <a:solidFill>
              <a:schemeClr val="tx1"/>
            </a:solidFill>
          </a:ln>
        </p:spPr>
      </p:pic>
      <p:pic>
        <p:nvPicPr>
          <p:cNvPr id="7" name="Picture 2" descr="C:\Documents and Settings\Jamila\My Documents\Student Gray\8. Head and neck\F66122-008-f051.jpg"/>
          <p:cNvPicPr>
            <a:picLocks noGrp="1" noChangeAspect="1" noChangeArrowheads="1"/>
          </p:cNvPicPr>
          <p:nvPr>
            <p:ph type="clipArt" sz="half" idx="1"/>
          </p:nvPr>
        </p:nvPicPr>
        <p:blipFill>
          <a:blip r:embed="rId3" cstate="print"/>
          <a:srcRect b="7357"/>
          <a:stretch>
            <a:fillRect/>
          </a:stretch>
        </p:blipFill>
        <p:spPr bwMode="auto">
          <a:xfrm>
            <a:off x="180833" y="1371600"/>
            <a:ext cx="4038600" cy="1905000"/>
          </a:xfrm>
          <a:prstGeom prst="rect">
            <a:avLst/>
          </a:prstGeom>
          <a:noFill/>
          <a:ln>
            <a:solidFill>
              <a:schemeClr val="tx1"/>
            </a:solidFill>
          </a:ln>
        </p:spPr>
      </p:pic>
      <p:pic>
        <p:nvPicPr>
          <p:cNvPr id="3074" name="Picture 2" descr="C:\Users\galmadani\Desktop\facial-expression-muscles.jpg"/>
          <p:cNvPicPr>
            <a:picLocks noChangeAspect="1" noChangeArrowheads="1"/>
          </p:cNvPicPr>
          <p:nvPr/>
        </p:nvPicPr>
        <p:blipFill rotWithShape="1">
          <a:blip r:embed="rId4">
            <a:extLst>
              <a:ext uri="{28A0092B-C50C-407E-A947-70E740481C1C}">
                <a14:useLocalDpi xmlns:a14="http://schemas.microsoft.com/office/drawing/2010/main" val="0"/>
              </a:ext>
            </a:extLst>
          </a:blip>
          <a:srcRect l="60267" r="20986" b="67475"/>
          <a:stretch/>
        </p:blipFill>
        <p:spPr bwMode="auto">
          <a:xfrm>
            <a:off x="228600" y="3733800"/>
            <a:ext cx="17526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4638"/>
            <a:ext cx="8229600" cy="633412"/>
          </a:xfrm>
          <a:ln/>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defRPr/>
            </a:pPr>
            <a:r>
              <a:rPr lang="en-US" sz="4000" b="1" dirty="0">
                <a:solidFill>
                  <a:schemeClr val="tx1"/>
                </a:solidFill>
                <a:latin typeface="Times New Roman" pitchFamily="18" charset="0"/>
                <a:cs typeface="Times New Roman" pitchFamily="18" charset="0"/>
              </a:rPr>
              <a:t>MUSCLES OF </a:t>
            </a:r>
            <a:r>
              <a:rPr lang="en-US" sz="4000" b="1" dirty="0" smtClean="0">
                <a:solidFill>
                  <a:schemeClr val="tx1"/>
                </a:solidFill>
                <a:latin typeface="Times New Roman" pitchFamily="18" charset="0"/>
                <a:cs typeface="Times New Roman" pitchFamily="18" charset="0"/>
              </a:rPr>
              <a:t>THE MOUTH</a:t>
            </a:r>
            <a:endParaRPr lang="en-US" sz="4000" b="1" dirty="0">
              <a:solidFill>
                <a:schemeClr val="tx1"/>
              </a:solidFill>
              <a:latin typeface="Times New Roman" pitchFamily="18" charset="0"/>
              <a:cs typeface="Times New Roman" pitchFamily="18" charset="0"/>
            </a:endParaRPr>
          </a:p>
        </p:txBody>
      </p:sp>
      <p:sp>
        <p:nvSpPr>
          <p:cNvPr id="69636" name="Rectangle 4"/>
          <p:cNvSpPr>
            <a:spLocks noGrp="1" noChangeArrowheads="1"/>
          </p:cNvSpPr>
          <p:nvPr>
            <p:ph type="body" sz="half" idx="2"/>
          </p:nvPr>
        </p:nvSpPr>
        <p:spPr>
          <a:xfrm>
            <a:off x="250824" y="1066801"/>
            <a:ext cx="4321175" cy="5562600"/>
          </a:xfrm>
          <a:ln/>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algn="l">
              <a:lnSpc>
                <a:spcPct val="90000"/>
              </a:lnSpc>
              <a:defRPr/>
            </a:pPr>
            <a:endParaRPr lang="en-US" sz="2400" dirty="0" smtClean="0"/>
          </a:p>
          <a:p>
            <a:pPr>
              <a:defRPr/>
            </a:pPr>
            <a:r>
              <a:rPr lang="en-US" sz="2400" dirty="0"/>
              <a:t>The</a:t>
            </a:r>
            <a:r>
              <a:rPr lang="en-US" sz="2400" dirty="0">
                <a:solidFill>
                  <a:srgbClr val="FF0000"/>
                </a:solidFill>
              </a:rPr>
              <a:t> </a:t>
            </a:r>
            <a:r>
              <a:rPr lang="en-US" sz="2400" dirty="0">
                <a:solidFill>
                  <a:srgbClr val="FF0000"/>
                </a:solidFill>
                <a:hlinkClick r:id="rId2"/>
              </a:rPr>
              <a:t>mouth</a:t>
            </a:r>
            <a:r>
              <a:rPr lang="en-US" sz="2400" dirty="0"/>
              <a:t> has the most extensive network of facial musculature and accounts for much of an individual's capability of facial expression. </a:t>
            </a:r>
            <a:endParaRPr lang="en-US" sz="2400" dirty="0" smtClean="0"/>
          </a:p>
          <a:p>
            <a:pPr>
              <a:defRPr/>
            </a:pPr>
            <a:r>
              <a:rPr lang="en-US" sz="2400" dirty="0" smtClean="0"/>
              <a:t>The </a:t>
            </a:r>
            <a:r>
              <a:rPr lang="en-US" sz="2400" b="1" dirty="0">
                <a:solidFill>
                  <a:srgbClr val="FF0000"/>
                </a:solidFill>
              </a:rPr>
              <a:t>O</a:t>
            </a:r>
            <a:r>
              <a:rPr lang="en-US" sz="2400" b="1" dirty="0" smtClean="0">
                <a:solidFill>
                  <a:srgbClr val="FF0000"/>
                </a:solidFill>
              </a:rPr>
              <a:t>rbicularis </a:t>
            </a:r>
            <a:r>
              <a:rPr lang="en-US" sz="2400" b="1" dirty="0" err="1" smtClean="0">
                <a:solidFill>
                  <a:srgbClr val="FF0000"/>
                </a:solidFill>
              </a:rPr>
              <a:t>Oris</a:t>
            </a:r>
            <a:r>
              <a:rPr lang="en-US" sz="2400" b="1" dirty="0" smtClean="0">
                <a:solidFill>
                  <a:srgbClr val="FF0000"/>
                </a:solidFill>
              </a:rPr>
              <a:t> </a:t>
            </a:r>
            <a:r>
              <a:rPr lang="en-US" sz="2400" dirty="0"/>
              <a:t>encircles the mouth and is the major component of the lips. </a:t>
            </a:r>
            <a:endParaRPr lang="en-US" sz="2400" dirty="0" smtClean="0"/>
          </a:p>
          <a:p>
            <a:pPr>
              <a:defRPr/>
            </a:pPr>
            <a:r>
              <a:rPr lang="en-US" sz="2400" dirty="0" smtClean="0"/>
              <a:t>The </a:t>
            </a:r>
            <a:r>
              <a:rPr lang="en-US" sz="2400" dirty="0"/>
              <a:t>major functions of the orbicularis </a:t>
            </a:r>
            <a:r>
              <a:rPr lang="en-US" sz="2400" dirty="0" err="1"/>
              <a:t>oris</a:t>
            </a:r>
            <a:r>
              <a:rPr lang="en-US" sz="2400" dirty="0"/>
              <a:t> muscle are to pull the lips against the teeth, to draw the lips together, to pull the corners of the mouth together, and to pucker the mouth. </a:t>
            </a:r>
            <a:r>
              <a:rPr lang="en-US" sz="2400" b="1" dirty="0"/>
              <a:t>This muscle is also extremely important for the phonation of sounds that rely on the lips, such as the pronunciation of the letters </a:t>
            </a:r>
            <a:r>
              <a:rPr lang="en-US" sz="2400" b="1" i="1" dirty="0"/>
              <a:t>M</a:t>
            </a:r>
            <a:r>
              <a:rPr lang="en-US" sz="2400" b="1" dirty="0"/>
              <a:t>, </a:t>
            </a:r>
            <a:r>
              <a:rPr lang="en-US" sz="2400" b="1" i="1" dirty="0"/>
              <a:t>V</a:t>
            </a:r>
            <a:r>
              <a:rPr lang="en-US" sz="2400" b="1" dirty="0"/>
              <a:t>, </a:t>
            </a:r>
            <a:r>
              <a:rPr lang="en-US" sz="2400" b="1" i="1" dirty="0"/>
              <a:t>F</a:t>
            </a:r>
            <a:r>
              <a:rPr lang="en-US" sz="2400" b="1" dirty="0"/>
              <a:t>, and </a:t>
            </a:r>
            <a:r>
              <a:rPr lang="en-US" sz="2400" b="1" i="1" dirty="0"/>
              <a:t>P</a:t>
            </a:r>
            <a:r>
              <a:rPr lang="en-US" sz="2400" b="1" dirty="0"/>
              <a:t>.</a:t>
            </a:r>
          </a:p>
          <a:p>
            <a:pPr algn="l">
              <a:defRPr/>
            </a:pPr>
            <a:endParaRPr lang="en-US" sz="2400" dirty="0"/>
          </a:p>
        </p:txBody>
      </p:sp>
      <p:pic>
        <p:nvPicPr>
          <p:cNvPr id="13316" name="Picture 2" descr="C:\Documents and Settings\Jamila\My Documents\Student Gray\8. Head and neck\F66122-008-f053.jpg"/>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b="3413"/>
          <a:stretch>
            <a:fillRect/>
          </a:stretch>
        </p:blipFill>
        <p:spPr>
          <a:xfrm>
            <a:off x="4571999" y="966077"/>
            <a:ext cx="4316413" cy="3671887"/>
          </a:xfrm>
          <a:ln w="38100">
            <a:solidFill>
              <a:schemeClr val="tx1"/>
            </a:solidFill>
            <a:miter lim="800000"/>
            <a:headEnd/>
            <a:tailEnd/>
          </a:ln>
        </p:spPr>
      </p:pic>
      <p:sp>
        <p:nvSpPr>
          <p:cNvPr id="5" name="Rectangle 4"/>
          <p:cNvSpPr/>
          <p:nvPr/>
        </p:nvSpPr>
        <p:spPr>
          <a:xfrm>
            <a:off x="7924800" y="4191000"/>
            <a:ext cx="8382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galmadani\Desktop\facial-expression-muscles (1).jpg"/>
          <p:cNvPicPr>
            <a:picLocks noChangeAspect="1" noChangeArrowheads="1"/>
          </p:cNvPicPr>
          <p:nvPr/>
        </p:nvPicPr>
        <p:blipFill rotWithShape="1">
          <a:blip r:embed="rId4">
            <a:extLst>
              <a:ext uri="{28A0092B-C50C-407E-A947-70E740481C1C}">
                <a14:useLocalDpi xmlns:a14="http://schemas.microsoft.com/office/drawing/2010/main" val="0"/>
              </a:ext>
            </a:extLst>
          </a:blip>
          <a:srcRect l="18531" t="68056" r="62945"/>
          <a:stretch/>
        </p:blipFill>
        <p:spPr bwMode="auto">
          <a:xfrm>
            <a:off x="5410200" y="4876800"/>
            <a:ext cx="22098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230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US" b="1" dirty="0" err="1">
                <a:solidFill>
                  <a:srgbClr val="FF0000"/>
                </a:solidFill>
                <a:latin typeface="Times New Roman" pitchFamily="18" charset="0"/>
                <a:cs typeface="Times New Roman" pitchFamily="18" charset="0"/>
              </a:rPr>
              <a:t>Q</a:t>
            </a:r>
            <a:r>
              <a:rPr lang="en-US" b="1" dirty="0" err="1" smtClean="0">
                <a:solidFill>
                  <a:srgbClr val="FF0000"/>
                </a:solidFill>
                <a:latin typeface="Times New Roman" pitchFamily="18" charset="0"/>
                <a:cs typeface="Times New Roman" pitchFamily="18" charset="0"/>
              </a:rPr>
              <a:t>uadratus</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Labii</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a:t>
            </a:r>
            <a:r>
              <a:rPr lang="en-US" b="1" dirty="0" err="1" smtClean="0">
                <a:solidFill>
                  <a:srgbClr val="FF0000"/>
                </a:solidFill>
                <a:latin typeface="Times New Roman" pitchFamily="18" charset="0"/>
                <a:cs typeface="Times New Roman" pitchFamily="18" charset="0"/>
              </a:rPr>
              <a:t>uperioris</a:t>
            </a:r>
            <a:r>
              <a:rPr lang="en-US" b="1" dirty="0" smtClean="0">
                <a:solidFill>
                  <a:srgbClr val="FF0000"/>
                </a:solidFill>
                <a:latin typeface="Times New Roman" pitchFamily="18" charset="0"/>
                <a:cs typeface="Times New Roman" pitchFamily="18" charset="0"/>
              </a:rPr>
              <a:t> Muscles</a:t>
            </a:r>
            <a:endParaRPr lang="en-US" b="1" dirty="0">
              <a:solidFill>
                <a:srgbClr val="FF0000"/>
              </a:solidFill>
            </a:endParaRPr>
          </a:p>
        </p:txBody>
      </p:sp>
      <p:sp>
        <p:nvSpPr>
          <p:cNvPr id="4" name="Content Placeholder 3"/>
          <p:cNvSpPr>
            <a:spLocks noGrp="1"/>
          </p:cNvSpPr>
          <p:nvPr>
            <p:ph sz="quarter" idx="2"/>
          </p:nvPr>
        </p:nvSpPr>
        <p:spPr>
          <a:xfrm>
            <a:off x="4933950" y="1447800"/>
            <a:ext cx="4210050" cy="5181600"/>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r>
              <a:rPr lang="en-US" dirty="0">
                <a:latin typeface="Times New Roman" pitchFamily="18" charset="0"/>
                <a:cs typeface="Times New Roman" pitchFamily="18" charset="0"/>
              </a:rPr>
              <a:t>A group of 6 muscles, </a:t>
            </a:r>
            <a:r>
              <a:rPr lang="en-US" dirty="0" smtClean="0">
                <a:latin typeface="Times New Roman" pitchFamily="18" charset="0"/>
                <a:cs typeface="Times New Roman" pitchFamily="18" charset="0"/>
              </a:rPr>
              <a:t>controls </a:t>
            </a:r>
            <a:r>
              <a:rPr lang="en-US" dirty="0">
                <a:latin typeface="Times New Roman" pitchFamily="18" charset="0"/>
                <a:cs typeface="Times New Roman" pitchFamily="18" charset="0"/>
              </a:rPr>
              <a:t>the upper mouth. The 6 muscles are as follows:</a:t>
            </a:r>
          </a:p>
          <a:p>
            <a:r>
              <a:rPr lang="en-US" b="1" u="sng" dirty="0" err="1">
                <a:solidFill>
                  <a:srgbClr val="FF0000"/>
                </a:solidFill>
                <a:latin typeface="Times New Roman" pitchFamily="18" charset="0"/>
                <a:cs typeface="Times New Roman" pitchFamily="18" charset="0"/>
              </a:rPr>
              <a:t>Zygomaticus</a:t>
            </a:r>
            <a:r>
              <a:rPr lang="en-US" b="1" u="sng" dirty="0">
                <a:solidFill>
                  <a:srgbClr val="FF0000"/>
                </a:solidFill>
                <a:latin typeface="Times New Roman" pitchFamily="18" charset="0"/>
                <a:cs typeface="Times New Roman" pitchFamily="18" charset="0"/>
              </a:rPr>
              <a:t> major </a:t>
            </a:r>
            <a:r>
              <a:rPr lang="en-US" dirty="0">
                <a:latin typeface="Times New Roman" pitchFamily="18" charset="0"/>
                <a:cs typeface="Times New Roman" pitchFamily="18" charset="0"/>
              </a:rPr>
              <a:t>muscle – It helps in forming the lower </a:t>
            </a:r>
            <a:r>
              <a:rPr lang="en-US" dirty="0" err="1">
                <a:latin typeface="Times New Roman" pitchFamily="18" charset="0"/>
                <a:cs typeface="Times New Roman" pitchFamily="18" charset="0"/>
              </a:rPr>
              <a:t>nasolabial</a:t>
            </a:r>
            <a:r>
              <a:rPr lang="en-US" dirty="0">
                <a:latin typeface="Times New Roman" pitchFamily="18" charset="0"/>
                <a:cs typeface="Times New Roman" pitchFamily="18" charset="0"/>
              </a:rPr>
              <a:t> fold and is primarily responsible for </a:t>
            </a:r>
            <a:r>
              <a:rPr lang="en-US" b="1" dirty="0">
                <a:latin typeface="Times New Roman" pitchFamily="18" charset="0"/>
                <a:cs typeface="Times New Roman" pitchFamily="18" charset="0"/>
              </a:rPr>
              <a:t>smilin</a:t>
            </a:r>
            <a:r>
              <a:rPr lang="en-US" dirty="0">
                <a:latin typeface="Times New Roman" pitchFamily="18" charset="0"/>
                <a:cs typeface="Times New Roman" pitchFamily="18" charset="0"/>
              </a:rPr>
              <a:t>g</a:t>
            </a:r>
          </a:p>
          <a:p>
            <a:r>
              <a:rPr lang="en-US" b="1" u="sng" dirty="0" err="1">
                <a:solidFill>
                  <a:srgbClr val="FF0000"/>
                </a:solidFill>
                <a:latin typeface="Times New Roman" pitchFamily="18" charset="0"/>
                <a:cs typeface="Times New Roman" pitchFamily="18" charset="0"/>
              </a:rPr>
              <a:t>Zygomaticus</a:t>
            </a:r>
            <a:r>
              <a:rPr lang="en-US" b="1" u="sng" dirty="0">
                <a:solidFill>
                  <a:srgbClr val="FF0000"/>
                </a:solidFill>
                <a:latin typeface="Times New Roman" pitchFamily="18" charset="0"/>
                <a:cs typeface="Times New Roman" pitchFamily="18" charset="0"/>
              </a:rPr>
              <a:t> mino</a:t>
            </a:r>
            <a:r>
              <a:rPr lang="en-US" u="sng" dirty="0">
                <a:solidFill>
                  <a:srgbClr val="FF0000"/>
                </a:solidFill>
                <a:latin typeface="Times New Roman" pitchFamily="18" charset="0"/>
                <a:cs typeface="Times New Roman" pitchFamily="18" charset="0"/>
              </a:rPr>
              <a:t>r </a:t>
            </a:r>
            <a:r>
              <a:rPr lang="en-US" dirty="0">
                <a:latin typeface="Times New Roman" pitchFamily="18" charset="0"/>
                <a:cs typeface="Times New Roman" pitchFamily="18" charset="0"/>
              </a:rPr>
              <a:t>muscle - Arises just medially to the </a:t>
            </a:r>
            <a:r>
              <a:rPr lang="en-US" dirty="0" err="1">
                <a:latin typeface="Times New Roman" pitchFamily="18" charset="0"/>
                <a:cs typeface="Times New Roman" pitchFamily="18" charset="0"/>
              </a:rPr>
              <a:t>zygomaticus</a:t>
            </a:r>
            <a:r>
              <a:rPr lang="en-US" dirty="0">
                <a:latin typeface="Times New Roman" pitchFamily="18" charset="0"/>
                <a:cs typeface="Times New Roman" pitchFamily="18" charset="0"/>
              </a:rPr>
              <a:t> major and assists with its functions.</a:t>
            </a:r>
          </a:p>
          <a:p>
            <a:r>
              <a:rPr lang="en-US" b="1" u="sng" dirty="0" err="1">
                <a:solidFill>
                  <a:srgbClr val="0000FF"/>
                </a:solidFill>
                <a:latin typeface="Times New Roman" pitchFamily="18" charset="0"/>
                <a:cs typeface="Times New Roman" pitchFamily="18" charset="0"/>
              </a:rPr>
              <a:t>Levator</a:t>
            </a:r>
            <a:r>
              <a:rPr lang="en-US" b="1" u="sng" dirty="0">
                <a:solidFill>
                  <a:srgbClr val="0000FF"/>
                </a:solidFill>
                <a:latin typeface="Times New Roman" pitchFamily="18" charset="0"/>
                <a:cs typeface="Times New Roman" pitchFamily="18" charset="0"/>
              </a:rPr>
              <a:t> </a:t>
            </a:r>
            <a:r>
              <a:rPr lang="en-US" b="1" u="sng" dirty="0" err="1">
                <a:solidFill>
                  <a:srgbClr val="0000FF"/>
                </a:solidFill>
                <a:latin typeface="Times New Roman" pitchFamily="18" charset="0"/>
                <a:cs typeface="Times New Roman" pitchFamily="18" charset="0"/>
              </a:rPr>
              <a:t>labii</a:t>
            </a:r>
            <a:r>
              <a:rPr lang="en-US" b="1" u="sng" dirty="0">
                <a:solidFill>
                  <a:srgbClr val="0000FF"/>
                </a:solidFill>
                <a:latin typeface="Times New Roman" pitchFamily="18" charset="0"/>
                <a:cs typeface="Times New Roman" pitchFamily="18" charset="0"/>
              </a:rPr>
              <a:t> </a:t>
            </a:r>
            <a:r>
              <a:rPr lang="en-US" b="1" u="sng" dirty="0" err="1">
                <a:solidFill>
                  <a:srgbClr val="0000FF"/>
                </a:solidFill>
                <a:latin typeface="Times New Roman" pitchFamily="18" charset="0"/>
                <a:cs typeface="Times New Roman" pitchFamily="18" charset="0"/>
              </a:rPr>
              <a:t>superioris</a:t>
            </a:r>
            <a:r>
              <a:rPr lang="en-US" b="1" u="sng" dirty="0">
                <a:solidFill>
                  <a:srgbClr val="0000FF"/>
                </a:solidFill>
                <a:latin typeface="Times New Roman" pitchFamily="18" charset="0"/>
                <a:cs typeface="Times New Roman" pitchFamily="18" charset="0"/>
              </a:rPr>
              <a:t> </a:t>
            </a:r>
            <a:r>
              <a:rPr lang="en-US" dirty="0">
                <a:latin typeface="Times New Roman" pitchFamily="18" charset="0"/>
                <a:cs typeface="Times New Roman" pitchFamily="18" charset="0"/>
              </a:rPr>
              <a:t>muscle - helps to elevate the medial part of the upper lip and assists the </a:t>
            </a:r>
            <a:r>
              <a:rPr lang="en-US" dirty="0" err="1">
                <a:latin typeface="Times New Roman" pitchFamily="18" charset="0"/>
                <a:cs typeface="Times New Roman" pitchFamily="18" charset="0"/>
              </a:rPr>
              <a:t>zygomatic</a:t>
            </a:r>
            <a:r>
              <a:rPr lang="en-US" dirty="0">
                <a:latin typeface="Times New Roman" pitchFamily="18" charset="0"/>
                <a:cs typeface="Times New Roman" pitchFamily="18" charset="0"/>
              </a:rPr>
              <a:t> muscles with open smiling (</a:t>
            </a:r>
          </a:p>
          <a:p>
            <a:r>
              <a:rPr lang="en-US" b="1" u="sng" dirty="0" err="1">
                <a:solidFill>
                  <a:srgbClr val="0000FF"/>
                </a:solidFill>
                <a:latin typeface="Times New Roman" pitchFamily="18" charset="0"/>
                <a:cs typeface="Times New Roman" pitchFamily="18" charset="0"/>
              </a:rPr>
              <a:t>Levator</a:t>
            </a:r>
            <a:r>
              <a:rPr lang="en-US" b="1" u="sng" dirty="0">
                <a:solidFill>
                  <a:srgbClr val="0000FF"/>
                </a:solidFill>
                <a:latin typeface="Times New Roman" pitchFamily="18" charset="0"/>
                <a:cs typeface="Times New Roman" pitchFamily="18" charset="0"/>
              </a:rPr>
              <a:t> </a:t>
            </a:r>
            <a:r>
              <a:rPr lang="en-US" b="1" u="sng" dirty="0" err="1">
                <a:solidFill>
                  <a:srgbClr val="0000FF"/>
                </a:solidFill>
                <a:latin typeface="Times New Roman" pitchFamily="18" charset="0"/>
                <a:cs typeface="Times New Roman" pitchFamily="18" charset="0"/>
              </a:rPr>
              <a:t>anguli</a:t>
            </a:r>
            <a:r>
              <a:rPr lang="en-US" b="1" u="sng"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o</a:t>
            </a:r>
            <a:r>
              <a:rPr lang="en-US" dirty="0" err="1">
                <a:latin typeface="Times New Roman" pitchFamily="18" charset="0"/>
                <a:cs typeface="Times New Roman" pitchFamily="18" charset="0"/>
              </a:rPr>
              <a:t>ris</a:t>
            </a:r>
            <a:r>
              <a:rPr lang="en-US" dirty="0">
                <a:latin typeface="Times New Roman" pitchFamily="18" charset="0"/>
                <a:cs typeface="Times New Roman" pitchFamily="18" charset="0"/>
              </a:rPr>
              <a:t> muscle - The most deeply positioned of the lip elevators; it assist with lip elevation</a:t>
            </a:r>
          </a:p>
          <a:p>
            <a:r>
              <a:rPr lang="en-US" b="1" u="sng" dirty="0" err="1">
                <a:solidFill>
                  <a:srgbClr val="C00000"/>
                </a:solidFill>
                <a:latin typeface="Times New Roman" pitchFamily="18" charset="0"/>
                <a:cs typeface="Times New Roman" pitchFamily="18" charset="0"/>
              </a:rPr>
              <a:t>Risorius</a:t>
            </a:r>
            <a:r>
              <a:rPr lang="en-US" b="1" u="sng" dirty="0">
                <a:solidFill>
                  <a:srgbClr val="C00000"/>
                </a:solidFill>
                <a:latin typeface="Times New Roman" pitchFamily="18" charset="0"/>
                <a:cs typeface="Times New Roman" pitchFamily="18" charset="0"/>
              </a:rPr>
              <a:t> muscle </a:t>
            </a:r>
            <a:r>
              <a:rPr lang="en-US" dirty="0">
                <a:latin typeface="Times New Roman" pitchFamily="18" charset="0"/>
                <a:cs typeface="Times New Roman" pitchFamily="18" charset="0"/>
              </a:rPr>
              <a:t>- assists with smiling; the </a:t>
            </a:r>
            <a:r>
              <a:rPr lang="en-US" dirty="0" err="1">
                <a:latin typeface="Times New Roman" pitchFamily="18" charset="0"/>
                <a:cs typeface="Times New Roman" pitchFamily="18" charset="0"/>
              </a:rPr>
              <a:t>risorius</a:t>
            </a:r>
            <a:r>
              <a:rPr lang="en-US" dirty="0">
                <a:latin typeface="Times New Roman" pitchFamily="18" charset="0"/>
                <a:cs typeface="Times New Roman" pitchFamily="18" charset="0"/>
              </a:rPr>
              <a:t> is not always present.</a:t>
            </a:r>
          </a:p>
          <a:p>
            <a:endParaRPr lang="en-US" dirty="0"/>
          </a:p>
        </p:txBody>
      </p:sp>
      <p:pic>
        <p:nvPicPr>
          <p:cNvPr id="5" name="Picture 2" descr="C:\Documents and Settings\Jamila\My Documents\Student Gray\8. Head and neck\F66122-008-f053.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b="3413"/>
          <a:stretch>
            <a:fillRect/>
          </a:stretch>
        </p:blipFill>
        <p:spPr>
          <a:xfrm>
            <a:off x="533400" y="1669907"/>
            <a:ext cx="2666999" cy="2494935"/>
          </a:xfrm>
          <a:ln w="38100">
            <a:solidFill>
              <a:schemeClr val="tx1"/>
            </a:solidFill>
            <a:miter lim="800000"/>
            <a:headEnd/>
            <a:tailEnd/>
          </a:ln>
        </p:spPr>
      </p:pic>
      <p:pic>
        <p:nvPicPr>
          <p:cNvPr id="5122" name="Picture 2" descr="C:\Users\galmadani\Desktop\facial-expression-muscles (1).jpg"/>
          <p:cNvPicPr>
            <a:picLocks noChangeAspect="1" noChangeArrowheads="1"/>
          </p:cNvPicPr>
          <p:nvPr/>
        </p:nvPicPr>
        <p:blipFill rotWithShape="1">
          <a:blip r:embed="rId3">
            <a:extLst>
              <a:ext uri="{28A0092B-C50C-407E-A947-70E740481C1C}">
                <a14:useLocalDpi xmlns:a14="http://schemas.microsoft.com/office/drawing/2010/main" val="0"/>
              </a:ext>
            </a:extLst>
          </a:blip>
          <a:srcRect l="18977" t="31779" b="34111"/>
          <a:stretch/>
        </p:blipFill>
        <p:spPr bwMode="auto">
          <a:xfrm>
            <a:off x="76200" y="4191000"/>
            <a:ext cx="48006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14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999</TotalTime>
  <Words>1329</Words>
  <Application>Microsoft Office PowerPoint</Application>
  <PresentationFormat>On-screen Show (4:3)</PresentationFormat>
  <Paragraphs>139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Equity</vt:lpstr>
      <vt:lpstr>Clinical  Anatomy of the Face</vt:lpstr>
      <vt:lpstr>Criteria of Skin of the Face</vt:lpstr>
      <vt:lpstr>SKIN TENSION LINES (STLs)</vt:lpstr>
      <vt:lpstr>Muscles of Facial Expression</vt:lpstr>
      <vt:lpstr>Muscles acting on the Fore head</vt:lpstr>
      <vt:lpstr>PowerPoint Presentation</vt:lpstr>
      <vt:lpstr>MUSCLES OF THE EYE LIDS </vt:lpstr>
      <vt:lpstr>MUSCLES OF THE MOUTH</vt:lpstr>
      <vt:lpstr>Quadratus Labii Superioris Muscles</vt:lpstr>
      <vt:lpstr>MUSCLE OF THE CHEEK (BUCCINATOR</vt:lpstr>
      <vt:lpstr>MUSCLES OF MASTICATION</vt:lpstr>
      <vt:lpstr>PowerPoint Presentation</vt:lpstr>
      <vt:lpstr>Sensory  Nerve Supply</vt:lpstr>
      <vt:lpstr>PowerPoint Presentation</vt:lpstr>
      <vt:lpstr>PowerPoint Presentation</vt:lpstr>
      <vt:lpstr>Trigeminal Neuralgia</vt:lpstr>
      <vt:lpstr>PowerPoint Presentation</vt:lpstr>
      <vt:lpstr>Motor Nerve Supply (Facial Nerve)</vt:lpstr>
      <vt:lpstr>PowerPoint Presentation</vt:lpstr>
      <vt:lpstr>Bell’s Palsy</vt:lpstr>
      <vt:lpstr>Manifestations</vt:lpstr>
      <vt:lpstr>Manifestations</vt:lpstr>
      <vt:lpstr>Arterial Supply of Face</vt:lpstr>
      <vt:lpstr>Facial Artery</vt:lpstr>
      <vt:lpstr>Branches of Facial artery</vt:lpstr>
      <vt:lpstr>Where to feel Facial Pulsation?</vt:lpstr>
      <vt:lpstr>Compression of the Facial Artery</vt:lpstr>
      <vt:lpstr>PowerPoint Presentation</vt:lpstr>
      <vt:lpstr>PowerPoint Presentation</vt:lpstr>
      <vt:lpstr>Dangerous Area of the Face</vt:lpstr>
      <vt:lpstr>Thrombophlebitis of the Cavernous sinus</vt:lpstr>
      <vt:lpstr>PowerPoint Presentation</vt:lpstr>
      <vt:lpstr>Lymph Drainage of Face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FRACTURES OF BONES OF UL</dc:title>
  <dc:creator>Jamila hafizelmedany</dc:creator>
  <cp:lastModifiedBy>user</cp:lastModifiedBy>
  <cp:revision>116</cp:revision>
  <dcterms:created xsi:type="dcterms:W3CDTF">2014-03-31T07:08:22Z</dcterms:created>
  <dcterms:modified xsi:type="dcterms:W3CDTF">2016-05-19T00:59:22Z</dcterms:modified>
</cp:coreProperties>
</file>