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9" r:id="rId20"/>
    <p:sldId id="290" r:id="rId21"/>
    <p:sldId id="291" r:id="rId22"/>
    <p:sldId id="292" r:id="rId23"/>
    <p:sldId id="287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E0A15E-FF69-4C48-850B-89CEC6D417D1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F5B6A-663D-462A-9A97-8B2D2D009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15E-FF69-4C48-850B-89CEC6D417D1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5B6A-663D-462A-9A97-8B2D2D009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EE0A15E-FF69-4C48-850B-89CEC6D417D1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CF5B6A-663D-462A-9A97-8B2D2D009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15E-FF69-4C48-850B-89CEC6D417D1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CF5B6A-663D-462A-9A97-8B2D2D009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15E-FF69-4C48-850B-89CEC6D417D1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CF5B6A-663D-462A-9A97-8B2D2D009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E0A15E-FF69-4C48-850B-89CEC6D417D1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CF5B6A-663D-462A-9A97-8B2D2D009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E0A15E-FF69-4C48-850B-89CEC6D417D1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CF5B6A-663D-462A-9A97-8B2D2D009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15E-FF69-4C48-850B-89CEC6D417D1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CF5B6A-663D-462A-9A97-8B2D2D009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15E-FF69-4C48-850B-89CEC6D417D1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CF5B6A-663D-462A-9A97-8B2D2D009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15E-FF69-4C48-850B-89CEC6D417D1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CF5B6A-663D-462A-9A97-8B2D2D009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EE0A15E-FF69-4C48-850B-89CEC6D417D1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CF5B6A-663D-462A-9A97-8B2D2D009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E0A15E-FF69-4C48-850B-89CEC6D417D1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CF5B6A-663D-462A-9A97-8B2D2D009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gametogen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4225536" cy="38862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1\My Documents\My Pictures\GetAttach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6999"/>
            <a:ext cx="4099722" cy="30665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0" y="381000"/>
            <a:ext cx="5998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EMBRYOLOGY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447800"/>
            <a:ext cx="123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1447800"/>
            <a:ext cx="682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943600"/>
            <a:ext cx="6151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PROF. AHMED FATHALLA</a:t>
            </a:r>
            <a:endParaRPr lang="en-US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lacen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066800"/>
            <a:ext cx="6635750" cy="4859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10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Decidua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functional layer of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(uterine mucosa) in a pregnant women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746110">
            <a:off x="3666249" y="2027563"/>
            <a:ext cx="1891978" cy="421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5536034" y="2441911"/>
            <a:ext cx="2464966" cy="3774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Arrow 7"/>
          <p:cNvSpPr/>
          <p:nvPr/>
        </p:nvSpPr>
        <p:spPr>
          <a:xfrm>
            <a:off x="6781800" y="12954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219200" y="1981200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72400" y="2895600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PLACENTA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My Documents\My Pictures\ute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50709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838200"/>
            <a:ext cx="788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PLACENTA = DECIDUA BASALIS + VILLOUS CHORION (CHORION FRONDOSUM)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lacenta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533400"/>
            <a:ext cx="4103688" cy="566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2057400"/>
            <a:ext cx="394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MATERNAL SURFACE OF PLACENTA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337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FETAL SURFACE OF PLACENTA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lacenta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914400"/>
            <a:ext cx="7848600" cy="566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228600"/>
            <a:ext cx="4119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PLACENTAL CIRCULATION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867400"/>
            <a:ext cx="17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of mother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562100" y="4305300"/>
            <a:ext cx="1828800" cy="1295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0"/>
          </p:cNvCxnSpPr>
          <p:nvPr/>
        </p:nvCxnSpPr>
        <p:spPr>
          <a:xfrm rot="5400000" flipH="1" flipV="1">
            <a:off x="2185507" y="4166707"/>
            <a:ext cx="1295400" cy="210598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0"/>
          </p:cNvCxnSpPr>
          <p:nvPr/>
        </p:nvCxnSpPr>
        <p:spPr>
          <a:xfrm rot="5400000" flipH="1" flipV="1">
            <a:off x="1156807" y="4662007"/>
            <a:ext cx="1828800" cy="58198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PLACENTA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49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Gases:</a:t>
            </a:r>
            <a:r>
              <a:rPr lang="en-US" sz="3200" b="1" dirty="0" smtClean="0">
                <a:solidFill>
                  <a:srgbClr val="003300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oxygen, carbon dioxide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Nutritional substances:</a:t>
            </a:r>
            <a:r>
              <a:rPr lang="en-US" sz="3200" b="1" dirty="0" smtClean="0">
                <a:solidFill>
                  <a:srgbClr val="003300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glucose, </a:t>
            </a:r>
            <a:r>
              <a:rPr lang="en-US" sz="3200" b="1" dirty="0" err="1" smtClean="0">
                <a:solidFill>
                  <a:srgbClr val="0000CC"/>
                </a:solidFill>
              </a:rPr>
              <a:t>aminoacids</a:t>
            </a:r>
            <a:r>
              <a:rPr lang="en-US" sz="3200" b="1" dirty="0" smtClean="0">
                <a:solidFill>
                  <a:srgbClr val="0000CC"/>
                </a:solidFill>
              </a:rPr>
              <a:t>, vitamins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Electrolytes: </a:t>
            </a:r>
            <a:r>
              <a:rPr lang="en-US" sz="3200" b="1" dirty="0" smtClean="0">
                <a:solidFill>
                  <a:srgbClr val="0000CC"/>
                </a:solidFill>
              </a:rPr>
              <a:t>Na+, K+, </a:t>
            </a:r>
            <a:r>
              <a:rPr lang="en-US" sz="3200" b="1" dirty="0" err="1" smtClean="0">
                <a:solidFill>
                  <a:srgbClr val="0000CC"/>
                </a:solidFill>
              </a:rPr>
              <a:t>Cl</a:t>
            </a:r>
            <a:r>
              <a:rPr lang="en-US" sz="3200" b="1" dirty="0" smtClean="0">
                <a:solidFill>
                  <a:srgbClr val="0000CC"/>
                </a:solidFill>
              </a:rPr>
              <a:t>-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Maternal antibodies:</a:t>
            </a:r>
            <a:r>
              <a:rPr lang="en-US" sz="3200" b="1" dirty="0" smtClean="0">
                <a:solidFill>
                  <a:srgbClr val="003300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antibodies against </a:t>
            </a:r>
            <a:r>
              <a:rPr lang="en-US" sz="3200" b="1" dirty="0" err="1" smtClean="0">
                <a:solidFill>
                  <a:srgbClr val="0000CC"/>
                </a:solidFill>
              </a:rPr>
              <a:t>diphteria</a:t>
            </a:r>
            <a:r>
              <a:rPr lang="en-US" sz="3200" b="1" dirty="0" smtClean="0">
                <a:solidFill>
                  <a:srgbClr val="0000CC"/>
                </a:solidFill>
              </a:rPr>
              <a:t>, smallpox, measles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58200" cy="4876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SECRETION OF HORMONES: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Protein hormones: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00CC"/>
                </a:solidFill>
              </a:rPr>
              <a:t>Human chorionic </a:t>
            </a:r>
            <a:r>
              <a:rPr lang="en-US" sz="3200" b="1" dirty="0" err="1" smtClean="0">
                <a:solidFill>
                  <a:srgbClr val="0000CC"/>
                </a:solidFill>
              </a:rPr>
              <a:t>gonadotropin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(early pregnancy tests)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00CC"/>
                </a:solidFill>
              </a:rPr>
              <a:t>Human placental </a:t>
            </a:r>
            <a:r>
              <a:rPr lang="en-US" sz="3200" b="1" dirty="0" err="1" smtClean="0">
                <a:solidFill>
                  <a:srgbClr val="0000CC"/>
                </a:solidFill>
              </a:rPr>
              <a:t>lactogen</a:t>
            </a:r>
            <a:endParaRPr lang="en-US" sz="3200" b="1" dirty="0" smtClean="0">
              <a:solidFill>
                <a:srgbClr val="0000CC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00CC"/>
                </a:solidFill>
              </a:rPr>
              <a:t>Human chorionic </a:t>
            </a:r>
            <a:r>
              <a:rPr lang="en-US" sz="3200" b="1" dirty="0" err="1" smtClean="0">
                <a:solidFill>
                  <a:srgbClr val="0000CC"/>
                </a:solidFill>
              </a:rPr>
              <a:t>thyrotropin</a:t>
            </a:r>
            <a:endParaRPr lang="en-US" sz="3200" b="1" dirty="0" smtClean="0">
              <a:solidFill>
                <a:srgbClr val="0000CC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00CC"/>
                </a:solidFill>
              </a:rPr>
              <a:t>Human chorionic </a:t>
            </a:r>
            <a:r>
              <a:rPr lang="en-US" sz="3200" b="1" dirty="0" err="1" smtClean="0">
                <a:solidFill>
                  <a:srgbClr val="0000CC"/>
                </a:solidFill>
              </a:rPr>
              <a:t>corticotropin</a:t>
            </a:r>
            <a:endParaRPr lang="en-US" sz="3200" b="1" dirty="0" smtClean="0">
              <a:solidFill>
                <a:srgbClr val="0000CC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err="1" smtClean="0">
                <a:solidFill>
                  <a:srgbClr val="0000CC"/>
                </a:solidFill>
              </a:rPr>
              <a:t>Relaxin</a:t>
            </a:r>
            <a:endParaRPr lang="en-US" sz="3200" b="1" dirty="0" smtClean="0">
              <a:solidFill>
                <a:srgbClr val="0000CC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Steroid hormones: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00CC"/>
                </a:solidFill>
              </a:rPr>
              <a:t>Progesterone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00CC"/>
                </a:solidFill>
              </a:rPr>
              <a:t>Estrogen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FOLDING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(FROM 3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4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WEEK)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Fold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600200"/>
            <a:ext cx="3923465" cy="5025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482939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*The sequence of events after which 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the flat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trilaminar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embryonic disc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is transformed into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 cylindrical embryo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*It occurs in 2 planes: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A- Median plane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B- Horizontal plane</a:t>
            </a:r>
          </a:p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*Its general results are: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E</a:t>
            </a:r>
            <a:r>
              <a:rPr lang="en-US" sz="2000" b="1" dirty="0" smtClean="0">
                <a:solidFill>
                  <a:srgbClr val="0070C0"/>
                </a:solidFill>
              </a:rPr>
              <a:t>ctoderm covers embryo from outside</a:t>
            </a:r>
          </a:p>
          <a:p>
            <a:pPr marL="609600" indent="-609600">
              <a:buFontTx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A</a:t>
            </a:r>
            <a:r>
              <a:rPr lang="en-US" sz="2000" b="1" dirty="0" smtClean="0">
                <a:solidFill>
                  <a:srgbClr val="0070C0"/>
                </a:solidFill>
              </a:rPr>
              <a:t>mniotic cavity surrounds embryo</a:t>
            </a:r>
          </a:p>
          <a:p>
            <a:pPr marL="609600" indent="-609600">
              <a:buFontTx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Y</a:t>
            </a:r>
            <a:r>
              <a:rPr lang="en-US" sz="2000" b="1" dirty="0" smtClean="0">
                <a:solidFill>
                  <a:srgbClr val="0070C0"/>
                </a:solidFill>
              </a:rPr>
              <a:t>olk sac becomes divided into:</a:t>
            </a:r>
          </a:p>
          <a:p>
            <a:pPr marL="609600" indent="-609600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A- Gut: </a:t>
            </a:r>
            <a:r>
              <a:rPr lang="en-US" sz="2000" b="1" dirty="0" smtClean="0">
                <a:solidFill>
                  <a:srgbClr val="0070C0"/>
                </a:solidFill>
              </a:rPr>
              <a:t>part enclosed inside embryo</a:t>
            </a:r>
          </a:p>
          <a:p>
            <a:pPr marL="609600" indent="-609600">
              <a:buFontTx/>
              <a:buNone/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	(forms GIT)</a:t>
            </a:r>
          </a:p>
          <a:p>
            <a:pPr marL="609600" indent="-609600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B- Definitive yolk sac: </a:t>
            </a:r>
            <a:r>
              <a:rPr lang="en-US" sz="2000" b="1" dirty="0" smtClean="0">
                <a:solidFill>
                  <a:srgbClr val="0070C0"/>
                </a:solidFill>
              </a:rPr>
              <a:t>part outside </a:t>
            </a:r>
          </a:p>
          <a:p>
            <a:pPr marL="609600" indent="-609600">
              <a:buFontTx/>
              <a:buNone/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	embryo</a:t>
            </a:r>
          </a:p>
          <a:p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PERIODS OF DEVELOPMENT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458200" cy="480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GERMINAL PERIOD (FIRST 3 WEEKS): </a:t>
            </a:r>
            <a:r>
              <a:rPr lang="en-US" b="1" dirty="0" smtClean="0">
                <a:solidFill>
                  <a:srgbClr val="0070C0"/>
                </a:solidFill>
              </a:rPr>
              <a:t>Formation of the 3 germ layers.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EMBRYONIC PERIOD (4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TO 8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WEEK):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Organogenetic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</a:t>
            </a:r>
            <a:r>
              <a:rPr lang="en-US" b="1" dirty="0" smtClean="0">
                <a:solidFill>
                  <a:srgbClr val="0070C0"/>
                </a:solidFill>
              </a:rPr>
              <a:t>, the main organ systems begin to develop.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FETAL PERIOD (9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WEEK TO BIRTH): </a:t>
            </a:r>
            <a:r>
              <a:rPr lang="en-US" b="1" dirty="0" smtClean="0">
                <a:solidFill>
                  <a:srgbClr val="0070C0"/>
                </a:solidFill>
              </a:rPr>
              <a:t>concerned with rapid body growth &amp; differentiation of tissues, organs &amp; systems.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DERIVATIVES OF GERM LAYERS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ECTODERM: </a:t>
            </a:r>
            <a:r>
              <a:rPr lang="en-US" b="1" dirty="0" smtClean="0">
                <a:solidFill>
                  <a:srgbClr val="0070C0"/>
                </a:solidFill>
              </a:rPr>
              <a:t>Nervous tissue, Skin &amp; its appendages.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MESODERM: </a:t>
            </a:r>
            <a:r>
              <a:rPr lang="en-US" b="1" dirty="0" smtClean="0">
                <a:solidFill>
                  <a:srgbClr val="0070C0"/>
                </a:solidFill>
              </a:rPr>
              <a:t>Connective tissue (including blood, cartilage, &amp; bone), Muscles, </a:t>
            </a:r>
            <a:r>
              <a:rPr lang="en-US" b="1" dirty="0" err="1" smtClean="0">
                <a:solidFill>
                  <a:srgbClr val="0070C0"/>
                </a:solidFill>
              </a:rPr>
              <a:t>Urogenital</a:t>
            </a:r>
            <a:r>
              <a:rPr lang="en-US" b="1" dirty="0" smtClean="0">
                <a:solidFill>
                  <a:srgbClr val="0070C0"/>
                </a:solidFill>
              </a:rPr>
              <a:t> organs.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ENDODERM: </a:t>
            </a:r>
            <a:r>
              <a:rPr lang="en-US" b="1" dirty="0" smtClean="0">
                <a:solidFill>
                  <a:srgbClr val="0070C0"/>
                </a:solidFill>
              </a:rPr>
              <a:t>Mucous membrane of GIT &amp; Respiratory tracts, mucous membrane of Urinary bladder.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001 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386" y="1600200"/>
            <a:ext cx="3000214" cy="4940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SPERMATOGENESIS VS OOGENESIS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gametogenesi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89087"/>
            <a:ext cx="4038600" cy="5077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gametogenesis 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589087"/>
            <a:ext cx="3886200" cy="5145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FIRST STAGE OF LABOR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DILATATION OF CERVIX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001 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30659"/>
            <a:ext cx="6924754" cy="4746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SECOND STAGE OF LABOR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EXPULSION STAGE</a:t>
            </a:r>
            <a:endParaRPr lang="en-US" dirty="0"/>
          </a:p>
        </p:txBody>
      </p:sp>
      <p:pic>
        <p:nvPicPr>
          <p:cNvPr id="4" name="Picture 5" descr="001 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05683"/>
            <a:ext cx="5943600" cy="50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THIRD STAGE OF LABOR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PLACENTAL STAGE</a:t>
            </a:r>
            <a:endParaRPr lang="en-US" b="1" dirty="0"/>
          </a:p>
        </p:txBody>
      </p:sp>
      <p:pic>
        <p:nvPicPr>
          <p:cNvPr id="4" name="Picture 5" descr="001 0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44" y="1564442"/>
            <a:ext cx="7689156" cy="4951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1\My Documents\My Pictures\strange\strange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48615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Documents and Settings\user1\My Documents\My Pictures\strange\strange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4063654" cy="309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228600"/>
            <a:ext cx="533331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 ANOMALIES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TERATOLOGY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05800" cy="115363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It is the branch of science that studies the causes, mechanisms &amp; patterns of abnormal development.</a:t>
            </a:r>
          </a:p>
        </p:txBody>
      </p:sp>
      <p:pic>
        <p:nvPicPr>
          <p:cNvPr id="1026" name="Picture 2" descr="C:\Documents and Settings\user1\Desktop\GENERAL EMBRYOLOGY\Prof Ahmed El Fouhil 1 0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25" y="3124200"/>
            <a:ext cx="8515296" cy="3448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FACTORS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106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CHROMOSOMAL ABBERRATIONS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Nondisjunction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failure of a chromosomal pair to disjoin (detach):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monosomy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Deletion: </a:t>
            </a:r>
            <a:r>
              <a:rPr lang="en-US" b="1" dirty="0" smtClean="0">
                <a:solidFill>
                  <a:srgbClr val="0070C0"/>
                </a:solidFill>
              </a:rPr>
              <a:t>a part of a chromosome is lost.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Duplication: </a:t>
            </a:r>
            <a:r>
              <a:rPr lang="en-US" b="1" dirty="0" smtClean="0">
                <a:solidFill>
                  <a:srgbClr val="0070C0"/>
                </a:solidFill>
              </a:rPr>
              <a:t>a part of a chromosome is duplicated.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Translocation</a:t>
            </a:r>
            <a:r>
              <a:rPr lang="en-US" b="1" dirty="0" smtClean="0">
                <a:solidFill>
                  <a:srgbClr val="0070C0"/>
                </a:solidFill>
              </a:rPr>
              <a:t>: a transfer of a part of one chromosome to a </a:t>
            </a:r>
            <a:r>
              <a:rPr lang="en-US" b="1" dirty="0" err="1" smtClean="0">
                <a:solidFill>
                  <a:srgbClr val="0070C0"/>
                </a:solidFill>
              </a:rPr>
              <a:t>nonhomologous</a:t>
            </a:r>
            <a:r>
              <a:rPr lang="en-US" b="1" dirty="0" smtClean="0">
                <a:solidFill>
                  <a:srgbClr val="0070C0"/>
                </a:solidFill>
              </a:rPr>
              <a:t> chromosome.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MUTANT GENES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 loss or change in the function of a gene due to a permanent, heritable change in the sequence of genomic DNA.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FACTORS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DRUGS: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Alcohol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Anticonvulsants (</a:t>
            </a:r>
            <a:r>
              <a:rPr lang="en-US" b="1" dirty="0" err="1" smtClean="0">
                <a:solidFill>
                  <a:srgbClr val="0070C0"/>
                </a:solidFill>
              </a:rPr>
              <a:t>phenytoin</a:t>
            </a:r>
            <a:r>
              <a:rPr lang="en-US" b="1" dirty="0" smtClean="0">
                <a:solidFill>
                  <a:srgbClr val="0070C0"/>
                </a:solidFill>
              </a:rPr>
              <a:t> or </a:t>
            </a:r>
            <a:r>
              <a:rPr lang="en-US" b="1" dirty="0" err="1" smtClean="0">
                <a:solidFill>
                  <a:srgbClr val="0070C0"/>
                </a:solidFill>
              </a:rPr>
              <a:t>hydantoin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Tranquilizers (thalidomide)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Antibiotics (tetracycline).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INFECTIONS: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Rubella virus (</a:t>
            </a:r>
            <a:r>
              <a:rPr lang="en-US" b="1" dirty="0" err="1" smtClean="0">
                <a:solidFill>
                  <a:srgbClr val="0070C0"/>
                </a:solidFill>
              </a:rPr>
              <a:t>german</a:t>
            </a:r>
            <a:r>
              <a:rPr lang="en-US" b="1" dirty="0" smtClean="0">
                <a:solidFill>
                  <a:srgbClr val="0070C0"/>
                </a:solidFill>
              </a:rPr>
              <a:t> measles)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Cytomegalovirus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Toxoplamsa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Gondii</a:t>
            </a:r>
            <a:r>
              <a:rPr lang="en-US" b="1" dirty="0" smtClean="0">
                <a:solidFill>
                  <a:srgbClr val="0070C0"/>
                </a:solidFill>
              </a:rPr>
              <a:t> (a parasite causing toxoplasmosis)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1\Desktop\GENERAL EMBRYOLOGY\Prof Ahmed El Fouhil 1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0"/>
            <a:ext cx="2133600" cy="495930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76600" y="2971800"/>
            <a:ext cx="1600200" cy="3429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815319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MONOSOMY X FEMALE - TURNER SYNDORME (45X)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981200"/>
            <a:ext cx="139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Short stature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>
            <a:off x="5334000" y="1752600"/>
            <a:ext cx="1600200" cy="4132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2057400"/>
            <a:ext cx="144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Webbed neck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134595" y="2242066"/>
            <a:ext cx="1827805" cy="2725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971800"/>
            <a:ext cx="313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Broad chest with space nipples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3130985" y="2971800"/>
            <a:ext cx="907615" cy="1846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15000" y="4267200"/>
            <a:ext cx="30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Absence of sexual maturation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4191000" y="4038600"/>
            <a:ext cx="1524000" cy="3810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Desktop\GENERAL EMBRYOLOGY\Prof Ahmed El Fouhil 1 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216763"/>
            <a:ext cx="3233737" cy="4941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789248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XXY – KLINEFELTER SYNDROME (47XXY)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572000"/>
            <a:ext cx="1822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Gynecomastia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(enlarged breast)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203550" y="4895166"/>
            <a:ext cx="1454050" cy="2864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34200" y="502920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Small testes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4191000" y="5213866"/>
            <a:ext cx="2743200" cy="14917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1\Desktop\GENERAL EMBRYOLOGY\Prof Ahmed El Fouhil 1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4019257" cy="46243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609600"/>
            <a:ext cx="52915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21 – DOWN SYNDROME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Mental deficiency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179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Flat nasal bridge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2173286" y="3200400"/>
            <a:ext cx="2703514" cy="1846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886200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Protruding tongue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2201473" y="3733800"/>
            <a:ext cx="2599127" cy="3370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4800600"/>
            <a:ext cx="240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Congenital heart defect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2634323" y="4985266"/>
            <a:ext cx="2394877" cy="8059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eart 15"/>
          <p:cNvSpPr/>
          <p:nvPr/>
        </p:nvSpPr>
        <p:spPr>
          <a:xfrm>
            <a:off x="5029200" y="5715000"/>
            <a:ext cx="381000" cy="3810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 rot="5400000">
            <a:off x="4457699" y="1943102"/>
            <a:ext cx="533401" cy="762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4" idx="3"/>
          </p:cNvCxnSpPr>
          <p:nvPr/>
        </p:nvCxnSpPr>
        <p:spPr>
          <a:xfrm>
            <a:off x="2169413" y="2165866"/>
            <a:ext cx="2478787" cy="1201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1\Desktop\GENERAL EMBRYOLOGY\Prof Ahmed El Fouhil 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"/>
            <a:ext cx="4876800" cy="6416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2209800"/>
            <a:ext cx="1990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OVARIAN CYCLE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267200"/>
            <a:ext cx="1847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CYCLE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1\Desktop\GENERAL EMBRYOLOGY\Prof Ahmed El Fouhil 1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619" y="1600201"/>
            <a:ext cx="5408124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96346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 FROM CHROMOSOME 5 – CRIT DU CHAT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Microcephaly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 (small head)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2133600"/>
            <a:ext cx="2133600" cy="228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2895600"/>
            <a:ext cx="195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Mental retardation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2257194" y="2438400"/>
            <a:ext cx="3229206" cy="6418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 rot="1858746">
            <a:off x="5456151" y="1975999"/>
            <a:ext cx="762000" cy="6858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4495800"/>
            <a:ext cx="181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Weak cat-like cry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269491" y="4680466"/>
            <a:ext cx="1921509" cy="4249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art 13"/>
          <p:cNvSpPr/>
          <p:nvPr/>
        </p:nvSpPr>
        <p:spPr>
          <a:xfrm>
            <a:off x="5181600" y="6172200"/>
            <a:ext cx="685800" cy="4572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6248400"/>
            <a:ext cx="255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Congenital heart disease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3165364" y="6400800"/>
            <a:ext cx="2168636" cy="322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11" grpId="0"/>
      <p:bldP spid="14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1\Desktop\GENERAL EMBRYOLOGY\Prof Ahmed El Fouhil 1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11834"/>
            <a:ext cx="2187532" cy="47651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457200"/>
            <a:ext cx="605454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MUTATION - ACHONDROPLASIA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139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Short stature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124200"/>
            <a:ext cx="126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Short limbs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949544" y="3308866"/>
            <a:ext cx="2089056" cy="1963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1949544" y="3308866"/>
            <a:ext cx="2165256" cy="18727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342900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Normal length of trunk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4648200" y="3613666"/>
            <a:ext cx="1676400" cy="1201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5600" y="1676400"/>
            <a:ext cx="125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Large head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 flipV="1">
            <a:off x="5029200" y="1861066"/>
            <a:ext cx="1676400" cy="1963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2133600"/>
            <a:ext cx="207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Prominent forehead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4724400" y="2286000"/>
            <a:ext cx="1828800" cy="322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24600" y="2590800"/>
            <a:ext cx="243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Depressed nasal bridge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>
            <a:off x="4572000" y="2514600"/>
            <a:ext cx="1752600" cy="26086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29400" y="533400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Bowed leg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26" name="Straight Arrow Connector 25"/>
          <p:cNvCxnSpPr>
            <a:stCxn id="22" idx="1"/>
          </p:cNvCxnSpPr>
          <p:nvPr/>
        </p:nvCxnSpPr>
        <p:spPr>
          <a:xfrm rot="10800000" flipV="1">
            <a:off x="5334000" y="5518666"/>
            <a:ext cx="1295400" cy="439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3" grpId="0"/>
      <p:bldP spid="16" grpId="0"/>
      <p:bldP spid="19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GENERAL EMBRYOLOGY\Prof Ahmed El Fouhil 1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71600"/>
            <a:ext cx="3463408" cy="41195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381000"/>
            <a:ext cx="45575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 ALCOHOL SYNDROME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048000"/>
            <a:ext cx="179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Flat nasal bridge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&amp; short nose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782886" y="3371166"/>
            <a:ext cx="2170114" cy="2102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46482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Thin upper lip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2575546" y="4495800"/>
            <a:ext cx="2225054" cy="3370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rt 9"/>
          <p:cNvSpPr/>
          <p:nvPr/>
        </p:nvSpPr>
        <p:spPr>
          <a:xfrm>
            <a:off x="5715000" y="5867400"/>
            <a:ext cx="457200" cy="533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5791200"/>
            <a:ext cx="255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Congenital heart disease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3089164" y="5975866"/>
            <a:ext cx="2702036" cy="1201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1\Desktop\GENERAL EMBRYOLOGY\Prof Ahmed El Fouhil 1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995307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609600"/>
            <a:ext cx="494808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 HYDANTOIN SYNDROME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Mental deficiency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017013" y="2318266"/>
            <a:ext cx="1107187" cy="4249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2895600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Unusual ears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1743014" y="3080266"/>
            <a:ext cx="466786" cy="5773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3581400"/>
            <a:ext cx="189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Wide-spaced eyes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2049907" y="3657600"/>
            <a:ext cx="1150493" cy="1084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2895600"/>
            <a:ext cx="139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Short fingers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5562600" y="2590800"/>
            <a:ext cx="1828800" cy="4894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1"/>
          </p:cNvCxnSpPr>
          <p:nvPr/>
        </p:nvCxnSpPr>
        <p:spPr>
          <a:xfrm rot="10800000" flipV="1">
            <a:off x="5105400" y="3080266"/>
            <a:ext cx="2286000" cy="4393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GENERAL EMBRYOLOGY\Prof Ahmed El Fouhil 1 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2776537" cy="5096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228600"/>
            <a:ext cx="501297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MEROMELIA (LIMB REDUCTION)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BY THALIDOMIDE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1\Desktop\GENERAL EMBRYOLOGY\Prof Ahmed El Fouhil 1 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763" y="1709738"/>
            <a:ext cx="3981067" cy="4157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44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BILATERAL CONGENITAL CATARACT (CORNEAL OPACITY)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BY RUBELLA VIRUS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1\Desktop\GENERAL EMBRYOLOGY\Prof Ahmed El Fouhil 1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612775"/>
            <a:ext cx="8631237" cy="563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1\My Documents\Books\My Pictures\Picture of the yea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2690"/>
            <a:ext cx="8458200" cy="6059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90600" y="3429000"/>
            <a:ext cx="74061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”و في أنفسكم أفلا تبصرون“</a:t>
            </a:r>
          </a:p>
          <a:p>
            <a:pPr algn="r"/>
            <a:r>
              <a:rPr lang="ar-S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ar-S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صدق الله العظيم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FERTILIZATION – DAY 0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1\Desktop\GENERAL EMBRYOLOGY\Prof Ahmed El Fouhil 1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713237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SEGMENTATION (CLEAVAGE)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1\Desktop\GENERAL EMBRYOLOGY\Prof Ahmed El Fouhil 1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89087"/>
            <a:ext cx="3685730" cy="5056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user1\Desktop\GENERAL EMBRYOLOGY\Prof Ahmed El Fouhil 1 0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430966" cy="3819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24400" y="5791200"/>
            <a:ext cx="3566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Embryoblast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Embryo</a:t>
            </a:r>
          </a:p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Trophoblast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Fetal membranes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96000" y="6019800"/>
            <a:ext cx="304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0" y="6248400"/>
            <a:ext cx="304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1\Desktop\GENERAL EMBRYOLOGY\Prof Ahmed El Fouhil 1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399" y="457200"/>
            <a:ext cx="6042347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user1\Desktop\GENERAL EMBRYOLOGY\Prof Ahmed El Fouhil 1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2961003" cy="2700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Documents and Settings\user1\Desktop\GENERAL EMBRYOLOGY\Prof Ahmed El Fouhil 1 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10000"/>
            <a:ext cx="2864960" cy="2619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Documents and Settings\user1\Desktop\GENERAL EMBRYOLOGY\Prof Ahmed El Fouhil 1 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599" y="3815512"/>
            <a:ext cx="2727251" cy="2661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1" y="1143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IMPLANTATION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6 – DAY 10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2514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038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0" y="3810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&amp; ABNORMAL IMPLANTATION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Desktop\GENERAL EMBRYOLOGY\Prof Ahmed El Fouhil 1 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199"/>
            <a:ext cx="6477000" cy="5154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acenta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695562"/>
            <a:ext cx="3124200" cy="2990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placenta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199" y="838201"/>
            <a:ext cx="3289023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placenta 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76600" y="3886200"/>
            <a:ext cx="3492885" cy="2810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397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chorionic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only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trophoblast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4680" y="457200"/>
            <a:ext cx="500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chorionic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trophoblast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mesoderm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339" y="4648200"/>
            <a:ext cx="2605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chorionic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rophoblast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mesoderm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fetal blood vessels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File002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07872" y="2133600"/>
            <a:ext cx="4558004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ectode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133600"/>
            <a:ext cx="3352800" cy="3099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685800"/>
            <a:ext cx="3011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Bilaminar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 &amp; Endoderm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(End of 2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685800"/>
            <a:ext cx="4516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Trilaminar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Ectoderm, Mesoderm &amp; Endoderm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(End of 3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Week)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2895600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Amniotic cavity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6705600" y="3352800"/>
            <a:ext cx="1219200" cy="1524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43800" y="4648200"/>
            <a:ext cx="96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Yolk sac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6629400" y="4343400"/>
            <a:ext cx="914400" cy="4894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640</TotalTime>
  <Words>673</Words>
  <Application>Microsoft Office PowerPoint</Application>
  <PresentationFormat>On-screen Show (4:3)</PresentationFormat>
  <Paragraphs>147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PowerPoint Presentation</vt:lpstr>
      <vt:lpstr>SPERMATOGENESIS VS OOGENESIS</vt:lpstr>
      <vt:lpstr>PowerPoint Presentation</vt:lpstr>
      <vt:lpstr>FERTILIZATION – DAY 0</vt:lpstr>
      <vt:lpstr>SEGMENTATION (CLEAVAGE)</vt:lpstr>
      <vt:lpstr>PowerPoint Presentation</vt:lpstr>
      <vt:lpstr>NORMAL &amp; ABNORMAL IMPLANTATION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 OF PLACENTA</vt:lpstr>
      <vt:lpstr>FUNCTION OF PLACENTA</vt:lpstr>
      <vt:lpstr>FOLDING (FROM 3RD TO 4TH WEEK)</vt:lpstr>
      <vt:lpstr>PERIODS OF DEVELOPMENT</vt:lpstr>
      <vt:lpstr>IMPORTANT DERIVATIVES OF GERM LAYERS </vt:lpstr>
      <vt:lpstr>LABOR</vt:lpstr>
      <vt:lpstr>FIRST STAGE OF LABOR DILATATION OF CERVIX</vt:lpstr>
      <vt:lpstr>SECOND STAGE OF LABOR EXPULSION STAGE</vt:lpstr>
      <vt:lpstr>THIRD STAGE OF LABOR PLACENTAL STAGE</vt:lpstr>
      <vt:lpstr>PowerPoint Presentation</vt:lpstr>
      <vt:lpstr>TERATOLOGY</vt:lpstr>
      <vt:lpstr>GENETIC FACTORS</vt:lpstr>
      <vt:lpstr>ENVIRONMENTAL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</cp:lastModifiedBy>
  <cp:revision>76</cp:revision>
  <dcterms:created xsi:type="dcterms:W3CDTF">2012-05-28T08:35:17Z</dcterms:created>
  <dcterms:modified xsi:type="dcterms:W3CDTF">2016-05-19T01:00:31Z</dcterms:modified>
</cp:coreProperties>
</file>