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9" r:id="rId20"/>
    <p:sldId id="290" r:id="rId21"/>
    <p:sldId id="291" r:id="rId22"/>
    <p:sldId id="292" r:id="rId23"/>
    <p:sldId id="287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EE0A15E-FF69-4C48-850B-89CEC6D417D1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8CF5B6A-663D-462A-9A97-8B2D2D009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gametogenes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514600"/>
            <a:ext cx="4225536" cy="3886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1\My Documents\My Pictures\GetAttach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66999"/>
            <a:ext cx="4099722" cy="306659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52600" y="381000"/>
            <a:ext cx="59985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EMBRYOLOGY</a:t>
            </a:r>
            <a:endParaRPr lang="en-US" sz="4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8800" y="1447800"/>
            <a:ext cx="1234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0800" y="1447800"/>
            <a:ext cx="6823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7000" y="5943600"/>
            <a:ext cx="61510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PROF. AHMED FATHALLA</a:t>
            </a:r>
            <a:endParaRPr lang="en-US" sz="4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lacen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066800"/>
            <a:ext cx="6635750" cy="48594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04800" y="457200"/>
            <a:ext cx="8104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Decidua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= functional layer of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endometrium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(uterine mucosa) in a pregnant women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746110">
            <a:off x="3666249" y="2027563"/>
            <a:ext cx="1891978" cy="4212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>
            <a:off x="5536034" y="2441911"/>
            <a:ext cx="2464966" cy="37748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Left Arrow 7"/>
          <p:cNvSpPr/>
          <p:nvPr/>
        </p:nvSpPr>
        <p:spPr>
          <a:xfrm>
            <a:off x="6781800" y="1295400"/>
            <a:ext cx="4572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219200" y="1981200"/>
            <a:ext cx="4572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72400" y="2895600"/>
            <a:ext cx="1208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PLACENTA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My Documents\My Pictures\uter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8507090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85800" y="838200"/>
            <a:ext cx="7886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PLACENTA = DECIDUA BASALIS + VILLOUS CHORION (CHORION FRONDOSUM)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lacenta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533400"/>
            <a:ext cx="4103688" cy="5661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28600" y="2057400"/>
            <a:ext cx="394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A- MATERNAL SURFACE OF PLACENTA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4876800"/>
            <a:ext cx="337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B- FETAL SURFACE OF PLACENTA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lacenta 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" y="914400"/>
            <a:ext cx="7848600" cy="5661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667000" y="228600"/>
            <a:ext cx="4119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PLACENTAL CIRCULATION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5867400"/>
            <a:ext cx="1731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of mother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5400000" flipH="1" flipV="1">
            <a:off x="1562100" y="4305300"/>
            <a:ext cx="1828800" cy="129540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4" idx="0"/>
          </p:cNvCxnSpPr>
          <p:nvPr/>
        </p:nvCxnSpPr>
        <p:spPr>
          <a:xfrm rot="5400000" flipH="1" flipV="1">
            <a:off x="2185507" y="4166707"/>
            <a:ext cx="1295400" cy="210598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0"/>
          </p:cNvCxnSpPr>
          <p:nvPr/>
        </p:nvCxnSpPr>
        <p:spPr>
          <a:xfrm rot="5400000" flipH="1" flipV="1">
            <a:off x="1156807" y="4662007"/>
            <a:ext cx="1828800" cy="58198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 PLACENTA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495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TRANSFER: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FF0000"/>
                </a:solidFill>
              </a:rPr>
              <a:t>Gases:</a:t>
            </a:r>
            <a:r>
              <a:rPr lang="en-US" sz="3200" b="1" dirty="0" smtClean="0">
                <a:solidFill>
                  <a:srgbClr val="003300"/>
                </a:solidFill>
              </a:rPr>
              <a:t> </a:t>
            </a:r>
            <a:r>
              <a:rPr lang="en-US" sz="3200" b="1" dirty="0" smtClean="0">
                <a:solidFill>
                  <a:srgbClr val="0000CC"/>
                </a:solidFill>
              </a:rPr>
              <a:t>oxygen, carbon dioxide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FF0000"/>
                </a:solidFill>
              </a:rPr>
              <a:t>Nutritional substances:</a:t>
            </a:r>
            <a:r>
              <a:rPr lang="en-US" sz="3200" b="1" dirty="0" smtClean="0">
                <a:solidFill>
                  <a:srgbClr val="003300"/>
                </a:solidFill>
              </a:rPr>
              <a:t> </a:t>
            </a:r>
            <a:r>
              <a:rPr lang="en-US" sz="3200" b="1" dirty="0" smtClean="0">
                <a:solidFill>
                  <a:srgbClr val="0000CC"/>
                </a:solidFill>
              </a:rPr>
              <a:t>glucose, </a:t>
            </a:r>
            <a:r>
              <a:rPr lang="en-US" sz="3200" b="1" dirty="0" err="1" smtClean="0">
                <a:solidFill>
                  <a:srgbClr val="0000CC"/>
                </a:solidFill>
              </a:rPr>
              <a:t>aminoacids</a:t>
            </a:r>
            <a:r>
              <a:rPr lang="en-US" sz="3200" b="1" dirty="0" smtClean="0">
                <a:solidFill>
                  <a:srgbClr val="0000CC"/>
                </a:solidFill>
              </a:rPr>
              <a:t>, vitamins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FF0000"/>
                </a:solidFill>
              </a:rPr>
              <a:t>Electrolytes: </a:t>
            </a:r>
            <a:r>
              <a:rPr lang="en-US" sz="3200" b="1" dirty="0" smtClean="0">
                <a:solidFill>
                  <a:srgbClr val="0000CC"/>
                </a:solidFill>
              </a:rPr>
              <a:t>Na+, K+, </a:t>
            </a:r>
            <a:r>
              <a:rPr lang="en-US" sz="3200" b="1" dirty="0" err="1" smtClean="0">
                <a:solidFill>
                  <a:srgbClr val="0000CC"/>
                </a:solidFill>
              </a:rPr>
              <a:t>Cl</a:t>
            </a:r>
            <a:r>
              <a:rPr lang="en-US" sz="3200" b="1" dirty="0" smtClean="0">
                <a:solidFill>
                  <a:srgbClr val="0000CC"/>
                </a:solidFill>
              </a:rPr>
              <a:t>-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FF0000"/>
                </a:solidFill>
              </a:rPr>
              <a:t>Maternal antibodies:</a:t>
            </a:r>
            <a:r>
              <a:rPr lang="en-US" sz="3200" b="1" dirty="0" smtClean="0">
                <a:solidFill>
                  <a:srgbClr val="003300"/>
                </a:solidFill>
              </a:rPr>
              <a:t> </a:t>
            </a:r>
            <a:r>
              <a:rPr lang="en-US" sz="3200" b="1" dirty="0" smtClean="0">
                <a:solidFill>
                  <a:srgbClr val="0000CC"/>
                </a:solidFill>
              </a:rPr>
              <a:t>antibodies against </a:t>
            </a:r>
            <a:r>
              <a:rPr lang="en-US" sz="3200" b="1" dirty="0" err="1" smtClean="0">
                <a:solidFill>
                  <a:srgbClr val="0000CC"/>
                </a:solidFill>
              </a:rPr>
              <a:t>diphteria</a:t>
            </a:r>
            <a:r>
              <a:rPr lang="en-US" sz="3200" b="1" dirty="0" smtClean="0">
                <a:solidFill>
                  <a:srgbClr val="0000CC"/>
                </a:solidFill>
              </a:rPr>
              <a:t>, smallpox, measles</a:t>
            </a:r>
            <a:endParaRPr lang="en-US" sz="32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 PLACENTA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58200" cy="48768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SECRETION OF HORMONES: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Protein hormones: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00CC"/>
                </a:solidFill>
              </a:rPr>
              <a:t>Human chorionic </a:t>
            </a:r>
            <a:r>
              <a:rPr lang="en-US" sz="3200" b="1" dirty="0" err="1" smtClean="0">
                <a:solidFill>
                  <a:srgbClr val="0000CC"/>
                </a:solidFill>
              </a:rPr>
              <a:t>gonadotropin</a:t>
            </a:r>
            <a:r>
              <a:rPr lang="en-US" sz="3200" b="1" dirty="0" smtClean="0">
                <a:solidFill>
                  <a:srgbClr val="0000CC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(early pregnancy tests)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00CC"/>
                </a:solidFill>
              </a:rPr>
              <a:t>Human placental </a:t>
            </a:r>
            <a:r>
              <a:rPr lang="en-US" sz="3200" b="1" dirty="0" err="1" smtClean="0">
                <a:solidFill>
                  <a:srgbClr val="0000CC"/>
                </a:solidFill>
              </a:rPr>
              <a:t>lactogen</a:t>
            </a:r>
            <a:endParaRPr lang="en-US" sz="3200" b="1" dirty="0" smtClean="0">
              <a:solidFill>
                <a:srgbClr val="0000CC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00CC"/>
                </a:solidFill>
              </a:rPr>
              <a:t>Human chorionic </a:t>
            </a:r>
            <a:r>
              <a:rPr lang="en-US" sz="3200" b="1" dirty="0" err="1" smtClean="0">
                <a:solidFill>
                  <a:srgbClr val="0000CC"/>
                </a:solidFill>
              </a:rPr>
              <a:t>thyrotropin</a:t>
            </a:r>
            <a:endParaRPr lang="en-US" sz="3200" b="1" dirty="0" smtClean="0">
              <a:solidFill>
                <a:srgbClr val="0000CC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00CC"/>
                </a:solidFill>
              </a:rPr>
              <a:t>Human chorionic </a:t>
            </a:r>
            <a:r>
              <a:rPr lang="en-US" sz="3200" b="1" dirty="0" err="1" smtClean="0">
                <a:solidFill>
                  <a:srgbClr val="0000CC"/>
                </a:solidFill>
              </a:rPr>
              <a:t>corticotropin</a:t>
            </a:r>
            <a:endParaRPr lang="en-US" sz="3200" b="1" dirty="0" smtClean="0">
              <a:solidFill>
                <a:srgbClr val="0000CC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err="1" smtClean="0">
                <a:solidFill>
                  <a:srgbClr val="0000CC"/>
                </a:solidFill>
              </a:rPr>
              <a:t>Relaxin</a:t>
            </a:r>
            <a:endParaRPr lang="en-US" sz="3200" b="1" dirty="0" smtClean="0">
              <a:solidFill>
                <a:srgbClr val="0000CC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Steroid hormones: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00CC"/>
                </a:solidFill>
              </a:rPr>
              <a:t>Progesterone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00CC"/>
                </a:solidFill>
              </a:rPr>
              <a:t>Estrogen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FOLDING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(FROM 3</a:t>
            </a:r>
            <a:r>
              <a:rPr lang="en-US" sz="32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4</a:t>
            </a:r>
            <a:r>
              <a:rPr lang="en-US" sz="32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WEEK)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Foldi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1600200"/>
            <a:ext cx="3923465" cy="5025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1905000"/>
            <a:ext cx="482939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*The sequence of events after which 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the flat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</a:rPr>
              <a:t>trilaminar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 embryonic disc 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is transformed into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a cylindrical embryo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*It occurs in 2 planes: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A- Median plane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B- Horizontal plane</a:t>
            </a:r>
          </a:p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*Its general results are:</a:t>
            </a:r>
          </a:p>
          <a:p>
            <a:pPr marL="609600" indent="-609600">
              <a:buFont typeface="+mj-lt"/>
              <a:buAutoNum type="arabicPeriod"/>
            </a:pPr>
            <a:r>
              <a:rPr lang="en-US" sz="2000" b="1" dirty="0">
                <a:solidFill>
                  <a:srgbClr val="0070C0"/>
                </a:solidFill>
              </a:rPr>
              <a:t>E</a:t>
            </a:r>
            <a:r>
              <a:rPr lang="en-US" sz="2000" b="1" dirty="0" smtClean="0">
                <a:solidFill>
                  <a:srgbClr val="0070C0"/>
                </a:solidFill>
              </a:rPr>
              <a:t>ctoderm covers embryo from outside</a:t>
            </a:r>
          </a:p>
          <a:p>
            <a:pPr marL="609600" indent="-609600">
              <a:buFontTx/>
              <a:buAutoNum type="arabicPeriod"/>
            </a:pPr>
            <a:r>
              <a:rPr lang="en-US" sz="2000" b="1" dirty="0">
                <a:solidFill>
                  <a:srgbClr val="0070C0"/>
                </a:solidFill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</a:rPr>
              <a:t>mniotic cavity surrounds embryo</a:t>
            </a:r>
          </a:p>
          <a:p>
            <a:pPr marL="609600" indent="-609600">
              <a:buFontTx/>
              <a:buAutoNum type="arabicPeriod"/>
            </a:pPr>
            <a:r>
              <a:rPr lang="en-US" sz="2000" b="1" dirty="0">
                <a:solidFill>
                  <a:srgbClr val="0070C0"/>
                </a:solidFill>
              </a:rPr>
              <a:t>Y</a:t>
            </a:r>
            <a:r>
              <a:rPr lang="en-US" sz="2000" b="1" dirty="0" smtClean="0">
                <a:solidFill>
                  <a:srgbClr val="0070C0"/>
                </a:solidFill>
              </a:rPr>
              <a:t>olk sac becomes divided into:</a:t>
            </a:r>
          </a:p>
          <a:p>
            <a:pPr marL="609600" indent="-609600">
              <a:buFontTx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	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A- Gut: </a:t>
            </a:r>
            <a:r>
              <a:rPr lang="en-US" sz="2000" b="1" dirty="0" smtClean="0">
                <a:solidFill>
                  <a:srgbClr val="0070C0"/>
                </a:solidFill>
              </a:rPr>
              <a:t>part enclosed inside embryo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0070C0"/>
                </a:solidFill>
              </a:rPr>
              <a:t>	</a:t>
            </a:r>
            <a:r>
              <a:rPr lang="en-US" sz="2000" b="1" dirty="0" smtClean="0">
                <a:solidFill>
                  <a:srgbClr val="0070C0"/>
                </a:solidFill>
              </a:rPr>
              <a:t>	(forms GIT)</a:t>
            </a:r>
          </a:p>
          <a:p>
            <a:pPr marL="609600" indent="-609600">
              <a:buFontTx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	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B- Definitive yolk sac: </a:t>
            </a:r>
            <a:r>
              <a:rPr lang="en-US" sz="2000" b="1" dirty="0" smtClean="0">
                <a:solidFill>
                  <a:srgbClr val="0070C0"/>
                </a:solidFill>
              </a:rPr>
              <a:t>part outside 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0070C0"/>
                </a:solidFill>
              </a:rPr>
              <a:t>	</a:t>
            </a:r>
            <a:r>
              <a:rPr lang="en-US" sz="2000" b="1" dirty="0" smtClean="0">
                <a:solidFill>
                  <a:srgbClr val="0070C0"/>
                </a:solidFill>
              </a:rPr>
              <a:t>	embryo</a:t>
            </a:r>
          </a:p>
          <a:p>
            <a:endParaRPr lang="en-US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PERIODS OF DEVELOPMENT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458200" cy="4800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GERMINAL PERIOD (FIRST 3 WEEKS): </a:t>
            </a:r>
            <a:r>
              <a:rPr lang="en-US" b="1" dirty="0" smtClean="0">
                <a:solidFill>
                  <a:srgbClr val="0070C0"/>
                </a:solidFill>
              </a:rPr>
              <a:t>Formation of the 3 germ layers.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EMBRYONIC PERIOD (4</a:t>
            </a:r>
            <a:r>
              <a:rPr lang="en-US" b="1" baseline="30000" dirty="0" smtClean="0">
                <a:solidFill>
                  <a:schemeClr val="accent2">
                    <a:lumMod val="75000"/>
                  </a:schemeClr>
                </a:solidFill>
              </a:rPr>
              <a:t>TH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TO 8</a:t>
            </a:r>
            <a:r>
              <a:rPr lang="en-US" b="1" baseline="30000" dirty="0" smtClean="0">
                <a:solidFill>
                  <a:schemeClr val="accent2">
                    <a:lumMod val="75000"/>
                  </a:schemeClr>
                </a:solidFill>
              </a:rPr>
              <a:t>TH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WEEK):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Organogenetic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period</a:t>
            </a:r>
            <a:r>
              <a:rPr lang="en-US" b="1" dirty="0" smtClean="0">
                <a:solidFill>
                  <a:srgbClr val="0070C0"/>
                </a:solidFill>
              </a:rPr>
              <a:t>, the main organ systems begin to develop.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FETAL PERIOD (9</a:t>
            </a:r>
            <a:r>
              <a:rPr lang="en-US" b="1" baseline="30000" dirty="0" smtClean="0">
                <a:solidFill>
                  <a:schemeClr val="accent2">
                    <a:lumMod val="75000"/>
                  </a:schemeClr>
                </a:solidFill>
              </a:rPr>
              <a:t>TH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WEEK TO BIRTH): </a:t>
            </a:r>
            <a:r>
              <a:rPr lang="en-US" b="1" dirty="0" smtClean="0">
                <a:solidFill>
                  <a:srgbClr val="0070C0"/>
                </a:solidFill>
              </a:rPr>
              <a:t>concerned with rapid body growth &amp; differentiation of tissues, organs &amp; systems.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 DERIVATIVES OF GERM LAYERS 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4958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ECTODERM: </a:t>
            </a:r>
            <a:r>
              <a:rPr lang="en-US" b="1" dirty="0" smtClean="0">
                <a:solidFill>
                  <a:srgbClr val="0070C0"/>
                </a:solidFill>
              </a:rPr>
              <a:t>Nervous tissue, Skin &amp; its appendages.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MESODERM: </a:t>
            </a:r>
            <a:r>
              <a:rPr lang="en-US" b="1" dirty="0" smtClean="0">
                <a:solidFill>
                  <a:srgbClr val="0070C0"/>
                </a:solidFill>
              </a:rPr>
              <a:t>Connective tissue (including blood, cartilage, &amp; bone), Muscles, </a:t>
            </a:r>
            <a:r>
              <a:rPr lang="en-US" b="1" dirty="0" err="1" smtClean="0">
                <a:solidFill>
                  <a:srgbClr val="0070C0"/>
                </a:solidFill>
              </a:rPr>
              <a:t>Urogenital</a:t>
            </a:r>
            <a:r>
              <a:rPr lang="en-US" b="1" dirty="0" smtClean="0">
                <a:solidFill>
                  <a:srgbClr val="0070C0"/>
                </a:solidFill>
              </a:rPr>
              <a:t> organs.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ENDODERM: </a:t>
            </a:r>
            <a:r>
              <a:rPr lang="en-US" b="1" dirty="0" smtClean="0">
                <a:solidFill>
                  <a:srgbClr val="0070C0"/>
                </a:solidFill>
              </a:rPr>
              <a:t>Mucous membrane of GIT &amp; Respiratory tracts, mucous membrane of Urinary bladder.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LABOR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001 00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4386" y="1600200"/>
            <a:ext cx="3000214" cy="4940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9906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SPERMATOGENESIS VS OOGENESIS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gametogenesi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589087"/>
            <a:ext cx="4038600" cy="50779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6" descr="gametogenesis 0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3000" y="1589087"/>
            <a:ext cx="3886200" cy="51451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FIRST STAGE OF LABOR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DILATATION OF CERVIX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5" descr="001 00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30659"/>
            <a:ext cx="6924754" cy="47463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SECOND STAGE OF LABOR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EXPULSION STAGE</a:t>
            </a:r>
            <a:endParaRPr lang="en-US" dirty="0"/>
          </a:p>
        </p:txBody>
      </p:sp>
      <p:pic>
        <p:nvPicPr>
          <p:cNvPr id="4" name="Picture 5" descr="001 00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705683"/>
            <a:ext cx="5943600" cy="5084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THIRD STAGE OF LABOR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PLACENTAL STAGE</a:t>
            </a:r>
            <a:endParaRPr lang="en-US" b="1" dirty="0"/>
          </a:p>
        </p:txBody>
      </p:sp>
      <p:pic>
        <p:nvPicPr>
          <p:cNvPr id="4" name="Picture 5" descr="001 0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644" y="1564442"/>
            <a:ext cx="7689156" cy="4951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1\My Documents\My Pictures\strange\strange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3486150" cy="525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 descr="C:\Documents and Settings\user1\My Documents\My Pictures\strange\strange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057400"/>
            <a:ext cx="4063654" cy="309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4600" y="228600"/>
            <a:ext cx="5333319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CONGENITAL ANOMALIES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TERATOLOGY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8305800" cy="1153633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0070C0"/>
                </a:solidFill>
              </a:rPr>
              <a:t>It is the branch of science that studies the causes, mechanisms &amp; patterns of abnormal development.</a:t>
            </a:r>
          </a:p>
        </p:txBody>
      </p:sp>
      <p:pic>
        <p:nvPicPr>
          <p:cNvPr id="1026" name="Picture 2" descr="C:\Documents and Settings\user1\Desktop\GENERAL EMBRYOLOGY\Prof Ahmed El Fouhil 1 01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25" y="3124200"/>
            <a:ext cx="8515296" cy="34480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GENETIC FACTORS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953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CHROMOSOMAL ABBERRATIONS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Nondisjunction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failure of a chromosomal pair to disjoin (detach):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trisomy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monosomy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Deletion: </a:t>
            </a:r>
            <a:r>
              <a:rPr lang="en-US" b="1" dirty="0" smtClean="0">
                <a:solidFill>
                  <a:srgbClr val="0070C0"/>
                </a:solidFill>
              </a:rPr>
              <a:t>a part of a chromosome is lost.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Duplication: </a:t>
            </a:r>
            <a:r>
              <a:rPr lang="en-US" b="1" dirty="0" smtClean="0">
                <a:solidFill>
                  <a:srgbClr val="0070C0"/>
                </a:solidFill>
              </a:rPr>
              <a:t>a part of a chromosome is duplicated.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Translocation</a:t>
            </a:r>
            <a:r>
              <a:rPr lang="en-US" b="1" dirty="0" smtClean="0">
                <a:solidFill>
                  <a:srgbClr val="0070C0"/>
                </a:solidFill>
              </a:rPr>
              <a:t>: a transfer of a part of one chromosome to a </a:t>
            </a:r>
            <a:r>
              <a:rPr lang="en-US" b="1" dirty="0" err="1" smtClean="0">
                <a:solidFill>
                  <a:srgbClr val="0070C0"/>
                </a:solidFill>
              </a:rPr>
              <a:t>nonhomologous</a:t>
            </a:r>
            <a:r>
              <a:rPr lang="en-US" b="1" dirty="0" smtClean="0">
                <a:solidFill>
                  <a:srgbClr val="0070C0"/>
                </a:solidFill>
              </a:rPr>
              <a:t> chromosome.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MUTANT GENES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A loss or change in the function of a gene due to a permanent, heritable change in the sequence of genomic DNA.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ENVIRONMENTAL FACTORS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50292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DRUGS: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Alcohol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Anticonvulsants (</a:t>
            </a:r>
            <a:r>
              <a:rPr lang="en-US" b="1" dirty="0" err="1" smtClean="0">
                <a:solidFill>
                  <a:srgbClr val="0070C0"/>
                </a:solidFill>
              </a:rPr>
              <a:t>phenytoin</a:t>
            </a:r>
            <a:r>
              <a:rPr lang="en-US" b="1" dirty="0" smtClean="0">
                <a:solidFill>
                  <a:srgbClr val="0070C0"/>
                </a:solidFill>
              </a:rPr>
              <a:t> or </a:t>
            </a:r>
            <a:r>
              <a:rPr lang="en-US" b="1" dirty="0" err="1" smtClean="0">
                <a:solidFill>
                  <a:srgbClr val="0070C0"/>
                </a:solidFill>
              </a:rPr>
              <a:t>hydantoin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Tranquilizers (thalidomide)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Antibiotics (tetracycline).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INFECTIONS: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Rubella virus (</a:t>
            </a:r>
            <a:r>
              <a:rPr lang="en-US" b="1" dirty="0" err="1" smtClean="0">
                <a:solidFill>
                  <a:srgbClr val="0070C0"/>
                </a:solidFill>
              </a:rPr>
              <a:t>german</a:t>
            </a:r>
            <a:r>
              <a:rPr lang="en-US" b="1" dirty="0" smtClean="0">
                <a:solidFill>
                  <a:srgbClr val="0070C0"/>
                </a:solidFill>
              </a:rPr>
              <a:t> measles)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Cytomegalovirus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Toxoplamsa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Gondii</a:t>
            </a:r>
            <a:r>
              <a:rPr lang="en-US" b="1" dirty="0" smtClean="0">
                <a:solidFill>
                  <a:srgbClr val="0070C0"/>
                </a:solidFill>
              </a:rPr>
              <a:t> (a parasite causing toxoplasmosis)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user1\Desktop\GENERAL EMBRYOLOGY\Prof Ahmed El Fouhil 1 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524000"/>
            <a:ext cx="2133600" cy="495930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276600" y="2971800"/>
            <a:ext cx="1600200" cy="34290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381000"/>
            <a:ext cx="8153194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MONOSOMY X FEMALE - TURNER SYNDORME (45X)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200" y="1981200"/>
            <a:ext cx="1394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Short stature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rot="10800000">
            <a:off x="5334000" y="1752600"/>
            <a:ext cx="1600200" cy="4132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5800" y="2057400"/>
            <a:ext cx="1448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Webbed neck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3" name="Straight Arrow Connector 12"/>
          <p:cNvCxnSpPr>
            <a:stCxn id="11" idx="3"/>
          </p:cNvCxnSpPr>
          <p:nvPr/>
        </p:nvCxnSpPr>
        <p:spPr>
          <a:xfrm>
            <a:off x="2134595" y="2242066"/>
            <a:ext cx="1827805" cy="2725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2971800"/>
            <a:ext cx="3130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Broad chest with space nipples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>
            <a:stCxn id="14" idx="3"/>
          </p:cNvCxnSpPr>
          <p:nvPr/>
        </p:nvCxnSpPr>
        <p:spPr>
          <a:xfrm flipV="1">
            <a:off x="3130985" y="2971800"/>
            <a:ext cx="907615" cy="1846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715000" y="4267200"/>
            <a:ext cx="3073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Absence of sexual maturation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4191000" y="4038600"/>
            <a:ext cx="1524000" cy="381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Desktop\GENERAL EMBRYOLOGY\Prof Ahmed El Fouhil 1 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1216763"/>
            <a:ext cx="3233737" cy="49411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5800" y="381000"/>
            <a:ext cx="7892482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TRISOMY XXY – KLINEFELTER SYNDROME (47XXY)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4572000"/>
            <a:ext cx="1822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</a:rPr>
              <a:t>Gynecomastia</a:t>
            </a:r>
            <a:endParaRPr lang="en-US" b="1" dirty="0" smtClean="0">
              <a:solidFill>
                <a:srgbClr val="0070C0"/>
              </a:solidFill>
            </a:endParaRPr>
          </a:p>
          <a:p>
            <a:pPr algn="ctr"/>
            <a:r>
              <a:rPr lang="en-US" b="1" dirty="0" smtClean="0">
                <a:solidFill>
                  <a:srgbClr val="0070C0"/>
                </a:solidFill>
              </a:rPr>
              <a:t>(enlarged breast)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2203550" y="4895166"/>
            <a:ext cx="1454050" cy="2864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934200" y="5029200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Small testes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>
            <a:stCxn id="7" idx="1"/>
          </p:cNvCxnSpPr>
          <p:nvPr/>
        </p:nvCxnSpPr>
        <p:spPr>
          <a:xfrm rot="10800000" flipV="1">
            <a:off x="4191000" y="5213866"/>
            <a:ext cx="2743200" cy="14917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1\Desktop\GENERAL EMBRYOLOGY\Prof Ahmed El Fouhil 1 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600200"/>
            <a:ext cx="4019257" cy="462438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28800" y="609600"/>
            <a:ext cx="5291577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TRISOMY 21 – DOWN SYNDROME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981200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Mental deficiency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200400"/>
            <a:ext cx="179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Flat nasal bridge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2173286" y="3200400"/>
            <a:ext cx="2703514" cy="1846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" y="3886200"/>
            <a:ext cx="18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Protruding tongue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2" name="Straight Arrow Connector 11"/>
          <p:cNvCxnSpPr>
            <a:stCxn id="10" idx="3"/>
          </p:cNvCxnSpPr>
          <p:nvPr/>
        </p:nvCxnSpPr>
        <p:spPr>
          <a:xfrm flipV="1">
            <a:off x="2201473" y="3733800"/>
            <a:ext cx="2599127" cy="3370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0" y="4800600"/>
            <a:ext cx="2405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Congenital heart defect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>
            <a:stCxn id="13" idx="3"/>
          </p:cNvCxnSpPr>
          <p:nvPr/>
        </p:nvCxnSpPr>
        <p:spPr>
          <a:xfrm>
            <a:off x="2634323" y="4985266"/>
            <a:ext cx="2394877" cy="8059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Heart 15"/>
          <p:cNvSpPr/>
          <p:nvPr/>
        </p:nvSpPr>
        <p:spPr>
          <a:xfrm>
            <a:off x="5029200" y="5715000"/>
            <a:ext cx="381000" cy="3810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loud 18"/>
          <p:cNvSpPr/>
          <p:nvPr/>
        </p:nvSpPr>
        <p:spPr>
          <a:xfrm rot="5400000">
            <a:off x="4457699" y="1943102"/>
            <a:ext cx="533401" cy="76200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4" idx="3"/>
          </p:cNvCxnSpPr>
          <p:nvPr/>
        </p:nvCxnSpPr>
        <p:spPr>
          <a:xfrm>
            <a:off x="2169413" y="2165866"/>
            <a:ext cx="2478787" cy="1201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1\Desktop\GENERAL EMBRYOLOGY\Prof Ahmed El Fouhil 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28600"/>
            <a:ext cx="4876800" cy="6416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62000" y="2209800"/>
            <a:ext cx="19904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OVARIAN CYCLE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4267200"/>
            <a:ext cx="1847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CYCLE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1\Desktop\GENERAL EMBRYOLOGY\Prof Ahmed El Fouhil 1 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8619" y="1600201"/>
            <a:ext cx="5408124" cy="4343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38200" y="533400"/>
            <a:ext cx="7963462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DELETION FROM CHROMOSOME 5 – CRIT DU CHAT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752600"/>
            <a:ext cx="1463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</a:rPr>
              <a:t>Microcephaly</a:t>
            </a:r>
            <a:endParaRPr lang="en-US" b="1" dirty="0" smtClean="0">
              <a:solidFill>
                <a:srgbClr val="0070C0"/>
              </a:solidFill>
            </a:endParaRPr>
          </a:p>
          <a:p>
            <a:pPr algn="ctr"/>
            <a:r>
              <a:rPr lang="en-US" b="1" dirty="0" smtClean="0">
                <a:solidFill>
                  <a:srgbClr val="0070C0"/>
                </a:solidFill>
              </a:rPr>
              <a:t> (small head)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981200" y="2133600"/>
            <a:ext cx="2133600" cy="2286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04800" y="2895600"/>
            <a:ext cx="1952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Mental retardation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2257194" y="2438400"/>
            <a:ext cx="3229206" cy="6418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loud 9"/>
          <p:cNvSpPr/>
          <p:nvPr/>
        </p:nvSpPr>
        <p:spPr>
          <a:xfrm rot="1858746">
            <a:off x="5456151" y="1975999"/>
            <a:ext cx="762000" cy="68580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4495800"/>
            <a:ext cx="181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Weak cat-like cry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3" name="Straight Arrow Connector 12"/>
          <p:cNvCxnSpPr>
            <a:stCxn id="11" idx="3"/>
          </p:cNvCxnSpPr>
          <p:nvPr/>
        </p:nvCxnSpPr>
        <p:spPr>
          <a:xfrm>
            <a:off x="2269491" y="4680466"/>
            <a:ext cx="1921509" cy="4249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Heart 13"/>
          <p:cNvSpPr/>
          <p:nvPr/>
        </p:nvSpPr>
        <p:spPr>
          <a:xfrm>
            <a:off x="5181600" y="6172200"/>
            <a:ext cx="685800" cy="4572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09600" y="6248400"/>
            <a:ext cx="2555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Congenital heart disease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7" name="Straight Arrow Connector 16"/>
          <p:cNvCxnSpPr>
            <a:stCxn id="15" idx="3"/>
          </p:cNvCxnSpPr>
          <p:nvPr/>
        </p:nvCxnSpPr>
        <p:spPr>
          <a:xfrm flipV="1">
            <a:off x="3165364" y="6400800"/>
            <a:ext cx="2168636" cy="322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 animBg="1"/>
      <p:bldP spid="11" grpId="0"/>
      <p:bldP spid="14" grpId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1\Desktop\GENERAL EMBRYOLOGY\Prof Ahmed El Fouhil 1 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711834"/>
            <a:ext cx="2187532" cy="476516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28800" y="457200"/>
            <a:ext cx="6054543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 MUTATION - ACHONDROPLASIA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438400"/>
            <a:ext cx="1394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Short stature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3124200"/>
            <a:ext cx="1263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Short limbs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>
            <a:off x="1949544" y="3308866"/>
            <a:ext cx="2089056" cy="1963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3"/>
          </p:cNvCxnSpPr>
          <p:nvPr/>
        </p:nvCxnSpPr>
        <p:spPr>
          <a:xfrm>
            <a:off x="1949544" y="3308866"/>
            <a:ext cx="2165256" cy="18727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324600" y="3429000"/>
            <a:ext cx="2379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Normal length of trunk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 flipV="1">
            <a:off x="4648200" y="3613666"/>
            <a:ext cx="1676400" cy="1201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705600" y="1676400"/>
            <a:ext cx="125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Large head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rot="10800000" flipV="1">
            <a:off x="5029200" y="1861066"/>
            <a:ext cx="1676400" cy="1963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53200" y="2133600"/>
            <a:ext cx="2072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Prominent forehead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rot="10800000">
            <a:off x="4724400" y="2286000"/>
            <a:ext cx="1828800" cy="322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24600" y="2590800"/>
            <a:ext cx="2430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Depressed nasal bridge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1" name="Straight Arrow Connector 20"/>
          <p:cNvCxnSpPr>
            <a:stCxn id="19" idx="1"/>
          </p:cNvCxnSpPr>
          <p:nvPr/>
        </p:nvCxnSpPr>
        <p:spPr>
          <a:xfrm rot="10800000">
            <a:off x="4572000" y="2514600"/>
            <a:ext cx="1752600" cy="26086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629400" y="5334000"/>
            <a:ext cx="119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Bowed leg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6" name="Straight Arrow Connector 25"/>
          <p:cNvCxnSpPr>
            <a:stCxn id="22" idx="1"/>
          </p:cNvCxnSpPr>
          <p:nvPr/>
        </p:nvCxnSpPr>
        <p:spPr>
          <a:xfrm rot="10800000" flipV="1">
            <a:off x="5334000" y="5518666"/>
            <a:ext cx="1295400" cy="439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3" grpId="0"/>
      <p:bldP spid="16" grpId="0"/>
      <p:bldP spid="19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Desktop\GENERAL EMBRYOLOGY\Prof Ahmed El Fouhil 1 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371600"/>
            <a:ext cx="3463408" cy="41195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381000"/>
            <a:ext cx="455753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FETAL ALCOHOL SYNDROME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3048000"/>
            <a:ext cx="1792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Flat nasal bridge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</a:rPr>
              <a:t>&amp; short nose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/>
          <p:cNvCxnSpPr>
            <a:stCxn id="4" idx="3"/>
          </p:cNvCxnSpPr>
          <p:nvPr/>
        </p:nvCxnSpPr>
        <p:spPr>
          <a:xfrm>
            <a:off x="2782886" y="3371166"/>
            <a:ext cx="2170114" cy="2102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66800" y="4648200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Thin upper lip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2575546" y="4495800"/>
            <a:ext cx="2225054" cy="3370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rt 9"/>
          <p:cNvSpPr/>
          <p:nvPr/>
        </p:nvSpPr>
        <p:spPr>
          <a:xfrm>
            <a:off x="5715000" y="5867400"/>
            <a:ext cx="457200" cy="5334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3400" y="5791200"/>
            <a:ext cx="2555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Congenital heart disease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3" name="Straight Arrow Connector 12"/>
          <p:cNvCxnSpPr>
            <a:stCxn id="11" idx="3"/>
          </p:cNvCxnSpPr>
          <p:nvPr/>
        </p:nvCxnSpPr>
        <p:spPr>
          <a:xfrm>
            <a:off x="3089164" y="5975866"/>
            <a:ext cx="2702036" cy="1201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user1\Desktop\GENERAL EMBRYOLOGY\Prof Ahmed El Fouhil 1 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752600"/>
            <a:ext cx="4995307" cy="3276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09800" y="609600"/>
            <a:ext cx="4948086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FETAL HYDANTOIN SYNDROME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133600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Mental deficiency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>
            <a:off x="2017013" y="2318266"/>
            <a:ext cx="1107187" cy="4249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04800" y="2895600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Unusual ears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1" name="Straight Arrow Connector 10"/>
          <p:cNvCxnSpPr>
            <a:stCxn id="9" idx="3"/>
          </p:cNvCxnSpPr>
          <p:nvPr/>
        </p:nvCxnSpPr>
        <p:spPr>
          <a:xfrm>
            <a:off x="1743014" y="3080266"/>
            <a:ext cx="466786" cy="5773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2400" y="3581400"/>
            <a:ext cx="1897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Wide-spaced eyes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4" name="Straight Arrow Connector 13"/>
          <p:cNvCxnSpPr>
            <a:stCxn id="12" idx="3"/>
          </p:cNvCxnSpPr>
          <p:nvPr/>
        </p:nvCxnSpPr>
        <p:spPr>
          <a:xfrm flipV="1">
            <a:off x="2049907" y="3657600"/>
            <a:ext cx="1150493" cy="1084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391400" y="2895600"/>
            <a:ext cx="1398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Short fingers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>
          <a:xfrm rot="10800000">
            <a:off x="5562600" y="2590800"/>
            <a:ext cx="1828800" cy="4894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5" idx="1"/>
          </p:cNvCxnSpPr>
          <p:nvPr/>
        </p:nvCxnSpPr>
        <p:spPr>
          <a:xfrm rot="10800000" flipV="1">
            <a:off x="5105400" y="3080266"/>
            <a:ext cx="2286000" cy="4393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1\Desktop\GENERAL EMBRYOLOGY\Prof Ahmed El Fouhil 1 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447800"/>
            <a:ext cx="2776537" cy="509676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6000" y="228600"/>
            <a:ext cx="5012975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MEROMELIA (LIMB REDUCTION)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CAUSED BY THALIDOMIDE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1\Desktop\GENERAL EMBRYOLOGY\Prof Ahmed El Fouhil 1 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763" y="1709738"/>
            <a:ext cx="3981067" cy="4157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381000"/>
            <a:ext cx="9144000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BILATERAL CONGENITAL CATARACT (CORNEAL OPACITY)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CAUSED BY RUBELLA VIRUS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1\Desktop\GENERAL EMBRYOLOGY\Prof Ahmed El Fouhil 1 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8" y="612775"/>
            <a:ext cx="8631237" cy="5632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1\My Documents\Books\My Pictures\Picture of the year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22690"/>
            <a:ext cx="8458200" cy="6059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90600" y="3429000"/>
            <a:ext cx="74061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”و في أنفسكم أفلا تبصرون“</a:t>
            </a:r>
          </a:p>
          <a:p>
            <a:pPr algn="r"/>
            <a:r>
              <a:rPr lang="ar-S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SA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صدق الله العظيم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FERTILIZATION – DAY 0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1\Desktop\GENERAL EMBRYOLOGY\Prof Ahmed El Fouhil 1 0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8713237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SEGMENTATION (CLEAVAGE)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user1\Desktop\GENERAL EMBRYOLOGY\Prof Ahmed El Fouhil 1 00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89087"/>
            <a:ext cx="3685730" cy="50560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Documents and Settings\user1\Desktop\GENERAL EMBRYOLOGY\Prof Ahmed El Fouhil 1 00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600200"/>
            <a:ext cx="4430966" cy="38197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724400" y="5791200"/>
            <a:ext cx="356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Embryoblast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Embryo</a:t>
            </a:r>
          </a:p>
          <a:p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Trophoblast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Fetal membranes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096000" y="6019800"/>
            <a:ext cx="304800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096000" y="6248400"/>
            <a:ext cx="304800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1\Desktop\GENERAL EMBRYOLOGY\Prof Ahmed El Fouhil 1 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399" y="457200"/>
            <a:ext cx="6042347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 descr="C:\Documents and Settings\user1\Desktop\GENERAL EMBRYOLOGY\Prof Ahmed El Fouhil 1 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10000"/>
            <a:ext cx="2961003" cy="2700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C:\Documents and Settings\user1\Desktop\GENERAL EMBRYOLOGY\Prof Ahmed El Fouhil 1 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810000"/>
            <a:ext cx="2864960" cy="2619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 descr="C:\Documents and Settings\user1\Desktop\GENERAL EMBRYOLOGY\Prof Ahmed El Fouhil 1 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599" y="3815512"/>
            <a:ext cx="2727251" cy="2661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28601" y="11430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IMPLANTATION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DAY 6 – DAY 10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8800" y="25146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40386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600" y="3810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34400" y="3810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915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&amp; ABNORMAL IMPLANTATION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user1\Desktop\GENERAL EMBRYOLOGY\Prof Ahmed El Fouhil 1 0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199"/>
            <a:ext cx="6477000" cy="5154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lacenta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" y="695562"/>
            <a:ext cx="3124200" cy="2990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placenta 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8199" y="838201"/>
            <a:ext cx="3289023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6" descr="placenta 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276600" y="3886200"/>
            <a:ext cx="3492885" cy="2810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52400" y="304800"/>
            <a:ext cx="397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chorionic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villi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only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trophoblast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4680" y="457200"/>
            <a:ext cx="5009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 chorionic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villi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trophoblast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mesoderm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4339" y="4648200"/>
            <a:ext cx="26050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Tertiary chorionic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villi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rophoblast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mesoderm 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fetal blood vessels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File002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07872" y="2133600"/>
            <a:ext cx="4558004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8" descr="ectoder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3400" y="2133600"/>
            <a:ext cx="3352800" cy="3099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62000" y="685800"/>
            <a:ext cx="30118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Bilaminar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disc</a:t>
            </a:r>
          </a:p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 &amp; Endoderm</a:t>
            </a:r>
          </a:p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(End of 2</a:t>
            </a:r>
            <a:r>
              <a:rPr lang="en-US" sz="24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Week)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1000" y="685800"/>
            <a:ext cx="45168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Trilaminar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disc</a:t>
            </a:r>
          </a:p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Ectoderm, Mesoderm &amp; Endoderm</a:t>
            </a:r>
          </a:p>
          <a:p>
            <a:pPr algn="ctr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(End of 3</a:t>
            </a:r>
            <a:r>
              <a:rPr lang="en-US" sz="24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Week)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2895600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Amniotic cavity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6705600" y="3352800"/>
            <a:ext cx="1219200" cy="1524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43800" y="4648200"/>
            <a:ext cx="961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Yolk sac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rot="10800000">
            <a:off x="6629400" y="4343400"/>
            <a:ext cx="914400" cy="48946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640</TotalTime>
  <Words>673</Words>
  <Application>Microsoft Office PowerPoint</Application>
  <PresentationFormat>On-screen Show (4:3)</PresentationFormat>
  <Paragraphs>147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Median</vt:lpstr>
      <vt:lpstr>PowerPoint Presentation</vt:lpstr>
      <vt:lpstr>SPERMATOGENESIS VS OOGENESIS</vt:lpstr>
      <vt:lpstr>PowerPoint Presentation</vt:lpstr>
      <vt:lpstr>FERTILIZATION – DAY 0</vt:lpstr>
      <vt:lpstr>SEGMENTATION (CLEAVAGE)</vt:lpstr>
      <vt:lpstr>PowerPoint Presentation</vt:lpstr>
      <vt:lpstr>NORMAL &amp; ABNORMAL IMPLANTATION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 OF PLACENTA</vt:lpstr>
      <vt:lpstr>FUNCTION OF PLACENTA</vt:lpstr>
      <vt:lpstr>FOLDING (FROM 3RD TO 4TH WEEK)</vt:lpstr>
      <vt:lpstr>PERIODS OF DEVELOPMENT</vt:lpstr>
      <vt:lpstr>IMPORTANT DERIVATIVES OF GERM LAYERS </vt:lpstr>
      <vt:lpstr>LABOR</vt:lpstr>
      <vt:lpstr>FIRST STAGE OF LABOR DILATATION OF CERVIX</vt:lpstr>
      <vt:lpstr>SECOND STAGE OF LABOR EXPULSION STAGE</vt:lpstr>
      <vt:lpstr>THIRD STAGE OF LABOR PLACENTAL STAGE</vt:lpstr>
      <vt:lpstr>PowerPoint Presentation</vt:lpstr>
      <vt:lpstr>TERATOLOGY</vt:lpstr>
      <vt:lpstr>GENETIC FACTORS</vt:lpstr>
      <vt:lpstr>ENVIRONMENTAL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user1</dc:creator>
  <cp:lastModifiedBy>user</cp:lastModifiedBy>
  <cp:revision>76</cp:revision>
  <dcterms:created xsi:type="dcterms:W3CDTF">2012-05-28T08:35:17Z</dcterms:created>
  <dcterms:modified xsi:type="dcterms:W3CDTF">2016-05-19T01:00:31Z</dcterms:modified>
</cp:coreProperties>
</file>