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7" r:id="rId1"/>
  </p:sldMasterIdLst>
  <p:notesMasterIdLst>
    <p:notesMasterId r:id="rId39"/>
  </p:notesMasterIdLst>
  <p:handoutMasterIdLst>
    <p:handoutMasterId r:id="rId40"/>
  </p:handoutMasterIdLst>
  <p:sldIdLst>
    <p:sldId id="376" r:id="rId2"/>
    <p:sldId id="438" r:id="rId3"/>
    <p:sldId id="443" r:id="rId4"/>
    <p:sldId id="466" r:id="rId5"/>
    <p:sldId id="439" r:id="rId6"/>
    <p:sldId id="440" r:id="rId7"/>
    <p:sldId id="389" r:id="rId8"/>
    <p:sldId id="442" r:id="rId9"/>
    <p:sldId id="444" r:id="rId10"/>
    <p:sldId id="417" r:id="rId11"/>
    <p:sldId id="445" r:id="rId12"/>
    <p:sldId id="405" r:id="rId13"/>
    <p:sldId id="441" r:id="rId14"/>
    <p:sldId id="406" r:id="rId15"/>
    <p:sldId id="450" r:id="rId16"/>
    <p:sldId id="451" r:id="rId17"/>
    <p:sldId id="453" r:id="rId18"/>
    <p:sldId id="421" r:id="rId19"/>
    <p:sldId id="422" r:id="rId20"/>
    <p:sldId id="446" r:id="rId21"/>
    <p:sldId id="427" r:id="rId22"/>
    <p:sldId id="447" r:id="rId23"/>
    <p:sldId id="454" r:id="rId24"/>
    <p:sldId id="455" r:id="rId25"/>
    <p:sldId id="456" r:id="rId26"/>
    <p:sldId id="463" r:id="rId27"/>
    <p:sldId id="464" r:id="rId28"/>
    <p:sldId id="465" r:id="rId29"/>
    <p:sldId id="452" r:id="rId30"/>
    <p:sldId id="460" r:id="rId31"/>
    <p:sldId id="461" r:id="rId32"/>
    <p:sldId id="462" r:id="rId33"/>
    <p:sldId id="459" r:id="rId34"/>
    <p:sldId id="449" r:id="rId35"/>
    <p:sldId id="467" r:id="rId36"/>
    <p:sldId id="468" r:id="rId37"/>
    <p:sldId id="45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50021"/>
    <a:srgbClr val="0066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660"/>
  </p:normalViewPr>
  <p:slideViewPr>
    <p:cSldViewPr>
      <p:cViewPr>
        <p:scale>
          <a:sx n="72" d="100"/>
          <a:sy n="72" d="100"/>
        </p:scale>
        <p:origin x="-534" y="12"/>
      </p:cViewPr>
      <p:guideLst>
        <p:guide orient="horz" pos="2160"/>
        <p:guide pos="3840"/>
      </p:guideLst>
    </p:cSldViewPr>
  </p:slideViewPr>
  <p:notesTextViewPr>
    <p:cViewPr>
      <p:scale>
        <a:sx n="100" d="100"/>
        <a:sy n="100" d="100"/>
      </p:scale>
      <p:origin x="0" y="0"/>
    </p:cViewPr>
  </p:notesTextViewPr>
  <p:sorterViewPr>
    <p:cViewPr>
      <p:scale>
        <a:sx n="70" d="100"/>
        <a:sy n="70" d="100"/>
      </p:scale>
      <p:origin x="0" y="10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0ACCE3-224D-4956-A2C7-1F0C4F2C4066}" type="datetimeFigureOut">
              <a:rPr lang="en-US" smtClean="0"/>
              <a:pPr/>
              <a:t>5/19/2016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Dr.Zahid Kaimhani</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800B76-29B7-47AC-B9F3-A636EE4B9C30}" type="slidenum">
              <a:rPr lang="en-US" smtClean="0"/>
              <a:pPr/>
              <a:t>‹#›</a:t>
            </a:fld>
            <a:endParaRPr lang="en-US"/>
          </a:p>
        </p:txBody>
      </p:sp>
    </p:spTree>
    <p:extLst>
      <p:ext uri="{BB962C8B-B14F-4D97-AF65-F5344CB8AC3E}">
        <p14:creationId xmlns:p14="http://schemas.microsoft.com/office/powerpoint/2010/main" val="25385154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A1F39D-B7A0-49D6-B4A9-D4F077145A14}" type="datetimeFigureOut">
              <a:rPr lang="en-US" smtClean="0"/>
              <a:pPr/>
              <a:t>5/19/2016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Dr.Zahid Kaimhani</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ED2FAD-8B9C-4518-B9D1-9EAB0AE0CC2A}" type="slidenum">
              <a:rPr lang="en-US" smtClean="0"/>
              <a:pPr/>
              <a:t>‹#›</a:t>
            </a:fld>
            <a:endParaRPr lang="en-US"/>
          </a:p>
        </p:txBody>
      </p:sp>
    </p:spTree>
    <p:extLst>
      <p:ext uri="{BB962C8B-B14F-4D97-AF65-F5344CB8AC3E}">
        <p14:creationId xmlns:p14="http://schemas.microsoft.com/office/powerpoint/2010/main" val="40495113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ED2FAD-8B9C-4518-B9D1-9EAB0AE0CC2A}"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Dr.Zahid Kaimhani</a:t>
            </a:r>
            <a:endParaRPr lang="en-US"/>
          </a:p>
        </p:txBody>
      </p:sp>
    </p:spTree>
    <p:extLst>
      <p:ext uri="{BB962C8B-B14F-4D97-AF65-F5344CB8AC3E}">
        <p14:creationId xmlns:p14="http://schemas.microsoft.com/office/powerpoint/2010/main" val="3054026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843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The cranial Nerves</a:t>
            </a:r>
          </a:p>
        </p:txBody>
      </p:sp>
    </p:spTree>
    <p:extLst>
      <p:ext uri="{BB962C8B-B14F-4D97-AF65-F5344CB8AC3E}">
        <p14:creationId xmlns:p14="http://schemas.microsoft.com/office/powerpoint/2010/main" val="431943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843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The cranial Nerves</a:t>
            </a:r>
          </a:p>
        </p:txBody>
      </p:sp>
    </p:spTree>
    <p:extLst>
      <p:ext uri="{BB962C8B-B14F-4D97-AF65-F5344CB8AC3E}">
        <p14:creationId xmlns:p14="http://schemas.microsoft.com/office/powerpoint/2010/main" val="2484594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843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The cranial Nerves</a:t>
            </a:r>
          </a:p>
        </p:txBody>
      </p:sp>
    </p:spTree>
    <p:extLst>
      <p:ext uri="{BB962C8B-B14F-4D97-AF65-F5344CB8AC3E}">
        <p14:creationId xmlns:p14="http://schemas.microsoft.com/office/powerpoint/2010/main" val="592608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843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The cranial Nerves</a:t>
            </a:r>
          </a:p>
        </p:txBody>
      </p:sp>
    </p:spTree>
    <p:extLst>
      <p:ext uri="{BB962C8B-B14F-4D97-AF65-F5344CB8AC3E}">
        <p14:creationId xmlns:p14="http://schemas.microsoft.com/office/powerpoint/2010/main" val="3766801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843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The cranial Nerves</a:t>
            </a:r>
          </a:p>
        </p:txBody>
      </p:sp>
    </p:spTree>
    <p:extLst>
      <p:ext uri="{BB962C8B-B14F-4D97-AF65-F5344CB8AC3E}">
        <p14:creationId xmlns:p14="http://schemas.microsoft.com/office/powerpoint/2010/main" val="3741662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843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The cranial Nerves</a:t>
            </a:r>
          </a:p>
        </p:txBody>
      </p:sp>
    </p:spTree>
    <p:extLst>
      <p:ext uri="{BB962C8B-B14F-4D97-AF65-F5344CB8AC3E}">
        <p14:creationId xmlns:p14="http://schemas.microsoft.com/office/powerpoint/2010/main" val="2975131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Dr.Zahid Kaimhani</a:t>
            </a:r>
            <a:endParaRPr lang="en-US"/>
          </a:p>
        </p:txBody>
      </p:sp>
      <p:sp>
        <p:nvSpPr>
          <p:cNvPr id="5" name="Slide Number Placeholder 4"/>
          <p:cNvSpPr>
            <a:spLocks noGrp="1"/>
          </p:cNvSpPr>
          <p:nvPr>
            <p:ph type="sldNum" sz="quarter" idx="11"/>
          </p:nvPr>
        </p:nvSpPr>
        <p:spPr/>
        <p:txBody>
          <a:bodyPr/>
          <a:lstStyle/>
          <a:p>
            <a:fld id="{6AED2FAD-8B9C-4518-B9D1-9EAB0AE0CC2A}" type="slidenum">
              <a:rPr lang="en-US" smtClean="0"/>
              <a:pPr/>
              <a:t>29</a:t>
            </a:fld>
            <a:endParaRPr lang="en-US"/>
          </a:p>
        </p:txBody>
      </p:sp>
    </p:spTree>
    <p:extLst>
      <p:ext uri="{BB962C8B-B14F-4D97-AF65-F5344CB8AC3E}">
        <p14:creationId xmlns:p14="http://schemas.microsoft.com/office/powerpoint/2010/main" val="2836462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ED2FAD-8B9C-4518-B9D1-9EAB0AE0CC2A}" type="slidenum">
              <a:rPr lang="en-US" smtClean="0"/>
              <a:pPr/>
              <a:t>37</a:t>
            </a:fld>
            <a:endParaRPr lang="en-US"/>
          </a:p>
        </p:txBody>
      </p:sp>
      <p:sp>
        <p:nvSpPr>
          <p:cNvPr id="5" name="Footer Placeholder 4"/>
          <p:cNvSpPr>
            <a:spLocks noGrp="1"/>
          </p:cNvSpPr>
          <p:nvPr>
            <p:ph type="ftr" sz="quarter" idx="11"/>
          </p:nvPr>
        </p:nvSpPr>
        <p:spPr/>
        <p:txBody>
          <a:bodyPr/>
          <a:lstStyle/>
          <a:p>
            <a:r>
              <a:rPr lang="en-US" smtClean="0"/>
              <a:t>Dr.Zahid Kaimhani</a:t>
            </a:r>
            <a:endParaRPr lang="en-US"/>
          </a:p>
        </p:txBody>
      </p:sp>
    </p:spTree>
    <p:extLst>
      <p:ext uri="{BB962C8B-B14F-4D97-AF65-F5344CB8AC3E}">
        <p14:creationId xmlns:p14="http://schemas.microsoft.com/office/powerpoint/2010/main" val="89540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ED2FAD-8B9C-4518-B9D1-9EAB0AE0CC2A}"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Dr.Zahid Kaimhani</a:t>
            </a:r>
            <a:endParaRPr lang="en-US"/>
          </a:p>
        </p:txBody>
      </p:sp>
    </p:spTree>
    <p:extLst>
      <p:ext uri="{BB962C8B-B14F-4D97-AF65-F5344CB8AC3E}">
        <p14:creationId xmlns:p14="http://schemas.microsoft.com/office/powerpoint/2010/main" val="4055798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ED2FAD-8B9C-4518-B9D1-9EAB0AE0CC2A}"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Dr.Zahid Kaimhani</a:t>
            </a:r>
            <a:endParaRPr lang="en-US"/>
          </a:p>
        </p:txBody>
      </p:sp>
    </p:spTree>
    <p:extLst>
      <p:ext uri="{BB962C8B-B14F-4D97-AF65-F5344CB8AC3E}">
        <p14:creationId xmlns:p14="http://schemas.microsoft.com/office/powerpoint/2010/main" val="2262943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843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The cranial Nerves</a:t>
            </a:r>
          </a:p>
        </p:txBody>
      </p:sp>
    </p:spTree>
    <p:extLst>
      <p:ext uri="{BB962C8B-B14F-4D97-AF65-F5344CB8AC3E}">
        <p14:creationId xmlns:p14="http://schemas.microsoft.com/office/powerpoint/2010/main" val="928176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ED2FAD-8B9C-4518-B9D1-9EAB0AE0CC2A}"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Dr.Zahid Kaimhani</a:t>
            </a:r>
            <a:endParaRPr lang="en-US"/>
          </a:p>
        </p:txBody>
      </p:sp>
    </p:spTree>
    <p:extLst>
      <p:ext uri="{BB962C8B-B14F-4D97-AF65-F5344CB8AC3E}">
        <p14:creationId xmlns:p14="http://schemas.microsoft.com/office/powerpoint/2010/main" val="1881886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ED2FAD-8B9C-4518-B9D1-9EAB0AE0CC2A}"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Dr.Zahid Kaimhani</a:t>
            </a:r>
            <a:endParaRPr lang="en-US"/>
          </a:p>
        </p:txBody>
      </p:sp>
    </p:spTree>
    <p:extLst>
      <p:ext uri="{BB962C8B-B14F-4D97-AF65-F5344CB8AC3E}">
        <p14:creationId xmlns:p14="http://schemas.microsoft.com/office/powerpoint/2010/main" val="1335487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Dr.Zahid Kaimhani</a:t>
            </a:r>
            <a:endParaRPr lang="en-US"/>
          </a:p>
        </p:txBody>
      </p:sp>
      <p:sp>
        <p:nvSpPr>
          <p:cNvPr id="5" name="Slide Number Placeholder 4"/>
          <p:cNvSpPr>
            <a:spLocks noGrp="1"/>
          </p:cNvSpPr>
          <p:nvPr>
            <p:ph type="sldNum" sz="quarter" idx="11"/>
          </p:nvPr>
        </p:nvSpPr>
        <p:spPr/>
        <p:txBody>
          <a:bodyPr/>
          <a:lstStyle/>
          <a:p>
            <a:fld id="{6AED2FAD-8B9C-4518-B9D1-9EAB0AE0CC2A}" type="slidenum">
              <a:rPr lang="en-US" smtClean="0"/>
              <a:pPr/>
              <a:t>10</a:t>
            </a:fld>
            <a:endParaRPr lang="en-US"/>
          </a:p>
        </p:txBody>
      </p:sp>
    </p:spTree>
    <p:extLst>
      <p:ext uri="{BB962C8B-B14F-4D97-AF65-F5344CB8AC3E}">
        <p14:creationId xmlns:p14="http://schemas.microsoft.com/office/powerpoint/2010/main" val="2703979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D2FAD-8B9C-4518-B9D1-9EAB0AE0CC2A}"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Dr.Zahid Kaimhani</a:t>
            </a:r>
            <a:endParaRPr lang="en-US"/>
          </a:p>
        </p:txBody>
      </p:sp>
    </p:spTree>
    <p:extLst>
      <p:ext uri="{BB962C8B-B14F-4D97-AF65-F5344CB8AC3E}">
        <p14:creationId xmlns:p14="http://schemas.microsoft.com/office/powerpoint/2010/main" val="2586757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Dr.Zahid Kaimhani</a:t>
            </a:r>
            <a:endParaRPr lang="en-US"/>
          </a:p>
        </p:txBody>
      </p:sp>
      <p:sp>
        <p:nvSpPr>
          <p:cNvPr id="5" name="Slide Number Placeholder 4"/>
          <p:cNvSpPr>
            <a:spLocks noGrp="1"/>
          </p:cNvSpPr>
          <p:nvPr>
            <p:ph type="sldNum" sz="quarter" idx="11"/>
          </p:nvPr>
        </p:nvSpPr>
        <p:spPr/>
        <p:txBody>
          <a:bodyPr/>
          <a:lstStyle/>
          <a:p>
            <a:fld id="{6AED2FAD-8B9C-4518-B9D1-9EAB0AE0CC2A}" type="slidenum">
              <a:rPr lang="en-US" smtClean="0"/>
              <a:pPr/>
              <a:t>13</a:t>
            </a:fld>
            <a:endParaRPr lang="en-US"/>
          </a:p>
        </p:txBody>
      </p:sp>
    </p:spTree>
    <p:extLst>
      <p:ext uri="{BB962C8B-B14F-4D97-AF65-F5344CB8AC3E}">
        <p14:creationId xmlns:p14="http://schemas.microsoft.com/office/powerpoint/2010/main" val="2715775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2B4263-3481-45C5-BBD7-5E73034EEB92}" type="datetime1">
              <a:rPr lang="en-US" smtClean="0"/>
              <a:pPr/>
              <a:t>5/19/2016</a:t>
            </a:fld>
            <a:endParaRPr lang="en-US"/>
          </a:p>
        </p:txBody>
      </p:sp>
      <p:sp>
        <p:nvSpPr>
          <p:cNvPr id="5" name="Footer Placeholder 4"/>
          <p:cNvSpPr>
            <a:spLocks noGrp="1"/>
          </p:cNvSpPr>
          <p:nvPr>
            <p:ph type="ftr" sz="quarter" idx="11"/>
          </p:nvPr>
        </p:nvSpPr>
        <p:spPr/>
        <p:txBody>
          <a:bodyPr/>
          <a:lstStyle/>
          <a:p>
            <a:r>
              <a:rPr lang="en-US" smtClean="0"/>
              <a:t>Dr.Zahid aimkhani</a:t>
            </a:r>
            <a:endParaRPr lang="en-US"/>
          </a:p>
        </p:txBody>
      </p:sp>
      <p:sp>
        <p:nvSpPr>
          <p:cNvPr id="6" name="Slide Number Placeholder 5"/>
          <p:cNvSpPr>
            <a:spLocks noGrp="1"/>
          </p:cNvSpPr>
          <p:nvPr>
            <p:ph type="sldNum" sz="quarter" idx="12"/>
          </p:nvPr>
        </p:nvSpPr>
        <p:spPr/>
        <p:txBody>
          <a:bodyPr/>
          <a:lstStyle/>
          <a:p>
            <a:fld id="{F24CD46A-430A-4298-B9D9-A45CD8963C04}" type="slidenum">
              <a:rPr lang="en-US" smtClean="0"/>
              <a:pPr/>
              <a:t>‹#›</a:t>
            </a:fld>
            <a:endParaRPr lang="en-US"/>
          </a:p>
        </p:txBody>
      </p:sp>
    </p:spTree>
    <p:extLst>
      <p:ext uri="{BB962C8B-B14F-4D97-AF65-F5344CB8AC3E}">
        <p14:creationId xmlns:p14="http://schemas.microsoft.com/office/powerpoint/2010/main" val="2167763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FF7EC5-8973-4F95-A5B6-85FFAF99B3E1}" type="datetime1">
              <a:rPr lang="en-US" smtClean="0"/>
              <a:pPr/>
              <a:t>5/19/2016</a:t>
            </a:fld>
            <a:endParaRPr lang="en-US"/>
          </a:p>
        </p:txBody>
      </p:sp>
      <p:sp>
        <p:nvSpPr>
          <p:cNvPr id="5" name="Footer Placeholder 4"/>
          <p:cNvSpPr>
            <a:spLocks noGrp="1"/>
          </p:cNvSpPr>
          <p:nvPr>
            <p:ph type="ftr" sz="quarter" idx="11"/>
          </p:nvPr>
        </p:nvSpPr>
        <p:spPr/>
        <p:txBody>
          <a:bodyPr/>
          <a:lstStyle/>
          <a:p>
            <a:r>
              <a:rPr lang="en-US" smtClean="0"/>
              <a:t>Dr.Zahid aimkhani</a:t>
            </a:r>
            <a:endParaRPr lang="en-US"/>
          </a:p>
        </p:txBody>
      </p:sp>
      <p:sp>
        <p:nvSpPr>
          <p:cNvPr id="6" name="Slide Number Placeholder 5"/>
          <p:cNvSpPr>
            <a:spLocks noGrp="1"/>
          </p:cNvSpPr>
          <p:nvPr>
            <p:ph type="sldNum" sz="quarter" idx="12"/>
          </p:nvPr>
        </p:nvSpPr>
        <p:spPr/>
        <p:txBody>
          <a:bodyPr/>
          <a:lstStyle/>
          <a:p>
            <a:fld id="{F24CD46A-430A-4298-B9D9-A45CD8963C04}" type="slidenum">
              <a:rPr lang="en-US" smtClean="0"/>
              <a:pPr/>
              <a:t>‹#›</a:t>
            </a:fld>
            <a:endParaRPr lang="en-US"/>
          </a:p>
        </p:txBody>
      </p:sp>
    </p:spTree>
    <p:extLst>
      <p:ext uri="{BB962C8B-B14F-4D97-AF65-F5344CB8AC3E}">
        <p14:creationId xmlns:p14="http://schemas.microsoft.com/office/powerpoint/2010/main" val="92758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A36EEB-D434-41D5-8EBB-82BC9208D4A2}" type="datetime1">
              <a:rPr lang="en-US" smtClean="0"/>
              <a:pPr/>
              <a:t>5/19/2016</a:t>
            </a:fld>
            <a:endParaRPr lang="en-US"/>
          </a:p>
        </p:txBody>
      </p:sp>
      <p:sp>
        <p:nvSpPr>
          <p:cNvPr id="5" name="Footer Placeholder 4"/>
          <p:cNvSpPr>
            <a:spLocks noGrp="1"/>
          </p:cNvSpPr>
          <p:nvPr>
            <p:ph type="ftr" sz="quarter" idx="11"/>
          </p:nvPr>
        </p:nvSpPr>
        <p:spPr/>
        <p:txBody>
          <a:bodyPr/>
          <a:lstStyle/>
          <a:p>
            <a:r>
              <a:rPr lang="en-US" smtClean="0"/>
              <a:t>Dr.Zahid aimkhani</a:t>
            </a:r>
            <a:endParaRPr lang="en-US"/>
          </a:p>
        </p:txBody>
      </p:sp>
      <p:sp>
        <p:nvSpPr>
          <p:cNvPr id="6" name="Slide Number Placeholder 5"/>
          <p:cNvSpPr>
            <a:spLocks noGrp="1"/>
          </p:cNvSpPr>
          <p:nvPr>
            <p:ph type="sldNum" sz="quarter" idx="12"/>
          </p:nvPr>
        </p:nvSpPr>
        <p:spPr/>
        <p:txBody>
          <a:bodyPr/>
          <a:lstStyle/>
          <a:p>
            <a:fld id="{F24CD46A-430A-4298-B9D9-A45CD8963C04}" type="slidenum">
              <a:rPr lang="en-US" smtClean="0"/>
              <a:pPr/>
              <a:t>‹#›</a:t>
            </a:fld>
            <a:endParaRPr lang="en-US"/>
          </a:p>
        </p:txBody>
      </p:sp>
    </p:spTree>
    <p:extLst>
      <p:ext uri="{BB962C8B-B14F-4D97-AF65-F5344CB8AC3E}">
        <p14:creationId xmlns:p14="http://schemas.microsoft.com/office/powerpoint/2010/main" val="293173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8912F9-900B-4503-9F4B-8E9941272E43}" type="datetime1">
              <a:rPr lang="en-US" smtClean="0"/>
              <a:pPr/>
              <a:t>5/19/2016</a:t>
            </a:fld>
            <a:endParaRPr lang="en-US"/>
          </a:p>
        </p:txBody>
      </p:sp>
      <p:sp>
        <p:nvSpPr>
          <p:cNvPr id="5" name="Footer Placeholder 4"/>
          <p:cNvSpPr>
            <a:spLocks noGrp="1"/>
          </p:cNvSpPr>
          <p:nvPr>
            <p:ph type="ftr" sz="quarter" idx="11"/>
          </p:nvPr>
        </p:nvSpPr>
        <p:spPr/>
        <p:txBody>
          <a:bodyPr/>
          <a:lstStyle/>
          <a:p>
            <a:r>
              <a:rPr lang="en-US" smtClean="0"/>
              <a:t>Dr.Zahid aimkhani</a:t>
            </a:r>
            <a:endParaRPr lang="en-US"/>
          </a:p>
        </p:txBody>
      </p:sp>
      <p:sp>
        <p:nvSpPr>
          <p:cNvPr id="6" name="Slide Number Placeholder 5"/>
          <p:cNvSpPr>
            <a:spLocks noGrp="1"/>
          </p:cNvSpPr>
          <p:nvPr>
            <p:ph type="sldNum" sz="quarter" idx="12"/>
          </p:nvPr>
        </p:nvSpPr>
        <p:spPr/>
        <p:txBody>
          <a:bodyPr/>
          <a:lstStyle/>
          <a:p>
            <a:fld id="{F24CD46A-430A-4298-B9D9-A45CD8963C04}" type="slidenum">
              <a:rPr lang="en-US" smtClean="0"/>
              <a:pPr/>
              <a:t>‹#›</a:t>
            </a:fld>
            <a:endParaRPr lang="en-US"/>
          </a:p>
        </p:txBody>
      </p:sp>
    </p:spTree>
    <p:extLst>
      <p:ext uri="{BB962C8B-B14F-4D97-AF65-F5344CB8AC3E}">
        <p14:creationId xmlns:p14="http://schemas.microsoft.com/office/powerpoint/2010/main" val="51602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3DE337-A33A-4DD7-B230-F73CDCD82DA5}" type="datetime1">
              <a:rPr lang="en-US" smtClean="0"/>
              <a:pPr/>
              <a:t>5/19/2016</a:t>
            </a:fld>
            <a:endParaRPr lang="en-US"/>
          </a:p>
        </p:txBody>
      </p:sp>
      <p:sp>
        <p:nvSpPr>
          <p:cNvPr id="5" name="Footer Placeholder 4"/>
          <p:cNvSpPr>
            <a:spLocks noGrp="1"/>
          </p:cNvSpPr>
          <p:nvPr>
            <p:ph type="ftr" sz="quarter" idx="11"/>
          </p:nvPr>
        </p:nvSpPr>
        <p:spPr/>
        <p:txBody>
          <a:bodyPr/>
          <a:lstStyle/>
          <a:p>
            <a:r>
              <a:rPr lang="en-US" smtClean="0"/>
              <a:t>Dr.Zahid aimkhani</a:t>
            </a:r>
            <a:endParaRPr lang="en-US"/>
          </a:p>
        </p:txBody>
      </p:sp>
      <p:sp>
        <p:nvSpPr>
          <p:cNvPr id="6" name="Slide Number Placeholder 5"/>
          <p:cNvSpPr>
            <a:spLocks noGrp="1"/>
          </p:cNvSpPr>
          <p:nvPr>
            <p:ph type="sldNum" sz="quarter" idx="12"/>
          </p:nvPr>
        </p:nvSpPr>
        <p:spPr/>
        <p:txBody>
          <a:bodyPr/>
          <a:lstStyle/>
          <a:p>
            <a:fld id="{F24CD46A-430A-4298-B9D9-A45CD8963C04}" type="slidenum">
              <a:rPr lang="en-US" smtClean="0"/>
              <a:pPr/>
              <a:t>‹#›</a:t>
            </a:fld>
            <a:endParaRPr lang="en-US"/>
          </a:p>
        </p:txBody>
      </p:sp>
    </p:spTree>
    <p:extLst>
      <p:ext uri="{BB962C8B-B14F-4D97-AF65-F5344CB8AC3E}">
        <p14:creationId xmlns:p14="http://schemas.microsoft.com/office/powerpoint/2010/main" val="280664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02CEEE-FCCC-4409-88DF-A20E2BC8D524}" type="datetime1">
              <a:rPr lang="en-US" smtClean="0"/>
              <a:pPr/>
              <a:t>5/19/2016</a:t>
            </a:fld>
            <a:endParaRPr lang="en-US"/>
          </a:p>
        </p:txBody>
      </p:sp>
      <p:sp>
        <p:nvSpPr>
          <p:cNvPr id="6" name="Footer Placeholder 5"/>
          <p:cNvSpPr>
            <a:spLocks noGrp="1"/>
          </p:cNvSpPr>
          <p:nvPr>
            <p:ph type="ftr" sz="quarter" idx="11"/>
          </p:nvPr>
        </p:nvSpPr>
        <p:spPr/>
        <p:txBody>
          <a:bodyPr/>
          <a:lstStyle/>
          <a:p>
            <a:r>
              <a:rPr lang="en-US" smtClean="0"/>
              <a:t>Dr.Zahid aimkhani</a:t>
            </a:r>
            <a:endParaRPr lang="en-US"/>
          </a:p>
        </p:txBody>
      </p:sp>
      <p:sp>
        <p:nvSpPr>
          <p:cNvPr id="7" name="Slide Number Placeholder 6"/>
          <p:cNvSpPr>
            <a:spLocks noGrp="1"/>
          </p:cNvSpPr>
          <p:nvPr>
            <p:ph type="sldNum" sz="quarter" idx="12"/>
          </p:nvPr>
        </p:nvSpPr>
        <p:spPr/>
        <p:txBody>
          <a:bodyPr/>
          <a:lstStyle/>
          <a:p>
            <a:fld id="{F24CD46A-430A-4298-B9D9-A45CD8963C04}" type="slidenum">
              <a:rPr lang="en-US" smtClean="0"/>
              <a:pPr/>
              <a:t>‹#›</a:t>
            </a:fld>
            <a:endParaRPr lang="en-US"/>
          </a:p>
        </p:txBody>
      </p:sp>
    </p:spTree>
    <p:extLst>
      <p:ext uri="{BB962C8B-B14F-4D97-AF65-F5344CB8AC3E}">
        <p14:creationId xmlns:p14="http://schemas.microsoft.com/office/powerpoint/2010/main" val="109326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3B0834-BDE1-4FED-B1F0-E533D1A887F2}" type="datetime1">
              <a:rPr lang="en-US" smtClean="0"/>
              <a:pPr/>
              <a:t>5/19/2016</a:t>
            </a:fld>
            <a:endParaRPr lang="en-US"/>
          </a:p>
        </p:txBody>
      </p:sp>
      <p:sp>
        <p:nvSpPr>
          <p:cNvPr id="8" name="Footer Placeholder 7"/>
          <p:cNvSpPr>
            <a:spLocks noGrp="1"/>
          </p:cNvSpPr>
          <p:nvPr>
            <p:ph type="ftr" sz="quarter" idx="11"/>
          </p:nvPr>
        </p:nvSpPr>
        <p:spPr/>
        <p:txBody>
          <a:bodyPr/>
          <a:lstStyle/>
          <a:p>
            <a:r>
              <a:rPr lang="en-US" smtClean="0"/>
              <a:t>Dr.Zahid aimkhani</a:t>
            </a:r>
            <a:endParaRPr lang="en-US"/>
          </a:p>
        </p:txBody>
      </p:sp>
      <p:sp>
        <p:nvSpPr>
          <p:cNvPr id="9" name="Slide Number Placeholder 8"/>
          <p:cNvSpPr>
            <a:spLocks noGrp="1"/>
          </p:cNvSpPr>
          <p:nvPr>
            <p:ph type="sldNum" sz="quarter" idx="12"/>
          </p:nvPr>
        </p:nvSpPr>
        <p:spPr/>
        <p:txBody>
          <a:bodyPr/>
          <a:lstStyle/>
          <a:p>
            <a:fld id="{F24CD46A-430A-4298-B9D9-A45CD8963C04}" type="slidenum">
              <a:rPr lang="en-US" smtClean="0"/>
              <a:pPr/>
              <a:t>‹#›</a:t>
            </a:fld>
            <a:endParaRPr lang="en-US"/>
          </a:p>
        </p:txBody>
      </p:sp>
    </p:spTree>
    <p:extLst>
      <p:ext uri="{BB962C8B-B14F-4D97-AF65-F5344CB8AC3E}">
        <p14:creationId xmlns:p14="http://schemas.microsoft.com/office/powerpoint/2010/main" val="3871975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D9FE40-B5EB-4AEB-BC9A-BAB4E6E02F13}" type="datetime1">
              <a:rPr lang="en-US" smtClean="0"/>
              <a:pPr/>
              <a:t>5/19/2016</a:t>
            </a:fld>
            <a:endParaRPr lang="en-US"/>
          </a:p>
        </p:txBody>
      </p:sp>
      <p:sp>
        <p:nvSpPr>
          <p:cNvPr id="4" name="Footer Placeholder 3"/>
          <p:cNvSpPr>
            <a:spLocks noGrp="1"/>
          </p:cNvSpPr>
          <p:nvPr>
            <p:ph type="ftr" sz="quarter" idx="11"/>
          </p:nvPr>
        </p:nvSpPr>
        <p:spPr/>
        <p:txBody>
          <a:bodyPr/>
          <a:lstStyle/>
          <a:p>
            <a:r>
              <a:rPr lang="en-US" smtClean="0"/>
              <a:t>Dr.Zahid aimkhani</a:t>
            </a:r>
            <a:endParaRPr lang="en-US"/>
          </a:p>
        </p:txBody>
      </p:sp>
      <p:sp>
        <p:nvSpPr>
          <p:cNvPr id="5" name="Slide Number Placeholder 4"/>
          <p:cNvSpPr>
            <a:spLocks noGrp="1"/>
          </p:cNvSpPr>
          <p:nvPr>
            <p:ph type="sldNum" sz="quarter" idx="12"/>
          </p:nvPr>
        </p:nvSpPr>
        <p:spPr/>
        <p:txBody>
          <a:bodyPr/>
          <a:lstStyle/>
          <a:p>
            <a:fld id="{F24CD46A-430A-4298-B9D9-A45CD8963C04}" type="slidenum">
              <a:rPr lang="en-US" smtClean="0"/>
              <a:pPr/>
              <a:t>‹#›</a:t>
            </a:fld>
            <a:endParaRPr lang="en-US"/>
          </a:p>
        </p:txBody>
      </p:sp>
    </p:spTree>
    <p:extLst>
      <p:ext uri="{BB962C8B-B14F-4D97-AF65-F5344CB8AC3E}">
        <p14:creationId xmlns:p14="http://schemas.microsoft.com/office/powerpoint/2010/main" val="2540314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BA4D28-6719-419D-80EB-255E437E8DAE}" type="datetime1">
              <a:rPr lang="en-US" smtClean="0"/>
              <a:pPr/>
              <a:t>5/19/2016</a:t>
            </a:fld>
            <a:endParaRPr lang="en-US"/>
          </a:p>
        </p:txBody>
      </p:sp>
      <p:sp>
        <p:nvSpPr>
          <p:cNvPr id="3" name="Footer Placeholder 2"/>
          <p:cNvSpPr>
            <a:spLocks noGrp="1"/>
          </p:cNvSpPr>
          <p:nvPr>
            <p:ph type="ftr" sz="quarter" idx="11"/>
          </p:nvPr>
        </p:nvSpPr>
        <p:spPr/>
        <p:txBody>
          <a:bodyPr/>
          <a:lstStyle/>
          <a:p>
            <a:r>
              <a:rPr lang="en-US" smtClean="0"/>
              <a:t>Dr.Zahid aimkhani</a:t>
            </a:r>
            <a:endParaRPr lang="en-US"/>
          </a:p>
        </p:txBody>
      </p:sp>
      <p:sp>
        <p:nvSpPr>
          <p:cNvPr id="4" name="Slide Number Placeholder 3"/>
          <p:cNvSpPr>
            <a:spLocks noGrp="1"/>
          </p:cNvSpPr>
          <p:nvPr>
            <p:ph type="sldNum" sz="quarter" idx="12"/>
          </p:nvPr>
        </p:nvSpPr>
        <p:spPr/>
        <p:txBody>
          <a:bodyPr/>
          <a:lstStyle/>
          <a:p>
            <a:fld id="{F24CD46A-430A-4298-B9D9-A45CD8963C04}" type="slidenum">
              <a:rPr lang="en-US" smtClean="0"/>
              <a:pPr/>
              <a:t>‹#›</a:t>
            </a:fld>
            <a:endParaRPr lang="en-US"/>
          </a:p>
        </p:txBody>
      </p:sp>
    </p:spTree>
    <p:extLst>
      <p:ext uri="{BB962C8B-B14F-4D97-AF65-F5344CB8AC3E}">
        <p14:creationId xmlns:p14="http://schemas.microsoft.com/office/powerpoint/2010/main" val="2084551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871E8-8865-4CA0-9A3E-C31255AB6F27}" type="datetime1">
              <a:rPr lang="en-US" smtClean="0"/>
              <a:pPr/>
              <a:t>5/19/2016</a:t>
            </a:fld>
            <a:endParaRPr lang="en-US"/>
          </a:p>
        </p:txBody>
      </p:sp>
      <p:sp>
        <p:nvSpPr>
          <p:cNvPr id="6" name="Footer Placeholder 5"/>
          <p:cNvSpPr>
            <a:spLocks noGrp="1"/>
          </p:cNvSpPr>
          <p:nvPr>
            <p:ph type="ftr" sz="quarter" idx="11"/>
          </p:nvPr>
        </p:nvSpPr>
        <p:spPr/>
        <p:txBody>
          <a:bodyPr/>
          <a:lstStyle/>
          <a:p>
            <a:r>
              <a:rPr lang="en-US" smtClean="0"/>
              <a:t>Dr.Zahid aimkhani</a:t>
            </a:r>
            <a:endParaRPr lang="en-US"/>
          </a:p>
        </p:txBody>
      </p:sp>
      <p:sp>
        <p:nvSpPr>
          <p:cNvPr id="7" name="Slide Number Placeholder 6"/>
          <p:cNvSpPr>
            <a:spLocks noGrp="1"/>
          </p:cNvSpPr>
          <p:nvPr>
            <p:ph type="sldNum" sz="quarter" idx="12"/>
          </p:nvPr>
        </p:nvSpPr>
        <p:spPr/>
        <p:txBody>
          <a:bodyPr/>
          <a:lstStyle/>
          <a:p>
            <a:fld id="{F24CD46A-430A-4298-B9D9-A45CD8963C04}" type="slidenum">
              <a:rPr lang="en-US" smtClean="0"/>
              <a:pPr/>
              <a:t>‹#›</a:t>
            </a:fld>
            <a:endParaRPr lang="en-US"/>
          </a:p>
        </p:txBody>
      </p:sp>
    </p:spTree>
    <p:extLst>
      <p:ext uri="{BB962C8B-B14F-4D97-AF65-F5344CB8AC3E}">
        <p14:creationId xmlns:p14="http://schemas.microsoft.com/office/powerpoint/2010/main" val="235416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90E4D2-0997-457B-AF4A-11F39A7AC716}" type="datetime1">
              <a:rPr lang="en-US" smtClean="0"/>
              <a:pPr/>
              <a:t>5/19/2016</a:t>
            </a:fld>
            <a:endParaRPr lang="en-US"/>
          </a:p>
        </p:txBody>
      </p:sp>
      <p:sp>
        <p:nvSpPr>
          <p:cNvPr id="6" name="Footer Placeholder 5"/>
          <p:cNvSpPr>
            <a:spLocks noGrp="1"/>
          </p:cNvSpPr>
          <p:nvPr>
            <p:ph type="ftr" sz="quarter" idx="11"/>
          </p:nvPr>
        </p:nvSpPr>
        <p:spPr/>
        <p:txBody>
          <a:bodyPr/>
          <a:lstStyle/>
          <a:p>
            <a:r>
              <a:rPr lang="en-US" smtClean="0"/>
              <a:t>Dr.Zahid aimkhani</a:t>
            </a:r>
            <a:endParaRPr lang="en-US"/>
          </a:p>
        </p:txBody>
      </p:sp>
      <p:sp>
        <p:nvSpPr>
          <p:cNvPr id="7" name="Slide Number Placeholder 6"/>
          <p:cNvSpPr>
            <a:spLocks noGrp="1"/>
          </p:cNvSpPr>
          <p:nvPr>
            <p:ph type="sldNum" sz="quarter" idx="12"/>
          </p:nvPr>
        </p:nvSpPr>
        <p:spPr/>
        <p:txBody>
          <a:bodyPr/>
          <a:lstStyle/>
          <a:p>
            <a:fld id="{F24CD46A-430A-4298-B9D9-A45CD8963C04}" type="slidenum">
              <a:rPr lang="en-US" smtClean="0"/>
              <a:pPr/>
              <a:t>‹#›</a:t>
            </a:fld>
            <a:endParaRPr lang="en-US"/>
          </a:p>
        </p:txBody>
      </p:sp>
    </p:spTree>
    <p:extLst>
      <p:ext uri="{BB962C8B-B14F-4D97-AF65-F5344CB8AC3E}">
        <p14:creationId xmlns:p14="http://schemas.microsoft.com/office/powerpoint/2010/main" val="2422937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B1F97E-1333-400C-81B5-7BD092F695C4}" type="datetime1">
              <a:rPr lang="en-US" smtClean="0"/>
              <a:pPr/>
              <a:t>5/19/2016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Dr.Zahid aimkhani</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CD46A-430A-4298-B9D9-A45CD8963C04}" type="slidenum">
              <a:rPr lang="en-US" smtClean="0"/>
              <a:pPr/>
              <a:t>‹#›</a:t>
            </a:fld>
            <a:endParaRPr lang="en-US"/>
          </a:p>
        </p:txBody>
      </p:sp>
    </p:spTree>
    <p:extLst>
      <p:ext uri="{BB962C8B-B14F-4D97-AF65-F5344CB8AC3E}">
        <p14:creationId xmlns:p14="http://schemas.microsoft.com/office/powerpoint/2010/main" val="407984226"/>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4.xml"/><Relationship Id="rId4" Type="http://schemas.openxmlformats.org/officeDocument/2006/relationships/image" Target="../media/image45.emf"/></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2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2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5.jpg"/><Relationship Id="rId4" Type="http://schemas.openxmlformats.org/officeDocument/2006/relationships/image" Target="../media/image54.emf"/></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7.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4.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g"/></Relationships>
</file>

<file path=ppt/slides/_rels/slide3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jpg"/><Relationship Id="rId1" Type="http://schemas.openxmlformats.org/officeDocument/2006/relationships/slideLayout" Target="../slideLayouts/slideLayout4.xml"/><Relationship Id="rId4" Type="http://schemas.openxmlformats.org/officeDocument/2006/relationships/image" Target="../media/image74.emf"/></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76.png"/><Relationship Id="rId5" Type="http://schemas.microsoft.com/office/2007/relationships/hdphoto" Target="../media/hdphoto1.wdp"/><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67" t="3601" r="1288" b="22667"/>
          <a:stretch/>
        </p:blipFill>
        <p:spPr>
          <a:xfrm>
            <a:off x="2971551" y="1698625"/>
            <a:ext cx="6096249" cy="4679950"/>
          </a:xfrm>
          <a:prstGeom prst="rect">
            <a:avLst/>
          </a:prstGeom>
        </p:spPr>
      </p:pic>
      <p:sp>
        <p:nvSpPr>
          <p:cNvPr id="2" name="Title 1"/>
          <p:cNvSpPr>
            <a:spLocks noGrp="1"/>
          </p:cNvSpPr>
          <p:nvPr>
            <p:ph type="title"/>
          </p:nvPr>
        </p:nvSpPr>
        <p:spPr>
          <a:xfrm>
            <a:off x="381000" y="381000"/>
            <a:ext cx="10896600" cy="2819400"/>
          </a:xfrm>
          <a:noFill/>
          <a:ln>
            <a:solidFill>
              <a:schemeClr val="bg1"/>
            </a:solidFill>
          </a:ln>
        </p:spPr>
        <p:style>
          <a:lnRef idx="1">
            <a:schemeClr val="dk1"/>
          </a:lnRef>
          <a:fillRef idx="3">
            <a:schemeClr val="dk1"/>
          </a:fillRef>
          <a:effectRef idx="2">
            <a:schemeClr val="dk1"/>
          </a:effectRef>
          <a:fontRef idx="minor">
            <a:schemeClr val="lt1"/>
          </a:fontRef>
        </p:style>
        <p:txBody>
          <a:bodyPr>
            <a:normAutofit/>
          </a:bodyPr>
          <a:lstStyle/>
          <a:p>
            <a:pPr algn="ctr"/>
            <a:r>
              <a:rPr lang="en-US" sz="4000" b="1" dirty="0" smtClean="0">
                <a:solidFill>
                  <a:schemeClr val="tx2"/>
                </a:solidFill>
                <a:latin typeface="Batang" panose="02030600000101010101" pitchFamily="18" charset="-127"/>
                <a:ea typeface="Batang" panose="02030600000101010101" pitchFamily="18" charset="-127"/>
              </a:rPr>
              <a:t>Clinical Anatomy of the Neck</a:t>
            </a:r>
            <a:br>
              <a:rPr lang="en-US" sz="4000" b="1" dirty="0" smtClean="0">
                <a:solidFill>
                  <a:schemeClr val="tx2"/>
                </a:solidFill>
                <a:latin typeface="Batang" panose="02030600000101010101" pitchFamily="18" charset="-127"/>
                <a:ea typeface="Batang" panose="02030600000101010101" pitchFamily="18" charset="-127"/>
              </a:rPr>
            </a:br>
            <a:r>
              <a:rPr lang="en-US" sz="1400" dirty="0" smtClean="0">
                <a:solidFill>
                  <a:srgbClr val="A50021"/>
                </a:solidFill>
                <a:latin typeface="Andalus" panose="02020603050405020304" pitchFamily="18" charset="-78"/>
                <a:cs typeface="Andalus" panose="02020603050405020304" pitchFamily="18" charset="-78"/>
              </a:rPr>
              <a:t>The </a:t>
            </a:r>
            <a:r>
              <a:rPr lang="en-US" sz="1400" dirty="0">
                <a:solidFill>
                  <a:srgbClr val="A50021"/>
                </a:solidFill>
                <a:latin typeface="Andalus" panose="02020603050405020304" pitchFamily="18" charset="-78"/>
                <a:cs typeface="Andalus" panose="02020603050405020304" pitchFamily="18" charset="-78"/>
              </a:rPr>
              <a:t>neck is conveniently thought of as the tissue surrounding the 7 cervical vertebrae.</a:t>
            </a:r>
            <a:br>
              <a:rPr lang="en-US" sz="1400" dirty="0">
                <a:solidFill>
                  <a:srgbClr val="A50021"/>
                </a:solidFill>
                <a:latin typeface="Andalus" panose="02020603050405020304" pitchFamily="18" charset="-78"/>
                <a:cs typeface="Andalus" panose="02020603050405020304" pitchFamily="18" charset="-78"/>
              </a:rPr>
            </a:br>
            <a:r>
              <a:rPr lang="en-US" sz="4000" b="1" dirty="0" smtClean="0">
                <a:solidFill>
                  <a:schemeClr val="tx2"/>
                </a:solidFill>
                <a:latin typeface="Batang" panose="02030600000101010101" pitchFamily="18" charset="-127"/>
                <a:ea typeface="Batang" panose="02030600000101010101" pitchFamily="18" charset="-127"/>
              </a:rPr>
              <a:t> </a:t>
            </a:r>
            <a:r>
              <a:rPr lang="en-US" sz="4000" b="1" dirty="0">
                <a:solidFill>
                  <a:schemeClr val="tx2"/>
                </a:solidFill>
                <a:latin typeface="Batang" panose="02030600000101010101" pitchFamily="18" charset="-127"/>
                <a:ea typeface="Batang" panose="02030600000101010101" pitchFamily="18" charset="-127"/>
              </a:rPr>
              <a:t/>
            </a:r>
            <a:br>
              <a:rPr lang="en-US" sz="4000" b="1" dirty="0">
                <a:solidFill>
                  <a:schemeClr val="tx2"/>
                </a:solidFill>
                <a:latin typeface="Batang" panose="02030600000101010101" pitchFamily="18" charset="-127"/>
                <a:ea typeface="Batang" panose="02030600000101010101" pitchFamily="18" charset="-127"/>
              </a:rPr>
            </a:br>
            <a:endParaRPr lang="en-US" sz="4000" b="1" dirty="0">
              <a:solidFill>
                <a:schemeClr val="tx2"/>
              </a:solidFill>
              <a:latin typeface="Batang" panose="02030600000101010101" pitchFamily="18" charset="-127"/>
              <a:ea typeface="Batang" panose="02030600000101010101" pitchFamily="18" charset="-127"/>
            </a:endParaRPr>
          </a:p>
        </p:txBody>
      </p:sp>
      <p:sp>
        <p:nvSpPr>
          <p:cNvPr id="3" name="TextBox 2"/>
          <p:cNvSpPr txBox="1"/>
          <p:nvPr/>
        </p:nvSpPr>
        <p:spPr bwMode="invGray">
          <a:xfrm>
            <a:off x="2971800" y="5754469"/>
            <a:ext cx="5791200" cy="646331"/>
          </a:xfrm>
          <a:prstGeom prst="rect">
            <a:avLst/>
          </a:prstGeom>
          <a:solidFill>
            <a:schemeClr val="bg1"/>
          </a:solidFill>
          <a:ln>
            <a:solidFill>
              <a:schemeClr val="bg1"/>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400" b="1" dirty="0">
                <a:latin typeface="Segoe Print" panose="02000600000000000000" pitchFamily="2" charset="0"/>
                <a:cs typeface="Times New Roman" pitchFamily="18" charset="0"/>
              </a:rPr>
              <a:t>Dr. Zahid </a:t>
            </a:r>
            <a:r>
              <a:rPr lang="en-US" sz="2400" b="1" dirty="0" smtClean="0">
                <a:latin typeface="Segoe Print" panose="02000600000000000000" pitchFamily="2" charset="0"/>
                <a:cs typeface="Times New Roman" pitchFamily="18" charset="0"/>
              </a:rPr>
              <a:t>Kaimkhani</a:t>
            </a:r>
          </a:p>
          <a:p>
            <a:pPr algn="ctr"/>
            <a:r>
              <a:rPr lang="en-US" sz="1200" b="1" dirty="0" smtClean="0">
                <a:latin typeface="Segoe Print" panose="02000600000000000000" pitchFamily="2" charset="0"/>
                <a:cs typeface="Times New Roman" pitchFamily="18" charset="0"/>
              </a:rPr>
              <a:t>                                M.D, </a:t>
            </a:r>
            <a:r>
              <a:rPr lang="en-US" sz="1200" b="1" dirty="0" err="1" smtClean="0">
                <a:latin typeface="Segoe Print" panose="02000600000000000000" pitchFamily="2" charset="0"/>
                <a:cs typeface="Times New Roman" pitchFamily="18" charset="0"/>
              </a:rPr>
              <a:t>M.Phil</a:t>
            </a:r>
            <a:r>
              <a:rPr lang="en-US" sz="1200" b="1" dirty="0" smtClean="0">
                <a:latin typeface="Segoe Print" panose="02000600000000000000" pitchFamily="2" charset="0"/>
                <a:cs typeface="Times New Roman" pitchFamily="18" charset="0"/>
              </a:rPr>
              <a:t> ,PhD </a:t>
            </a:r>
            <a:endParaRPr lang="en-US" sz="1200" b="1" dirty="0">
              <a:latin typeface="Segoe Print" panose="02000600000000000000" pitchFamily="2" charset="0"/>
              <a:cs typeface="Times New Roman" pitchFamily="18" charset="0"/>
            </a:endParaRPr>
          </a:p>
        </p:txBody>
      </p:sp>
      <p:sp>
        <p:nvSpPr>
          <p:cNvPr id="4" name="Slide Number Placeholder 3"/>
          <p:cNvSpPr>
            <a:spLocks noGrp="1"/>
          </p:cNvSpPr>
          <p:nvPr>
            <p:ph type="sldNum" sz="quarter" idx="12"/>
          </p:nvPr>
        </p:nvSpPr>
        <p:spPr/>
        <p:txBody>
          <a:bodyPr/>
          <a:lstStyle/>
          <a:p>
            <a:fld id="{F24CD46A-430A-4298-B9D9-A45CD8963C04}"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Dr.Zahid aimkhani</a:t>
            </a:r>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bwMode="gray">
          <a:xfrm>
            <a:off x="457200" y="1066802"/>
            <a:ext cx="4191000" cy="5486398"/>
          </a:xfr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a:bodyPr>
          <a:lstStyle/>
          <a:p>
            <a:pPr>
              <a:buNone/>
            </a:pPr>
            <a:r>
              <a:rPr lang="en-US" sz="1600" b="1" dirty="0">
                <a:latin typeface="Batang" pitchFamily="18" charset="-127"/>
                <a:ea typeface="Batang" pitchFamily="18" charset="-127"/>
                <a:cs typeface="Times New Roman" pitchFamily="18" charset="0"/>
              </a:rPr>
              <a:t> </a:t>
            </a:r>
            <a:r>
              <a:rPr lang="en-US" sz="1600" b="1" dirty="0" smtClean="0">
                <a:latin typeface="Batang" pitchFamily="18" charset="-127"/>
                <a:ea typeface="Batang" pitchFamily="18" charset="-127"/>
                <a:cs typeface="Times New Roman" pitchFamily="18" charset="0"/>
              </a:rPr>
              <a:t>The </a:t>
            </a:r>
            <a:r>
              <a:rPr lang="en-US" sz="1600" b="1" i="1" dirty="0" smtClean="0">
                <a:solidFill>
                  <a:srgbClr val="006600"/>
                </a:solidFill>
                <a:latin typeface="Baskerville Old Face" panose="02020602080505020303" pitchFamily="18" charset="0"/>
                <a:cs typeface="Andalus" panose="02020603050405020304" pitchFamily="18" charset="-78"/>
              </a:rPr>
              <a:t>carotid </a:t>
            </a:r>
            <a:r>
              <a:rPr lang="en-US" sz="1600" b="1" i="1" dirty="0">
                <a:solidFill>
                  <a:srgbClr val="006600"/>
                </a:solidFill>
                <a:latin typeface="Baskerville Old Face" panose="02020602080505020303" pitchFamily="18" charset="0"/>
                <a:cs typeface="Andalus" panose="02020603050405020304" pitchFamily="18" charset="-78"/>
              </a:rPr>
              <a:t>sheath </a:t>
            </a:r>
            <a:endParaRPr lang="en-US" sz="1600" b="1" i="1" dirty="0" smtClean="0">
              <a:solidFill>
                <a:srgbClr val="006600"/>
              </a:solidFill>
              <a:latin typeface="Baskerville Old Face" panose="02020602080505020303" pitchFamily="18" charset="0"/>
              <a:cs typeface="Andalus" panose="02020603050405020304" pitchFamily="18" charset="-78"/>
            </a:endParaRPr>
          </a:p>
          <a:p>
            <a:pPr>
              <a:buNone/>
            </a:pPr>
            <a:r>
              <a:rPr lang="en-US" sz="1400" b="1" dirty="0" smtClean="0">
                <a:solidFill>
                  <a:srgbClr val="002060"/>
                </a:solidFill>
                <a:latin typeface="Batang" pitchFamily="18" charset="-127"/>
                <a:ea typeface="Batang" pitchFamily="18" charset="-127"/>
                <a:cs typeface="Times New Roman" pitchFamily="18" charset="0"/>
              </a:rPr>
              <a:t>Surrounds </a:t>
            </a:r>
            <a:r>
              <a:rPr lang="en-US" sz="1400" b="1" dirty="0">
                <a:solidFill>
                  <a:srgbClr val="002060"/>
                </a:solidFill>
                <a:latin typeface="Batang" pitchFamily="18" charset="-127"/>
                <a:ea typeface="Batang" pitchFamily="18" charset="-127"/>
                <a:cs typeface="Times New Roman" pitchFamily="18" charset="0"/>
              </a:rPr>
              <a:t>(Contents):</a:t>
            </a:r>
          </a:p>
          <a:p>
            <a:pPr lvl="1">
              <a:buFont typeface="Wingdings" pitchFamily="2" charset="2"/>
              <a:buChar char="§"/>
            </a:pPr>
            <a:r>
              <a:rPr lang="en-US" sz="1400" b="1" dirty="0">
                <a:solidFill>
                  <a:srgbClr val="FF0000"/>
                </a:solidFill>
                <a:latin typeface="Batang" pitchFamily="18" charset="-127"/>
                <a:ea typeface="Batang" pitchFamily="18" charset="-127"/>
                <a:cs typeface="Times New Roman" pitchFamily="18" charset="0"/>
              </a:rPr>
              <a:t>the carotids arteries</a:t>
            </a:r>
          </a:p>
          <a:p>
            <a:pPr lvl="1">
              <a:buFont typeface="Wingdings" pitchFamily="2" charset="2"/>
              <a:buChar char="§"/>
            </a:pPr>
            <a:r>
              <a:rPr lang="en-US" sz="1400" b="1" dirty="0">
                <a:solidFill>
                  <a:srgbClr val="0070C0"/>
                </a:solidFill>
                <a:latin typeface="Batang" pitchFamily="18" charset="-127"/>
                <a:ea typeface="Batang" pitchFamily="18" charset="-127"/>
                <a:cs typeface="Times New Roman" pitchFamily="18" charset="0"/>
              </a:rPr>
              <a:t>IJV</a:t>
            </a:r>
          </a:p>
          <a:p>
            <a:pPr lvl="1">
              <a:buFont typeface="Wingdings" pitchFamily="2" charset="2"/>
              <a:buChar char="§"/>
            </a:pPr>
            <a:r>
              <a:rPr lang="en-US" sz="1400" b="1" dirty="0">
                <a:solidFill>
                  <a:srgbClr val="FFC000"/>
                </a:solidFill>
                <a:latin typeface="Batang" pitchFamily="18" charset="-127"/>
                <a:ea typeface="Batang" pitchFamily="18" charset="-127"/>
                <a:cs typeface="Times New Roman" pitchFamily="18" charset="0"/>
              </a:rPr>
              <a:t>Vagus nerve</a:t>
            </a:r>
          </a:p>
          <a:p>
            <a:pPr lvl="1">
              <a:buFont typeface="Wingdings" pitchFamily="2" charset="2"/>
              <a:buChar char="§"/>
            </a:pPr>
            <a:r>
              <a:rPr lang="en-US" sz="1400" b="1" dirty="0">
                <a:solidFill>
                  <a:schemeClr val="accent2">
                    <a:lumMod val="75000"/>
                  </a:schemeClr>
                </a:solidFill>
                <a:latin typeface="Batang" pitchFamily="18" charset="-127"/>
                <a:ea typeface="Batang" pitchFamily="18" charset="-127"/>
                <a:cs typeface="Times New Roman" pitchFamily="18" charset="0"/>
              </a:rPr>
              <a:t>Lymph </a:t>
            </a:r>
            <a:r>
              <a:rPr lang="en-US" sz="1400" b="1" dirty="0" smtClean="0">
                <a:solidFill>
                  <a:schemeClr val="accent2">
                    <a:lumMod val="75000"/>
                  </a:schemeClr>
                </a:solidFill>
                <a:latin typeface="Batang" pitchFamily="18" charset="-127"/>
                <a:ea typeface="Batang" pitchFamily="18" charset="-127"/>
                <a:cs typeface="Times New Roman" pitchFamily="18" charset="0"/>
              </a:rPr>
              <a:t>nodes</a:t>
            </a:r>
            <a:endParaRPr lang="en-US" sz="1400" b="1" dirty="0">
              <a:solidFill>
                <a:schemeClr val="accent2">
                  <a:lumMod val="75000"/>
                </a:schemeClr>
              </a:solidFill>
              <a:latin typeface="Batang" pitchFamily="18" charset="-127"/>
              <a:ea typeface="Batang" pitchFamily="18" charset="-127"/>
              <a:cs typeface="Times New Roman" pitchFamily="18" charset="0"/>
            </a:endParaRPr>
          </a:p>
          <a:p>
            <a:endParaRPr lang="en-US" sz="1400" b="1" dirty="0">
              <a:latin typeface="Batang" pitchFamily="18" charset="-127"/>
              <a:ea typeface="Batang" pitchFamily="18" charset="-127"/>
              <a:cs typeface="Times New Roman" pitchFamily="18" charset="0"/>
            </a:endParaRPr>
          </a:p>
          <a:p>
            <a:pPr>
              <a:buNone/>
            </a:pPr>
            <a:r>
              <a:rPr lang="en-US" sz="1400" b="1" dirty="0">
                <a:solidFill>
                  <a:srgbClr val="002060"/>
                </a:solidFill>
                <a:latin typeface="Batang" pitchFamily="18" charset="-127"/>
                <a:ea typeface="Batang" pitchFamily="18" charset="-127"/>
                <a:cs typeface="Times New Roman" pitchFamily="18" charset="0"/>
              </a:rPr>
              <a:t>Extent:</a:t>
            </a:r>
          </a:p>
          <a:p>
            <a:pPr lvl="1">
              <a:buFont typeface="Wingdings" pitchFamily="2" charset="2"/>
              <a:buChar char="§"/>
            </a:pPr>
            <a:r>
              <a:rPr lang="en-US" sz="1400" b="1" dirty="0">
                <a:latin typeface="Batang" pitchFamily="18" charset="-127"/>
                <a:ea typeface="Batang" pitchFamily="18" charset="-127"/>
                <a:cs typeface="Times New Roman" pitchFamily="18" charset="0"/>
              </a:rPr>
              <a:t>The base of the skull superiorly and fuses with the pericardium inferiorly. </a:t>
            </a:r>
          </a:p>
          <a:p>
            <a:pPr>
              <a:buNone/>
            </a:pPr>
            <a:r>
              <a:rPr lang="en-US" sz="1400" b="1" dirty="0" smtClean="0">
                <a:latin typeface="Batang" pitchFamily="18" charset="-127"/>
                <a:ea typeface="Batang" pitchFamily="18" charset="-127"/>
              </a:rPr>
              <a:t>The </a:t>
            </a:r>
            <a:r>
              <a:rPr lang="en-US" sz="1400" b="1" dirty="0">
                <a:latin typeface="Batang" pitchFamily="18" charset="-127"/>
                <a:ea typeface="Batang" pitchFamily="18" charset="-127"/>
              </a:rPr>
              <a:t>sympathetic chain lies behind</a:t>
            </a:r>
          </a:p>
          <a:p>
            <a:pPr>
              <a:buNone/>
            </a:pPr>
            <a:r>
              <a:rPr lang="en-US" sz="1400" b="1" dirty="0">
                <a:latin typeface="Batang" pitchFamily="18" charset="-127"/>
                <a:ea typeface="Batang" pitchFamily="18" charset="-127"/>
              </a:rPr>
              <a:t> </a:t>
            </a:r>
          </a:p>
          <a:p>
            <a:pPr>
              <a:buNone/>
            </a:pPr>
            <a:r>
              <a:rPr lang="en-US" sz="1400" b="1" dirty="0">
                <a:solidFill>
                  <a:srgbClr val="002060"/>
                </a:solidFill>
                <a:latin typeface="Batang" pitchFamily="18" charset="-127"/>
                <a:ea typeface="Batang" pitchFamily="18" charset="-127"/>
                <a:cs typeface="Times New Roman" pitchFamily="18" charset="0"/>
              </a:rPr>
              <a:t>Nerves crossing the sheath:</a:t>
            </a:r>
          </a:p>
          <a:p>
            <a:pPr lvl="1"/>
            <a:r>
              <a:rPr lang="en-US" sz="1400" b="1" dirty="0">
                <a:latin typeface="Batang" pitchFamily="18" charset="-127"/>
                <a:ea typeface="Batang" pitchFamily="18" charset="-127"/>
                <a:cs typeface="Times New Roman" pitchFamily="18" charset="0"/>
              </a:rPr>
              <a:t>Glossopharyngeal.</a:t>
            </a:r>
          </a:p>
          <a:p>
            <a:pPr lvl="1"/>
            <a:r>
              <a:rPr lang="en-US" sz="1400" b="1" dirty="0">
                <a:latin typeface="Batang" pitchFamily="18" charset="-127"/>
                <a:ea typeface="Batang" pitchFamily="18" charset="-127"/>
                <a:cs typeface="Times New Roman" pitchFamily="18" charset="0"/>
              </a:rPr>
              <a:t>Hypoglossal.</a:t>
            </a:r>
          </a:p>
          <a:p>
            <a:pPr lvl="1"/>
            <a:r>
              <a:rPr lang="en-US" sz="1400" b="1" dirty="0">
                <a:latin typeface="Batang" pitchFamily="18" charset="-127"/>
                <a:ea typeface="Batang" pitchFamily="18" charset="-127"/>
                <a:cs typeface="Times New Roman" pitchFamily="18" charset="0"/>
              </a:rPr>
              <a:t>Spinal part of accessory</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a:t>
            </a:r>
            <a:endParaRPr lang="en-US" sz="1600" b="1" dirty="0">
              <a:latin typeface="Times New Roman" pitchFamily="18" charset="0"/>
              <a:cs typeface="Times New Roman" pitchFamily="18" charset="0"/>
            </a:endParaRPr>
          </a:p>
          <a:p>
            <a:endParaRPr lang="en-US" sz="2000" b="1" dirty="0">
              <a:solidFill>
                <a:srgbClr val="0000FF"/>
              </a:solidFill>
            </a:endParaRPr>
          </a:p>
        </p:txBody>
      </p:sp>
      <p:pic>
        <p:nvPicPr>
          <p:cNvPr id="2050" name="Picture 2" descr="C:\Users\ksu\Desktop\download.png"/>
          <p:cNvPicPr>
            <a:picLocks noGrp="1" noChangeAspect="1" noChangeArrowheads="1"/>
          </p:cNvPicPr>
          <p:nvPr>
            <p:ph sz="half" idx="1"/>
          </p:nvPr>
        </p:nvPicPr>
        <p:blipFill>
          <a:blip r:embed="rId3" cstate="print"/>
          <a:srcRect/>
          <a:stretch>
            <a:fillRect/>
          </a:stretch>
        </p:blipFill>
        <p:spPr bwMode="auto">
          <a:xfrm>
            <a:off x="6858000" y="1143000"/>
            <a:ext cx="2095500" cy="1524000"/>
          </a:xfrm>
          <a:prstGeom prst="rect">
            <a:avLst/>
          </a:prstGeom>
          <a:noFill/>
        </p:spPr>
      </p:pic>
      <p:pic>
        <p:nvPicPr>
          <p:cNvPr id="2051" name="Picture 3" descr="C:\Users\ksu\Desktop\TG 7-17 modified.jpg"/>
          <p:cNvPicPr>
            <a:picLocks noChangeAspect="1" noChangeArrowheads="1"/>
          </p:cNvPicPr>
          <p:nvPr/>
        </p:nvPicPr>
        <p:blipFill>
          <a:blip r:embed="rId4" cstate="print"/>
          <a:srcRect/>
          <a:stretch>
            <a:fillRect/>
          </a:stretch>
        </p:blipFill>
        <p:spPr bwMode="auto">
          <a:xfrm>
            <a:off x="5996259" y="2751992"/>
            <a:ext cx="5228682" cy="3810000"/>
          </a:xfrm>
          <a:prstGeom prst="rect">
            <a:avLst/>
          </a:prstGeom>
          <a:noFill/>
        </p:spPr>
      </p:pic>
      <p:sp>
        <p:nvSpPr>
          <p:cNvPr id="7" name="Slide Number Placeholder 6"/>
          <p:cNvSpPr>
            <a:spLocks noGrp="1"/>
          </p:cNvSpPr>
          <p:nvPr>
            <p:ph type="sldNum" sz="quarter" idx="12"/>
          </p:nvPr>
        </p:nvSpPr>
        <p:spPr/>
        <p:txBody>
          <a:bodyPr/>
          <a:lstStyle/>
          <a:p>
            <a:fld id="{F24CD46A-430A-4298-B9D9-A45CD8963C04}" type="slidenum">
              <a:rPr lang="en-US" smtClean="0"/>
              <a:pPr/>
              <a:t>10</a:t>
            </a:fld>
            <a:endParaRPr lang="en-US"/>
          </a:p>
        </p:txBody>
      </p:sp>
      <p:sp>
        <p:nvSpPr>
          <p:cNvPr id="8" name="Footer Placeholder 7"/>
          <p:cNvSpPr>
            <a:spLocks noGrp="1"/>
          </p:cNvSpPr>
          <p:nvPr>
            <p:ph type="ftr" sz="quarter" idx="11"/>
          </p:nvPr>
        </p:nvSpPr>
        <p:spPr/>
        <p:txBody>
          <a:bodyPr/>
          <a:lstStyle/>
          <a:p>
            <a:r>
              <a:rPr lang="en-US" smtClean="0"/>
              <a:t>Dr.Zahid aimkhani</a:t>
            </a:r>
            <a:endParaRPr lang="en-US"/>
          </a:p>
        </p:txBody>
      </p:sp>
      <p:sp>
        <p:nvSpPr>
          <p:cNvPr id="9" name="Title 1"/>
          <p:cNvSpPr>
            <a:spLocks noGrp="1"/>
          </p:cNvSpPr>
          <p:nvPr>
            <p:ph type="title"/>
          </p:nvPr>
        </p:nvSpPr>
        <p:spPr bwMode="black">
          <a:xfrm>
            <a:off x="76200" y="122238"/>
            <a:ext cx="5638800" cy="258762"/>
          </a:xfrm>
          <a:solidFill>
            <a:schemeClr val="bg1"/>
          </a:solidFill>
        </p:spPr>
        <p:style>
          <a:lnRef idx="3">
            <a:schemeClr val="lt1"/>
          </a:lnRef>
          <a:fillRef idx="1">
            <a:schemeClr val="accent3"/>
          </a:fillRef>
          <a:effectRef idx="1">
            <a:schemeClr val="accent3"/>
          </a:effectRef>
          <a:fontRef idx="minor">
            <a:schemeClr val="lt1"/>
          </a:fontRef>
        </p:style>
        <p:txBody>
          <a:bodyPr>
            <a:noAutofit/>
          </a:bodyPr>
          <a:lstStyle/>
          <a:p>
            <a:pPr marL="457200" lvl="1"/>
            <a:r>
              <a:rPr lang="en-US" sz="2000" b="1" dirty="0" smtClean="0">
                <a:solidFill>
                  <a:schemeClr val="tx1"/>
                </a:solidFill>
                <a:latin typeface="Batang" panose="02030600000101010101" pitchFamily="18" charset="-127"/>
                <a:ea typeface="Batang" panose="02030600000101010101" pitchFamily="18" charset="-127"/>
              </a:rPr>
              <a:t>The Fascial Compartments of the Neck</a:t>
            </a:r>
            <a:endParaRPr lang="en-US" sz="2000" b="1"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192278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76200" y="122238"/>
            <a:ext cx="5638800" cy="258762"/>
          </a:xfrm>
          <a:solidFill>
            <a:schemeClr val="bg1"/>
          </a:solidFill>
        </p:spPr>
        <p:style>
          <a:lnRef idx="3">
            <a:schemeClr val="lt1"/>
          </a:lnRef>
          <a:fillRef idx="1">
            <a:schemeClr val="accent3"/>
          </a:fillRef>
          <a:effectRef idx="1">
            <a:schemeClr val="accent3"/>
          </a:effectRef>
          <a:fontRef idx="minor">
            <a:schemeClr val="lt1"/>
          </a:fontRef>
        </p:style>
        <p:txBody>
          <a:bodyPr>
            <a:noAutofit/>
          </a:bodyPr>
          <a:lstStyle/>
          <a:p>
            <a:pPr marL="457200" lvl="1"/>
            <a:r>
              <a:rPr lang="en-US" sz="2000" b="1" dirty="0" smtClean="0">
                <a:solidFill>
                  <a:schemeClr val="tx1"/>
                </a:solidFill>
                <a:latin typeface="Batang" panose="02030600000101010101" pitchFamily="18" charset="-127"/>
                <a:ea typeface="Batang" panose="02030600000101010101" pitchFamily="18" charset="-127"/>
              </a:rPr>
              <a:t>Tissue Spaces of the Neck</a:t>
            </a:r>
            <a:endParaRPr lang="en-US" sz="2000" b="1" dirty="0">
              <a:solidFill>
                <a:schemeClr val="tx1"/>
              </a:solidFill>
              <a:latin typeface="Batang" panose="02030600000101010101" pitchFamily="18" charset="-127"/>
              <a:ea typeface="Batang" panose="02030600000101010101" pitchFamily="18" charset="-127"/>
            </a:endParaRPr>
          </a:p>
        </p:txBody>
      </p:sp>
      <p:sp>
        <p:nvSpPr>
          <p:cNvPr id="5" name="Slide Number Placeholder 4"/>
          <p:cNvSpPr>
            <a:spLocks noGrp="1"/>
          </p:cNvSpPr>
          <p:nvPr>
            <p:ph type="sldNum" sz="quarter" idx="12"/>
          </p:nvPr>
        </p:nvSpPr>
        <p:spPr/>
        <p:txBody>
          <a:bodyPr/>
          <a:lstStyle/>
          <a:p>
            <a:fld id="{F24CD46A-430A-4298-B9D9-A45CD8963C04}" type="slidenum">
              <a:rPr lang="en-US" smtClean="0"/>
              <a:pPr/>
              <a:t>11</a:t>
            </a:fld>
            <a:endParaRPr lang="en-US" dirty="0"/>
          </a:p>
        </p:txBody>
      </p:sp>
      <p:sp>
        <p:nvSpPr>
          <p:cNvPr id="6" name="Footer Placeholder 5"/>
          <p:cNvSpPr>
            <a:spLocks noGrp="1"/>
          </p:cNvSpPr>
          <p:nvPr>
            <p:ph type="ftr" sz="quarter" idx="11"/>
          </p:nvPr>
        </p:nvSpPr>
        <p:spPr/>
        <p:txBody>
          <a:bodyPr/>
          <a:lstStyle/>
          <a:p>
            <a:r>
              <a:rPr lang="en-US" dirty="0" err="1" smtClean="0"/>
              <a:t>Dr.Zahid</a:t>
            </a:r>
            <a:r>
              <a:rPr lang="en-US" dirty="0" smtClean="0"/>
              <a:t> </a:t>
            </a:r>
            <a:r>
              <a:rPr lang="en-US" dirty="0" err="1" smtClean="0"/>
              <a:t>aimkhani</a:t>
            </a:r>
            <a:endParaRPr lang="en-US" dirty="0"/>
          </a:p>
        </p:txBody>
      </p:sp>
      <p:sp>
        <p:nvSpPr>
          <p:cNvPr id="3" name="TextBox 2"/>
          <p:cNvSpPr txBox="1"/>
          <p:nvPr/>
        </p:nvSpPr>
        <p:spPr>
          <a:xfrm>
            <a:off x="61546" y="1600200"/>
            <a:ext cx="6400800" cy="3908762"/>
          </a:xfrm>
          <a:prstGeom prst="rect">
            <a:avLst/>
          </a:prstGeom>
          <a:noFill/>
        </p:spPr>
        <p:txBody>
          <a:bodyPr wrap="square" rtlCol="0">
            <a:spAutoFit/>
          </a:bodyPr>
          <a:lstStyle/>
          <a:p>
            <a:pPr marL="285750" indent="-285750">
              <a:buFont typeface="Arial" panose="020B0604020202020204" pitchFamily="34" charset="0"/>
              <a:buChar char="•"/>
            </a:pPr>
            <a:endParaRPr lang="en-US" sz="2000" dirty="0" smtClean="0">
              <a:latin typeface="Baskerville Old Face" panose="02020602080505020303" pitchFamily="18" charset="0"/>
            </a:endParaRPr>
          </a:p>
          <a:p>
            <a:pPr marL="800100" lvl="1" indent="-342900">
              <a:buFont typeface="+mj-lt"/>
              <a:buAutoNum type="arabicPeriod"/>
            </a:pPr>
            <a:r>
              <a:rPr lang="en-US" sz="1600" dirty="0" smtClean="0">
                <a:latin typeface="Baskerville Old Face" panose="02020602080505020303" pitchFamily="18" charset="0"/>
              </a:rPr>
              <a:t>The </a:t>
            </a:r>
            <a:r>
              <a:rPr lang="en-US" sz="1600" i="1" dirty="0" err="1">
                <a:solidFill>
                  <a:srgbClr val="006600"/>
                </a:solidFill>
                <a:latin typeface="Baskerville Old Face" panose="02020602080505020303" pitchFamily="18" charset="0"/>
                <a:cs typeface="Andalus" panose="02020603050405020304" pitchFamily="18" charset="-78"/>
              </a:rPr>
              <a:t>prevertebral</a:t>
            </a:r>
            <a:r>
              <a:rPr lang="en-US" sz="1600" i="1" dirty="0">
                <a:solidFill>
                  <a:srgbClr val="006600"/>
                </a:solidFill>
                <a:latin typeface="Baskerville Old Face" panose="02020602080505020303" pitchFamily="18" charset="0"/>
                <a:cs typeface="Andalus" panose="02020603050405020304" pitchFamily="18" charset="-78"/>
              </a:rPr>
              <a:t> </a:t>
            </a:r>
            <a:r>
              <a:rPr lang="en-US" sz="1600" i="1" dirty="0" smtClean="0">
                <a:solidFill>
                  <a:srgbClr val="006600"/>
                </a:solidFill>
                <a:latin typeface="Baskerville Old Face" panose="02020602080505020303" pitchFamily="18" charset="0"/>
                <a:cs typeface="Andalus" panose="02020603050405020304" pitchFamily="18" charset="-78"/>
              </a:rPr>
              <a:t>space</a:t>
            </a:r>
            <a:r>
              <a:rPr lang="en-US" sz="1600" dirty="0">
                <a:latin typeface="Baskerville Old Face" panose="02020602080505020303" pitchFamily="18" charset="0"/>
              </a:rPr>
              <a:t> </a:t>
            </a:r>
            <a:r>
              <a:rPr lang="en-US" sz="1600" dirty="0" smtClean="0">
                <a:latin typeface="Baskerville Old Face" panose="02020602080505020303" pitchFamily="18" charset="0"/>
              </a:rPr>
              <a:t>behind the </a:t>
            </a:r>
            <a:r>
              <a:rPr lang="en-US" sz="1600" dirty="0" err="1" smtClean="0">
                <a:latin typeface="Baskerville Old Face" panose="02020602080505020303" pitchFamily="18" charset="0"/>
              </a:rPr>
              <a:t>prevertebral</a:t>
            </a:r>
            <a:r>
              <a:rPr lang="en-US" sz="1600" dirty="0" smtClean="0">
                <a:latin typeface="Baskerville Old Face" panose="02020602080505020303" pitchFamily="18" charset="0"/>
              </a:rPr>
              <a:t> fascia –closed space.</a:t>
            </a:r>
          </a:p>
          <a:p>
            <a:pPr lvl="1"/>
            <a:endParaRPr lang="en-US" sz="1600" dirty="0" smtClean="0">
              <a:latin typeface="Baskerville Old Face" panose="02020602080505020303" pitchFamily="18" charset="0"/>
            </a:endParaRPr>
          </a:p>
          <a:p>
            <a:pPr marL="800100" lvl="1" indent="-342900">
              <a:buFont typeface="+mj-lt"/>
              <a:buAutoNum type="arabicPeriod" startAt="2"/>
            </a:pPr>
            <a:r>
              <a:rPr lang="en-US" sz="1600" dirty="0" smtClean="0">
                <a:latin typeface="Baskerville Old Face" panose="02020602080505020303" pitchFamily="18" charset="0"/>
              </a:rPr>
              <a:t>The </a:t>
            </a:r>
            <a:r>
              <a:rPr lang="en-US" sz="1600" b="1" i="1" dirty="0" err="1" smtClean="0">
                <a:solidFill>
                  <a:srgbClr val="006600"/>
                </a:solidFill>
                <a:latin typeface="Baskerville Old Face" panose="02020602080505020303" pitchFamily="18" charset="0"/>
                <a:cs typeface="Andalus" panose="02020603050405020304" pitchFamily="18" charset="-78"/>
              </a:rPr>
              <a:t>reteropharyngeal</a:t>
            </a:r>
            <a:r>
              <a:rPr lang="en-US" sz="1600" b="1" i="1" dirty="0" smtClean="0">
                <a:solidFill>
                  <a:srgbClr val="006600"/>
                </a:solidFill>
                <a:latin typeface="Baskerville Old Face" panose="02020602080505020303" pitchFamily="18" charset="0"/>
                <a:cs typeface="Andalus" panose="02020603050405020304" pitchFamily="18" charset="-78"/>
              </a:rPr>
              <a:t> </a:t>
            </a:r>
            <a:r>
              <a:rPr lang="en-US" sz="1600" b="1" i="1" dirty="0">
                <a:solidFill>
                  <a:srgbClr val="006600"/>
                </a:solidFill>
                <a:latin typeface="Baskerville Old Face" panose="02020602080505020303" pitchFamily="18" charset="0"/>
                <a:cs typeface="Andalus" panose="02020603050405020304" pitchFamily="18" charset="-78"/>
              </a:rPr>
              <a:t>Space </a:t>
            </a:r>
            <a:r>
              <a:rPr lang="en-US" sz="1600" dirty="0" smtClean="0">
                <a:latin typeface="Baskerville Old Face" panose="02020602080505020303" pitchFamily="18" charset="0"/>
              </a:rPr>
              <a:t>in front of the </a:t>
            </a:r>
            <a:r>
              <a:rPr lang="en-US" sz="1600" dirty="0" err="1">
                <a:latin typeface="Baskerville Old Face" panose="02020602080505020303" pitchFamily="18" charset="0"/>
              </a:rPr>
              <a:t>prevertebral</a:t>
            </a:r>
            <a:r>
              <a:rPr lang="en-US" sz="1600" dirty="0">
                <a:latin typeface="Baskerville Old Face" panose="02020602080505020303" pitchFamily="18" charset="0"/>
              </a:rPr>
              <a:t> fascia </a:t>
            </a:r>
            <a:r>
              <a:rPr lang="en-US" sz="1600" dirty="0" smtClean="0">
                <a:latin typeface="Baskerville Old Face" panose="02020602080505020303" pitchFamily="18" charset="0"/>
              </a:rPr>
              <a:t>, continuous with </a:t>
            </a:r>
            <a:r>
              <a:rPr lang="en-US" sz="1600" b="1" i="1" dirty="0" err="1">
                <a:solidFill>
                  <a:srgbClr val="006600"/>
                </a:solidFill>
                <a:latin typeface="Baskerville Old Face" panose="02020602080505020303" pitchFamily="18" charset="0"/>
                <a:cs typeface="Andalus" panose="02020603050405020304" pitchFamily="18" charset="-78"/>
              </a:rPr>
              <a:t>parapharyngeal</a:t>
            </a:r>
            <a:r>
              <a:rPr lang="en-US" sz="1600" b="1" i="1" dirty="0">
                <a:solidFill>
                  <a:srgbClr val="006600"/>
                </a:solidFill>
                <a:latin typeface="Baskerville Old Face" panose="02020602080505020303" pitchFamily="18" charset="0"/>
                <a:cs typeface="Andalus" panose="02020603050405020304" pitchFamily="18" charset="-78"/>
              </a:rPr>
              <a:t> space </a:t>
            </a:r>
            <a:r>
              <a:rPr lang="en-US" sz="1600" dirty="0" smtClean="0">
                <a:latin typeface="Baskerville Old Face" panose="02020602080505020303" pitchFamily="18" charset="0"/>
              </a:rPr>
              <a:t>at the side of the pharynx and its upper part is called as </a:t>
            </a:r>
            <a:r>
              <a:rPr lang="en-US" sz="1600" b="1" i="1" dirty="0" err="1">
                <a:solidFill>
                  <a:srgbClr val="006600"/>
                </a:solidFill>
                <a:latin typeface="Baskerville Old Face" panose="02020602080505020303" pitchFamily="18" charset="0"/>
                <a:cs typeface="Andalus" panose="02020603050405020304" pitchFamily="18" charset="-78"/>
              </a:rPr>
              <a:t>infratemporal</a:t>
            </a:r>
            <a:r>
              <a:rPr lang="en-US" sz="1600" b="1" i="1" dirty="0">
                <a:solidFill>
                  <a:srgbClr val="006600"/>
                </a:solidFill>
                <a:latin typeface="Baskerville Old Face" panose="02020602080505020303" pitchFamily="18" charset="0"/>
                <a:cs typeface="Andalus" panose="02020603050405020304" pitchFamily="18" charset="-78"/>
              </a:rPr>
              <a:t> </a:t>
            </a:r>
            <a:r>
              <a:rPr lang="en-US" sz="1600" b="1" i="1" dirty="0" smtClean="0">
                <a:solidFill>
                  <a:srgbClr val="006600"/>
                </a:solidFill>
                <a:latin typeface="Baskerville Old Face" panose="02020602080505020303" pitchFamily="18" charset="0"/>
                <a:cs typeface="Andalus" panose="02020603050405020304" pitchFamily="18" charset="-78"/>
              </a:rPr>
              <a:t>fossa.</a:t>
            </a:r>
            <a:endParaRPr lang="en-US" sz="1600" b="1" i="1" dirty="0">
              <a:solidFill>
                <a:srgbClr val="006600"/>
              </a:solidFill>
              <a:latin typeface="Baskerville Old Face" panose="02020602080505020303" pitchFamily="18" charset="0"/>
              <a:cs typeface="Andalus" panose="02020603050405020304" pitchFamily="18" charset="-78"/>
            </a:endParaRPr>
          </a:p>
          <a:p>
            <a:pPr lvl="1"/>
            <a:r>
              <a:rPr lang="en-US" sz="1600" dirty="0" smtClean="0">
                <a:solidFill>
                  <a:srgbClr val="C00000"/>
                </a:solidFill>
                <a:latin typeface="Baskerville Old Face" panose="02020602080505020303" pitchFamily="18" charset="0"/>
              </a:rPr>
              <a:t>	</a:t>
            </a:r>
            <a:endParaRPr lang="en-US" sz="1600" dirty="0" smtClean="0">
              <a:latin typeface="Baskerville Old Face" panose="02020602080505020303" pitchFamily="18" charset="0"/>
            </a:endParaRPr>
          </a:p>
          <a:p>
            <a:pPr marL="800100" lvl="1" indent="-342900">
              <a:buFont typeface="+mj-lt"/>
              <a:buAutoNum type="arabicPeriod" startAt="3"/>
            </a:pPr>
            <a:r>
              <a:rPr lang="en-US" sz="1600" dirty="0" smtClean="0">
                <a:latin typeface="Baskerville Old Face" panose="02020602080505020303" pitchFamily="18" charset="0"/>
              </a:rPr>
              <a:t>The </a:t>
            </a:r>
            <a:r>
              <a:rPr lang="en-US" sz="1600" b="1" i="1" dirty="0" smtClean="0">
                <a:solidFill>
                  <a:srgbClr val="006600"/>
                </a:solidFill>
                <a:latin typeface="Baskerville Old Face" panose="02020602080505020303" pitchFamily="18" charset="0"/>
                <a:cs typeface="Andalus" panose="02020603050405020304" pitchFamily="18" charset="-78"/>
              </a:rPr>
              <a:t>submandibular space between the mylohyoid muscle and investing layer in between hyoid and mandible.</a:t>
            </a:r>
          </a:p>
          <a:p>
            <a:pPr lvl="1"/>
            <a:r>
              <a:rPr lang="en-US" sz="1400" dirty="0" smtClean="0">
                <a:solidFill>
                  <a:srgbClr val="C00000"/>
                </a:solidFill>
                <a:latin typeface="Baskerville Old Face" panose="02020602080505020303" pitchFamily="18" charset="0"/>
              </a:rPr>
              <a:t>       </a:t>
            </a:r>
          </a:p>
          <a:p>
            <a:pPr lvl="1"/>
            <a:r>
              <a:rPr lang="en-US" sz="2000" dirty="0" smtClean="0">
                <a:solidFill>
                  <a:srgbClr val="C00000"/>
                </a:solidFill>
                <a:latin typeface="Baskerville Old Face" panose="02020602080505020303" pitchFamily="18" charset="0"/>
              </a:rPr>
              <a:t>Clinical feature</a:t>
            </a:r>
            <a:r>
              <a:rPr lang="en-US" sz="1400" dirty="0" smtClean="0">
                <a:solidFill>
                  <a:srgbClr val="C00000"/>
                </a:solidFill>
                <a:latin typeface="Baskerville Old Face" panose="02020602080505020303" pitchFamily="18" charset="0"/>
              </a:rPr>
              <a:t>.  </a:t>
            </a:r>
            <a:r>
              <a:rPr lang="en-US" sz="1400" dirty="0" smtClean="0">
                <a:latin typeface="Baskerville Old Face" panose="02020602080505020303" pitchFamily="18" charset="0"/>
              </a:rPr>
              <a:t>Ludwig’s angina -rare but severe cellulitis  involve the 		    </a:t>
            </a:r>
            <a:r>
              <a:rPr lang="en-US" sz="1400" dirty="0" err="1" smtClean="0">
                <a:latin typeface="Baskerville Old Face" panose="02020602080505020303" pitchFamily="18" charset="0"/>
              </a:rPr>
              <a:t>parapharyngeal</a:t>
            </a:r>
            <a:r>
              <a:rPr lang="en-US" sz="1400" dirty="0" smtClean="0">
                <a:latin typeface="Baskerville Old Face" panose="02020602080505020303" pitchFamily="18" charset="0"/>
              </a:rPr>
              <a:t> spaces.</a:t>
            </a:r>
            <a:endParaRPr lang="en-US" sz="1400" b="1" i="1" dirty="0" smtClean="0">
              <a:solidFill>
                <a:srgbClr val="006600"/>
              </a:solidFill>
              <a:latin typeface="Baskerville Old Face" panose="02020602080505020303" pitchFamily="18" charset="0"/>
              <a:cs typeface="Andalus" panose="02020603050405020304" pitchFamily="18" charset="-78"/>
            </a:endParaRPr>
          </a:p>
          <a:p>
            <a:pPr lvl="1"/>
            <a:endParaRPr lang="en-US" dirty="0" smtClean="0"/>
          </a:p>
          <a:p>
            <a:pPr marL="800100" lvl="1" indent="-342900">
              <a:buFont typeface="+mj-lt"/>
              <a:buAutoNum type="arabicPeriod"/>
            </a:pPr>
            <a:endParaRPr lang="en-US" dirty="0">
              <a:latin typeface="Baskerville Old Face" panose="020206020805050203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8400" y="4495800"/>
            <a:ext cx="1980734" cy="12954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3880" y="4114800"/>
            <a:ext cx="1309687" cy="195844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141832"/>
            <a:ext cx="4787900" cy="3590925"/>
          </a:xfrm>
          <a:prstGeom prst="rect">
            <a:avLst/>
          </a:prstGeom>
        </p:spPr>
      </p:pic>
    </p:spTree>
    <p:extLst>
      <p:ext uri="{BB962C8B-B14F-4D97-AF65-F5344CB8AC3E}">
        <p14:creationId xmlns:p14="http://schemas.microsoft.com/office/powerpoint/2010/main" val="441288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11685" r="10414" b="10413"/>
          <a:stretch/>
        </p:blipFill>
        <p:spPr>
          <a:xfrm>
            <a:off x="2819400" y="1295400"/>
            <a:ext cx="6350003" cy="4141308"/>
          </a:xfrm>
        </p:spPr>
      </p:pic>
      <p:sp>
        <p:nvSpPr>
          <p:cNvPr id="4" name="Slide Number Placeholder 3"/>
          <p:cNvSpPr>
            <a:spLocks noGrp="1"/>
          </p:cNvSpPr>
          <p:nvPr>
            <p:ph type="sldNum" sz="quarter" idx="12"/>
          </p:nvPr>
        </p:nvSpPr>
        <p:spPr/>
        <p:txBody>
          <a:bodyPr/>
          <a:lstStyle/>
          <a:p>
            <a:fld id="{F24CD46A-430A-4298-B9D9-A45CD8963C04}"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Dr.Zahid aimkhani</a:t>
            </a:r>
            <a:endParaRPr lang="en-US"/>
          </a:p>
        </p:txBody>
      </p:sp>
      <p:sp>
        <p:nvSpPr>
          <p:cNvPr id="7" name="Title 2"/>
          <p:cNvSpPr>
            <a:spLocks noGrp="1"/>
          </p:cNvSpPr>
          <p:nvPr>
            <p:ph type="title"/>
          </p:nvPr>
        </p:nvSpPr>
        <p:spPr>
          <a:xfrm>
            <a:off x="100149" y="1"/>
            <a:ext cx="4243251" cy="609600"/>
          </a:xfrm>
        </p:spPr>
        <p:txBody>
          <a:bodyPr>
            <a:normAutofit/>
          </a:bodyPr>
          <a:lstStyle/>
          <a:p>
            <a:r>
              <a:rPr lang="en-US" sz="2400" b="1" dirty="0">
                <a:latin typeface="Batang" panose="02030600000101010101" pitchFamily="18" charset="-127"/>
                <a:ea typeface="Batang" panose="02030600000101010101" pitchFamily="18" charset="-127"/>
              </a:rPr>
              <a:t>The </a:t>
            </a:r>
            <a:r>
              <a:rPr lang="en-US" sz="2400" b="1" dirty="0" smtClean="0">
                <a:latin typeface="Batang" panose="02030600000101010101" pitchFamily="18" charset="-127"/>
                <a:ea typeface="Batang" panose="02030600000101010101" pitchFamily="18" charset="-127"/>
              </a:rPr>
              <a:t>Triangles of </a:t>
            </a:r>
            <a:r>
              <a:rPr lang="en-US" sz="2400" b="1" dirty="0">
                <a:latin typeface="Batang" panose="02030600000101010101" pitchFamily="18" charset="-127"/>
                <a:ea typeface="Batang" panose="02030600000101010101" pitchFamily="18" charset="-127"/>
              </a:rPr>
              <a:t>the Neck</a:t>
            </a:r>
            <a:endParaRPr lang="en-US" sz="2400" dirty="0"/>
          </a:p>
        </p:txBody>
      </p:sp>
    </p:spTree>
    <p:extLst>
      <p:ext uri="{BB962C8B-B14F-4D97-AF65-F5344CB8AC3E}">
        <p14:creationId xmlns:p14="http://schemas.microsoft.com/office/powerpoint/2010/main" val="1978138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p:cNvPicPr>
          <p:nvPr>
            <p:ph sz="half" idx="1"/>
          </p:nvPr>
        </p:nvPicPr>
        <p:blipFill>
          <a:blip r:embed="rId3" cstate="print"/>
          <a:stretch>
            <a:fillRect/>
          </a:stretch>
        </p:blipFill>
        <p:spPr>
          <a:xfrm>
            <a:off x="5105400" y="762000"/>
            <a:ext cx="6947263" cy="4724400"/>
          </a:xfrm>
          <a:prstGeom prst="rect">
            <a:avLst/>
          </a:prstGeom>
        </p:spPr>
      </p:pic>
      <p:sp>
        <p:nvSpPr>
          <p:cNvPr id="4" name="Content Placeholder 3"/>
          <p:cNvSpPr>
            <a:spLocks noGrp="1"/>
          </p:cNvSpPr>
          <p:nvPr>
            <p:ph sz="half" idx="2"/>
          </p:nvPr>
        </p:nvSpPr>
        <p:spPr bwMode="gray">
          <a:xfrm>
            <a:off x="76200" y="990601"/>
            <a:ext cx="5334000" cy="5553350"/>
          </a:xfr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Font typeface="+mj-lt"/>
              <a:buAutoNum type="arabicPeriod"/>
            </a:pPr>
            <a:r>
              <a:rPr lang="en-US" sz="1600" dirty="0">
                <a:latin typeface="Baskerville Old Face" panose="02020602080505020303" pitchFamily="18" charset="0"/>
                <a:cs typeface="Times New Roman" pitchFamily="18" charset="0"/>
              </a:rPr>
              <a:t>To assist the description of the topographical anatomy of the neck</a:t>
            </a:r>
          </a:p>
          <a:p>
            <a:pPr marL="457200" indent="-457200">
              <a:buFont typeface="+mj-lt"/>
              <a:buAutoNum type="arabicPeriod"/>
            </a:pPr>
            <a:r>
              <a:rPr lang="en-US" sz="1600" dirty="0">
                <a:latin typeface="Baskerville Old Face" panose="02020602080505020303" pitchFamily="18" charset="0"/>
                <a:cs typeface="Times New Roman" pitchFamily="18" charset="0"/>
              </a:rPr>
              <a:t>To locate the pathological lesions</a:t>
            </a:r>
          </a:p>
          <a:p>
            <a:pPr marL="457200" indent="-457200">
              <a:buFont typeface="+mj-lt"/>
              <a:buAutoNum type="arabicPeriod"/>
            </a:pPr>
            <a:r>
              <a:rPr lang="en-US" sz="1600" dirty="0">
                <a:solidFill>
                  <a:schemeClr val="accent2">
                    <a:lumMod val="75000"/>
                  </a:schemeClr>
                </a:solidFill>
                <a:latin typeface="Baskerville Old Face" panose="02020602080505020303" pitchFamily="18" charset="0"/>
                <a:cs typeface="Times New Roman" pitchFamily="18" charset="0"/>
              </a:rPr>
              <a:t>Lymphatic drainage from H&amp;N cancers goes to zones defines by these triangles and every neck dissection requires identifications of all essential structures to excise the LNs.</a:t>
            </a:r>
          </a:p>
          <a:p>
            <a:pPr marL="457200" indent="-457200">
              <a:buFont typeface="+mj-lt"/>
              <a:buAutoNum type="arabicPeriod"/>
            </a:pPr>
            <a:r>
              <a:rPr lang="en-US" sz="1600" dirty="0">
                <a:solidFill>
                  <a:srgbClr val="FF0000"/>
                </a:solidFill>
                <a:latin typeface="Baskerville Old Face" panose="02020602080505020303" pitchFamily="18" charset="0"/>
                <a:cs typeface="Times New Roman" pitchFamily="18" charset="0"/>
              </a:rPr>
              <a:t>Carotid endarterectomy (CEA</a:t>
            </a:r>
            <a:r>
              <a:rPr lang="en-US" sz="1600" dirty="0" smtClean="0">
                <a:solidFill>
                  <a:srgbClr val="FF0000"/>
                </a:solidFill>
                <a:latin typeface="Baskerville Old Face" panose="02020602080505020303" pitchFamily="18" charset="0"/>
                <a:cs typeface="Times New Roman" pitchFamily="18" charset="0"/>
              </a:rPr>
              <a:t>)- </a:t>
            </a:r>
            <a:r>
              <a:rPr lang="en-US" sz="1600" dirty="0" err="1" smtClean="0">
                <a:solidFill>
                  <a:srgbClr val="FF0000"/>
                </a:solidFill>
                <a:latin typeface="Baskerville Old Face" panose="02020602080505020303" pitchFamily="18" charset="0"/>
                <a:cs typeface="Times New Roman" pitchFamily="18" charset="0"/>
              </a:rPr>
              <a:t>thormboemblism</a:t>
            </a:r>
            <a:r>
              <a:rPr lang="en-US" sz="1600" dirty="0" smtClean="0">
                <a:solidFill>
                  <a:srgbClr val="FF0000"/>
                </a:solidFill>
                <a:latin typeface="Baskerville Old Face" panose="02020602080505020303" pitchFamily="18" charset="0"/>
                <a:cs typeface="Times New Roman" pitchFamily="18" charset="0"/>
              </a:rPr>
              <a:t>- </a:t>
            </a:r>
            <a:r>
              <a:rPr lang="en-US" sz="1600" dirty="0">
                <a:solidFill>
                  <a:srgbClr val="FF0000"/>
                </a:solidFill>
                <a:latin typeface="Baskerville Old Face" panose="02020602080505020303" pitchFamily="18" charset="0"/>
                <a:cs typeface="Times New Roman" pitchFamily="18" charset="0"/>
              </a:rPr>
              <a:t>stroke. For CEA dissection of the carotid triangle &amp; carotid sheath is required. </a:t>
            </a:r>
          </a:p>
          <a:p>
            <a:pPr marL="0" indent="0">
              <a:buNone/>
            </a:pPr>
            <a:r>
              <a:rPr lang="en-US" sz="1600" dirty="0">
                <a:latin typeface="Baskerville Old Face" panose="02020602080505020303" pitchFamily="18" charset="0"/>
                <a:cs typeface="Times New Roman" pitchFamily="18" charset="0"/>
              </a:rPr>
              <a:t>Each side of the neck is divided into: </a:t>
            </a:r>
          </a:p>
          <a:p>
            <a:pPr lvl="1"/>
            <a:r>
              <a:rPr lang="en-US" sz="1600" dirty="0">
                <a:latin typeface="Baskerville Old Face" panose="02020602080505020303" pitchFamily="18" charset="0"/>
                <a:cs typeface="Times New Roman" pitchFamily="18" charset="0"/>
              </a:rPr>
              <a:t>The anterior triangle </a:t>
            </a:r>
          </a:p>
          <a:p>
            <a:pPr lvl="1"/>
            <a:r>
              <a:rPr lang="en-US" sz="1600" dirty="0">
                <a:latin typeface="Baskerville Old Face" panose="02020602080505020303" pitchFamily="18" charset="0"/>
                <a:cs typeface="Times New Roman" pitchFamily="18" charset="0"/>
              </a:rPr>
              <a:t>The posterior triangle</a:t>
            </a:r>
          </a:p>
          <a:p>
            <a:pPr marL="457200" lvl="1" indent="0">
              <a:buNone/>
            </a:pPr>
            <a:r>
              <a:rPr lang="en-US" sz="2000" dirty="0">
                <a:latin typeface="Times New Roman" pitchFamily="18" charset="0"/>
                <a:cs typeface="Times New Roman" pitchFamily="18" charset="0"/>
              </a:rPr>
              <a:t> </a:t>
            </a:r>
          </a:p>
          <a:p>
            <a:pPr marL="0" indent="0" algn="ctr">
              <a:buNone/>
            </a:pPr>
            <a:r>
              <a:rPr lang="en-US" sz="2000" i="1" dirty="0">
                <a:solidFill>
                  <a:schemeClr val="accent1">
                    <a:lumMod val="50000"/>
                  </a:schemeClr>
                </a:solidFill>
                <a:latin typeface="Times New Roman" pitchFamily="18" charset="0"/>
                <a:cs typeface="Times New Roman" pitchFamily="18" charset="0"/>
              </a:rPr>
              <a:t>“By the obliquely placed sternocleidomastoid muscle</a:t>
            </a:r>
            <a:r>
              <a:rPr lang="en-US" sz="2000" dirty="0">
                <a:solidFill>
                  <a:schemeClr val="accent1">
                    <a:lumMod val="50000"/>
                  </a:schemeClr>
                </a:solidFill>
                <a:latin typeface="Times New Roman" pitchFamily="18" charset="0"/>
                <a:cs typeface="Times New Roman" pitchFamily="18" charset="0"/>
              </a:rPr>
              <a:t>.”</a:t>
            </a:r>
            <a:endParaRPr lang="en-US" sz="2000" b="1" dirty="0">
              <a:solidFill>
                <a:schemeClr val="accent1">
                  <a:lumMod val="50000"/>
                </a:schemeClr>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F24CD46A-430A-4298-B9D9-A45CD8963C04}" type="slidenum">
              <a:rPr lang="en-US" smtClean="0"/>
              <a:pPr/>
              <a:t>13</a:t>
            </a:fld>
            <a:endParaRPr lang="en-US"/>
          </a:p>
        </p:txBody>
      </p:sp>
      <p:sp>
        <p:nvSpPr>
          <p:cNvPr id="6" name="Footer Placeholder 5"/>
          <p:cNvSpPr>
            <a:spLocks noGrp="1"/>
          </p:cNvSpPr>
          <p:nvPr>
            <p:ph type="ftr" sz="quarter" idx="11"/>
          </p:nvPr>
        </p:nvSpPr>
        <p:spPr/>
        <p:txBody>
          <a:bodyPr/>
          <a:lstStyle/>
          <a:p>
            <a:r>
              <a:rPr lang="en-US" smtClean="0"/>
              <a:t>Dr.Zahid aimkhani</a:t>
            </a:r>
            <a:endParaRPr lang="en-US"/>
          </a:p>
        </p:txBody>
      </p:sp>
      <p:sp>
        <p:nvSpPr>
          <p:cNvPr id="3" name="Title 2"/>
          <p:cNvSpPr>
            <a:spLocks noGrp="1"/>
          </p:cNvSpPr>
          <p:nvPr>
            <p:ph type="title"/>
          </p:nvPr>
        </p:nvSpPr>
        <p:spPr>
          <a:xfrm>
            <a:off x="100149" y="1"/>
            <a:ext cx="4243251" cy="609600"/>
          </a:xfrm>
        </p:spPr>
        <p:txBody>
          <a:bodyPr>
            <a:normAutofit/>
          </a:bodyPr>
          <a:lstStyle/>
          <a:p>
            <a:r>
              <a:rPr lang="en-US" sz="2400" b="1" smtClean="0">
                <a:latin typeface="Batang" panose="02030600000101010101" pitchFamily="18" charset="-127"/>
                <a:ea typeface="Batang" panose="02030600000101010101" pitchFamily="18" charset="-127"/>
              </a:rPr>
              <a:t>Triangles </a:t>
            </a:r>
            <a:r>
              <a:rPr lang="en-US" sz="2400" b="1" dirty="0" smtClean="0">
                <a:latin typeface="Batang" panose="02030600000101010101" pitchFamily="18" charset="-127"/>
                <a:ea typeface="Batang" panose="02030600000101010101" pitchFamily="18" charset="-127"/>
              </a:rPr>
              <a:t>of </a:t>
            </a:r>
            <a:r>
              <a:rPr lang="en-US" sz="2400" b="1" dirty="0">
                <a:latin typeface="Batang" panose="02030600000101010101" pitchFamily="18" charset="-127"/>
                <a:ea typeface="Batang" panose="02030600000101010101" pitchFamily="18" charset="-127"/>
              </a:rPr>
              <a:t>the Neck</a:t>
            </a:r>
            <a:endParaRPr lang="en-US" sz="2400" dirty="0"/>
          </a:p>
        </p:txBody>
      </p:sp>
    </p:spTree>
    <p:extLst>
      <p:ext uri="{BB962C8B-B14F-4D97-AF65-F5344CB8AC3E}">
        <p14:creationId xmlns:p14="http://schemas.microsoft.com/office/powerpoint/2010/main" val="3107017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76200" y="76200"/>
            <a:ext cx="4568734" cy="467265"/>
          </a:xfrm>
          <a:solidFill>
            <a:schemeClr val="bg1"/>
          </a:solidFill>
        </p:spPr>
        <p:style>
          <a:lnRef idx="3">
            <a:schemeClr val="lt1"/>
          </a:lnRef>
          <a:fillRef idx="1">
            <a:schemeClr val="accent3"/>
          </a:fillRef>
          <a:effectRef idx="1">
            <a:schemeClr val="accent3"/>
          </a:effectRef>
          <a:fontRef idx="minor">
            <a:schemeClr val="lt1"/>
          </a:fontRef>
        </p:style>
        <p:txBody>
          <a:bodyPr>
            <a:normAutofit/>
          </a:bodyPr>
          <a:lstStyle/>
          <a:p>
            <a:r>
              <a:rPr lang="en-US" sz="2400" b="1" dirty="0">
                <a:solidFill>
                  <a:schemeClr val="tx1"/>
                </a:solidFill>
                <a:latin typeface="Batang" panose="02030600000101010101" pitchFamily="18" charset="-127"/>
                <a:ea typeface="Batang" panose="02030600000101010101" pitchFamily="18" charset="-127"/>
              </a:rPr>
              <a:t>Anterior </a:t>
            </a:r>
            <a:r>
              <a:rPr lang="en-US" sz="2400" b="1" dirty="0" smtClean="0">
                <a:solidFill>
                  <a:schemeClr val="tx1"/>
                </a:solidFill>
                <a:latin typeface="Batang" panose="02030600000101010101" pitchFamily="18" charset="-127"/>
                <a:ea typeface="Batang" panose="02030600000101010101" pitchFamily="18" charset="-127"/>
              </a:rPr>
              <a:t>Triangle</a:t>
            </a:r>
            <a:r>
              <a:rPr lang="en-US" sz="2400" b="1" dirty="0">
                <a:solidFill>
                  <a:schemeClr val="tx1"/>
                </a:solidFill>
                <a:latin typeface="Batang" panose="02030600000101010101" pitchFamily="18" charset="-127"/>
                <a:ea typeface="Batang" panose="02030600000101010101" pitchFamily="18" charset="-127"/>
              </a:rPr>
              <a:t> </a:t>
            </a:r>
            <a:r>
              <a:rPr lang="en-US" sz="2400" b="1" dirty="0" smtClean="0">
                <a:solidFill>
                  <a:schemeClr val="tx1"/>
                </a:solidFill>
                <a:latin typeface="Batang" panose="02030600000101010101" pitchFamily="18" charset="-127"/>
                <a:ea typeface="Batang" panose="02030600000101010101" pitchFamily="18" charset="-127"/>
              </a:rPr>
              <a:t>of the Neck</a:t>
            </a:r>
            <a:endParaRPr lang="en-US" sz="2400" b="1" dirty="0">
              <a:solidFill>
                <a:schemeClr val="tx1"/>
              </a:solidFill>
              <a:latin typeface="Batang" panose="02030600000101010101" pitchFamily="18" charset="-127"/>
              <a:ea typeface="Batang" panose="02030600000101010101" pitchFamily="18" charset="-127"/>
            </a:endParaRPr>
          </a:p>
        </p:txBody>
      </p:sp>
      <p:sp>
        <p:nvSpPr>
          <p:cNvPr id="4" name="Content Placeholder 3"/>
          <p:cNvSpPr>
            <a:spLocks noGrp="1"/>
          </p:cNvSpPr>
          <p:nvPr>
            <p:ph sz="half" idx="2"/>
          </p:nvPr>
        </p:nvSpPr>
        <p:spPr bwMode="gray">
          <a:xfrm>
            <a:off x="76200" y="990600"/>
            <a:ext cx="5638800" cy="5638799"/>
          </a:xfrm>
          <a:no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en-US" sz="1800" b="1" dirty="0">
                <a:solidFill>
                  <a:srgbClr val="002060"/>
                </a:solidFill>
                <a:latin typeface="Batang" pitchFamily="18" charset="-127"/>
                <a:ea typeface="Batang" pitchFamily="18" charset="-127"/>
                <a:cs typeface="Times New Roman" pitchFamily="18" charset="0"/>
              </a:rPr>
              <a:t>Anteriorly</a:t>
            </a:r>
            <a:r>
              <a:rPr lang="en-US" sz="1800" dirty="0" smtClean="0">
                <a:solidFill>
                  <a:srgbClr val="002060"/>
                </a:solidFill>
                <a:latin typeface="Batang" pitchFamily="18" charset="-127"/>
                <a:ea typeface="Batang" pitchFamily="18" charset="-127"/>
                <a:cs typeface="Times New Roman" pitchFamily="18" charset="0"/>
              </a:rPr>
              <a:t>: </a:t>
            </a:r>
            <a:r>
              <a:rPr lang="en-US" sz="1600" b="1" dirty="0" smtClean="0">
                <a:latin typeface="Batang" pitchFamily="18" charset="-127"/>
                <a:ea typeface="Batang" pitchFamily="18" charset="-127"/>
                <a:cs typeface="Times New Roman" pitchFamily="18" charset="0"/>
              </a:rPr>
              <a:t>Midline </a:t>
            </a:r>
            <a:r>
              <a:rPr lang="en-US" sz="1600" b="1" dirty="0">
                <a:latin typeface="Batang" pitchFamily="18" charset="-127"/>
                <a:ea typeface="Batang" pitchFamily="18" charset="-127"/>
                <a:cs typeface="Times New Roman" pitchFamily="18" charset="0"/>
              </a:rPr>
              <a:t>of the neck.</a:t>
            </a:r>
          </a:p>
          <a:p>
            <a:pPr marL="0" indent="0">
              <a:buNone/>
            </a:pPr>
            <a:r>
              <a:rPr lang="en-US" sz="1800" b="1" dirty="0">
                <a:solidFill>
                  <a:srgbClr val="002060"/>
                </a:solidFill>
                <a:latin typeface="Batang" pitchFamily="18" charset="-127"/>
                <a:ea typeface="Batang" pitchFamily="18" charset="-127"/>
                <a:cs typeface="Times New Roman" pitchFamily="18" charset="0"/>
              </a:rPr>
              <a:t>Posteriorly: </a:t>
            </a:r>
            <a:r>
              <a:rPr lang="en-US" sz="1600" b="1" dirty="0" smtClean="0">
                <a:latin typeface="Batang" pitchFamily="18" charset="-127"/>
                <a:ea typeface="Batang" pitchFamily="18" charset="-127"/>
                <a:cs typeface="Times New Roman" pitchFamily="18" charset="0"/>
              </a:rPr>
              <a:t>Anterior </a:t>
            </a:r>
            <a:r>
              <a:rPr lang="en-US" sz="1600" b="1" dirty="0">
                <a:latin typeface="Batang" pitchFamily="18" charset="-127"/>
                <a:ea typeface="Batang" pitchFamily="18" charset="-127"/>
                <a:cs typeface="Times New Roman" pitchFamily="18" charset="0"/>
              </a:rPr>
              <a:t>border of the </a:t>
            </a:r>
            <a:r>
              <a:rPr lang="en-US" sz="1600" b="1" dirty="0" err="1">
                <a:latin typeface="Batang" pitchFamily="18" charset="-127"/>
                <a:ea typeface="Batang" pitchFamily="18" charset="-127"/>
                <a:cs typeface="Times New Roman" pitchFamily="18" charset="0"/>
              </a:rPr>
              <a:t>sternomastoid</a:t>
            </a:r>
            <a:r>
              <a:rPr lang="en-US" sz="1600" b="1" dirty="0">
                <a:latin typeface="Batang" pitchFamily="18" charset="-127"/>
                <a:ea typeface="Batang" pitchFamily="18" charset="-127"/>
                <a:cs typeface="Times New Roman" pitchFamily="18" charset="0"/>
              </a:rPr>
              <a:t>.</a:t>
            </a:r>
          </a:p>
          <a:p>
            <a:pPr marL="0" indent="0">
              <a:buNone/>
            </a:pPr>
            <a:r>
              <a:rPr lang="en-US" sz="1800" b="1" dirty="0">
                <a:solidFill>
                  <a:srgbClr val="002060"/>
                </a:solidFill>
                <a:latin typeface="Batang" pitchFamily="18" charset="-127"/>
                <a:ea typeface="Batang" pitchFamily="18" charset="-127"/>
                <a:cs typeface="Times New Roman" pitchFamily="18" charset="0"/>
              </a:rPr>
              <a:t>Superiorly: </a:t>
            </a:r>
            <a:r>
              <a:rPr lang="en-US" sz="1800" b="1" dirty="0" smtClean="0">
                <a:solidFill>
                  <a:srgbClr val="002060"/>
                </a:solidFill>
                <a:latin typeface="Batang" pitchFamily="18" charset="-127"/>
                <a:ea typeface="Batang" pitchFamily="18" charset="-127"/>
                <a:cs typeface="Times New Roman" pitchFamily="18" charset="0"/>
              </a:rPr>
              <a:t> L</a:t>
            </a:r>
            <a:r>
              <a:rPr lang="en-US" sz="1600" b="1" dirty="0" smtClean="0">
                <a:latin typeface="Batang" pitchFamily="18" charset="-127"/>
                <a:ea typeface="Batang" pitchFamily="18" charset="-127"/>
                <a:cs typeface="Times New Roman" pitchFamily="18" charset="0"/>
              </a:rPr>
              <a:t>ower </a:t>
            </a:r>
            <a:r>
              <a:rPr lang="en-US" sz="1600" b="1" dirty="0">
                <a:latin typeface="Batang" pitchFamily="18" charset="-127"/>
                <a:ea typeface="Batang" pitchFamily="18" charset="-127"/>
                <a:cs typeface="Times New Roman" pitchFamily="18" charset="0"/>
              </a:rPr>
              <a:t>margin of the body of the mandible.</a:t>
            </a:r>
          </a:p>
          <a:p>
            <a:pPr marL="0" indent="0">
              <a:buNone/>
            </a:pPr>
            <a:r>
              <a:rPr lang="en-US" sz="1800" b="1" dirty="0" smtClean="0">
                <a:solidFill>
                  <a:srgbClr val="002060"/>
                </a:solidFill>
                <a:latin typeface="Batang" pitchFamily="18" charset="-127"/>
                <a:ea typeface="Batang" pitchFamily="18" charset="-127"/>
                <a:cs typeface="Times New Roman" pitchFamily="18" charset="0"/>
              </a:rPr>
              <a:t>Roof: </a:t>
            </a:r>
            <a:r>
              <a:rPr lang="en-US" sz="1600" b="1" dirty="0" smtClean="0">
                <a:latin typeface="Batang" pitchFamily="18" charset="-127"/>
                <a:ea typeface="Batang" pitchFamily="18" charset="-127"/>
                <a:cs typeface="Times New Roman" pitchFamily="18" charset="0"/>
              </a:rPr>
              <a:t>Skin</a:t>
            </a:r>
            <a:r>
              <a:rPr lang="en-US" sz="1600" b="1" dirty="0">
                <a:latin typeface="Batang" pitchFamily="18" charset="-127"/>
                <a:ea typeface="Batang" pitchFamily="18" charset="-127"/>
                <a:cs typeface="Times New Roman" pitchFamily="18" charset="0"/>
              </a:rPr>
              <a:t>, Superficial fascia, </a:t>
            </a:r>
            <a:r>
              <a:rPr lang="en-US" sz="1600" b="1" dirty="0" err="1">
                <a:latin typeface="Batang" pitchFamily="18" charset="-127"/>
                <a:ea typeface="Batang" pitchFamily="18" charset="-127"/>
                <a:cs typeface="Times New Roman" pitchFamily="18" charset="0"/>
              </a:rPr>
              <a:t>Platysma</a:t>
            </a:r>
            <a:r>
              <a:rPr lang="en-US" sz="1600" b="1" dirty="0">
                <a:latin typeface="Batang" pitchFamily="18" charset="-127"/>
                <a:ea typeface="Batang" pitchFamily="18" charset="-127"/>
                <a:cs typeface="Times New Roman" pitchFamily="18" charset="0"/>
              </a:rPr>
              <a:t>  and the </a:t>
            </a:r>
            <a:r>
              <a:rPr lang="en-US" sz="1600" b="1" dirty="0" smtClean="0">
                <a:latin typeface="Batang" pitchFamily="18" charset="-127"/>
                <a:ea typeface="Batang" pitchFamily="18" charset="-127"/>
                <a:cs typeface="Times New Roman" pitchFamily="18" charset="0"/>
              </a:rPr>
              <a:t>	investing </a:t>
            </a:r>
            <a:r>
              <a:rPr lang="en-US" sz="1600" b="1" dirty="0">
                <a:latin typeface="Batang" pitchFamily="18" charset="-127"/>
                <a:ea typeface="Batang" pitchFamily="18" charset="-127"/>
                <a:cs typeface="Times New Roman" pitchFamily="18" charset="0"/>
              </a:rPr>
              <a:t>layer of the deep cervical fascia.</a:t>
            </a:r>
          </a:p>
          <a:p>
            <a:pPr marL="0" indent="0">
              <a:buNone/>
            </a:pPr>
            <a:r>
              <a:rPr lang="en-US" sz="1800" b="1" dirty="0" smtClean="0">
                <a:solidFill>
                  <a:srgbClr val="002060"/>
                </a:solidFill>
                <a:latin typeface="Batang" pitchFamily="18" charset="-127"/>
                <a:ea typeface="Batang" pitchFamily="18" charset="-127"/>
                <a:cs typeface="Times New Roman" pitchFamily="18" charset="0"/>
              </a:rPr>
              <a:t>Contents: </a:t>
            </a:r>
            <a:r>
              <a:rPr lang="en-US" sz="1600" b="1" dirty="0" smtClean="0">
                <a:latin typeface="Batang" pitchFamily="18" charset="-127"/>
                <a:ea typeface="Batang" pitchFamily="18" charset="-127"/>
                <a:cs typeface="Times New Roman" pitchFamily="18" charset="0"/>
              </a:rPr>
              <a:t>Viscera </a:t>
            </a:r>
            <a:r>
              <a:rPr lang="en-US" sz="1600" b="1" dirty="0">
                <a:latin typeface="Batang" pitchFamily="18" charset="-127"/>
                <a:ea typeface="Batang" pitchFamily="18" charset="-127"/>
                <a:cs typeface="Times New Roman" pitchFamily="18" charset="0"/>
              </a:rPr>
              <a:t>of the </a:t>
            </a:r>
            <a:r>
              <a:rPr lang="en-US" sz="1600" b="1" dirty="0" smtClean="0">
                <a:latin typeface="Batang" pitchFamily="18" charset="-127"/>
                <a:ea typeface="Batang" pitchFamily="18" charset="-127"/>
                <a:cs typeface="Times New Roman" pitchFamily="18" charset="0"/>
              </a:rPr>
              <a:t>neck</a:t>
            </a:r>
          </a:p>
          <a:p>
            <a:pPr marL="0" indent="0">
              <a:buNone/>
            </a:pPr>
            <a:r>
              <a:rPr lang="en-US" sz="1800" b="1" dirty="0" smtClean="0">
                <a:solidFill>
                  <a:srgbClr val="002060"/>
                </a:solidFill>
                <a:latin typeface="Batang" pitchFamily="18" charset="-127"/>
                <a:ea typeface="Batang" pitchFamily="18" charset="-127"/>
                <a:cs typeface="Times New Roman" pitchFamily="18" charset="0"/>
              </a:rPr>
              <a:t>Subdivided in to:</a:t>
            </a:r>
          </a:p>
          <a:p>
            <a:pPr marL="914400" lvl="1" indent="-457200">
              <a:buFont typeface="+mj-lt"/>
              <a:buAutoNum type="arabicPeriod"/>
            </a:pPr>
            <a:r>
              <a:rPr lang="en-US" sz="1800" b="1" dirty="0" smtClean="0">
                <a:solidFill>
                  <a:srgbClr val="002060"/>
                </a:solidFill>
                <a:latin typeface="Batang" pitchFamily="18" charset="-127"/>
                <a:ea typeface="Batang" pitchFamily="18" charset="-127"/>
                <a:cs typeface="Times New Roman" pitchFamily="18" charset="0"/>
              </a:rPr>
              <a:t> </a:t>
            </a:r>
            <a:r>
              <a:rPr lang="en-US" sz="1800" b="1" dirty="0">
                <a:solidFill>
                  <a:srgbClr val="002060"/>
                </a:solidFill>
                <a:latin typeface="Batang" panose="02030600000101010101" pitchFamily="18" charset="-127"/>
                <a:ea typeface="Batang" panose="02030600000101010101" pitchFamily="18" charset="-127"/>
              </a:rPr>
              <a:t>Submental.</a:t>
            </a:r>
          </a:p>
          <a:p>
            <a:pPr marL="914400" lvl="1" indent="-457200">
              <a:buFont typeface="+mj-lt"/>
              <a:buAutoNum type="arabicPeriod"/>
            </a:pPr>
            <a:r>
              <a:rPr lang="en-US" sz="1800" b="1" dirty="0">
                <a:solidFill>
                  <a:srgbClr val="002060"/>
                </a:solidFill>
                <a:latin typeface="Batang" panose="02030600000101010101" pitchFamily="18" charset="-127"/>
                <a:ea typeface="Batang" panose="02030600000101010101" pitchFamily="18" charset="-127"/>
              </a:rPr>
              <a:t>Submandibular (Digastric).</a:t>
            </a:r>
          </a:p>
          <a:p>
            <a:pPr marL="914400" lvl="1" indent="-457200">
              <a:buFont typeface="+mj-lt"/>
              <a:buAutoNum type="arabicPeriod"/>
            </a:pPr>
            <a:r>
              <a:rPr lang="en-US" sz="1800" b="1" dirty="0">
                <a:solidFill>
                  <a:srgbClr val="002060"/>
                </a:solidFill>
                <a:latin typeface="Batang" panose="02030600000101010101" pitchFamily="18" charset="-127"/>
                <a:ea typeface="Batang" panose="02030600000101010101" pitchFamily="18" charset="-127"/>
              </a:rPr>
              <a:t> Carotid.</a:t>
            </a:r>
          </a:p>
          <a:p>
            <a:pPr marL="914400" lvl="1" indent="-457200">
              <a:buFont typeface="+mj-lt"/>
              <a:buAutoNum type="arabicPeriod"/>
            </a:pPr>
            <a:r>
              <a:rPr lang="en-US" sz="1800" b="1" dirty="0">
                <a:solidFill>
                  <a:srgbClr val="002060"/>
                </a:solidFill>
                <a:latin typeface="Batang" panose="02030600000101010101" pitchFamily="18" charset="-127"/>
                <a:ea typeface="Batang" panose="02030600000101010101" pitchFamily="18" charset="-127"/>
              </a:rPr>
              <a:t>Muscular</a:t>
            </a:r>
          </a:p>
          <a:p>
            <a:pPr marL="0" indent="0">
              <a:buNone/>
            </a:pPr>
            <a:r>
              <a:rPr lang="en-US" sz="1800" b="1" dirty="0" smtClean="0">
                <a:solidFill>
                  <a:srgbClr val="002060"/>
                </a:solidFill>
                <a:latin typeface="Batang" pitchFamily="18" charset="-127"/>
                <a:ea typeface="Batang" pitchFamily="18" charset="-127"/>
                <a:cs typeface="Times New Roman" pitchFamily="18" charset="0"/>
              </a:rPr>
              <a:t> </a:t>
            </a:r>
          </a:p>
          <a:p>
            <a:pPr marL="0" indent="0">
              <a:buNone/>
            </a:pPr>
            <a:r>
              <a:rPr lang="en-US" sz="1800" b="1" dirty="0">
                <a:solidFill>
                  <a:srgbClr val="002060"/>
                </a:solidFill>
                <a:latin typeface="Batang" pitchFamily="18" charset="-127"/>
                <a:ea typeface="Batang" pitchFamily="18" charset="-127"/>
                <a:cs typeface="Times New Roman" pitchFamily="18" charset="0"/>
              </a:rPr>
              <a:t> </a:t>
            </a:r>
            <a:r>
              <a:rPr lang="en-US" sz="1800" b="1" dirty="0" smtClean="0">
                <a:solidFill>
                  <a:srgbClr val="002060"/>
                </a:solidFill>
                <a:latin typeface="Batang" pitchFamily="18" charset="-127"/>
                <a:ea typeface="Batang" pitchFamily="18" charset="-127"/>
                <a:cs typeface="Times New Roman" pitchFamily="18" charset="0"/>
              </a:rPr>
              <a:t>      by</a:t>
            </a:r>
            <a:r>
              <a:rPr lang="en-US" sz="1800" b="1" dirty="0">
                <a:solidFill>
                  <a:srgbClr val="002060"/>
                </a:solidFill>
                <a:latin typeface="Batang" pitchFamily="18" charset="-127"/>
                <a:ea typeface="Batang" pitchFamily="18" charset="-127"/>
                <a:cs typeface="Times New Roman" pitchFamily="18" charset="0"/>
              </a:rPr>
              <a:t>: </a:t>
            </a:r>
            <a:r>
              <a:rPr lang="en-US" sz="2000" i="1" dirty="0">
                <a:solidFill>
                  <a:schemeClr val="accent1">
                    <a:lumMod val="50000"/>
                  </a:schemeClr>
                </a:solidFill>
                <a:latin typeface="Times New Roman" pitchFamily="18" charset="0"/>
                <a:cs typeface="Times New Roman" pitchFamily="18" charset="0"/>
              </a:rPr>
              <a:t>The </a:t>
            </a:r>
            <a:r>
              <a:rPr lang="en-US" sz="2000" i="1" dirty="0" smtClean="0">
                <a:solidFill>
                  <a:schemeClr val="accent1">
                    <a:lumMod val="50000"/>
                  </a:schemeClr>
                </a:solidFill>
                <a:latin typeface="Times New Roman" pitchFamily="18" charset="0"/>
                <a:cs typeface="Times New Roman" pitchFamily="18" charset="0"/>
              </a:rPr>
              <a:t>digastric bellies  </a:t>
            </a:r>
            <a:r>
              <a:rPr lang="en-US" sz="2000" i="1" dirty="0">
                <a:solidFill>
                  <a:schemeClr val="accent1">
                    <a:lumMod val="50000"/>
                  </a:schemeClr>
                </a:solidFill>
                <a:latin typeface="Times New Roman" pitchFamily="18" charset="0"/>
                <a:cs typeface="Times New Roman" pitchFamily="18" charset="0"/>
              </a:rPr>
              <a:t>&amp; the superior belly of 	          the </a:t>
            </a:r>
            <a:r>
              <a:rPr lang="en-US" sz="2000" i="1" dirty="0" err="1">
                <a:solidFill>
                  <a:schemeClr val="accent1">
                    <a:lumMod val="50000"/>
                  </a:schemeClr>
                </a:solidFill>
                <a:latin typeface="Times New Roman" pitchFamily="18" charset="0"/>
                <a:cs typeface="Times New Roman" pitchFamily="18" charset="0"/>
              </a:rPr>
              <a:t>omohyoid</a:t>
            </a:r>
            <a:r>
              <a:rPr lang="en-US" sz="2000" i="1" dirty="0">
                <a:solidFill>
                  <a:schemeClr val="accent1">
                    <a:lumMod val="50000"/>
                  </a:schemeClr>
                </a:solidFill>
                <a:latin typeface="Times New Roman" pitchFamily="18" charset="0"/>
                <a:cs typeface="Times New Roman" pitchFamily="18" charset="0"/>
              </a:rPr>
              <a:t> </a:t>
            </a:r>
          </a:p>
          <a:p>
            <a:pPr marL="0" indent="0">
              <a:buNone/>
            </a:pPr>
            <a:endParaRPr lang="en-US" sz="1600" b="1" dirty="0">
              <a:latin typeface="Batang" pitchFamily="18" charset="-127"/>
              <a:ea typeface="Batang" pitchFamily="18" charset="-127"/>
              <a:cs typeface="Times New Roman" pitchFamily="18" charset="0"/>
            </a:endParaRPr>
          </a:p>
          <a:p>
            <a:endParaRPr lang="en-US" sz="2000" b="1" dirty="0"/>
          </a:p>
        </p:txBody>
      </p:sp>
      <p:sp>
        <p:nvSpPr>
          <p:cNvPr id="5" name="Slide Number Placeholder 4"/>
          <p:cNvSpPr>
            <a:spLocks noGrp="1"/>
          </p:cNvSpPr>
          <p:nvPr>
            <p:ph type="sldNum" sz="quarter" idx="12"/>
          </p:nvPr>
        </p:nvSpPr>
        <p:spPr/>
        <p:txBody>
          <a:bodyPr/>
          <a:lstStyle/>
          <a:p>
            <a:fld id="{F24CD46A-430A-4298-B9D9-A45CD8963C04}" type="slidenum">
              <a:rPr lang="en-US" smtClean="0"/>
              <a:pPr/>
              <a:t>14</a:t>
            </a:fld>
            <a:endParaRPr lang="en-US"/>
          </a:p>
        </p:txBody>
      </p:sp>
      <p:sp>
        <p:nvSpPr>
          <p:cNvPr id="6" name="Footer Placeholder 5"/>
          <p:cNvSpPr>
            <a:spLocks noGrp="1"/>
          </p:cNvSpPr>
          <p:nvPr>
            <p:ph type="ftr" sz="quarter" idx="11"/>
          </p:nvPr>
        </p:nvSpPr>
        <p:spPr/>
        <p:txBody>
          <a:bodyPr/>
          <a:lstStyle/>
          <a:p>
            <a:r>
              <a:rPr lang="en-US" smtClean="0"/>
              <a:t>Dr.Zahid aimkhani</a:t>
            </a:r>
            <a:endParaRPr lang="en-US"/>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353" b="18703"/>
          <a:stretch/>
        </p:blipFill>
        <p:spPr>
          <a:xfrm>
            <a:off x="7166066" y="1219200"/>
            <a:ext cx="4111534" cy="4646867"/>
          </a:xfrm>
          <a:prstGeom prst="rect">
            <a:avLst/>
          </a:prstGeom>
        </p:spPr>
      </p:pic>
    </p:spTree>
    <p:extLst>
      <p:ext uri="{BB962C8B-B14F-4D97-AF65-F5344CB8AC3E}">
        <p14:creationId xmlns:p14="http://schemas.microsoft.com/office/powerpoint/2010/main" val="911022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76200" y="76200"/>
            <a:ext cx="4568734" cy="467265"/>
          </a:xfrm>
          <a:solidFill>
            <a:schemeClr val="bg1"/>
          </a:solidFill>
        </p:spPr>
        <p:style>
          <a:lnRef idx="3">
            <a:schemeClr val="lt1"/>
          </a:lnRef>
          <a:fillRef idx="1">
            <a:schemeClr val="accent3"/>
          </a:fillRef>
          <a:effectRef idx="1">
            <a:schemeClr val="accent3"/>
          </a:effectRef>
          <a:fontRef idx="minor">
            <a:schemeClr val="lt1"/>
          </a:fontRef>
        </p:style>
        <p:txBody>
          <a:bodyPr>
            <a:normAutofit fontScale="90000"/>
          </a:bodyPr>
          <a:lstStyle/>
          <a:p>
            <a:r>
              <a:rPr lang="en-US" sz="2400" b="1" dirty="0" smtClean="0">
                <a:solidFill>
                  <a:schemeClr val="tx1"/>
                </a:solidFill>
                <a:latin typeface="Batang" panose="02030600000101010101" pitchFamily="18" charset="-127"/>
                <a:ea typeface="Batang" panose="02030600000101010101" pitchFamily="18" charset="-127"/>
              </a:rPr>
              <a:t>Posterior Triangle</a:t>
            </a:r>
            <a:r>
              <a:rPr lang="en-US" sz="2400" b="1" dirty="0">
                <a:solidFill>
                  <a:schemeClr val="tx1"/>
                </a:solidFill>
                <a:latin typeface="Batang" panose="02030600000101010101" pitchFamily="18" charset="-127"/>
                <a:ea typeface="Batang" panose="02030600000101010101" pitchFamily="18" charset="-127"/>
              </a:rPr>
              <a:t> </a:t>
            </a:r>
            <a:r>
              <a:rPr lang="en-US" sz="2400" b="1" dirty="0" smtClean="0">
                <a:solidFill>
                  <a:schemeClr val="tx1"/>
                </a:solidFill>
                <a:latin typeface="Batang" panose="02030600000101010101" pitchFamily="18" charset="-127"/>
                <a:ea typeface="Batang" panose="02030600000101010101" pitchFamily="18" charset="-127"/>
              </a:rPr>
              <a:t>of the Neck</a:t>
            </a:r>
            <a:endParaRPr lang="en-US" sz="2400" b="1" dirty="0">
              <a:solidFill>
                <a:schemeClr val="tx1"/>
              </a:solidFill>
              <a:latin typeface="Batang" panose="02030600000101010101" pitchFamily="18" charset="-127"/>
              <a:ea typeface="Batang" panose="02030600000101010101" pitchFamily="18" charset="-127"/>
            </a:endParaRPr>
          </a:p>
        </p:txBody>
      </p:sp>
      <p:sp>
        <p:nvSpPr>
          <p:cNvPr id="4" name="Content Placeholder 3"/>
          <p:cNvSpPr>
            <a:spLocks noGrp="1"/>
          </p:cNvSpPr>
          <p:nvPr>
            <p:ph sz="half" idx="2"/>
          </p:nvPr>
        </p:nvSpPr>
        <p:spPr bwMode="gray">
          <a:xfrm>
            <a:off x="96714" y="723413"/>
            <a:ext cx="6989886" cy="5638799"/>
          </a:xfrm>
          <a:no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en-US" sz="1800" b="1" u="sng" dirty="0">
                <a:solidFill>
                  <a:srgbClr val="002060"/>
                </a:solidFill>
                <a:latin typeface="Batang" pitchFamily="18" charset="-127"/>
                <a:ea typeface="Batang" pitchFamily="18" charset="-127"/>
                <a:cs typeface="Times New Roman" pitchFamily="18" charset="0"/>
              </a:rPr>
              <a:t>Boundaries</a:t>
            </a:r>
          </a:p>
          <a:p>
            <a:pPr marL="0" indent="0">
              <a:buNone/>
            </a:pPr>
            <a:r>
              <a:rPr lang="en-US" sz="1600" b="1" dirty="0" smtClean="0">
                <a:solidFill>
                  <a:srgbClr val="002060"/>
                </a:solidFill>
                <a:latin typeface="Batang" pitchFamily="18" charset="-127"/>
                <a:ea typeface="Batang" pitchFamily="18" charset="-127"/>
                <a:cs typeface="Times New Roman" pitchFamily="18" charset="0"/>
              </a:rPr>
              <a:t>Anteriorly</a:t>
            </a:r>
            <a:r>
              <a:rPr lang="en-US" sz="1600" dirty="0">
                <a:solidFill>
                  <a:srgbClr val="002060"/>
                </a:solidFill>
                <a:latin typeface="Batang" pitchFamily="18" charset="-127"/>
                <a:ea typeface="Batang" pitchFamily="18" charset="-127"/>
                <a:cs typeface="Times New Roman" pitchFamily="18" charset="0"/>
              </a:rPr>
              <a:t>: </a:t>
            </a:r>
            <a:r>
              <a:rPr lang="en-US" sz="1600" b="1" dirty="0" smtClean="0">
                <a:latin typeface="Batang" pitchFamily="18" charset="-127"/>
                <a:ea typeface="Batang" pitchFamily="18" charset="-127"/>
                <a:cs typeface="Times New Roman" pitchFamily="18" charset="0"/>
              </a:rPr>
              <a:t>Posterior </a:t>
            </a:r>
            <a:r>
              <a:rPr lang="en-US" sz="1600" b="1" dirty="0">
                <a:latin typeface="Batang" pitchFamily="18" charset="-127"/>
                <a:ea typeface="Batang" pitchFamily="18" charset="-127"/>
                <a:cs typeface="Times New Roman" pitchFamily="18" charset="0"/>
              </a:rPr>
              <a:t>border of </a:t>
            </a:r>
            <a:r>
              <a:rPr lang="en-US" sz="1600" b="1" dirty="0" err="1">
                <a:latin typeface="Batang" pitchFamily="18" charset="-127"/>
                <a:ea typeface="Batang" pitchFamily="18" charset="-127"/>
                <a:cs typeface="Times New Roman" pitchFamily="18" charset="0"/>
              </a:rPr>
              <a:t>sternomastoid</a:t>
            </a:r>
            <a:endParaRPr lang="en-US" sz="1600" b="1" dirty="0">
              <a:latin typeface="Batang" pitchFamily="18" charset="-127"/>
              <a:ea typeface="Batang" pitchFamily="18" charset="-127"/>
              <a:cs typeface="Times New Roman" pitchFamily="18" charset="0"/>
            </a:endParaRPr>
          </a:p>
          <a:p>
            <a:pPr marL="0" indent="0">
              <a:buNone/>
            </a:pPr>
            <a:r>
              <a:rPr lang="en-US" sz="1600" b="1" dirty="0">
                <a:solidFill>
                  <a:srgbClr val="002060"/>
                </a:solidFill>
                <a:latin typeface="Batang" pitchFamily="18" charset="-127"/>
                <a:ea typeface="Batang" pitchFamily="18" charset="-127"/>
                <a:cs typeface="Times New Roman" pitchFamily="18" charset="0"/>
              </a:rPr>
              <a:t>Posteriorly</a:t>
            </a:r>
            <a:r>
              <a:rPr lang="en-US" sz="1600" b="1" dirty="0" smtClean="0">
                <a:solidFill>
                  <a:srgbClr val="002060"/>
                </a:solidFill>
                <a:latin typeface="Batang" pitchFamily="18" charset="-127"/>
                <a:ea typeface="Batang" pitchFamily="18" charset="-127"/>
                <a:cs typeface="Times New Roman" pitchFamily="18" charset="0"/>
              </a:rPr>
              <a:t>: </a:t>
            </a:r>
            <a:r>
              <a:rPr lang="en-US" sz="1600" b="1" dirty="0" smtClean="0">
                <a:latin typeface="Batang" pitchFamily="18" charset="-127"/>
                <a:ea typeface="Batang" pitchFamily="18" charset="-127"/>
                <a:cs typeface="Times New Roman" pitchFamily="18" charset="0"/>
              </a:rPr>
              <a:t>Anterior </a:t>
            </a:r>
            <a:r>
              <a:rPr lang="en-US" sz="1600" b="1" dirty="0">
                <a:latin typeface="Batang" pitchFamily="18" charset="-127"/>
                <a:ea typeface="Batang" pitchFamily="18" charset="-127"/>
                <a:cs typeface="Times New Roman" pitchFamily="18" charset="0"/>
              </a:rPr>
              <a:t>border of Trapezius</a:t>
            </a:r>
          </a:p>
          <a:p>
            <a:pPr marL="0" indent="0">
              <a:buNone/>
            </a:pPr>
            <a:r>
              <a:rPr lang="en-US" sz="1600" b="1" dirty="0">
                <a:solidFill>
                  <a:srgbClr val="002060"/>
                </a:solidFill>
                <a:latin typeface="Batang" pitchFamily="18" charset="-127"/>
                <a:ea typeface="Batang" pitchFamily="18" charset="-127"/>
                <a:cs typeface="Times New Roman" pitchFamily="18" charset="0"/>
              </a:rPr>
              <a:t>Apex : </a:t>
            </a:r>
            <a:r>
              <a:rPr lang="en-US" sz="1600" b="1" dirty="0" smtClean="0">
                <a:solidFill>
                  <a:srgbClr val="002060"/>
                </a:solidFill>
                <a:latin typeface="Batang" pitchFamily="18" charset="-127"/>
                <a:ea typeface="Batang" pitchFamily="18" charset="-127"/>
                <a:cs typeface="Times New Roman" pitchFamily="18" charset="0"/>
              </a:rPr>
              <a:t> </a:t>
            </a:r>
            <a:r>
              <a:rPr lang="en-US" sz="1600" b="1" dirty="0" smtClean="0">
                <a:latin typeface="Batang" pitchFamily="18" charset="-127"/>
                <a:ea typeface="Batang" pitchFamily="18" charset="-127"/>
                <a:cs typeface="Times New Roman" pitchFamily="18" charset="0"/>
              </a:rPr>
              <a:t> Meeting </a:t>
            </a:r>
            <a:r>
              <a:rPr lang="en-US" sz="1600" b="1" dirty="0">
                <a:latin typeface="Batang" pitchFamily="18" charset="-127"/>
                <a:ea typeface="Batang" pitchFamily="18" charset="-127"/>
                <a:cs typeface="Times New Roman" pitchFamily="18" charset="0"/>
              </a:rPr>
              <a:t>of Trapezius </a:t>
            </a:r>
            <a:r>
              <a:rPr lang="en-US" sz="1600" b="1" dirty="0" smtClean="0">
                <a:latin typeface="Batang" pitchFamily="18" charset="-127"/>
                <a:ea typeface="Batang" pitchFamily="18" charset="-127"/>
                <a:cs typeface="Times New Roman" pitchFamily="18" charset="0"/>
              </a:rPr>
              <a:t>&amp; </a:t>
            </a:r>
            <a:r>
              <a:rPr lang="en-US" sz="1600" b="1" dirty="0" err="1" smtClean="0">
                <a:latin typeface="Batang" pitchFamily="18" charset="-127"/>
                <a:ea typeface="Batang" pitchFamily="18" charset="-127"/>
                <a:cs typeface="Times New Roman" pitchFamily="18" charset="0"/>
              </a:rPr>
              <a:t>Sternomastoid</a:t>
            </a:r>
            <a:endParaRPr lang="en-US" sz="1600" b="1" dirty="0">
              <a:latin typeface="Batang" pitchFamily="18" charset="-127"/>
              <a:ea typeface="Batang" pitchFamily="18" charset="-127"/>
              <a:cs typeface="Times New Roman" pitchFamily="18" charset="0"/>
            </a:endParaRPr>
          </a:p>
          <a:p>
            <a:pPr marL="0" indent="0">
              <a:buNone/>
            </a:pPr>
            <a:r>
              <a:rPr lang="en-US" sz="1600" b="1" dirty="0">
                <a:solidFill>
                  <a:srgbClr val="002060"/>
                </a:solidFill>
                <a:latin typeface="Batang" pitchFamily="18" charset="-127"/>
                <a:ea typeface="Batang" pitchFamily="18" charset="-127"/>
                <a:cs typeface="Times New Roman" pitchFamily="18" charset="0"/>
              </a:rPr>
              <a:t>Base</a:t>
            </a:r>
            <a:r>
              <a:rPr lang="en-US" sz="1600" b="1" dirty="0" smtClean="0">
                <a:solidFill>
                  <a:srgbClr val="002060"/>
                </a:solidFill>
                <a:latin typeface="Batang" pitchFamily="18" charset="-127"/>
                <a:ea typeface="Batang" pitchFamily="18" charset="-127"/>
                <a:cs typeface="Times New Roman" pitchFamily="18" charset="0"/>
              </a:rPr>
              <a:t>: </a:t>
            </a:r>
            <a:r>
              <a:rPr lang="en-US" sz="1600" b="1" dirty="0" smtClean="0">
                <a:latin typeface="Batang" pitchFamily="18" charset="-127"/>
                <a:ea typeface="Batang" pitchFamily="18" charset="-127"/>
                <a:cs typeface="Times New Roman" pitchFamily="18" charset="0"/>
              </a:rPr>
              <a:t>Middle </a:t>
            </a:r>
            <a:r>
              <a:rPr lang="en-US" sz="1600" b="1" dirty="0">
                <a:latin typeface="Batang" pitchFamily="18" charset="-127"/>
                <a:ea typeface="Batang" pitchFamily="18" charset="-127"/>
                <a:cs typeface="Times New Roman" pitchFamily="18" charset="0"/>
              </a:rPr>
              <a:t>1/3 of the clavicle</a:t>
            </a:r>
          </a:p>
          <a:p>
            <a:pPr marL="0" indent="0">
              <a:buNone/>
            </a:pPr>
            <a:r>
              <a:rPr lang="en-US" sz="1600" b="1" dirty="0" err="1" smtClean="0">
                <a:solidFill>
                  <a:srgbClr val="002060"/>
                </a:solidFill>
                <a:latin typeface="Batang" pitchFamily="18" charset="-127"/>
                <a:ea typeface="Batang" pitchFamily="18" charset="-127"/>
                <a:cs typeface="Times New Roman" pitchFamily="18" charset="0"/>
              </a:rPr>
              <a:t>Roof:</a:t>
            </a:r>
            <a:r>
              <a:rPr lang="en-US" sz="1600" b="1" dirty="0" err="1" smtClean="0">
                <a:latin typeface="Batang" pitchFamily="18" charset="-127"/>
                <a:ea typeface="Batang" pitchFamily="18" charset="-127"/>
                <a:cs typeface="Times New Roman" pitchFamily="18" charset="0"/>
              </a:rPr>
              <a:t>Skin</a:t>
            </a:r>
            <a:r>
              <a:rPr lang="en-US" sz="1600" b="1" dirty="0">
                <a:latin typeface="Batang" pitchFamily="18" charset="-127"/>
                <a:ea typeface="Batang" pitchFamily="18" charset="-127"/>
                <a:cs typeface="Times New Roman" pitchFamily="18" charset="0"/>
              </a:rPr>
              <a:t>, Superficial fascia, Platysma  and the Investing layer of </a:t>
            </a:r>
            <a:r>
              <a:rPr lang="en-US" sz="1600" b="1" dirty="0" smtClean="0">
                <a:latin typeface="Batang" pitchFamily="18" charset="-127"/>
                <a:ea typeface="Batang" pitchFamily="18" charset="-127"/>
                <a:cs typeface="Times New Roman" pitchFamily="18" charset="0"/>
              </a:rPr>
              <a:t>	the 	  deep </a:t>
            </a:r>
            <a:r>
              <a:rPr lang="en-US" sz="1600" b="1" dirty="0">
                <a:latin typeface="Batang" pitchFamily="18" charset="-127"/>
                <a:ea typeface="Batang" pitchFamily="18" charset="-127"/>
                <a:cs typeface="Times New Roman" pitchFamily="18" charset="0"/>
              </a:rPr>
              <a:t>cervical fascia.</a:t>
            </a:r>
          </a:p>
          <a:p>
            <a:pPr marL="0" indent="0">
              <a:buNone/>
            </a:pPr>
            <a:r>
              <a:rPr lang="en-US" sz="1600" b="1" dirty="0">
                <a:solidFill>
                  <a:srgbClr val="002060"/>
                </a:solidFill>
                <a:latin typeface="Batang" pitchFamily="18" charset="-127"/>
                <a:ea typeface="Batang" pitchFamily="18" charset="-127"/>
                <a:cs typeface="Times New Roman" pitchFamily="18" charset="0"/>
              </a:rPr>
              <a:t>Floor:</a:t>
            </a:r>
            <a:r>
              <a:rPr lang="en-US" sz="1600" dirty="0"/>
              <a:t> </a:t>
            </a:r>
            <a:r>
              <a:rPr lang="en-US" sz="1600" b="1" dirty="0">
                <a:latin typeface="Batang" pitchFamily="18" charset="-127"/>
                <a:ea typeface="Batang" pitchFamily="18" charset="-127"/>
                <a:cs typeface="Times New Roman" pitchFamily="18" charset="0"/>
              </a:rPr>
              <a:t>from below upward, </a:t>
            </a:r>
            <a:r>
              <a:rPr lang="en-US" sz="1600" b="1" dirty="0" smtClean="0">
                <a:latin typeface="Batang" pitchFamily="18" charset="-127"/>
                <a:ea typeface="Batang" pitchFamily="18" charset="-127"/>
                <a:cs typeface="Times New Roman" pitchFamily="18" charset="0"/>
              </a:rPr>
              <a:t>Scalenus </a:t>
            </a:r>
            <a:r>
              <a:rPr lang="en-US" sz="1600" b="1" dirty="0">
                <a:latin typeface="Batang" pitchFamily="18" charset="-127"/>
                <a:ea typeface="Batang" pitchFamily="18" charset="-127"/>
                <a:cs typeface="Times New Roman" pitchFamily="18" charset="0"/>
              </a:rPr>
              <a:t>anterior </a:t>
            </a:r>
            <a:r>
              <a:rPr lang="en-US" sz="1600" b="1" dirty="0">
                <a:solidFill>
                  <a:srgbClr val="FF0000"/>
                </a:solidFill>
                <a:latin typeface="Batang" pitchFamily="18" charset="-127"/>
                <a:ea typeface="Batang" pitchFamily="18" charset="-127"/>
                <a:cs typeface="Times New Roman" pitchFamily="18" charset="0"/>
              </a:rPr>
              <a:t>+</a:t>
            </a:r>
            <a:r>
              <a:rPr lang="en-US" sz="1600" b="1" dirty="0">
                <a:latin typeface="Batang" pitchFamily="18" charset="-127"/>
                <a:ea typeface="Batang" pitchFamily="18" charset="-127"/>
                <a:cs typeface="Times New Roman" pitchFamily="18" charset="0"/>
              </a:rPr>
              <a:t> </a:t>
            </a:r>
            <a:r>
              <a:rPr lang="en-US" sz="1600" b="1" dirty="0" smtClean="0">
                <a:latin typeface="Batang" pitchFamily="18" charset="-127"/>
                <a:ea typeface="Batang" pitchFamily="18" charset="-127"/>
                <a:cs typeface="Times New Roman" pitchFamily="18" charset="0"/>
              </a:rPr>
              <a:t>,Scalenus </a:t>
            </a:r>
            <a:r>
              <a:rPr lang="en-US" sz="1600" b="1" dirty="0" err="1">
                <a:latin typeface="Batang" pitchFamily="18" charset="-127"/>
                <a:ea typeface="Batang" pitchFamily="18" charset="-127"/>
                <a:cs typeface="Times New Roman" pitchFamily="18" charset="0"/>
              </a:rPr>
              <a:t>medius</a:t>
            </a:r>
            <a:r>
              <a:rPr lang="en-US" sz="1600" b="1" dirty="0" smtClean="0">
                <a:latin typeface="Batang" pitchFamily="18" charset="-127"/>
                <a:ea typeface="Batang" pitchFamily="18" charset="-127"/>
                <a:cs typeface="Times New Roman" pitchFamily="18" charset="0"/>
              </a:rPr>
              <a:t>, 	</a:t>
            </a:r>
            <a:r>
              <a:rPr lang="en-US" sz="1600" b="1" dirty="0" err="1" smtClean="0">
                <a:latin typeface="Batang" pitchFamily="18" charset="-127"/>
                <a:ea typeface="Batang" pitchFamily="18" charset="-127"/>
                <a:cs typeface="Times New Roman" pitchFamily="18" charset="0"/>
              </a:rPr>
              <a:t>levator</a:t>
            </a:r>
            <a:r>
              <a:rPr lang="en-US" sz="1600" b="1" dirty="0" smtClean="0">
                <a:latin typeface="Batang" pitchFamily="18" charset="-127"/>
                <a:ea typeface="Batang" pitchFamily="18" charset="-127"/>
                <a:cs typeface="Times New Roman" pitchFamily="18" charset="0"/>
              </a:rPr>
              <a:t> </a:t>
            </a:r>
            <a:r>
              <a:rPr lang="en-US" sz="1600" b="1" dirty="0">
                <a:latin typeface="Batang" pitchFamily="18" charset="-127"/>
                <a:ea typeface="Batang" pitchFamily="18" charset="-127"/>
                <a:cs typeface="Times New Roman" pitchFamily="18" charset="0"/>
              </a:rPr>
              <a:t>scapulae, </a:t>
            </a:r>
            <a:r>
              <a:rPr lang="en-US" sz="1600" b="1" dirty="0" smtClean="0">
                <a:latin typeface="Batang" pitchFamily="18" charset="-127"/>
                <a:ea typeface="Batang" pitchFamily="18" charset="-127"/>
                <a:cs typeface="Times New Roman" pitchFamily="18" charset="0"/>
              </a:rPr>
              <a:t>splenius </a:t>
            </a:r>
            <a:r>
              <a:rPr lang="en-US" sz="1600" b="1" dirty="0">
                <a:latin typeface="Batang" pitchFamily="18" charset="-127"/>
                <a:ea typeface="Batang" pitchFamily="18" charset="-127"/>
                <a:cs typeface="Times New Roman" pitchFamily="18" charset="0"/>
              </a:rPr>
              <a:t>capitis, and </a:t>
            </a:r>
            <a:r>
              <a:rPr lang="en-US" sz="1600" b="1" dirty="0" smtClean="0">
                <a:latin typeface="Batang" pitchFamily="18" charset="-127"/>
                <a:ea typeface="Batang" pitchFamily="18" charset="-127"/>
                <a:cs typeface="Times New Roman" pitchFamily="18" charset="0"/>
              </a:rPr>
              <a:t>semispinalis </a:t>
            </a:r>
            <a:r>
              <a:rPr lang="en-US" sz="1600" b="1" dirty="0">
                <a:latin typeface="Batang" pitchFamily="18" charset="-127"/>
                <a:ea typeface="Batang" pitchFamily="18" charset="-127"/>
                <a:cs typeface="Times New Roman" pitchFamily="18" charset="0"/>
              </a:rPr>
              <a:t>capitis </a:t>
            </a:r>
            <a:r>
              <a:rPr lang="en-US" sz="1600" b="1" dirty="0">
                <a:solidFill>
                  <a:srgbClr val="FF0000"/>
                </a:solidFill>
                <a:latin typeface="Batang" pitchFamily="18" charset="-127"/>
                <a:ea typeface="Batang" pitchFamily="18" charset="-127"/>
                <a:cs typeface="Times New Roman" pitchFamily="18" charset="0"/>
              </a:rPr>
              <a:t> +</a:t>
            </a:r>
            <a:endParaRPr lang="en-US" sz="1600" b="1" dirty="0">
              <a:latin typeface="Batang" pitchFamily="18" charset="-127"/>
              <a:ea typeface="Batang" pitchFamily="18" charset="-127"/>
              <a:cs typeface="Times New Roman" pitchFamily="18" charset="0"/>
            </a:endParaRPr>
          </a:p>
          <a:p>
            <a:pPr marL="0" indent="0">
              <a:buNone/>
            </a:pPr>
            <a:r>
              <a:rPr lang="en-US" sz="1600" b="1" dirty="0">
                <a:solidFill>
                  <a:srgbClr val="FF0000"/>
                </a:solidFill>
                <a:latin typeface="Batang" pitchFamily="18" charset="-127"/>
                <a:ea typeface="Batang" pitchFamily="18" charset="-127"/>
                <a:cs typeface="Times New Roman" pitchFamily="18" charset="0"/>
              </a:rPr>
              <a:t>Note</a:t>
            </a:r>
            <a:r>
              <a:rPr lang="en-US" sz="1600" b="1" u="sng" dirty="0">
                <a:solidFill>
                  <a:srgbClr val="FF0000"/>
                </a:solidFill>
                <a:latin typeface="Batang" pitchFamily="18" charset="-127"/>
                <a:ea typeface="Batang" pitchFamily="18" charset="-127"/>
                <a:cs typeface="Times New Roman" pitchFamily="18" charset="0"/>
              </a:rPr>
              <a:t>.</a:t>
            </a:r>
            <a:r>
              <a:rPr lang="en-US" sz="1600" dirty="0">
                <a:solidFill>
                  <a:srgbClr val="FF0000"/>
                </a:solidFill>
              </a:rPr>
              <a:t> </a:t>
            </a:r>
            <a:r>
              <a:rPr lang="en-US" sz="1600" i="1" dirty="0" smtClean="0">
                <a:solidFill>
                  <a:srgbClr val="FF0000"/>
                </a:solidFill>
                <a:latin typeface="Times New Roman" pitchFamily="18" charset="0"/>
                <a:cs typeface="Times New Roman" pitchFamily="18" charset="0"/>
              </a:rPr>
              <a:t> </a:t>
            </a:r>
            <a:r>
              <a:rPr lang="en-US" sz="1600" i="1" dirty="0">
                <a:solidFill>
                  <a:schemeClr val="accent1">
                    <a:lumMod val="50000"/>
                  </a:schemeClr>
                </a:solidFill>
                <a:latin typeface="Times New Roman" pitchFamily="18" charset="0"/>
                <a:cs typeface="Times New Roman" pitchFamily="18" charset="0"/>
              </a:rPr>
              <a:t>The </a:t>
            </a:r>
            <a:r>
              <a:rPr lang="en-US" sz="1600" i="1" dirty="0" err="1">
                <a:solidFill>
                  <a:schemeClr val="accent1">
                    <a:lumMod val="50000"/>
                  </a:schemeClr>
                </a:solidFill>
                <a:latin typeface="Times New Roman" pitchFamily="18" charset="0"/>
                <a:cs typeface="Times New Roman" pitchFamily="18" charset="0"/>
              </a:rPr>
              <a:t>scalenus</a:t>
            </a:r>
            <a:r>
              <a:rPr lang="en-US" sz="1600" i="1" dirty="0">
                <a:solidFill>
                  <a:schemeClr val="accent1">
                    <a:lumMod val="50000"/>
                  </a:schemeClr>
                </a:solidFill>
                <a:latin typeface="Times New Roman" pitchFamily="18" charset="0"/>
                <a:cs typeface="Times New Roman" pitchFamily="18" charset="0"/>
              </a:rPr>
              <a:t> anterior and 1</a:t>
            </a:r>
            <a:r>
              <a:rPr lang="en-US" sz="1600" i="1" baseline="30000" dirty="0">
                <a:solidFill>
                  <a:schemeClr val="accent1">
                    <a:lumMod val="50000"/>
                  </a:schemeClr>
                </a:solidFill>
                <a:latin typeface="Times New Roman" pitchFamily="18" charset="0"/>
                <a:cs typeface="Times New Roman" pitchFamily="18" charset="0"/>
              </a:rPr>
              <a:t>st</a:t>
            </a:r>
            <a:r>
              <a:rPr lang="en-US" sz="1600" i="1" dirty="0">
                <a:solidFill>
                  <a:schemeClr val="accent1">
                    <a:lumMod val="50000"/>
                  </a:schemeClr>
                </a:solidFill>
                <a:latin typeface="Times New Roman" pitchFamily="18" charset="0"/>
                <a:cs typeface="Times New Roman" pitchFamily="18" charset="0"/>
              </a:rPr>
              <a:t> digit of serratus anterior  MAY contribute to </a:t>
            </a:r>
            <a:r>
              <a:rPr lang="en-US" sz="1600" i="1" dirty="0" smtClean="0">
                <a:solidFill>
                  <a:schemeClr val="accent1">
                    <a:lumMod val="50000"/>
                  </a:schemeClr>
                </a:solidFill>
                <a:latin typeface="Times New Roman" pitchFamily="18" charset="0"/>
                <a:cs typeface="Times New Roman" pitchFamily="18" charset="0"/>
              </a:rPr>
              <a:t>	floor </a:t>
            </a:r>
            <a:r>
              <a:rPr lang="en-US" sz="1600" i="1" dirty="0">
                <a:solidFill>
                  <a:schemeClr val="accent1">
                    <a:lumMod val="50000"/>
                  </a:schemeClr>
                </a:solidFill>
                <a:latin typeface="Times New Roman" pitchFamily="18" charset="0"/>
                <a:cs typeface="Times New Roman" pitchFamily="18" charset="0"/>
              </a:rPr>
              <a:t>depending on the size of the sternocleidomastoid </a:t>
            </a:r>
            <a:r>
              <a:rPr lang="en-US" sz="1600" i="1" dirty="0" smtClean="0">
                <a:solidFill>
                  <a:schemeClr val="accent1">
                    <a:lumMod val="50000"/>
                  </a:schemeClr>
                </a:solidFill>
                <a:latin typeface="Times New Roman" pitchFamily="18" charset="0"/>
                <a:cs typeface="Times New Roman" pitchFamily="18" charset="0"/>
              </a:rPr>
              <a:t>muscle.</a:t>
            </a:r>
            <a:endParaRPr lang="en-US" sz="1600" i="1" dirty="0">
              <a:solidFill>
                <a:schemeClr val="accent1">
                  <a:lumMod val="50000"/>
                </a:schemeClr>
              </a:solidFill>
              <a:latin typeface="Times New Roman" pitchFamily="18" charset="0"/>
              <a:cs typeface="Times New Roman" pitchFamily="18" charset="0"/>
            </a:endParaRPr>
          </a:p>
          <a:p>
            <a:pPr marL="0" indent="0">
              <a:buNone/>
            </a:pPr>
            <a:endParaRPr lang="en-US" sz="1600" b="1" dirty="0">
              <a:latin typeface="Batang" pitchFamily="18" charset="-127"/>
              <a:ea typeface="Batang" pitchFamily="18" charset="-127"/>
              <a:cs typeface="Times New Roman" pitchFamily="18" charset="0"/>
            </a:endParaRPr>
          </a:p>
          <a:p>
            <a:endParaRPr lang="en-US" sz="2000" b="1" dirty="0"/>
          </a:p>
        </p:txBody>
      </p:sp>
      <p:sp>
        <p:nvSpPr>
          <p:cNvPr id="5" name="Slide Number Placeholder 4"/>
          <p:cNvSpPr>
            <a:spLocks noGrp="1"/>
          </p:cNvSpPr>
          <p:nvPr>
            <p:ph type="sldNum" sz="quarter" idx="12"/>
          </p:nvPr>
        </p:nvSpPr>
        <p:spPr/>
        <p:txBody>
          <a:bodyPr/>
          <a:lstStyle/>
          <a:p>
            <a:fld id="{F24CD46A-430A-4298-B9D9-A45CD8963C04}" type="slidenum">
              <a:rPr lang="en-US" smtClean="0"/>
              <a:pPr/>
              <a:t>15</a:t>
            </a:fld>
            <a:endParaRPr lang="en-US"/>
          </a:p>
        </p:txBody>
      </p:sp>
      <p:sp>
        <p:nvSpPr>
          <p:cNvPr id="6" name="Footer Placeholder 5"/>
          <p:cNvSpPr>
            <a:spLocks noGrp="1"/>
          </p:cNvSpPr>
          <p:nvPr>
            <p:ph type="ftr" sz="quarter" idx="11"/>
          </p:nvPr>
        </p:nvSpPr>
        <p:spPr/>
        <p:txBody>
          <a:bodyPr/>
          <a:lstStyle/>
          <a:p>
            <a:r>
              <a:rPr lang="en-US" smtClean="0"/>
              <a:t>Dr.Zahid aimkhani</a:t>
            </a:r>
            <a:endParaRPr lang="en-US"/>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118231" y="457200"/>
            <a:ext cx="2865517" cy="2716130"/>
          </a:xfrm>
        </p:spPr>
      </p:pic>
      <p:pic>
        <p:nvPicPr>
          <p:cNvPr id="8"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281" y="3429000"/>
            <a:ext cx="3010519" cy="2743200"/>
          </a:xfrm>
          <a:prstGeom prst="rect">
            <a:avLst/>
          </a:prstGeom>
        </p:spPr>
      </p:pic>
    </p:spTree>
    <p:extLst>
      <p:ext uri="{BB962C8B-B14F-4D97-AF65-F5344CB8AC3E}">
        <p14:creationId xmlns:p14="http://schemas.microsoft.com/office/powerpoint/2010/main" val="2038783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643" t="1865" r="1420" b="3242"/>
          <a:stretch/>
        </p:blipFill>
        <p:spPr>
          <a:xfrm>
            <a:off x="7696200" y="2706627"/>
            <a:ext cx="3437965" cy="3962400"/>
          </a:xfrm>
          <a:prstGeom prst="rect">
            <a:avLst/>
          </a:prstGeom>
          <a:ln>
            <a:solidFill>
              <a:schemeClr val="bg1"/>
            </a:solidFill>
          </a:ln>
        </p:spPr>
      </p:pic>
      <p:sp>
        <p:nvSpPr>
          <p:cNvPr id="2" name="Title 1"/>
          <p:cNvSpPr>
            <a:spLocks noGrp="1"/>
          </p:cNvSpPr>
          <p:nvPr>
            <p:ph type="title"/>
          </p:nvPr>
        </p:nvSpPr>
        <p:spPr bwMode="black">
          <a:xfrm>
            <a:off x="76200" y="76200"/>
            <a:ext cx="4568734" cy="467265"/>
          </a:xfrm>
          <a:solidFill>
            <a:schemeClr val="bg1"/>
          </a:solidFill>
        </p:spPr>
        <p:style>
          <a:lnRef idx="3">
            <a:schemeClr val="lt1"/>
          </a:lnRef>
          <a:fillRef idx="1">
            <a:schemeClr val="accent3"/>
          </a:fillRef>
          <a:effectRef idx="1">
            <a:schemeClr val="accent3"/>
          </a:effectRef>
          <a:fontRef idx="minor">
            <a:schemeClr val="lt1"/>
          </a:fontRef>
        </p:style>
        <p:txBody>
          <a:bodyPr>
            <a:normAutofit fontScale="90000"/>
          </a:bodyPr>
          <a:lstStyle/>
          <a:p>
            <a:r>
              <a:rPr lang="en-US" sz="2400" b="1" dirty="0" smtClean="0">
                <a:solidFill>
                  <a:schemeClr val="tx1"/>
                </a:solidFill>
                <a:latin typeface="Batang" panose="02030600000101010101" pitchFamily="18" charset="-127"/>
                <a:ea typeface="Batang" panose="02030600000101010101" pitchFamily="18" charset="-127"/>
              </a:rPr>
              <a:t>Posterior Triangle</a:t>
            </a:r>
            <a:r>
              <a:rPr lang="en-US" sz="2400" b="1" dirty="0">
                <a:solidFill>
                  <a:schemeClr val="tx1"/>
                </a:solidFill>
                <a:latin typeface="Batang" panose="02030600000101010101" pitchFamily="18" charset="-127"/>
                <a:ea typeface="Batang" panose="02030600000101010101" pitchFamily="18" charset="-127"/>
              </a:rPr>
              <a:t> </a:t>
            </a:r>
            <a:r>
              <a:rPr lang="en-US" sz="2400" b="1" dirty="0" smtClean="0">
                <a:solidFill>
                  <a:schemeClr val="tx1"/>
                </a:solidFill>
                <a:latin typeface="Batang" panose="02030600000101010101" pitchFamily="18" charset="-127"/>
                <a:ea typeface="Batang" panose="02030600000101010101" pitchFamily="18" charset="-127"/>
              </a:rPr>
              <a:t>of the Neck</a:t>
            </a:r>
            <a:endParaRPr lang="en-US" sz="2400" b="1" dirty="0">
              <a:solidFill>
                <a:schemeClr val="tx1"/>
              </a:solidFill>
              <a:latin typeface="Batang" panose="02030600000101010101" pitchFamily="18" charset="-127"/>
              <a:ea typeface="Batang" panose="02030600000101010101" pitchFamily="18" charset="-127"/>
            </a:endParaRPr>
          </a:p>
        </p:txBody>
      </p:sp>
      <p:sp>
        <p:nvSpPr>
          <p:cNvPr id="4" name="Content Placeholder 3"/>
          <p:cNvSpPr>
            <a:spLocks noGrp="1"/>
          </p:cNvSpPr>
          <p:nvPr>
            <p:ph sz="half" idx="2"/>
          </p:nvPr>
        </p:nvSpPr>
        <p:spPr bwMode="gray">
          <a:xfrm>
            <a:off x="96714" y="723413"/>
            <a:ext cx="6989886" cy="5638799"/>
          </a:xfrm>
          <a:no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endParaRPr lang="en-US" sz="1600" b="1" dirty="0">
              <a:latin typeface="Batang" pitchFamily="18" charset="-127"/>
              <a:ea typeface="Batang" pitchFamily="18" charset="-127"/>
              <a:cs typeface="Times New Roman" pitchFamily="18" charset="0"/>
            </a:endParaRPr>
          </a:p>
          <a:p>
            <a:pPr marL="0" indent="0">
              <a:buNone/>
            </a:pPr>
            <a:r>
              <a:rPr lang="en-US" sz="2400" b="1" dirty="0">
                <a:solidFill>
                  <a:srgbClr val="002060"/>
                </a:solidFill>
                <a:latin typeface="Batang" pitchFamily="18" charset="-127"/>
                <a:ea typeface="Batang" pitchFamily="18" charset="-127"/>
                <a:cs typeface="Times New Roman" pitchFamily="18" charset="0"/>
              </a:rPr>
              <a:t>Contents</a:t>
            </a:r>
            <a:r>
              <a:rPr lang="en-US" sz="2400" b="1" dirty="0" smtClean="0">
                <a:solidFill>
                  <a:srgbClr val="002060"/>
                </a:solidFill>
                <a:latin typeface="Batang" pitchFamily="18" charset="-127"/>
                <a:ea typeface="Batang" pitchFamily="18" charset="-127"/>
                <a:cs typeface="Times New Roman" pitchFamily="18" charset="0"/>
              </a:rPr>
              <a:t>:</a:t>
            </a:r>
            <a:endParaRPr lang="en-US" sz="1800" b="1" u="sng" dirty="0">
              <a:solidFill>
                <a:srgbClr val="002060"/>
              </a:solidFill>
              <a:latin typeface="Batang" pitchFamily="18" charset="-127"/>
              <a:ea typeface="Batang" pitchFamily="18" charset="-127"/>
              <a:cs typeface="Times New Roman" pitchFamily="18" charset="0"/>
            </a:endParaRPr>
          </a:p>
          <a:p>
            <a:pPr>
              <a:lnSpc>
                <a:spcPct val="80000"/>
              </a:lnSpc>
              <a:buNone/>
              <a:defRPr/>
            </a:pPr>
            <a:r>
              <a:rPr lang="en-US" sz="2000" dirty="0">
                <a:solidFill>
                  <a:schemeClr val="tx1">
                    <a:lumMod val="75000"/>
                    <a:lumOff val="25000"/>
                  </a:schemeClr>
                </a:solidFill>
              </a:rPr>
              <a:t>Nerves: </a:t>
            </a:r>
          </a:p>
          <a:p>
            <a:pPr>
              <a:lnSpc>
                <a:spcPct val="80000"/>
              </a:lnSpc>
              <a:defRPr/>
            </a:pPr>
            <a:r>
              <a:rPr lang="en-US" sz="1600" b="1" dirty="0">
                <a:solidFill>
                  <a:schemeClr val="tx1">
                    <a:lumMod val="75000"/>
                    <a:lumOff val="25000"/>
                  </a:schemeClr>
                </a:solidFill>
                <a:latin typeface="Batang" pitchFamily="18" charset="-127"/>
                <a:ea typeface="Batang" pitchFamily="18" charset="-127"/>
                <a:cs typeface="Times New Roman" pitchFamily="18" charset="0"/>
              </a:rPr>
              <a:t>Trunks of the brachial </a:t>
            </a:r>
            <a:r>
              <a:rPr lang="en-US" sz="1600" b="1" dirty="0" smtClean="0">
                <a:solidFill>
                  <a:schemeClr val="tx1">
                    <a:lumMod val="75000"/>
                    <a:lumOff val="25000"/>
                  </a:schemeClr>
                </a:solidFill>
                <a:latin typeface="Batang" pitchFamily="18" charset="-127"/>
                <a:ea typeface="Batang" pitchFamily="18" charset="-127"/>
                <a:cs typeface="Times New Roman" pitchFamily="18" charset="0"/>
              </a:rPr>
              <a:t>plexus</a:t>
            </a:r>
            <a:r>
              <a:rPr lang="en-US" sz="1600" b="1" dirty="0">
                <a:solidFill>
                  <a:schemeClr val="tx1">
                    <a:lumMod val="75000"/>
                    <a:lumOff val="25000"/>
                  </a:schemeClr>
                </a:solidFill>
                <a:latin typeface="Batang" pitchFamily="18" charset="-127"/>
                <a:ea typeface="Batang" pitchFamily="18" charset="-127"/>
                <a:cs typeface="Times New Roman" pitchFamily="18" charset="0"/>
              </a:rPr>
              <a:t>,</a:t>
            </a:r>
          </a:p>
          <a:p>
            <a:pPr>
              <a:lnSpc>
                <a:spcPct val="70000"/>
              </a:lnSpc>
              <a:defRPr/>
            </a:pPr>
            <a:r>
              <a:rPr lang="en-US" sz="1600" b="1" dirty="0">
                <a:solidFill>
                  <a:schemeClr val="tx1">
                    <a:lumMod val="75000"/>
                    <a:lumOff val="25000"/>
                  </a:schemeClr>
                </a:solidFill>
                <a:latin typeface="Batang" pitchFamily="18" charset="-127"/>
                <a:ea typeface="Batang" pitchFamily="18" charset="-127"/>
                <a:cs typeface="Times New Roman" pitchFamily="18" charset="0"/>
              </a:rPr>
              <a:t>Cervical plexus.  </a:t>
            </a:r>
            <a:endParaRPr lang="en-US" sz="1600" b="1" dirty="0" smtClean="0">
              <a:solidFill>
                <a:schemeClr val="tx1">
                  <a:lumMod val="75000"/>
                  <a:lumOff val="25000"/>
                </a:schemeClr>
              </a:solidFill>
              <a:latin typeface="Batang" pitchFamily="18" charset="-127"/>
              <a:ea typeface="Batang" pitchFamily="18" charset="-127"/>
              <a:cs typeface="Times New Roman" pitchFamily="18" charset="0"/>
            </a:endParaRPr>
          </a:p>
          <a:p>
            <a:pPr>
              <a:lnSpc>
                <a:spcPct val="70000"/>
              </a:lnSpc>
              <a:defRPr/>
            </a:pPr>
            <a:r>
              <a:rPr lang="en-US" sz="1600" b="1" dirty="0" smtClean="0">
                <a:solidFill>
                  <a:schemeClr val="tx1">
                    <a:lumMod val="75000"/>
                    <a:lumOff val="25000"/>
                  </a:schemeClr>
                </a:solidFill>
                <a:latin typeface="Batang" pitchFamily="18" charset="-127"/>
                <a:ea typeface="Batang" pitchFamily="18" charset="-127"/>
                <a:cs typeface="Times New Roman" pitchFamily="18" charset="0"/>
              </a:rPr>
              <a:t>Spinal </a:t>
            </a:r>
            <a:r>
              <a:rPr lang="en-US" sz="1600" b="1" dirty="0">
                <a:solidFill>
                  <a:schemeClr val="tx1">
                    <a:lumMod val="75000"/>
                    <a:lumOff val="25000"/>
                  </a:schemeClr>
                </a:solidFill>
                <a:latin typeface="Batang" pitchFamily="18" charset="-127"/>
                <a:ea typeface="Batang" pitchFamily="18" charset="-127"/>
                <a:cs typeface="Times New Roman" pitchFamily="18" charset="0"/>
              </a:rPr>
              <a:t>accessory.</a:t>
            </a:r>
          </a:p>
          <a:p>
            <a:pPr>
              <a:lnSpc>
                <a:spcPct val="80000"/>
              </a:lnSpc>
              <a:buNone/>
              <a:defRPr/>
            </a:pPr>
            <a:r>
              <a:rPr lang="en-US" sz="2000" dirty="0">
                <a:solidFill>
                  <a:schemeClr val="accent1"/>
                </a:solidFill>
              </a:rPr>
              <a:t>   </a:t>
            </a:r>
            <a:r>
              <a:rPr lang="en-US" sz="2000" i="1" u="sng" dirty="0">
                <a:solidFill>
                  <a:srgbClr val="FF0000"/>
                </a:solidFill>
              </a:rPr>
              <a:t>Arteries:</a:t>
            </a:r>
          </a:p>
          <a:p>
            <a:pPr>
              <a:lnSpc>
                <a:spcPct val="70000"/>
              </a:lnSpc>
              <a:buNone/>
              <a:defRPr/>
            </a:pPr>
            <a:r>
              <a:rPr lang="en-US" sz="2000" dirty="0">
                <a:solidFill>
                  <a:srgbClr val="FF0000"/>
                </a:solidFill>
              </a:rPr>
              <a:t>1-</a:t>
            </a:r>
            <a:r>
              <a:rPr lang="en-US" sz="2000" dirty="0"/>
              <a:t> </a:t>
            </a:r>
            <a:r>
              <a:rPr lang="en-US" sz="1600" b="1" dirty="0">
                <a:solidFill>
                  <a:srgbClr val="FF0000"/>
                </a:solidFill>
                <a:latin typeface="Batang" pitchFamily="18" charset="-127"/>
                <a:ea typeface="Batang" pitchFamily="18" charset="-127"/>
                <a:cs typeface="Times New Roman" pitchFamily="18" charset="0"/>
              </a:rPr>
              <a:t>3rd part of subclavian artery.</a:t>
            </a:r>
          </a:p>
          <a:p>
            <a:pPr>
              <a:lnSpc>
                <a:spcPct val="70000"/>
              </a:lnSpc>
              <a:buNone/>
              <a:defRPr/>
            </a:pPr>
            <a:r>
              <a:rPr lang="en-US" sz="1600" b="1" dirty="0">
                <a:solidFill>
                  <a:srgbClr val="FF0000"/>
                </a:solidFill>
                <a:latin typeface="Batang" pitchFamily="18" charset="-127"/>
                <a:ea typeface="Batang" pitchFamily="18" charset="-127"/>
                <a:cs typeface="Times New Roman" pitchFamily="18" charset="0"/>
              </a:rPr>
              <a:t>2- Suprascapular artery.</a:t>
            </a:r>
          </a:p>
          <a:p>
            <a:pPr>
              <a:lnSpc>
                <a:spcPct val="70000"/>
              </a:lnSpc>
              <a:buNone/>
              <a:defRPr/>
            </a:pPr>
            <a:r>
              <a:rPr lang="en-US" sz="1600" b="1" dirty="0">
                <a:solidFill>
                  <a:srgbClr val="FF0000"/>
                </a:solidFill>
                <a:latin typeface="Batang" pitchFamily="18" charset="-127"/>
                <a:ea typeface="Batang" pitchFamily="18" charset="-127"/>
                <a:cs typeface="Times New Roman" pitchFamily="18" charset="0"/>
              </a:rPr>
              <a:t>3- Transverse cervical artery.</a:t>
            </a:r>
          </a:p>
          <a:p>
            <a:pPr>
              <a:lnSpc>
                <a:spcPct val="70000"/>
              </a:lnSpc>
              <a:buNone/>
              <a:defRPr/>
            </a:pPr>
            <a:r>
              <a:rPr lang="en-US" sz="1600" b="1" dirty="0">
                <a:solidFill>
                  <a:srgbClr val="FF0000"/>
                </a:solidFill>
                <a:latin typeface="Batang" pitchFamily="18" charset="-127"/>
                <a:ea typeface="Batang" pitchFamily="18" charset="-127"/>
                <a:cs typeface="Times New Roman" pitchFamily="18" charset="0"/>
              </a:rPr>
              <a:t>4- Occipital artery.</a:t>
            </a:r>
          </a:p>
          <a:p>
            <a:pPr>
              <a:lnSpc>
                <a:spcPct val="80000"/>
              </a:lnSpc>
              <a:buNone/>
              <a:defRPr/>
            </a:pPr>
            <a:r>
              <a:rPr lang="en-US" sz="2000" dirty="0">
                <a:solidFill>
                  <a:srgbClr val="0000FF"/>
                </a:solidFill>
              </a:rPr>
              <a:t>   </a:t>
            </a:r>
            <a:r>
              <a:rPr lang="en-US" sz="2000" i="1" u="sng" dirty="0">
                <a:solidFill>
                  <a:srgbClr val="0070C0"/>
                </a:solidFill>
              </a:rPr>
              <a:t>Veins:</a:t>
            </a:r>
          </a:p>
          <a:p>
            <a:pPr>
              <a:lnSpc>
                <a:spcPct val="70000"/>
              </a:lnSpc>
              <a:buNone/>
              <a:defRPr/>
            </a:pPr>
            <a:r>
              <a:rPr lang="en-US" sz="2000" dirty="0">
                <a:solidFill>
                  <a:srgbClr val="0070C0"/>
                </a:solidFill>
              </a:rPr>
              <a:t> 1- </a:t>
            </a:r>
            <a:r>
              <a:rPr lang="en-US" sz="1600" b="1" dirty="0">
                <a:solidFill>
                  <a:srgbClr val="0070C0"/>
                </a:solidFill>
                <a:latin typeface="Batang" pitchFamily="18" charset="-127"/>
                <a:ea typeface="Batang" pitchFamily="18" charset="-127"/>
                <a:cs typeface="Times New Roman" pitchFamily="18" charset="0"/>
              </a:rPr>
              <a:t>Subclavian vein.</a:t>
            </a:r>
          </a:p>
          <a:p>
            <a:pPr>
              <a:lnSpc>
                <a:spcPct val="70000"/>
              </a:lnSpc>
              <a:buNone/>
              <a:defRPr/>
            </a:pPr>
            <a:r>
              <a:rPr lang="en-US" sz="1600" b="1" dirty="0">
                <a:solidFill>
                  <a:srgbClr val="0070C0"/>
                </a:solidFill>
                <a:latin typeface="Batang" pitchFamily="18" charset="-127"/>
                <a:ea typeface="Batang" pitchFamily="18" charset="-127"/>
                <a:cs typeface="Times New Roman" pitchFamily="18" charset="0"/>
              </a:rPr>
              <a:t> 2- External jugular vein</a:t>
            </a:r>
          </a:p>
          <a:p>
            <a:pPr>
              <a:lnSpc>
                <a:spcPct val="70000"/>
              </a:lnSpc>
              <a:buNone/>
              <a:defRPr/>
            </a:pPr>
            <a:r>
              <a:rPr lang="en-US" sz="1600" b="1" dirty="0">
                <a:solidFill>
                  <a:schemeClr val="accent2">
                    <a:lumMod val="50000"/>
                  </a:schemeClr>
                </a:solidFill>
                <a:latin typeface="Batang" pitchFamily="18" charset="-127"/>
                <a:ea typeface="Batang" pitchFamily="18" charset="-127"/>
                <a:cs typeface="Times New Roman" pitchFamily="18" charset="0"/>
              </a:rPr>
              <a:t>Lymph nodes</a:t>
            </a:r>
          </a:p>
          <a:p>
            <a:pPr lvl="1">
              <a:lnSpc>
                <a:spcPct val="70000"/>
              </a:lnSpc>
              <a:defRPr/>
            </a:pPr>
            <a:r>
              <a:rPr lang="en-US" sz="1050" b="1" dirty="0">
                <a:solidFill>
                  <a:schemeClr val="tx1">
                    <a:lumMod val="75000"/>
                    <a:lumOff val="25000"/>
                  </a:schemeClr>
                </a:solidFill>
                <a:latin typeface="Batang" pitchFamily="18" charset="-127"/>
                <a:ea typeface="Batang" pitchFamily="18" charset="-127"/>
                <a:cs typeface="Times New Roman" pitchFamily="18" charset="0"/>
              </a:rPr>
              <a:t>2-3 </a:t>
            </a:r>
            <a:r>
              <a:rPr lang="en-US" sz="1050" b="1" dirty="0" smtClean="0">
                <a:solidFill>
                  <a:schemeClr val="tx1">
                    <a:lumMod val="75000"/>
                    <a:lumOff val="25000"/>
                  </a:schemeClr>
                </a:solidFill>
                <a:latin typeface="Batang" pitchFamily="18" charset="-127"/>
                <a:ea typeface="Batang" pitchFamily="18" charset="-127"/>
                <a:cs typeface="Times New Roman" pitchFamily="18" charset="0"/>
              </a:rPr>
              <a:t>occipital </a:t>
            </a:r>
            <a:r>
              <a:rPr lang="en-US" sz="1050" b="1" dirty="0">
                <a:solidFill>
                  <a:schemeClr val="tx1">
                    <a:lumMod val="75000"/>
                    <a:lumOff val="25000"/>
                  </a:schemeClr>
                </a:solidFill>
                <a:latin typeface="Batang" pitchFamily="18" charset="-127"/>
                <a:ea typeface="Batang" pitchFamily="18" charset="-127"/>
                <a:cs typeface="Times New Roman" pitchFamily="18" charset="0"/>
              </a:rPr>
              <a:t>( enlarged in scalp infection &amp; </a:t>
            </a:r>
            <a:r>
              <a:rPr lang="en-US" sz="1050" b="1" dirty="0" smtClean="0">
                <a:solidFill>
                  <a:schemeClr val="tx1">
                    <a:lumMod val="75000"/>
                    <a:lumOff val="25000"/>
                  </a:schemeClr>
                </a:solidFill>
                <a:latin typeface="Batang" pitchFamily="18" charset="-127"/>
                <a:ea typeface="Batang" pitchFamily="18" charset="-127"/>
                <a:cs typeface="Times New Roman" pitchFamily="18" charset="0"/>
              </a:rPr>
              <a:t>rubella)</a:t>
            </a:r>
            <a:endParaRPr lang="en-US" sz="1050" b="1" dirty="0">
              <a:solidFill>
                <a:schemeClr val="tx1">
                  <a:lumMod val="75000"/>
                  <a:lumOff val="25000"/>
                </a:schemeClr>
              </a:solidFill>
              <a:latin typeface="Batang" pitchFamily="18" charset="-127"/>
              <a:ea typeface="Batang" pitchFamily="18" charset="-127"/>
              <a:cs typeface="Times New Roman" pitchFamily="18" charset="0"/>
            </a:endParaRPr>
          </a:p>
          <a:p>
            <a:pPr lvl="1">
              <a:lnSpc>
                <a:spcPct val="70000"/>
              </a:lnSpc>
              <a:defRPr/>
            </a:pPr>
            <a:r>
              <a:rPr lang="en-US" sz="1050" b="1" dirty="0" smtClean="0">
                <a:solidFill>
                  <a:schemeClr val="tx1">
                    <a:lumMod val="75000"/>
                    <a:lumOff val="25000"/>
                  </a:schemeClr>
                </a:solidFill>
                <a:latin typeface="Batang" pitchFamily="18" charset="-127"/>
                <a:ea typeface="Batang" pitchFamily="18" charset="-127"/>
                <a:cs typeface="Times New Roman" pitchFamily="18" charset="0"/>
              </a:rPr>
              <a:t>Numerous are supraclavicular </a:t>
            </a:r>
            <a:endParaRPr lang="en-US" sz="1050" b="1" dirty="0">
              <a:solidFill>
                <a:schemeClr val="tx1">
                  <a:lumMod val="75000"/>
                  <a:lumOff val="25000"/>
                </a:schemeClr>
              </a:solidFill>
              <a:latin typeface="Batang" pitchFamily="18" charset="-127"/>
              <a:ea typeface="Batang" pitchFamily="18" charset="-127"/>
              <a:cs typeface="Times New Roman" pitchFamily="18" charset="0"/>
            </a:endParaRPr>
          </a:p>
          <a:p>
            <a:pPr>
              <a:lnSpc>
                <a:spcPct val="70000"/>
              </a:lnSpc>
              <a:buNone/>
              <a:defRPr/>
            </a:pPr>
            <a:r>
              <a:rPr lang="en-US" sz="1600" b="1" dirty="0">
                <a:solidFill>
                  <a:schemeClr val="accent5"/>
                </a:solidFill>
                <a:latin typeface="Batang" pitchFamily="18" charset="-127"/>
                <a:ea typeface="Batang" pitchFamily="18" charset="-127"/>
                <a:cs typeface="Times New Roman" pitchFamily="18" charset="0"/>
              </a:rPr>
              <a:t>Muscle: Inferior belly of </a:t>
            </a:r>
            <a:r>
              <a:rPr lang="en-US" sz="1600" b="1" dirty="0" err="1">
                <a:solidFill>
                  <a:schemeClr val="accent5"/>
                </a:solidFill>
                <a:latin typeface="Batang" pitchFamily="18" charset="-127"/>
                <a:ea typeface="Batang" pitchFamily="18" charset="-127"/>
                <a:cs typeface="Times New Roman" pitchFamily="18" charset="0"/>
              </a:rPr>
              <a:t>omohyoid</a:t>
            </a:r>
            <a:r>
              <a:rPr lang="en-US" sz="1600" b="1" dirty="0">
                <a:solidFill>
                  <a:schemeClr val="accent5"/>
                </a:solidFill>
                <a:latin typeface="Batang" pitchFamily="18" charset="-127"/>
                <a:ea typeface="Batang" pitchFamily="18" charset="-127"/>
                <a:cs typeface="Times New Roman" pitchFamily="18" charset="0"/>
              </a:rPr>
              <a:t> muscle.</a:t>
            </a:r>
          </a:p>
          <a:p>
            <a:endParaRPr lang="en-US" sz="2000" b="1" dirty="0"/>
          </a:p>
        </p:txBody>
      </p:sp>
      <p:sp>
        <p:nvSpPr>
          <p:cNvPr id="5" name="Slide Number Placeholder 4"/>
          <p:cNvSpPr>
            <a:spLocks noGrp="1"/>
          </p:cNvSpPr>
          <p:nvPr>
            <p:ph type="sldNum" sz="quarter" idx="12"/>
          </p:nvPr>
        </p:nvSpPr>
        <p:spPr/>
        <p:txBody>
          <a:bodyPr/>
          <a:lstStyle/>
          <a:p>
            <a:fld id="{F24CD46A-430A-4298-B9D9-A45CD8963C04}"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Dr.Zahid aimkhani</a:t>
            </a:r>
            <a:endParaRPr lang="en-US"/>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43000" t="52758"/>
          <a:stretch/>
        </p:blipFill>
        <p:spPr>
          <a:xfrm>
            <a:off x="7239000" y="53975"/>
            <a:ext cx="4493993" cy="2700338"/>
          </a:xfrm>
          <a:prstGeom prst="rect">
            <a:avLst/>
          </a:prstGeom>
          <a:ln>
            <a:noFill/>
          </a:ln>
          <a:effectLst>
            <a:softEdge rad="112500"/>
          </a:effectLst>
        </p:spPr>
      </p:pic>
    </p:spTree>
    <p:extLst>
      <p:ext uri="{BB962C8B-B14F-4D97-AF65-F5344CB8AC3E}">
        <p14:creationId xmlns:p14="http://schemas.microsoft.com/office/powerpoint/2010/main" val="2028689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76200" y="76200"/>
            <a:ext cx="4568734" cy="467265"/>
          </a:xfrm>
          <a:solidFill>
            <a:schemeClr val="bg1"/>
          </a:solidFill>
        </p:spPr>
        <p:style>
          <a:lnRef idx="3">
            <a:schemeClr val="lt1"/>
          </a:lnRef>
          <a:fillRef idx="1">
            <a:schemeClr val="accent3"/>
          </a:fillRef>
          <a:effectRef idx="1">
            <a:schemeClr val="accent3"/>
          </a:effectRef>
          <a:fontRef idx="minor">
            <a:schemeClr val="lt1"/>
          </a:fontRef>
        </p:style>
        <p:txBody>
          <a:bodyPr>
            <a:normAutofit/>
          </a:bodyPr>
          <a:lstStyle/>
          <a:p>
            <a:r>
              <a:rPr lang="en-US" sz="2400" b="1" dirty="0" smtClean="0">
                <a:solidFill>
                  <a:schemeClr val="tx1">
                    <a:lumMod val="75000"/>
                    <a:lumOff val="25000"/>
                  </a:schemeClr>
                </a:solidFill>
                <a:latin typeface="Batang" panose="02030600000101010101" pitchFamily="18" charset="-127"/>
                <a:ea typeface="Batang" panose="02030600000101010101" pitchFamily="18" charset="-127"/>
              </a:rPr>
              <a:t>S</a:t>
            </a:r>
            <a:r>
              <a:rPr lang="en-US" sz="2400" b="1" dirty="0" smtClean="0">
                <a:solidFill>
                  <a:schemeClr val="tx1">
                    <a:lumMod val="75000"/>
                    <a:lumOff val="25000"/>
                  </a:schemeClr>
                </a:solidFill>
                <a:latin typeface="Batang" pitchFamily="18" charset="-127"/>
                <a:ea typeface="Batang" pitchFamily="18" charset="-127"/>
                <a:cs typeface="Times New Roman" pitchFamily="18" charset="0"/>
              </a:rPr>
              <a:t>ternocleidomastoid</a:t>
            </a:r>
            <a:endParaRPr lang="en-US" sz="2400" b="1" dirty="0">
              <a:solidFill>
                <a:schemeClr val="tx1">
                  <a:lumMod val="75000"/>
                  <a:lumOff val="25000"/>
                </a:schemeClr>
              </a:solidFill>
              <a:latin typeface="Batang" panose="02030600000101010101" pitchFamily="18" charset="-127"/>
              <a:ea typeface="Batang" panose="02030600000101010101" pitchFamily="18" charset="-127"/>
            </a:endParaRPr>
          </a:p>
        </p:txBody>
      </p:sp>
      <p:sp>
        <p:nvSpPr>
          <p:cNvPr id="4" name="Content Placeholder 3"/>
          <p:cNvSpPr>
            <a:spLocks noGrp="1"/>
          </p:cNvSpPr>
          <p:nvPr>
            <p:ph sz="half" idx="2"/>
          </p:nvPr>
        </p:nvSpPr>
        <p:spPr bwMode="gray">
          <a:xfrm>
            <a:off x="108438" y="630508"/>
            <a:ext cx="6989886" cy="5638799"/>
          </a:xfrm>
          <a:no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endParaRPr lang="en-US" sz="1600" b="1" dirty="0">
              <a:latin typeface="Batang" pitchFamily="18" charset="-127"/>
              <a:ea typeface="Batang" pitchFamily="18" charset="-127"/>
              <a:cs typeface="Times New Roman" pitchFamily="18" charset="0"/>
            </a:endParaRPr>
          </a:p>
          <a:p>
            <a:r>
              <a:rPr lang="en-US" sz="1600" dirty="0">
                <a:solidFill>
                  <a:srgbClr val="002060"/>
                </a:solidFill>
                <a:latin typeface="Baskerville Old Face" panose="02020602080505020303" pitchFamily="18" charset="0"/>
                <a:ea typeface="Gungsuh" panose="02030600000101010101" pitchFamily="18" charset="-127"/>
                <a:cs typeface="Times New Roman" pitchFamily="18" charset="0"/>
              </a:rPr>
              <a:t>Visible on either side of the neck. </a:t>
            </a:r>
            <a:endParaRPr lang="en-US" sz="1600" dirty="0" smtClean="0">
              <a:solidFill>
                <a:srgbClr val="002060"/>
              </a:solidFill>
              <a:latin typeface="Baskerville Old Face" panose="02020602080505020303" pitchFamily="18" charset="0"/>
              <a:ea typeface="Gungsuh" panose="02030600000101010101" pitchFamily="18" charset="-127"/>
              <a:cs typeface="Times New Roman" pitchFamily="18" charset="0"/>
            </a:endParaRPr>
          </a:p>
          <a:p>
            <a:r>
              <a:rPr lang="en-US" sz="1600" dirty="0" smtClean="0">
                <a:solidFill>
                  <a:srgbClr val="002060"/>
                </a:solidFill>
                <a:latin typeface="Baskerville Old Face" panose="02020602080505020303" pitchFamily="18" charset="0"/>
                <a:ea typeface="Gungsuh" panose="02030600000101010101" pitchFamily="18" charset="-127"/>
                <a:cs typeface="Times New Roman" pitchFamily="18" charset="0"/>
              </a:rPr>
              <a:t>attached </a:t>
            </a:r>
            <a:r>
              <a:rPr lang="en-US" sz="1600" dirty="0">
                <a:solidFill>
                  <a:srgbClr val="002060"/>
                </a:solidFill>
                <a:latin typeface="Baskerville Old Face" panose="02020602080505020303" pitchFamily="18" charset="0"/>
                <a:ea typeface="Gungsuh" panose="02030600000101010101" pitchFamily="18" charset="-127"/>
                <a:cs typeface="Times New Roman" pitchFamily="18" charset="0"/>
              </a:rPr>
              <a:t>to the sternum and clavicle and the mastoid process of the temporal bone of the skull</a:t>
            </a:r>
            <a:r>
              <a:rPr lang="en-US" sz="1600" dirty="0" smtClean="0">
                <a:solidFill>
                  <a:srgbClr val="002060"/>
                </a:solidFill>
                <a:latin typeface="Baskerville Old Face" panose="02020602080505020303" pitchFamily="18" charset="0"/>
                <a:ea typeface="Gungsuh" panose="02030600000101010101" pitchFamily="18" charset="-127"/>
                <a:cs typeface="Times New Roman" pitchFamily="18" charset="0"/>
              </a:rPr>
              <a:t>.</a:t>
            </a:r>
          </a:p>
          <a:p>
            <a:pPr>
              <a:lnSpc>
                <a:spcPct val="80000"/>
              </a:lnSpc>
              <a:defRPr/>
            </a:pPr>
            <a:r>
              <a:rPr lang="en-US" sz="1600" dirty="0" smtClean="0">
                <a:solidFill>
                  <a:srgbClr val="002060"/>
                </a:solidFill>
                <a:latin typeface="Baskerville Old Face" panose="02020602080505020303" pitchFamily="18" charset="0"/>
                <a:ea typeface="Gungsuh" panose="02030600000101010101" pitchFamily="18" charset="-127"/>
                <a:cs typeface="Times New Roman" pitchFamily="18" charset="0"/>
              </a:rPr>
              <a:t>Contracting </a:t>
            </a:r>
            <a:r>
              <a:rPr lang="en-US" sz="1600" dirty="0">
                <a:solidFill>
                  <a:srgbClr val="002060"/>
                </a:solidFill>
                <a:latin typeface="Baskerville Old Face" panose="02020602080505020303" pitchFamily="18" charset="0"/>
                <a:ea typeface="Gungsuh" panose="02030600000101010101" pitchFamily="18" charset="-127"/>
                <a:cs typeface="Times New Roman" pitchFamily="18" charset="0"/>
              </a:rPr>
              <a:t>one SCM tilts your head to that side (ipsilateral )and can rotate the head in the opposite direction. </a:t>
            </a:r>
          </a:p>
          <a:p>
            <a:pPr>
              <a:lnSpc>
                <a:spcPct val="80000"/>
              </a:lnSpc>
              <a:defRPr/>
            </a:pPr>
            <a:r>
              <a:rPr lang="en-US" sz="1600" dirty="0">
                <a:solidFill>
                  <a:srgbClr val="002060"/>
                </a:solidFill>
                <a:latin typeface="Baskerville Old Face" panose="02020602080505020303" pitchFamily="18" charset="0"/>
                <a:ea typeface="Gungsuh" panose="02030600000101010101" pitchFamily="18" charset="-127"/>
                <a:cs typeface="Times New Roman" pitchFamily="18" charset="0"/>
              </a:rPr>
              <a:t>Contracting both at the same time flexes the neck and extends the head. </a:t>
            </a:r>
          </a:p>
          <a:p>
            <a:pPr>
              <a:lnSpc>
                <a:spcPct val="80000"/>
              </a:lnSpc>
              <a:defRPr/>
            </a:pPr>
            <a:r>
              <a:rPr lang="en-US" sz="1600" dirty="0">
                <a:solidFill>
                  <a:srgbClr val="002060"/>
                </a:solidFill>
                <a:latin typeface="Baskerville Old Face" panose="02020602080505020303" pitchFamily="18" charset="0"/>
                <a:ea typeface="Gungsuh" panose="02030600000101010101" pitchFamily="18" charset="-127"/>
                <a:cs typeface="Times New Roman" pitchFamily="18" charset="0"/>
              </a:rPr>
              <a:t>The spinal accessory nerve (CN XI) provides the efferent (motor) innervation, and the afferent (sensory) innervation comes from the C3 and C4 spinal nerves.</a:t>
            </a:r>
          </a:p>
          <a:p>
            <a:pPr>
              <a:lnSpc>
                <a:spcPct val="80000"/>
              </a:lnSpc>
              <a:defRPr/>
            </a:pPr>
            <a:r>
              <a:rPr lang="en-US" sz="1600" dirty="0">
                <a:solidFill>
                  <a:srgbClr val="002060"/>
                </a:solidFill>
                <a:latin typeface="Baskerville Old Face" panose="02020602080505020303" pitchFamily="18" charset="0"/>
                <a:ea typeface="Gungsuh" panose="02030600000101010101" pitchFamily="18" charset="-127"/>
                <a:cs typeface="Times New Roman" pitchFamily="18" charset="0"/>
              </a:rPr>
              <a:t>Test: the face is turned to the opposite side against resistance and the muscle is palpated.</a:t>
            </a:r>
          </a:p>
          <a:p>
            <a:pPr>
              <a:lnSpc>
                <a:spcPct val="80000"/>
              </a:lnSpc>
              <a:buNone/>
              <a:defRPr/>
            </a:pPr>
            <a:endParaRPr lang="en-US" sz="1600" u="sng" dirty="0">
              <a:solidFill>
                <a:srgbClr val="FF0000"/>
              </a:solidFill>
              <a:latin typeface="Baskerville Old Face" panose="02020602080505020303" pitchFamily="18" charset="0"/>
            </a:endParaRPr>
          </a:p>
          <a:p>
            <a:endParaRPr lang="en-US" sz="2000" b="1" dirty="0"/>
          </a:p>
        </p:txBody>
      </p:sp>
      <p:sp>
        <p:nvSpPr>
          <p:cNvPr id="5" name="Slide Number Placeholder 4"/>
          <p:cNvSpPr>
            <a:spLocks noGrp="1"/>
          </p:cNvSpPr>
          <p:nvPr>
            <p:ph type="sldNum" sz="quarter" idx="12"/>
          </p:nvPr>
        </p:nvSpPr>
        <p:spPr/>
        <p:txBody>
          <a:bodyPr/>
          <a:lstStyle/>
          <a:p>
            <a:fld id="{F24CD46A-430A-4298-B9D9-A45CD8963C04}"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Dr.Zahid aimkhani</a:t>
            </a: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1635" t="3334" r="9966" b="44444"/>
          <a:stretch/>
        </p:blipFill>
        <p:spPr>
          <a:xfrm>
            <a:off x="9144000" y="543465"/>
            <a:ext cx="1884485" cy="188448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3317453"/>
            <a:ext cx="3297436" cy="247307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7486" y="3810000"/>
            <a:ext cx="4402228" cy="1905000"/>
          </a:xfrm>
          <a:prstGeom prst="rect">
            <a:avLst/>
          </a:prstGeom>
        </p:spPr>
      </p:pic>
    </p:spTree>
    <p:extLst>
      <p:ext uri="{BB962C8B-B14F-4D97-AF65-F5344CB8AC3E}">
        <p14:creationId xmlns:p14="http://schemas.microsoft.com/office/powerpoint/2010/main" val="1789986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4876800" y="48987"/>
            <a:ext cx="3048000" cy="715963"/>
          </a:xfrm>
          <a:solidFill>
            <a:schemeClr val="bg1"/>
          </a:solidFill>
        </p:spPr>
        <p:style>
          <a:lnRef idx="3">
            <a:schemeClr val="lt1"/>
          </a:lnRef>
          <a:fillRef idx="1">
            <a:schemeClr val="accent3"/>
          </a:fillRef>
          <a:effectRef idx="1">
            <a:schemeClr val="accent3"/>
          </a:effectRef>
          <a:fontRef idx="minor">
            <a:schemeClr val="lt1"/>
          </a:fontRef>
        </p:style>
        <p:txBody>
          <a:bodyPr>
            <a:normAutofit/>
          </a:bodyPr>
          <a:lstStyle/>
          <a:p>
            <a:pPr algn="ctr"/>
            <a:r>
              <a:rPr lang="en-US" sz="2400" b="1" dirty="0" smtClean="0">
                <a:solidFill>
                  <a:schemeClr val="tx1"/>
                </a:solidFill>
                <a:latin typeface="Batang" panose="02030600000101010101" pitchFamily="18" charset="-127"/>
                <a:ea typeface="Batang" panose="02030600000101010101" pitchFamily="18" charset="-127"/>
              </a:rPr>
              <a:t>The Thyroid Gland</a:t>
            </a:r>
            <a:endParaRPr lang="en-US" sz="3200" b="1" dirty="0">
              <a:solidFill>
                <a:schemeClr val="tx1"/>
              </a:solidFill>
              <a:latin typeface="Batang" panose="02030600000101010101" pitchFamily="18" charset="-127"/>
              <a:ea typeface="Batang" panose="02030600000101010101" pitchFamily="18" charset="-127"/>
            </a:endParaRPr>
          </a:p>
        </p:txBody>
      </p:sp>
      <p:sp>
        <p:nvSpPr>
          <p:cNvPr id="4" name="Content Placeholder 3"/>
          <p:cNvSpPr>
            <a:spLocks noGrp="1"/>
          </p:cNvSpPr>
          <p:nvPr>
            <p:ph sz="half" idx="2"/>
          </p:nvPr>
        </p:nvSpPr>
        <p:spPr bwMode="gray">
          <a:xfrm>
            <a:off x="76200" y="1219200"/>
            <a:ext cx="5410200" cy="5492929"/>
          </a:xfrm>
          <a:solidFill>
            <a:schemeClr val="bg1"/>
          </a:solidFill>
          <a:ln>
            <a:solidFill>
              <a:schemeClr val="bg1">
                <a:lumMod val="95000"/>
              </a:schemeClr>
            </a:solidFill>
          </a:ln>
        </p:spPr>
        <p:style>
          <a:lnRef idx="1">
            <a:schemeClr val="accent4"/>
          </a:lnRef>
          <a:fillRef idx="2">
            <a:schemeClr val="accent4"/>
          </a:fillRef>
          <a:effectRef idx="1">
            <a:schemeClr val="accent4"/>
          </a:effectRef>
          <a:fontRef idx="minor">
            <a:schemeClr val="dk1"/>
          </a:fontRef>
        </p:style>
        <p:txBody>
          <a:bodyPr>
            <a:normAutofit/>
          </a:bodyPr>
          <a:lstStyle/>
          <a:p>
            <a:pPr marL="457200" lvl="1" indent="0">
              <a:buNone/>
            </a:pPr>
            <a:endParaRPr lang="en-US" sz="700" b="1" dirty="0" smtClean="0">
              <a:solidFill>
                <a:schemeClr val="tx1"/>
              </a:solidFill>
              <a:latin typeface="Batang" pitchFamily="18" charset="-127"/>
              <a:ea typeface="Batang" pitchFamily="18" charset="-127"/>
            </a:endParaRPr>
          </a:p>
          <a:p>
            <a:pPr marL="0" indent="0">
              <a:buNone/>
            </a:pPr>
            <a:r>
              <a:rPr lang="en-US" sz="1600" dirty="0">
                <a:solidFill>
                  <a:srgbClr val="002060"/>
                </a:solidFill>
                <a:latin typeface="Batang" panose="02030600000101010101" pitchFamily="18" charset="-127"/>
                <a:ea typeface="Batang" panose="02030600000101010101" pitchFamily="18" charset="-127"/>
              </a:rPr>
              <a:t>The thyroid </a:t>
            </a:r>
            <a:r>
              <a:rPr lang="en-US" sz="1600" dirty="0" smtClean="0">
                <a:solidFill>
                  <a:srgbClr val="002060"/>
                </a:solidFill>
                <a:latin typeface="Batang" panose="02030600000101010101" pitchFamily="18" charset="-127"/>
                <a:ea typeface="Batang" panose="02030600000101010101" pitchFamily="18" charset="-127"/>
              </a:rPr>
              <a:t>gland is: </a:t>
            </a:r>
          </a:p>
          <a:p>
            <a:r>
              <a:rPr lang="en-US" sz="1200" b="1" dirty="0" smtClean="0">
                <a:solidFill>
                  <a:srgbClr val="002060"/>
                </a:solidFill>
                <a:latin typeface="Batang" panose="02030600000101010101" pitchFamily="18" charset="-127"/>
                <a:ea typeface="Batang" panose="02030600000101010101" pitchFamily="18" charset="-127"/>
              </a:rPr>
              <a:t>made </a:t>
            </a:r>
            <a:r>
              <a:rPr lang="en-US" sz="1200" b="1" dirty="0">
                <a:solidFill>
                  <a:srgbClr val="002060"/>
                </a:solidFill>
                <a:latin typeface="Batang" panose="02030600000101010101" pitchFamily="18" charset="-127"/>
                <a:ea typeface="Batang" panose="02030600000101010101" pitchFamily="18" charset="-127"/>
              </a:rPr>
              <a:t>up </a:t>
            </a:r>
            <a:r>
              <a:rPr lang="en-US" sz="1200" b="1" dirty="0" smtClean="0">
                <a:solidFill>
                  <a:srgbClr val="002060"/>
                </a:solidFill>
                <a:latin typeface="Batang" panose="02030600000101010101" pitchFamily="18" charset="-127"/>
                <a:ea typeface="Batang" panose="02030600000101010101" pitchFamily="18" charset="-127"/>
              </a:rPr>
              <a:t>of </a:t>
            </a:r>
            <a:r>
              <a:rPr lang="en-US" sz="1200" b="1" dirty="0" smtClean="0">
                <a:solidFill>
                  <a:srgbClr val="000000"/>
                </a:solidFill>
                <a:latin typeface="Batang" panose="02030600000101010101" pitchFamily="18" charset="-127"/>
                <a:ea typeface="Batang" panose="02030600000101010101" pitchFamily="18" charset="-127"/>
              </a:rPr>
              <a:t>the </a:t>
            </a:r>
            <a:r>
              <a:rPr lang="en-US" sz="1200" b="1" dirty="0" smtClean="0">
                <a:solidFill>
                  <a:srgbClr val="002060"/>
                </a:solidFill>
                <a:latin typeface="Batang" pitchFamily="18" charset="-127"/>
                <a:ea typeface="Batang" pitchFamily="18" charset="-127"/>
              </a:rPr>
              <a:t>isthmus , 2</a:t>
            </a:r>
            <a:r>
              <a:rPr lang="en-US" sz="1200" b="1" dirty="0" smtClean="0">
                <a:solidFill>
                  <a:srgbClr val="000000"/>
                </a:solidFill>
                <a:latin typeface="Batang" panose="02030600000101010101" pitchFamily="18" charset="-127"/>
                <a:ea typeface="Batang" panose="02030600000101010101" pitchFamily="18" charset="-127"/>
              </a:rPr>
              <a:t> </a:t>
            </a:r>
            <a:r>
              <a:rPr lang="en-US" sz="1200" b="1" dirty="0">
                <a:solidFill>
                  <a:srgbClr val="002060"/>
                </a:solidFill>
                <a:latin typeface="Batang" pitchFamily="18" charset="-127"/>
                <a:ea typeface="Batang" pitchFamily="18" charset="-127"/>
              </a:rPr>
              <a:t>lateral </a:t>
            </a:r>
            <a:r>
              <a:rPr lang="en-US" sz="1200" b="1" dirty="0" smtClean="0">
                <a:solidFill>
                  <a:srgbClr val="002060"/>
                </a:solidFill>
                <a:latin typeface="Batang" pitchFamily="18" charset="-127"/>
                <a:ea typeface="Batang" pitchFamily="18" charset="-127"/>
              </a:rPr>
              <a:t>lobes  </a:t>
            </a:r>
            <a:r>
              <a:rPr lang="en-US" sz="1200" b="1" dirty="0" err="1" smtClean="0">
                <a:solidFill>
                  <a:srgbClr val="002060"/>
                </a:solidFill>
                <a:latin typeface="Batang" pitchFamily="18" charset="-127"/>
                <a:ea typeface="Batang" pitchFamily="18" charset="-127"/>
              </a:rPr>
              <a:t>and</a:t>
            </a:r>
            <a:r>
              <a:rPr lang="en-US" sz="1200" b="1" dirty="0" err="1" smtClean="0">
                <a:solidFill>
                  <a:srgbClr val="000000"/>
                </a:solidFill>
                <a:latin typeface="Batang" panose="02030600000101010101" pitchFamily="18" charset="-127"/>
                <a:ea typeface="Batang" panose="02030600000101010101" pitchFamily="18" charset="-127"/>
              </a:rPr>
              <a:t>an</a:t>
            </a:r>
            <a:r>
              <a:rPr lang="en-US" sz="1200" b="1" dirty="0" smtClean="0">
                <a:solidFill>
                  <a:srgbClr val="000000"/>
                </a:solidFill>
                <a:latin typeface="Batang" panose="02030600000101010101" pitchFamily="18" charset="-127"/>
                <a:ea typeface="Batang" panose="02030600000101010101" pitchFamily="18" charset="-127"/>
              </a:rPr>
              <a:t> inconstant </a:t>
            </a:r>
            <a:r>
              <a:rPr lang="en-US" sz="1200" b="1" dirty="0">
                <a:solidFill>
                  <a:srgbClr val="002060"/>
                </a:solidFill>
                <a:latin typeface="Batang" pitchFamily="18" charset="-127"/>
                <a:ea typeface="Batang" pitchFamily="18" charset="-127"/>
              </a:rPr>
              <a:t>pyramidal lobe </a:t>
            </a:r>
            <a:r>
              <a:rPr lang="en-US" sz="1200" b="1" dirty="0">
                <a:solidFill>
                  <a:srgbClr val="000000"/>
                </a:solidFill>
                <a:latin typeface="Batang" panose="02030600000101010101" pitchFamily="18" charset="-127"/>
                <a:ea typeface="Batang" panose="02030600000101010101" pitchFamily="18" charset="-127"/>
              </a:rPr>
              <a:t>projecting upwards from the isthmus</a:t>
            </a:r>
            <a:r>
              <a:rPr lang="en-US" sz="1200" b="1" dirty="0" smtClean="0">
                <a:solidFill>
                  <a:srgbClr val="000000"/>
                </a:solidFill>
                <a:latin typeface="Batang" panose="02030600000101010101" pitchFamily="18" charset="-127"/>
                <a:ea typeface="Batang" panose="02030600000101010101" pitchFamily="18" charset="-127"/>
              </a:rPr>
              <a:t>, usually </a:t>
            </a:r>
            <a:r>
              <a:rPr lang="en-US" sz="1200" b="1" dirty="0">
                <a:solidFill>
                  <a:srgbClr val="000000"/>
                </a:solidFill>
                <a:latin typeface="Batang" panose="02030600000101010101" pitchFamily="18" charset="-127"/>
                <a:ea typeface="Batang" panose="02030600000101010101" pitchFamily="18" charset="-127"/>
              </a:rPr>
              <a:t>on the left </a:t>
            </a:r>
            <a:r>
              <a:rPr lang="en-US" sz="1200" b="1" dirty="0" smtClean="0">
                <a:solidFill>
                  <a:srgbClr val="000000"/>
                </a:solidFill>
                <a:latin typeface="Batang" panose="02030600000101010101" pitchFamily="18" charset="-127"/>
                <a:ea typeface="Batang" panose="02030600000101010101" pitchFamily="18" charset="-127"/>
              </a:rPr>
              <a:t>side,</a:t>
            </a:r>
          </a:p>
          <a:p>
            <a:r>
              <a:rPr lang="en-US" sz="1300" b="1" dirty="0" smtClean="0">
                <a:latin typeface="Batang" panose="02030600000101010101" pitchFamily="18" charset="-127"/>
                <a:ea typeface="Batang" panose="02030600000101010101" pitchFamily="18" charset="-127"/>
              </a:rPr>
              <a:t>Highly </a:t>
            </a:r>
            <a:r>
              <a:rPr lang="en-US" sz="1300" b="1" dirty="0">
                <a:latin typeface="Batang" panose="02030600000101010101" pitchFamily="18" charset="-127"/>
                <a:ea typeface="Batang" panose="02030600000101010101" pitchFamily="18" charset="-127"/>
              </a:rPr>
              <a:t>vascular, </a:t>
            </a:r>
            <a:endParaRPr lang="en-US" sz="1300" b="1" dirty="0" smtClean="0">
              <a:latin typeface="Batang" panose="02030600000101010101" pitchFamily="18" charset="-127"/>
              <a:ea typeface="Batang" panose="02030600000101010101" pitchFamily="18" charset="-127"/>
            </a:endParaRPr>
          </a:p>
          <a:p>
            <a:r>
              <a:rPr lang="en-US" sz="1300" b="1" dirty="0" smtClean="0">
                <a:latin typeface="Batang" panose="02030600000101010101" pitchFamily="18" charset="-127"/>
                <a:ea typeface="Batang" panose="02030600000101010101" pitchFamily="18" charset="-127"/>
              </a:rPr>
              <a:t>Brownish-red </a:t>
            </a:r>
          </a:p>
          <a:p>
            <a:r>
              <a:rPr lang="en-US" sz="1300" b="1" dirty="0" smtClean="0">
                <a:latin typeface="Batang" panose="02030600000101010101" pitchFamily="18" charset="-127"/>
                <a:ea typeface="Batang" panose="02030600000101010101" pitchFamily="18" charset="-127"/>
              </a:rPr>
              <a:t>Located </a:t>
            </a:r>
            <a:r>
              <a:rPr lang="en-US" sz="1300" b="1" dirty="0">
                <a:latin typeface="Batang" panose="02030600000101010101" pitchFamily="18" charset="-127"/>
                <a:ea typeface="Batang" panose="02030600000101010101" pitchFamily="18" charset="-127"/>
              </a:rPr>
              <a:t>anteriorly in the lower neck, </a:t>
            </a:r>
            <a:endParaRPr lang="en-US" sz="1300" b="1" dirty="0" smtClean="0">
              <a:latin typeface="Batang" panose="02030600000101010101" pitchFamily="18" charset="-127"/>
              <a:ea typeface="Batang" panose="02030600000101010101" pitchFamily="18" charset="-127"/>
            </a:endParaRPr>
          </a:p>
          <a:p>
            <a:r>
              <a:rPr lang="en-US" sz="1300" b="1" dirty="0" smtClean="0">
                <a:latin typeface="Batang" panose="02030600000101010101" pitchFamily="18" charset="-127"/>
                <a:ea typeface="Batang" panose="02030600000101010101" pitchFamily="18" charset="-127"/>
              </a:rPr>
              <a:t>Weighs about 25 gm </a:t>
            </a:r>
            <a:r>
              <a:rPr lang="en-US" sz="1300" b="1" dirty="0">
                <a:latin typeface="Batang" panose="02030600000101010101" pitchFamily="18" charset="-127"/>
                <a:ea typeface="Batang" panose="02030600000101010101" pitchFamily="18" charset="-127"/>
              </a:rPr>
              <a:t>(it is slightly heavier in women). </a:t>
            </a:r>
            <a:endParaRPr lang="en-US" sz="1300" b="1" dirty="0" smtClean="0">
              <a:latin typeface="Batang" panose="02030600000101010101" pitchFamily="18" charset="-127"/>
              <a:ea typeface="Batang" panose="02030600000101010101" pitchFamily="18" charset="-127"/>
            </a:endParaRPr>
          </a:p>
          <a:p>
            <a:r>
              <a:rPr lang="en-US" sz="1300" b="1" dirty="0" smtClean="0">
                <a:latin typeface="Batang" panose="02030600000101010101" pitchFamily="18" charset="-127"/>
                <a:ea typeface="Batang" panose="02030600000101010101" pitchFamily="18" charset="-127"/>
              </a:rPr>
              <a:t>The </a:t>
            </a:r>
            <a:r>
              <a:rPr lang="en-US" sz="1300" b="1" dirty="0">
                <a:latin typeface="Batang" panose="02030600000101010101" pitchFamily="18" charset="-127"/>
                <a:ea typeface="Batang" panose="02030600000101010101" pitchFamily="18" charset="-127"/>
              </a:rPr>
              <a:t>gland enlarges during menstruation and pregnancy</a:t>
            </a:r>
            <a:r>
              <a:rPr lang="en-US" sz="1300" b="1" dirty="0" smtClean="0">
                <a:latin typeface="Batang" panose="02030600000101010101" pitchFamily="18" charset="-127"/>
                <a:ea typeface="Batang" panose="02030600000101010101" pitchFamily="18" charset="-127"/>
              </a:rPr>
              <a:t>.</a:t>
            </a:r>
          </a:p>
          <a:p>
            <a:r>
              <a:rPr lang="en-US" sz="1300" b="1" dirty="0" smtClean="0">
                <a:latin typeface="Batang" panose="02030600000101010101" pitchFamily="18" charset="-127"/>
                <a:ea typeface="Batang" panose="02030600000101010101" pitchFamily="18" charset="-127"/>
              </a:rPr>
              <a:t>Own capsule + enclosed by </a:t>
            </a:r>
            <a:r>
              <a:rPr lang="en-US" sz="1300" b="1" dirty="0" err="1" smtClean="0">
                <a:solidFill>
                  <a:srgbClr val="0070C0"/>
                </a:solidFill>
                <a:latin typeface="Batang" panose="02030600000101010101" pitchFamily="18" charset="-127"/>
                <a:ea typeface="Batang" panose="02030600000101010101" pitchFamily="18" charset="-127"/>
              </a:rPr>
              <a:t>Pretracheal</a:t>
            </a:r>
            <a:r>
              <a:rPr lang="en-US" sz="1300" b="1" dirty="0" smtClean="0">
                <a:solidFill>
                  <a:srgbClr val="0070C0"/>
                </a:solidFill>
                <a:latin typeface="Batang" panose="02030600000101010101" pitchFamily="18" charset="-127"/>
                <a:ea typeface="Batang" panose="02030600000101010101" pitchFamily="18" charset="-127"/>
              </a:rPr>
              <a:t> fascia</a:t>
            </a:r>
            <a:endParaRPr lang="en-US" sz="1300" b="1" dirty="0">
              <a:solidFill>
                <a:srgbClr val="0070C0"/>
              </a:solidFill>
              <a:latin typeface="Batang" panose="02030600000101010101" pitchFamily="18" charset="-127"/>
              <a:ea typeface="Batang" panose="02030600000101010101" pitchFamily="18" charset="-127"/>
            </a:endParaRPr>
          </a:p>
          <a:p>
            <a:pPr marL="457200" lvl="1" indent="0">
              <a:buNone/>
            </a:pPr>
            <a:endParaRPr lang="en-US" sz="1000" b="1" dirty="0">
              <a:solidFill>
                <a:srgbClr val="002060"/>
              </a:solidFill>
              <a:latin typeface="Batang" pitchFamily="18" charset="-127"/>
              <a:ea typeface="Batang" pitchFamily="18" charset="-127"/>
            </a:endParaRPr>
          </a:p>
          <a:p>
            <a:pPr marL="0" indent="0">
              <a:buNone/>
            </a:pPr>
            <a:r>
              <a:rPr lang="en-US" sz="1600" dirty="0" smtClean="0">
                <a:solidFill>
                  <a:srgbClr val="002060"/>
                </a:solidFill>
                <a:latin typeface="Batang" panose="02030600000101010101" pitchFamily="18" charset="-127"/>
                <a:ea typeface="Batang" panose="02030600000101010101" pitchFamily="18" charset="-127"/>
              </a:rPr>
              <a:t>Each thyroid </a:t>
            </a:r>
            <a:r>
              <a:rPr lang="en-US" sz="1600" dirty="0">
                <a:solidFill>
                  <a:srgbClr val="002060"/>
                </a:solidFill>
                <a:latin typeface="Batang" panose="02030600000101010101" pitchFamily="18" charset="-127"/>
                <a:ea typeface="Batang" panose="02030600000101010101" pitchFamily="18" charset="-127"/>
              </a:rPr>
              <a:t>lobe is :</a:t>
            </a:r>
          </a:p>
          <a:p>
            <a:pPr marL="457200" indent="-457200">
              <a:buFont typeface="+mj-lt"/>
              <a:buAutoNum type="arabicPeriod"/>
            </a:pPr>
            <a:r>
              <a:rPr lang="en-US" sz="1300" b="1" dirty="0">
                <a:latin typeface="Batang" panose="02030600000101010101" pitchFamily="18" charset="-127"/>
                <a:ea typeface="Batang" panose="02030600000101010101" pitchFamily="18" charset="-127"/>
              </a:rPr>
              <a:t>Pear shaped &amp; triangular in cross section</a:t>
            </a:r>
          </a:p>
          <a:p>
            <a:pPr marL="457200" indent="-457200">
              <a:buFont typeface="+mj-lt"/>
              <a:buAutoNum type="arabicPeriod"/>
            </a:pPr>
            <a:r>
              <a:rPr lang="en-US" sz="1300" b="1" dirty="0">
                <a:latin typeface="Batang" panose="02030600000101010101" pitchFamily="18" charset="-127"/>
                <a:ea typeface="Batang" panose="02030600000101010101" pitchFamily="18" charset="-127"/>
              </a:rPr>
              <a:t>Surfaces: lateral, medial &amp; posterior </a:t>
            </a:r>
          </a:p>
          <a:p>
            <a:pPr marL="0" indent="0">
              <a:lnSpc>
                <a:spcPct val="100000"/>
              </a:lnSpc>
              <a:buNone/>
            </a:pPr>
            <a:r>
              <a:rPr lang="en-US" sz="1600" dirty="0">
                <a:solidFill>
                  <a:srgbClr val="002060"/>
                </a:solidFill>
                <a:latin typeface="Batang" panose="02030600000101010101" pitchFamily="18" charset="-127"/>
                <a:ea typeface="Batang" panose="02030600000101010101" pitchFamily="18" charset="-127"/>
              </a:rPr>
              <a:t>The isthmus:</a:t>
            </a:r>
          </a:p>
          <a:p>
            <a:pPr lvl="1">
              <a:lnSpc>
                <a:spcPct val="150000"/>
              </a:lnSpc>
              <a:buFont typeface="Wingdings" panose="05000000000000000000" pitchFamily="2" charset="2"/>
              <a:buChar char="§"/>
            </a:pPr>
            <a:r>
              <a:rPr lang="en-US" sz="1100" b="1" dirty="0">
                <a:latin typeface="Batang" panose="02030600000101010101" pitchFamily="18" charset="-127"/>
                <a:ea typeface="Batang" panose="02030600000101010101" pitchFamily="18" charset="-127"/>
              </a:rPr>
              <a:t>Firmly adherent to 2nd ,3rd &amp; 4th tracheal rings </a:t>
            </a:r>
            <a:r>
              <a:rPr lang="en-US" sz="1200" b="1" dirty="0">
                <a:solidFill>
                  <a:srgbClr val="FF0000"/>
                </a:solidFill>
                <a:latin typeface="Batang" panose="02030600000101010101" pitchFamily="18" charset="-127"/>
                <a:ea typeface="Batang" panose="02030600000101010101" pitchFamily="18" charset="-127"/>
              </a:rPr>
              <a:t>{fixation &amp; investment in </a:t>
            </a:r>
            <a:r>
              <a:rPr lang="en-US" sz="1200" b="1" dirty="0" err="1">
                <a:solidFill>
                  <a:srgbClr val="FF0000"/>
                </a:solidFill>
                <a:latin typeface="Batang" panose="02030600000101010101" pitchFamily="18" charset="-127"/>
                <a:ea typeface="Batang" panose="02030600000101010101" pitchFamily="18" charset="-127"/>
              </a:rPr>
              <a:t>pretracheal</a:t>
            </a:r>
            <a:r>
              <a:rPr lang="en-US" sz="1200" b="1" dirty="0">
                <a:solidFill>
                  <a:srgbClr val="FF0000"/>
                </a:solidFill>
                <a:latin typeface="Batang" panose="02030600000101010101" pitchFamily="18" charset="-127"/>
                <a:ea typeface="Batang" panose="02030600000101010101" pitchFamily="18" charset="-127"/>
              </a:rPr>
              <a:t> fascia responsible for the gland movement with larynx during swallowing}</a:t>
            </a:r>
            <a:endParaRPr lang="en-US" sz="1050" b="1" dirty="0">
              <a:solidFill>
                <a:srgbClr val="FF0000"/>
              </a:solidFill>
              <a:latin typeface="Batang" panose="02030600000101010101" pitchFamily="18" charset="-127"/>
              <a:ea typeface="Batang" panose="02030600000101010101" pitchFamily="18" charset="-127"/>
            </a:endParaRPr>
          </a:p>
          <a:p>
            <a:pPr marL="0" indent="0">
              <a:buNone/>
            </a:pPr>
            <a:endParaRPr lang="en-US" sz="2000" b="1" dirty="0">
              <a:solidFill>
                <a:srgbClr val="0000FF"/>
              </a:solidFill>
            </a:endParaRPr>
          </a:p>
        </p:txBody>
      </p:sp>
      <p:pic>
        <p:nvPicPr>
          <p:cNvPr id="8" name="Picture 2" descr="C:\Documents and Settings\Jamila\Desktop\thyroid (1).jpg"/>
          <p:cNvPicPr>
            <a:picLocks noGrp="1" noChangeAspect="1" noChangeArrowheads="1"/>
          </p:cNvPicPr>
          <p:nvPr>
            <p:ph sz="half" idx="1"/>
          </p:nvPr>
        </p:nvPicPr>
        <p:blipFill>
          <a:blip r:embed="rId2" cstate="print"/>
          <a:srcRect b="6667"/>
          <a:stretch>
            <a:fillRect/>
          </a:stretch>
        </p:blipFill>
        <p:spPr bwMode="auto">
          <a:xfrm>
            <a:off x="9583779" y="1219200"/>
            <a:ext cx="2177149" cy="1523999"/>
          </a:xfrm>
          <a:prstGeom prst="rect">
            <a:avLst/>
          </a:prstGeom>
          <a:ln>
            <a:noFill/>
          </a:ln>
          <a:effectLst>
            <a:softEdge rad="112500"/>
          </a:effectLst>
        </p:spPr>
      </p:pic>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6179" y="914400"/>
            <a:ext cx="3217821" cy="2667000"/>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F24CD46A-430A-4298-B9D9-A45CD8963C04}" type="slidenum">
              <a:rPr lang="en-US" smtClean="0"/>
              <a:pPr/>
              <a:t>18</a:t>
            </a:fld>
            <a:endParaRPr lang="en-US"/>
          </a:p>
        </p:txBody>
      </p:sp>
      <p:sp>
        <p:nvSpPr>
          <p:cNvPr id="7" name="Footer Placeholder 6"/>
          <p:cNvSpPr>
            <a:spLocks noGrp="1"/>
          </p:cNvSpPr>
          <p:nvPr>
            <p:ph type="ftr" sz="quarter" idx="11"/>
          </p:nvPr>
        </p:nvSpPr>
        <p:spPr/>
        <p:txBody>
          <a:bodyPr/>
          <a:lstStyle/>
          <a:p>
            <a:r>
              <a:rPr lang="en-US" smtClean="0"/>
              <a:t>Dr.Zahid aimkhani</a:t>
            </a:r>
            <a:endParaRPr lang="en-US"/>
          </a:p>
        </p:txBody>
      </p:sp>
      <p:pic>
        <p:nvPicPr>
          <p:cNvPr id="10"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b="5819"/>
          <a:stretch/>
        </p:blipFill>
        <p:spPr>
          <a:xfrm>
            <a:off x="7315200" y="3730850"/>
            <a:ext cx="3881641" cy="2511650"/>
          </a:xfrm>
          <a:prstGeom prst="rect">
            <a:avLst/>
          </a:prstGeom>
        </p:spPr>
      </p:pic>
    </p:spTree>
    <p:extLst>
      <p:ext uri="{BB962C8B-B14F-4D97-AF65-F5344CB8AC3E}">
        <p14:creationId xmlns:p14="http://schemas.microsoft.com/office/powerpoint/2010/main" val="2251893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bwMode="gray">
          <a:xfrm>
            <a:off x="315686" y="990600"/>
            <a:ext cx="4256314" cy="4800600"/>
          </a:xfr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a:bodyPr>
          <a:lstStyle/>
          <a:p>
            <a:pPr marL="457200" lvl="1" indent="0">
              <a:buNone/>
            </a:pPr>
            <a:endParaRPr lang="en-US" sz="700" b="1" dirty="0" smtClean="0">
              <a:solidFill>
                <a:schemeClr val="tx1"/>
              </a:solidFill>
              <a:latin typeface="Batang" pitchFamily="18" charset="-127"/>
              <a:ea typeface="Batang" pitchFamily="18" charset="-127"/>
            </a:endParaRPr>
          </a:p>
          <a:p>
            <a:pPr marL="0" indent="0">
              <a:buNone/>
            </a:pPr>
            <a:r>
              <a:rPr lang="en-US" sz="1600" b="1" dirty="0">
                <a:solidFill>
                  <a:srgbClr val="002060"/>
                </a:solidFill>
                <a:latin typeface="Batang" panose="02030600000101010101" pitchFamily="18" charset="-127"/>
                <a:ea typeface="Batang" panose="02030600000101010101" pitchFamily="18" charset="-127"/>
              </a:rPr>
              <a:t>Pyramidal lobe</a:t>
            </a:r>
            <a:r>
              <a:rPr lang="en-US" sz="2000" b="1" dirty="0">
                <a:solidFill>
                  <a:srgbClr val="002060"/>
                </a:solidFill>
                <a:latin typeface="Batang" panose="02030600000101010101" pitchFamily="18" charset="-127"/>
                <a:ea typeface="Batang" panose="02030600000101010101" pitchFamily="18" charset="-127"/>
              </a:rPr>
              <a:t>:</a:t>
            </a:r>
          </a:p>
          <a:p>
            <a:pPr lvl="1">
              <a:buFont typeface="Wingdings" panose="05000000000000000000" pitchFamily="2" charset="2"/>
              <a:buChar char="§"/>
            </a:pPr>
            <a:r>
              <a:rPr lang="en-US" sz="1400" b="1" dirty="0">
                <a:solidFill>
                  <a:schemeClr val="tx1"/>
                </a:solidFill>
                <a:latin typeface="Batang" panose="02030600000101010101" pitchFamily="18" charset="-127"/>
                <a:ea typeface="Batang" panose="02030600000101010101" pitchFamily="18" charset="-127"/>
              </a:rPr>
              <a:t>Represents a development of gland from the caudal end of the </a:t>
            </a:r>
            <a:r>
              <a:rPr lang="en-US" sz="1400" b="1" dirty="0" err="1">
                <a:solidFill>
                  <a:schemeClr val="tx1"/>
                </a:solidFill>
                <a:latin typeface="Batang" panose="02030600000101010101" pitchFamily="18" charset="-127"/>
                <a:ea typeface="Batang" panose="02030600000101010101" pitchFamily="18" charset="-127"/>
              </a:rPr>
              <a:t>thyroglossal</a:t>
            </a:r>
            <a:r>
              <a:rPr lang="en-US" sz="1400" b="1" dirty="0">
                <a:solidFill>
                  <a:schemeClr val="tx1"/>
                </a:solidFill>
                <a:latin typeface="Batang" panose="02030600000101010101" pitchFamily="18" charset="-127"/>
                <a:ea typeface="Batang" panose="02030600000101010101" pitchFamily="18" charset="-127"/>
              </a:rPr>
              <a:t> duct.</a:t>
            </a:r>
          </a:p>
          <a:p>
            <a:pPr marL="457200" lvl="1" indent="0">
              <a:buNone/>
            </a:pPr>
            <a:endParaRPr lang="en-US" sz="1400" b="1" dirty="0">
              <a:solidFill>
                <a:schemeClr val="tx1"/>
              </a:solidFill>
              <a:latin typeface="Batang" panose="02030600000101010101" pitchFamily="18" charset="-127"/>
              <a:ea typeface="Batang" panose="02030600000101010101" pitchFamily="18" charset="-127"/>
            </a:endParaRPr>
          </a:p>
          <a:p>
            <a:pPr lvl="1">
              <a:buFont typeface="Wingdings" panose="05000000000000000000" pitchFamily="2" charset="2"/>
              <a:buChar char="§"/>
            </a:pPr>
            <a:r>
              <a:rPr lang="en-US" sz="1400" b="1" dirty="0">
                <a:solidFill>
                  <a:schemeClr val="tx1"/>
                </a:solidFill>
                <a:latin typeface="Batang" panose="02030600000101010101" pitchFamily="18" charset="-127"/>
                <a:ea typeface="Batang" panose="02030600000101010101" pitchFamily="18" charset="-127"/>
              </a:rPr>
              <a:t>May be attached to hyoid bone by fibrous tissue  </a:t>
            </a:r>
            <a:r>
              <a:rPr lang="en-US" sz="1400" b="1" dirty="0">
                <a:solidFill>
                  <a:schemeClr val="accent6">
                    <a:lumMod val="50000"/>
                  </a:schemeClr>
                </a:solidFill>
                <a:latin typeface="Batang" panose="02030600000101010101" pitchFamily="18" charset="-127"/>
                <a:ea typeface="Batang" panose="02030600000101010101" pitchFamily="18" charset="-127"/>
              </a:rPr>
              <a:t>(</a:t>
            </a:r>
            <a:r>
              <a:rPr lang="en-US" sz="1400" b="1" dirty="0" err="1">
                <a:solidFill>
                  <a:schemeClr val="accent6">
                    <a:lumMod val="50000"/>
                  </a:schemeClr>
                </a:solidFill>
                <a:latin typeface="Batang" panose="02030600000101010101" pitchFamily="18" charset="-127"/>
                <a:ea typeface="Batang" panose="02030600000101010101" pitchFamily="18" charset="-127"/>
              </a:rPr>
              <a:t>Levator</a:t>
            </a:r>
            <a:r>
              <a:rPr lang="en-US" sz="1400" b="1" dirty="0">
                <a:solidFill>
                  <a:schemeClr val="accent6">
                    <a:lumMod val="50000"/>
                  </a:schemeClr>
                </a:solidFill>
                <a:latin typeface="Batang" panose="02030600000101010101" pitchFamily="18" charset="-127"/>
                <a:ea typeface="Batang" panose="02030600000101010101" pitchFamily="18" charset="-127"/>
              </a:rPr>
              <a:t> </a:t>
            </a:r>
            <a:r>
              <a:rPr lang="en-US" sz="1400" b="1" dirty="0" err="1">
                <a:solidFill>
                  <a:schemeClr val="accent6">
                    <a:lumMod val="50000"/>
                  </a:schemeClr>
                </a:solidFill>
                <a:latin typeface="Batang" panose="02030600000101010101" pitchFamily="18" charset="-127"/>
                <a:ea typeface="Batang" panose="02030600000101010101" pitchFamily="18" charset="-127"/>
              </a:rPr>
              <a:t>glandulae</a:t>
            </a:r>
            <a:r>
              <a:rPr lang="en-US" sz="1400" b="1" dirty="0">
                <a:solidFill>
                  <a:schemeClr val="accent6">
                    <a:lumMod val="50000"/>
                  </a:schemeClr>
                </a:solidFill>
                <a:latin typeface="Batang" panose="02030600000101010101" pitchFamily="18" charset="-127"/>
                <a:ea typeface="Batang" panose="02030600000101010101" pitchFamily="18" charset="-127"/>
              </a:rPr>
              <a:t> </a:t>
            </a:r>
            <a:r>
              <a:rPr lang="en-US" sz="1400" b="1" dirty="0" err="1">
                <a:solidFill>
                  <a:schemeClr val="accent6">
                    <a:lumMod val="50000"/>
                  </a:schemeClr>
                </a:solidFill>
                <a:latin typeface="Batang" panose="02030600000101010101" pitchFamily="18" charset="-127"/>
                <a:ea typeface="Batang" panose="02030600000101010101" pitchFamily="18" charset="-127"/>
              </a:rPr>
              <a:t>thyroideae</a:t>
            </a:r>
            <a:r>
              <a:rPr lang="en-US" sz="1400" b="1" dirty="0">
                <a:solidFill>
                  <a:schemeClr val="accent6">
                    <a:lumMod val="50000"/>
                  </a:schemeClr>
                </a:solidFill>
                <a:latin typeface="Batang" panose="02030600000101010101" pitchFamily="18" charset="-127"/>
                <a:ea typeface="Batang" panose="02030600000101010101" pitchFamily="18" charset="-127"/>
              </a:rPr>
              <a:t>-muscles fiber may be found in it).  </a:t>
            </a:r>
          </a:p>
          <a:p>
            <a:pPr marL="0" indent="0">
              <a:buNone/>
            </a:pPr>
            <a:r>
              <a:rPr lang="en-US" sz="1400" b="1" dirty="0">
                <a:solidFill>
                  <a:srgbClr val="002060"/>
                </a:solidFill>
                <a:latin typeface="Batang" panose="02030600000101010101" pitchFamily="18" charset="-127"/>
                <a:ea typeface="Batang" panose="02030600000101010101" pitchFamily="18" charset="-127"/>
              </a:rPr>
              <a:t> </a:t>
            </a:r>
            <a:r>
              <a:rPr lang="en-US" sz="1600" b="1" dirty="0">
                <a:solidFill>
                  <a:srgbClr val="002060"/>
                </a:solidFill>
                <a:latin typeface="Batang" panose="02030600000101010101" pitchFamily="18" charset="-127"/>
                <a:ea typeface="Batang" panose="02030600000101010101" pitchFamily="18" charset="-127"/>
              </a:rPr>
              <a:t>Accessory thyroid gland</a:t>
            </a:r>
          </a:p>
          <a:p>
            <a:pPr lvl="1">
              <a:buFont typeface="Wingdings" panose="05000000000000000000" pitchFamily="2" charset="2"/>
              <a:buChar char="§"/>
            </a:pPr>
            <a:r>
              <a:rPr lang="en-US" sz="1200" b="1" dirty="0">
                <a:solidFill>
                  <a:schemeClr val="tx1"/>
                </a:solidFill>
                <a:latin typeface="Batang" panose="02030600000101010101" pitchFamily="18" charset="-127"/>
                <a:ea typeface="Batang" panose="02030600000101010101" pitchFamily="18" charset="-127"/>
              </a:rPr>
              <a:t>Lingual thyroid</a:t>
            </a:r>
          </a:p>
          <a:p>
            <a:pPr lvl="1">
              <a:buFont typeface="Wingdings" panose="05000000000000000000" pitchFamily="2" charset="2"/>
              <a:buChar char="§"/>
            </a:pPr>
            <a:r>
              <a:rPr lang="en-US" sz="1200" b="1" dirty="0">
                <a:solidFill>
                  <a:schemeClr val="tx1"/>
                </a:solidFill>
                <a:latin typeface="Batang" panose="02030600000101010101" pitchFamily="18" charset="-127"/>
                <a:ea typeface="Batang" panose="02030600000101010101" pitchFamily="18" charset="-127"/>
              </a:rPr>
              <a:t>Near the hyoid bone</a:t>
            </a:r>
          </a:p>
          <a:p>
            <a:pPr lvl="1">
              <a:buFont typeface="Wingdings" panose="05000000000000000000" pitchFamily="2" charset="2"/>
              <a:buChar char="§"/>
            </a:pPr>
            <a:r>
              <a:rPr lang="en-US" sz="1200" b="1" dirty="0">
                <a:solidFill>
                  <a:schemeClr val="tx1"/>
                </a:solidFill>
                <a:latin typeface="Batang" panose="02030600000101010101" pitchFamily="18" charset="-127"/>
                <a:ea typeface="Batang" panose="02030600000101010101" pitchFamily="18" charset="-127"/>
              </a:rPr>
              <a:t>Superior mediastinum (retrosternal goiter)</a:t>
            </a:r>
          </a:p>
          <a:p>
            <a:pPr lvl="1">
              <a:buFont typeface="Wingdings" panose="05000000000000000000" pitchFamily="2" charset="2"/>
              <a:buChar char="§"/>
            </a:pPr>
            <a:r>
              <a:rPr lang="en-US" sz="1200" b="1" dirty="0">
                <a:solidFill>
                  <a:schemeClr val="tx1"/>
                </a:solidFill>
                <a:latin typeface="Batang" panose="02030600000101010101" pitchFamily="18" charset="-127"/>
                <a:ea typeface="Batang" panose="02030600000101010101" pitchFamily="18" charset="-127"/>
              </a:rPr>
              <a:t>Along the course of </a:t>
            </a:r>
            <a:r>
              <a:rPr lang="en-US" sz="1200" b="1" dirty="0" err="1">
                <a:solidFill>
                  <a:schemeClr val="tx1"/>
                </a:solidFill>
                <a:latin typeface="Batang" panose="02030600000101010101" pitchFamily="18" charset="-127"/>
                <a:ea typeface="Batang" panose="02030600000101010101" pitchFamily="18" charset="-127"/>
              </a:rPr>
              <a:t>thyroglossal</a:t>
            </a:r>
            <a:r>
              <a:rPr lang="en-US" sz="1200" b="1" dirty="0">
                <a:solidFill>
                  <a:schemeClr val="tx1"/>
                </a:solidFill>
                <a:latin typeface="Batang" panose="02030600000101010101" pitchFamily="18" charset="-127"/>
                <a:ea typeface="Batang" panose="02030600000101010101" pitchFamily="18" charset="-127"/>
              </a:rPr>
              <a:t> </a:t>
            </a:r>
            <a:r>
              <a:rPr lang="en-US" sz="1200" b="1" dirty="0" smtClean="0">
                <a:solidFill>
                  <a:schemeClr val="tx1"/>
                </a:solidFill>
                <a:latin typeface="Batang" panose="02030600000101010101" pitchFamily="18" charset="-127"/>
                <a:ea typeface="Batang" panose="02030600000101010101" pitchFamily="18" charset="-127"/>
              </a:rPr>
              <a:t>duct</a:t>
            </a:r>
          </a:p>
          <a:p>
            <a:pPr marL="0" indent="0">
              <a:buNone/>
            </a:pPr>
            <a:endParaRPr lang="en-US" sz="1600" b="1" dirty="0">
              <a:solidFill>
                <a:schemeClr val="tx1"/>
              </a:solidFill>
              <a:latin typeface="Batang" panose="02030600000101010101" pitchFamily="18" charset="-127"/>
              <a:ea typeface="Batang" panose="02030600000101010101" pitchFamily="18" charset="-127"/>
            </a:endParaRPr>
          </a:p>
          <a:p>
            <a:pPr marL="457200" lvl="1" indent="0">
              <a:buNone/>
            </a:pPr>
            <a:endParaRPr lang="en-US" sz="1000" b="1" dirty="0">
              <a:solidFill>
                <a:srgbClr val="002060"/>
              </a:solidFill>
              <a:latin typeface="Batang" pitchFamily="18" charset="-127"/>
              <a:ea typeface="Batang" pitchFamily="18" charset="-127"/>
            </a:endParaRPr>
          </a:p>
          <a:p>
            <a:pPr marL="0" indent="0">
              <a:buNone/>
            </a:pPr>
            <a:endParaRPr lang="en-US" sz="2000" b="1" dirty="0">
              <a:solidFill>
                <a:srgbClr val="0000FF"/>
              </a:solidFill>
            </a:endParaRPr>
          </a:p>
        </p:txBody>
      </p:sp>
      <p:sp>
        <p:nvSpPr>
          <p:cNvPr id="6" name="Slide Number Placeholder 5"/>
          <p:cNvSpPr>
            <a:spLocks noGrp="1"/>
          </p:cNvSpPr>
          <p:nvPr>
            <p:ph type="sldNum" sz="quarter" idx="12"/>
          </p:nvPr>
        </p:nvSpPr>
        <p:spPr/>
        <p:txBody>
          <a:bodyPr/>
          <a:lstStyle/>
          <a:p>
            <a:fld id="{F24CD46A-430A-4298-B9D9-A45CD8963C04}" type="slidenum">
              <a:rPr lang="en-US" smtClean="0"/>
              <a:pPr/>
              <a:t>19</a:t>
            </a:fld>
            <a:endParaRPr lang="en-US"/>
          </a:p>
        </p:txBody>
      </p:sp>
      <p:sp>
        <p:nvSpPr>
          <p:cNvPr id="7" name="Footer Placeholder 6"/>
          <p:cNvSpPr>
            <a:spLocks noGrp="1"/>
          </p:cNvSpPr>
          <p:nvPr>
            <p:ph type="ftr" sz="quarter" idx="11"/>
          </p:nvPr>
        </p:nvSpPr>
        <p:spPr/>
        <p:txBody>
          <a:bodyPr/>
          <a:lstStyle/>
          <a:p>
            <a:r>
              <a:rPr lang="en-US" smtClean="0"/>
              <a:t>Dr.Zahid aimkhani</a:t>
            </a:r>
            <a:endParaRPr lang="en-US"/>
          </a:p>
        </p:txBody>
      </p:sp>
      <p:sp>
        <p:nvSpPr>
          <p:cNvPr id="8" name="Title 1"/>
          <p:cNvSpPr>
            <a:spLocks noGrp="1"/>
          </p:cNvSpPr>
          <p:nvPr>
            <p:ph type="title"/>
          </p:nvPr>
        </p:nvSpPr>
        <p:spPr bwMode="black">
          <a:xfrm>
            <a:off x="4876800" y="48987"/>
            <a:ext cx="3200400" cy="715963"/>
          </a:xfrm>
          <a:solidFill>
            <a:schemeClr val="bg1"/>
          </a:solidFill>
        </p:spPr>
        <p:style>
          <a:lnRef idx="3">
            <a:schemeClr val="lt1"/>
          </a:lnRef>
          <a:fillRef idx="1">
            <a:schemeClr val="accent3"/>
          </a:fillRef>
          <a:effectRef idx="1">
            <a:schemeClr val="accent3"/>
          </a:effectRef>
          <a:fontRef idx="minor">
            <a:schemeClr val="lt1"/>
          </a:fontRef>
        </p:style>
        <p:txBody>
          <a:bodyPr>
            <a:normAutofit/>
          </a:bodyPr>
          <a:lstStyle/>
          <a:p>
            <a:pPr algn="ctr"/>
            <a:r>
              <a:rPr lang="en-US" sz="2400" b="1" dirty="0" smtClean="0">
                <a:solidFill>
                  <a:schemeClr val="tx1"/>
                </a:solidFill>
                <a:latin typeface="Batang" panose="02030600000101010101" pitchFamily="18" charset="-127"/>
                <a:ea typeface="Batang" panose="02030600000101010101" pitchFamily="18" charset="-127"/>
              </a:rPr>
              <a:t>The Thyroid Gland</a:t>
            </a:r>
            <a:endParaRPr lang="en-US" sz="3200" b="1" dirty="0">
              <a:solidFill>
                <a:schemeClr val="tx1"/>
              </a:solidFill>
              <a:latin typeface="Batang" panose="02030600000101010101" pitchFamily="18" charset="-127"/>
              <a:ea typeface="Batang" panose="02030600000101010101" pitchFamily="18" charset="-127"/>
            </a:endParaRPr>
          </a:p>
        </p:txBody>
      </p:sp>
      <p:pic>
        <p:nvPicPr>
          <p:cNvPr id="10" name="Picture 2"/>
          <p:cNvPicPr>
            <a:picLocks noGrp="1" noChangeAspect="1" noChangeArrowheads="1"/>
          </p:cNvPicPr>
          <p:nvPr>
            <p:ph sz="half" idx="1"/>
          </p:nvPr>
        </p:nvPicPr>
        <p:blipFill>
          <a:blip r:embed="rId2" cstate="print"/>
          <a:stretch>
            <a:fillRect/>
          </a:stretch>
        </p:blipFill>
        <p:spPr>
          <a:xfrm>
            <a:off x="9273073" y="1741714"/>
            <a:ext cx="2553956" cy="2170360"/>
          </a:xfrm>
          <a:ln w="38100">
            <a:solidFill>
              <a:schemeClr val="tx1"/>
            </a:solidFill>
          </a:ln>
        </p:spPr>
      </p:pic>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1100" y="1752600"/>
            <a:ext cx="3886200" cy="2438398"/>
          </a:xfrm>
          <a:prstGeom prst="rect">
            <a:avLst/>
          </a:prstGeom>
          <a:noFill/>
          <a:ln>
            <a:noFill/>
          </a:ln>
        </p:spPr>
      </p:pic>
    </p:spTree>
    <p:extLst>
      <p:ext uri="{BB962C8B-B14F-4D97-AF65-F5344CB8AC3E}">
        <p14:creationId xmlns:p14="http://schemas.microsoft.com/office/powerpoint/2010/main" val="172426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2667" b="22666"/>
          <a:stretch/>
        </p:blipFill>
        <p:spPr>
          <a:xfrm>
            <a:off x="2628803" y="838200"/>
            <a:ext cx="6945258" cy="5518150"/>
          </a:xfrm>
          <a:prstGeom prst="rect">
            <a:avLst/>
          </a:prstGeom>
        </p:spPr>
      </p:pic>
      <p:sp>
        <p:nvSpPr>
          <p:cNvPr id="2" name="Title 1"/>
          <p:cNvSpPr>
            <a:spLocks noGrp="1"/>
          </p:cNvSpPr>
          <p:nvPr>
            <p:ph type="title"/>
          </p:nvPr>
        </p:nvSpPr>
        <p:spPr>
          <a:xfrm>
            <a:off x="76200" y="0"/>
            <a:ext cx="3733800" cy="381000"/>
          </a:xfrm>
          <a:solidFill>
            <a:schemeClr val="bg1"/>
          </a:solidFill>
          <a:ln>
            <a:solidFill>
              <a:schemeClr val="bg1"/>
            </a:solidFill>
          </a:ln>
        </p:spPr>
        <p:style>
          <a:lnRef idx="1">
            <a:schemeClr val="dk1"/>
          </a:lnRef>
          <a:fillRef idx="3">
            <a:schemeClr val="dk1"/>
          </a:fillRef>
          <a:effectRef idx="2">
            <a:schemeClr val="dk1"/>
          </a:effectRef>
          <a:fontRef idx="minor">
            <a:schemeClr val="lt1"/>
          </a:fontRef>
        </p:style>
        <p:txBody>
          <a:bodyPr>
            <a:normAutofit fontScale="90000"/>
          </a:bodyPr>
          <a:lstStyle/>
          <a:p>
            <a:r>
              <a:rPr lang="en-US" sz="2400" b="1" dirty="0" smtClean="0">
                <a:solidFill>
                  <a:schemeClr val="bg1"/>
                </a:solidFill>
                <a:latin typeface="Batang" panose="02030600000101010101" pitchFamily="18" charset="-127"/>
                <a:ea typeface="Batang" panose="02030600000101010101" pitchFamily="18" charset="-127"/>
              </a:rPr>
              <a:t/>
            </a:r>
            <a:br>
              <a:rPr lang="en-US" sz="2400" b="1" dirty="0" smtClean="0">
                <a:solidFill>
                  <a:schemeClr val="bg1"/>
                </a:solidFill>
                <a:latin typeface="Batang" panose="02030600000101010101" pitchFamily="18" charset="-127"/>
                <a:ea typeface="Batang" panose="02030600000101010101" pitchFamily="18" charset="-127"/>
              </a:rPr>
            </a:br>
            <a:r>
              <a:rPr lang="en-US" sz="2400" b="1" dirty="0" smtClean="0">
                <a:solidFill>
                  <a:schemeClr val="bg1"/>
                </a:solidFill>
                <a:latin typeface="Batang" panose="02030600000101010101" pitchFamily="18" charset="-127"/>
                <a:ea typeface="Batang" panose="02030600000101010101" pitchFamily="18" charset="-127"/>
              </a:rPr>
              <a:t/>
            </a:r>
            <a:br>
              <a:rPr lang="en-US" sz="2400" b="1" dirty="0" smtClean="0">
                <a:solidFill>
                  <a:schemeClr val="bg1"/>
                </a:solidFill>
                <a:latin typeface="Batang" panose="02030600000101010101" pitchFamily="18" charset="-127"/>
                <a:ea typeface="Batang" panose="02030600000101010101" pitchFamily="18" charset="-127"/>
              </a:rPr>
            </a:br>
            <a:r>
              <a:rPr lang="en-US" sz="2200" b="1" dirty="0" smtClean="0">
                <a:solidFill>
                  <a:schemeClr val="tx1"/>
                </a:solidFill>
                <a:latin typeface="Batang" panose="02030600000101010101" pitchFamily="18" charset="-127"/>
                <a:ea typeface="Batang" panose="02030600000101010101" pitchFamily="18" charset="-127"/>
              </a:rPr>
              <a:t>Clinical Anatomy of the Neck </a:t>
            </a:r>
            <a:r>
              <a:rPr lang="en-US" sz="4000" b="1" dirty="0">
                <a:solidFill>
                  <a:schemeClr val="bg1"/>
                </a:solidFill>
                <a:latin typeface="Batang" panose="02030600000101010101" pitchFamily="18" charset="-127"/>
                <a:ea typeface="Batang" panose="02030600000101010101" pitchFamily="18" charset="-127"/>
              </a:rPr>
              <a:t/>
            </a:r>
            <a:br>
              <a:rPr lang="en-US" sz="4000" b="1" dirty="0">
                <a:solidFill>
                  <a:schemeClr val="bg1"/>
                </a:solidFill>
                <a:latin typeface="Batang" panose="02030600000101010101" pitchFamily="18" charset="-127"/>
                <a:ea typeface="Batang" panose="02030600000101010101" pitchFamily="18" charset="-127"/>
              </a:rPr>
            </a:br>
            <a:endParaRPr lang="en-US" sz="4000" b="1" dirty="0">
              <a:solidFill>
                <a:schemeClr val="bg1"/>
              </a:solidFill>
              <a:latin typeface="Batang" panose="02030600000101010101" pitchFamily="18" charset="-127"/>
              <a:ea typeface="Batang" panose="02030600000101010101" pitchFamily="18" charset="-127"/>
            </a:endParaRPr>
          </a:p>
        </p:txBody>
      </p:sp>
      <p:sp>
        <p:nvSpPr>
          <p:cNvPr id="4" name="Slide Number Placeholder 3"/>
          <p:cNvSpPr>
            <a:spLocks noGrp="1"/>
          </p:cNvSpPr>
          <p:nvPr>
            <p:ph type="sldNum" sz="quarter" idx="12"/>
          </p:nvPr>
        </p:nvSpPr>
        <p:spPr>
          <a:xfrm>
            <a:off x="11049000" y="6356351"/>
            <a:ext cx="304800" cy="273050"/>
          </a:xfrm>
        </p:spPr>
        <p:txBody>
          <a:bodyPr/>
          <a:lstStyle/>
          <a:p>
            <a:fld id="{F24CD46A-430A-4298-B9D9-A45CD8963C04}" type="slidenum">
              <a:rPr lang="en-US" smtClean="0"/>
              <a:pPr/>
              <a:t>2</a:t>
            </a:fld>
            <a:endParaRPr lang="en-US" dirty="0"/>
          </a:p>
        </p:txBody>
      </p:sp>
      <p:sp>
        <p:nvSpPr>
          <p:cNvPr id="5" name="Footer Placeholder 4"/>
          <p:cNvSpPr>
            <a:spLocks noGrp="1"/>
          </p:cNvSpPr>
          <p:nvPr>
            <p:ph type="ftr" sz="quarter" idx="11"/>
          </p:nvPr>
        </p:nvSpPr>
        <p:spPr>
          <a:xfrm>
            <a:off x="5486400" y="6356350"/>
            <a:ext cx="1447800" cy="365125"/>
          </a:xfrm>
        </p:spPr>
        <p:txBody>
          <a:bodyPr/>
          <a:lstStyle/>
          <a:p>
            <a:r>
              <a:rPr lang="en-US" dirty="0" err="1" smtClean="0"/>
              <a:t>Dr.Zahid</a:t>
            </a:r>
            <a:r>
              <a:rPr lang="en-US" dirty="0" smtClean="0"/>
              <a:t> </a:t>
            </a:r>
            <a:r>
              <a:rPr lang="en-US" dirty="0" err="1" smtClean="0"/>
              <a:t>aimkhani</a:t>
            </a:r>
            <a:endParaRPr lang="en-US" dirty="0"/>
          </a:p>
        </p:txBody>
      </p:sp>
      <p:sp>
        <p:nvSpPr>
          <p:cNvPr id="6" name="TextBox 5"/>
          <p:cNvSpPr txBox="1"/>
          <p:nvPr/>
        </p:nvSpPr>
        <p:spPr>
          <a:xfrm>
            <a:off x="457200" y="838200"/>
            <a:ext cx="11201400" cy="1754326"/>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latin typeface="Baskerville Old Face" panose="02020602080505020303" pitchFamily="18" charset="0"/>
              </a:rPr>
              <a:t>The clinical anatomy of the H &amp; N is</a:t>
            </a:r>
            <a:r>
              <a:rPr lang="en-US" dirty="0" smtClean="0">
                <a:solidFill>
                  <a:srgbClr val="A50021"/>
                </a:solidFill>
                <a:latin typeface="Baskerville Old Face" panose="02020602080505020303" pitchFamily="18" charset="0"/>
              </a:rPr>
              <a:t> important </a:t>
            </a:r>
            <a:r>
              <a:rPr lang="en-US" dirty="0">
                <a:latin typeface="Baskerville Old Face" panose="02020602080505020303" pitchFamily="18" charset="0"/>
              </a:rPr>
              <a:t>to </a:t>
            </a:r>
            <a:r>
              <a:rPr lang="en-US" dirty="0" smtClean="0">
                <a:latin typeface="Baskerville Old Face" panose="02020602080505020303" pitchFamily="18" charset="0"/>
              </a:rPr>
              <a:t>know;</a:t>
            </a:r>
          </a:p>
          <a:p>
            <a:r>
              <a:rPr lang="en-US" dirty="0">
                <a:latin typeface="Baskerville Old Face" panose="02020602080505020303" pitchFamily="18" charset="0"/>
              </a:rPr>
              <a:t> </a:t>
            </a:r>
            <a:r>
              <a:rPr lang="en-US" dirty="0" smtClean="0">
                <a:latin typeface="Baskerville Old Face" panose="02020602080505020303" pitchFamily="18" charset="0"/>
              </a:rPr>
              <a:t>        </a:t>
            </a:r>
            <a:r>
              <a:rPr lang="en-US" dirty="0">
                <a:latin typeface="Baskerville Old Face" panose="02020602080505020303" pitchFamily="18" charset="0"/>
              </a:rPr>
              <a:t>because the structures located here allow </a:t>
            </a:r>
            <a:r>
              <a:rPr lang="en-US" dirty="0" smtClean="0">
                <a:latin typeface="Baskerville Old Face" panose="02020602080505020303" pitchFamily="18" charset="0"/>
              </a:rPr>
              <a:t>us :</a:t>
            </a:r>
          </a:p>
          <a:p>
            <a:pPr marL="1200150" lvl="2" indent="-285750">
              <a:buFont typeface="Wingdings" panose="05000000000000000000" pitchFamily="2" charset="2"/>
              <a:buChar char="§"/>
            </a:pPr>
            <a:r>
              <a:rPr lang="en-US" dirty="0" smtClean="0">
                <a:latin typeface="Baskerville Old Face" panose="02020602080505020303" pitchFamily="18" charset="0"/>
              </a:rPr>
              <a:t>to think</a:t>
            </a:r>
            <a:r>
              <a:rPr lang="en-US" dirty="0">
                <a:latin typeface="Baskerville Old Face" panose="02020602080505020303" pitchFamily="18" charset="0"/>
              </a:rPr>
              <a:t> </a:t>
            </a:r>
            <a:r>
              <a:rPr lang="en-US" dirty="0" smtClean="0">
                <a:latin typeface="Baskerville Old Face" panose="02020602080505020303" pitchFamily="18" charset="0"/>
              </a:rPr>
              <a:t>&amp; speak</a:t>
            </a:r>
          </a:p>
          <a:p>
            <a:pPr marL="1200150" lvl="2" indent="-285750">
              <a:buFont typeface="Wingdings" panose="05000000000000000000" pitchFamily="2" charset="2"/>
              <a:buChar char="§"/>
            </a:pPr>
            <a:r>
              <a:rPr lang="en-US" dirty="0" smtClean="0">
                <a:latin typeface="Baskerville Old Face" panose="02020602080505020303" pitchFamily="18" charset="0"/>
              </a:rPr>
              <a:t>See &amp; hear</a:t>
            </a:r>
          </a:p>
          <a:p>
            <a:pPr marL="1200150" lvl="2" indent="-285750">
              <a:buFont typeface="Wingdings" panose="05000000000000000000" pitchFamily="2" charset="2"/>
              <a:buChar char="§"/>
            </a:pPr>
            <a:r>
              <a:rPr lang="en-US" dirty="0" smtClean="0">
                <a:latin typeface="Baskerville Old Face" panose="02020602080505020303" pitchFamily="18" charset="0"/>
              </a:rPr>
              <a:t>Taste &amp; smell</a:t>
            </a:r>
          </a:p>
          <a:p>
            <a:pPr marL="285750" indent="-285750">
              <a:buFont typeface="Wingdings" panose="05000000000000000000" pitchFamily="2" charset="2"/>
              <a:buChar char="§"/>
            </a:pPr>
            <a:r>
              <a:rPr lang="en-US" dirty="0" smtClean="0">
                <a:latin typeface="Baskerville Old Face" panose="02020602080505020303" pitchFamily="18" charset="0"/>
              </a:rPr>
              <a:t>House </a:t>
            </a:r>
            <a:r>
              <a:rPr lang="en-US" dirty="0">
                <a:latin typeface="Baskerville Old Face" panose="02020602080505020303" pitchFamily="18" charset="0"/>
              </a:rPr>
              <a:t>the nervous system control center that’s in charge of everything that happens in the body.</a:t>
            </a:r>
          </a:p>
        </p:txBody>
      </p:sp>
      <p:sp>
        <p:nvSpPr>
          <p:cNvPr id="8" name="TextBox 7"/>
          <p:cNvSpPr txBox="1"/>
          <p:nvPr/>
        </p:nvSpPr>
        <p:spPr>
          <a:xfrm>
            <a:off x="533400" y="2895600"/>
            <a:ext cx="10972800" cy="3139321"/>
          </a:xfrm>
          <a:prstGeom prst="rect">
            <a:avLst/>
          </a:prstGeom>
          <a:noFill/>
        </p:spPr>
        <p:txBody>
          <a:bodyPr wrap="square" rtlCol="0">
            <a:spAutoFit/>
          </a:bodyPr>
          <a:lstStyle/>
          <a:p>
            <a:r>
              <a:rPr lang="en-US" dirty="0" smtClean="0">
                <a:solidFill>
                  <a:srgbClr val="002060"/>
                </a:solidFill>
                <a:latin typeface="Baskerville Old Face" panose="02020602080505020303" pitchFamily="18" charset="0"/>
              </a:rPr>
              <a:t>Objectives</a:t>
            </a:r>
          </a:p>
          <a:p>
            <a:pPr marL="742950" lvl="1" indent="-285750">
              <a:buFont typeface="Wingdings" panose="05000000000000000000" pitchFamily="2" charset="2"/>
              <a:buChar char="§"/>
            </a:pPr>
            <a:r>
              <a:rPr lang="en-US" dirty="0" smtClean="0">
                <a:latin typeface="Baskerville Old Face" panose="02020602080505020303" pitchFamily="18" charset="0"/>
              </a:rPr>
              <a:t>to </a:t>
            </a:r>
            <a:r>
              <a:rPr lang="en-US" dirty="0">
                <a:latin typeface="Baskerville Old Face" panose="02020602080505020303" pitchFamily="18" charset="0"/>
              </a:rPr>
              <a:t>comprehend the topographic anatomy of the neck region</a:t>
            </a:r>
          </a:p>
          <a:p>
            <a:pPr lvl="1"/>
            <a:endParaRPr lang="en-US" dirty="0" smtClean="0">
              <a:latin typeface="Baskerville Old Face" panose="02020602080505020303" pitchFamily="18" charset="0"/>
            </a:endParaRPr>
          </a:p>
          <a:p>
            <a:pPr marL="742950" lvl="1" indent="-285750">
              <a:buFont typeface="Wingdings" panose="05000000000000000000" pitchFamily="2" charset="2"/>
              <a:buChar char="§"/>
            </a:pPr>
            <a:r>
              <a:rPr lang="en-US" dirty="0" smtClean="0">
                <a:latin typeface="Baskerville Old Face" panose="02020602080505020303" pitchFamily="18" charset="0"/>
              </a:rPr>
              <a:t>acquire </a:t>
            </a:r>
            <a:r>
              <a:rPr lang="en-US" dirty="0">
                <a:latin typeface="Baskerville Old Face" panose="02020602080505020303" pitchFamily="18" charset="0"/>
              </a:rPr>
              <a:t>relevant information of direct clinical </a:t>
            </a:r>
            <a:r>
              <a:rPr lang="en-US" dirty="0" smtClean="0">
                <a:latin typeface="Baskerville Old Face" panose="02020602080505020303" pitchFamily="18" charset="0"/>
              </a:rPr>
              <a:t>importance </a:t>
            </a:r>
            <a:r>
              <a:rPr lang="en-US" dirty="0">
                <a:latin typeface="Baskerville Old Face" panose="02020602080505020303" pitchFamily="18" charset="0"/>
              </a:rPr>
              <a:t>without unnecessary details of pure academic importance</a:t>
            </a:r>
            <a:r>
              <a:rPr lang="en-US" dirty="0" smtClean="0">
                <a:latin typeface="Baskerville Old Face" panose="02020602080505020303" pitchFamily="18" charset="0"/>
              </a:rPr>
              <a:t>.</a:t>
            </a:r>
          </a:p>
          <a:p>
            <a:pPr marL="742950" lvl="1" indent="-285750">
              <a:buFont typeface="Wingdings" panose="05000000000000000000" pitchFamily="2" charset="2"/>
              <a:buChar char="§"/>
            </a:pPr>
            <a:endParaRPr lang="en-US" dirty="0" smtClean="0">
              <a:latin typeface="Baskerville Old Face" panose="02020602080505020303" pitchFamily="18" charset="0"/>
            </a:endParaRPr>
          </a:p>
          <a:p>
            <a:pPr marL="742950" lvl="1" indent="-285750">
              <a:buFont typeface="Wingdings" panose="05000000000000000000" pitchFamily="2" charset="2"/>
              <a:buChar char="§"/>
            </a:pPr>
            <a:r>
              <a:rPr lang="en-US" dirty="0" smtClean="0">
                <a:latin typeface="Baskerville Old Face" panose="02020602080505020303" pitchFamily="18" charset="0"/>
              </a:rPr>
              <a:t>interpret </a:t>
            </a:r>
            <a:r>
              <a:rPr lang="en-US" dirty="0">
                <a:latin typeface="Baskerville Old Face" panose="02020602080505020303" pitchFamily="18" charset="0"/>
              </a:rPr>
              <a:t>anatomical relationships to common clinical </a:t>
            </a:r>
            <a:r>
              <a:rPr lang="en-US" dirty="0" smtClean="0">
                <a:latin typeface="Baskerville Old Face" panose="02020602080505020303" pitchFamily="18" charset="0"/>
              </a:rPr>
              <a:t>conditions</a:t>
            </a:r>
          </a:p>
          <a:p>
            <a:pPr marL="742950" lvl="1" indent="-285750">
              <a:buFont typeface="Wingdings" panose="05000000000000000000" pitchFamily="2" charset="2"/>
              <a:buChar char="§"/>
            </a:pPr>
            <a:endParaRPr lang="en-US" dirty="0">
              <a:latin typeface="Baskerville Old Face" panose="02020602080505020303" pitchFamily="18" charset="0"/>
            </a:endParaRPr>
          </a:p>
          <a:p>
            <a:pPr marL="742950" lvl="1" indent="-285750">
              <a:buFont typeface="Wingdings" panose="05000000000000000000" pitchFamily="2" charset="2"/>
              <a:buChar char="§"/>
            </a:pPr>
            <a:r>
              <a:rPr lang="en-US" dirty="0" smtClean="0">
                <a:latin typeface="Baskerville Old Face" panose="02020602080505020303" pitchFamily="18" charset="0"/>
              </a:rPr>
              <a:t>apply </a:t>
            </a:r>
            <a:r>
              <a:rPr lang="en-US" dirty="0">
                <a:latin typeface="Baskerville Old Face" panose="02020602080505020303" pitchFamily="18" charset="0"/>
              </a:rPr>
              <a:t>the knowledge </a:t>
            </a:r>
            <a:r>
              <a:rPr lang="en-US" dirty="0" smtClean="0">
                <a:latin typeface="Baskerville Old Face" panose="02020602080505020303" pitchFamily="18" charset="0"/>
              </a:rPr>
              <a:t>in </a:t>
            </a:r>
            <a:r>
              <a:rPr lang="en-US" dirty="0">
                <a:latin typeface="Baskerville Old Face" panose="02020602080505020303" pitchFamily="18" charset="0"/>
              </a:rPr>
              <a:t>solving clinical problems </a:t>
            </a:r>
            <a:endParaRPr lang="en-US" dirty="0" smtClean="0">
              <a:latin typeface="Baskerville Old Face" panose="02020602080505020303" pitchFamily="18" charset="0"/>
            </a:endParaRPr>
          </a:p>
          <a:p>
            <a:pPr marL="742950" lvl="1" indent="-285750">
              <a:buFont typeface="Wingdings" panose="05000000000000000000" pitchFamily="2" charset="2"/>
              <a:buChar char="§"/>
            </a:pPr>
            <a:endParaRPr lang="en-US" dirty="0" smtClean="0"/>
          </a:p>
          <a:p>
            <a:pPr marL="742950" lvl="1"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40686681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bwMode="gray">
          <a:xfrm>
            <a:off x="315686" y="462790"/>
            <a:ext cx="4256314" cy="6090410"/>
          </a:xfr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lvl="1" indent="0">
              <a:buNone/>
            </a:pPr>
            <a:endParaRPr lang="en-US" sz="700" b="1" dirty="0" smtClean="0">
              <a:solidFill>
                <a:schemeClr val="tx1"/>
              </a:solidFill>
              <a:latin typeface="Batang" pitchFamily="18" charset="-127"/>
              <a:ea typeface="Batang" pitchFamily="18" charset="-127"/>
            </a:endParaRPr>
          </a:p>
          <a:p>
            <a:pPr marL="0" indent="0">
              <a:buNone/>
            </a:pPr>
            <a:r>
              <a:rPr lang="en-US" sz="1600" b="1" dirty="0" smtClean="0">
                <a:solidFill>
                  <a:srgbClr val="002060"/>
                </a:solidFill>
                <a:latin typeface="Batang" panose="02030600000101010101" pitchFamily="18" charset="-127"/>
                <a:ea typeface="Batang" panose="02030600000101010101" pitchFamily="18" charset="-127"/>
              </a:rPr>
              <a:t>Blood Supply;</a:t>
            </a:r>
          </a:p>
          <a:p>
            <a:pPr marL="457200" lvl="1" indent="0">
              <a:buNone/>
            </a:pPr>
            <a:r>
              <a:rPr lang="en-US" sz="1500" b="1" dirty="0">
                <a:latin typeface="Batang" panose="02030600000101010101" pitchFamily="18" charset="-127"/>
                <a:ea typeface="Batang" panose="02030600000101010101" pitchFamily="18" charset="-127"/>
              </a:rPr>
              <a:t>The </a:t>
            </a:r>
            <a:r>
              <a:rPr lang="en-US" sz="1500" b="1" dirty="0">
                <a:solidFill>
                  <a:srgbClr val="FF0000"/>
                </a:solidFill>
                <a:latin typeface="Batang" panose="02030600000101010101" pitchFamily="18" charset="-127"/>
                <a:ea typeface="Batang" panose="02030600000101010101" pitchFamily="18" charset="-127"/>
              </a:rPr>
              <a:t>superior thyroid </a:t>
            </a:r>
            <a:r>
              <a:rPr lang="en-US" sz="1500" b="1" dirty="0" smtClean="0">
                <a:solidFill>
                  <a:srgbClr val="FF0000"/>
                </a:solidFill>
                <a:latin typeface="Batang" panose="02030600000101010101" pitchFamily="18" charset="-127"/>
                <a:ea typeface="Batang" panose="02030600000101010101" pitchFamily="18" charset="-127"/>
              </a:rPr>
              <a:t>artery, </a:t>
            </a:r>
            <a:r>
              <a:rPr lang="en-US" sz="1500" b="1" dirty="0" err="1" smtClean="0">
                <a:solidFill>
                  <a:srgbClr val="FF0000"/>
                </a:solidFill>
                <a:latin typeface="Batang" panose="02030600000101010101" pitchFamily="18" charset="-127"/>
                <a:ea typeface="Batang" panose="02030600000101010101" pitchFamily="18" charset="-127"/>
              </a:rPr>
              <a:t>br</a:t>
            </a:r>
            <a:r>
              <a:rPr lang="en-US" sz="1500" b="1" dirty="0" smtClean="0">
                <a:solidFill>
                  <a:srgbClr val="FF0000"/>
                </a:solidFill>
                <a:latin typeface="Batang" panose="02030600000101010101" pitchFamily="18" charset="-127"/>
                <a:ea typeface="Batang" panose="02030600000101010101" pitchFamily="18" charset="-127"/>
              </a:rPr>
              <a:t> of ECA </a:t>
            </a:r>
            <a:r>
              <a:rPr lang="en-US" sz="1500" b="1" dirty="0" smtClean="0">
                <a:solidFill>
                  <a:schemeClr val="tx1"/>
                </a:solidFill>
                <a:latin typeface="Batang" panose="02030600000101010101" pitchFamily="18" charset="-127"/>
                <a:ea typeface="Batang" panose="02030600000101010101" pitchFamily="18" charset="-127"/>
              </a:rPr>
              <a:t>(Ext laryngeal N is </a:t>
            </a:r>
            <a:r>
              <a:rPr lang="en-US" sz="1500" b="1" dirty="0">
                <a:solidFill>
                  <a:schemeClr val="tx1"/>
                </a:solidFill>
                <a:latin typeface="Batang" panose="02030600000101010101" pitchFamily="18" charset="-127"/>
                <a:ea typeface="Batang" panose="02030600000101010101" pitchFamily="18" charset="-127"/>
              </a:rPr>
              <a:t>immediately behind </a:t>
            </a:r>
            <a:r>
              <a:rPr lang="en-US" sz="1500" b="1" dirty="0" smtClean="0">
                <a:solidFill>
                  <a:schemeClr val="tx1"/>
                </a:solidFill>
                <a:latin typeface="Batang" panose="02030600000101010101" pitchFamily="18" charset="-127"/>
                <a:ea typeface="Batang" panose="02030600000101010101" pitchFamily="18" charset="-127"/>
              </a:rPr>
              <a:t>it) </a:t>
            </a:r>
          </a:p>
          <a:p>
            <a:pPr marL="457200" lvl="2" indent="0">
              <a:spcBef>
                <a:spcPts val="1000"/>
              </a:spcBef>
              <a:buNone/>
            </a:pPr>
            <a:r>
              <a:rPr lang="en-US" sz="1500" b="1" dirty="0">
                <a:latin typeface="Batang" panose="02030600000101010101" pitchFamily="18" charset="-127"/>
                <a:ea typeface="Batang" panose="02030600000101010101" pitchFamily="18" charset="-127"/>
              </a:rPr>
              <a:t>The </a:t>
            </a:r>
            <a:r>
              <a:rPr lang="en-US" sz="1500" b="1" dirty="0">
                <a:solidFill>
                  <a:srgbClr val="FF0000"/>
                </a:solidFill>
                <a:latin typeface="Batang" panose="02030600000101010101" pitchFamily="18" charset="-127"/>
                <a:ea typeface="Batang" panose="02030600000101010101" pitchFamily="18" charset="-127"/>
              </a:rPr>
              <a:t>inferior thyroid artery</a:t>
            </a:r>
            <a:r>
              <a:rPr lang="en-US" sz="1500" b="1" dirty="0">
                <a:latin typeface="Batang" panose="02030600000101010101" pitchFamily="18" charset="-127"/>
                <a:ea typeface="Batang" panose="02030600000101010101" pitchFamily="18" charset="-127"/>
              </a:rPr>
              <a:t>—arises from the </a:t>
            </a:r>
            <a:r>
              <a:rPr lang="en-US" sz="1500" b="1" dirty="0" err="1">
                <a:latin typeface="Batang" panose="02030600000101010101" pitchFamily="18" charset="-127"/>
                <a:ea typeface="Batang" panose="02030600000101010101" pitchFamily="18" charset="-127"/>
              </a:rPr>
              <a:t>thyrocervical</a:t>
            </a:r>
            <a:r>
              <a:rPr lang="en-US" sz="1500" b="1" dirty="0">
                <a:latin typeface="Batang" panose="02030600000101010101" pitchFamily="18" charset="-127"/>
                <a:ea typeface="Batang" panose="02030600000101010101" pitchFamily="18" charset="-127"/>
              </a:rPr>
              <a:t> trunk </a:t>
            </a:r>
            <a:r>
              <a:rPr lang="en-US" sz="1500" b="1" dirty="0" smtClean="0">
                <a:latin typeface="Batang" panose="02030600000101010101" pitchFamily="18" charset="-127"/>
                <a:ea typeface="Batang" panose="02030600000101010101" pitchFamily="18" charset="-127"/>
              </a:rPr>
              <a:t>and </a:t>
            </a:r>
            <a:r>
              <a:rPr lang="en-US" sz="1500" b="1" dirty="0">
                <a:latin typeface="Batang" panose="02030600000101010101" pitchFamily="18" charset="-127"/>
                <a:ea typeface="Batang" panose="02030600000101010101" pitchFamily="18" charset="-127"/>
              </a:rPr>
              <a:t>have variable relations with </a:t>
            </a:r>
            <a:r>
              <a:rPr lang="en-US" sz="1500" b="1" dirty="0">
                <a:solidFill>
                  <a:schemeClr val="tx1"/>
                </a:solidFill>
                <a:latin typeface="Batang" panose="02030600000101010101" pitchFamily="18" charset="-127"/>
                <a:ea typeface="Batang" panose="02030600000101010101" pitchFamily="18" charset="-127"/>
              </a:rPr>
              <a:t>Recurrent Laryngeal N </a:t>
            </a:r>
            <a:r>
              <a:rPr lang="en-US" sz="1500" b="1" dirty="0" err="1">
                <a:latin typeface="Batang" panose="02030600000101010101" pitchFamily="18" charset="-127"/>
                <a:ea typeface="Batang" panose="02030600000101010101" pitchFamily="18" charset="-127"/>
              </a:rPr>
              <a:t>i.e</a:t>
            </a:r>
            <a:r>
              <a:rPr lang="en-US" sz="1500" b="1" dirty="0">
                <a:latin typeface="Batang" panose="02030600000101010101" pitchFamily="18" charset="-127"/>
                <a:ea typeface="Batang" panose="02030600000101010101" pitchFamily="18" charset="-127"/>
              </a:rPr>
              <a:t> why artery is ligated well lateral to the </a:t>
            </a:r>
            <a:r>
              <a:rPr lang="en-US" sz="1500" b="1" dirty="0" smtClean="0">
                <a:latin typeface="Batang" panose="02030600000101010101" pitchFamily="18" charset="-127"/>
                <a:ea typeface="Batang" panose="02030600000101010101" pitchFamily="18" charset="-127"/>
              </a:rPr>
              <a:t>gland.</a:t>
            </a:r>
          </a:p>
          <a:p>
            <a:pPr marL="457200" lvl="2" indent="0">
              <a:spcBef>
                <a:spcPts val="1000"/>
              </a:spcBef>
              <a:buNone/>
            </a:pPr>
            <a:r>
              <a:rPr lang="en-US" sz="1500" b="1" dirty="0">
                <a:latin typeface="Batang" panose="02030600000101010101" pitchFamily="18" charset="-127"/>
                <a:ea typeface="Batang" panose="02030600000101010101" pitchFamily="18" charset="-127"/>
              </a:rPr>
              <a:t>The </a:t>
            </a:r>
            <a:r>
              <a:rPr lang="en-US" sz="1500" b="1" dirty="0" err="1">
                <a:solidFill>
                  <a:srgbClr val="FF0000"/>
                </a:solidFill>
                <a:latin typeface="Batang" panose="02030600000101010101" pitchFamily="18" charset="-127"/>
                <a:ea typeface="Batang" panose="02030600000101010101" pitchFamily="18" charset="-127"/>
              </a:rPr>
              <a:t>thyroidea</a:t>
            </a:r>
            <a:r>
              <a:rPr lang="en-US" sz="1500" b="1" dirty="0">
                <a:solidFill>
                  <a:srgbClr val="FF0000"/>
                </a:solidFill>
                <a:latin typeface="Batang" panose="02030600000101010101" pitchFamily="18" charset="-127"/>
                <a:ea typeface="Batang" panose="02030600000101010101" pitchFamily="18" charset="-127"/>
              </a:rPr>
              <a:t> </a:t>
            </a:r>
            <a:r>
              <a:rPr lang="en-US" sz="1500" b="1" dirty="0" err="1">
                <a:solidFill>
                  <a:srgbClr val="FF0000"/>
                </a:solidFill>
                <a:latin typeface="Batang" panose="02030600000101010101" pitchFamily="18" charset="-127"/>
                <a:ea typeface="Batang" panose="02030600000101010101" pitchFamily="18" charset="-127"/>
              </a:rPr>
              <a:t>ima</a:t>
            </a:r>
            <a:r>
              <a:rPr lang="en-US" sz="1500" b="1" dirty="0">
                <a:solidFill>
                  <a:srgbClr val="FF0000"/>
                </a:solidFill>
                <a:latin typeface="Batang" panose="02030600000101010101" pitchFamily="18" charset="-127"/>
                <a:ea typeface="Batang" panose="02030600000101010101" pitchFamily="18" charset="-127"/>
              </a:rPr>
              <a:t> artery</a:t>
            </a:r>
            <a:r>
              <a:rPr lang="en-US" sz="1500" b="1" dirty="0">
                <a:latin typeface="Batang" panose="02030600000101010101" pitchFamily="18" charset="-127"/>
                <a:ea typeface="Batang" panose="02030600000101010101" pitchFamily="18" charset="-127"/>
              </a:rPr>
              <a:t>—is inconstant (3</a:t>
            </a:r>
            <a:r>
              <a:rPr lang="en-US" sz="1500" b="1" dirty="0" smtClean="0">
                <a:latin typeface="Batang" panose="02030600000101010101" pitchFamily="18" charset="-127"/>
                <a:ea typeface="Batang" panose="02030600000101010101" pitchFamily="18" charset="-127"/>
              </a:rPr>
              <a:t>%)</a:t>
            </a:r>
          </a:p>
          <a:p>
            <a:pPr marL="0" indent="0">
              <a:buNone/>
            </a:pPr>
            <a:r>
              <a:rPr lang="en-US" sz="1600" b="1" dirty="0">
                <a:solidFill>
                  <a:srgbClr val="002060"/>
                </a:solidFill>
                <a:latin typeface="Batang" panose="02030600000101010101" pitchFamily="18" charset="-127"/>
                <a:ea typeface="Batang" panose="02030600000101010101" pitchFamily="18" charset="-127"/>
              </a:rPr>
              <a:t>Three veins drain the thyroid gland:</a:t>
            </a:r>
          </a:p>
          <a:p>
            <a:pPr marL="457200" lvl="1" indent="0">
              <a:buNone/>
            </a:pPr>
            <a:r>
              <a:rPr lang="en-US" sz="1400" b="1" dirty="0">
                <a:latin typeface="Batang" panose="02030600000101010101" pitchFamily="18" charset="-127"/>
                <a:ea typeface="Batang" panose="02030600000101010101" pitchFamily="18" charset="-127"/>
              </a:rPr>
              <a:t>The </a:t>
            </a:r>
            <a:r>
              <a:rPr lang="en-US" sz="1400" b="1" dirty="0">
                <a:solidFill>
                  <a:srgbClr val="00B0F0"/>
                </a:solidFill>
                <a:latin typeface="Batang" panose="02030600000101010101" pitchFamily="18" charset="-127"/>
                <a:ea typeface="Batang" panose="02030600000101010101" pitchFamily="18" charset="-127"/>
              </a:rPr>
              <a:t>superior thyroid vein—</a:t>
            </a:r>
            <a:r>
              <a:rPr lang="en-US" sz="1400" b="1" dirty="0">
                <a:latin typeface="Batang" panose="02030600000101010101" pitchFamily="18" charset="-127"/>
                <a:ea typeface="Batang" panose="02030600000101010101" pitchFamily="18" charset="-127"/>
              </a:rPr>
              <a:t>     drains the upper pole to the internal jugular vein or facial vein;</a:t>
            </a:r>
          </a:p>
          <a:p>
            <a:pPr marL="457200" lvl="1" indent="0">
              <a:buNone/>
            </a:pPr>
            <a:endParaRPr lang="en-US" sz="1400" b="1" dirty="0">
              <a:solidFill>
                <a:srgbClr val="00B0F0"/>
              </a:solidFill>
              <a:latin typeface="Batang" panose="02030600000101010101" pitchFamily="18" charset="-127"/>
              <a:ea typeface="Batang" panose="02030600000101010101" pitchFamily="18" charset="-127"/>
            </a:endParaRPr>
          </a:p>
          <a:p>
            <a:pPr marL="457200" lvl="1" indent="0">
              <a:buNone/>
            </a:pPr>
            <a:r>
              <a:rPr lang="en-US" sz="1400" b="1" dirty="0">
                <a:solidFill>
                  <a:srgbClr val="00B0F0"/>
                </a:solidFill>
                <a:latin typeface="Batang" panose="02030600000101010101" pitchFamily="18" charset="-127"/>
                <a:ea typeface="Batang" panose="02030600000101010101" pitchFamily="18" charset="-127"/>
              </a:rPr>
              <a:t>The middle thyroid vein</a:t>
            </a:r>
            <a:r>
              <a:rPr lang="en-US" sz="1400" b="1" dirty="0">
                <a:latin typeface="Batang" panose="02030600000101010101" pitchFamily="18" charset="-127"/>
                <a:ea typeface="Batang" panose="02030600000101010101" pitchFamily="18" charset="-127"/>
              </a:rPr>
              <a:t>—drains from the lateral side of the gland to the IJV</a:t>
            </a:r>
          </a:p>
          <a:p>
            <a:pPr marL="0" indent="0">
              <a:buNone/>
            </a:pPr>
            <a:endParaRPr lang="en-US" sz="1400" b="1" dirty="0">
              <a:latin typeface="Batang" panose="02030600000101010101" pitchFamily="18" charset="-127"/>
              <a:ea typeface="Batang" panose="02030600000101010101" pitchFamily="18" charset="-127"/>
            </a:endParaRPr>
          </a:p>
          <a:p>
            <a:pPr marL="457200" lvl="1" indent="0">
              <a:buNone/>
            </a:pPr>
            <a:r>
              <a:rPr lang="en-US" sz="1200" b="1" dirty="0">
                <a:solidFill>
                  <a:srgbClr val="00B0F0"/>
                </a:solidFill>
                <a:latin typeface="Batang" panose="02030600000101010101" pitchFamily="18" charset="-127"/>
                <a:ea typeface="Batang" panose="02030600000101010101" pitchFamily="18" charset="-127"/>
              </a:rPr>
              <a:t>The inferior thyroid vein</a:t>
            </a:r>
            <a:r>
              <a:rPr lang="en-US" sz="1200" b="1" dirty="0">
                <a:latin typeface="Batang" panose="02030600000101010101" pitchFamily="18" charset="-127"/>
                <a:ea typeface="Batang" panose="02030600000101010101" pitchFamily="18" charset="-127"/>
              </a:rPr>
              <a:t>-</a:t>
            </a:r>
            <a:r>
              <a:rPr lang="en-US" sz="1400" b="1" dirty="0">
                <a:latin typeface="Batang" panose="02030600000101010101" pitchFamily="18" charset="-127"/>
                <a:ea typeface="Batang" panose="02030600000101010101" pitchFamily="18" charset="-127"/>
              </a:rPr>
              <a:t>often several—drain the lower pole to the brachiocephalic veins mainly ; one may into right brachiocephalic</a:t>
            </a:r>
            <a:r>
              <a:rPr lang="en-US" sz="1000" b="1" dirty="0">
                <a:latin typeface="Batang" panose="02030600000101010101" pitchFamily="18" charset="-127"/>
                <a:ea typeface="Batang" panose="02030600000101010101" pitchFamily="18" charset="-127"/>
              </a:rPr>
              <a:t>.</a:t>
            </a:r>
          </a:p>
          <a:p>
            <a:pPr lvl="1"/>
            <a:endParaRPr lang="en-US" sz="1000" b="1" dirty="0">
              <a:latin typeface="Batang" panose="02030600000101010101" pitchFamily="18" charset="-127"/>
              <a:ea typeface="Batang" panose="02030600000101010101" pitchFamily="18" charset="-127"/>
            </a:endParaRPr>
          </a:p>
          <a:p>
            <a:pPr marL="0" indent="0">
              <a:buNone/>
            </a:pPr>
            <a:r>
              <a:rPr lang="en-US" sz="1200" b="1" i="1" dirty="0">
                <a:solidFill>
                  <a:srgbClr val="C00000"/>
                </a:solidFill>
                <a:latin typeface="Batang" panose="02030600000101010101" pitchFamily="18" charset="-127"/>
                <a:ea typeface="Batang" panose="02030600000101010101" pitchFamily="18" charset="-127"/>
              </a:rPr>
              <a:t>Why thyroid gland bleed even all main vessels are tied during a partial thyroidectomy ?</a:t>
            </a:r>
          </a:p>
          <a:p>
            <a:pPr marL="0" indent="0">
              <a:buNone/>
            </a:pPr>
            <a:r>
              <a:rPr lang="en-US" sz="1400" b="1" i="1" dirty="0">
                <a:solidFill>
                  <a:srgbClr val="002060"/>
                </a:solidFill>
                <a:latin typeface="Batang" panose="02030600000101010101" pitchFamily="18" charset="-127"/>
                <a:ea typeface="Batang" panose="02030600000101010101" pitchFamily="18" charset="-127"/>
              </a:rPr>
              <a:t>Numerous small vessels pass to the thyroid from the pharynx and trachea so that even when all the main vessels are tied, the gland still bleeds when cut across.”</a:t>
            </a:r>
          </a:p>
          <a:p>
            <a:pPr marL="0" lvl="1" indent="0">
              <a:spcBef>
                <a:spcPts val="1000"/>
              </a:spcBef>
              <a:buNone/>
            </a:pPr>
            <a:endParaRPr lang="en-US" sz="1400" b="1" dirty="0">
              <a:latin typeface="Batang" panose="02030600000101010101" pitchFamily="18" charset="-127"/>
              <a:ea typeface="Batang" panose="02030600000101010101" pitchFamily="18" charset="-127"/>
            </a:endParaRPr>
          </a:p>
          <a:p>
            <a:pPr marL="0" indent="0">
              <a:buNone/>
            </a:pPr>
            <a:endParaRPr lang="en-US" sz="1600" b="1" dirty="0">
              <a:solidFill>
                <a:schemeClr val="tx1"/>
              </a:solidFill>
              <a:latin typeface="Batang" panose="02030600000101010101" pitchFamily="18" charset="-127"/>
              <a:ea typeface="Batang" panose="02030600000101010101" pitchFamily="18" charset="-127"/>
            </a:endParaRPr>
          </a:p>
          <a:p>
            <a:pPr marL="457200" lvl="1" indent="0">
              <a:buNone/>
            </a:pPr>
            <a:endParaRPr lang="en-US" sz="1000" b="1" dirty="0">
              <a:solidFill>
                <a:srgbClr val="002060"/>
              </a:solidFill>
              <a:latin typeface="Batang" pitchFamily="18" charset="-127"/>
              <a:ea typeface="Batang" pitchFamily="18" charset="-127"/>
            </a:endParaRPr>
          </a:p>
          <a:p>
            <a:pPr marL="0" indent="0">
              <a:buNone/>
            </a:pPr>
            <a:endParaRPr lang="en-US" sz="2000" b="1" dirty="0">
              <a:solidFill>
                <a:srgbClr val="0000FF"/>
              </a:solidFill>
            </a:endParaRPr>
          </a:p>
        </p:txBody>
      </p:sp>
      <p:sp>
        <p:nvSpPr>
          <p:cNvPr id="6" name="Slide Number Placeholder 5"/>
          <p:cNvSpPr>
            <a:spLocks noGrp="1"/>
          </p:cNvSpPr>
          <p:nvPr>
            <p:ph type="sldNum" sz="quarter" idx="12"/>
          </p:nvPr>
        </p:nvSpPr>
        <p:spPr/>
        <p:txBody>
          <a:bodyPr/>
          <a:lstStyle/>
          <a:p>
            <a:fld id="{F24CD46A-430A-4298-B9D9-A45CD8963C04}" type="slidenum">
              <a:rPr lang="en-US" smtClean="0"/>
              <a:pPr/>
              <a:t>20</a:t>
            </a:fld>
            <a:endParaRPr lang="en-US"/>
          </a:p>
        </p:txBody>
      </p:sp>
      <p:sp>
        <p:nvSpPr>
          <p:cNvPr id="7" name="Footer Placeholder 6"/>
          <p:cNvSpPr>
            <a:spLocks noGrp="1"/>
          </p:cNvSpPr>
          <p:nvPr>
            <p:ph type="ftr" sz="quarter" idx="11"/>
          </p:nvPr>
        </p:nvSpPr>
        <p:spPr/>
        <p:txBody>
          <a:bodyPr/>
          <a:lstStyle/>
          <a:p>
            <a:r>
              <a:rPr lang="en-US" smtClean="0"/>
              <a:t>Dr.Zahid aimkhani</a:t>
            </a:r>
            <a:endParaRPr lang="en-US"/>
          </a:p>
        </p:txBody>
      </p:sp>
      <p:sp>
        <p:nvSpPr>
          <p:cNvPr id="8" name="Title 1"/>
          <p:cNvSpPr>
            <a:spLocks noGrp="1"/>
          </p:cNvSpPr>
          <p:nvPr>
            <p:ph type="title"/>
          </p:nvPr>
        </p:nvSpPr>
        <p:spPr bwMode="black">
          <a:xfrm>
            <a:off x="4876800" y="48987"/>
            <a:ext cx="2971800" cy="715963"/>
          </a:xfrm>
          <a:solidFill>
            <a:schemeClr val="bg1"/>
          </a:solidFill>
        </p:spPr>
        <p:style>
          <a:lnRef idx="3">
            <a:schemeClr val="lt1"/>
          </a:lnRef>
          <a:fillRef idx="1">
            <a:schemeClr val="accent3"/>
          </a:fillRef>
          <a:effectRef idx="1">
            <a:schemeClr val="accent3"/>
          </a:effectRef>
          <a:fontRef idx="minor">
            <a:schemeClr val="lt1"/>
          </a:fontRef>
        </p:style>
        <p:txBody>
          <a:bodyPr>
            <a:normAutofit/>
          </a:bodyPr>
          <a:lstStyle/>
          <a:p>
            <a:pPr algn="ctr"/>
            <a:r>
              <a:rPr lang="en-US" sz="2400" b="1" dirty="0" smtClean="0">
                <a:solidFill>
                  <a:schemeClr val="tx1"/>
                </a:solidFill>
                <a:latin typeface="Batang" panose="02030600000101010101" pitchFamily="18" charset="-127"/>
                <a:ea typeface="Batang" panose="02030600000101010101" pitchFamily="18" charset="-127"/>
              </a:rPr>
              <a:t>The Thyroid Gland</a:t>
            </a:r>
            <a:endParaRPr lang="en-US" sz="3200" b="1" dirty="0">
              <a:solidFill>
                <a:schemeClr val="tx1"/>
              </a:solidFill>
              <a:latin typeface="Batang" panose="02030600000101010101" pitchFamily="18" charset="-127"/>
              <a:ea typeface="Batang" panose="02030600000101010101" pitchFamily="18" charset="-127"/>
            </a:endParaRPr>
          </a:p>
        </p:txBody>
      </p:sp>
      <p:pic>
        <p:nvPicPr>
          <p:cNvPr id="12" name="Picture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4419600"/>
            <a:ext cx="3657600" cy="1848206"/>
          </a:xfrm>
          <a:prstGeom prst="rect">
            <a:avLst/>
          </a:prstGeom>
          <a:noFill/>
          <a:ln>
            <a:noFill/>
          </a:ln>
        </p:spPr>
      </p:pic>
      <p:pic>
        <p:nvPicPr>
          <p:cNvPr id="13" name="Content Placeholder 9"/>
          <p:cNvPicPr>
            <a:picLocks noChangeAspect="1"/>
          </p:cNvPicPr>
          <p:nvPr/>
        </p:nvPicPr>
        <p:blipFill rotWithShape="1">
          <a:blip r:embed="rId3" cstate="print">
            <a:extLst>
              <a:ext uri="{28A0092B-C50C-407E-A947-70E740481C1C}">
                <a14:useLocalDpi xmlns:a14="http://schemas.microsoft.com/office/drawing/2010/main" val="0"/>
              </a:ext>
            </a:extLst>
          </a:blip>
          <a:srcRect l="32813" b="5808"/>
          <a:stretch/>
        </p:blipFill>
        <p:spPr>
          <a:xfrm>
            <a:off x="7218784" y="761840"/>
            <a:ext cx="3203510" cy="3485993"/>
          </a:xfrm>
          <a:prstGeom prst="rect">
            <a:avLst/>
          </a:prstGeom>
        </p:spPr>
      </p:pic>
    </p:spTree>
    <p:extLst>
      <p:ext uri="{BB962C8B-B14F-4D97-AF65-F5344CB8AC3E}">
        <p14:creationId xmlns:p14="http://schemas.microsoft.com/office/powerpoint/2010/main" val="3696568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bwMode="gray">
          <a:xfrm>
            <a:off x="76200" y="914400"/>
            <a:ext cx="4191000" cy="5486399"/>
          </a:xfrm>
          <a:solidFill>
            <a:schemeClr val="bg1">
              <a:lumMod val="95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en-US" sz="1400" b="1" dirty="0">
                <a:solidFill>
                  <a:srgbClr val="C00000"/>
                </a:solidFill>
                <a:latin typeface="Batang" panose="02030600000101010101" pitchFamily="18" charset="-127"/>
                <a:ea typeface="Batang" panose="02030600000101010101" pitchFamily="18" charset="-127"/>
              </a:rPr>
              <a:t>Clinical features</a:t>
            </a:r>
          </a:p>
          <a:p>
            <a:pPr>
              <a:buFont typeface="Wingdings" panose="05000000000000000000" pitchFamily="2" charset="2"/>
              <a:buChar char="§"/>
            </a:pPr>
            <a:r>
              <a:rPr lang="en-US" sz="1400" b="1" dirty="0" err="1" smtClean="0">
                <a:solidFill>
                  <a:srgbClr val="002060"/>
                </a:solidFill>
                <a:latin typeface="Batang" panose="02030600000101010101" pitchFamily="18" charset="-127"/>
                <a:ea typeface="Batang" panose="02030600000101010101" pitchFamily="18" charset="-127"/>
              </a:rPr>
              <a:t>Thyroglossal</a:t>
            </a:r>
            <a:r>
              <a:rPr lang="en-US" sz="1400" b="1" dirty="0" smtClean="0">
                <a:solidFill>
                  <a:srgbClr val="002060"/>
                </a:solidFill>
                <a:latin typeface="Batang" panose="02030600000101010101" pitchFamily="18" charset="-127"/>
                <a:ea typeface="Batang" panose="02030600000101010101" pitchFamily="18" charset="-127"/>
              </a:rPr>
              <a:t> cyst or sinus</a:t>
            </a:r>
          </a:p>
          <a:p>
            <a:pPr>
              <a:buFont typeface="Wingdings" panose="05000000000000000000" pitchFamily="2" charset="2"/>
              <a:buChar char="§"/>
            </a:pPr>
            <a:r>
              <a:rPr lang="en-US" sz="1400" b="1" dirty="0" err="1" smtClean="0">
                <a:solidFill>
                  <a:srgbClr val="002060"/>
                </a:solidFill>
                <a:latin typeface="Batang" panose="02030600000101010101" pitchFamily="18" charset="-127"/>
                <a:ea typeface="Batang" panose="02030600000101010101" pitchFamily="18" charset="-127"/>
              </a:rPr>
              <a:t>Reterosternal</a:t>
            </a:r>
            <a:r>
              <a:rPr lang="en-US" sz="1400" b="1" dirty="0" smtClean="0">
                <a:solidFill>
                  <a:srgbClr val="002060"/>
                </a:solidFill>
                <a:latin typeface="Batang" panose="02030600000101010101" pitchFamily="18" charset="-127"/>
                <a:ea typeface="Batang" panose="02030600000101010101" pitchFamily="18" charset="-127"/>
              </a:rPr>
              <a:t> goiter</a:t>
            </a:r>
          </a:p>
          <a:p>
            <a:pPr>
              <a:buFont typeface="Wingdings" panose="05000000000000000000" pitchFamily="2" charset="2"/>
              <a:buChar char="§"/>
            </a:pPr>
            <a:r>
              <a:rPr lang="en-US" sz="1400" b="1" dirty="0" smtClean="0">
                <a:solidFill>
                  <a:srgbClr val="002060"/>
                </a:solidFill>
                <a:latin typeface="Batang" panose="02030600000101010101" pitchFamily="18" charset="-127"/>
                <a:ea typeface="Batang" panose="02030600000101010101" pitchFamily="18" charset="-127"/>
              </a:rPr>
              <a:t>Benign enlargement </a:t>
            </a:r>
          </a:p>
          <a:p>
            <a:pPr lvl="1">
              <a:buFont typeface="Wingdings" panose="05000000000000000000" pitchFamily="2" charset="2"/>
              <a:buChar char="§"/>
            </a:pPr>
            <a:r>
              <a:rPr lang="en-US" sz="1400" b="1" dirty="0" smtClean="0">
                <a:solidFill>
                  <a:srgbClr val="002060"/>
                </a:solidFill>
                <a:latin typeface="Batang" panose="02030600000101010101" pitchFamily="18" charset="-127"/>
                <a:ea typeface="Batang" panose="02030600000101010101" pitchFamily="18" charset="-127"/>
              </a:rPr>
              <a:t>Pressure on trachea- Difficulty in            	 breathing</a:t>
            </a:r>
          </a:p>
          <a:p>
            <a:pPr lvl="1">
              <a:buFont typeface="Wingdings" panose="05000000000000000000" pitchFamily="2" charset="2"/>
              <a:buChar char="§"/>
            </a:pPr>
            <a:r>
              <a:rPr lang="en-US" sz="1400" b="1" dirty="0" smtClean="0">
                <a:solidFill>
                  <a:srgbClr val="002060"/>
                </a:solidFill>
                <a:latin typeface="Batang" panose="02030600000101010101" pitchFamily="18" charset="-127"/>
                <a:ea typeface="Batang" panose="02030600000101010101" pitchFamily="18" charset="-127"/>
              </a:rPr>
              <a:t>Pressure on esophagus – difficulty in swallowing</a:t>
            </a:r>
          </a:p>
          <a:p>
            <a:pPr lvl="1">
              <a:buFont typeface="Wingdings" panose="05000000000000000000" pitchFamily="2" charset="2"/>
              <a:buChar char="§"/>
            </a:pPr>
            <a:endParaRPr lang="en-US" sz="1400" b="1" dirty="0">
              <a:solidFill>
                <a:srgbClr val="002060"/>
              </a:solidFill>
              <a:latin typeface="Batang" panose="02030600000101010101" pitchFamily="18" charset="-127"/>
              <a:ea typeface="Batang" panose="02030600000101010101" pitchFamily="18" charset="-127"/>
            </a:endParaRPr>
          </a:p>
          <a:p>
            <a:pPr marL="285750" lvl="1" indent="-285750">
              <a:spcBef>
                <a:spcPts val="1000"/>
              </a:spcBef>
              <a:buFont typeface="Wingdings" panose="05000000000000000000" pitchFamily="2" charset="2"/>
              <a:buChar char="§"/>
            </a:pPr>
            <a:r>
              <a:rPr lang="en-US" sz="1400" b="1" dirty="0" smtClean="0">
                <a:solidFill>
                  <a:srgbClr val="002060"/>
                </a:solidFill>
                <a:latin typeface="Batang" panose="02030600000101010101" pitchFamily="18" charset="-127"/>
                <a:ea typeface="Batang" panose="02030600000101010101" pitchFamily="18" charset="-127"/>
              </a:rPr>
              <a:t>Carcinoma </a:t>
            </a:r>
            <a:r>
              <a:rPr lang="en-US" sz="1400" b="1" dirty="0">
                <a:solidFill>
                  <a:srgbClr val="002060"/>
                </a:solidFill>
                <a:latin typeface="Batang" panose="02030600000101010101" pitchFamily="18" charset="-127"/>
                <a:ea typeface="Batang" panose="02030600000101010101" pitchFamily="18" charset="-127"/>
              </a:rPr>
              <a:t>of the </a:t>
            </a:r>
            <a:r>
              <a:rPr lang="en-US" sz="1400" b="1" dirty="0" smtClean="0">
                <a:solidFill>
                  <a:srgbClr val="002060"/>
                </a:solidFill>
                <a:latin typeface="Batang" panose="02030600000101010101" pitchFamily="18" charset="-127"/>
                <a:ea typeface="Batang" panose="02030600000101010101" pitchFamily="18" charset="-127"/>
              </a:rPr>
              <a:t>gland :  invades its neighbors like trachea, esophagus, carotid sheath (severe hemorrhage) ; recurrent LN- affecting voice ;  cervical sympathetic chain-Horner’s syndrome</a:t>
            </a:r>
            <a:endParaRPr lang="en-US" sz="1400" b="1" dirty="0">
              <a:solidFill>
                <a:srgbClr val="002060"/>
              </a:solidFill>
              <a:latin typeface="Batang" panose="02030600000101010101" pitchFamily="18" charset="-127"/>
              <a:ea typeface="Batang" panose="02030600000101010101" pitchFamily="18" charset="-127"/>
            </a:endParaRPr>
          </a:p>
          <a:p>
            <a:pPr marL="0" indent="0">
              <a:buNone/>
            </a:pPr>
            <a:endParaRPr lang="en-US" sz="1200" b="1" i="1" dirty="0" smtClean="0">
              <a:solidFill>
                <a:srgbClr val="FFFF00"/>
              </a:solidFill>
              <a:latin typeface="Batang" panose="02030600000101010101" pitchFamily="18" charset="-127"/>
              <a:ea typeface="Batang" panose="02030600000101010101" pitchFamily="18" charset="-127"/>
            </a:endParaRPr>
          </a:p>
          <a:p>
            <a:pPr marL="0" indent="0">
              <a:buNone/>
            </a:pPr>
            <a:endParaRPr lang="en-US" sz="1200" b="1" i="1" dirty="0">
              <a:solidFill>
                <a:srgbClr val="C00000"/>
              </a:solidFill>
              <a:latin typeface="Batang" panose="02030600000101010101" pitchFamily="18" charset="-127"/>
              <a:ea typeface="Batang" panose="02030600000101010101" pitchFamily="18" charset="-127"/>
            </a:endParaRPr>
          </a:p>
        </p:txBody>
      </p:sp>
      <p:pic>
        <p:nvPicPr>
          <p:cNvPr id="6146" name="Picture 2" descr="C:\Users\ksu\Desktop\thy fistula.jpg"/>
          <p:cNvPicPr>
            <a:picLocks noChangeAspect="1" noChangeArrowheads="1"/>
          </p:cNvPicPr>
          <p:nvPr/>
        </p:nvPicPr>
        <p:blipFill>
          <a:blip r:embed="rId2" cstate="print"/>
          <a:srcRect/>
          <a:stretch>
            <a:fillRect/>
          </a:stretch>
        </p:blipFill>
        <p:spPr bwMode="auto">
          <a:xfrm>
            <a:off x="4637962" y="2291705"/>
            <a:ext cx="1887359" cy="1289695"/>
          </a:xfrm>
          <a:prstGeom prst="rect">
            <a:avLst/>
          </a:prstGeom>
          <a:noFill/>
        </p:spPr>
      </p:pic>
      <p:pic>
        <p:nvPicPr>
          <p:cNvPr id="6147" name="Picture 3" descr="C:\Users\ksu\Desktop\thy cyst.jpg"/>
          <p:cNvPicPr>
            <a:picLocks noChangeAspect="1" noChangeArrowheads="1"/>
          </p:cNvPicPr>
          <p:nvPr/>
        </p:nvPicPr>
        <p:blipFill>
          <a:blip r:embed="rId3" cstate="print"/>
          <a:srcRect/>
          <a:stretch>
            <a:fillRect/>
          </a:stretch>
        </p:blipFill>
        <p:spPr bwMode="auto">
          <a:xfrm>
            <a:off x="4661886" y="952645"/>
            <a:ext cx="1863436" cy="1295400"/>
          </a:xfrm>
          <a:prstGeom prst="rect">
            <a:avLst/>
          </a:prstGeom>
          <a:noFill/>
        </p:spPr>
      </p:pic>
      <p:pic>
        <p:nvPicPr>
          <p:cNvPr id="6148" name="Picture 4" descr="C:\Users\ksu\Desktop\tongue.jpg"/>
          <p:cNvPicPr>
            <a:picLocks noChangeAspect="1" noChangeArrowheads="1"/>
          </p:cNvPicPr>
          <p:nvPr/>
        </p:nvPicPr>
        <p:blipFill>
          <a:blip r:embed="rId4" cstate="print"/>
          <a:srcRect/>
          <a:stretch>
            <a:fillRect/>
          </a:stretch>
        </p:blipFill>
        <p:spPr bwMode="auto">
          <a:xfrm>
            <a:off x="4637963" y="3737813"/>
            <a:ext cx="1887358" cy="1295381"/>
          </a:xfrm>
          <a:prstGeom prst="rect">
            <a:avLst/>
          </a:prstGeom>
          <a:noFill/>
        </p:spPr>
      </p:pic>
      <p:pic>
        <p:nvPicPr>
          <p:cNvPr id="6149" name="Picture 5" descr="C:\Users\ksu\Desktop\duct.png"/>
          <p:cNvPicPr>
            <a:picLocks noChangeAspect="1" noChangeArrowheads="1"/>
          </p:cNvPicPr>
          <p:nvPr/>
        </p:nvPicPr>
        <p:blipFill>
          <a:blip r:embed="rId5" cstate="print"/>
          <a:srcRect/>
          <a:stretch>
            <a:fillRect/>
          </a:stretch>
        </p:blipFill>
        <p:spPr bwMode="auto">
          <a:xfrm>
            <a:off x="7248524" y="795932"/>
            <a:ext cx="4333876" cy="2480668"/>
          </a:xfrm>
          <a:prstGeom prst="rect">
            <a:avLst/>
          </a:prstGeom>
          <a:pattFill prst="pct20">
            <a:fgClr>
              <a:schemeClr val="accent1"/>
            </a:fgClr>
            <a:bgClr>
              <a:schemeClr val="bg1"/>
            </a:bgClr>
          </a:pattFill>
        </p:spPr>
      </p:pic>
      <p:pic>
        <p:nvPicPr>
          <p:cNvPr id="6150" name="Picture 6" descr="C:\Users\ksu\Desktop\goiter 2.jpg"/>
          <p:cNvPicPr>
            <a:picLocks noChangeAspect="1" noChangeArrowheads="1"/>
          </p:cNvPicPr>
          <p:nvPr/>
        </p:nvPicPr>
        <p:blipFill>
          <a:blip r:embed="rId6" cstate="print"/>
          <a:srcRect/>
          <a:stretch>
            <a:fillRect/>
          </a:stretch>
        </p:blipFill>
        <p:spPr bwMode="auto">
          <a:xfrm>
            <a:off x="6629400" y="3581400"/>
            <a:ext cx="1714500" cy="2324100"/>
          </a:xfrm>
          <a:prstGeom prst="rect">
            <a:avLst/>
          </a:prstGeom>
          <a:noFill/>
        </p:spPr>
      </p:pic>
      <p:pic>
        <p:nvPicPr>
          <p:cNvPr id="6151" name="Picture 7" descr="C:\Users\ksu\Desktop\goiter3.jpg"/>
          <p:cNvPicPr>
            <a:picLocks noChangeAspect="1" noChangeArrowheads="1"/>
          </p:cNvPicPr>
          <p:nvPr/>
        </p:nvPicPr>
        <p:blipFill>
          <a:blip r:embed="rId7" cstate="print"/>
          <a:srcRect/>
          <a:stretch>
            <a:fillRect/>
          </a:stretch>
        </p:blipFill>
        <p:spPr bwMode="auto">
          <a:xfrm>
            <a:off x="8343900" y="3581400"/>
            <a:ext cx="1847850" cy="2324100"/>
          </a:xfrm>
          <a:prstGeom prst="rect">
            <a:avLst/>
          </a:prstGeom>
          <a:noFill/>
        </p:spPr>
      </p:pic>
      <p:sp>
        <p:nvSpPr>
          <p:cNvPr id="10" name="Slide Number Placeholder 9"/>
          <p:cNvSpPr>
            <a:spLocks noGrp="1"/>
          </p:cNvSpPr>
          <p:nvPr>
            <p:ph type="sldNum" sz="quarter" idx="12"/>
          </p:nvPr>
        </p:nvSpPr>
        <p:spPr/>
        <p:txBody>
          <a:bodyPr/>
          <a:lstStyle/>
          <a:p>
            <a:fld id="{F24CD46A-430A-4298-B9D9-A45CD8963C04}" type="slidenum">
              <a:rPr lang="en-US" smtClean="0"/>
              <a:pPr/>
              <a:t>21</a:t>
            </a:fld>
            <a:endParaRPr lang="en-US"/>
          </a:p>
        </p:txBody>
      </p:sp>
      <p:sp>
        <p:nvSpPr>
          <p:cNvPr id="11" name="Footer Placeholder 10"/>
          <p:cNvSpPr>
            <a:spLocks noGrp="1"/>
          </p:cNvSpPr>
          <p:nvPr>
            <p:ph type="ftr" sz="quarter" idx="11"/>
          </p:nvPr>
        </p:nvSpPr>
        <p:spPr/>
        <p:txBody>
          <a:bodyPr/>
          <a:lstStyle/>
          <a:p>
            <a:r>
              <a:rPr lang="en-US" smtClean="0"/>
              <a:t>Dr.Zahid aimkhani</a:t>
            </a:r>
            <a:endParaRPr lang="en-US"/>
          </a:p>
        </p:txBody>
      </p:sp>
      <p:pic>
        <p:nvPicPr>
          <p:cNvPr id="12" name="Picture 2" descr="C:\Users\ksu\Desktop\thy cancer.jpg"/>
          <p:cNvPicPr>
            <a:picLocks noChangeAspect="1" noChangeArrowheads="1"/>
          </p:cNvPicPr>
          <p:nvPr/>
        </p:nvPicPr>
        <p:blipFill>
          <a:blip r:embed="rId8" cstate="print"/>
          <a:srcRect/>
          <a:stretch>
            <a:fillRect/>
          </a:stretch>
        </p:blipFill>
        <p:spPr bwMode="auto">
          <a:xfrm>
            <a:off x="10108163" y="3585980"/>
            <a:ext cx="2037143" cy="2319520"/>
          </a:xfrm>
          <a:prstGeom prst="rect">
            <a:avLst/>
          </a:prstGeom>
          <a:noFill/>
        </p:spPr>
      </p:pic>
      <p:sp>
        <p:nvSpPr>
          <p:cNvPr id="3" name="Rectangle 2"/>
          <p:cNvSpPr/>
          <p:nvPr/>
        </p:nvSpPr>
        <p:spPr>
          <a:xfrm>
            <a:off x="5029200" y="81966"/>
            <a:ext cx="2933816" cy="461665"/>
          </a:xfrm>
          <a:prstGeom prst="rect">
            <a:avLst/>
          </a:prstGeom>
        </p:spPr>
        <p:txBody>
          <a:bodyPr wrap="none">
            <a:spAutoFit/>
          </a:bodyPr>
          <a:lstStyle/>
          <a:p>
            <a:r>
              <a:rPr lang="en-US" sz="2400" b="1" dirty="0" smtClean="0">
                <a:latin typeface="Batang" panose="02030600000101010101" pitchFamily="18" charset="-127"/>
                <a:ea typeface="Batang" panose="02030600000101010101" pitchFamily="18" charset="-127"/>
              </a:rPr>
              <a:t>The Thyroid </a:t>
            </a:r>
            <a:r>
              <a:rPr lang="en-US" sz="2400" b="1" dirty="0">
                <a:latin typeface="Batang" panose="02030600000101010101" pitchFamily="18" charset="-127"/>
                <a:ea typeface="Batang" panose="02030600000101010101" pitchFamily="18" charset="-127"/>
              </a:rPr>
              <a:t>Gland</a:t>
            </a:r>
            <a:endParaRPr lang="en-US" sz="2400" dirty="0"/>
          </a:p>
        </p:txBody>
      </p:sp>
    </p:spTree>
    <p:extLst>
      <p:ext uri="{BB962C8B-B14F-4D97-AF65-F5344CB8AC3E}">
        <p14:creationId xmlns:p14="http://schemas.microsoft.com/office/powerpoint/2010/main" val="1871423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bwMode="gray">
          <a:xfrm>
            <a:off x="85360" y="543631"/>
            <a:ext cx="5096239" cy="5933369"/>
          </a:xfr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a:bodyPr>
          <a:lstStyle/>
          <a:p>
            <a:endParaRPr lang="en-US" sz="1600" dirty="0" smtClean="0"/>
          </a:p>
          <a:p>
            <a:pPr marL="0" indent="0">
              <a:buNone/>
            </a:pPr>
            <a:r>
              <a:rPr lang="en-US" sz="1600" b="1" dirty="0">
                <a:solidFill>
                  <a:schemeClr val="accent4"/>
                </a:solidFill>
                <a:latin typeface="Batang" panose="02030600000101010101" pitchFamily="18" charset="-127"/>
                <a:ea typeface="Batang" panose="02030600000101010101" pitchFamily="18" charset="-127"/>
              </a:rPr>
              <a:t>Salient Features: </a:t>
            </a:r>
          </a:p>
          <a:p>
            <a:r>
              <a:rPr lang="en-US" sz="1300" b="1" dirty="0">
                <a:solidFill>
                  <a:schemeClr val="tx1"/>
                </a:solidFill>
                <a:latin typeface="Batang" panose="02030600000101010101" pitchFamily="18" charset="-127"/>
                <a:ea typeface="Batang" panose="02030600000101010101" pitchFamily="18" charset="-127"/>
              </a:rPr>
              <a:t>usually four in number(vary from two to six). , a superior and inferior on either side;</a:t>
            </a:r>
          </a:p>
          <a:p>
            <a:r>
              <a:rPr lang="en-US" sz="1300" b="1" dirty="0">
                <a:solidFill>
                  <a:schemeClr val="tx1"/>
                </a:solidFill>
                <a:latin typeface="Batang" panose="02030600000101010101" pitchFamily="18" charset="-127"/>
                <a:ea typeface="Batang" panose="02030600000101010101" pitchFamily="18" charset="-127"/>
              </a:rPr>
              <a:t>Ninety per cent are in close relationship to the thyroid, 10% are aberrant, the latter invariably being the inferior glands</a:t>
            </a:r>
            <a:r>
              <a:rPr lang="en-US" sz="1300" b="1" dirty="0" smtClean="0">
                <a:solidFill>
                  <a:schemeClr val="tx1"/>
                </a:solidFill>
                <a:latin typeface="Batang" panose="02030600000101010101" pitchFamily="18" charset="-127"/>
                <a:ea typeface="Batang" panose="02030600000101010101" pitchFamily="18" charset="-127"/>
              </a:rPr>
              <a:t>.</a:t>
            </a:r>
          </a:p>
          <a:p>
            <a:r>
              <a:rPr lang="en-US" sz="1300" b="1" dirty="0">
                <a:solidFill>
                  <a:schemeClr val="tx1"/>
                </a:solidFill>
                <a:latin typeface="Batang" panose="02030600000101010101" pitchFamily="18" charset="-127"/>
                <a:ea typeface="Batang" panose="02030600000101010101" pitchFamily="18" charset="-127"/>
              </a:rPr>
              <a:t>size -a split pea and is of a yellowish-brown </a:t>
            </a:r>
            <a:r>
              <a:rPr lang="en-US" sz="1300" b="1" dirty="0" err="1">
                <a:solidFill>
                  <a:schemeClr val="tx1"/>
                </a:solidFill>
                <a:latin typeface="Batang" panose="02030600000101010101" pitchFamily="18" charset="-127"/>
                <a:ea typeface="Batang" panose="02030600000101010101" pitchFamily="18" charset="-127"/>
              </a:rPr>
              <a:t>colour</a:t>
            </a:r>
            <a:r>
              <a:rPr lang="en-US" sz="1300" b="1" dirty="0">
                <a:solidFill>
                  <a:schemeClr val="tx1"/>
                </a:solidFill>
                <a:latin typeface="Batang" panose="02030600000101010101" pitchFamily="18" charset="-127"/>
                <a:ea typeface="Batang" panose="02030600000101010101" pitchFamily="18" charset="-127"/>
              </a:rPr>
              <a:t>. </a:t>
            </a:r>
          </a:p>
          <a:p>
            <a:r>
              <a:rPr lang="en-US" sz="1300" b="1" dirty="0" smtClean="0">
                <a:solidFill>
                  <a:schemeClr val="tx1"/>
                </a:solidFill>
                <a:latin typeface="Batang" panose="02030600000101010101" pitchFamily="18" charset="-127"/>
                <a:ea typeface="Batang" panose="02030600000101010101" pitchFamily="18" charset="-127"/>
              </a:rPr>
              <a:t>Position: The </a:t>
            </a:r>
            <a:r>
              <a:rPr lang="en-US" sz="1300" b="1" dirty="0">
                <a:solidFill>
                  <a:schemeClr val="tx1"/>
                </a:solidFill>
                <a:latin typeface="Batang" panose="02030600000101010101" pitchFamily="18" charset="-127"/>
                <a:ea typeface="Batang" panose="02030600000101010101" pitchFamily="18" charset="-127"/>
              </a:rPr>
              <a:t>superior parathyroid is more </a:t>
            </a:r>
            <a:r>
              <a:rPr lang="en-US" sz="1300" b="1" dirty="0" smtClean="0">
                <a:solidFill>
                  <a:schemeClr val="tx1"/>
                </a:solidFill>
                <a:latin typeface="Batang" panose="02030600000101010101" pitchFamily="18" charset="-127"/>
                <a:ea typeface="Batang" panose="02030600000101010101" pitchFamily="18" charset="-127"/>
              </a:rPr>
              <a:t>		    constant </a:t>
            </a:r>
            <a:r>
              <a:rPr lang="en-US" sz="1300" b="1" dirty="0">
                <a:solidFill>
                  <a:schemeClr val="tx1"/>
                </a:solidFill>
                <a:latin typeface="Batang" panose="02030600000101010101" pitchFamily="18" charset="-127"/>
                <a:ea typeface="Batang" panose="02030600000101010101" pitchFamily="18" charset="-127"/>
              </a:rPr>
              <a:t>in position, </a:t>
            </a:r>
            <a:endParaRPr lang="en-US" sz="1300" b="1" dirty="0" smtClean="0">
              <a:solidFill>
                <a:schemeClr val="tx1"/>
              </a:solidFill>
              <a:latin typeface="Batang" panose="02030600000101010101" pitchFamily="18" charset="-127"/>
              <a:ea typeface="Batang" panose="02030600000101010101" pitchFamily="18" charset="-127"/>
            </a:endParaRPr>
          </a:p>
          <a:p>
            <a:r>
              <a:rPr lang="en-US" sz="1300" b="1" dirty="0" smtClean="0">
                <a:solidFill>
                  <a:schemeClr val="tx1"/>
                </a:solidFill>
                <a:latin typeface="Batang" panose="02030600000101010101" pitchFamily="18" charset="-127"/>
                <a:ea typeface="Batang" panose="02030600000101010101" pitchFamily="18" charset="-127"/>
              </a:rPr>
              <a:t>The </a:t>
            </a:r>
            <a:r>
              <a:rPr lang="en-US" sz="1300" b="1" dirty="0">
                <a:solidFill>
                  <a:schemeClr val="tx1"/>
                </a:solidFill>
                <a:latin typeface="Batang" panose="02030600000101010101" pitchFamily="18" charset="-127"/>
                <a:ea typeface="Batang" panose="02030600000101010101" pitchFamily="18" charset="-127"/>
              </a:rPr>
              <a:t>inferior parathyroid is most usually situated </a:t>
            </a:r>
            <a:r>
              <a:rPr lang="en-US" sz="1300" b="1" dirty="0" smtClean="0">
                <a:solidFill>
                  <a:schemeClr val="tx1"/>
                </a:solidFill>
                <a:latin typeface="Batang" panose="02030600000101010101" pitchFamily="18" charset="-127"/>
                <a:ea typeface="Batang" panose="02030600000101010101" pitchFamily="18" charset="-127"/>
              </a:rPr>
              <a:t>near </a:t>
            </a:r>
            <a:r>
              <a:rPr lang="en-US" sz="1300" b="1" dirty="0">
                <a:solidFill>
                  <a:schemeClr val="tx1"/>
                </a:solidFill>
                <a:latin typeface="Batang" panose="02030600000101010101" pitchFamily="18" charset="-127"/>
                <a:ea typeface="Batang" panose="02030600000101010101" pitchFamily="18" charset="-127"/>
              </a:rPr>
              <a:t>the lower pole of the thyroid gland. The next commonest site is within 1cm of the lower pole of the thyroid gland. </a:t>
            </a:r>
          </a:p>
          <a:p>
            <a:r>
              <a:rPr lang="en-US" sz="1300" b="1" dirty="0">
                <a:solidFill>
                  <a:schemeClr val="tx1"/>
                </a:solidFill>
                <a:latin typeface="Batang" panose="02030600000101010101" pitchFamily="18" charset="-127"/>
                <a:ea typeface="Batang" panose="02030600000101010101" pitchFamily="18" charset="-127"/>
              </a:rPr>
              <a:t>Aberrant inferior </a:t>
            </a:r>
            <a:r>
              <a:rPr lang="en-US" sz="1300" b="1" dirty="0" err="1">
                <a:solidFill>
                  <a:schemeClr val="tx1"/>
                </a:solidFill>
                <a:latin typeface="Batang" panose="02030600000101010101" pitchFamily="18" charset="-127"/>
                <a:ea typeface="Batang" panose="02030600000101010101" pitchFamily="18" charset="-127"/>
              </a:rPr>
              <a:t>parathyroids</a:t>
            </a:r>
            <a:r>
              <a:rPr lang="en-US" sz="1300" b="1" dirty="0">
                <a:solidFill>
                  <a:schemeClr val="tx1"/>
                </a:solidFill>
                <a:latin typeface="Batang" panose="02030600000101010101" pitchFamily="18" charset="-127"/>
                <a:ea typeface="Batang" panose="02030600000101010101" pitchFamily="18" charset="-127"/>
              </a:rPr>
              <a:t> may </a:t>
            </a:r>
            <a:r>
              <a:rPr lang="en-US" sz="1300" b="1" dirty="0" smtClean="0">
                <a:solidFill>
                  <a:schemeClr val="tx1"/>
                </a:solidFill>
                <a:latin typeface="Batang" panose="02030600000101010101" pitchFamily="18" charset="-127"/>
                <a:ea typeface="Batang" panose="02030600000101010101" pitchFamily="18" charset="-127"/>
              </a:rPr>
              <a:t>be found in </a:t>
            </a:r>
            <a:r>
              <a:rPr lang="en-US" sz="1300" b="1" dirty="0">
                <a:solidFill>
                  <a:schemeClr val="tx1"/>
                </a:solidFill>
                <a:latin typeface="Batang" panose="02030600000101010101" pitchFamily="18" charset="-127"/>
                <a:ea typeface="Batang" panose="02030600000101010101" pitchFamily="18" charset="-127"/>
              </a:rPr>
              <a:t>front of the trachea and may even track into the </a:t>
            </a:r>
            <a:r>
              <a:rPr lang="en-US" sz="1300" b="1" dirty="0" smtClean="0">
                <a:solidFill>
                  <a:schemeClr val="tx1"/>
                </a:solidFill>
                <a:latin typeface="Batang" panose="02030600000101010101" pitchFamily="18" charset="-127"/>
                <a:ea typeface="Batang" panose="02030600000101010101" pitchFamily="18" charset="-127"/>
              </a:rPr>
              <a:t>superior mediastinum.</a:t>
            </a:r>
          </a:p>
          <a:p>
            <a:pPr marL="0" indent="0">
              <a:buNone/>
            </a:pPr>
            <a:r>
              <a:rPr lang="en-US" sz="1600" b="1" dirty="0">
                <a:solidFill>
                  <a:srgbClr val="C00000"/>
                </a:solidFill>
                <a:latin typeface="Batang" panose="02030600000101010101" pitchFamily="18" charset="-127"/>
                <a:ea typeface="Batang" panose="02030600000101010101" pitchFamily="18" charset="-127"/>
              </a:rPr>
              <a:t>Clinical </a:t>
            </a:r>
            <a:r>
              <a:rPr lang="en-US" sz="1600" b="1" dirty="0" smtClean="0">
                <a:solidFill>
                  <a:srgbClr val="C00000"/>
                </a:solidFill>
                <a:latin typeface="Batang" panose="02030600000101010101" pitchFamily="18" charset="-127"/>
                <a:ea typeface="Batang" panose="02030600000101010101" pitchFamily="18" charset="-127"/>
              </a:rPr>
              <a:t>features</a:t>
            </a:r>
          </a:p>
          <a:p>
            <a:r>
              <a:rPr lang="en-US" sz="1300" b="1" dirty="0">
                <a:solidFill>
                  <a:schemeClr val="tx1"/>
                </a:solidFill>
                <a:latin typeface="Batang" panose="02030600000101010101" pitchFamily="18" charset="-127"/>
                <a:ea typeface="Batang" panose="02030600000101010101" pitchFamily="18" charset="-127"/>
              </a:rPr>
              <a:t>These possible aberrant sites are, of course, of great importance in searching for a parathyroid adenoma in hyperparathyroidism.</a:t>
            </a:r>
          </a:p>
          <a:p>
            <a:r>
              <a:rPr lang="en-US" sz="1300" b="1" dirty="0">
                <a:solidFill>
                  <a:schemeClr val="tx1"/>
                </a:solidFill>
                <a:latin typeface="Batang" panose="02030600000101010101" pitchFamily="18" charset="-127"/>
                <a:ea typeface="Batang" panose="02030600000101010101" pitchFamily="18" charset="-127"/>
              </a:rPr>
              <a:t>The </a:t>
            </a:r>
            <a:r>
              <a:rPr lang="en-US" sz="1300" b="1" dirty="0" err="1">
                <a:solidFill>
                  <a:schemeClr val="tx1"/>
                </a:solidFill>
                <a:latin typeface="Batang" panose="02030600000101010101" pitchFamily="18" charset="-127"/>
                <a:ea typeface="Batang" panose="02030600000101010101" pitchFamily="18" charset="-127"/>
              </a:rPr>
              <a:t>parathyroids</a:t>
            </a:r>
            <a:r>
              <a:rPr lang="en-US" sz="1300" b="1" dirty="0">
                <a:solidFill>
                  <a:schemeClr val="tx1"/>
                </a:solidFill>
                <a:latin typeface="Batang" panose="02030600000101010101" pitchFamily="18" charset="-127"/>
                <a:ea typeface="Batang" panose="02030600000101010101" pitchFamily="18" charset="-127"/>
              </a:rPr>
              <a:t> are usually safe in subtotal thyroidectomy because the posterior rim of the thyroid is preserved. However, they may </a:t>
            </a:r>
            <a:r>
              <a:rPr lang="en-US" sz="1300" b="1" dirty="0" smtClean="0">
                <a:solidFill>
                  <a:schemeClr val="tx1"/>
                </a:solidFill>
                <a:latin typeface="Batang" panose="02030600000101010101" pitchFamily="18" charset="-127"/>
                <a:ea typeface="Batang" panose="02030600000101010101" pitchFamily="18" charset="-127"/>
              </a:rPr>
              <a:t>be </a:t>
            </a:r>
            <a:r>
              <a:rPr lang="en-US" sz="1300" b="1" dirty="0">
                <a:solidFill>
                  <a:schemeClr val="tx1"/>
                </a:solidFill>
                <a:latin typeface="Batang" panose="02030600000101010101" pitchFamily="18" charset="-127"/>
                <a:ea typeface="Batang" panose="02030600000101010101" pitchFamily="18" charset="-127"/>
              </a:rPr>
              <a:t>inadvertently removed or damaged, with resultant tetany due to the lowered serum calcium.</a:t>
            </a:r>
          </a:p>
          <a:p>
            <a:pPr marL="0" indent="0">
              <a:buNone/>
            </a:pPr>
            <a:endParaRPr lang="en-US" sz="1200" b="1" i="1" dirty="0" smtClean="0">
              <a:solidFill>
                <a:srgbClr val="FFFF00"/>
              </a:solidFill>
              <a:latin typeface="Batang" panose="02030600000101010101" pitchFamily="18" charset="-127"/>
              <a:ea typeface="Batang" panose="02030600000101010101" pitchFamily="18" charset="-127"/>
            </a:endParaRPr>
          </a:p>
          <a:p>
            <a:pPr marL="0" indent="0">
              <a:buNone/>
            </a:pPr>
            <a:endParaRPr lang="en-US" sz="1200" b="1" i="1" dirty="0">
              <a:solidFill>
                <a:srgbClr val="C00000"/>
              </a:solidFill>
              <a:latin typeface="Batang" panose="02030600000101010101" pitchFamily="18" charset="-127"/>
              <a:ea typeface="Batang" panose="02030600000101010101" pitchFamily="18" charset="-127"/>
            </a:endParaRPr>
          </a:p>
        </p:txBody>
      </p:sp>
      <p:sp>
        <p:nvSpPr>
          <p:cNvPr id="10" name="Slide Number Placeholder 9"/>
          <p:cNvSpPr>
            <a:spLocks noGrp="1"/>
          </p:cNvSpPr>
          <p:nvPr>
            <p:ph type="sldNum" sz="quarter" idx="12"/>
          </p:nvPr>
        </p:nvSpPr>
        <p:spPr/>
        <p:txBody>
          <a:bodyPr/>
          <a:lstStyle/>
          <a:p>
            <a:fld id="{F24CD46A-430A-4298-B9D9-A45CD8963C04}" type="slidenum">
              <a:rPr lang="en-US" smtClean="0"/>
              <a:pPr/>
              <a:t>22</a:t>
            </a:fld>
            <a:endParaRPr lang="en-US"/>
          </a:p>
        </p:txBody>
      </p:sp>
      <p:sp>
        <p:nvSpPr>
          <p:cNvPr id="11" name="Footer Placeholder 10"/>
          <p:cNvSpPr>
            <a:spLocks noGrp="1"/>
          </p:cNvSpPr>
          <p:nvPr>
            <p:ph type="ftr" sz="quarter" idx="11"/>
          </p:nvPr>
        </p:nvSpPr>
        <p:spPr/>
        <p:txBody>
          <a:bodyPr/>
          <a:lstStyle/>
          <a:p>
            <a:r>
              <a:rPr lang="en-US" smtClean="0"/>
              <a:t>Dr.Zahid aimkhani</a:t>
            </a:r>
            <a:endParaRPr lang="en-US"/>
          </a:p>
        </p:txBody>
      </p:sp>
      <p:sp>
        <p:nvSpPr>
          <p:cNvPr id="3" name="Rectangle 2"/>
          <p:cNvSpPr/>
          <p:nvPr/>
        </p:nvSpPr>
        <p:spPr>
          <a:xfrm>
            <a:off x="5029200" y="81966"/>
            <a:ext cx="3474028" cy="461665"/>
          </a:xfrm>
          <a:prstGeom prst="rect">
            <a:avLst/>
          </a:prstGeom>
        </p:spPr>
        <p:txBody>
          <a:bodyPr wrap="none">
            <a:spAutoFit/>
          </a:bodyPr>
          <a:lstStyle/>
          <a:p>
            <a:r>
              <a:rPr lang="en-US" sz="2400" b="1" dirty="0" smtClean="0">
                <a:latin typeface="Batang" panose="02030600000101010101" pitchFamily="18" charset="-127"/>
                <a:ea typeface="Batang" panose="02030600000101010101" pitchFamily="18" charset="-127"/>
              </a:rPr>
              <a:t>The Parathyroid </a:t>
            </a:r>
            <a:r>
              <a:rPr lang="en-US" sz="2400" b="1" dirty="0">
                <a:latin typeface="Batang" panose="02030600000101010101" pitchFamily="18" charset="-127"/>
                <a:ea typeface="Batang" panose="02030600000101010101" pitchFamily="18" charset="-127"/>
              </a:rPr>
              <a:t>Gland</a:t>
            </a:r>
            <a:endParaRPr lang="en-US" sz="2400" dirty="0"/>
          </a:p>
        </p:txBody>
      </p: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5715000" y="690465"/>
            <a:ext cx="5206482" cy="2235589"/>
          </a:xfrm>
          <a:prstGeom prst="rect">
            <a:avLst/>
          </a:prstGeom>
          <a:noFill/>
          <a:ln>
            <a:noFill/>
          </a:ln>
        </p:spPr>
      </p:pic>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8125408" y="3169298"/>
            <a:ext cx="3886200" cy="2412611"/>
          </a:xfrm>
          <a:prstGeom prst="rect">
            <a:avLst/>
          </a:prstGeom>
          <a:noFill/>
          <a:ln>
            <a:noFill/>
          </a:ln>
        </p:spPr>
      </p:pic>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5358101" y="3510315"/>
            <a:ext cx="2968625" cy="2162175"/>
          </a:xfrm>
          <a:prstGeom prst="rect">
            <a:avLst/>
          </a:prstGeom>
          <a:noFill/>
          <a:ln>
            <a:noFill/>
          </a:ln>
        </p:spPr>
      </p:pic>
    </p:spTree>
    <p:extLst>
      <p:ext uri="{BB962C8B-B14F-4D97-AF65-F5344CB8AC3E}">
        <p14:creationId xmlns:p14="http://schemas.microsoft.com/office/powerpoint/2010/main" val="1266513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Dr. Zahid Kaimkhani</a:t>
            </a:r>
          </a:p>
        </p:txBody>
      </p:sp>
      <p:pic>
        <p:nvPicPr>
          <p:cNvPr id="17412" name="Picture 1" descr="Pharynx001.JPG"/>
          <p:cNvPicPr>
            <a:picLocks noGrp="1" noChangeAspect="1"/>
          </p:cNvPicPr>
          <p:nvPr>
            <p:ph idx="1"/>
          </p:nvPr>
        </p:nvPicPr>
        <p:blipFill>
          <a:blip r:embed="rId3">
            <a:extLst>
              <a:ext uri="{28A0092B-C50C-407E-A947-70E740481C1C}">
                <a14:useLocalDpi xmlns:a14="http://schemas.microsoft.com/office/drawing/2010/main" val="0"/>
              </a:ext>
            </a:extLst>
          </a:blip>
          <a:srcRect t="4445" r="1430" b="8888"/>
          <a:stretch>
            <a:fillRect/>
          </a:stretch>
        </p:blipFill>
        <p:spPr>
          <a:xfrm>
            <a:off x="2141050" y="700881"/>
            <a:ext cx="3960812" cy="5235575"/>
          </a:xfrm>
          <a:noFill/>
        </p:spPr>
      </p:pic>
      <p:sp>
        <p:nvSpPr>
          <p:cNvPr id="17413" name="TextBox 2"/>
          <p:cNvSpPr txBox="1">
            <a:spLocks noChangeArrowheads="1"/>
          </p:cNvSpPr>
          <p:nvPr/>
        </p:nvSpPr>
        <p:spPr bwMode="auto">
          <a:xfrm>
            <a:off x="4440238" y="2060576"/>
            <a:ext cx="1444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A</a:t>
            </a:r>
          </a:p>
        </p:txBody>
      </p:sp>
      <p:sp>
        <p:nvSpPr>
          <p:cNvPr id="17414" name="TextBox 6"/>
          <p:cNvSpPr txBox="1">
            <a:spLocks noChangeArrowheads="1"/>
          </p:cNvSpPr>
          <p:nvPr/>
        </p:nvSpPr>
        <p:spPr bwMode="auto">
          <a:xfrm>
            <a:off x="4440238" y="2843213"/>
            <a:ext cx="1444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B</a:t>
            </a:r>
          </a:p>
        </p:txBody>
      </p:sp>
      <p:sp>
        <p:nvSpPr>
          <p:cNvPr id="17415" name="TextBox 7"/>
          <p:cNvSpPr txBox="1">
            <a:spLocks noChangeArrowheads="1"/>
          </p:cNvSpPr>
          <p:nvPr/>
        </p:nvSpPr>
        <p:spPr bwMode="auto">
          <a:xfrm>
            <a:off x="4583113" y="3625851"/>
            <a:ext cx="144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a:latin typeface="Arial" panose="020B0604020202020204" pitchFamily="34" charset="0"/>
              </a:rPr>
              <a:t>C</a:t>
            </a:r>
          </a:p>
        </p:txBody>
      </p:sp>
      <p:sp>
        <p:nvSpPr>
          <p:cNvPr id="17416" name="TextBox 3"/>
          <p:cNvSpPr txBox="1">
            <a:spLocks noChangeArrowheads="1"/>
          </p:cNvSpPr>
          <p:nvPr/>
        </p:nvSpPr>
        <p:spPr bwMode="auto">
          <a:xfrm>
            <a:off x="2927350" y="1639889"/>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Nasal cavity</a:t>
            </a:r>
          </a:p>
        </p:txBody>
      </p:sp>
      <p:sp>
        <p:nvSpPr>
          <p:cNvPr id="17417" name="TextBox 9"/>
          <p:cNvSpPr txBox="1">
            <a:spLocks noChangeArrowheads="1"/>
          </p:cNvSpPr>
          <p:nvPr/>
        </p:nvSpPr>
        <p:spPr bwMode="auto">
          <a:xfrm>
            <a:off x="3359150" y="2636839"/>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Oral cavity</a:t>
            </a:r>
          </a:p>
        </p:txBody>
      </p:sp>
      <p:sp>
        <p:nvSpPr>
          <p:cNvPr id="17418" name="TextBox 10"/>
          <p:cNvSpPr txBox="1">
            <a:spLocks noChangeArrowheads="1"/>
          </p:cNvSpPr>
          <p:nvPr/>
        </p:nvSpPr>
        <p:spPr bwMode="auto">
          <a:xfrm rot="4387872">
            <a:off x="4045744" y="4172744"/>
            <a:ext cx="10795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Larynx </a:t>
            </a:r>
          </a:p>
        </p:txBody>
      </p:sp>
      <p:sp>
        <p:nvSpPr>
          <p:cNvPr id="17419" name="TextBox 8"/>
          <p:cNvSpPr txBox="1">
            <a:spLocks noChangeArrowheads="1"/>
          </p:cNvSpPr>
          <p:nvPr/>
        </p:nvSpPr>
        <p:spPr bwMode="auto">
          <a:xfrm>
            <a:off x="1631951" y="4594225"/>
            <a:ext cx="27352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A-Nasopharynx</a:t>
            </a:r>
          </a:p>
          <a:p>
            <a:pPr>
              <a:spcBef>
                <a:spcPct val="0"/>
              </a:spcBef>
              <a:buFontTx/>
              <a:buNone/>
            </a:pPr>
            <a:r>
              <a:rPr lang="en-US" altLang="en-US" sz="1800">
                <a:latin typeface="Arial" panose="020B0604020202020204" pitchFamily="34" charset="0"/>
              </a:rPr>
              <a:t>B-Oropharynx</a:t>
            </a:r>
          </a:p>
          <a:p>
            <a:pPr>
              <a:spcBef>
                <a:spcPct val="0"/>
              </a:spcBef>
              <a:buFontTx/>
              <a:buNone/>
            </a:pPr>
            <a:r>
              <a:rPr lang="en-US" altLang="en-US" sz="1800">
                <a:latin typeface="Arial" panose="020B0604020202020204" pitchFamily="34" charset="0"/>
              </a:rPr>
              <a:t>C- Laryngopharynx</a:t>
            </a:r>
          </a:p>
        </p:txBody>
      </p:sp>
      <p:pic>
        <p:nvPicPr>
          <p:cNvPr id="17420" name="Picture 1" descr="Pharynx00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8112" y="1531144"/>
            <a:ext cx="5315195" cy="398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2F49F3-1FA8-4719-8AF6-6A275D707BBF}" type="slidenum">
              <a:rPr lang="en-US" altLang="en-US" smtClean="0">
                <a:solidFill>
                  <a:srgbClr val="898989"/>
                </a:solidFill>
              </a:rPr>
              <a:pPr/>
              <a:t>23</a:t>
            </a:fld>
            <a:endParaRPr lang="en-US" altLang="en-US" smtClean="0">
              <a:solidFill>
                <a:srgbClr val="898989"/>
              </a:solidFill>
            </a:endParaRPr>
          </a:p>
        </p:txBody>
      </p:sp>
      <p:sp>
        <p:nvSpPr>
          <p:cNvPr id="14" name="Rectangle 13"/>
          <p:cNvSpPr/>
          <p:nvPr/>
        </p:nvSpPr>
        <p:spPr>
          <a:xfrm>
            <a:off x="4191000" y="123974"/>
            <a:ext cx="2060179" cy="461665"/>
          </a:xfrm>
          <a:prstGeom prst="rect">
            <a:avLst/>
          </a:prstGeom>
        </p:spPr>
        <p:txBody>
          <a:bodyPr wrap="none">
            <a:spAutoFit/>
          </a:bodyPr>
          <a:lstStyle/>
          <a:p>
            <a:r>
              <a:rPr lang="en-US" sz="2400" b="1" dirty="0" smtClean="0">
                <a:latin typeface="Batang" panose="02030600000101010101" pitchFamily="18" charset="-127"/>
                <a:ea typeface="Batang" panose="02030600000101010101" pitchFamily="18" charset="-127"/>
              </a:rPr>
              <a:t>The Pharynx</a:t>
            </a:r>
            <a:endParaRPr lang="en-US" sz="2400" b="1"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3308359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Dr. Zahid Kaimkhani</a:t>
            </a:r>
          </a:p>
        </p:txBody>
      </p:sp>
      <p:sp>
        <p:nvSpPr>
          <p:cNvPr id="1742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2F49F3-1FA8-4719-8AF6-6A275D707BBF}" type="slidenum">
              <a:rPr lang="en-US" altLang="en-US" smtClean="0">
                <a:solidFill>
                  <a:srgbClr val="898989"/>
                </a:solidFill>
              </a:rPr>
              <a:pPr/>
              <a:t>24</a:t>
            </a:fld>
            <a:endParaRPr lang="en-US" altLang="en-US" smtClean="0">
              <a:solidFill>
                <a:srgbClr val="898989"/>
              </a:solidFill>
            </a:endParaRPr>
          </a:p>
        </p:txBody>
      </p:sp>
      <p:sp>
        <p:nvSpPr>
          <p:cNvPr id="14" name="Rectangle 13"/>
          <p:cNvSpPr/>
          <p:nvPr/>
        </p:nvSpPr>
        <p:spPr>
          <a:xfrm>
            <a:off x="3657600" y="123974"/>
            <a:ext cx="2060179" cy="461665"/>
          </a:xfrm>
          <a:prstGeom prst="rect">
            <a:avLst/>
          </a:prstGeom>
        </p:spPr>
        <p:txBody>
          <a:bodyPr wrap="none">
            <a:spAutoFit/>
          </a:bodyPr>
          <a:lstStyle/>
          <a:p>
            <a:r>
              <a:rPr lang="en-US" sz="2400" b="1" dirty="0" smtClean="0">
                <a:latin typeface="Batang" panose="02030600000101010101" pitchFamily="18" charset="-127"/>
                <a:ea typeface="Batang" panose="02030600000101010101" pitchFamily="18" charset="-127"/>
              </a:rPr>
              <a:t>The Pharynx</a:t>
            </a:r>
            <a:endParaRPr lang="en-US" sz="2400" b="1" dirty="0">
              <a:latin typeface="Batang" panose="02030600000101010101" pitchFamily="18" charset="-127"/>
              <a:ea typeface="Batang" panose="02030600000101010101" pitchFamily="18" charset="-127"/>
            </a:endParaRPr>
          </a:p>
        </p:txBody>
      </p:sp>
      <p:sp>
        <p:nvSpPr>
          <p:cNvPr id="4" name="Rectangle 3"/>
          <p:cNvSpPr/>
          <p:nvPr/>
        </p:nvSpPr>
        <p:spPr>
          <a:xfrm>
            <a:off x="228600" y="609600"/>
            <a:ext cx="5562600" cy="5364545"/>
          </a:xfrm>
          <a:prstGeom prst="rect">
            <a:avLst/>
          </a:prstGeom>
        </p:spPr>
        <p:txBody>
          <a:bodyPr wrap="square">
            <a:spAutoFit/>
          </a:bodyPr>
          <a:lstStyle/>
          <a:p>
            <a:pPr marL="285750" indent="-285750">
              <a:buFont typeface="Arial" panose="020B0604020202020204" pitchFamily="34" charset="0"/>
              <a:buChar char="•"/>
            </a:pPr>
            <a:r>
              <a:rPr lang="en-US" altLang="en-US" sz="1600" dirty="0" smtClean="0">
                <a:latin typeface="Baskerville Old Face" panose="02020602080505020303" pitchFamily="18" charset="0"/>
              </a:rPr>
              <a:t>Is a </a:t>
            </a:r>
            <a:r>
              <a:rPr lang="en-US" altLang="en-US" sz="1600" dirty="0" err="1">
                <a:latin typeface="Baskerville Old Face" panose="02020602080505020303" pitchFamily="18" charset="0"/>
              </a:rPr>
              <a:t>musculo</a:t>
            </a:r>
            <a:r>
              <a:rPr lang="en-US" altLang="en-US" sz="1600" dirty="0">
                <a:latin typeface="Baskerville Old Face" panose="02020602080505020303" pitchFamily="18" charset="0"/>
              </a:rPr>
              <a:t>-membranous tube that lies behind </a:t>
            </a:r>
            <a:r>
              <a:rPr lang="en-US" altLang="en-US" sz="1600" dirty="0">
                <a:solidFill>
                  <a:srgbClr val="0070C0"/>
                </a:solidFill>
                <a:latin typeface="Baskerville Old Face" panose="02020602080505020303" pitchFamily="18" charset="0"/>
              </a:rPr>
              <a:t>nasal cavity, oral cavity &amp; larynx</a:t>
            </a:r>
          </a:p>
          <a:p>
            <a:pPr marL="285750" indent="-285750">
              <a:buFont typeface="Arial" panose="020B0604020202020204" pitchFamily="34" charset="0"/>
              <a:buChar char="•"/>
            </a:pPr>
            <a:r>
              <a:rPr lang="en-US" altLang="en-US" sz="1600" dirty="0" smtClean="0">
                <a:latin typeface="Baskerville Old Face" panose="02020602080505020303" pitchFamily="18" charset="0"/>
              </a:rPr>
              <a:t>Extend from </a:t>
            </a:r>
            <a:r>
              <a:rPr lang="en-US" altLang="en-US" sz="1600" dirty="0">
                <a:latin typeface="Baskerville Old Face" panose="02020602080505020303" pitchFamily="18" charset="0"/>
              </a:rPr>
              <a:t>base of skull to C6 vertebra where it is continuous with esophagus</a:t>
            </a:r>
          </a:p>
          <a:p>
            <a:pPr marL="285750" indent="-285750">
              <a:buFont typeface="Arial" panose="020B0604020202020204" pitchFamily="34" charset="0"/>
              <a:buChar char="•"/>
            </a:pPr>
            <a:r>
              <a:rPr lang="en-US" altLang="en-US" sz="1600" dirty="0">
                <a:latin typeface="Baskerville Old Face" panose="02020602080505020303" pitchFamily="18" charset="0"/>
              </a:rPr>
              <a:t>acts as a common entrance to the respiratory and alimentary tracts.</a:t>
            </a:r>
          </a:p>
          <a:p>
            <a:pPr marL="285750" indent="-285750">
              <a:buFont typeface="Arial" panose="020B0604020202020204" pitchFamily="34" charset="0"/>
              <a:buChar char="•"/>
            </a:pPr>
            <a:r>
              <a:rPr lang="en-US" altLang="en-US" sz="1600" dirty="0">
                <a:latin typeface="Baskerville Old Face" panose="02020602080505020303" pitchFamily="18" charset="0"/>
              </a:rPr>
              <a:t>12 – 14 cm long</a:t>
            </a:r>
          </a:p>
          <a:p>
            <a:pPr marL="285750" indent="-285750">
              <a:buFont typeface="Arial" panose="020B0604020202020204" pitchFamily="34" charset="0"/>
              <a:buChar char="•"/>
            </a:pPr>
            <a:r>
              <a:rPr lang="en-GB" altLang="en-US" sz="1600" dirty="0" smtClean="0">
                <a:latin typeface="Baskerville Old Face" panose="02020602080505020303" pitchFamily="18" charset="0"/>
              </a:rPr>
              <a:t>By </a:t>
            </a:r>
            <a:r>
              <a:rPr lang="en-GB" altLang="en-US" sz="1600" dirty="0">
                <a:latin typeface="Baskerville Old Face" panose="02020602080505020303" pitchFamily="18" charset="0"/>
              </a:rPr>
              <a:t>means of the auditory tube, the mucous membrane is also continuous with that of the tympanic </a:t>
            </a:r>
            <a:r>
              <a:rPr lang="en-GB" altLang="en-US" sz="1600" dirty="0" smtClean="0">
                <a:latin typeface="Baskerville Old Face" panose="02020602080505020303" pitchFamily="18" charset="0"/>
              </a:rPr>
              <a:t>cavity</a:t>
            </a:r>
          </a:p>
          <a:p>
            <a:pPr>
              <a:lnSpc>
                <a:spcPct val="90000"/>
              </a:lnSpc>
              <a:defRPr/>
            </a:pPr>
            <a:endParaRPr lang="en-US" altLang="en-US" sz="1600" dirty="0" smtClean="0">
              <a:solidFill>
                <a:schemeClr val="accent4">
                  <a:lumMod val="50000"/>
                </a:schemeClr>
              </a:solidFill>
              <a:latin typeface="Baskerville Old Face" panose="02020602080505020303" pitchFamily="18" charset="0"/>
            </a:endParaRPr>
          </a:p>
          <a:p>
            <a:pPr>
              <a:lnSpc>
                <a:spcPct val="90000"/>
              </a:lnSpc>
              <a:defRPr/>
            </a:pPr>
            <a:r>
              <a:rPr lang="en-US" altLang="en-US" b="1" dirty="0">
                <a:solidFill>
                  <a:schemeClr val="accent4">
                    <a:lumMod val="50000"/>
                  </a:schemeClr>
                </a:solidFill>
                <a:latin typeface="Bradley Hand ITC" panose="03070402050302030203" pitchFamily="66" charset="0"/>
              </a:rPr>
              <a:t>Nasopharynx</a:t>
            </a:r>
            <a:r>
              <a:rPr lang="en-US" altLang="en-US" sz="1600" dirty="0" smtClean="0">
                <a:solidFill>
                  <a:schemeClr val="accent4">
                    <a:lumMod val="50000"/>
                  </a:schemeClr>
                </a:solidFill>
                <a:latin typeface="Baskerville Old Face" panose="02020602080505020303" pitchFamily="18" charset="0"/>
              </a:rPr>
              <a:t> </a:t>
            </a:r>
            <a:r>
              <a:rPr lang="en-US" altLang="en-US" sz="1600" dirty="0" smtClean="0">
                <a:latin typeface="Baskerville Old Face" panose="02020602080505020303" pitchFamily="18" charset="0"/>
              </a:rPr>
              <a:t>: </a:t>
            </a:r>
          </a:p>
          <a:p>
            <a:pPr marL="742950" lvl="1" indent="-285750">
              <a:lnSpc>
                <a:spcPct val="90000"/>
              </a:lnSpc>
              <a:buFont typeface="Arial" panose="020B0604020202020204" pitchFamily="34" charset="0"/>
              <a:buChar char="•"/>
              <a:defRPr/>
            </a:pPr>
            <a:r>
              <a:rPr lang="en-US" altLang="en-US" sz="1600" dirty="0">
                <a:latin typeface="Baskerville Old Face" panose="02020602080505020303" pitchFamily="18" charset="0"/>
              </a:rPr>
              <a:t>Pharyngeal opening of auditory </a:t>
            </a:r>
            <a:r>
              <a:rPr lang="en-US" altLang="en-US" sz="1600" dirty="0" smtClean="0">
                <a:latin typeface="Baskerville Old Face" panose="02020602080505020303" pitchFamily="18" charset="0"/>
              </a:rPr>
              <a:t>tube &amp; tubal elevation</a:t>
            </a:r>
            <a:endParaRPr lang="en-US" altLang="en-US" sz="1600" dirty="0">
              <a:latin typeface="Baskerville Old Face" panose="02020602080505020303" pitchFamily="18" charset="0"/>
            </a:endParaRPr>
          </a:p>
          <a:p>
            <a:pPr marL="742950" lvl="1" indent="-285750">
              <a:lnSpc>
                <a:spcPct val="90000"/>
              </a:lnSpc>
              <a:buFont typeface="Arial" panose="020B0604020202020204" pitchFamily="34" charset="0"/>
              <a:buChar char="•"/>
              <a:defRPr/>
            </a:pPr>
            <a:r>
              <a:rPr lang="en-US" altLang="en-US" sz="1600" dirty="0">
                <a:latin typeface="Baskerville Old Face" panose="02020602080505020303" pitchFamily="18" charset="0"/>
              </a:rPr>
              <a:t>Pharyngeal tonsil: </a:t>
            </a:r>
            <a:r>
              <a:rPr lang="en-US" altLang="en-US" sz="1600" dirty="0">
                <a:solidFill>
                  <a:srgbClr val="FF0000"/>
                </a:solidFill>
                <a:latin typeface="Baskerville Old Face" panose="02020602080505020303" pitchFamily="18" charset="0"/>
              </a:rPr>
              <a:t>if enlarged in children (adenoids) causing obstruction of </a:t>
            </a:r>
            <a:r>
              <a:rPr lang="en-US" altLang="en-US" sz="1600" dirty="0" err="1">
                <a:solidFill>
                  <a:srgbClr val="FF0000"/>
                </a:solidFill>
                <a:latin typeface="Baskerville Old Face" panose="02020602080505020303" pitchFamily="18" charset="0"/>
              </a:rPr>
              <a:t>nasophaynx</a:t>
            </a:r>
            <a:r>
              <a:rPr lang="en-US" altLang="en-US" sz="1600" dirty="0">
                <a:solidFill>
                  <a:srgbClr val="FF0000"/>
                </a:solidFill>
                <a:latin typeface="Baskerville Old Face" panose="02020602080505020303" pitchFamily="18" charset="0"/>
              </a:rPr>
              <a:t> &amp; difficulty in </a:t>
            </a:r>
            <a:r>
              <a:rPr lang="en-US" altLang="en-US" sz="1600" dirty="0" smtClean="0">
                <a:solidFill>
                  <a:srgbClr val="FF0000"/>
                </a:solidFill>
                <a:latin typeface="Baskerville Old Face" panose="02020602080505020303" pitchFamily="18" charset="0"/>
              </a:rPr>
              <a:t>breathing</a:t>
            </a:r>
          </a:p>
          <a:p>
            <a:pPr marL="742950" lvl="1" indent="-285750">
              <a:lnSpc>
                <a:spcPct val="90000"/>
              </a:lnSpc>
              <a:buFont typeface="Arial" panose="020B0604020202020204" pitchFamily="34" charset="0"/>
              <a:buChar char="•"/>
              <a:defRPr/>
            </a:pPr>
            <a:endParaRPr lang="en-US" altLang="en-US" sz="1600" dirty="0">
              <a:solidFill>
                <a:srgbClr val="FF0000"/>
              </a:solidFill>
              <a:latin typeface="Baskerville Old Face" panose="02020602080505020303" pitchFamily="18" charset="0"/>
            </a:endParaRPr>
          </a:p>
          <a:p>
            <a:pPr marL="609600" indent="-609600">
              <a:buFontTx/>
              <a:buNone/>
              <a:defRPr/>
            </a:pPr>
            <a:r>
              <a:rPr lang="en-US" altLang="en-US" sz="1600" dirty="0" smtClean="0">
                <a:solidFill>
                  <a:srgbClr val="FF0000"/>
                </a:solidFill>
                <a:latin typeface="Baskerville Old Face" panose="02020602080505020303" pitchFamily="18" charset="0"/>
              </a:rPr>
              <a:t>Functional </a:t>
            </a:r>
            <a:r>
              <a:rPr lang="en-US" altLang="en-US" sz="1600" dirty="0" err="1" smtClean="0">
                <a:solidFill>
                  <a:srgbClr val="FF0000"/>
                </a:solidFill>
                <a:latin typeface="Baskerville Old Face" panose="02020602080505020303" pitchFamily="18" charset="0"/>
              </a:rPr>
              <a:t>Anatomty</a:t>
            </a:r>
            <a:r>
              <a:rPr lang="en-US" altLang="en-US" sz="1600" dirty="0" smtClean="0">
                <a:solidFill>
                  <a:srgbClr val="FF0000"/>
                </a:solidFill>
                <a:latin typeface="Baskerville Old Face" panose="02020602080505020303" pitchFamily="18" charset="0"/>
              </a:rPr>
              <a:t>: </a:t>
            </a:r>
          </a:p>
          <a:p>
            <a:pPr>
              <a:defRPr/>
            </a:pPr>
            <a:r>
              <a:rPr lang="en-US" altLang="en-US" sz="1600" dirty="0" smtClean="0">
                <a:latin typeface="Baskerville Old Face" panose="02020602080505020303" pitchFamily="18" charset="0"/>
              </a:rPr>
              <a:t>   </a:t>
            </a:r>
            <a:r>
              <a:rPr lang="en-US" altLang="en-US" sz="1600" dirty="0">
                <a:latin typeface="Baskerville Old Face" panose="02020602080505020303" pitchFamily="18" charset="0"/>
              </a:rPr>
              <a:t>The nasopharynx is kept opened to allow breathing by:</a:t>
            </a:r>
          </a:p>
          <a:p>
            <a:pPr marL="1009650" lvl="1" indent="-609600">
              <a:buFont typeface="+mj-lt"/>
              <a:buAutoNum type="alphaLcPeriod"/>
              <a:defRPr/>
            </a:pPr>
            <a:r>
              <a:rPr lang="en-US" altLang="en-US" sz="1600" dirty="0">
                <a:latin typeface="Baskerville Old Face" panose="02020602080505020303" pitchFamily="18" charset="0"/>
              </a:rPr>
              <a:t>The rigidity of its wall (well developed </a:t>
            </a:r>
            <a:r>
              <a:rPr lang="en-US" altLang="en-US" sz="1600" dirty="0" err="1">
                <a:latin typeface="Baskerville Old Face" panose="02020602080505020303" pitchFamily="18" charset="0"/>
              </a:rPr>
              <a:t>pharyngobasilar</a:t>
            </a:r>
            <a:r>
              <a:rPr lang="en-US" altLang="en-US" sz="1600" dirty="0">
                <a:latin typeface="Baskerville Old Face" panose="02020602080505020303" pitchFamily="18" charset="0"/>
              </a:rPr>
              <a:t> fascia)</a:t>
            </a:r>
          </a:p>
          <a:p>
            <a:pPr marL="1009650" lvl="1" indent="-609600">
              <a:buFont typeface="+mj-lt"/>
              <a:buAutoNum type="alphaLcPeriod"/>
              <a:defRPr/>
            </a:pPr>
            <a:r>
              <a:rPr lang="en-US" altLang="en-US" sz="1600" dirty="0">
                <a:latin typeface="Baskerville Old Face" panose="02020602080505020303" pitchFamily="18" charset="0"/>
              </a:rPr>
              <a:t>The lack of pharyngeal constrictors over its wall</a:t>
            </a:r>
          </a:p>
          <a:p>
            <a:pPr marL="285750" indent="-285750">
              <a:buFont typeface="Arial" panose="020B0604020202020204" pitchFamily="34" charset="0"/>
              <a:buChar char="•"/>
            </a:pPr>
            <a:endParaRPr lang="en-GB" altLang="en-US" sz="1600" dirty="0">
              <a:latin typeface="Baskerville Old Face" panose="02020602080505020303" pitchFamily="18" charset="0"/>
            </a:endParaRPr>
          </a:p>
        </p:txBody>
      </p:sp>
      <p:sp>
        <p:nvSpPr>
          <p:cNvPr id="5" name="TextBox 4"/>
          <p:cNvSpPr txBox="1"/>
          <p:nvPr/>
        </p:nvSpPr>
        <p:spPr>
          <a:xfrm>
            <a:off x="5943600" y="304800"/>
            <a:ext cx="6172200" cy="3022366"/>
          </a:xfrm>
          <a:prstGeom prst="rect">
            <a:avLst/>
          </a:prstGeom>
          <a:noFill/>
          <a:ln>
            <a:solidFill>
              <a:schemeClr val="accent4">
                <a:lumMod val="60000"/>
                <a:lumOff val="40000"/>
              </a:schemeClr>
            </a:solidFill>
          </a:ln>
        </p:spPr>
        <p:txBody>
          <a:bodyPr wrap="square" rtlCol="0">
            <a:spAutoFit/>
          </a:bodyPr>
          <a:lstStyle/>
          <a:p>
            <a:pPr marL="609600" indent="-609600">
              <a:lnSpc>
                <a:spcPct val="90000"/>
              </a:lnSpc>
              <a:defRPr/>
            </a:pPr>
            <a:r>
              <a:rPr lang="en-US" altLang="en-US" b="1" dirty="0" smtClean="0">
                <a:solidFill>
                  <a:schemeClr val="accent4">
                    <a:lumMod val="50000"/>
                  </a:schemeClr>
                </a:solidFill>
                <a:latin typeface="Bradley Hand ITC" panose="03070402050302030203" pitchFamily="66" charset="0"/>
              </a:rPr>
              <a:t>Oropharynx:</a:t>
            </a:r>
            <a:r>
              <a:rPr lang="en-US" altLang="en-US" b="1" dirty="0" smtClean="0">
                <a:solidFill>
                  <a:schemeClr val="accent2">
                    <a:lumMod val="75000"/>
                  </a:schemeClr>
                </a:solidFill>
                <a:latin typeface="Bradley Hand ITC" panose="03070402050302030203" pitchFamily="66" charset="0"/>
              </a:rPr>
              <a:t>  </a:t>
            </a:r>
          </a:p>
          <a:p>
            <a:pPr marL="609600" indent="-609600">
              <a:lnSpc>
                <a:spcPct val="90000"/>
              </a:lnSpc>
              <a:defRPr/>
            </a:pPr>
            <a:r>
              <a:rPr lang="en-US" altLang="en-US" sz="1400" dirty="0">
                <a:latin typeface="Baskerville Old Face" panose="02020602080505020303" pitchFamily="18" charset="0"/>
              </a:rPr>
              <a:t>Extends from  soft palate (C1) to level of </a:t>
            </a:r>
            <a:r>
              <a:rPr lang="en-US" altLang="en-US" sz="1400" dirty="0" smtClean="0">
                <a:latin typeface="Baskerville Old Face" panose="02020602080505020303" pitchFamily="18" charset="0"/>
              </a:rPr>
              <a:t>upper end </a:t>
            </a:r>
            <a:r>
              <a:rPr lang="en-US" altLang="en-US" sz="1400" dirty="0">
                <a:latin typeface="Baskerville Old Face" panose="02020602080505020303" pitchFamily="18" charset="0"/>
              </a:rPr>
              <a:t>of epiglottis (C3</a:t>
            </a:r>
            <a:r>
              <a:rPr lang="en-US" altLang="en-US" sz="1400" dirty="0" smtClean="0">
                <a:latin typeface="Baskerville Old Face" panose="02020602080505020303" pitchFamily="18" charset="0"/>
              </a:rPr>
              <a:t>)</a:t>
            </a:r>
          </a:p>
          <a:p>
            <a:pPr marL="609600" indent="-609600">
              <a:buFontTx/>
              <a:buNone/>
              <a:defRPr/>
            </a:pPr>
            <a:r>
              <a:rPr lang="en-US" altLang="en-US" sz="1400" dirty="0" smtClean="0">
                <a:latin typeface="Baskerville Old Face" panose="02020602080505020303" pitchFamily="18" charset="0"/>
              </a:rPr>
              <a:t>Palatine Tonsil : </a:t>
            </a:r>
          </a:p>
          <a:p>
            <a:pPr>
              <a:defRPr/>
            </a:pPr>
            <a:r>
              <a:rPr lang="en-US" altLang="en-US" sz="1400" b="1" dirty="0" smtClean="0">
                <a:solidFill>
                  <a:srgbClr val="FF0000"/>
                </a:solidFill>
                <a:latin typeface="Bradley Hand ITC" panose="03070402050302030203" pitchFamily="66" charset="0"/>
              </a:rPr>
              <a:t>       </a:t>
            </a:r>
            <a:r>
              <a:rPr lang="en-US" altLang="en-US" sz="1400" b="1" dirty="0">
                <a:solidFill>
                  <a:schemeClr val="accent4">
                    <a:lumMod val="50000"/>
                  </a:schemeClr>
                </a:solidFill>
                <a:latin typeface="Bradley Hand ITC" panose="03070402050302030203" pitchFamily="66" charset="0"/>
              </a:rPr>
              <a:t>“a mass of lymphoid tissue lying in a triangular recess “tonsillar sinus” between palatoglossal &amp;  </a:t>
            </a:r>
            <a:r>
              <a:rPr lang="en-US" altLang="en-US" sz="1400" b="1" dirty="0" err="1">
                <a:solidFill>
                  <a:schemeClr val="accent4">
                    <a:lumMod val="50000"/>
                  </a:schemeClr>
                </a:solidFill>
                <a:latin typeface="Bradley Hand ITC" panose="03070402050302030203" pitchFamily="66" charset="0"/>
              </a:rPr>
              <a:t>palatopharyngeal</a:t>
            </a:r>
            <a:r>
              <a:rPr lang="en-US" altLang="en-US" sz="1400" b="1" dirty="0">
                <a:solidFill>
                  <a:schemeClr val="accent4">
                    <a:lumMod val="50000"/>
                  </a:schemeClr>
                </a:solidFill>
                <a:latin typeface="Bradley Hand ITC" panose="03070402050302030203" pitchFamily="66" charset="0"/>
              </a:rPr>
              <a:t> arches</a:t>
            </a:r>
            <a:r>
              <a:rPr lang="en-US" altLang="en-US" sz="1400" b="1" dirty="0" smtClean="0">
                <a:solidFill>
                  <a:schemeClr val="accent4">
                    <a:lumMod val="50000"/>
                  </a:schemeClr>
                </a:solidFill>
                <a:latin typeface="Bradley Hand ITC" panose="03070402050302030203" pitchFamily="66" charset="0"/>
              </a:rPr>
              <a:t>”</a:t>
            </a:r>
          </a:p>
          <a:p>
            <a:pPr>
              <a:defRPr/>
            </a:pPr>
            <a:endParaRPr lang="en-US" altLang="en-US" sz="1400" b="1" dirty="0">
              <a:solidFill>
                <a:schemeClr val="accent4">
                  <a:lumMod val="50000"/>
                </a:schemeClr>
              </a:solidFill>
              <a:latin typeface="Bradley Hand ITC" panose="03070402050302030203" pitchFamily="66" charset="0"/>
            </a:endParaRPr>
          </a:p>
          <a:p>
            <a:pPr>
              <a:defRPr/>
            </a:pPr>
            <a:r>
              <a:rPr lang="en-US" altLang="en-US" sz="1400" b="1" dirty="0">
                <a:solidFill>
                  <a:srgbClr val="FF0000"/>
                </a:solidFill>
                <a:latin typeface="Bradley Hand ITC" panose="03070402050302030203" pitchFamily="66" charset="0"/>
              </a:rPr>
              <a:t>Applied anatomy: </a:t>
            </a:r>
            <a:endParaRPr lang="en-US" altLang="en-US" sz="1400" b="1" dirty="0" smtClean="0">
              <a:solidFill>
                <a:srgbClr val="FF0000"/>
              </a:solidFill>
              <a:latin typeface="Bradley Hand ITC" panose="03070402050302030203" pitchFamily="66" charset="0"/>
            </a:endParaRPr>
          </a:p>
          <a:p>
            <a:pPr>
              <a:defRPr/>
            </a:pPr>
            <a:r>
              <a:rPr lang="en-US" altLang="en-US" sz="1400" b="1" dirty="0" smtClean="0">
                <a:solidFill>
                  <a:srgbClr val="FF0000"/>
                </a:solidFill>
                <a:latin typeface="Bradley Hand ITC" panose="03070402050302030203" pitchFamily="66" charset="0"/>
              </a:rPr>
              <a:t>Tonsillitis </a:t>
            </a:r>
            <a:r>
              <a:rPr lang="en-US" altLang="en-US" sz="1400" b="1" dirty="0">
                <a:latin typeface="Bradley Hand ITC" panose="03070402050302030203" pitchFamily="66" charset="0"/>
              </a:rPr>
              <a:t>may cause referred pain in </a:t>
            </a:r>
            <a:r>
              <a:rPr lang="en-US" altLang="en-US" sz="1400" b="1" dirty="0" smtClean="0">
                <a:latin typeface="Bradley Hand ITC" panose="03070402050302030203" pitchFamily="66" charset="0"/>
              </a:rPr>
              <a:t>ear [ </a:t>
            </a:r>
            <a:r>
              <a:rPr lang="en-US" altLang="en-US" sz="1400" b="1" dirty="0">
                <a:latin typeface="Bradley Hand ITC" panose="03070402050302030203" pitchFamily="66" charset="0"/>
              </a:rPr>
              <a:t>both </a:t>
            </a:r>
            <a:r>
              <a:rPr lang="en-US" altLang="en-US" sz="1400" b="1" dirty="0" smtClean="0">
                <a:latin typeface="Bradley Hand ITC" panose="03070402050302030203" pitchFamily="66" charset="0"/>
              </a:rPr>
              <a:t>	tonsil  &amp; </a:t>
            </a:r>
            <a:r>
              <a:rPr lang="en-US" altLang="en-US" sz="1400" b="1" dirty="0">
                <a:latin typeface="Bradley Hand ITC" panose="03070402050302030203" pitchFamily="66" charset="0"/>
              </a:rPr>
              <a:t>middle ear are </a:t>
            </a:r>
            <a:r>
              <a:rPr lang="en-US" altLang="en-US" sz="1400" b="1" dirty="0" smtClean="0">
                <a:latin typeface="Bradley Hand ITC" panose="03070402050302030203" pitchFamily="66" charset="0"/>
              </a:rPr>
              <a:t> supplied </a:t>
            </a:r>
            <a:r>
              <a:rPr lang="en-US" altLang="en-US" sz="1400" b="1" dirty="0">
                <a:latin typeface="Bradley Hand ITC" panose="03070402050302030203" pitchFamily="66" charset="0"/>
              </a:rPr>
              <a:t>by </a:t>
            </a:r>
            <a:r>
              <a:rPr lang="en-US" altLang="en-US" sz="1400" b="1" dirty="0" smtClean="0">
                <a:latin typeface="Bradley Hand ITC" panose="03070402050302030203" pitchFamily="66" charset="0"/>
              </a:rPr>
              <a:t>glossopharyngeal nerve.</a:t>
            </a:r>
          </a:p>
          <a:p>
            <a:r>
              <a:rPr lang="en-US" sz="1400" b="1" dirty="0">
                <a:latin typeface="Bradley Hand ITC" panose="03070402050302030203" pitchFamily="66" charset="0"/>
              </a:rPr>
              <a:t>A </a:t>
            </a:r>
            <a:r>
              <a:rPr lang="en-US" sz="1400" b="1" dirty="0">
                <a:solidFill>
                  <a:srgbClr val="FF0000"/>
                </a:solidFill>
                <a:latin typeface="Bradley Hand ITC" panose="03070402050302030203" pitchFamily="66" charset="0"/>
              </a:rPr>
              <a:t>quinsy </a:t>
            </a:r>
            <a:r>
              <a:rPr lang="en-US" sz="1400" b="1" dirty="0">
                <a:latin typeface="Bradley Hand ITC" panose="03070402050302030203" pitchFamily="66" charset="0"/>
              </a:rPr>
              <a:t>is suppuration in the </a:t>
            </a:r>
            <a:r>
              <a:rPr lang="en-US" sz="1400" b="1" dirty="0" err="1">
                <a:latin typeface="Bradley Hand ITC" panose="03070402050302030203" pitchFamily="66" charset="0"/>
              </a:rPr>
              <a:t>peritonsillar</a:t>
            </a:r>
            <a:r>
              <a:rPr lang="en-US" sz="1400" b="1" dirty="0">
                <a:latin typeface="Bradley Hand ITC" panose="03070402050302030203" pitchFamily="66" charset="0"/>
              </a:rPr>
              <a:t> tissue secondary to tonsillitis.</a:t>
            </a:r>
          </a:p>
          <a:p>
            <a:r>
              <a:rPr lang="en-US" sz="1400" b="1" dirty="0">
                <a:latin typeface="Bradley Hand ITC" panose="03070402050302030203" pitchFamily="66" charset="0"/>
              </a:rPr>
              <a:t>It is drained by an incision in the most prominent part of the abscess</a:t>
            </a:r>
          </a:p>
          <a:p>
            <a:r>
              <a:rPr lang="en-US" sz="1400" b="1" dirty="0">
                <a:latin typeface="Bradley Hand ITC" panose="03070402050302030203" pitchFamily="66" charset="0"/>
              </a:rPr>
              <a:t>where softening can be felt.</a:t>
            </a:r>
            <a:endParaRPr lang="en-US" altLang="en-US" sz="1400" b="1" dirty="0">
              <a:latin typeface="Bradley Hand ITC" panose="03070402050302030203" pitchFamily="66" charset="0"/>
            </a:endParaRPr>
          </a:p>
          <a:p>
            <a:pPr>
              <a:defRPr/>
            </a:pPr>
            <a:r>
              <a:rPr lang="en-US" altLang="en-US" sz="900" b="1" dirty="0" smtClean="0">
                <a:solidFill>
                  <a:schemeClr val="accent4">
                    <a:lumMod val="50000"/>
                  </a:schemeClr>
                </a:solidFill>
                <a:latin typeface="Bradley Hand ITC" panose="03070402050302030203" pitchFamily="66" charset="0"/>
              </a:rPr>
              <a:t>        </a:t>
            </a:r>
            <a:endParaRPr lang="en-US" altLang="en-US" sz="900" b="1" dirty="0">
              <a:solidFill>
                <a:schemeClr val="accent4">
                  <a:lumMod val="50000"/>
                </a:schemeClr>
              </a:solidFill>
              <a:latin typeface="Bradley Hand ITC" panose="03070402050302030203" pitchFamily="66" charset="0"/>
            </a:endParaRPr>
          </a:p>
          <a:p>
            <a:pPr marL="609600" indent="-609600">
              <a:lnSpc>
                <a:spcPct val="90000"/>
              </a:lnSpc>
              <a:defRPr/>
            </a:pPr>
            <a:endParaRPr lang="en-US" altLang="en-US" sz="1400" dirty="0">
              <a:latin typeface="Baskerville Old Face" panose="02020602080505020303" pitchFamily="18" charset="0"/>
            </a:endParaRPr>
          </a:p>
        </p:txBody>
      </p:sp>
      <p:sp>
        <p:nvSpPr>
          <p:cNvPr id="6" name="TextBox 5"/>
          <p:cNvSpPr txBox="1"/>
          <p:nvPr/>
        </p:nvSpPr>
        <p:spPr>
          <a:xfrm>
            <a:off x="5943600" y="3429000"/>
            <a:ext cx="6172200" cy="2616101"/>
          </a:xfrm>
          <a:prstGeom prst="rect">
            <a:avLst/>
          </a:prstGeom>
          <a:noFill/>
          <a:ln>
            <a:solidFill>
              <a:schemeClr val="tx2">
                <a:lumMod val="40000"/>
                <a:lumOff val="60000"/>
              </a:schemeClr>
            </a:solidFill>
          </a:ln>
        </p:spPr>
        <p:txBody>
          <a:bodyPr wrap="square" rtlCol="0">
            <a:spAutoFit/>
          </a:bodyPr>
          <a:lstStyle/>
          <a:p>
            <a:pPr marL="609600" indent="-609600">
              <a:defRPr/>
            </a:pPr>
            <a:r>
              <a:rPr lang="en-US" altLang="en-US" b="1" dirty="0" smtClean="0">
                <a:solidFill>
                  <a:schemeClr val="accent4">
                    <a:lumMod val="50000"/>
                  </a:schemeClr>
                </a:solidFill>
                <a:latin typeface="Bradley Hand ITC" panose="03070402050302030203" pitchFamily="66" charset="0"/>
              </a:rPr>
              <a:t>Laryngopharynx</a:t>
            </a:r>
            <a:r>
              <a:rPr lang="en-US" altLang="en-US" b="1" dirty="0">
                <a:solidFill>
                  <a:schemeClr val="accent4">
                    <a:lumMod val="50000"/>
                  </a:schemeClr>
                </a:solidFill>
                <a:latin typeface="Bradley Hand ITC" panose="03070402050302030203" pitchFamily="66" charset="0"/>
              </a:rPr>
              <a:t>:</a:t>
            </a:r>
            <a:r>
              <a:rPr lang="en-US" altLang="en-US" b="1" dirty="0">
                <a:solidFill>
                  <a:schemeClr val="accent2">
                    <a:lumMod val="75000"/>
                  </a:schemeClr>
                </a:solidFill>
                <a:latin typeface="Bradley Hand ITC" panose="03070402050302030203" pitchFamily="66" charset="0"/>
              </a:rPr>
              <a:t>  </a:t>
            </a:r>
          </a:p>
          <a:p>
            <a:pPr marL="609600" indent="-609600">
              <a:defRPr/>
            </a:pPr>
            <a:r>
              <a:rPr lang="en-US" altLang="en-US" dirty="0">
                <a:latin typeface="Baskerville Old Face" panose="02020602080505020303" pitchFamily="18" charset="0"/>
              </a:rPr>
              <a:t>Extends from upper end of epiglottis (C3) to lower border </a:t>
            </a:r>
            <a:r>
              <a:rPr lang="en-US" altLang="en-US" dirty="0" smtClean="0">
                <a:latin typeface="Baskerville Old Face" panose="02020602080505020303" pitchFamily="18" charset="0"/>
              </a:rPr>
              <a:t>of cricoid </a:t>
            </a:r>
            <a:r>
              <a:rPr lang="en-US" altLang="en-US" dirty="0">
                <a:latin typeface="Baskerville Old Face" panose="02020602080505020303" pitchFamily="18" charset="0"/>
              </a:rPr>
              <a:t>cartilage (C6</a:t>
            </a:r>
            <a:r>
              <a:rPr lang="en-US" altLang="en-US" dirty="0" smtClean="0">
                <a:latin typeface="Baskerville Old Face" panose="02020602080505020303" pitchFamily="18" charset="0"/>
              </a:rPr>
              <a:t>)</a:t>
            </a:r>
          </a:p>
          <a:p>
            <a:pPr marL="152400" indent="-609600">
              <a:defRPr/>
            </a:pPr>
            <a:endParaRPr lang="en-US" sz="2400" b="1" dirty="0" smtClean="0">
              <a:latin typeface="Bradley Hand ITC" panose="03070402050302030203" pitchFamily="66" charset="0"/>
            </a:endParaRPr>
          </a:p>
          <a:p>
            <a:pPr marL="152400" indent="-609600">
              <a:defRPr/>
            </a:pPr>
            <a:r>
              <a:rPr lang="en-US" dirty="0">
                <a:latin typeface="Baskerville Old Face" panose="02020602080505020303" pitchFamily="18" charset="0"/>
              </a:rPr>
              <a:t>The larynx itself bulges into this part of the pharynx leaving a deep recess anteriorly on either side, the piriform fossa, </a:t>
            </a:r>
            <a:r>
              <a:rPr lang="en-US" dirty="0">
                <a:solidFill>
                  <a:srgbClr val="FF0000"/>
                </a:solidFill>
                <a:latin typeface="Baskerville Old Face" panose="02020602080505020303" pitchFamily="18" charset="0"/>
              </a:rPr>
              <a:t>in which sharp ingested foreign bodies (for example, fish bones), may lodge.</a:t>
            </a:r>
            <a:endParaRPr lang="en-US" altLang="en-US" dirty="0">
              <a:solidFill>
                <a:srgbClr val="FF0000"/>
              </a:solidFill>
              <a:latin typeface="Baskerville Old Face" panose="02020602080505020303" pitchFamily="18" charset="0"/>
            </a:endParaRPr>
          </a:p>
          <a:p>
            <a:pPr marL="609600" indent="-609600">
              <a:defRPr/>
            </a:pPr>
            <a:endParaRPr lang="en-US" altLang="en-US" sz="1400" dirty="0">
              <a:latin typeface="Baskerville Old Face" panose="02020602080505020303" pitchFamily="18" charset="0"/>
            </a:endParaRPr>
          </a:p>
        </p:txBody>
      </p:sp>
    </p:spTree>
    <p:extLst>
      <p:ext uri="{BB962C8B-B14F-4D97-AF65-F5344CB8AC3E}">
        <p14:creationId xmlns:p14="http://schemas.microsoft.com/office/powerpoint/2010/main" val="1492960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Dr. Zahid Kaimkhani</a:t>
            </a:r>
          </a:p>
        </p:txBody>
      </p:sp>
      <p:sp>
        <p:nvSpPr>
          <p:cNvPr id="1742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2F49F3-1FA8-4719-8AF6-6A275D707BBF}" type="slidenum">
              <a:rPr lang="en-US" altLang="en-US" smtClean="0">
                <a:solidFill>
                  <a:srgbClr val="898989"/>
                </a:solidFill>
              </a:rPr>
              <a:pPr/>
              <a:t>25</a:t>
            </a:fld>
            <a:endParaRPr lang="en-US" altLang="en-US" dirty="0" smtClean="0">
              <a:solidFill>
                <a:srgbClr val="898989"/>
              </a:solidFill>
            </a:endParaRPr>
          </a:p>
        </p:txBody>
      </p:sp>
      <p:sp>
        <p:nvSpPr>
          <p:cNvPr id="14" name="Rectangle 13"/>
          <p:cNvSpPr/>
          <p:nvPr/>
        </p:nvSpPr>
        <p:spPr>
          <a:xfrm>
            <a:off x="3657600" y="-76200"/>
            <a:ext cx="2060179" cy="461665"/>
          </a:xfrm>
          <a:prstGeom prst="rect">
            <a:avLst/>
          </a:prstGeom>
        </p:spPr>
        <p:txBody>
          <a:bodyPr wrap="none">
            <a:spAutoFit/>
          </a:bodyPr>
          <a:lstStyle/>
          <a:p>
            <a:r>
              <a:rPr lang="en-US" sz="2400" b="1" dirty="0" smtClean="0">
                <a:latin typeface="Batang" panose="02030600000101010101" pitchFamily="18" charset="-127"/>
                <a:ea typeface="Batang" panose="02030600000101010101" pitchFamily="18" charset="-127"/>
              </a:rPr>
              <a:t>The Pharynx</a:t>
            </a:r>
            <a:endParaRPr lang="en-US" sz="2400" b="1" dirty="0">
              <a:latin typeface="Batang" panose="02030600000101010101" pitchFamily="18" charset="-127"/>
              <a:ea typeface="Batang" panose="02030600000101010101" pitchFamily="18" charset="-127"/>
            </a:endParaRPr>
          </a:p>
        </p:txBody>
      </p:sp>
      <p:sp>
        <p:nvSpPr>
          <p:cNvPr id="5" name="TextBox 4"/>
          <p:cNvSpPr txBox="1"/>
          <p:nvPr/>
        </p:nvSpPr>
        <p:spPr>
          <a:xfrm>
            <a:off x="0" y="294525"/>
            <a:ext cx="6172200" cy="3964162"/>
          </a:xfrm>
          <a:prstGeom prst="rect">
            <a:avLst/>
          </a:prstGeom>
          <a:noFill/>
          <a:ln>
            <a:solidFill>
              <a:schemeClr val="bg1"/>
            </a:solidFill>
          </a:ln>
        </p:spPr>
        <p:txBody>
          <a:bodyPr wrap="square" rtlCol="0">
            <a:spAutoFit/>
          </a:bodyPr>
          <a:lstStyle/>
          <a:p>
            <a:pPr>
              <a:defRPr/>
            </a:pPr>
            <a:endParaRPr lang="en-US" altLang="en-US" sz="1400" b="1" dirty="0">
              <a:solidFill>
                <a:schemeClr val="accent4">
                  <a:lumMod val="50000"/>
                </a:schemeClr>
              </a:solidFill>
              <a:latin typeface="Bradley Hand ITC" panose="03070402050302030203" pitchFamily="66" charset="0"/>
            </a:endParaRPr>
          </a:p>
          <a:p>
            <a:pPr>
              <a:defRPr/>
            </a:pPr>
            <a:r>
              <a:rPr lang="en-US" altLang="en-US" b="1" dirty="0">
                <a:solidFill>
                  <a:srgbClr val="FF0000"/>
                </a:solidFill>
                <a:latin typeface="Bradley Hand ITC" panose="03070402050302030203" pitchFamily="66" charset="0"/>
              </a:rPr>
              <a:t>Applied anatomy: </a:t>
            </a:r>
            <a:endParaRPr lang="en-US" altLang="en-US" b="1" dirty="0" smtClean="0">
              <a:solidFill>
                <a:srgbClr val="FF0000"/>
              </a:solidFill>
              <a:latin typeface="Bradley Hand ITC" panose="03070402050302030203" pitchFamily="66" charset="0"/>
            </a:endParaRPr>
          </a:p>
          <a:p>
            <a:pPr>
              <a:defRPr/>
            </a:pPr>
            <a:r>
              <a:rPr lang="en-US" sz="1600" dirty="0" smtClean="0">
                <a:solidFill>
                  <a:schemeClr val="accent1">
                    <a:lumMod val="75000"/>
                  </a:schemeClr>
                </a:solidFill>
                <a:latin typeface="Baskerville Old Face" panose="02020602080505020303" pitchFamily="18" charset="0"/>
              </a:rPr>
              <a:t>Pharyngeal </a:t>
            </a:r>
            <a:r>
              <a:rPr lang="en-US" sz="1600" dirty="0">
                <a:solidFill>
                  <a:schemeClr val="accent1">
                    <a:lumMod val="75000"/>
                  </a:schemeClr>
                </a:solidFill>
                <a:latin typeface="Baskerville Old Face" panose="02020602080505020303" pitchFamily="18" charset="0"/>
              </a:rPr>
              <a:t>pouch</a:t>
            </a:r>
          </a:p>
          <a:p>
            <a:pPr marL="285750" indent="-285750">
              <a:buFont typeface="Arial" panose="020B0604020202020204" pitchFamily="34" charset="0"/>
              <a:buChar char="•"/>
              <a:defRPr/>
            </a:pPr>
            <a:r>
              <a:rPr lang="en-US" sz="1400" dirty="0" smtClean="0">
                <a:latin typeface="Baskerville Old Face" panose="02020602080505020303" pitchFamily="18" charset="0"/>
              </a:rPr>
              <a:t>Thru a </a:t>
            </a:r>
            <a:r>
              <a:rPr lang="en-US" sz="1400" dirty="0">
                <a:latin typeface="Baskerville Old Face" panose="02020602080505020303" pitchFamily="18" charset="0"/>
              </a:rPr>
              <a:t>potential gap between the </a:t>
            </a:r>
            <a:r>
              <a:rPr lang="en-US" sz="1400" dirty="0" err="1">
                <a:latin typeface="Baskerville Old Face" panose="02020602080505020303" pitchFamily="18" charset="0"/>
              </a:rPr>
              <a:t>thyropharyngeus</a:t>
            </a:r>
            <a:r>
              <a:rPr lang="en-US" sz="1400" dirty="0">
                <a:latin typeface="Baskerville Old Face" panose="02020602080505020303" pitchFamily="18" charset="0"/>
              </a:rPr>
              <a:t> and the </a:t>
            </a:r>
            <a:r>
              <a:rPr lang="en-US" sz="1400" dirty="0" err="1">
                <a:latin typeface="Baskerville Old Face" panose="02020602080505020303" pitchFamily="18" charset="0"/>
              </a:rPr>
              <a:t>cricopharyngeus</a:t>
            </a:r>
            <a:r>
              <a:rPr lang="en-US" sz="1400" dirty="0">
                <a:latin typeface="Baskerville Old Face" panose="02020602080505020303" pitchFamily="18" charset="0"/>
              </a:rPr>
              <a:t> </a:t>
            </a:r>
            <a:r>
              <a:rPr lang="en-US" sz="1400" dirty="0" smtClean="0">
                <a:latin typeface="Baskerville Old Face" panose="02020602080505020303" pitchFamily="18" charset="0"/>
              </a:rPr>
              <a:t>termed </a:t>
            </a:r>
            <a:r>
              <a:rPr lang="en-US" sz="1400" dirty="0">
                <a:latin typeface="Baskerville Old Face" panose="02020602080505020303" pitchFamily="18" charset="0"/>
              </a:rPr>
              <a:t>the pharyngeal dimple or Killian’s dehiscence. </a:t>
            </a:r>
          </a:p>
          <a:p>
            <a:pPr marL="285750" indent="-285750">
              <a:buFont typeface="Arial" panose="020B0604020202020204" pitchFamily="34" charset="0"/>
              <a:buChar char="•"/>
              <a:defRPr/>
            </a:pPr>
            <a:r>
              <a:rPr lang="en-US" sz="1400" dirty="0">
                <a:latin typeface="Baskerville Old Face" panose="02020602080505020303" pitchFamily="18" charset="0"/>
              </a:rPr>
              <a:t>The mucosa and submucosa of the pharynx may </a:t>
            </a:r>
            <a:r>
              <a:rPr lang="en-US" sz="1400" dirty="0" smtClean="0">
                <a:latin typeface="Baskerville Old Face" panose="02020602080505020303" pitchFamily="18" charset="0"/>
              </a:rPr>
              <a:t>bulge and give rise this diverticulum. It </a:t>
            </a:r>
            <a:r>
              <a:rPr lang="en-US" sz="1400" dirty="0">
                <a:latin typeface="Baskerville Old Face" panose="02020602080505020303" pitchFamily="18" charset="0"/>
              </a:rPr>
              <a:t>enlarges, backward extension is prevented by the prevertebral fascia and it therefore has to project to one side of the pharynx — usually to the more exposed left.</a:t>
            </a:r>
          </a:p>
          <a:p>
            <a:pPr marL="285750" indent="-285750">
              <a:buFont typeface="Arial" panose="020B0604020202020204" pitchFamily="34" charset="0"/>
              <a:buChar char="•"/>
              <a:defRPr/>
            </a:pPr>
            <a:r>
              <a:rPr lang="en-US" sz="1400" dirty="0">
                <a:latin typeface="Baskerville Old Face" panose="02020602080505020303" pitchFamily="18" charset="0"/>
              </a:rPr>
              <a:t>With further enlargement, the pouch pushes the </a:t>
            </a:r>
            <a:r>
              <a:rPr lang="en-US" sz="1400" dirty="0" smtClean="0">
                <a:latin typeface="Baskerville Old Face" panose="02020602080505020303" pitchFamily="18" charset="0"/>
              </a:rPr>
              <a:t>esophagus </a:t>
            </a:r>
            <a:r>
              <a:rPr lang="en-US" sz="1400" dirty="0">
                <a:latin typeface="Baskerville Old Face" panose="02020602080505020303" pitchFamily="18" charset="0"/>
              </a:rPr>
              <a:t>aside and lies directly in line with the pharynx; most food then passes into the pouch with resulting severe dysphagia and cachexia</a:t>
            </a:r>
            <a:r>
              <a:rPr lang="en-US" sz="1400" dirty="0" smtClean="0">
                <a:latin typeface="Baskerville Old Face" panose="02020602080505020303" pitchFamily="18" charset="0"/>
              </a:rPr>
              <a:t>.</a:t>
            </a:r>
          </a:p>
          <a:p>
            <a:pPr marL="285750" indent="-285750">
              <a:buFont typeface="Arial" panose="020B0604020202020204" pitchFamily="34" charset="0"/>
              <a:buChar char="•"/>
              <a:defRPr/>
            </a:pPr>
            <a:r>
              <a:rPr lang="en-US" sz="1400" dirty="0" smtClean="0">
                <a:latin typeface="Baskerville Old Face" panose="02020602080505020303" pitchFamily="18" charset="0"/>
              </a:rPr>
              <a:t>Spill </a:t>
            </a:r>
            <a:r>
              <a:rPr lang="en-US" sz="1400" dirty="0">
                <a:latin typeface="Baskerville Old Face" panose="02020602080505020303" pitchFamily="18" charset="0"/>
              </a:rPr>
              <a:t>of the pouch contents into the larynx is very liable to cause inhalation of food material into the bronchi with respiratory infection and lung abscess as possible consequences</a:t>
            </a:r>
            <a:r>
              <a:rPr lang="en-US" sz="1400" dirty="0">
                <a:solidFill>
                  <a:srgbClr val="003300"/>
                </a:solidFill>
                <a:latin typeface="Baskerville Old Face" panose="02020602080505020303" pitchFamily="18" charset="0"/>
              </a:rPr>
              <a:t>.</a:t>
            </a:r>
            <a:endParaRPr lang="en-US" altLang="en-US" sz="1400" dirty="0">
              <a:solidFill>
                <a:srgbClr val="003300"/>
              </a:solidFill>
              <a:latin typeface="Baskerville Old Face" panose="02020602080505020303" pitchFamily="18" charset="0"/>
            </a:endParaRPr>
          </a:p>
          <a:p>
            <a:endParaRPr lang="en-US" altLang="en-US" sz="1400" b="1" dirty="0">
              <a:latin typeface="Bradley Hand ITC" panose="03070402050302030203" pitchFamily="66" charset="0"/>
            </a:endParaRPr>
          </a:p>
          <a:p>
            <a:pPr>
              <a:defRPr/>
            </a:pPr>
            <a:r>
              <a:rPr lang="en-US" altLang="en-US" sz="900" b="1" dirty="0" smtClean="0">
                <a:solidFill>
                  <a:schemeClr val="accent4">
                    <a:lumMod val="50000"/>
                  </a:schemeClr>
                </a:solidFill>
                <a:latin typeface="Bradley Hand ITC" panose="03070402050302030203" pitchFamily="66" charset="0"/>
              </a:rPr>
              <a:t>        </a:t>
            </a:r>
            <a:endParaRPr lang="en-US" altLang="en-US" sz="900" b="1" dirty="0">
              <a:solidFill>
                <a:schemeClr val="accent4">
                  <a:lumMod val="50000"/>
                </a:schemeClr>
              </a:solidFill>
              <a:latin typeface="Bradley Hand ITC" panose="03070402050302030203" pitchFamily="66" charset="0"/>
            </a:endParaRPr>
          </a:p>
          <a:p>
            <a:pPr marL="609600" indent="-609600">
              <a:lnSpc>
                <a:spcPct val="90000"/>
              </a:lnSpc>
              <a:defRPr/>
            </a:pPr>
            <a:endParaRPr lang="en-US" altLang="en-US" sz="1400" dirty="0">
              <a:latin typeface="Baskerville Old Face" panose="02020602080505020303" pitchFamily="18" charset="0"/>
            </a:endParaRPr>
          </a:p>
        </p:txBody>
      </p:sp>
      <p:pic>
        <p:nvPicPr>
          <p:cNvPr id="8" name="Picture 7"/>
          <p:cNvPicPr>
            <a:picLocks noChangeAspect="1"/>
          </p:cNvPicPr>
          <p:nvPr/>
        </p:nvPicPr>
        <p:blipFill>
          <a:blip r:embed="rId3"/>
          <a:stretch>
            <a:fillRect/>
          </a:stretch>
        </p:blipFill>
        <p:spPr>
          <a:xfrm>
            <a:off x="685800" y="3785923"/>
            <a:ext cx="4569759" cy="2704357"/>
          </a:xfrm>
          <a:prstGeom prst="rect">
            <a:avLst/>
          </a:prstGeom>
          <a:ln>
            <a:noFill/>
          </a:ln>
          <a:effectLst>
            <a:softEdge rad="112500"/>
          </a:effectLst>
        </p:spPr>
      </p:pic>
      <p:sp>
        <p:nvSpPr>
          <p:cNvPr id="3" name="TextBox 2"/>
          <p:cNvSpPr txBox="1"/>
          <p:nvPr/>
        </p:nvSpPr>
        <p:spPr>
          <a:xfrm>
            <a:off x="6248400" y="152400"/>
            <a:ext cx="5562600" cy="5693866"/>
          </a:xfrm>
          <a:prstGeom prst="rect">
            <a:avLst/>
          </a:prstGeom>
          <a:noFill/>
        </p:spPr>
        <p:txBody>
          <a:bodyPr wrap="square" rtlCol="0">
            <a:spAutoFit/>
          </a:bodyPr>
          <a:lstStyle/>
          <a:p>
            <a:pPr>
              <a:defRPr/>
            </a:pPr>
            <a:r>
              <a:rPr lang="en-US" sz="1600" dirty="0">
                <a:solidFill>
                  <a:schemeClr val="accent1">
                    <a:lumMod val="75000"/>
                  </a:schemeClr>
                </a:solidFill>
                <a:latin typeface="Baskerville Old Face" panose="02020602080505020303" pitchFamily="18" charset="0"/>
              </a:rPr>
              <a:t>Quinsy:</a:t>
            </a:r>
          </a:p>
          <a:p>
            <a:pPr>
              <a:lnSpc>
                <a:spcPct val="150000"/>
              </a:lnSpc>
              <a:defRPr/>
            </a:pPr>
            <a:r>
              <a:rPr lang="en-US" sz="1400" dirty="0">
                <a:latin typeface="Baskerville Old Face" panose="02020602080505020303" pitchFamily="18" charset="0"/>
              </a:rPr>
              <a:t>is suppuration in the </a:t>
            </a:r>
            <a:r>
              <a:rPr lang="en-US" sz="1400" dirty="0" err="1">
                <a:latin typeface="Baskerville Old Face" panose="02020602080505020303" pitchFamily="18" charset="0"/>
              </a:rPr>
              <a:t>peritonsillar</a:t>
            </a:r>
            <a:r>
              <a:rPr lang="en-US" sz="1400" dirty="0">
                <a:latin typeface="Baskerville Old Face" panose="02020602080505020303" pitchFamily="18" charset="0"/>
              </a:rPr>
              <a:t> tissue secondary to tonsillitis.</a:t>
            </a:r>
          </a:p>
          <a:p>
            <a:pPr>
              <a:lnSpc>
                <a:spcPct val="150000"/>
              </a:lnSpc>
              <a:defRPr/>
            </a:pPr>
            <a:r>
              <a:rPr lang="en-US" sz="1400" dirty="0">
                <a:latin typeface="Baskerville Old Face" panose="02020602080505020303" pitchFamily="18" charset="0"/>
              </a:rPr>
              <a:t>It is drained by an incision in the most prominent part of the abscess where softening can be felt.</a:t>
            </a:r>
          </a:p>
          <a:p>
            <a:pPr>
              <a:lnSpc>
                <a:spcPct val="150000"/>
              </a:lnSpc>
              <a:defRPr/>
            </a:pPr>
            <a:endParaRPr lang="en-US" sz="1600" dirty="0" smtClean="0">
              <a:latin typeface="Baskerville Old Face" panose="02020602080505020303" pitchFamily="18" charset="0"/>
            </a:endParaRPr>
          </a:p>
          <a:p>
            <a:pPr>
              <a:lnSpc>
                <a:spcPct val="150000"/>
              </a:lnSpc>
              <a:defRPr/>
            </a:pPr>
            <a:r>
              <a:rPr lang="en-US" sz="1600" dirty="0" smtClean="0">
                <a:solidFill>
                  <a:schemeClr val="accent1">
                    <a:lumMod val="75000"/>
                  </a:schemeClr>
                </a:solidFill>
                <a:latin typeface="Baskerville Old Face" panose="02020602080505020303" pitchFamily="18" charset="0"/>
              </a:rPr>
              <a:t>Tonsillectomy</a:t>
            </a:r>
            <a:r>
              <a:rPr lang="en-US" sz="1600" dirty="0">
                <a:latin typeface="Baskerville Old Face" panose="02020602080505020303" pitchFamily="18" charset="0"/>
              </a:rPr>
              <a:t>:</a:t>
            </a:r>
          </a:p>
          <a:p>
            <a:pPr>
              <a:lnSpc>
                <a:spcPct val="150000"/>
              </a:lnSpc>
              <a:defRPr/>
            </a:pPr>
            <a:r>
              <a:rPr lang="en-US" sz="1400" dirty="0" smtClean="0">
                <a:latin typeface="Baskerville Old Face" panose="02020602080505020303" pitchFamily="18" charset="0"/>
              </a:rPr>
              <a:t>The </a:t>
            </a:r>
            <a:r>
              <a:rPr lang="en-US" sz="1400" dirty="0" err="1">
                <a:latin typeface="Baskerville Old Face" panose="02020602080505020303" pitchFamily="18" charset="0"/>
              </a:rPr>
              <a:t>paratonsillar</a:t>
            </a:r>
            <a:r>
              <a:rPr lang="en-US" sz="1400" dirty="0">
                <a:latin typeface="Baskerville Old Face" panose="02020602080505020303" pitchFamily="18" charset="0"/>
              </a:rPr>
              <a:t> vein, descends from the soft palate across the lateral aspect of the tonsillar capsule. It is nearly always divided in tonsillectomy and may give rise to troublesome hemorrhage.</a:t>
            </a:r>
          </a:p>
          <a:p>
            <a:pPr>
              <a:lnSpc>
                <a:spcPct val="150000"/>
              </a:lnSpc>
              <a:defRPr/>
            </a:pPr>
            <a:endParaRPr lang="en-US" sz="1600" dirty="0" smtClean="0">
              <a:solidFill>
                <a:schemeClr val="accent1">
                  <a:lumMod val="75000"/>
                </a:schemeClr>
              </a:solidFill>
              <a:latin typeface="Baskerville Old Face" panose="02020602080505020303" pitchFamily="18" charset="0"/>
            </a:endParaRPr>
          </a:p>
          <a:p>
            <a:pPr>
              <a:lnSpc>
                <a:spcPct val="150000"/>
              </a:lnSpc>
              <a:defRPr/>
            </a:pPr>
            <a:r>
              <a:rPr lang="en-US" sz="1600" dirty="0" smtClean="0">
                <a:solidFill>
                  <a:schemeClr val="accent1">
                    <a:lumMod val="75000"/>
                  </a:schemeClr>
                </a:solidFill>
                <a:latin typeface="Baskerville Old Face" panose="02020602080505020303" pitchFamily="18" charset="0"/>
              </a:rPr>
              <a:t>The </a:t>
            </a:r>
            <a:r>
              <a:rPr lang="en-US" sz="1600" dirty="0">
                <a:solidFill>
                  <a:schemeClr val="accent1">
                    <a:lumMod val="75000"/>
                  </a:schemeClr>
                </a:solidFill>
                <a:latin typeface="Baskerville Old Face" panose="02020602080505020303" pitchFamily="18" charset="0"/>
              </a:rPr>
              <a:t>nasopharyngeal tonsils (adenoids) </a:t>
            </a:r>
          </a:p>
          <a:p>
            <a:pPr>
              <a:lnSpc>
                <a:spcPct val="150000"/>
              </a:lnSpc>
              <a:defRPr/>
            </a:pPr>
            <a:r>
              <a:rPr lang="en-US" sz="1400" dirty="0">
                <a:latin typeface="Baskerville Old Face" panose="02020602080505020303" pitchFamily="18" charset="0"/>
              </a:rPr>
              <a:t>are prominent in children but usually undergo atrophy after puberty. </a:t>
            </a:r>
          </a:p>
          <a:p>
            <a:pPr>
              <a:lnSpc>
                <a:spcPct val="150000"/>
              </a:lnSpc>
              <a:defRPr/>
            </a:pPr>
            <a:r>
              <a:rPr lang="en-US" sz="1400" dirty="0">
                <a:latin typeface="Baskerville Old Face" panose="02020602080505020303" pitchFamily="18" charset="0"/>
              </a:rPr>
              <a:t>When chronically inflamed they may all but fill the nasopharynx, causing mouth-breathing and also, by blocking the auditory tube, deafness and middle ear infection.</a:t>
            </a:r>
          </a:p>
          <a:p>
            <a:pPr>
              <a:lnSpc>
                <a:spcPct val="150000"/>
              </a:lnSpc>
              <a:defRPr/>
            </a:pPr>
            <a:r>
              <a:rPr lang="en-US" sz="1400" dirty="0">
                <a:latin typeface="Baskerville Old Face" panose="02020602080505020303" pitchFamily="18" charset="0"/>
              </a:rPr>
              <a:t>The otitis media complicates infections of the </a:t>
            </a:r>
            <a:r>
              <a:rPr lang="en-US" sz="1400" dirty="0" smtClean="0">
                <a:latin typeface="Baskerville Old Face" panose="02020602080505020303" pitchFamily="18" charset="0"/>
              </a:rPr>
              <a:t>throat thru the Eustachian tube.</a:t>
            </a:r>
            <a:endParaRPr lang="en-US" sz="1400" dirty="0">
              <a:latin typeface="Baskerville Old Face" panose="02020602080505020303" pitchFamily="18" charset="0"/>
            </a:endParaRPr>
          </a:p>
        </p:txBody>
      </p:sp>
    </p:spTree>
    <p:extLst>
      <p:ext uri="{BB962C8B-B14F-4D97-AF65-F5344CB8AC3E}">
        <p14:creationId xmlns:p14="http://schemas.microsoft.com/office/powerpoint/2010/main" val="3252293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Dr. Zahid Kaimkhani</a:t>
            </a:r>
          </a:p>
        </p:txBody>
      </p:sp>
      <p:sp>
        <p:nvSpPr>
          <p:cNvPr id="1742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2F49F3-1FA8-4719-8AF6-6A275D707BBF}" type="slidenum">
              <a:rPr lang="en-US" altLang="en-US" smtClean="0">
                <a:solidFill>
                  <a:srgbClr val="898989"/>
                </a:solidFill>
              </a:rPr>
              <a:pPr/>
              <a:t>26</a:t>
            </a:fld>
            <a:endParaRPr lang="en-US" altLang="en-US" smtClean="0">
              <a:solidFill>
                <a:srgbClr val="898989"/>
              </a:solidFill>
            </a:endParaRPr>
          </a:p>
        </p:txBody>
      </p:sp>
      <p:sp>
        <p:nvSpPr>
          <p:cNvPr id="14" name="Rectangle 13"/>
          <p:cNvSpPr/>
          <p:nvPr/>
        </p:nvSpPr>
        <p:spPr>
          <a:xfrm>
            <a:off x="3657600" y="-76200"/>
            <a:ext cx="1882247" cy="461665"/>
          </a:xfrm>
          <a:prstGeom prst="rect">
            <a:avLst/>
          </a:prstGeom>
        </p:spPr>
        <p:txBody>
          <a:bodyPr wrap="none">
            <a:spAutoFit/>
          </a:bodyPr>
          <a:lstStyle/>
          <a:p>
            <a:r>
              <a:rPr lang="en-US" sz="2400" b="1" dirty="0" smtClean="0">
                <a:latin typeface="Batang" panose="02030600000101010101" pitchFamily="18" charset="-127"/>
                <a:ea typeface="Batang" panose="02030600000101010101" pitchFamily="18" charset="-127"/>
              </a:rPr>
              <a:t>The Larynx</a:t>
            </a:r>
            <a:endParaRPr lang="en-US" sz="2400" b="1" dirty="0">
              <a:latin typeface="Batang" panose="02030600000101010101" pitchFamily="18" charset="-127"/>
              <a:ea typeface="Batang" panose="02030600000101010101" pitchFamily="18" charset="-127"/>
            </a:endParaRPr>
          </a:p>
        </p:txBody>
      </p:sp>
      <p:sp>
        <p:nvSpPr>
          <p:cNvPr id="5" name="TextBox 4"/>
          <p:cNvSpPr txBox="1"/>
          <p:nvPr/>
        </p:nvSpPr>
        <p:spPr>
          <a:xfrm>
            <a:off x="-17585" y="777890"/>
            <a:ext cx="7315200" cy="5186035"/>
          </a:xfrm>
          <a:prstGeom prst="rect">
            <a:avLst/>
          </a:prstGeom>
          <a:noFill/>
          <a:ln>
            <a:solidFill>
              <a:schemeClr val="bg1"/>
            </a:solidFill>
          </a:ln>
        </p:spPr>
        <p:txBody>
          <a:bodyPr wrap="square" rtlCol="0">
            <a:spAutoFit/>
          </a:bodyPr>
          <a:lstStyle/>
          <a:p>
            <a:pPr>
              <a:defRPr/>
            </a:pPr>
            <a:r>
              <a:rPr lang="en-US" altLang="en-US" b="1" dirty="0" smtClean="0">
                <a:solidFill>
                  <a:schemeClr val="accent4">
                    <a:lumMod val="75000"/>
                  </a:schemeClr>
                </a:solidFill>
                <a:latin typeface="Bradley Hand ITC" panose="03070402050302030203" pitchFamily="66" charset="0"/>
              </a:rPr>
              <a:t>Salient Features</a:t>
            </a:r>
            <a:endParaRPr lang="en-US" altLang="en-US" b="1" dirty="0">
              <a:solidFill>
                <a:schemeClr val="accent4">
                  <a:lumMod val="75000"/>
                </a:schemeClr>
              </a:solidFill>
              <a:latin typeface="Bradley Hand ITC" panose="03070402050302030203" pitchFamily="66" charset="0"/>
            </a:endParaRPr>
          </a:p>
          <a:p>
            <a:pPr>
              <a:defRPr/>
            </a:pPr>
            <a:r>
              <a:rPr lang="en-US" sz="1400" dirty="0" smtClean="0">
                <a:solidFill>
                  <a:schemeClr val="accent1">
                    <a:lumMod val="75000"/>
                  </a:schemeClr>
                </a:solidFill>
                <a:latin typeface="Baskerville Old Face" panose="02020602080505020303" pitchFamily="18" charset="0"/>
              </a:rPr>
              <a:t>Is respiratory organ</a:t>
            </a:r>
          </a:p>
          <a:p>
            <a:pPr>
              <a:defRPr/>
            </a:pPr>
            <a:r>
              <a:rPr lang="en-US" sz="1400" dirty="0" smtClean="0">
                <a:solidFill>
                  <a:schemeClr val="accent1">
                    <a:lumMod val="75000"/>
                  </a:schemeClr>
                </a:solidFill>
                <a:latin typeface="Baskerville Old Face" panose="02020602080505020303" pitchFamily="18" charset="0"/>
              </a:rPr>
              <a:t>Perform triple functions</a:t>
            </a:r>
            <a:endParaRPr lang="en-US" sz="1400" dirty="0">
              <a:solidFill>
                <a:schemeClr val="accent1">
                  <a:lumMod val="75000"/>
                </a:schemeClr>
              </a:solidFill>
              <a:latin typeface="Baskerville Old Face" panose="02020602080505020303" pitchFamily="18" charset="0"/>
            </a:endParaRPr>
          </a:p>
          <a:p>
            <a:pPr marL="800100" lvl="1" indent="-342900">
              <a:buFont typeface="+mj-lt"/>
              <a:buAutoNum type="arabicPeriod"/>
            </a:pPr>
            <a:r>
              <a:rPr lang="en-US" sz="1400" dirty="0">
                <a:latin typeface="Baskerville Old Face" panose="02020602080505020303" pitchFamily="18" charset="0"/>
              </a:rPr>
              <a:t>An open valve in respiration, </a:t>
            </a:r>
          </a:p>
          <a:p>
            <a:pPr marL="800100" lvl="1" indent="-342900">
              <a:buFont typeface="+mj-lt"/>
              <a:buAutoNum type="arabicPeriod"/>
            </a:pPr>
            <a:r>
              <a:rPr lang="en-US" sz="1400" dirty="0">
                <a:latin typeface="Baskerville Old Face" panose="02020602080505020303" pitchFamily="18" charset="0"/>
              </a:rPr>
              <a:t>A partially closed valve -phonation, </a:t>
            </a:r>
          </a:p>
          <a:p>
            <a:pPr marL="800100" lvl="1" indent="-342900">
              <a:buFont typeface="+mj-lt"/>
              <a:buAutoNum type="arabicPeriod"/>
            </a:pPr>
            <a:r>
              <a:rPr lang="en-US" sz="1400" dirty="0">
                <a:latin typeface="Baskerville Old Face" panose="02020602080505020303" pitchFamily="18" charset="0"/>
              </a:rPr>
              <a:t>and a closed valve  protecting the trachea and bronchial tree during deglutition. </a:t>
            </a:r>
          </a:p>
          <a:p>
            <a:r>
              <a:rPr lang="en-US" altLang="en-US" sz="1400" dirty="0" smtClean="0">
                <a:solidFill>
                  <a:srgbClr val="003300"/>
                </a:solidFill>
                <a:latin typeface="Baskerville Old Face" panose="02020602080505020303" pitchFamily="18" charset="0"/>
              </a:rPr>
              <a:t> “</a:t>
            </a:r>
            <a:r>
              <a:rPr lang="en-US" sz="1600" dirty="0" smtClean="0">
                <a:solidFill>
                  <a:schemeClr val="accent1">
                    <a:lumMod val="75000"/>
                  </a:schemeClr>
                </a:solidFill>
                <a:latin typeface="Baskerville Old Face" panose="02020602080505020303" pitchFamily="18" charset="0"/>
              </a:rPr>
              <a:t>Coughing </a:t>
            </a:r>
            <a:r>
              <a:rPr lang="en-US" sz="1600" dirty="0">
                <a:solidFill>
                  <a:schemeClr val="accent1">
                    <a:lumMod val="75000"/>
                  </a:schemeClr>
                </a:solidFill>
                <a:latin typeface="Baskerville Old Face" panose="02020602080505020303" pitchFamily="18" charset="0"/>
              </a:rPr>
              <a:t>is only possible when the larynx can be closed </a:t>
            </a:r>
            <a:r>
              <a:rPr lang="en-US" sz="1600" dirty="0" smtClean="0">
                <a:solidFill>
                  <a:schemeClr val="accent1">
                    <a:lumMod val="75000"/>
                  </a:schemeClr>
                </a:solidFill>
                <a:latin typeface="Baskerville Old Face" panose="02020602080505020303" pitchFamily="18" charset="0"/>
              </a:rPr>
              <a:t>effectively”.</a:t>
            </a:r>
            <a:endParaRPr lang="en-US" altLang="en-US" sz="1600" dirty="0">
              <a:solidFill>
                <a:schemeClr val="accent1">
                  <a:lumMod val="75000"/>
                </a:schemeClr>
              </a:solidFill>
              <a:latin typeface="Baskerville Old Face" panose="02020602080505020303" pitchFamily="18" charset="0"/>
            </a:endParaRPr>
          </a:p>
          <a:p>
            <a:pPr>
              <a:defRPr/>
            </a:pPr>
            <a:r>
              <a:rPr lang="en-US" altLang="en-US" sz="900" b="1" dirty="0" smtClean="0">
                <a:solidFill>
                  <a:schemeClr val="accent4">
                    <a:lumMod val="50000"/>
                  </a:schemeClr>
                </a:solidFill>
                <a:latin typeface="Bradley Hand ITC" panose="03070402050302030203" pitchFamily="66" charset="0"/>
              </a:rPr>
              <a:t>        </a:t>
            </a:r>
          </a:p>
          <a:p>
            <a:r>
              <a:rPr lang="en-US" sz="1600" dirty="0" smtClean="0">
                <a:solidFill>
                  <a:schemeClr val="accent1">
                    <a:lumMod val="75000"/>
                  </a:schemeClr>
                </a:solidFill>
                <a:latin typeface="Baskerville Old Face" panose="02020602080505020303" pitchFamily="18" charset="0"/>
              </a:rPr>
              <a:t>Skeleton: </a:t>
            </a:r>
          </a:p>
          <a:p>
            <a:r>
              <a:rPr lang="en-US" sz="1600" dirty="0">
                <a:solidFill>
                  <a:schemeClr val="accent1">
                    <a:lumMod val="75000"/>
                  </a:schemeClr>
                </a:solidFill>
                <a:latin typeface="Baskerville Old Face" panose="02020602080505020303" pitchFamily="18" charset="0"/>
              </a:rPr>
              <a:t>C</a:t>
            </a:r>
            <a:r>
              <a:rPr lang="en-US" sz="1600" dirty="0" smtClean="0">
                <a:solidFill>
                  <a:schemeClr val="accent1">
                    <a:lumMod val="75000"/>
                  </a:schemeClr>
                </a:solidFill>
                <a:latin typeface="Baskerville Old Face" panose="02020602080505020303" pitchFamily="18" charset="0"/>
              </a:rPr>
              <a:t>artilage-</a:t>
            </a:r>
            <a:r>
              <a:rPr lang="en-US" sz="1400" dirty="0" smtClean="0">
                <a:latin typeface="Baskerville Old Face" panose="02020602080505020303" pitchFamily="18" charset="0"/>
              </a:rPr>
              <a:t> </a:t>
            </a:r>
            <a:r>
              <a:rPr lang="en-US" sz="1400" dirty="0" smtClean="0">
                <a:solidFill>
                  <a:srgbClr val="C00000"/>
                </a:solidFill>
                <a:latin typeface="Baskerville Old Face" panose="02020602080505020303" pitchFamily="18" charset="0"/>
              </a:rPr>
              <a:t>the epiglottis, thyroid , cricoid </a:t>
            </a:r>
            <a:r>
              <a:rPr lang="en-US" sz="1400" dirty="0" smtClean="0">
                <a:latin typeface="Baskerville Old Face" panose="02020602080505020303" pitchFamily="18" charset="0"/>
              </a:rPr>
              <a:t>and the arytenoids, </a:t>
            </a:r>
            <a:r>
              <a:rPr lang="en-US" sz="1400" dirty="0" err="1" smtClean="0">
                <a:latin typeface="Baskerville Old Face" panose="02020602080505020303" pitchFamily="18" charset="0"/>
              </a:rPr>
              <a:t>corniculate</a:t>
            </a:r>
            <a:r>
              <a:rPr lang="en-US" sz="1400" dirty="0" smtClean="0">
                <a:latin typeface="Baskerville Old Face" panose="02020602080505020303" pitchFamily="18" charset="0"/>
              </a:rPr>
              <a:t> &amp; cuneiform</a:t>
            </a:r>
          </a:p>
          <a:p>
            <a:r>
              <a:rPr lang="en-US" sz="1600" dirty="0">
                <a:solidFill>
                  <a:schemeClr val="accent1">
                    <a:lumMod val="75000"/>
                  </a:schemeClr>
                </a:solidFill>
                <a:latin typeface="Baskerville Old Face" panose="02020602080505020303" pitchFamily="18" charset="0"/>
              </a:rPr>
              <a:t>Ligaments and </a:t>
            </a:r>
            <a:r>
              <a:rPr lang="en-US" sz="1600" dirty="0" smtClean="0">
                <a:solidFill>
                  <a:schemeClr val="accent1">
                    <a:lumMod val="75000"/>
                  </a:schemeClr>
                </a:solidFill>
                <a:latin typeface="Baskerville Old Face" panose="02020602080505020303" pitchFamily="18" charset="0"/>
              </a:rPr>
              <a:t>membranes-</a:t>
            </a:r>
            <a:r>
              <a:rPr lang="en-US" sz="1600" dirty="0" smtClean="0">
                <a:solidFill>
                  <a:srgbClr val="C00000"/>
                </a:solidFill>
                <a:latin typeface="Baskerville Old Face" panose="02020602080505020303" pitchFamily="18" charset="0"/>
              </a:rPr>
              <a:t>Extrinsic </a:t>
            </a:r>
            <a:r>
              <a:rPr lang="en-US" sz="1600" dirty="0" smtClean="0">
                <a:solidFill>
                  <a:schemeClr val="accent1">
                    <a:lumMod val="75000"/>
                  </a:schemeClr>
                </a:solidFill>
                <a:latin typeface="Baskerville Old Face" panose="02020602080505020303" pitchFamily="18" charset="0"/>
              </a:rPr>
              <a:t>(</a:t>
            </a:r>
            <a:r>
              <a:rPr lang="en-US" sz="1400" dirty="0">
                <a:latin typeface="Baskerville Old Face" panose="02020602080505020303" pitchFamily="18" charset="0"/>
              </a:rPr>
              <a:t>TH membrane &amp; </a:t>
            </a:r>
            <a:r>
              <a:rPr lang="en-US" sz="1400" dirty="0" err="1">
                <a:latin typeface="Baskerville Old Face" panose="02020602080505020303" pitchFamily="18" charset="0"/>
              </a:rPr>
              <a:t>cricotracheal</a:t>
            </a:r>
            <a:r>
              <a:rPr lang="en-US" sz="1400" dirty="0">
                <a:latin typeface="Baskerville Old Face" panose="02020602080505020303" pitchFamily="18" charset="0"/>
              </a:rPr>
              <a:t>, </a:t>
            </a:r>
            <a:r>
              <a:rPr lang="en-US" sz="1400" dirty="0" err="1">
                <a:latin typeface="Baskerville Old Face" panose="02020602080505020303" pitchFamily="18" charset="0"/>
              </a:rPr>
              <a:t>hyoepiglottic</a:t>
            </a:r>
            <a:r>
              <a:rPr lang="en-US" sz="1400" dirty="0">
                <a:latin typeface="Baskerville Old Face" panose="02020602080505020303" pitchFamily="18" charset="0"/>
              </a:rPr>
              <a:t> </a:t>
            </a:r>
            <a:r>
              <a:rPr lang="en-US" sz="1400" dirty="0" smtClean="0">
                <a:latin typeface="Baskerville Old Face" panose="02020602080505020303" pitchFamily="18" charset="0"/>
              </a:rPr>
              <a:t>&amp; 			 </a:t>
            </a:r>
            <a:r>
              <a:rPr lang="en-US" sz="1400" dirty="0" err="1" smtClean="0">
                <a:latin typeface="Baskerville Old Face" panose="02020602080505020303" pitchFamily="18" charset="0"/>
              </a:rPr>
              <a:t>thyroepiglottic</a:t>
            </a:r>
            <a:r>
              <a:rPr lang="en-US" sz="1400" dirty="0" smtClean="0">
                <a:latin typeface="Baskerville Old Face" panose="02020602080505020303" pitchFamily="18" charset="0"/>
              </a:rPr>
              <a:t> ligaments.) </a:t>
            </a:r>
          </a:p>
          <a:p>
            <a:r>
              <a:rPr lang="en-US" sz="1400" dirty="0">
                <a:solidFill>
                  <a:srgbClr val="C00000"/>
                </a:solidFill>
                <a:latin typeface="Baskerville Old Face" panose="02020602080505020303" pitchFamily="18" charset="0"/>
              </a:rPr>
              <a:t> </a:t>
            </a:r>
            <a:r>
              <a:rPr lang="en-US" sz="1400" dirty="0" smtClean="0">
                <a:solidFill>
                  <a:srgbClr val="C00000"/>
                </a:solidFill>
                <a:latin typeface="Baskerville Old Face" panose="02020602080505020303" pitchFamily="18" charset="0"/>
              </a:rPr>
              <a:t>                                                    </a:t>
            </a:r>
            <a:r>
              <a:rPr lang="en-US" sz="1600" dirty="0" smtClean="0">
                <a:solidFill>
                  <a:srgbClr val="C00000"/>
                </a:solidFill>
                <a:latin typeface="Baskerville Old Face" panose="02020602080505020303" pitchFamily="18" charset="0"/>
              </a:rPr>
              <a:t>Intrinsic </a:t>
            </a:r>
            <a:r>
              <a:rPr lang="en-US" sz="1400" dirty="0">
                <a:latin typeface="Baskerville Old Face" panose="02020602080505020303" pitchFamily="18" charset="0"/>
              </a:rPr>
              <a:t>(quadrangular membrane &amp; CT ligament</a:t>
            </a:r>
          </a:p>
          <a:p>
            <a:r>
              <a:rPr lang="en-US" sz="1400" dirty="0">
                <a:latin typeface="Baskerville Old Face" panose="02020602080505020303" pitchFamily="18" charset="0"/>
              </a:rPr>
              <a:t>Slung from the U-shaped hyoid bone by the thyrohyoid membrane and thyrohyoid muscle. </a:t>
            </a:r>
          </a:p>
          <a:p>
            <a:endParaRPr lang="en-US" sz="1400" dirty="0">
              <a:latin typeface="Baskerville Old Face" panose="02020602080505020303" pitchFamily="18" charset="0"/>
            </a:endParaRPr>
          </a:p>
          <a:p>
            <a:r>
              <a:rPr lang="en-US" sz="1400" dirty="0">
                <a:latin typeface="Baskerville Old Face" panose="02020602080505020303" pitchFamily="18" charset="0"/>
              </a:rPr>
              <a:t>The </a:t>
            </a:r>
            <a:r>
              <a:rPr lang="en-US" sz="1400" dirty="0">
                <a:solidFill>
                  <a:srgbClr val="C00000"/>
                </a:solidFill>
                <a:latin typeface="Baskerville Old Face" panose="02020602080505020303" pitchFamily="18" charset="0"/>
              </a:rPr>
              <a:t>hyoid bone </a:t>
            </a:r>
            <a:r>
              <a:rPr lang="en-US" sz="1400" dirty="0">
                <a:latin typeface="Baskerville Old Face" panose="02020602080505020303" pitchFamily="18" charset="0"/>
              </a:rPr>
              <a:t>itself is </a:t>
            </a:r>
            <a:r>
              <a:rPr lang="en-US" sz="1400" dirty="0" smtClean="0">
                <a:latin typeface="Baskerville Old Face" panose="02020602080505020303" pitchFamily="18" charset="0"/>
              </a:rPr>
              <a:t>attached to </a:t>
            </a:r>
            <a:r>
              <a:rPr lang="en-US" sz="1400" dirty="0">
                <a:latin typeface="Baskerville Old Face" panose="02020602080505020303" pitchFamily="18" charset="0"/>
              </a:rPr>
              <a:t>the </a:t>
            </a:r>
            <a:r>
              <a:rPr lang="en-US" sz="1400" dirty="0" smtClean="0">
                <a:latin typeface="Baskerville Old Face" panose="02020602080505020303" pitchFamily="18" charset="0"/>
              </a:rPr>
              <a:t>mandible, tongue, </a:t>
            </a:r>
            <a:r>
              <a:rPr lang="en-US" sz="1400" dirty="0">
                <a:latin typeface="Baskerville Old Face" panose="02020602080505020303" pitchFamily="18" charset="0"/>
              </a:rPr>
              <a:t>styloid process </a:t>
            </a:r>
            <a:r>
              <a:rPr lang="en-US" sz="1400" dirty="0" smtClean="0">
                <a:latin typeface="Baskerville Old Face" panose="02020602080505020303" pitchFamily="18" charset="0"/>
              </a:rPr>
              <a:t>and </a:t>
            </a:r>
            <a:r>
              <a:rPr lang="en-US" sz="1400" dirty="0">
                <a:latin typeface="Baskerville Old Face" panose="02020602080505020303" pitchFamily="18" charset="0"/>
              </a:rPr>
              <a:t>pharynx </a:t>
            </a:r>
            <a:r>
              <a:rPr lang="en-US" sz="1400" dirty="0" smtClean="0">
                <a:latin typeface="Baskerville Old Face" panose="02020602080505020303" pitchFamily="18" charset="0"/>
              </a:rPr>
              <a:t>.</a:t>
            </a:r>
            <a:endParaRPr lang="en-US" sz="1400" dirty="0">
              <a:latin typeface="Baskerville Old Face" panose="02020602080505020303" pitchFamily="18" charset="0"/>
            </a:endParaRPr>
          </a:p>
          <a:p>
            <a:pPr marL="742950" lvl="1" indent="-285750">
              <a:buFont typeface="Arial" panose="020B0604020202020204" pitchFamily="34" charset="0"/>
              <a:buChar char="•"/>
            </a:pPr>
            <a:endParaRPr lang="en-US" sz="1400" dirty="0">
              <a:latin typeface="Baskerville Old Face" panose="02020602080505020303" pitchFamily="18" charset="0"/>
            </a:endParaRPr>
          </a:p>
          <a:p>
            <a:r>
              <a:rPr lang="en-US" sz="1400" dirty="0" smtClean="0">
                <a:solidFill>
                  <a:srgbClr val="C00000"/>
                </a:solidFill>
                <a:latin typeface="Baskerville Old Face" panose="02020602080505020303" pitchFamily="18" charset="0"/>
              </a:rPr>
              <a:t>The </a:t>
            </a:r>
            <a:r>
              <a:rPr lang="en-US" sz="1400" dirty="0" err="1">
                <a:solidFill>
                  <a:srgbClr val="C00000"/>
                </a:solidFill>
                <a:latin typeface="Baskerville Old Face" panose="02020602080505020303" pitchFamily="18" charset="0"/>
              </a:rPr>
              <a:t>corniculate</a:t>
            </a:r>
            <a:r>
              <a:rPr lang="en-US" sz="1400" dirty="0">
                <a:solidFill>
                  <a:srgbClr val="C00000"/>
                </a:solidFill>
                <a:latin typeface="Baskerville Old Face" panose="02020602080505020303" pitchFamily="18" charset="0"/>
              </a:rPr>
              <a:t> </a:t>
            </a:r>
            <a:r>
              <a:rPr lang="en-US" sz="1400" dirty="0" err="1">
                <a:solidFill>
                  <a:srgbClr val="C00000"/>
                </a:solidFill>
                <a:latin typeface="Baskerville Old Face" panose="02020602080505020303" pitchFamily="18" charset="0"/>
              </a:rPr>
              <a:t>cartilage,and</a:t>
            </a:r>
            <a:r>
              <a:rPr lang="en-US" sz="1400" dirty="0">
                <a:solidFill>
                  <a:srgbClr val="C00000"/>
                </a:solidFill>
                <a:latin typeface="Baskerville Old Face" panose="02020602080505020303" pitchFamily="18" charset="0"/>
              </a:rPr>
              <a:t> the cuneiform </a:t>
            </a:r>
            <a:r>
              <a:rPr lang="en-US" sz="1400" dirty="0" err="1">
                <a:solidFill>
                  <a:srgbClr val="C00000"/>
                </a:solidFill>
                <a:latin typeface="Baskerville Old Face" panose="02020602080505020303" pitchFamily="18" charset="0"/>
              </a:rPr>
              <a:t>cartilage,small</a:t>
            </a:r>
            <a:r>
              <a:rPr lang="en-US" sz="1400" dirty="0">
                <a:solidFill>
                  <a:srgbClr val="C00000"/>
                </a:solidFill>
                <a:latin typeface="Baskerville Old Face" panose="02020602080505020303" pitchFamily="18" charset="0"/>
              </a:rPr>
              <a:t> nodules, no functional significance BUT might mimic pathological </a:t>
            </a:r>
            <a:r>
              <a:rPr lang="en-US" sz="1400" dirty="0" smtClean="0">
                <a:solidFill>
                  <a:srgbClr val="C00000"/>
                </a:solidFill>
                <a:latin typeface="Baskerville Old Face" panose="02020602080505020303" pitchFamily="18" charset="0"/>
              </a:rPr>
              <a:t>nodules.</a:t>
            </a:r>
            <a:endParaRPr lang="en-US" sz="1400" dirty="0">
              <a:solidFill>
                <a:srgbClr val="C00000"/>
              </a:solidFill>
              <a:latin typeface="Baskerville Old Face" panose="02020602080505020303" pitchFamily="18" charset="0"/>
            </a:endParaRPr>
          </a:p>
          <a:p>
            <a:endParaRPr lang="en-US" sz="1400" dirty="0" smtClean="0">
              <a:latin typeface="Baskerville Old Face" panose="02020602080505020303" pitchFamily="18" charset="0"/>
            </a:endParaRPr>
          </a:p>
          <a:p>
            <a:r>
              <a:rPr lang="en-US" sz="1400" dirty="0" smtClean="0">
                <a:latin typeface="Baskerville Old Face" panose="02020602080505020303" pitchFamily="18" charset="0"/>
              </a:rPr>
              <a:t>Anteriorly</a:t>
            </a:r>
            <a:r>
              <a:rPr lang="en-US" sz="1400" dirty="0">
                <a:latin typeface="Baskerville Old Face" panose="02020602080505020303" pitchFamily="18" charset="0"/>
              </a:rPr>
              <a:t>, the cricothyroid ligament, easily felt and is used in emergency cricothyroid puncture for laryngeal obstruction.</a:t>
            </a:r>
          </a:p>
          <a:p>
            <a:endParaRPr lang="en-US" sz="1400" dirty="0" smtClean="0"/>
          </a:p>
        </p:txBody>
      </p:sp>
      <p:pic>
        <p:nvPicPr>
          <p:cNvPr id="4" name="Picture 3"/>
          <p:cNvPicPr>
            <a:picLocks noChangeAspect="1"/>
          </p:cNvPicPr>
          <p:nvPr/>
        </p:nvPicPr>
        <p:blipFill>
          <a:blip r:embed="rId3"/>
          <a:stretch>
            <a:fillRect/>
          </a:stretch>
        </p:blipFill>
        <p:spPr>
          <a:xfrm>
            <a:off x="7297615" y="0"/>
            <a:ext cx="3405857" cy="24347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2759643"/>
            <a:ext cx="4357897" cy="3271838"/>
          </a:xfrm>
          <a:prstGeom prst="rect">
            <a:avLst/>
          </a:prstGeom>
        </p:spPr>
      </p:pic>
    </p:spTree>
    <p:extLst>
      <p:ext uri="{BB962C8B-B14F-4D97-AF65-F5344CB8AC3E}">
        <p14:creationId xmlns:p14="http://schemas.microsoft.com/office/powerpoint/2010/main" val="1107052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Dr. Zahid Kaimkhani</a:t>
            </a:r>
          </a:p>
        </p:txBody>
      </p:sp>
      <p:sp>
        <p:nvSpPr>
          <p:cNvPr id="1742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2F49F3-1FA8-4719-8AF6-6A275D707BBF}" type="slidenum">
              <a:rPr lang="en-US" altLang="en-US" smtClean="0">
                <a:solidFill>
                  <a:srgbClr val="898989"/>
                </a:solidFill>
              </a:rPr>
              <a:pPr/>
              <a:t>27</a:t>
            </a:fld>
            <a:endParaRPr lang="en-US" altLang="en-US" smtClean="0">
              <a:solidFill>
                <a:srgbClr val="898989"/>
              </a:solidFill>
            </a:endParaRPr>
          </a:p>
        </p:txBody>
      </p:sp>
      <p:sp>
        <p:nvSpPr>
          <p:cNvPr id="14" name="Rectangle 13"/>
          <p:cNvSpPr/>
          <p:nvPr/>
        </p:nvSpPr>
        <p:spPr>
          <a:xfrm>
            <a:off x="3657600" y="-76200"/>
            <a:ext cx="1882247" cy="461665"/>
          </a:xfrm>
          <a:prstGeom prst="rect">
            <a:avLst/>
          </a:prstGeom>
        </p:spPr>
        <p:txBody>
          <a:bodyPr wrap="none">
            <a:spAutoFit/>
          </a:bodyPr>
          <a:lstStyle/>
          <a:p>
            <a:r>
              <a:rPr lang="en-US" sz="2400" b="1" dirty="0" smtClean="0">
                <a:latin typeface="Batang" panose="02030600000101010101" pitchFamily="18" charset="-127"/>
                <a:ea typeface="Batang" panose="02030600000101010101" pitchFamily="18" charset="-127"/>
              </a:rPr>
              <a:t>The Larynx</a:t>
            </a:r>
            <a:endParaRPr lang="en-US" sz="2400" b="1" dirty="0">
              <a:latin typeface="Batang" panose="02030600000101010101" pitchFamily="18" charset="-127"/>
              <a:ea typeface="Batang" panose="02030600000101010101" pitchFamily="18" charset="-127"/>
            </a:endParaRPr>
          </a:p>
        </p:txBody>
      </p:sp>
      <p:sp>
        <p:nvSpPr>
          <p:cNvPr id="5" name="TextBox 4"/>
          <p:cNvSpPr txBox="1"/>
          <p:nvPr/>
        </p:nvSpPr>
        <p:spPr>
          <a:xfrm>
            <a:off x="-1" y="294525"/>
            <a:ext cx="11708481" cy="4031873"/>
          </a:xfrm>
          <a:prstGeom prst="rect">
            <a:avLst/>
          </a:prstGeom>
          <a:noFill/>
          <a:ln>
            <a:solidFill>
              <a:schemeClr val="bg1"/>
            </a:solidFill>
          </a:ln>
        </p:spPr>
        <p:txBody>
          <a:bodyPr wrap="square" rtlCol="0">
            <a:spAutoFit/>
          </a:bodyPr>
          <a:lstStyle/>
          <a:p>
            <a:r>
              <a:rPr lang="en-US" b="1" dirty="0" smtClean="0">
                <a:solidFill>
                  <a:srgbClr val="FF0000"/>
                </a:solidFill>
                <a:latin typeface="Bradley Hand ITC" panose="03070402050302030203" pitchFamily="66" charset="0"/>
              </a:rPr>
              <a:t>Clinical </a:t>
            </a:r>
            <a:r>
              <a:rPr lang="en-US" b="1" dirty="0">
                <a:solidFill>
                  <a:srgbClr val="FF0000"/>
                </a:solidFill>
                <a:latin typeface="Bradley Hand ITC" panose="03070402050302030203" pitchFamily="66" charset="0"/>
              </a:rPr>
              <a:t>Features: </a:t>
            </a:r>
          </a:p>
          <a:p>
            <a:r>
              <a:rPr lang="en-US" sz="1400" dirty="0" smtClean="0">
                <a:latin typeface="Baskerville Old Face" panose="02020602080505020303" pitchFamily="18" charset="0"/>
              </a:rPr>
              <a:t>The </a:t>
            </a:r>
            <a:r>
              <a:rPr lang="en-US" sz="1400" dirty="0">
                <a:latin typeface="Baskerville Old Face" panose="02020602080505020303" pitchFamily="18" charset="0"/>
              </a:rPr>
              <a:t>laryngeal nerves </a:t>
            </a:r>
            <a:r>
              <a:rPr lang="en-US" sz="1400" dirty="0" smtClean="0">
                <a:latin typeface="Baskerville Old Face" panose="02020602080505020303" pitchFamily="18" charset="0"/>
              </a:rPr>
              <a:t>relationships </a:t>
            </a:r>
            <a:r>
              <a:rPr lang="en-US" sz="1400" dirty="0">
                <a:latin typeface="Baskerville Old Face" panose="02020602080505020303" pitchFamily="18" charset="0"/>
              </a:rPr>
              <a:t>to the thyroid </a:t>
            </a:r>
            <a:r>
              <a:rPr lang="en-US" sz="1400" dirty="0" smtClean="0">
                <a:latin typeface="Baskerville Old Face" panose="02020602080505020303" pitchFamily="18" charset="0"/>
              </a:rPr>
              <a:t>arteries are  practical </a:t>
            </a:r>
            <a:r>
              <a:rPr lang="en-US" sz="1400" dirty="0">
                <a:latin typeface="Baskerville Old Face" panose="02020602080505020303" pitchFamily="18" charset="0"/>
              </a:rPr>
              <a:t>importance in </a:t>
            </a:r>
            <a:r>
              <a:rPr lang="en-US" sz="1400" dirty="0" smtClean="0">
                <a:latin typeface="Baskerville Old Face" panose="02020602080505020303" pitchFamily="18" charset="0"/>
              </a:rPr>
              <a:t>thyroidectomy</a:t>
            </a:r>
          </a:p>
          <a:p>
            <a:r>
              <a:rPr lang="en-US" sz="1400" dirty="0">
                <a:latin typeface="Baskerville Old Face" panose="02020602080505020303" pitchFamily="18" charset="0"/>
              </a:rPr>
              <a:t>Damage to the </a:t>
            </a:r>
            <a:r>
              <a:rPr lang="en-US" sz="1400" dirty="0" err="1" smtClean="0">
                <a:latin typeface="Baskerville Old Face" panose="02020602080505020303" pitchFamily="18" charset="0"/>
              </a:rPr>
              <a:t>Ext.LN</a:t>
            </a:r>
            <a:r>
              <a:rPr lang="en-US" sz="1400" dirty="0" smtClean="0">
                <a:latin typeface="Baskerville Old Face" panose="02020602080505020303" pitchFamily="18" charset="0"/>
              </a:rPr>
              <a:t> </a:t>
            </a:r>
            <a:r>
              <a:rPr lang="en-US" sz="1400" dirty="0">
                <a:latin typeface="Baskerville Old Face" panose="02020602080505020303" pitchFamily="18" charset="0"/>
              </a:rPr>
              <a:t>causes some weakness of phonation </a:t>
            </a:r>
            <a:r>
              <a:rPr lang="en-US" sz="1400" dirty="0" smtClean="0">
                <a:latin typeface="Baskerville Old Face" panose="02020602080505020303" pitchFamily="18" charset="0"/>
              </a:rPr>
              <a:t>due to </a:t>
            </a:r>
            <a:r>
              <a:rPr lang="en-US" sz="1400" dirty="0">
                <a:latin typeface="Baskerville Old Face" panose="02020602080505020303" pitchFamily="18" charset="0"/>
              </a:rPr>
              <a:t>the loss of the tightening effect of the cricothyroid muscle on the cord</a:t>
            </a:r>
            <a:r>
              <a:rPr lang="en-US" sz="1400" dirty="0" smtClean="0">
                <a:latin typeface="Baskerville Old Face" panose="02020602080505020303" pitchFamily="18" charset="0"/>
              </a:rPr>
              <a:t>.</a:t>
            </a:r>
          </a:p>
          <a:p>
            <a:r>
              <a:rPr lang="en-US" sz="1400" dirty="0" smtClean="0">
                <a:latin typeface="Baskerville Old Face" panose="02020602080505020303" pitchFamily="18" charset="0"/>
              </a:rPr>
              <a:t>Recurrent LN: </a:t>
            </a:r>
          </a:p>
          <a:p>
            <a:r>
              <a:rPr lang="en-US" sz="1400" dirty="0" smtClean="0">
                <a:latin typeface="Baskerville Old Face" panose="02020602080505020303" pitchFamily="18" charset="0"/>
              </a:rPr>
              <a:t>Complete </a:t>
            </a:r>
            <a:r>
              <a:rPr lang="en-US" sz="1400" dirty="0">
                <a:latin typeface="Baskerville Old Face" panose="02020602080505020303" pitchFamily="18" charset="0"/>
              </a:rPr>
              <a:t>division -</a:t>
            </a:r>
            <a:r>
              <a:rPr lang="en-US" sz="1400" dirty="0" smtClean="0">
                <a:latin typeface="Baskerville Old Face" panose="02020602080505020303" pitchFamily="18" charset="0"/>
              </a:rPr>
              <a:t>the </a:t>
            </a:r>
            <a:r>
              <a:rPr lang="en-US" sz="1400" dirty="0">
                <a:latin typeface="Baskerville Old Face" panose="02020602080505020303" pitchFamily="18" charset="0"/>
              </a:rPr>
              <a:t>cord on </a:t>
            </a:r>
            <a:r>
              <a:rPr lang="en-US" sz="1400" dirty="0" smtClean="0">
                <a:latin typeface="Baskerville Old Face" panose="02020602080505020303" pitchFamily="18" charset="0"/>
              </a:rPr>
              <a:t>the affected </a:t>
            </a:r>
            <a:r>
              <a:rPr lang="en-US" sz="1400" dirty="0">
                <a:latin typeface="Baskerville Old Face" panose="02020602080505020303" pitchFamily="18" charset="0"/>
              </a:rPr>
              <a:t>side to take up the neutral </a:t>
            </a:r>
            <a:r>
              <a:rPr lang="en-US" sz="1400" dirty="0" smtClean="0">
                <a:latin typeface="Baskerville Old Face" panose="02020602080505020303" pitchFamily="18" charset="0"/>
              </a:rPr>
              <a:t>i.e. </a:t>
            </a:r>
            <a:r>
              <a:rPr lang="en-US" sz="1400" dirty="0" err="1" smtClean="0">
                <a:latin typeface="Baskerville Old Face" panose="02020602080505020303" pitchFamily="18" charset="0"/>
              </a:rPr>
              <a:t>paramedian</a:t>
            </a:r>
            <a:r>
              <a:rPr lang="en-US" sz="1400" dirty="0" smtClean="0">
                <a:latin typeface="Baskerville Old Face" panose="02020602080505020303" pitchFamily="18" charset="0"/>
              </a:rPr>
              <a:t> </a:t>
            </a:r>
            <a:r>
              <a:rPr lang="en-US" sz="1400" dirty="0">
                <a:latin typeface="Baskerville Old Face" panose="02020602080505020303" pitchFamily="18" charset="0"/>
              </a:rPr>
              <a:t>position </a:t>
            </a:r>
            <a:r>
              <a:rPr lang="en-US" sz="1400" dirty="0" smtClean="0">
                <a:latin typeface="Baskerville Old Face" panose="02020602080505020303" pitchFamily="18" charset="0"/>
              </a:rPr>
              <a:t>between abduction </a:t>
            </a:r>
            <a:r>
              <a:rPr lang="en-US" sz="1400" dirty="0">
                <a:latin typeface="Baskerville Old Face" panose="02020602080505020303" pitchFamily="18" charset="0"/>
              </a:rPr>
              <a:t>and adduction. </a:t>
            </a:r>
            <a:r>
              <a:rPr lang="en-US" sz="1400" dirty="0" smtClean="0">
                <a:latin typeface="Baskerville Old Face" panose="02020602080505020303" pitchFamily="18" charset="0"/>
              </a:rPr>
              <a:t>Luckily other </a:t>
            </a:r>
            <a:r>
              <a:rPr lang="en-US" sz="1400" dirty="0">
                <a:latin typeface="Baskerville Old Face" panose="02020602080505020303" pitchFamily="18" charset="0"/>
              </a:rPr>
              <a:t>cord </a:t>
            </a:r>
            <a:r>
              <a:rPr lang="en-US" sz="1400" dirty="0" smtClean="0">
                <a:latin typeface="Baskerville Old Face" panose="02020602080505020303" pitchFamily="18" charset="0"/>
              </a:rPr>
              <a:t>to </a:t>
            </a:r>
            <a:r>
              <a:rPr lang="en-US" sz="1400" dirty="0">
                <a:latin typeface="Baskerville Old Face" panose="02020602080505020303" pitchFamily="18" charset="0"/>
              </a:rPr>
              <a:t>compensate in </a:t>
            </a:r>
            <a:r>
              <a:rPr lang="en-US" sz="1400" dirty="0" smtClean="0">
                <a:latin typeface="Baskerville Old Face" panose="02020602080505020303" pitchFamily="18" charset="0"/>
              </a:rPr>
              <a:t>a remarkable </a:t>
            </a:r>
            <a:r>
              <a:rPr lang="en-US" sz="1400" dirty="0">
                <a:latin typeface="Baskerville Old Face" panose="02020602080505020303" pitchFamily="18" charset="0"/>
              </a:rPr>
              <a:t>way and speech is not greatly </a:t>
            </a:r>
            <a:r>
              <a:rPr lang="en-US" sz="1400" dirty="0" smtClean="0">
                <a:latin typeface="Baskerville Old Face" panose="02020602080505020303" pitchFamily="18" charset="0"/>
              </a:rPr>
              <a:t>affected.</a:t>
            </a:r>
          </a:p>
          <a:p>
            <a:r>
              <a:rPr lang="en-US" sz="1400" dirty="0" smtClean="0">
                <a:latin typeface="Baskerville Old Face" panose="02020602080505020303" pitchFamily="18" charset="0"/>
              </a:rPr>
              <a:t>If both </a:t>
            </a:r>
            <a:r>
              <a:rPr lang="en-US" sz="1400" dirty="0">
                <a:latin typeface="Baskerville Old Face" panose="02020602080505020303" pitchFamily="18" charset="0"/>
              </a:rPr>
              <a:t>nerves </a:t>
            </a:r>
            <a:r>
              <a:rPr lang="en-US" sz="1400" dirty="0" smtClean="0">
                <a:latin typeface="Baskerville Old Face" panose="02020602080505020303" pitchFamily="18" charset="0"/>
              </a:rPr>
              <a:t>are </a:t>
            </a:r>
            <a:r>
              <a:rPr lang="en-US" sz="1400" dirty="0">
                <a:latin typeface="Baskerville Old Face" panose="02020602080505020303" pitchFamily="18" charset="0"/>
              </a:rPr>
              <a:t>divided, </a:t>
            </a:r>
            <a:r>
              <a:rPr lang="en-US" sz="1400" dirty="0" smtClean="0">
                <a:latin typeface="Baskerville Old Face" panose="02020602080505020303" pitchFamily="18" charset="0"/>
              </a:rPr>
              <a:t>complete </a:t>
            </a:r>
            <a:r>
              <a:rPr lang="en-US" sz="1400" dirty="0">
                <a:latin typeface="Baskerville Old Face" panose="02020602080505020303" pitchFamily="18" charset="0"/>
              </a:rPr>
              <a:t>lost </a:t>
            </a:r>
            <a:r>
              <a:rPr lang="en-US" sz="1400" dirty="0" smtClean="0">
                <a:latin typeface="Baskerville Old Face" panose="02020602080505020303" pitchFamily="18" charset="0"/>
              </a:rPr>
              <a:t>of the </a:t>
            </a:r>
            <a:r>
              <a:rPr lang="en-US" sz="1400" dirty="0">
                <a:latin typeface="Baskerville Old Face" panose="02020602080505020303" pitchFamily="18" charset="0"/>
              </a:rPr>
              <a:t>voice is </a:t>
            </a:r>
            <a:r>
              <a:rPr lang="en-US" sz="1400" dirty="0" smtClean="0">
                <a:latin typeface="Baskerville Old Face" panose="02020602080505020303" pitchFamily="18" charset="0"/>
              </a:rPr>
              <a:t>and difficult breathing ( through </a:t>
            </a:r>
            <a:r>
              <a:rPr lang="en-US" sz="1400" dirty="0">
                <a:latin typeface="Baskerville Old Face" panose="02020602080505020303" pitchFamily="18" charset="0"/>
              </a:rPr>
              <a:t>the only partially opened </a:t>
            </a:r>
            <a:r>
              <a:rPr lang="en-US" sz="1400" dirty="0" smtClean="0">
                <a:latin typeface="Baskerville Old Face" panose="02020602080505020303" pitchFamily="18" charset="0"/>
              </a:rPr>
              <a:t>glottis).</a:t>
            </a:r>
          </a:p>
          <a:p>
            <a:endParaRPr lang="en-US" sz="1400" dirty="0">
              <a:latin typeface="Baskerville Old Face" panose="02020602080505020303" pitchFamily="18" charset="0"/>
            </a:endParaRPr>
          </a:p>
          <a:p>
            <a:r>
              <a:rPr lang="en-US" sz="1400" dirty="0" smtClean="0">
                <a:latin typeface="Baskerville Old Face" panose="02020602080505020303" pitchFamily="18" charset="0"/>
              </a:rPr>
              <a:t>Partially damaged or  </a:t>
            </a:r>
            <a:r>
              <a:rPr lang="en-US" sz="1400" dirty="0">
                <a:latin typeface="Baskerville Old Face" panose="02020602080505020303" pitchFamily="18" charset="0"/>
              </a:rPr>
              <a:t>bruised </a:t>
            </a:r>
            <a:r>
              <a:rPr lang="en-US" sz="1400" dirty="0" smtClean="0">
                <a:latin typeface="Baskerville Old Face" panose="02020602080505020303" pitchFamily="18" charset="0"/>
              </a:rPr>
              <a:t> “</a:t>
            </a:r>
            <a:r>
              <a:rPr lang="en-US" sz="1400" i="1" dirty="0" err="1" smtClean="0">
                <a:solidFill>
                  <a:schemeClr val="accent4"/>
                </a:solidFill>
                <a:latin typeface="Baskerville Old Face" panose="02020602080505020303" pitchFamily="18" charset="0"/>
              </a:rPr>
              <a:t>Semon’s</a:t>
            </a:r>
            <a:r>
              <a:rPr lang="en-US" sz="1400" i="1" dirty="0" smtClean="0">
                <a:solidFill>
                  <a:schemeClr val="accent4"/>
                </a:solidFill>
                <a:latin typeface="Baskerville Old Face" panose="02020602080505020303" pitchFamily="18" charset="0"/>
              </a:rPr>
              <a:t> law” </a:t>
            </a:r>
            <a:r>
              <a:rPr lang="en-US" sz="1400" i="1" dirty="0" smtClean="0">
                <a:latin typeface="Baskerville Old Face" panose="02020602080505020303" pitchFamily="18" charset="0"/>
              </a:rPr>
              <a:t>apply .</a:t>
            </a:r>
            <a:r>
              <a:rPr lang="en-US" sz="1400" dirty="0" smtClean="0">
                <a:latin typeface="Baskerville Old Face" panose="02020602080505020303" pitchFamily="18" charset="0"/>
              </a:rPr>
              <a:t>i.e. abductors (PCA) </a:t>
            </a:r>
            <a:r>
              <a:rPr lang="en-US" sz="1400" dirty="0">
                <a:latin typeface="Baskerville Old Face" panose="02020602080505020303" pitchFamily="18" charset="0"/>
              </a:rPr>
              <a:t>are affected more than the </a:t>
            </a:r>
            <a:r>
              <a:rPr lang="en-US" sz="1400" dirty="0" smtClean="0">
                <a:latin typeface="Baskerville Old Face" panose="02020602080505020303" pitchFamily="18" charset="0"/>
              </a:rPr>
              <a:t>adductors. </a:t>
            </a:r>
            <a:r>
              <a:rPr lang="en-US" sz="1400" dirty="0">
                <a:latin typeface="Baskerville Old Face" panose="02020602080505020303" pitchFamily="18" charset="0"/>
              </a:rPr>
              <a:t>The affected cord adopts the midline adducted position.</a:t>
            </a:r>
          </a:p>
          <a:p>
            <a:r>
              <a:rPr lang="en-US" sz="1400" dirty="0">
                <a:latin typeface="Baskerville Old Face" panose="02020602080505020303" pitchFamily="18" charset="0"/>
              </a:rPr>
              <a:t>In bilateral incomplete paralysis, </a:t>
            </a:r>
            <a:r>
              <a:rPr lang="en-US" sz="1400" dirty="0" smtClean="0">
                <a:latin typeface="Baskerville Old Face" panose="02020602080505020303" pitchFamily="18" charset="0"/>
              </a:rPr>
              <a:t>the </a:t>
            </a:r>
            <a:r>
              <a:rPr lang="en-US" sz="1400" dirty="0">
                <a:latin typeface="Baskerville Old Face" panose="02020602080505020303" pitchFamily="18" charset="0"/>
              </a:rPr>
              <a:t>cords come </a:t>
            </a:r>
            <a:r>
              <a:rPr lang="en-US" sz="1400" dirty="0" smtClean="0">
                <a:latin typeface="Baskerville Old Face" panose="02020602080505020303" pitchFamily="18" charset="0"/>
              </a:rPr>
              <a:t>together, stridor </a:t>
            </a:r>
            <a:r>
              <a:rPr lang="en-US" sz="1400" dirty="0">
                <a:latin typeface="Baskerville Old Face" panose="02020602080505020303" pitchFamily="18" charset="0"/>
              </a:rPr>
              <a:t>is intense and tracheotomy may become essential</a:t>
            </a:r>
            <a:r>
              <a:rPr lang="en-US" sz="1400" dirty="0" smtClean="0">
                <a:latin typeface="Baskerville Old Face" panose="02020602080505020303" pitchFamily="18" charset="0"/>
              </a:rPr>
              <a:t>.</a:t>
            </a:r>
          </a:p>
          <a:p>
            <a:r>
              <a:rPr lang="en-US" sz="1400" dirty="0" smtClean="0">
                <a:solidFill>
                  <a:srgbClr val="FF0000"/>
                </a:solidFill>
                <a:latin typeface="Baskerville Old Face" panose="02020602080505020303" pitchFamily="18" charset="0"/>
              </a:rPr>
              <a:t>WHY loss </a:t>
            </a:r>
            <a:r>
              <a:rPr lang="en-US" sz="1400" dirty="0">
                <a:solidFill>
                  <a:srgbClr val="FF0000"/>
                </a:solidFill>
                <a:latin typeface="Baskerville Old Face" panose="02020602080505020303" pitchFamily="18" charset="0"/>
              </a:rPr>
              <a:t>of </a:t>
            </a:r>
            <a:r>
              <a:rPr lang="en-US" sz="1400" dirty="0" smtClean="0">
                <a:solidFill>
                  <a:srgbClr val="FF0000"/>
                </a:solidFill>
                <a:latin typeface="Baskerville Old Face" panose="02020602080505020303" pitchFamily="18" charset="0"/>
              </a:rPr>
              <a:t>voice must </a:t>
            </a:r>
            <a:r>
              <a:rPr lang="en-US" sz="1400" dirty="0">
                <a:solidFill>
                  <a:srgbClr val="FF0000"/>
                </a:solidFill>
                <a:latin typeface="Baskerville Old Face" panose="02020602080505020303" pitchFamily="18" charset="0"/>
              </a:rPr>
              <a:t>always be regarded as an </a:t>
            </a:r>
            <a:r>
              <a:rPr lang="en-US" sz="1400" dirty="0" smtClean="0">
                <a:solidFill>
                  <a:srgbClr val="FF0000"/>
                </a:solidFill>
                <a:latin typeface="Baskerville Old Face" panose="02020602080505020303" pitchFamily="18" charset="0"/>
              </a:rPr>
              <a:t>warning </a:t>
            </a:r>
            <a:r>
              <a:rPr lang="en-US" sz="1400" dirty="0">
                <a:solidFill>
                  <a:srgbClr val="FF0000"/>
                </a:solidFill>
                <a:latin typeface="Baskerville Old Face" panose="02020602080505020303" pitchFamily="18" charset="0"/>
              </a:rPr>
              <a:t>symptom requiring </a:t>
            </a:r>
            <a:r>
              <a:rPr lang="en-US" sz="1400" dirty="0" smtClean="0">
                <a:solidFill>
                  <a:srgbClr val="FF0000"/>
                </a:solidFill>
                <a:latin typeface="Baskerville Old Face" panose="02020602080505020303" pitchFamily="18" charset="0"/>
              </a:rPr>
              <a:t>careful investigation</a:t>
            </a:r>
            <a:r>
              <a:rPr lang="en-US" sz="1400" dirty="0">
                <a:latin typeface="Baskerville Old Face" panose="02020602080505020303" pitchFamily="18" charset="0"/>
              </a:rPr>
              <a:t>.</a:t>
            </a:r>
          </a:p>
          <a:p>
            <a:r>
              <a:rPr lang="en-US" sz="1400" dirty="0">
                <a:latin typeface="Baskerville Old Face" panose="02020602080505020303" pitchFamily="18" charset="0"/>
              </a:rPr>
              <a:t>Thyroid malignancy or malignant lymph nodes in neck  may  damaged the either RLN. </a:t>
            </a:r>
          </a:p>
          <a:p>
            <a:r>
              <a:rPr lang="en-US" sz="1400" dirty="0" smtClean="0">
                <a:latin typeface="Baskerville Old Face" panose="02020602080505020303" pitchFamily="18" charset="0"/>
              </a:rPr>
              <a:t>The </a:t>
            </a:r>
            <a:r>
              <a:rPr lang="en-US" sz="1400" dirty="0">
                <a:latin typeface="Baskerville Old Face" panose="02020602080505020303" pitchFamily="18" charset="0"/>
              </a:rPr>
              <a:t>left recurrent laryngeal </a:t>
            </a:r>
            <a:r>
              <a:rPr lang="en-US" sz="1400" dirty="0" smtClean="0">
                <a:latin typeface="Baskerville Old Face" panose="02020602080505020303" pitchFamily="18" charset="0"/>
              </a:rPr>
              <a:t>nerve can be involved in (Palsy): </a:t>
            </a:r>
            <a:r>
              <a:rPr lang="en-US" sz="1400" dirty="0">
                <a:latin typeface="Baskerville Old Face" panose="02020602080505020303" pitchFamily="18" charset="0"/>
              </a:rPr>
              <a:t>a bronchial or </a:t>
            </a:r>
            <a:r>
              <a:rPr lang="en-US" sz="1400" dirty="0" smtClean="0">
                <a:latin typeface="Baskerville Old Face" panose="02020602080505020303" pitchFamily="18" charset="0"/>
              </a:rPr>
              <a:t>esophageal carcinoma,  enlarged mediastinal </a:t>
            </a:r>
            <a:r>
              <a:rPr lang="en-US" sz="1400" dirty="0">
                <a:latin typeface="Baskerville Old Face" panose="02020602080505020303" pitchFamily="18" charset="0"/>
              </a:rPr>
              <a:t>nodes, or may become stretched over an aneurysm of the </a:t>
            </a:r>
            <a:r>
              <a:rPr lang="en-US" sz="1400" dirty="0" smtClean="0">
                <a:latin typeface="Baskerville Old Face" panose="02020602080505020303" pitchFamily="18" charset="0"/>
              </a:rPr>
              <a:t>aortic arch , the </a:t>
            </a:r>
            <a:r>
              <a:rPr lang="en-US" sz="1400" dirty="0">
                <a:latin typeface="Baskerville Old Face" panose="02020602080505020303" pitchFamily="18" charset="0"/>
              </a:rPr>
              <a:t>enlarged left atrium in advanced mitral stenosis may produce </a:t>
            </a:r>
            <a:r>
              <a:rPr lang="en-US" sz="1400" dirty="0" smtClean="0">
                <a:latin typeface="Baskerville Old Face" panose="02020602080505020303" pitchFamily="18" charset="0"/>
              </a:rPr>
              <a:t>a recurrent </a:t>
            </a:r>
            <a:r>
              <a:rPr lang="en-US" sz="1400" dirty="0">
                <a:latin typeface="Baskerville Old Face" panose="02020602080505020303" pitchFamily="18" charset="0"/>
              </a:rPr>
              <a:t>laryngeal palsy by pushing up the left pulmonary artery </a:t>
            </a:r>
            <a:r>
              <a:rPr lang="en-US" sz="1400" dirty="0" smtClean="0">
                <a:latin typeface="Baskerville Old Face" panose="02020602080505020303" pitchFamily="18" charset="0"/>
              </a:rPr>
              <a:t>which compresses </a:t>
            </a:r>
            <a:r>
              <a:rPr lang="en-US" sz="1400" dirty="0">
                <a:latin typeface="Baskerville Old Face" panose="02020602080505020303" pitchFamily="18" charset="0"/>
              </a:rPr>
              <a:t>the nerve against the aortic arch</a:t>
            </a:r>
            <a:r>
              <a:rPr lang="en-US" sz="1400" dirty="0" smtClean="0">
                <a:latin typeface="Baskerville Old Face" panose="02020602080505020303" pitchFamily="18" charset="0"/>
              </a:rPr>
              <a:t>.</a:t>
            </a:r>
          </a:p>
          <a:p>
            <a:endParaRPr lang="en-US" sz="1400" dirty="0"/>
          </a:p>
          <a:p>
            <a:r>
              <a:rPr lang="en-US" sz="1400" dirty="0" smtClean="0">
                <a:latin typeface="Baskerville Old Face" panose="02020602080505020303" pitchFamily="18" charset="0"/>
              </a:rPr>
              <a:t>Laryngoscopy</a:t>
            </a:r>
            <a:endParaRPr lang="en-US" sz="1400" dirty="0">
              <a:latin typeface="Baskerville Old Face" panose="02020602080505020303"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1743" y="4326398"/>
            <a:ext cx="2027705" cy="1566863"/>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20837" r="178"/>
          <a:stretch/>
        </p:blipFill>
        <p:spPr>
          <a:xfrm>
            <a:off x="5563293" y="3657600"/>
            <a:ext cx="4681618" cy="2626266"/>
          </a:xfrm>
          <a:prstGeom prst="rect">
            <a:avLst/>
          </a:prstGeom>
        </p:spPr>
      </p:pic>
    </p:spTree>
    <p:extLst>
      <p:ext uri="{BB962C8B-B14F-4D97-AF65-F5344CB8AC3E}">
        <p14:creationId xmlns:p14="http://schemas.microsoft.com/office/powerpoint/2010/main" val="3854209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3">
            <a:extLst>
              <a:ext uri="{28A0092B-C50C-407E-A947-70E740481C1C}">
                <a14:useLocalDpi xmlns:a14="http://schemas.microsoft.com/office/drawing/2010/main" val="0"/>
              </a:ext>
            </a:extLst>
          </a:blip>
          <a:srcRect l="17190" r="19780" b="26894"/>
          <a:stretch/>
        </p:blipFill>
        <p:spPr bwMode="auto">
          <a:xfrm>
            <a:off x="10363200" y="3052379"/>
            <a:ext cx="1676400" cy="1880106"/>
          </a:xfrm>
          <a:prstGeom prst="rect">
            <a:avLst/>
          </a:prstGeom>
          <a:noFill/>
          <a:ln>
            <a:noFill/>
          </a:ln>
        </p:spPr>
      </p:pic>
      <p:sp>
        <p:nvSpPr>
          <p:cNvPr id="2" name="Footer Placeholder 1"/>
          <p:cNvSpPr>
            <a:spLocks noGrp="1"/>
          </p:cNvSpPr>
          <p:nvPr>
            <p:ph type="ftr" sz="quarter" idx="11"/>
          </p:nvPr>
        </p:nvSpPr>
        <p:spPr/>
        <p:txBody>
          <a:bodyPr/>
          <a:lstStyle/>
          <a:p>
            <a:pPr>
              <a:defRPr/>
            </a:pPr>
            <a:r>
              <a:rPr lang="en-US"/>
              <a:t>Dr. Zahid Kaimkhani</a:t>
            </a:r>
          </a:p>
        </p:txBody>
      </p:sp>
      <p:sp>
        <p:nvSpPr>
          <p:cNvPr id="1742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2F49F3-1FA8-4719-8AF6-6A275D707BBF}" type="slidenum">
              <a:rPr lang="en-US" altLang="en-US" smtClean="0">
                <a:solidFill>
                  <a:srgbClr val="898989"/>
                </a:solidFill>
              </a:rPr>
              <a:pPr/>
              <a:t>28</a:t>
            </a:fld>
            <a:endParaRPr lang="en-US" altLang="en-US" smtClean="0">
              <a:solidFill>
                <a:srgbClr val="898989"/>
              </a:solidFill>
            </a:endParaRPr>
          </a:p>
        </p:txBody>
      </p:sp>
      <p:sp>
        <p:nvSpPr>
          <p:cNvPr id="14" name="Rectangle 13"/>
          <p:cNvSpPr/>
          <p:nvPr/>
        </p:nvSpPr>
        <p:spPr>
          <a:xfrm>
            <a:off x="3657600" y="-76200"/>
            <a:ext cx="2056973" cy="461665"/>
          </a:xfrm>
          <a:prstGeom prst="rect">
            <a:avLst/>
          </a:prstGeom>
        </p:spPr>
        <p:txBody>
          <a:bodyPr wrap="none">
            <a:spAutoFit/>
          </a:bodyPr>
          <a:lstStyle/>
          <a:p>
            <a:r>
              <a:rPr lang="en-US" sz="2400" b="1" dirty="0" smtClean="0">
                <a:latin typeface="Batang" panose="02030600000101010101" pitchFamily="18" charset="-127"/>
                <a:ea typeface="Batang" panose="02030600000101010101" pitchFamily="18" charset="-127"/>
              </a:rPr>
              <a:t>The Trachea</a:t>
            </a:r>
            <a:endParaRPr lang="en-US" sz="2400" b="1" dirty="0">
              <a:latin typeface="Batang" panose="02030600000101010101" pitchFamily="18" charset="-127"/>
              <a:ea typeface="Batang" panose="02030600000101010101" pitchFamily="18" charset="-127"/>
            </a:endParaRPr>
          </a:p>
        </p:txBody>
      </p:sp>
      <p:sp>
        <p:nvSpPr>
          <p:cNvPr id="5" name="TextBox 4"/>
          <p:cNvSpPr txBox="1"/>
          <p:nvPr/>
        </p:nvSpPr>
        <p:spPr>
          <a:xfrm>
            <a:off x="0" y="294525"/>
            <a:ext cx="7010400" cy="6401753"/>
          </a:xfrm>
          <a:prstGeom prst="rect">
            <a:avLst/>
          </a:prstGeom>
          <a:noFill/>
          <a:ln>
            <a:solidFill>
              <a:schemeClr val="bg1"/>
            </a:solidFill>
          </a:ln>
        </p:spPr>
        <p:txBody>
          <a:bodyPr wrap="square" rtlCol="0">
            <a:spAutoFit/>
          </a:bodyPr>
          <a:lstStyle/>
          <a:p>
            <a:r>
              <a:rPr lang="en-US" b="1" dirty="0" smtClean="0">
                <a:solidFill>
                  <a:srgbClr val="FF0000"/>
                </a:solidFill>
                <a:latin typeface="Bradley Hand ITC" panose="03070402050302030203" pitchFamily="66" charset="0"/>
              </a:rPr>
              <a:t>Salient </a:t>
            </a:r>
            <a:r>
              <a:rPr lang="en-US" b="1" dirty="0">
                <a:solidFill>
                  <a:srgbClr val="FF0000"/>
                </a:solidFill>
                <a:latin typeface="Bradley Hand ITC" panose="03070402050302030203" pitchFamily="66" charset="0"/>
              </a:rPr>
              <a:t>Features: </a:t>
            </a:r>
            <a:endParaRPr lang="en-US" b="1" dirty="0" smtClean="0">
              <a:solidFill>
                <a:srgbClr val="FF0000"/>
              </a:solidFill>
              <a:latin typeface="Bradley Hand ITC" panose="03070402050302030203" pitchFamily="66" charset="0"/>
            </a:endParaRPr>
          </a:p>
          <a:p>
            <a:pPr marL="285750" indent="-285750">
              <a:buFont typeface="Arial" panose="020B0604020202020204" pitchFamily="34" charset="0"/>
              <a:buChar char="•"/>
            </a:pPr>
            <a:r>
              <a:rPr lang="en-US" sz="1600" dirty="0">
                <a:latin typeface="Baskerville Old Face" panose="02020602080505020303" pitchFamily="18" charset="0"/>
              </a:rPr>
              <a:t>is about 10 cm long and nearly 2.0cm in diameter.</a:t>
            </a:r>
          </a:p>
          <a:p>
            <a:pPr marL="285750" indent="-285750">
              <a:buFont typeface="Arial" panose="020B0604020202020204" pitchFamily="34" charset="0"/>
              <a:buChar char="•"/>
            </a:pPr>
            <a:r>
              <a:rPr lang="en-US" sz="1600" dirty="0">
                <a:latin typeface="Baskerville Old Face" panose="02020602080505020303" pitchFamily="18" charset="0"/>
              </a:rPr>
              <a:t>commences at the lower border of the cricoid cartilage (C6) and terminates by bifurcating at the level of the sternal angle of Louis (T4/5).</a:t>
            </a:r>
          </a:p>
          <a:p>
            <a:pPr marL="285750" indent="-285750">
              <a:buFont typeface="Arial" panose="020B0604020202020204" pitchFamily="34" charset="0"/>
              <a:buChar char="•"/>
            </a:pPr>
            <a:r>
              <a:rPr lang="en-US" sz="1600" dirty="0">
                <a:latin typeface="Baskerville Old Face" panose="02020602080505020303" pitchFamily="18" charset="0"/>
              </a:rPr>
              <a:t>Lying partly in the neck and partly in the thorax.</a:t>
            </a:r>
          </a:p>
          <a:p>
            <a:r>
              <a:rPr lang="en-US" b="1" dirty="0">
                <a:solidFill>
                  <a:srgbClr val="FF0000"/>
                </a:solidFill>
                <a:latin typeface="Bradley Hand ITC" panose="03070402050302030203" pitchFamily="66" charset="0"/>
              </a:rPr>
              <a:t> </a:t>
            </a:r>
            <a:endParaRPr lang="en-US" b="1" dirty="0" smtClean="0">
              <a:solidFill>
                <a:srgbClr val="FF0000"/>
              </a:solidFill>
              <a:latin typeface="Bradley Hand ITC" panose="03070402050302030203" pitchFamily="66" charset="0"/>
            </a:endParaRPr>
          </a:p>
          <a:p>
            <a:r>
              <a:rPr lang="en-US" b="1" dirty="0" smtClean="0">
                <a:solidFill>
                  <a:srgbClr val="FF0000"/>
                </a:solidFill>
                <a:latin typeface="Bradley Hand ITC" panose="03070402050302030203" pitchFamily="66" charset="0"/>
              </a:rPr>
              <a:t>CERVICAL PART(Relations)</a:t>
            </a:r>
          </a:p>
          <a:p>
            <a:r>
              <a:rPr lang="en-US" sz="1600" dirty="0" smtClean="0">
                <a:solidFill>
                  <a:srgbClr val="FF0000"/>
                </a:solidFill>
                <a:latin typeface="Baskerville Old Face" panose="02020602080505020303" pitchFamily="18" charset="0"/>
              </a:rPr>
              <a:t>Anteriorly</a:t>
            </a:r>
            <a:r>
              <a:rPr lang="en-US" sz="1600" dirty="0">
                <a:latin typeface="Baskerville Old Face" panose="02020602080505020303" pitchFamily="18" charset="0"/>
              </a:rPr>
              <a:t>— the isthmus of </a:t>
            </a:r>
            <a:r>
              <a:rPr lang="en-US" sz="1600" dirty="0" smtClean="0">
                <a:latin typeface="Baskerville Old Face" panose="02020602080505020303" pitchFamily="18" charset="0"/>
              </a:rPr>
              <a:t>TG, ITVs, SH and ST </a:t>
            </a:r>
            <a:r>
              <a:rPr lang="en-US" sz="1600" dirty="0">
                <a:latin typeface="Baskerville Old Face" panose="02020602080505020303" pitchFamily="18" charset="0"/>
              </a:rPr>
              <a:t>muscles;</a:t>
            </a:r>
          </a:p>
          <a:p>
            <a:r>
              <a:rPr lang="en-US" sz="1600" dirty="0" smtClean="0">
                <a:solidFill>
                  <a:srgbClr val="FF0000"/>
                </a:solidFill>
                <a:latin typeface="Baskerville Old Face" panose="02020602080505020303" pitchFamily="18" charset="0"/>
              </a:rPr>
              <a:t>Laterally</a:t>
            </a:r>
            <a:r>
              <a:rPr lang="en-US" sz="1600" dirty="0" smtClean="0">
                <a:latin typeface="Baskerville Old Face" panose="02020602080505020303" pitchFamily="18" charset="0"/>
              </a:rPr>
              <a:t>—the </a:t>
            </a:r>
            <a:r>
              <a:rPr lang="en-US" sz="1600" dirty="0">
                <a:latin typeface="Baskerville Old Face" panose="02020602080505020303" pitchFamily="18" charset="0"/>
              </a:rPr>
              <a:t>lobes of thyroid gland and the </a:t>
            </a:r>
            <a:r>
              <a:rPr lang="en-US" sz="1600" dirty="0" smtClean="0">
                <a:latin typeface="Baskerville Old Face" panose="02020602080505020303" pitchFamily="18" charset="0"/>
              </a:rPr>
              <a:t>CCA</a:t>
            </a:r>
            <a:endParaRPr lang="en-US" sz="1600" dirty="0">
              <a:latin typeface="Baskerville Old Face" panose="02020602080505020303" pitchFamily="18" charset="0"/>
            </a:endParaRPr>
          </a:p>
          <a:p>
            <a:r>
              <a:rPr lang="en-US" sz="1600" dirty="0" smtClean="0">
                <a:solidFill>
                  <a:srgbClr val="FF0000"/>
                </a:solidFill>
                <a:latin typeface="Baskerville Old Face" panose="02020602080505020303" pitchFamily="18" charset="0"/>
              </a:rPr>
              <a:t>Posteriorly</a:t>
            </a:r>
            <a:r>
              <a:rPr lang="en-US" sz="1600" dirty="0" smtClean="0">
                <a:latin typeface="Baskerville Old Face" panose="02020602080505020303" pitchFamily="18" charset="0"/>
              </a:rPr>
              <a:t>—the esophagus </a:t>
            </a:r>
            <a:r>
              <a:rPr lang="en-US" sz="1600" dirty="0">
                <a:latin typeface="Baskerville Old Face" panose="02020602080505020303" pitchFamily="18" charset="0"/>
              </a:rPr>
              <a:t>with the recurrent </a:t>
            </a:r>
            <a:r>
              <a:rPr lang="en-US" sz="1600" dirty="0" smtClean="0">
                <a:latin typeface="Baskerville Old Face" panose="02020602080505020303" pitchFamily="18" charset="0"/>
              </a:rPr>
              <a:t>laryngeal</a:t>
            </a:r>
          </a:p>
          <a:p>
            <a:endParaRPr lang="en-US" b="1" dirty="0">
              <a:solidFill>
                <a:srgbClr val="FF0000"/>
              </a:solidFill>
              <a:latin typeface="Baskerville Old Face" panose="02020602080505020303" pitchFamily="18" charset="0"/>
            </a:endParaRPr>
          </a:p>
          <a:p>
            <a:r>
              <a:rPr lang="en-US" b="1" dirty="0">
                <a:solidFill>
                  <a:srgbClr val="FF0000"/>
                </a:solidFill>
                <a:latin typeface="Bradley Hand ITC" panose="03070402050302030203" pitchFamily="66" charset="0"/>
              </a:rPr>
              <a:t>Clinical </a:t>
            </a:r>
            <a:r>
              <a:rPr lang="en-US" b="1" dirty="0" smtClean="0">
                <a:solidFill>
                  <a:srgbClr val="FF0000"/>
                </a:solidFill>
                <a:latin typeface="Bradley Hand ITC" panose="03070402050302030203" pitchFamily="66" charset="0"/>
              </a:rPr>
              <a:t>Features:</a:t>
            </a:r>
          </a:p>
          <a:p>
            <a:pPr marL="285750" indent="-285750">
              <a:buFont typeface="Arial" panose="020B0604020202020204" pitchFamily="34" charset="0"/>
              <a:buChar char="•"/>
            </a:pPr>
            <a:r>
              <a:rPr lang="en-US" sz="1600" dirty="0">
                <a:latin typeface="Baskerville Old Face" panose="02020602080505020303" pitchFamily="18" charset="0"/>
              </a:rPr>
              <a:t>may be compressed or displaced by pathological </a:t>
            </a:r>
            <a:r>
              <a:rPr lang="en-US" sz="1600" dirty="0" smtClean="0">
                <a:latin typeface="Baskerville Old Face" panose="02020602080505020303" pitchFamily="18" charset="0"/>
              </a:rPr>
              <a:t>enlargement</a:t>
            </a:r>
          </a:p>
          <a:p>
            <a:pPr marL="285750" indent="-285750">
              <a:buFont typeface="Arial" panose="020B0604020202020204" pitchFamily="34" charset="0"/>
              <a:buChar char="•"/>
            </a:pPr>
            <a:r>
              <a:rPr lang="en-US" sz="1600" dirty="0"/>
              <a:t>‘</a:t>
            </a:r>
            <a:r>
              <a:rPr lang="en-US" sz="1600" dirty="0">
                <a:solidFill>
                  <a:srgbClr val="FF0000"/>
                </a:solidFill>
                <a:latin typeface="Baskerville Old Face" panose="02020602080505020303" pitchFamily="18" charset="0"/>
              </a:rPr>
              <a:t>Tracheal-tug’ </a:t>
            </a:r>
            <a:r>
              <a:rPr lang="en-US" sz="1600" dirty="0">
                <a:latin typeface="Baskerville Old Face" panose="02020602080505020303" pitchFamily="18" charset="0"/>
              </a:rPr>
              <a:t>characteristic of aneurysms of the aortic </a:t>
            </a:r>
            <a:r>
              <a:rPr lang="en-US" sz="1600" dirty="0" smtClean="0">
                <a:latin typeface="Baskerville Old Face" panose="02020602080505020303" pitchFamily="18" charset="0"/>
              </a:rPr>
              <a:t>arch</a:t>
            </a:r>
          </a:p>
          <a:p>
            <a:pPr marL="285750" indent="-285750">
              <a:buFont typeface="Arial" panose="020B0604020202020204" pitchFamily="34" charset="0"/>
              <a:buChar char="•"/>
            </a:pPr>
            <a:r>
              <a:rPr lang="en-US" sz="1600" dirty="0">
                <a:solidFill>
                  <a:srgbClr val="FF0000"/>
                </a:solidFill>
                <a:latin typeface="Baskerville Old Face" panose="02020602080505020303" pitchFamily="18" charset="0"/>
              </a:rPr>
              <a:t>Tracheotomy and tracheostomy </a:t>
            </a:r>
            <a:endParaRPr lang="en-US" sz="1600" dirty="0" smtClean="0">
              <a:solidFill>
                <a:srgbClr val="FF0000"/>
              </a:solidFill>
              <a:latin typeface="Baskerville Old Face" panose="02020602080505020303" pitchFamily="18" charset="0"/>
            </a:endParaRPr>
          </a:p>
          <a:p>
            <a:pPr marL="742950" lvl="1" indent="-285750">
              <a:buFont typeface="Arial" panose="020B0604020202020204" pitchFamily="34" charset="0"/>
              <a:buChar char="•"/>
            </a:pPr>
            <a:r>
              <a:rPr lang="en-US" sz="1600" dirty="0" smtClean="0">
                <a:solidFill>
                  <a:srgbClr val="FF0000"/>
                </a:solidFill>
                <a:latin typeface="Baskerville Old Face" panose="02020602080505020303" pitchFamily="18" charset="0"/>
              </a:rPr>
              <a:t>Tracheotomy </a:t>
            </a:r>
            <a:r>
              <a:rPr lang="en-US" sz="1600" dirty="0" smtClean="0">
                <a:latin typeface="Baskerville Old Face" panose="02020602080505020303" pitchFamily="18" charset="0"/>
              </a:rPr>
              <a:t>(making an incision in the trachea-in children)</a:t>
            </a:r>
          </a:p>
          <a:p>
            <a:pPr marL="742950" lvl="1" indent="-285750">
              <a:buFont typeface="Arial" panose="020B0604020202020204" pitchFamily="34" charset="0"/>
              <a:buChar char="•"/>
            </a:pPr>
            <a:r>
              <a:rPr lang="en-US" sz="1600" dirty="0" smtClean="0">
                <a:solidFill>
                  <a:srgbClr val="FF0000"/>
                </a:solidFill>
                <a:latin typeface="Baskerville Old Face" panose="02020602080505020303" pitchFamily="18" charset="0"/>
              </a:rPr>
              <a:t>Tracheostomy </a:t>
            </a:r>
            <a:r>
              <a:rPr lang="en-US" sz="1600" dirty="0" smtClean="0">
                <a:latin typeface="Baskerville Old Face" panose="02020602080505020303" pitchFamily="18" charset="0"/>
              </a:rPr>
              <a:t>(removal of small part of wall)</a:t>
            </a:r>
          </a:p>
          <a:p>
            <a:r>
              <a:rPr lang="en-US" sz="1600" dirty="0" smtClean="0">
                <a:solidFill>
                  <a:srgbClr val="FF0000"/>
                </a:solidFill>
                <a:latin typeface="Baskerville Old Face" panose="02020602080505020303" pitchFamily="18" charset="0"/>
              </a:rPr>
              <a:t>Indications</a:t>
            </a:r>
          </a:p>
          <a:p>
            <a:pPr marL="285750" indent="-285750">
              <a:buFont typeface="Arial" panose="020B0604020202020204" pitchFamily="34" charset="0"/>
              <a:buChar char="•"/>
            </a:pPr>
            <a:r>
              <a:rPr lang="en-US" sz="1600" dirty="0" smtClean="0">
                <a:latin typeface="Baskerville Old Face" panose="02020602080505020303" pitchFamily="18" charset="0"/>
              </a:rPr>
              <a:t>Laryngeal </a:t>
            </a:r>
            <a:r>
              <a:rPr lang="en-US" sz="1600" dirty="0">
                <a:latin typeface="Baskerville Old Face" panose="02020602080505020303" pitchFamily="18" charset="0"/>
              </a:rPr>
              <a:t>obstruction </a:t>
            </a:r>
            <a:r>
              <a:rPr lang="en-US" sz="1600" dirty="0" smtClean="0">
                <a:latin typeface="Baskerville Old Face" panose="02020602080505020303" pitchFamily="18" charset="0"/>
              </a:rPr>
              <a:t>(tumors, </a:t>
            </a:r>
            <a:r>
              <a:rPr lang="en-US" sz="1600" dirty="0">
                <a:latin typeface="Baskerville Old Face" panose="02020602080505020303" pitchFamily="18" charset="0"/>
              </a:rPr>
              <a:t>inhaled foreign bodies</a:t>
            </a:r>
            <a:r>
              <a:rPr lang="en-US" sz="1600" dirty="0" smtClean="0">
                <a:latin typeface="Baskerville Old Face" panose="02020602080505020303" pitchFamily="18" charset="0"/>
              </a:rPr>
              <a:t>) </a:t>
            </a:r>
          </a:p>
          <a:p>
            <a:pPr marL="285750" indent="-285750">
              <a:buFont typeface="Arial" panose="020B0604020202020204" pitchFamily="34" charset="0"/>
              <a:buChar char="•"/>
            </a:pPr>
            <a:r>
              <a:rPr lang="en-US" sz="1600" dirty="0" smtClean="0">
                <a:latin typeface="Baskerville Old Face" panose="02020602080505020303" pitchFamily="18" charset="0"/>
              </a:rPr>
              <a:t>Evacuation </a:t>
            </a:r>
            <a:r>
              <a:rPr lang="en-US" sz="1600" dirty="0">
                <a:latin typeface="Baskerville Old Face" panose="02020602080505020303" pitchFamily="18" charset="0"/>
              </a:rPr>
              <a:t>of excessive </a:t>
            </a:r>
            <a:r>
              <a:rPr lang="en-US" sz="1600" dirty="0" smtClean="0">
                <a:latin typeface="Baskerville Old Face" panose="02020602080505020303" pitchFamily="18" charset="0"/>
              </a:rPr>
              <a:t>secretions (</a:t>
            </a:r>
            <a:r>
              <a:rPr lang="en-US" sz="1600" dirty="0">
                <a:latin typeface="Baskerville Old Face" panose="02020602080505020303" pitchFamily="18" charset="0"/>
              </a:rPr>
              <a:t>severe postoperative chest infection in a patient who is too weak to </a:t>
            </a:r>
            <a:r>
              <a:rPr lang="en-US" sz="1600" dirty="0" smtClean="0">
                <a:latin typeface="Baskerville Old Face" panose="02020602080505020303" pitchFamily="18" charset="0"/>
              </a:rPr>
              <a:t>cough adequately)</a:t>
            </a:r>
          </a:p>
          <a:p>
            <a:pPr marL="285750" indent="-285750">
              <a:buFont typeface="Arial" panose="020B0604020202020204" pitchFamily="34" charset="0"/>
              <a:buChar char="•"/>
            </a:pPr>
            <a:r>
              <a:rPr lang="en-US" sz="1600" dirty="0" smtClean="0">
                <a:latin typeface="Baskerville Old Face" panose="02020602080505020303" pitchFamily="18" charset="0"/>
              </a:rPr>
              <a:t>For </a:t>
            </a:r>
            <a:r>
              <a:rPr lang="en-US" sz="1600" dirty="0">
                <a:latin typeface="Baskerville Old Face" panose="02020602080505020303" pitchFamily="18" charset="0"/>
              </a:rPr>
              <a:t>long-continued artificial respiration (</a:t>
            </a:r>
            <a:r>
              <a:rPr lang="en-US" sz="1600" dirty="0" smtClean="0">
                <a:latin typeface="Baskerville Old Face" panose="02020602080505020303" pitchFamily="18" charset="0"/>
              </a:rPr>
              <a:t>poliomyelitis, severe </a:t>
            </a:r>
            <a:r>
              <a:rPr lang="en-US" sz="1600" dirty="0">
                <a:latin typeface="Baskerville Old Face" panose="02020602080505020303" pitchFamily="18" charset="0"/>
              </a:rPr>
              <a:t>chest injuries</a:t>
            </a:r>
            <a:r>
              <a:rPr lang="en-US" sz="1600" dirty="0" smtClean="0">
                <a:latin typeface="Baskerville Old Face" panose="02020602080505020303" pitchFamily="18" charset="0"/>
              </a:rPr>
              <a:t>).</a:t>
            </a:r>
          </a:p>
          <a:p>
            <a:pPr marL="285750" indent="-285750">
              <a:buFont typeface="Arial" panose="020B0604020202020204" pitchFamily="34" charset="0"/>
              <a:buChar char="•"/>
            </a:pPr>
            <a:endParaRPr lang="en-US" sz="1600" dirty="0">
              <a:latin typeface="Baskerville Old Face" panose="02020602080505020303" pitchFamily="18" charset="0"/>
            </a:endParaRPr>
          </a:p>
          <a:p>
            <a:r>
              <a:rPr lang="en-US" sz="1600" dirty="0" smtClean="0">
                <a:solidFill>
                  <a:schemeClr val="accent2">
                    <a:lumMod val="50000"/>
                  </a:schemeClr>
                </a:solidFill>
                <a:latin typeface="Berlin Sans FB" panose="020E0602020502020306" pitchFamily="34" charset="0"/>
              </a:rPr>
              <a:t>The </a:t>
            </a:r>
            <a:r>
              <a:rPr lang="en-US" sz="1600" dirty="0">
                <a:solidFill>
                  <a:schemeClr val="accent2">
                    <a:lumMod val="50000"/>
                  </a:schemeClr>
                </a:solidFill>
                <a:latin typeface="Berlin Sans FB" panose="020E0602020502020306" pitchFamily="34" charset="0"/>
              </a:rPr>
              <a:t>golden rule of tracheostomy—based entirely on anatomical </a:t>
            </a:r>
            <a:r>
              <a:rPr lang="en-US" sz="1600" dirty="0" smtClean="0">
                <a:solidFill>
                  <a:schemeClr val="accent2">
                    <a:lumMod val="50000"/>
                  </a:schemeClr>
                </a:solidFill>
                <a:latin typeface="Berlin Sans FB" panose="020E0602020502020306" pitchFamily="34" charset="0"/>
              </a:rPr>
              <a:t>considerations—is </a:t>
            </a:r>
            <a:r>
              <a:rPr lang="en-US" sz="1600" dirty="0">
                <a:solidFill>
                  <a:schemeClr val="accent2">
                    <a:lumMod val="50000"/>
                  </a:schemeClr>
                </a:solidFill>
                <a:latin typeface="Berlin Sans FB" panose="020E0602020502020306" pitchFamily="34" charset="0"/>
              </a:rPr>
              <a:t>‘stick exactly to the midline’.</a:t>
            </a:r>
          </a:p>
        </p:txBody>
      </p:sp>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8001000" y="294525"/>
            <a:ext cx="3108495" cy="2372475"/>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2563" y="2817682"/>
            <a:ext cx="3286014" cy="2349500"/>
          </a:xfrm>
          <a:prstGeom prst="rect">
            <a:avLst/>
          </a:prstGeom>
        </p:spPr>
      </p:pic>
    </p:spTree>
    <p:extLst>
      <p:ext uri="{BB962C8B-B14F-4D97-AF65-F5344CB8AC3E}">
        <p14:creationId xmlns:p14="http://schemas.microsoft.com/office/powerpoint/2010/main" val="1684234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nv21_0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799419"/>
            <a:ext cx="2853673" cy="313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bwMode="gray">
          <a:xfrm>
            <a:off x="76200" y="396568"/>
            <a:ext cx="5943600" cy="5933369"/>
          </a:xfr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a:bodyPr>
          <a:lstStyle/>
          <a:p>
            <a:endParaRPr lang="en-US" sz="1600" dirty="0" smtClean="0"/>
          </a:p>
          <a:p>
            <a:pPr marL="0" indent="0">
              <a:buNone/>
            </a:pPr>
            <a:r>
              <a:rPr lang="en-US" sz="1600" b="1" dirty="0" smtClean="0">
                <a:solidFill>
                  <a:schemeClr val="accent4"/>
                </a:solidFill>
                <a:latin typeface="Batang" panose="02030600000101010101" pitchFamily="18" charset="-127"/>
                <a:ea typeface="Batang" panose="02030600000101010101" pitchFamily="18" charset="-127"/>
              </a:rPr>
              <a:t> </a:t>
            </a:r>
            <a:r>
              <a:rPr lang="en-US" sz="1400" b="1" dirty="0" smtClean="0">
                <a:solidFill>
                  <a:srgbClr val="FF0000"/>
                </a:solidFill>
                <a:latin typeface="Batang" panose="02030600000101010101" pitchFamily="18" charset="-127"/>
                <a:ea typeface="Batang" panose="02030600000101010101" pitchFamily="18" charset="-127"/>
              </a:rPr>
              <a:t>Common </a:t>
            </a:r>
            <a:r>
              <a:rPr lang="en-US" sz="1400" b="1" dirty="0">
                <a:solidFill>
                  <a:srgbClr val="FF0000"/>
                </a:solidFill>
                <a:latin typeface="Batang" panose="02030600000101010101" pitchFamily="18" charset="-127"/>
                <a:ea typeface="Batang" panose="02030600000101010101" pitchFamily="18" charset="-127"/>
              </a:rPr>
              <a:t>Carotid Artery (CCA</a:t>
            </a:r>
            <a:r>
              <a:rPr lang="en-US" sz="1400" b="1" dirty="0" smtClean="0">
                <a:solidFill>
                  <a:srgbClr val="FF0000"/>
                </a:solidFill>
                <a:latin typeface="Batang" panose="02030600000101010101" pitchFamily="18" charset="-127"/>
                <a:ea typeface="Batang" panose="02030600000101010101" pitchFamily="18" charset="-127"/>
              </a:rPr>
              <a:t>)</a:t>
            </a:r>
            <a:endParaRPr lang="en-US" sz="1400" b="1" dirty="0">
              <a:solidFill>
                <a:srgbClr val="FF0000"/>
              </a:solidFill>
              <a:latin typeface="Batang" panose="02030600000101010101" pitchFamily="18" charset="-127"/>
              <a:ea typeface="Batang" panose="02030600000101010101" pitchFamily="18" charset="-127"/>
            </a:endParaRPr>
          </a:p>
          <a:p>
            <a:pPr>
              <a:defRPr/>
            </a:pPr>
            <a:r>
              <a:rPr lang="en-US" sz="1300" b="1" dirty="0">
                <a:solidFill>
                  <a:schemeClr val="tx1"/>
                </a:solidFill>
                <a:latin typeface="Batang" panose="02030600000101010101" pitchFamily="18" charset="-127"/>
                <a:ea typeface="Batang" panose="02030600000101010101" pitchFamily="18" charset="-127"/>
              </a:rPr>
              <a:t>Right from brachiocephalic artery &amp; Left  arise from aortic arch.</a:t>
            </a:r>
          </a:p>
          <a:p>
            <a:pPr>
              <a:defRPr/>
            </a:pPr>
            <a:r>
              <a:rPr lang="en-US" sz="1300" b="1" dirty="0">
                <a:solidFill>
                  <a:schemeClr val="tx1"/>
                </a:solidFill>
                <a:latin typeface="Batang" panose="02030600000101010101" pitchFamily="18" charset="-127"/>
                <a:ea typeface="Batang" panose="02030600000101010101" pitchFamily="18" charset="-127"/>
              </a:rPr>
              <a:t>Extent  </a:t>
            </a:r>
            <a:r>
              <a:rPr lang="en-US" sz="1300" b="1" dirty="0" smtClean="0">
                <a:solidFill>
                  <a:schemeClr val="tx1"/>
                </a:solidFill>
                <a:latin typeface="Batang" panose="02030600000101010101" pitchFamily="18" charset="-127"/>
                <a:ea typeface="Batang" panose="02030600000101010101" pitchFamily="18" charset="-127"/>
              </a:rPr>
              <a:t>SC </a:t>
            </a:r>
            <a:r>
              <a:rPr lang="en-US" sz="1300" b="1" dirty="0">
                <a:solidFill>
                  <a:schemeClr val="tx1"/>
                </a:solidFill>
                <a:latin typeface="Batang" panose="02030600000101010101" pitchFamily="18" charset="-127"/>
                <a:ea typeface="Batang" panose="02030600000101010101" pitchFamily="18" charset="-127"/>
              </a:rPr>
              <a:t>joint  to level of upper border of thyroid cartilage</a:t>
            </a:r>
          </a:p>
          <a:p>
            <a:pPr marL="0" indent="0">
              <a:buNone/>
              <a:defRPr/>
            </a:pPr>
            <a:r>
              <a:rPr lang="en-US" sz="1400" dirty="0" smtClean="0">
                <a:solidFill>
                  <a:srgbClr val="FF0000"/>
                </a:solidFill>
              </a:rPr>
              <a:t>PULSE- Carotid </a:t>
            </a:r>
            <a:r>
              <a:rPr lang="en-US" sz="1400" dirty="0">
                <a:solidFill>
                  <a:srgbClr val="FF0000"/>
                </a:solidFill>
              </a:rPr>
              <a:t>pulse </a:t>
            </a:r>
            <a:r>
              <a:rPr lang="en-US" sz="1300" b="1" dirty="0">
                <a:solidFill>
                  <a:schemeClr val="tx1"/>
                </a:solidFill>
                <a:latin typeface="Batang" panose="02030600000101010101" pitchFamily="18" charset="-127"/>
                <a:ea typeface="Batang" panose="02030600000101010101" pitchFamily="18" charset="-127"/>
              </a:rPr>
              <a:t>in carotid triangle close to anterior border of </a:t>
            </a:r>
            <a:r>
              <a:rPr lang="en-US" sz="1300" b="1" dirty="0" err="1">
                <a:solidFill>
                  <a:schemeClr val="tx1"/>
                </a:solidFill>
                <a:latin typeface="Batang" panose="02030600000101010101" pitchFamily="18" charset="-127"/>
                <a:ea typeface="Batang" panose="02030600000101010101" pitchFamily="18" charset="-127"/>
              </a:rPr>
              <a:t>sternomastoid</a:t>
            </a:r>
            <a:r>
              <a:rPr lang="en-US" sz="1300" b="1" dirty="0">
                <a:solidFill>
                  <a:schemeClr val="tx1"/>
                </a:solidFill>
                <a:latin typeface="Batang" panose="02030600000101010101" pitchFamily="18" charset="-127"/>
                <a:ea typeface="Batang" panose="02030600000101010101" pitchFamily="18" charset="-127"/>
              </a:rPr>
              <a:t>, at the level of upper border of thyroid cartilage</a:t>
            </a:r>
          </a:p>
          <a:p>
            <a:pPr>
              <a:defRPr/>
            </a:pPr>
            <a:r>
              <a:rPr lang="en-US" sz="1300" b="1" dirty="0" smtClean="0">
                <a:solidFill>
                  <a:schemeClr val="tx1"/>
                </a:solidFill>
                <a:latin typeface="Batang" panose="02030600000101010101" pitchFamily="18" charset="-127"/>
                <a:ea typeface="Batang" panose="02030600000101010101" pitchFamily="18" charset="-127"/>
              </a:rPr>
              <a:t>Branches are External and Internal CAs</a:t>
            </a:r>
            <a:endParaRPr lang="en-US" sz="1300" b="1" dirty="0">
              <a:solidFill>
                <a:schemeClr val="tx1"/>
              </a:solidFill>
              <a:latin typeface="Batang" panose="02030600000101010101" pitchFamily="18" charset="-127"/>
              <a:ea typeface="Batang" panose="02030600000101010101" pitchFamily="18" charset="-127"/>
            </a:endParaRPr>
          </a:p>
          <a:p>
            <a:pPr marL="0" indent="0">
              <a:buNone/>
              <a:defRPr/>
            </a:pPr>
            <a:r>
              <a:rPr lang="en-US" sz="1200" b="1" dirty="0" smtClean="0">
                <a:solidFill>
                  <a:srgbClr val="FF0000"/>
                </a:solidFill>
                <a:latin typeface="Batang" panose="02030600000101010101" pitchFamily="18" charset="-127"/>
                <a:ea typeface="Batang" panose="02030600000101010101" pitchFamily="18" charset="-127"/>
              </a:rPr>
              <a:t>External Carotid artery</a:t>
            </a:r>
          </a:p>
          <a:p>
            <a:pPr>
              <a:defRPr/>
            </a:pPr>
            <a:r>
              <a:rPr lang="en-US" sz="1400" dirty="0" smtClean="0"/>
              <a:t>It </a:t>
            </a:r>
            <a:r>
              <a:rPr lang="en-US" sz="1400" dirty="0"/>
              <a:t>supplies neck, face, tongue</a:t>
            </a:r>
            <a:r>
              <a:rPr lang="en-US" sz="1400" dirty="0" smtClean="0"/>
              <a:t>,  </a:t>
            </a:r>
            <a:r>
              <a:rPr lang="en-US" sz="1400" dirty="0"/>
              <a:t>maxilla &amp; scalp.</a:t>
            </a:r>
          </a:p>
          <a:p>
            <a:pPr marL="0" indent="0">
              <a:buNone/>
              <a:defRPr/>
            </a:pPr>
            <a:r>
              <a:rPr lang="en-US" sz="1200" b="1" dirty="0" smtClean="0">
                <a:solidFill>
                  <a:srgbClr val="FF0000"/>
                </a:solidFill>
                <a:latin typeface="Batang" panose="02030600000101010101" pitchFamily="18" charset="-127"/>
                <a:ea typeface="Batang" panose="02030600000101010101" pitchFamily="18" charset="-127"/>
              </a:rPr>
              <a:t>Branches includes:</a:t>
            </a:r>
            <a:endParaRPr lang="en-US" sz="1200" b="1" dirty="0">
              <a:solidFill>
                <a:srgbClr val="FF0000"/>
              </a:solidFill>
              <a:latin typeface="Batang" panose="02030600000101010101" pitchFamily="18" charset="-127"/>
              <a:ea typeface="Batang" panose="02030600000101010101" pitchFamily="18" charset="-127"/>
            </a:endParaRPr>
          </a:p>
          <a:p>
            <a:pPr marL="0" indent="0">
              <a:lnSpc>
                <a:spcPct val="110000"/>
              </a:lnSpc>
              <a:buNone/>
              <a:defRPr/>
            </a:pPr>
            <a:r>
              <a:rPr lang="en-US" sz="1300" b="1" dirty="0">
                <a:solidFill>
                  <a:srgbClr val="FF0000"/>
                </a:solidFill>
                <a:latin typeface="Batang" panose="02030600000101010101" pitchFamily="18" charset="-127"/>
                <a:ea typeface="Batang" panose="02030600000101010101" pitchFamily="18" charset="-127"/>
              </a:rPr>
              <a:t>Superior </a:t>
            </a:r>
            <a:r>
              <a:rPr lang="en-US" sz="1300" b="1" dirty="0" smtClean="0">
                <a:solidFill>
                  <a:srgbClr val="FF0000"/>
                </a:solidFill>
                <a:latin typeface="Batang" panose="02030600000101010101" pitchFamily="18" charset="-127"/>
                <a:ea typeface="Batang" panose="02030600000101010101" pitchFamily="18" charset="-127"/>
              </a:rPr>
              <a:t>thyroid</a:t>
            </a:r>
            <a:r>
              <a:rPr lang="en-US" sz="1300" b="1" dirty="0" smtClean="0">
                <a:solidFill>
                  <a:schemeClr val="tx1"/>
                </a:solidFill>
                <a:latin typeface="Batang" panose="02030600000101010101" pitchFamily="18" charset="-127"/>
                <a:ea typeface="Batang" panose="02030600000101010101" pitchFamily="18" charset="-127"/>
              </a:rPr>
              <a:t>, </a:t>
            </a:r>
            <a:r>
              <a:rPr lang="en-US" sz="1300" b="1" dirty="0">
                <a:solidFill>
                  <a:schemeClr val="tx1"/>
                </a:solidFill>
                <a:latin typeface="Batang" panose="02030600000101010101" pitchFamily="18" charset="-127"/>
                <a:ea typeface="Batang" panose="02030600000101010101" pitchFamily="18" charset="-127"/>
              </a:rPr>
              <a:t>Ascending </a:t>
            </a:r>
            <a:r>
              <a:rPr lang="en-US" sz="1300" b="1" dirty="0" smtClean="0">
                <a:solidFill>
                  <a:schemeClr val="tx1"/>
                </a:solidFill>
                <a:latin typeface="Batang" panose="02030600000101010101" pitchFamily="18" charset="-127"/>
                <a:ea typeface="Batang" panose="02030600000101010101" pitchFamily="18" charset="-127"/>
              </a:rPr>
              <a:t>pharyngeal, </a:t>
            </a:r>
            <a:r>
              <a:rPr lang="en-US" sz="1300" b="1" dirty="0" smtClean="0">
                <a:solidFill>
                  <a:srgbClr val="FF0000"/>
                </a:solidFill>
                <a:latin typeface="Batang" panose="02030600000101010101" pitchFamily="18" charset="-127"/>
                <a:ea typeface="Batang" panose="02030600000101010101" pitchFamily="18" charset="-127"/>
              </a:rPr>
              <a:t>Lingual, </a:t>
            </a:r>
            <a:r>
              <a:rPr lang="en-US" sz="1300" b="1" dirty="0" smtClean="0">
                <a:solidFill>
                  <a:schemeClr val="tx1"/>
                </a:solidFill>
                <a:latin typeface="Batang" panose="02030600000101010101" pitchFamily="18" charset="-127"/>
                <a:ea typeface="Batang" panose="02030600000101010101" pitchFamily="18" charset="-127"/>
              </a:rPr>
              <a:t>Facial, </a:t>
            </a:r>
            <a:r>
              <a:rPr lang="en-US" sz="1300" b="1" dirty="0" smtClean="0">
                <a:solidFill>
                  <a:srgbClr val="FF0000"/>
                </a:solidFill>
                <a:latin typeface="Batang" panose="02030600000101010101" pitchFamily="18" charset="-127"/>
                <a:ea typeface="Batang" panose="02030600000101010101" pitchFamily="18" charset="-127"/>
              </a:rPr>
              <a:t>Occipital,</a:t>
            </a:r>
            <a:r>
              <a:rPr lang="en-US" sz="1300" b="1" dirty="0" smtClean="0">
                <a:solidFill>
                  <a:schemeClr val="tx1"/>
                </a:solidFill>
                <a:latin typeface="Batang" panose="02030600000101010101" pitchFamily="18" charset="-127"/>
                <a:ea typeface="Batang" panose="02030600000101010101" pitchFamily="18" charset="-127"/>
              </a:rPr>
              <a:t> Posterior auricular ,</a:t>
            </a:r>
            <a:r>
              <a:rPr lang="en-US" sz="1300" b="1" dirty="0" smtClean="0">
                <a:solidFill>
                  <a:srgbClr val="FF0000"/>
                </a:solidFill>
                <a:latin typeface="Batang" panose="02030600000101010101" pitchFamily="18" charset="-127"/>
                <a:ea typeface="Batang" panose="02030600000101010101" pitchFamily="18" charset="-127"/>
              </a:rPr>
              <a:t>Maxillary </a:t>
            </a:r>
            <a:r>
              <a:rPr lang="en-US" sz="1300" b="1" dirty="0" smtClean="0">
                <a:solidFill>
                  <a:schemeClr val="tx1"/>
                </a:solidFill>
                <a:latin typeface="Batang" panose="02030600000101010101" pitchFamily="18" charset="-127"/>
                <a:ea typeface="Batang" panose="02030600000101010101" pitchFamily="18" charset="-127"/>
              </a:rPr>
              <a:t>and Superficial temporal</a:t>
            </a:r>
            <a:r>
              <a:rPr lang="en-US" sz="1300" b="1" dirty="0">
                <a:solidFill>
                  <a:schemeClr val="tx1"/>
                </a:solidFill>
                <a:latin typeface="Batang" panose="02030600000101010101" pitchFamily="18" charset="-127"/>
                <a:ea typeface="Batang" panose="02030600000101010101" pitchFamily="18" charset="-127"/>
              </a:rPr>
              <a:t>.</a:t>
            </a:r>
          </a:p>
          <a:p>
            <a:pPr marL="0" indent="0">
              <a:buNone/>
            </a:pPr>
            <a:r>
              <a:rPr lang="en-US" sz="1300" b="1" dirty="0" smtClean="0">
                <a:solidFill>
                  <a:srgbClr val="FF0000"/>
                </a:solidFill>
                <a:latin typeface="Batang" panose="02030600000101010101" pitchFamily="18" charset="-127"/>
                <a:ea typeface="Batang" panose="02030600000101010101" pitchFamily="18" charset="-127"/>
              </a:rPr>
              <a:t>Clinical Features: </a:t>
            </a:r>
          </a:p>
          <a:p>
            <a:r>
              <a:rPr lang="en-US" sz="1300" b="1" dirty="0">
                <a:solidFill>
                  <a:schemeClr val="tx1"/>
                </a:solidFill>
                <a:latin typeface="Batang" panose="02030600000101010101" pitchFamily="18" charset="-127"/>
                <a:ea typeface="Batang" panose="02030600000101010101" pitchFamily="18" charset="-127"/>
              </a:rPr>
              <a:t>It may be surprisingly difficult to differentiate between the external and internal carotids at operation.</a:t>
            </a:r>
          </a:p>
          <a:p>
            <a:r>
              <a:rPr lang="en-US" sz="1300" b="1" dirty="0">
                <a:solidFill>
                  <a:schemeClr val="tx1"/>
                </a:solidFill>
                <a:latin typeface="Batang" panose="02030600000101010101" pitchFamily="18" charset="-127"/>
                <a:ea typeface="Batang" panose="02030600000101010101" pitchFamily="18" charset="-127"/>
              </a:rPr>
              <a:t>The common carotid artery can be exposed over the origin of the sternocleidomastoid immediately above the SC joint.</a:t>
            </a:r>
          </a:p>
          <a:p>
            <a:r>
              <a:rPr lang="en-US" sz="1300" b="1" dirty="0">
                <a:solidFill>
                  <a:schemeClr val="tx1"/>
                </a:solidFill>
                <a:latin typeface="Batang" panose="02030600000101010101" pitchFamily="18" charset="-127"/>
                <a:ea typeface="Batang" panose="02030600000101010101" pitchFamily="18" charset="-127"/>
              </a:rPr>
              <a:t>Ligation of the common carotid artery may be performed for intracranial aneurysm arising on the internal carotid.</a:t>
            </a:r>
          </a:p>
          <a:p>
            <a:r>
              <a:rPr lang="en-US" sz="1300" b="1" dirty="0">
                <a:solidFill>
                  <a:schemeClr val="tx1"/>
                </a:solidFill>
                <a:latin typeface="Batang" panose="02030600000101010101" pitchFamily="18" charset="-127"/>
                <a:ea typeface="Batang" panose="02030600000101010101" pitchFamily="18" charset="-127"/>
              </a:rPr>
              <a:t>Anastomoses  between the branches </a:t>
            </a:r>
            <a:r>
              <a:rPr lang="en-US" sz="1300" b="1" dirty="0" smtClean="0">
                <a:solidFill>
                  <a:schemeClr val="tx1"/>
                </a:solidFill>
                <a:latin typeface="Batang" panose="02030600000101010101" pitchFamily="18" charset="-127"/>
                <a:ea typeface="Batang" panose="02030600000101010101" pitchFamily="18" charset="-127"/>
              </a:rPr>
              <a:t>ensure </a:t>
            </a:r>
            <a:r>
              <a:rPr lang="en-US" sz="1300" b="1" dirty="0">
                <a:solidFill>
                  <a:schemeClr val="tx1"/>
                </a:solidFill>
                <a:latin typeface="Batang" panose="02030600000101010101" pitchFamily="18" charset="-127"/>
                <a:ea typeface="Batang" panose="02030600000101010101" pitchFamily="18" charset="-127"/>
              </a:rPr>
              <a:t>adequate blood supply to the brain on the affected side.</a:t>
            </a:r>
          </a:p>
        </p:txBody>
      </p:sp>
      <p:sp>
        <p:nvSpPr>
          <p:cNvPr id="10" name="Slide Number Placeholder 9"/>
          <p:cNvSpPr>
            <a:spLocks noGrp="1"/>
          </p:cNvSpPr>
          <p:nvPr>
            <p:ph type="sldNum" sz="quarter" idx="12"/>
          </p:nvPr>
        </p:nvSpPr>
        <p:spPr/>
        <p:txBody>
          <a:bodyPr/>
          <a:lstStyle/>
          <a:p>
            <a:fld id="{F24CD46A-430A-4298-B9D9-A45CD8963C04}" type="slidenum">
              <a:rPr lang="en-US" smtClean="0"/>
              <a:pPr/>
              <a:t>29</a:t>
            </a:fld>
            <a:endParaRPr lang="en-US"/>
          </a:p>
        </p:txBody>
      </p:sp>
      <p:sp>
        <p:nvSpPr>
          <p:cNvPr id="11" name="Footer Placeholder 10"/>
          <p:cNvSpPr>
            <a:spLocks noGrp="1"/>
          </p:cNvSpPr>
          <p:nvPr>
            <p:ph type="ftr" sz="quarter" idx="11"/>
          </p:nvPr>
        </p:nvSpPr>
        <p:spPr/>
        <p:txBody>
          <a:bodyPr/>
          <a:lstStyle/>
          <a:p>
            <a:r>
              <a:rPr lang="en-US" dirty="0" err="1" smtClean="0"/>
              <a:t>Dr.Zahid</a:t>
            </a:r>
            <a:r>
              <a:rPr lang="en-US" dirty="0" smtClean="0"/>
              <a:t> </a:t>
            </a:r>
            <a:r>
              <a:rPr lang="en-US" dirty="0" err="1" smtClean="0"/>
              <a:t>aimkhani</a:t>
            </a:r>
            <a:endParaRPr lang="en-US" dirty="0"/>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8305800" y="4029010"/>
            <a:ext cx="3352800" cy="2418072"/>
          </a:xfrm>
          <a:prstGeom prst="rect">
            <a:avLst/>
          </a:prstGeom>
          <a:noFill/>
          <a:ln>
            <a:noFill/>
          </a:ln>
        </p:spPr>
      </p:pic>
      <p:sp>
        <p:nvSpPr>
          <p:cNvPr id="13" name="Rectangle 12"/>
          <p:cNvSpPr/>
          <p:nvPr/>
        </p:nvSpPr>
        <p:spPr>
          <a:xfrm>
            <a:off x="3200400" y="228600"/>
            <a:ext cx="5525872" cy="461665"/>
          </a:xfrm>
          <a:prstGeom prst="rect">
            <a:avLst/>
          </a:prstGeom>
        </p:spPr>
        <p:txBody>
          <a:bodyPr wrap="none">
            <a:spAutoFit/>
          </a:bodyPr>
          <a:lstStyle/>
          <a:p>
            <a:r>
              <a:rPr lang="en-US" sz="2400" b="1" dirty="0" smtClean="0">
                <a:latin typeface="Batang" panose="02030600000101010101" pitchFamily="18" charset="-127"/>
                <a:ea typeface="Batang" panose="02030600000101010101" pitchFamily="18" charset="-127"/>
              </a:rPr>
              <a:t>Blood Vessels of </a:t>
            </a:r>
            <a:r>
              <a:rPr lang="en-US" sz="2400" b="1" dirty="0">
                <a:latin typeface="Batang" panose="02030600000101010101" pitchFamily="18" charset="-127"/>
                <a:ea typeface="Batang" panose="02030600000101010101" pitchFamily="18" charset="-127"/>
              </a:rPr>
              <a:t>the </a:t>
            </a:r>
            <a:r>
              <a:rPr lang="en-US" sz="2400" b="1" dirty="0" smtClean="0">
                <a:latin typeface="Batang" panose="02030600000101010101" pitchFamily="18" charset="-127"/>
                <a:ea typeface="Batang" panose="02030600000101010101" pitchFamily="18" charset="-127"/>
              </a:rPr>
              <a:t>Neck </a:t>
            </a:r>
            <a:r>
              <a:rPr lang="en-US" sz="2400" b="1" dirty="0" smtClean="0">
                <a:solidFill>
                  <a:srgbClr val="C00000"/>
                </a:solidFill>
                <a:latin typeface="Batang" panose="02030600000101010101" pitchFamily="18" charset="-127"/>
                <a:ea typeface="Batang" panose="02030600000101010101" pitchFamily="18" charset="-127"/>
              </a:rPr>
              <a:t>-Arteries</a:t>
            </a:r>
            <a:endParaRPr lang="en-US" sz="2400" b="1" dirty="0">
              <a:solidFill>
                <a:srgbClr val="C00000"/>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87795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2667" b="22666"/>
          <a:stretch/>
        </p:blipFill>
        <p:spPr>
          <a:xfrm>
            <a:off x="2667000" y="838200"/>
            <a:ext cx="6561630" cy="5213350"/>
          </a:xfrm>
          <a:prstGeom prst="rect">
            <a:avLst/>
          </a:prstGeom>
        </p:spPr>
      </p:pic>
      <p:sp>
        <p:nvSpPr>
          <p:cNvPr id="2" name="Title 1"/>
          <p:cNvSpPr>
            <a:spLocks noGrp="1"/>
          </p:cNvSpPr>
          <p:nvPr>
            <p:ph type="title"/>
          </p:nvPr>
        </p:nvSpPr>
        <p:spPr>
          <a:xfrm>
            <a:off x="76200" y="0"/>
            <a:ext cx="3733800" cy="381000"/>
          </a:xfrm>
          <a:solidFill>
            <a:schemeClr val="bg1"/>
          </a:solidFill>
          <a:ln>
            <a:solidFill>
              <a:schemeClr val="bg1"/>
            </a:solidFill>
          </a:ln>
        </p:spPr>
        <p:style>
          <a:lnRef idx="1">
            <a:schemeClr val="dk1"/>
          </a:lnRef>
          <a:fillRef idx="3">
            <a:schemeClr val="dk1"/>
          </a:fillRef>
          <a:effectRef idx="2">
            <a:schemeClr val="dk1"/>
          </a:effectRef>
          <a:fontRef idx="minor">
            <a:schemeClr val="lt1"/>
          </a:fontRef>
        </p:style>
        <p:txBody>
          <a:bodyPr>
            <a:normAutofit fontScale="90000"/>
          </a:bodyPr>
          <a:lstStyle/>
          <a:p>
            <a:r>
              <a:rPr lang="en-US" sz="2400" b="1" dirty="0" smtClean="0">
                <a:solidFill>
                  <a:schemeClr val="bg1"/>
                </a:solidFill>
                <a:latin typeface="Batang" panose="02030600000101010101" pitchFamily="18" charset="-127"/>
                <a:ea typeface="Batang" panose="02030600000101010101" pitchFamily="18" charset="-127"/>
              </a:rPr>
              <a:t/>
            </a:r>
            <a:br>
              <a:rPr lang="en-US" sz="2400" b="1" dirty="0" smtClean="0">
                <a:solidFill>
                  <a:schemeClr val="bg1"/>
                </a:solidFill>
                <a:latin typeface="Batang" panose="02030600000101010101" pitchFamily="18" charset="-127"/>
                <a:ea typeface="Batang" panose="02030600000101010101" pitchFamily="18" charset="-127"/>
              </a:rPr>
            </a:br>
            <a:r>
              <a:rPr lang="en-US" sz="2400" b="1" dirty="0" smtClean="0">
                <a:solidFill>
                  <a:schemeClr val="bg1"/>
                </a:solidFill>
                <a:latin typeface="Batang" panose="02030600000101010101" pitchFamily="18" charset="-127"/>
                <a:ea typeface="Batang" panose="02030600000101010101" pitchFamily="18" charset="-127"/>
              </a:rPr>
              <a:t/>
            </a:r>
            <a:br>
              <a:rPr lang="en-US" sz="2400" b="1" dirty="0" smtClean="0">
                <a:solidFill>
                  <a:schemeClr val="bg1"/>
                </a:solidFill>
                <a:latin typeface="Batang" panose="02030600000101010101" pitchFamily="18" charset="-127"/>
                <a:ea typeface="Batang" panose="02030600000101010101" pitchFamily="18" charset="-127"/>
              </a:rPr>
            </a:br>
            <a:r>
              <a:rPr lang="en-US" sz="2200" b="1" dirty="0" smtClean="0">
                <a:solidFill>
                  <a:schemeClr val="tx1"/>
                </a:solidFill>
                <a:latin typeface="Batang" panose="02030600000101010101" pitchFamily="18" charset="-127"/>
                <a:ea typeface="Batang" panose="02030600000101010101" pitchFamily="18" charset="-127"/>
              </a:rPr>
              <a:t>Clinical Anatomy of the Neck </a:t>
            </a:r>
            <a:r>
              <a:rPr lang="en-US" sz="4000" b="1" dirty="0">
                <a:solidFill>
                  <a:schemeClr val="bg1"/>
                </a:solidFill>
                <a:latin typeface="Batang" panose="02030600000101010101" pitchFamily="18" charset="-127"/>
                <a:ea typeface="Batang" panose="02030600000101010101" pitchFamily="18" charset="-127"/>
              </a:rPr>
              <a:t/>
            </a:r>
            <a:br>
              <a:rPr lang="en-US" sz="4000" b="1" dirty="0">
                <a:solidFill>
                  <a:schemeClr val="bg1"/>
                </a:solidFill>
                <a:latin typeface="Batang" panose="02030600000101010101" pitchFamily="18" charset="-127"/>
                <a:ea typeface="Batang" panose="02030600000101010101" pitchFamily="18" charset="-127"/>
              </a:rPr>
            </a:br>
            <a:endParaRPr lang="en-US" sz="4000" b="1" dirty="0">
              <a:solidFill>
                <a:schemeClr val="bg1"/>
              </a:solidFill>
              <a:latin typeface="Batang" panose="02030600000101010101" pitchFamily="18" charset="-127"/>
              <a:ea typeface="Batang" panose="02030600000101010101" pitchFamily="18" charset="-127"/>
            </a:endParaRPr>
          </a:p>
        </p:txBody>
      </p:sp>
      <p:sp>
        <p:nvSpPr>
          <p:cNvPr id="4" name="Slide Number Placeholder 3"/>
          <p:cNvSpPr>
            <a:spLocks noGrp="1"/>
          </p:cNvSpPr>
          <p:nvPr>
            <p:ph type="sldNum" sz="quarter" idx="12"/>
          </p:nvPr>
        </p:nvSpPr>
        <p:spPr/>
        <p:txBody>
          <a:bodyPr/>
          <a:lstStyle/>
          <a:p>
            <a:fld id="{F24CD46A-430A-4298-B9D9-A45CD8963C04}" type="slidenum">
              <a:rPr lang="en-US" smtClean="0"/>
              <a:pPr/>
              <a:t>3</a:t>
            </a:fld>
            <a:endParaRPr lang="en-US"/>
          </a:p>
        </p:txBody>
      </p:sp>
      <p:sp>
        <p:nvSpPr>
          <p:cNvPr id="5" name="Footer Placeholder 4"/>
          <p:cNvSpPr>
            <a:spLocks noGrp="1"/>
          </p:cNvSpPr>
          <p:nvPr>
            <p:ph type="ftr" sz="quarter" idx="11"/>
          </p:nvPr>
        </p:nvSpPr>
        <p:spPr/>
        <p:txBody>
          <a:bodyPr/>
          <a:lstStyle/>
          <a:p>
            <a:r>
              <a:rPr lang="en-US" dirty="0" err="1" smtClean="0"/>
              <a:t>Dr.Zahid</a:t>
            </a:r>
            <a:r>
              <a:rPr lang="en-US" dirty="0" smtClean="0"/>
              <a:t> </a:t>
            </a:r>
            <a:r>
              <a:rPr lang="en-US" dirty="0" err="1" smtClean="0"/>
              <a:t>aimkhani</a:t>
            </a:r>
            <a:endParaRPr lang="en-US" dirty="0"/>
          </a:p>
        </p:txBody>
      </p:sp>
      <p:sp>
        <p:nvSpPr>
          <p:cNvPr id="7" name="TextBox 6"/>
          <p:cNvSpPr txBox="1"/>
          <p:nvPr/>
        </p:nvSpPr>
        <p:spPr>
          <a:xfrm>
            <a:off x="3352800" y="1182717"/>
            <a:ext cx="5638800" cy="4247317"/>
          </a:xfrm>
          <a:prstGeom prst="rect">
            <a:avLst/>
          </a:prstGeom>
          <a:noFill/>
        </p:spPr>
        <p:txBody>
          <a:bodyPr wrap="square" rtlCol="0">
            <a:spAutoFit/>
          </a:bodyPr>
          <a:lstStyle/>
          <a:p>
            <a:r>
              <a:rPr lang="en-US" dirty="0" smtClean="0">
                <a:solidFill>
                  <a:srgbClr val="002060"/>
                </a:solidFill>
                <a:latin typeface="Baskerville Old Face" panose="02020602080505020303" pitchFamily="18" charset="0"/>
              </a:rPr>
              <a:t>The </a:t>
            </a:r>
            <a:r>
              <a:rPr lang="en-US" dirty="0">
                <a:solidFill>
                  <a:srgbClr val="002060"/>
                </a:solidFill>
                <a:latin typeface="Baskerville Old Face" panose="02020602080505020303" pitchFamily="18" charset="0"/>
              </a:rPr>
              <a:t>features of the </a:t>
            </a:r>
            <a:r>
              <a:rPr lang="en-US" dirty="0" smtClean="0">
                <a:solidFill>
                  <a:srgbClr val="002060"/>
                </a:solidFill>
                <a:latin typeface="Baskerville Old Face" panose="02020602080505020303" pitchFamily="18" charset="0"/>
              </a:rPr>
              <a:t>neck included:</a:t>
            </a:r>
          </a:p>
          <a:p>
            <a:endParaRPr lang="en-US" dirty="0">
              <a:solidFill>
                <a:srgbClr val="002060"/>
              </a:solidFill>
              <a:latin typeface="Baskerville Old Face" panose="02020602080505020303" pitchFamily="18" charset="0"/>
            </a:endParaRPr>
          </a:p>
          <a:p>
            <a:pPr marL="742950" lvl="1" indent="-285750">
              <a:buFont typeface="Arial" panose="020B0604020202020204" pitchFamily="34" charset="0"/>
              <a:buChar char="•"/>
            </a:pPr>
            <a:r>
              <a:rPr lang="en-US" dirty="0">
                <a:latin typeface="Baskerville Old Face" panose="02020602080505020303" pitchFamily="18" charset="0"/>
              </a:rPr>
              <a:t>Surface anatomy </a:t>
            </a:r>
            <a:r>
              <a:rPr lang="en-US" dirty="0" smtClean="0">
                <a:latin typeface="Baskerville Old Face" panose="02020602080505020303" pitchFamily="18" charset="0"/>
              </a:rPr>
              <a:t>&amp; general topography of the neck</a:t>
            </a:r>
            <a:endParaRPr lang="en-US" dirty="0">
              <a:latin typeface="Baskerville Old Face" panose="02020602080505020303" pitchFamily="18" charset="0"/>
            </a:endParaRPr>
          </a:p>
          <a:p>
            <a:pPr marL="742950" lvl="1" indent="-285750">
              <a:buFont typeface="Arial" panose="020B0604020202020204" pitchFamily="34" charset="0"/>
              <a:buChar char="•"/>
            </a:pPr>
            <a:r>
              <a:rPr lang="en-US" dirty="0">
                <a:latin typeface="Baskerville Old Face" panose="02020602080505020303" pitchFamily="18" charset="0"/>
              </a:rPr>
              <a:t>Cervical spine</a:t>
            </a:r>
          </a:p>
          <a:p>
            <a:pPr marL="742950" lvl="1" indent="-285750">
              <a:buFont typeface="Arial" panose="020B0604020202020204" pitchFamily="34" charset="0"/>
              <a:buChar char="•"/>
            </a:pPr>
            <a:r>
              <a:rPr lang="en-US" dirty="0" smtClean="0">
                <a:latin typeface="Baskerville Old Face" panose="02020602080505020303" pitchFamily="18" charset="0"/>
              </a:rPr>
              <a:t>The </a:t>
            </a:r>
            <a:r>
              <a:rPr lang="en-US" dirty="0">
                <a:latin typeface="Baskerville Old Face" panose="02020602080505020303" pitchFamily="18" charset="0"/>
              </a:rPr>
              <a:t>fascial compartments of the neck</a:t>
            </a:r>
          </a:p>
          <a:p>
            <a:pPr marL="742950" lvl="1" indent="-285750">
              <a:buFont typeface="Arial" panose="020B0604020202020204" pitchFamily="34" charset="0"/>
              <a:buChar char="•"/>
            </a:pPr>
            <a:r>
              <a:rPr lang="en-US" dirty="0">
                <a:latin typeface="Baskerville Old Face" panose="02020602080505020303" pitchFamily="18" charset="0"/>
              </a:rPr>
              <a:t>Tissue spaces of the neck</a:t>
            </a:r>
          </a:p>
          <a:p>
            <a:pPr marL="742950" lvl="1" indent="-285750">
              <a:buFont typeface="Arial" panose="020B0604020202020204" pitchFamily="34" charset="0"/>
              <a:buChar char="•"/>
            </a:pPr>
            <a:r>
              <a:rPr lang="en-US" dirty="0" smtClean="0">
                <a:latin typeface="Baskerville Old Face" panose="02020602080505020303" pitchFamily="18" charset="0"/>
              </a:rPr>
              <a:t>Triangles </a:t>
            </a:r>
            <a:r>
              <a:rPr lang="en-US" dirty="0">
                <a:latin typeface="Baskerville Old Face" panose="02020602080505020303" pitchFamily="18" charset="0"/>
              </a:rPr>
              <a:t>of the neck</a:t>
            </a:r>
          </a:p>
          <a:p>
            <a:pPr marL="742950" lvl="1" indent="-285750">
              <a:buFont typeface="Arial" panose="020B0604020202020204" pitchFamily="34" charset="0"/>
              <a:buChar char="•"/>
            </a:pPr>
            <a:r>
              <a:rPr lang="en-US" dirty="0" smtClean="0">
                <a:latin typeface="Baskerville Old Face" panose="02020602080505020303" pitchFamily="18" charset="0"/>
              </a:rPr>
              <a:t>Thyroid  &amp; Parathyroid </a:t>
            </a:r>
            <a:r>
              <a:rPr lang="en-US" dirty="0">
                <a:latin typeface="Baskerville Old Face" panose="02020602080505020303" pitchFamily="18" charset="0"/>
              </a:rPr>
              <a:t>glands </a:t>
            </a:r>
            <a:endParaRPr lang="en-US" dirty="0" smtClean="0">
              <a:latin typeface="Baskerville Old Face" panose="02020602080505020303" pitchFamily="18" charset="0"/>
            </a:endParaRPr>
          </a:p>
          <a:p>
            <a:pPr marL="742950" lvl="1" indent="-285750">
              <a:buFont typeface="Arial" panose="020B0604020202020204" pitchFamily="34" charset="0"/>
              <a:buChar char="•"/>
            </a:pPr>
            <a:r>
              <a:rPr lang="en-US" dirty="0" smtClean="0">
                <a:latin typeface="Baskerville Old Face" panose="02020602080505020303" pitchFamily="18" charset="0"/>
              </a:rPr>
              <a:t>Larynx</a:t>
            </a:r>
            <a:endParaRPr lang="en-US" dirty="0">
              <a:latin typeface="Baskerville Old Face" panose="02020602080505020303" pitchFamily="18" charset="0"/>
            </a:endParaRPr>
          </a:p>
          <a:p>
            <a:pPr marL="742950" lvl="1" indent="-285750">
              <a:buFont typeface="Arial" panose="020B0604020202020204" pitchFamily="34" charset="0"/>
              <a:buChar char="•"/>
            </a:pPr>
            <a:r>
              <a:rPr lang="en-US" dirty="0">
                <a:latin typeface="Baskerville Old Face" panose="02020602080505020303" pitchFamily="18" charset="0"/>
              </a:rPr>
              <a:t>Pharynx</a:t>
            </a:r>
          </a:p>
          <a:p>
            <a:pPr marL="742950" lvl="1" indent="-285750">
              <a:buFont typeface="Arial" panose="020B0604020202020204" pitchFamily="34" charset="0"/>
              <a:buChar char="•"/>
            </a:pPr>
            <a:r>
              <a:rPr lang="en-US" dirty="0" smtClean="0">
                <a:latin typeface="Baskerville Old Face" panose="02020602080505020303" pitchFamily="18" charset="0"/>
              </a:rPr>
              <a:t>Trachea</a:t>
            </a:r>
          </a:p>
          <a:p>
            <a:pPr marL="742950" lvl="1" indent="-285750">
              <a:buFont typeface="Arial" panose="020B0604020202020204" pitchFamily="34" charset="0"/>
              <a:buChar char="•"/>
            </a:pPr>
            <a:r>
              <a:rPr lang="en-US" dirty="0" smtClean="0">
                <a:latin typeface="Baskerville Old Face" panose="02020602080505020303" pitchFamily="18" charset="0"/>
              </a:rPr>
              <a:t>Great vessels of the neck</a:t>
            </a:r>
          </a:p>
          <a:p>
            <a:pPr marL="742950" lvl="1" indent="-285750">
              <a:buFont typeface="Arial" panose="020B0604020202020204" pitchFamily="34" charset="0"/>
              <a:buChar char="•"/>
            </a:pPr>
            <a:r>
              <a:rPr lang="en-US" dirty="0" smtClean="0">
                <a:latin typeface="Baskerville Old Face" panose="02020602080505020303" pitchFamily="18" charset="0"/>
              </a:rPr>
              <a:t>Cervical sympathetic trunk </a:t>
            </a:r>
          </a:p>
          <a:p>
            <a:pPr marL="742950" lvl="1" indent="-285750">
              <a:buFont typeface="Arial" panose="020B0604020202020204" pitchFamily="34" charset="0"/>
              <a:buChar char="•"/>
            </a:pPr>
            <a:r>
              <a:rPr lang="en-US" dirty="0" smtClean="0">
                <a:latin typeface="Baskerville Old Face" panose="02020602080505020303" pitchFamily="18" charset="0"/>
              </a:rPr>
              <a:t>Root of the neck</a:t>
            </a:r>
          </a:p>
          <a:p>
            <a:pPr lvl="0"/>
            <a:endParaRPr lang="en-US" dirty="0"/>
          </a:p>
        </p:txBody>
      </p:sp>
    </p:spTree>
    <p:extLst>
      <p:ext uri="{BB962C8B-B14F-4D97-AF65-F5344CB8AC3E}">
        <p14:creationId xmlns:p14="http://schemas.microsoft.com/office/powerpoint/2010/main" val="38109179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bwMode="gray">
          <a:xfrm>
            <a:off x="76200" y="396568"/>
            <a:ext cx="5943600" cy="5933369"/>
          </a:xfr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a:bodyPr>
          <a:lstStyle/>
          <a:p>
            <a:endParaRPr lang="en-US" sz="1600" dirty="0" smtClean="0"/>
          </a:p>
          <a:p>
            <a:pPr marL="0" indent="0">
              <a:buNone/>
            </a:pPr>
            <a:r>
              <a:rPr lang="en-US" sz="1600" b="1" dirty="0" smtClean="0">
                <a:solidFill>
                  <a:schemeClr val="accent4"/>
                </a:solidFill>
                <a:latin typeface="Batang" panose="02030600000101010101" pitchFamily="18" charset="-127"/>
                <a:ea typeface="Batang" panose="02030600000101010101" pitchFamily="18" charset="-127"/>
              </a:rPr>
              <a:t> </a:t>
            </a:r>
            <a:r>
              <a:rPr lang="en-US" sz="1600" b="1" dirty="0" smtClean="0">
                <a:solidFill>
                  <a:srgbClr val="FF0000"/>
                </a:solidFill>
                <a:latin typeface="Batang" panose="02030600000101010101" pitchFamily="18" charset="-127"/>
                <a:ea typeface="Batang" panose="02030600000101010101" pitchFamily="18" charset="-127"/>
              </a:rPr>
              <a:t>Subclavian Arteries</a:t>
            </a:r>
          </a:p>
          <a:p>
            <a:pPr marL="0" indent="0">
              <a:buNone/>
            </a:pPr>
            <a:r>
              <a:rPr lang="en-US" sz="1300" b="1" dirty="0">
                <a:solidFill>
                  <a:schemeClr val="tx1"/>
                </a:solidFill>
                <a:latin typeface="Batang" panose="02030600000101010101" pitchFamily="18" charset="-127"/>
                <a:ea typeface="Batang" panose="02030600000101010101" pitchFamily="18" charset="-127"/>
              </a:rPr>
              <a:t>The left subclavian artery arises from the arch of the </a:t>
            </a:r>
            <a:r>
              <a:rPr lang="en-US" sz="1300" b="1" dirty="0" smtClean="0">
                <a:solidFill>
                  <a:schemeClr val="tx1"/>
                </a:solidFill>
                <a:latin typeface="Batang" panose="02030600000101010101" pitchFamily="18" charset="-127"/>
                <a:ea typeface="Batang" panose="02030600000101010101" pitchFamily="18" charset="-127"/>
              </a:rPr>
              <a:t>aorta.</a:t>
            </a:r>
          </a:p>
          <a:p>
            <a:pPr marL="0" indent="0">
              <a:buNone/>
            </a:pPr>
            <a:r>
              <a:rPr lang="en-US" sz="1300" b="1" dirty="0">
                <a:solidFill>
                  <a:schemeClr val="tx1"/>
                </a:solidFill>
                <a:latin typeface="Batang" panose="02030600000101010101" pitchFamily="18" charset="-127"/>
                <a:ea typeface="Batang" panose="02030600000101010101" pitchFamily="18" charset="-127"/>
              </a:rPr>
              <a:t>The right subclavian artery is formed by the bifurcation of the brachiocephalic </a:t>
            </a:r>
            <a:r>
              <a:rPr lang="en-US" sz="1300" b="1" dirty="0" smtClean="0">
                <a:solidFill>
                  <a:schemeClr val="tx1"/>
                </a:solidFill>
                <a:latin typeface="Batang" panose="02030600000101010101" pitchFamily="18" charset="-127"/>
                <a:ea typeface="Batang" panose="02030600000101010101" pitchFamily="18" charset="-127"/>
              </a:rPr>
              <a:t>artery.</a:t>
            </a:r>
          </a:p>
          <a:p>
            <a:pPr marL="0" indent="0">
              <a:buNone/>
            </a:pPr>
            <a:r>
              <a:rPr lang="en-US" sz="1300" b="1" dirty="0" smtClean="0">
                <a:solidFill>
                  <a:schemeClr val="tx1"/>
                </a:solidFill>
                <a:latin typeface="Batang" panose="02030600000101010101" pitchFamily="18" charset="-127"/>
                <a:ea typeface="Batang" panose="02030600000101010101" pitchFamily="18" charset="-127"/>
              </a:rPr>
              <a:t>Divided in to 3 parts by </a:t>
            </a:r>
            <a:r>
              <a:rPr lang="en-US" sz="1300" b="1" dirty="0" err="1" smtClean="0">
                <a:solidFill>
                  <a:schemeClr val="tx1"/>
                </a:solidFill>
                <a:latin typeface="Batang" panose="02030600000101010101" pitchFamily="18" charset="-127"/>
                <a:ea typeface="Batang" panose="02030600000101010101" pitchFamily="18" charset="-127"/>
              </a:rPr>
              <a:t>scalenus</a:t>
            </a:r>
            <a:r>
              <a:rPr lang="en-US" sz="1300" b="1" dirty="0" smtClean="0">
                <a:solidFill>
                  <a:schemeClr val="tx1"/>
                </a:solidFill>
                <a:latin typeface="Batang" panose="02030600000101010101" pitchFamily="18" charset="-127"/>
                <a:ea typeface="Batang" panose="02030600000101010101" pitchFamily="18" charset="-127"/>
              </a:rPr>
              <a:t> anterior</a:t>
            </a:r>
            <a:endParaRPr lang="en-US" sz="1300" b="1" dirty="0">
              <a:solidFill>
                <a:schemeClr val="tx1"/>
              </a:solidFill>
              <a:latin typeface="Batang" panose="02030600000101010101" pitchFamily="18" charset="-127"/>
              <a:ea typeface="Batang" panose="02030600000101010101" pitchFamily="18" charset="-127"/>
            </a:endParaRPr>
          </a:p>
          <a:p>
            <a:pPr marL="0" indent="0">
              <a:buNone/>
              <a:defRPr/>
            </a:pPr>
            <a:r>
              <a:rPr lang="en-US" sz="1200" b="1" dirty="0" smtClean="0">
                <a:solidFill>
                  <a:srgbClr val="FF0000"/>
                </a:solidFill>
                <a:latin typeface="Batang" panose="02030600000101010101" pitchFamily="18" charset="-127"/>
                <a:ea typeface="Batang" panose="02030600000101010101" pitchFamily="18" charset="-127"/>
              </a:rPr>
              <a:t>Branches includes:</a:t>
            </a:r>
            <a:endParaRPr lang="en-US" sz="1200" b="1" dirty="0">
              <a:solidFill>
                <a:srgbClr val="FF0000"/>
              </a:solidFill>
              <a:latin typeface="Batang" panose="02030600000101010101" pitchFamily="18" charset="-127"/>
              <a:ea typeface="Batang" panose="02030600000101010101" pitchFamily="18" charset="-127"/>
            </a:endParaRPr>
          </a:p>
          <a:p>
            <a:r>
              <a:rPr lang="en-US" sz="1300" b="1" dirty="0" smtClean="0">
                <a:solidFill>
                  <a:schemeClr val="accent1">
                    <a:lumMod val="75000"/>
                  </a:schemeClr>
                </a:solidFill>
                <a:latin typeface="Batang" panose="02030600000101010101" pitchFamily="18" charset="-127"/>
                <a:ea typeface="Batang" panose="02030600000101010101" pitchFamily="18" charset="-127"/>
              </a:rPr>
              <a:t>1st part</a:t>
            </a:r>
            <a:r>
              <a:rPr lang="en-US" sz="1300" b="1" dirty="0" smtClean="0">
                <a:solidFill>
                  <a:schemeClr val="tx1"/>
                </a:solidFill>
                <a:latin typeface="Batang" panose="02030600000101010101" pitchFamily="18" charset="-127"/>
                <a:ea typeface="Batang" panose="02030600000101010101" pitchFamily="18" charset="-127"/>
              </a:rPr>
              <a:t>-The vertebral </a:t>
            </a:r>
            <a:r>
              <a:rPr lang="en-US" sz="1300" b="1" dirty="0">
                <a:solidFill>
                  <a:schemeClr val="tx1"/>
                </a:solidFill>
                <a:latin typeface="Batang" panose="02030600000101010101" pitchFamily="18" charset="-127"/>
                <a:ea typeface="Batang" panose="02030600000101010101" pitchFamily="18" charset="-127"/>
              </a:rPr>
              <a:t>artery, the </a:t>
            </a:r>
            <a:r>
              <a:rPr lang="en-US" sz="1300" b="1" dirty="0" err="1">
                <a:solidFill>
                  <a:schemeClr val="tx1"/>
                </a:solidFill>
                <a:latin typeface="Batang" panose="02030600000101010101" pitchFamily="18" charset="-127"/>
                <a:ea typeface="Batang" panose="02030600000101010101" pitchFamily="18" charset="-127"/>
              </a:rPr>
              <a:t>thyrocervical</a:t>
            </a:r>
            <a:r>
              <a:rPr lang="en-US" sz="1300" b="1" dirty="0">
                <a:solidFill>
                  <a:schemeClr val="tx1"/>
                </a:solidFill>
                <a:latin typeface="Batang" panose="02030600000101010101" pitchFamily="18" charset="-127"/>
                <a:ea typeface="Batang" panose="02030600000101010101" pitchFamily="18" charset="-127"/>
              </a:rPr>
              <a:t> trunk[inferior </a:t>
            </a:r>
            <a:r>
              <a:rPr lang="en-US" sz="1300" b="1" dirty="0" smtClean="0">
                <a:solidFill>
                  <a:schemeClr val="tx1"/>
                </a:solidFill>
                <a:latin typeface="Batang" panose="02030600000101010101" pitchFamily="18" charset="-127"/>
                <a:ea typeface="Batang" panose="02030600000101010101" pitchFamily="18" charset="-127"/>
              </a:rPr>
              <a:t>thyroid, transverse </a:t>
            </a:r>
            <a:r>
              <a:rPr lang="en-US" sz="1300" b="1" dirty="0">
                <a:solidFill>
                  <a:schemeClr val="tx1"/>
                </a:solidFill>
                <a:latin typeface="Batang" panose="02030600000101010101" pitchFamily="18" charset="-127"/>
                <a:ea typeface="Batang" panose="02030600000101010101" pitchFamily="18" charset="-127"/>
              </a:rPr>
              <a:t>cervical</a:t>
            </a:r>
            <a:r>
              <a:rPr lang="en-US" sz="1300" b="1" dirty="0" smtClean="0">
                <a:solidFill>
                  <a:schemeClr val="tx1"/>
                </a:solidFill>
                <a:latin typeface="Batang" panose="02030600000101010101" pitchFamily="18" charset="-127"/>
                <a:ea typeface="Batang" panose="02030600000101010101" pitchFamily="18" charset="-127"/>
              </a:rPr>
              <a:t>, </a:t>
            </a:r>
            <a:r>
              <a:rPr lang="en-US" sz="1300" b="1" dirty="0" err="1" smtClean="0">
                <a:solidFill>
                  <a:schemeClr val="tx1"/>
                </a:solidFill>
                <a:latin typeface="Batang" panose="02030600000101010101" pitchFamily="18" charset="-127"/>
                <a:ea typeface="Batang" panose="02030600000101010101" pitchFamily="18" charset="-127"/>
              </a:rPr>
              <a:t>suprascapular</a:t>
            </a:r>
            <a:r>
              <a:rPr lang="en-US" sz="1300" b="1" dirty="0">
                <a:solidFill>
                  <a:schemeClr val="tx1"/>
                </a:solidFill>
                <a:latin typeface="Batang" panose="02030600000101010101" pitchFamily="18" charset="-127"/>
                <a:ea typeface="Batang" panose="02030600000101010101" pitchFamily="18" charset="-127"/>
              </a:rPr>
              <a:t>] and the internal thoracic artery</a:t>
            </a:r>
          </a:p>
          <a:p>
            <a:r>
              <a:rPr lang="en-US" sz="1300" b="1" dirty="0">
                <a:solidFill>
                  <a:schemeClr val="accent1">
                    <a:lumMod val="75000"/>
                  </a:schemeClr>
                </a:solidFill>
                <a:latin typeface="Batang" panose="02030600000101010101" pitchFamily="18" charset="-127"/>
                <a:ea typeface="Batang" panose="02030600000101010101" pitchFamily="18" charset="-127"/>
              </a:rPr>
              <a:t>2nd part </a:t>
            </a:r>
            <a:r>
              <a:rPr lang="en-US" sz="1300" b="1" dirty="0">
                <a:solidFill>
                  <a:schemeClr val="tx1"/>
                </a:solidFill>
                <a:latin typeface="Batang" panose="02030600000101010101" pitchFamily="18" charset="-127"/>
                <a:ea typeface="Batang" panose="02030600000101010101" pitchFamily="18" charset="-127"/>
              </a:rPr>
              <a:t>— the </a:t>
            </a:r>
            <a:r>
              <a:rPr lang="en-US" sz="1300" b="1" dirty="0" err="1">
                <a:solidFill>
                  <a:schemeClr val="tx1"/>
                </a:solidFill>
                <a:latin typeface="Batang" panose="02030600000101010101" pitchFamily="18" charset="-127"/>
                <a:ea typeface="Batang" panose="02030600000101010101" pitchFamily="18" charset="-127"/>
              </a:rPr>
              <a:t>costocervical</a:t>
            </a:r>
            <a:r>
              <a:rPr lang="en-US" sz="1300" b="1" dirty="0">
                <a:solidFill>
                  <a:schemeClr val="tx1"/>
                </a:solidFill>
                <a:latin typeface="Batang" panose="02030600000101010101" pitchFamily="18" charset="-127"/>
                <a:ea typeface="Batang" panose="02030600000101010101" pitchFamily="18" charset="-127"/>
              </a:rPr>
              <a:t> trunk (supplying deep structures of </a:t>
            </a:r>
            <a:r>
              <a:rPr lang="en-US" sz="1300" b="1" dirty="0" smtClean="0">
                <a:solidFill>
                  <a:schemeClr val="tx1"/>
                </a:solidFill>
                <a:latin typeface="Batang" panose="02030600000101010101" pitchFamily="18" charset="-127"/>
                <a:ea typeface="Batang" panose="02030600000101010101" pitchFamily="18" charset="-127"/>
              </a:rPr>
              <a:t>the neck </a:t>
            </a:r>
            <a:r>
              <a:rPr lang="en-US" sz="1300" b="1" dirty="0">
                <a:solidFill>
                  <a:schemeClr val="tx1"/>
                </a:solidFill>
                <a:latin typeface="Batang" panose="02030600000101010101" pitchFamily="18" charset="-127"/>
                <a:ea typeface="Batang" panose="02030600000101010101" pitchFamily="18" charset="-127"/>
              </a:rPr>
              <a:t>via its deep cervical branch, and the superior intercostal artery, </a:t>
            </a:r>
            <a:r>
              <a:rPr lang="en-US" sz="1300" b="1" dirty="0" smtClean="0">
                <a:solidFill>
                  <a:schemeClr val="tx1"/>
                </a:solidFill>
                <a:latin typeface="Batang" panose="02030600000101010101" pitchFamily="18" charset="-127"/>
                <a:ea typeface="Batang" panose="02030600000101010101" pitchFamily="18" charset="-127"/>
              </a:rPr>
              <a:t>which gives </a:t>
            </a:r>
            <a:r>
              <a:rPr lang="en-US" sz="1300" b="1" dirty="0">
                <a:solidFill>
                  <a:schemeClr val="tx1"/>
                </a:solidFill>
                <a:latin typeface="Batang" panose="02030600000101010101" pitchFamily="18" charset="-127"/>
                <a:ea typeface="Batang" panose="02030600000101010101" pitchFamily="18" charset="-127"/>
              </a:rPr>
              <a:t>off the 1st and 2nd posterior intercostal arteries).</a:t>
            </a:r>
          </a:p>
          <a:p>
            <a:r>
              <a:rPr lang="en-US" sz="1300" b="1" dirty="0">
                <a:solidFill>
                  <a:schemeClr val="accent1">
                    <a:lumMod val="75000"/>
                  </a:schemeClr>
                </a:solidFill>
                <a:latin typeface="Batang" panose="02030600000101010101" pitchFamily="18" charset="-127"/>
                <a:ea typeface="Batang" panose="02030600000101010101" pitchFamily="18" charset="-127"/>
              </a:rPr>
              <a:t>3rd part</a:t>
            </a:r>
            <a:r>
              <a:rPr lang="en-US" sz="1300" b="1" dirty="0">
                <a:solidFill>
                  <a:schemeClr val="tx1"/>
                </a:solidFill>
                <a:latin typeface="Batang" panose="02030600000101010101" pitchFamily="18" charset="-127"/>
                <a:ea typeface="Batang" panose="02030600000101010101" pitchFamily="18" charset="-127"/>
              </a:rPr>
              <a:t>—gives</a:t>
            </a:r>
            <a:r>
              <a:rPr lang="en-US" sz="1300" b="1" dirty="0">
                <a:solidFill>
                  <a:schemeClr val="accent1">
                    <a:lumMod val="75000"/>
                  </a:schemeClr>
                </a:solidFill>
                <a:latin typeface="Batang" panose="02030600000101010101" pitchFamily="18" charset="-127"/>
                <a:ea typeface="Batang" panose="02030600000101010101" pitchFamily="18" charset="-127"/>
              </a:rPr>
              <a:t> </a:t>
            </a:r>
            <a:r>
              <a:rPr lang="en-US" sz="1300" b="1" dirty="0">
                <a:solidFill>
                  <a:schemeClr val="tx1"/>
                </a:solidFill>
                <a:latin typeface="Batang" panose="02030600000101010101" pitchFamily="18" charset="-127"/>
                <a:ea typeface="Batang" panose="02030600000101010101" pitchFamily="18" charset="-127"/>
              </a:rPr>
              <a:t>no constant branch.</a:t>
            </a:r>
          </a:p>
          <a:p>
            <a:pPr marL="0" indent="0">
              <a:buNone/>
            </a:pPr>
            <a:r>
              <a:rPr lang="en-US" sz="1300" b="1" dirty="0" smtClean="0">
                <a:solidFill>
                  <a:srgbClr val="FF0000"/>
                </a:solidFill>
                <a:latin typeface="Batang" panose="02030600000101010101" pitchFamily="18" charset="-127"/>
                <a:ea typeface="Batang" panose="02030600000101010101" pitchFamily="18" charset="-127"/>
              </a:rPr>
              <a:t>Clinical Features: </a:t>
            </a:r>
          </a:p>
          <a:p>
            <a:r>
              <a:rPr lang="en-US" sz="1300" b="1" dirty="0">
                <a:solidFill>
                  <a:schemeClr val="tx1"/>
                </a:solidFill>
                <a:latin typeface="Batang" panose="02030600000101010101" pitchFamily="18" charset="-127"/>
                <a:ea typeface="Batang" panose="02030600000101010101" pitchFamily="18" charset="-127"/>
              </a:rPr>
              <a:t>The right subclavian artery is grafted end-to-side into the right </a:t>
            </a:r>
            <a:r>
              <a:rPr lang="en-US" sz="1300" b="1" dirty="0" smtClean="0">
                <a:solidFill>
                  <a:schemeClr val="tx1"/>
                </a:solidFill>
                <a:latin typeface="Batang" panose="02030600000101010101" pitchFamily="18" charset="-127"/>
                <a:ea typeface="Batang" panose="02030600000101010101" pitchFamily="18" charset="-127"/>
              </a:rPr>
              <a:t>pulmonary artery </a:t>
            </a:r>
            <a:r>
              <a:rPr lang="en-US" sz="1300" b="1" dirty="0">
                <a:solidFill>
                  <a:schemeClr val="tx1"/>
                </a:solidFill>
                <a:latin typeface="Batang" panose="02030600000101010101" pitchFamily="18" charset="-127"/>
                <a:ea typeface="Batang" panose="02030600000101010101" pitchFamily="18" charset="-127"/>
              </a:rPr>
              <a:t>to short-circuit the pulmonary stenosis of the tetralogy </a:t>
            </a:r>
            <a:r>
              <a:rPr lang="en-US" sz="1300" b="1" dirty="0" smtClean="0">
                <a:solidFill>
                  <a:schemeClr val="tx1"/>
                </a:solidFill>
                <a:latin typeface="Batang" panose="02030600000101010101" pitchFamily="18" charset="-127"/>
                <a:ea typeface="Batang" panose="02030600000101010101" pitchFamily="18" charset="-127"/>
              </a:rPr>
              <a:t>of </a:t>
            </a:r>
            <a:r>
              <a:rPr lang="en-US" sz="1300" b="1" dirty="0" err="1" smtClean="0">
                <a:solidFill>
                  <a:schemeClr val="tx1"/>
                </a:solidFill>
                <a:latin typeface="Batang" panose="02030600000101010101" pitchFamily="18" charset="-127"/>
                <a:ea typeface="Batang" panose="02030600000101010101" pitchFamily="18" charset="-127"/>
              </a:rPr>
              <a:t>Fallot</a:t>
            </a:r>
            <a:r>
              <a:rPr lang="en-US" sz="1300" b="1" dirty="0">
                <a:solidFill>
                  <a:schemeClr val="tx1"/>
                </a:solidFill>
                <a:latin typeface="Batang" panose="02030600000101010101" pitchFamily="18" charset="-127"/>
                <a:ea typeface="Batang" panose="02030600000101010101" pitchFamily="18" charset="-127"/>
              </a:rPr>
              <a:t> </a:t>
            </a:r>
            <a:r>
              <a:rPr lang="en-US" sz="1300" b="1" dirty="0" smtClean="0">
                <a:solidFill>
                  <a:schemeClr val="tx1"/>
                </a:solidFill>
                <a:latin typeface="Batang" panose="02030600000101010101" pitchFamily="18" charset="-127"/>
                <a:ea typeface="Batang" panose="02030600000101010101" pitchFamily="18" charset="-127"/>
              </a:rPr>
              <a:t> </a:t>
            </a:r>
            <a:r>
              <a:rPr lang="en-US" sz="1300" b="1" dirty="0" smtClean="0">
                <a:solidFill>
                  <a:schemeClr val="accent4">
                    <a:lumMod val="75000"/>
                  </a:schemeClr>
                </a:solidFill>
                <a:latin typeface="Batang" panose="02030600000101010101" pitchFamily="18" charset="-127"/>
                <a:ea typeface="Batang" panose="02030600000101010101" pitchFamily="18" charset="-127"/>
              </a:rPr>
              <a:t>(MUST KNOW THE VARIATIONS)</a:t>
            </a:r>
          </a:p>
          <a:p>
            <a:r>
              <a:rPr lang="en-US" sz="1300" b="1" dirty="0">
                <a:solidFill>
                  <a:schemeClr val="tx1"/>
                </a:solidFill>
                <a:latin typeface="Batang" panose="02030600000101010101" pitchFamily="18" charset="-127"/>
                <a:ea typeface="Batang" panose="02030600000101010101" pitchFamily="18" charset="-127"/>
              </a:rPr>
              <a:t>An aneurysm of the subclavian artery is not rare; in the third part of the artery (NEVER in thoracic part).  Usually pain, weakness and numbness in the </a:t>
            </a:r>
            <a:r>
              <a:rPr lang="en-US" sz="1300" b="1" dirty="0" smtClean="0">
                <a:solidFill>
                  <a:schemeClr val="tx1"/>
                </a:solidFill>
                <a:latin typeface="Batang" panose="02030600000101010101" pitchFamily="18" charset="-127"/>
                <a:ea typeface="Batang" panose="02030600000101010101" pitchFamily="18" charset="-127"/>
              </a:rPr>
              <a:t>arm </a:t>
            </a:r>
            <a:r>
              <a:rPr lang="en-US" sz="1300" b="1" dirty="0" err="1" smtClean="0">
                <a:solidFill>
                  <a:schemeClr val="tx1"/>
                </a:solidFill>
                <a:latin typeface="Batang" panose="02030600000101010101" pitchFamily="18" charset="-127"/>
                <a:ea typeface="Batang" panose="02030600000101010101" pitchFamily="18" charset="-127"/>
              </a:rPr>
              <a:t>bcz</a:t>
            </a:r>
            <a:r>
              <a:rPr lang="en-US" sz="1300" b="1" dirty="0" smtClean="0">
                <a:solidFill>
                  <a:schemeClr val="tx1"/>
                </a:solidFill>
                <a:latin typeface="Batang" panose="02030600000101010101" pitchFamily="18" charset="-127"/>
                <a:ea typeface="Batang" panose="02030600000101010101" pitchFamily="18" charset="-127"/>
              </a:rPr>
              <a:t> </a:t>
            </a:r>
            <a:r>
              <a:rPr lang="en-US" sz="1300" b="1" dirty="0">
                <a:solidFill>
                  <a:schemeClr val="tx1"/>
                </a:solidFill>
                <a:latin typeface="Batang" panose="02030600000101010101" pitchFamily="18" charset="-127"/>
                <a:ea typeface="Batang" panose="02030600000101010101" pitchFamily="18" charset="-127"/>
              </a:rPr>
              <a:t>of close relation with the brachial plexus.</a:t>
            </a:r>
          </a:p>
          <a:p>
            <a:r>
              <a:rPr lang="en-US" sz="1300" b="1" dirty="0">
                <a:solidFill>
                  <a:schemeClr val="tx1"/>
                </a:solidFill>
                <a:latin typeface="Batang" panose="02030600000101010101" pitchFamily="18" charset="-127"/>
                <a:ea typeface="Batang" panose="02030600000101010101" pitchFamily="18" charset="-127"/>
              </a:rPr>
              <a:t>A cervical rib may elevate the subclavian artery and may closely simulate an aneurysm. </a:t>
            </a:r>
          </a:p>
        </p:txBody>
      </p:sp>
      <p:sp>
        <p:nvSpPr>
          <p:cNvPr id="10" name="Slide Number Placeholder 9"/>
          <p:cNvSpPr>
            <a:spLocks noGrp="1"/>
          </p:cNvSpPr>
          <p:nvPr>
            <p:ph type="sldNum" sz="quarter" idx="12"/>
          </p:nvPr>
        </p:nvSpPr>
        <p:spPr>
          <a:xfrm>
            <a:off x="8610600" y="6416675"/>
            <a:ext cx="2743200" cy="365125"/>
          </a:xfrm>
        </p:spPr>
        <p:txBody>
          <a:bodyPr/>
          <a:lstStyle/>
          <a:p>
            <a:fld id="{F24CD46A-430A-4298-B9D9-A45CD8963C04}" type="slidenum">
              <a:rPr lang="en-US" smtClean="0"/>
              <a:pPr/>
              <a:t>30</a:t>
            </a:fld>
            <a:endParaRPr lang="en-US"/>
          </a:p>
        </p:txBody>
      </p:sp>
      <p:sp>
        <p:nvSpPr>
          <p:cNvPr id="11" name="Footer Placeholder 10"/>
          <p:cNvSpPr>
            <a:spLocks noGrp="1"/>
          </p:cNvSpPr>
          <p:nvPr>
            <p:ph type="ftr" sz="quarter" idx="11"/>
          </p:nvPr>
        </p:nvSpPr>
        <p:spPr/>
        <p:txBody>
          <a:bodyPr/>
          <a:lstStyle/>
          <a:p>
            <a:r>
              <a:rPr lang="en-US" dirty="0" err="1" smtClean="0"/>
              <a:t>Dr.Zahid</a:t>
            </a:r>
            <a:r>
              <a:rPr lang="en-US" dirty="0" smtClean="0"/>
              <a:t> </a:t>
            </a:r>
            <a:r>
              <a:rPr lang="en-US" dirty="0" err="1" smtClean="0"/>
              <a:t>aimkhani</a:t>
            </a:r>
            <a:endParaRPr lang="en-US" dirty="0"/>
          </a:p>
        </p:txBody>
      </p:sp>
      <p:sp>
        <p:nvSpPr>
          <p:cNvPr id="3" name="Rectangle 2"/>
          <p:cNvSpPr/>
          <p:nvPr/>
        </p:nvSpPr>
        <p:spPr>
          <a:xfrm>
            <a:off x="3429000" y="142290"/>
            <a:ext cx="5525872" cy="461665"/>
          </a:xfrm>
          <a:prstGeom prst="rect">
            <a:avLst/>
          </a:prstGeom>
        </p:spPr>
        <p:txBody>
          <a:bodyPr wrap="none">
            <a:spAutoFit/>
          </a:bodyPr>
          <a:lstStyle/>
          <a:p>
            <a:r>
              <a:rPr lang="en-US" sz="2400" b="1" dirty="0" smtClean="0">
                <a:latin typeface="Batang" panose="02030600000101010101" pitchFamily="18" charset="-127"/>
                <a:ea typeface="Batang" panose="02030600000101010101" pitchFamily="18" charset="-127"/>
              </a:rPr>
              <a:t>Blood Vessels of </a:t>
            </a:r>
            <a:r>
              <a:rPr lang="en-US" sz="2400" b="1" dirty="0">
                <a:latin typeface="Batang" panose="02030600000101010101" pitchFamily="18" charset="-127"/>
                <a:ea typeface="Batang" panose="02030600000101010101" pitchFamily="18" charset="-127"/>
              </a:rPr>
              <a:t>the </a:t>
            </a:r>
            <a:r>
              <a:rPr lang="en-US" sz="2400" b="1" dirty="0" smtClean="0">
                <a:latin typeface="Batang" panose="02030600000101010101" pitchFamily="18" charset="-127"/>
                <a:ea typeface="Batang" panose="02030600000101010101" pitchFamily="18" charset="-127"/>
              </a:rPr>
              <a:t>Neck </a:t>
            </a:r>
            <a:r>
              <a:rPr lang="en-US" sz="2400" b="1" dirty="0" smtClean="0">
                <a:solidFill>
                  <a:srgbClr val="C00000"/>
                </a:solidFill>
                <a:latin typeface="Batang" panose="02030600000101010101" pitchFamily="18" charset="-127"/>
                <a:ea typeface="Batang" panose="02030600000101010101" pitchFamily="18" charset="-127"/>
              </a:rPr>
              <a:t>-Arteries</a:t>
            </a:r>
            <a:endParaRPr lang="en-US" sz="2400" b="1" dirty="0">
              <a:solidFill>
                <a:srgbClr val="C00000"/>
              </a:solidFill>
              <a:latin typeface="Batang" panose="02030600000101010101" pitchFamily="18" charset="-127"/>
              <a:ea typeface="Batang" panose="02030600000101010101" pitchFamily="18" charset="-127"/>
            </a:endParaRPr>
          </a:p>
        </p:txBody>
      </p:sp>
      <p:pic>
        <p:nvPicPr>
          <p:cNvPr id="9" name="Picture 4" descr="nv21_0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5233" y="304800"/>
            <a:ext cx="2136486" cy="234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nv21_013"/>
          <p:cNvPicPr>
            <a:picLocks noChangeAspect="1" noChangeArrowheads="1"/>
          </p:cNvPicPr>
          <p:nvPr/>
        </p:nvPicPr>
        <p:blipFill rotWithShape="1">
          <a:blip r:embed="rId3">
            <a:extLst>
              <a:ext uri="{28A0092B-C50C-407E-A947-70E740481C1C}">
                <a14:useLocalDpi xmlns:a14="http://schemas.microsoft.com/office/drawing/2010/main" val="0"/>
              </a:ext>
            </a:extLst>
          </a:blip>
          <a:srcRect t="63466" r="875"/>
          <a:stretch/>
        </p:blipFill>
        <p:spPr bwMode="auto">
          <a:xfrm>
            <a:off x="6172200" y="3210852"/>
            <a:ext cx="5244756" cy="212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19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to="" calcmode="lin" valueType="num">
                                      <p:cBhvr>
                                        <p:cTn id="12"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93442"/>
            <a:ext cx="4572000" cy="3286710"/>
          </a:xfrm>
          <a:prstGeom prst="rect">
            <a:avLst/>
          </a:prstGeom>
          <a:noFill/>
          <a:ln>
            <a:noFill/>
          </a:ln>
        </p:spPr>
      </p:pic>
      <p:sp>
        <p:nvSpPr>
          <p:cNvPr id="4" name="Content Placeholder 3"/>
          <p:cNvSpPr>
            <a:spLocks noGrp="1"/>
          </p:cNvSpPr>
          <p:nvPr>
            <p:ph sz="half" idx="2"/>
          </p:nvPr>
        </p:nvSpPr>
        <p:spPr bwMode="gray">
          <a:xfrm>
            <a:off x="76200" y="396568"/>
            <a:ext cx="5943600" cy="5933369"/>
          </a:xfr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a:bodyPr>
          <a:lstStyle/>
          <a:p>
            <a:endParaRPr lang="en-US" sz="1600" dirty="0" smtClean="0"/>
          </a:p>
          <a:p>
            <a:pPr marL="0" indent="0">
              <a:buNone/>
            </a:pPr>
            <a:r>
              <a:rPr lang="en-US" sz="1600" b="1" dirty="0" smtClean="0">
                <a:solidFill>
                  <a:schemeClr val="accent4"/>
                </a:solidFill>
                <a:latin typeface="Batang" panose="02030600000101010101" pitchFamily="18" charset="-127"/>
                <a:ea typeface="Batang" panose="02030600000101010101" pitchFamily="18" charset="-127"/>
              </a:rPr>
              <a:t> </a:t>
            </a:r>
            <a:r>
              <a:rPr lang="en-US" sz="1400" b="1" dirty="0">
                <a:solidFill>
                  <a:srgbClr val="0070C0"/>
                </a:solidFill>
                <a:latin typeface="Batang" panose="02030600000101010101" pitchFamily="18" charset="-127"/>
                <a:ea typeface="Batang" panose="02030600000101010101" pitchFamily="18" charset="-127"/>
              </a:rPr>
              <a:t>The internal jugular vein</a:t>
            </a:r>
          </a:p>
          <a:p>
            <a:r>
              <a:rPr lang="en-US" sz="1300" b="1" dirty="0">
                <a:solidFill>
                  <a:schemeClr val="tx1"/>
                </a:solidFill>
                <a:latin typeface="Batang" panose="02030600000101010101" pitchFamily="18" charset="-127"/>
                <a:ea typeface="Batang" panose="02030600000101010101" pitchFamily="18" charset="-127"/>
              </a:rPr>
              <a:t>Begins at the jugular foramen (continuation of sigmoid sinus) and terminates by joining  the subclavian vein to form the brachiocephalic vein </a:t>
            </a:r>
            <a:endParaRPr lang="en-US" sz="1300" b="1" dirty="0" smtClean="0">
              <a:solidFill>
                <a:schemeClr val="tx1"/>
              </a:solidFill>
              <a:latin typeface="Batang" panose="02030600000101010101" pitchFamily="18" charset="-127"/>
              <a:ea typeface="Batang" panose="02030600000101010101" pitchFamily="18" charset="-127"/>
            </a:endParaRPr>
          </a:p>
          <a:p>
            <a:r>
              <a:rPr lang="en-US" sz="1300" b="1" dirty="0" smtClean="0">
                <a:solidFill>
                  <a:schemeClr val="tx1"/>
                </a:solidFill>
                <a:latin typeface="Batang" panose="02030600000101010101" pitchFamily="18" charset="-127"/>
                <a:ea typeface="Batang" panose="02030600000101010101" pitchFamily="18" charset="-127"/>
              </a:rPr>
              <a:t>Lies in the carotid sheath</a:t>
            </a:r>
            <a:endParaRPr lang="en-US" sz="1300" b="1" dirty="0">
              <a:solidFill>
                <a:schemeClr val="tx1"/>
              </a:solidFill>
              <a:latin typeface="Batang" panose="02030600000101010101" pitchFamily="18" charset="-127"/>
              <a:ea typeface="Batang" panose="02030600000101010101" pitchFamily="18" charset="-127"/>
            </a:endParaRPr>
          </a:p>
          <a:p>
            <a:pPr marL="0" indent="0">
              <a:buNone/>
            </a:pPr>
            <a:r>
              <a:rPr lang="en-US" sz="1200" b="1" dirty="0" smtClean="0">
                <a:solidFill>
                  <a:srgbClr val="0070C0"/>
                </a:solidFill>
                <a:latin typeface="Batang" panose="02030600000101010101" pitchFamily="18" charset="-127"/>
                <a:ea typeface="Batang" panose="02030600000101010101" pitchFamily="18" charset="-127"/>
              </a:rPr>
              <a:t>Its </a:t>
            </a:r>
            <a:r>
              <a:rPr lang="en-US" sz="1200" b="1" dirty="0">
                <a:solidFill>
                  <a:srgbClr val="0070C0"/>
                </a:solidFill>
                <a:latin typeface="Batang" panose="02030600000101010101" pitchFamily="18" charset="-127"/>
                <a:ea typeface="Batang" panose="02030600000101010101" pitchFamily="18" charset="-127"/>
              </a:rPr>
              <a:t>tributaries are:</a:t>
            </a:r>
          </a:p>
          <a:p>
            <a:r>
              <a:rPr lang="en-US" sz="1300" b="1" dirty="0">
                <a:solidFill>
                  <a:schemeClr val="tx1"/>
                </a:solidFill>
                <a:latin typeface="Batang" panose="02030600000101010101" pitchFamily="18" charset="-127"/>
                <a:ea typeface="Batang" panose="02030600000101010101" pitchFamily="18" charset="-127"/>
              </a:rPr>
              <a:t>the pharyngeal venous plexus; </a:t>
            </a:r>
            <a:r>
              <a:rPr lang="en-US" sz="1300" b="1" dirty="0">
                <a:solidFill>
                  <a:srgbClr val="0070C0"/>
                </a:solidFill>
                <a:latin typeface="Batang" panose="02030600000101010101" pitchFamily="18" charset="-127"/>
                <a:ea typeface="Batang" panose="02030600000101010101" pitchFamily="18" charset="-127"/>
              </a:rPr>
              <a:t>the common facial vein</a:t>
            </a:r>
            <a:r>
              <a:rPr lang="en-US" sz="1300" b="1" dirty="0">
                <a:solidFill>
                  <a:schemeClr val="tx1"/>
                </a:solidFill>
                <a:latin typeface="Batang" panose="02030600000101010101" pitchFamily="18" charset="-127"/>
                <a:ea typeface="Batang" panose="02030600000101010101" pitchFamily="18" charset="-127"/>
              </a:rPr>
              <a:t>; the lingual vein; </a:t>
            </a:r>
            <a:r>
              <a:rPr lang="en-US" sz="1300" b="1" dirty="0">
                <a:solidFill>
                  <a:srgbClr val="0070C0"/>
                </a:solidFill>
                <a:latin typeface="Batang" panose="02030600000101010101" pitchFamily="18" charset="-127"/>
                <a:ea typeface="Batang" panose="02030600000101010101" pitchFamily="18" charset="-127"/>
              </a:rPr>
              <a:t>the superior and middle thyroid veins</a:t>
            </a:r>
            <a:r>
              <a:rPr lang="en-US" sz="1300" b="1" dirty="0">
                <a:solidFill>
                  <a:schemeClr val="tx1"/>
                </a:solidFill>
                <a:latin typeface="Batang" panose="02030600000101010101" pitchFamily="18" charset="-127"/>
                <a:ea typeface="Batang" panose="02030600000101010101" pitchFamily="18" charset="-127"/>
              </a:rPr>
              <a:t>.</a:t>
            </a:r>
          </a:p>
          <a:p>
            <a:pPr marL="0" indent="0">
              <a:buNone/>
            </a:pPr>
            <a:r>
              <a:rPr lang="en-US" sz="1400" b="1" dirty="0">
                <a:solidFill>
                  <a:srgbClr val="0070C0"/>
                </a:solidFill>
                <a:latin typeface="Batang" panose="02030600000101010101" pitchFamily="18" charset="-127"/>
                <a:ea typeface="Batang" panose="02030600000101010101" pitchFamily="18" charset="-127"/>
              </a:rPr>
              <a:t>Superficial veins</a:t>
            </a:r>
          </a:p>
          <a:p>
            <a:r>
              <a:rPr lang="en-US" sz="1400" dirty="0"/>
              <a:t>The </a:t>
            </a:r>
            <a:r>
              <a:rPr lang="en-US" sz="1400" i="1" dirty="0">
                <a:solidFill>
                  <a:srgbClr val="0070C0"/>
                </a:solidFill>
              </a:rPr>
              <a:t>superficial temporal </a:t>
            </a:r>
            <a:r>
              <a:rPr lang="en-US" sz="1400" dirty="0"/>
              <a:t>and </a:t>
            </a:r>
            <a:r>
              <a:rPr lang="en-US" sz="1400" i="1" dirty="0">
                <a:solidFill>
                  <a:srgbClr val="0070C0"/>
                </a:solidFill>
              </a:rPr>
              <a:t>maxillary veins </a:t>
            </a:r>
            <a:r>
              <a:rPr lang="en-US" sz="1400" dirty="0"/>
              <a:t>join to form the </a:t>
            </a:r>
            <a:r>
              <a:rPr lang="en-US" sz="1400" i="1" dirty="0" err="1" smtClean="0">
                <a:solidFill>
                  <a:srgbClr val="0070C0"/>
                </a:solidFill>
              </a:rPr>
              <a:t>retromandibular</a:t>
            </a:r>
            <a:r>
              <a:rPr lang="en-US" sz="1400" i="1" dirty="0" smtClean="0">
                <a:solidFill>
                  <a:srgbClr val="0070C0"/>
                </a:solidFill>
              </a:rPr>
              <a:t> vein</a:t>
            </a:r>
            <a:r>
              <a:rPr lang="en-US" sz="1400" dirty="0" smtClean="0"/>
              <a:t>. </a:t>
            </a:r>
            <a:r>
              <a:rPr lang="en-US" sz="1400" dirty="0"/>
              <a:t>Its posterior </a:t>
            </a:r>
            <a:r>
              <a:rPr lang="en-US" sz="1400" dirty="0" err="1" smtClean="0"/>
              <a:t>division,together</a:t>
            </a:r>
            <a:r>
              <a:rPr lang="en-US" sz="1400" dirty="0" smtClean="0"/>
              <a:t> </a:t>
            </a:r>
            <a:r>
              <a:rPr lang="en-US" sz="1400" dirty="0"/>
              <a:t>with the </a:t>
            </a:r>
            <a:r>
              <a:rPr lang="en-US" sz="1400" i="1" dirty="0">
                <a:solidFill>
                  <a:srgbClr val="0070C0"/>
                </a:solidFill>
              </a:rPr>
              <a:t>posterior auricular vein</a:t>
            </a:r>
            <a:r>
              <a:rPr lang="en-US" sz="1400" dirty="0"/>
              <a:t>, form the </a:t>
            </a:r>
            <a:r>
              <a:rPr lang="en-US" sz="1400" dirty="0">
                <a:solidFill>
                  <a:srgbClr val="0070C0"/>
                </a:solidFill>
              </a:rPr>
              <a:t>external </a:t>
            </a:r>
            <a:r>
              <a:rPr lang="en-US" sz="1400" dirty="0" smtClean="0">
                <a:solidFill>
                  <a:srgbClr val="0070C0"/>
                </a:solidFill>
              </a:rPr>
              <a:t>jugular vein</a:t>
            </a:r>
            <a:r>
              <a:rPr lang="en-US" sz="1400" dirty="0"/>
              <a:t>, whereas the anterior division joins the </a:t>
            </a:r>
            <a:r>
              <a:rPr lang="en-US" sz="1400" i="1" dirty="0">
                <a:solidFill>
                  <a:srgbClr val="0070C0"/>
                </a:solidFill>
              </a:rPr>
              <a:t>facial vein </a:t>
            </a:r>
            <a:r>
              <a:rPr lang="en-US" sz="1400" dirty="0"/>
              <a:t>to form the </a:t>
            </a:r>
            <a:r>
              <a:rPr lang="en-US" sz="1400" i="1" dirty="0" smtClean="0">
                <a:solidFill>
                  <a:srgbClr val="0070C0"/>
                </a:solidFill>
              </a:rPr>
              <a:t>common facial </a:t>
            </a:r>
            <a:r>
              <a:rPr lang="en-US" sz="1400" i="1" dirty="0">
                <a:solidFill>
                  <a:srgbClr val="0070C0"/>
                </a:solidFill>
              </a:rPr>
              <a:t>vein </a:t>
            </a:r>
            <a:r>
              <a:rPr lang="en-US" sz="1400" dirty="0"/>
              <a:t>which opens into the internal jugular </a:t>
            </a:r>
            <a:r>
              <a:rPr lang="en-US" sz="1400" dirty="0" smtClean="0"/>
              <a:t>vein. </a:t>
            </a:r>
          </a:p>
          <a:p>
            <a:r>
              <a:rPr lang="en-US" sz="1400" dirty="0" smtClean="0">
                <a:solidFill>
                  <a:srgbClr val="0070C0"/>
                </a:solidFill>
              </a:rPr>
              <a:t>The </a:t>
            </a:r>
            <a:r>
              <a:rPr lang="en-US" sz="1400" i="1" dirty="0">
                <a:solidFill>
                  <a:srgbClr val="0070C0"/>
                </a:solidFill>
              </a:rPr>
              <a:t>external jugular vein </a:t>
            </a:r>
            <a:r>
              <a:rPr lang="en-US" sz="1400" dirty="0" smtClean="0"/>
              <a:t>enter </a:t>
            </a:r>
            <a:r>
              <a:rPr lang="en-US" sz="1400" dirty="0"/>
              <a:t>the subclavian </a:t>
            </a:r>
            <a:r>
              <a:rPr lang="en-US" sz="1400" dirty="0" smtClean="0"/>
              <a:t>vein</a:t>
            </a:r>
            <a:r>
              <a:rPr lang="en-US" sz="1400" dirty="0"/>
              <a:t> </a:t>
            </a:r>
            <a:r>
              <a:rPr lang="en-US" sz="1400" dirty="0" smtClean="0"/>
              <a:t>and </a:t>
            </a:r>
            <a:r>
              <a:rPr lang="en-US" sz="1400" dirty="0" smtClean="0">
                <a:solidFill>
                  <a:srgbClr val="0070C0"/>
                </a:solidFill>
              </a:rPr>
              <a:t>The </a:t>
            </a:r>
            <a:r>
              <a:rPr lang="en-US" sz="1400" i="1" dirty="0">
                <a:solidFill>
                  <a:srgbClr val="0070C0"/>
                </a:solidFill>
              </a:rPr>
              <a:t>anterior jugular vein </a:t>
            </a:r>
            <a:r>
              <a:rPr lang="en-US" sz="1400" dirty="0"/>
              <a:t>runs </a:t>
            </a:r>
            <a:r>
              <a:rPr lang="en-US" sz="1400" dirty="0" smtClean="0"/>
              <a:t>down join </a:t>
            </a:r>
            <a:r>
              <a:rPr lang="en-US" sz="1400" dirty="0"/>
              <a:t>enter the external jugular vein</a:t>
            </a:r>
            <a:r>
              <a:rPr lang="en-US" sz="1400" dirty="0" smtClean="0"/>
              <a:t>.</a:t>
            </a:r>
          </a:p>
          <a:p>
            <a:r>
              <a:rPr lang="en-US" sz="1400" b="1" dirty="0">
                <a:solidFill>
                  <a:srgbClr val="0070C0"/>
                </a:solidFill>
              </a:rPr>
              <a:t>The subclavian </a:t>
            </a:r>
            <a:r>
              <a:rPr lang="en-US" sz="1400" b="1" dirty="0" smtClean="0">
                <a:solidFill>
                  <a:srgbClr val="0070C0"/>
                </a:solidFill>
              </a:rPr>
              <a:t>vein </a:t>
            </a:r>
            <a:r>
              <a:rPr lang="en-US" sz="1400" dirty="0"/>
              <a:t>continuation of the axillary </a:t>
            </a:r>
            <a:r>
              <a:rPr lang="en-US" sz="1400" dirty="0" smtClean="0"/>
              <a:t>vein </a:t>
            </a:r>
            <a:r>
              <a:rPr lang="en-US" sz="1400" dirty="0"/>
              <a:t>joins the internal jugular vein to form </a:t>
            </a:r>
            <a:r>
              <a:rPr lang="en-US" sz="1400" dirty="0">
                <a:solidFill>
                  <a:srgbClr val="0070C0"/>
                </a:solidFill>
              </a:rPr>
              <a:t>the</a:t>
            </a:r>
            <a:r>
              <a:rPr lang="en-US" sz="1400" dirty="0"/>
              <a:t> </a:t>
            </a:r>
            <a:r>
              <a:rPr lang="en-US" sz="1400" dirty="0" smtClean="0">
                <a:solidFill>
                  <a:srgbClr val="0070C0"/>
                </a:solidFill>
              </a:rPr>
              <a:t>brachiocephalic vein. ONLY tributary </a:t>
            </a:r>
            <a:r>
              <a:rPr lang="en-US" sz="1400" dirty="0"/>
              <a:t>is the external jugular </a:t>
            </a:r>
            <a:r>
              <a:rPr lang="en-US" sz="1400" dirty="0" smtClean="0"/>
              <a:t>vein. The left also receive thoracic duct.</a:t>
            </a:r>
            <a:endParaRPr lang="en-US" sz="1400" dirty="0">
              <a:solidFill>
                <a:srgbClr val="0070C0"/>
              </a:solidFill>
            </a:endParaRPr>
          </a:p>
        </p:txBody>
      </p:sp>
      <p:sp>
        <p:nvSpPr>
          <p:cNvPr id="10" name="Slide Number Placeholder 9"/>
          <p:cNvSpPr>
            <a:spLocks noGrp="1"/>
          </p:cNvSpPr>
          <p:nvPr>
            <p:ph type="sldNum" sz="quarter" idx="12"/>
          </p:nvPr>
        </p:nvSpPr>
        <p:spPr/>
        <p:txBody>
          <a:bodyPr/>
          <a:lstStyle/>
          <a:p>
            <a:fld id="{F24CD46A-430A-4298-B9D9-A45CD8963C04}" type="slidenum">
              <a:rPr lang="en-US" smtClean="0"/>
              <a:pPr/>
              <a:t>31</a:t>
            </a:fld>
            <a:endParaRPr lang="en-US"/>
          </a:p>
        </p:txBody>
      </p:sp>
      <p:sp>
        <p:nvSpPr>
          <p:cNvPr id="11" name="Footer Placeholder 10"/>
          <p:cNvSpPr>
            <a:spLocks noGrp="1"/>
          </p:cNvSpPr>
          <p:nvPr>
            <p:ph type="ftr" sz="quarter" idx="11"/>
          </p:nvPr>
        </p:nvSpPr>
        <p:spPr/>
        <p:txBody>
          <a:bodyPr/>
          <a:lstStyle/>
          <a:p>
            <a:r>
              <a:rPr lang="en-US" dirty="0" err="1" smtClean="0"/>
              <a:t>Dr.Zahid</a:t>
            </a:r>
            <a:r>
              <a:rPr lang="en-US" dirty="0" smtClean="0"/>
              <a:t> </a:t>
            </a:r>
            <a:r>
              <a:rPr lang="en-US" dirty="0" err="1" smtClean="0"/>
              <a:t>aimkhani</a:t>
            </a:r>
            <a:endParaRPr lang="en-US" dirty="0"/>
          </a:p>
        </p:txBody>
      </p:sp>
      <p:sp>
        <p:nvSpPr>
          <p:cNvPr id="3" name="Rectangle 2"/>
          <p:cNvSpPr/>
          <p:nvPr/>
        </p:nvSpPr>
        <p:spPr>
          <a:xfrm>
            <a:off x="3200400" y="142290"/>
            <a:ext cx="5152373" cy="461665"/>
          </a:xfrm>
          <a:prstGeom prst="rect">
            <a:avLst/>
          </a:prstGeom>
        </p:spPr>
        <p:txBody>
          <a:bodyPr wrap="none">
            <a:spAutoFit/>
          </a:bodyPr>
          <a:lstStyle/>
          <a:p>
            <a:r>
              <a:rPr lang="en-US" sz="2400" b="1" dirty="0">
                <a:latin typeface="Batang" panose="02030600000101010101" pitchFamily="18" charset="-127"/>
                <a:ea typeface="Batang" panose="02030600000101010101" pitchFamily="18" charset="-127"/>
              </a:rPr>
              <a:t>Blood Vessels of the Neck </a:t>
            </a:r>
            <a:r>
              <a:rPr lang="en-US" sz="2400" b="1" dirty="0" smtClean="0">
                <a:solidFill>
                  <a:srgbClr val="C00000"/>
                </a:solidFill>
                <a:latin typeface="Batang" panose="02030600000101010101" pitchFamily="18" charset="-127"/>
                <a:ea typeface="Batang" panose="02030600000101010101" pitchFamily="18" charset="-127"/>
              </a:rPr>
              <a:t>-</a:t>
            </a:r>
            <a:r>
              <a:rPr lang="en-US" sz="2400" b="1" dirty="0" smtClean="0">
                <a:solidFill>
                  <a:srgbClr val="0070C0"/>
                </a:solidFill>
                <a:latin typeface="Batang" panose="02030600000101010101" pitchFamily="18" charset="-127"/>
                <a:ea typeface="Batang" panose="02030600000101010101" pitchFamily="18" charset="-127"/>
              </a:rPr>
              <a:t>Veins</a:t>
            </a:r>
            <a:endParaRPr lang="en-US" sz="2400" b="1" dirty="0">
              <a:solidFill>
                <a:srgbClr val="0070C0"/>
              </a:solidFill>
              <a:latin typeface="Batang" panose="02030600000101010101" pitchFamily="18" charset="-127"/>
              <a:ea typeface="Batang" panose="02030600000101010101" pitchFamily="18" charset="-127"/>
            </a:endParaRPr>
          </a:p>
        </p:txBody>
      </p: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563319"/>
            <a:ext cx="4495800" cy="2709863"/>
          </a:xfrm>
          <a:prstGeom prst="rect">
            <a:avLst/>
          </a:prstGeom>
          <a:noFill/>
          <a:ln>
            <a:noFill/>
          </a:ln>
        </p:spPr>
      </p:pic>
    </p:spTree>
    <p:extLst>
      <p:ext uri="{BB962C8B-B14F-4D97-AF65-F5344CB8AC3E}">
        <p14:creationId xmlns:p14="http://schemas.microsoft.com/office/powerpoint/2010/main" val="2185712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bwMode="gray">
          <a:xfrm>
            <a:off x="76200" y="396568"/>
            <a:ext cx="6457646" cy="5933369"/>
          </a:xfr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a:bodyPr>
          <a:lstStyle/>
          <a:p>
            <a:endParaRPr lang="en-US" sz="1600" dirty="0" smtClean="0"/>
          </a:p>
          <a:p>
            <a:pPr marL="0" indent="0">
              <a:buNone/>
            </a:pPr>
            <a:r>
              <a:rPr lang="en-US" sz="1600" b="1" dirty="0" smtClean="0">
                <a:solidFill>
                  <a:schemeClr val="accent4"/>
                </a:solidFill>
                <a:latin typeface="Batang" panose="02030600000101010101" pitchFamily="18" charset="-127"/>
                <a:ea typeface="Batang" panose="02030600000101010101" pitchFamily="18" charset="-127"/>
              </a:rPr>
              <a:t> </a:t>
            </a:r>
            <a:endParaRPr lang="en-US" sz="1400" b="1" dirty="0">
              <a:solidFill>
                <a:srgbClr val="0070C0"/>
              </a:solidFill>
              <a:latin typeface="Batang" panose="02030600000101010101" pitchFamily="18" charset="-127"/>
              <a:ea typeface="Batang" panose="02030600000101010101" pitchFamily="18" charset="-127"/>
            </a:endParaRPr>
          </a:p>
          <a:p>
            <a:pPr marL="0" indent="0">
              <a:buNone/>
            </a:pPr>
            <a:r>
              <a:rPr lang="en-US" sz="1300" b="1" dirty="0" smtClean="0">
                <a:solidFill>
                  <a:srgbClr val="FF0000"/>
                </a:solidFill>
                <a:latin typeface="Batang" panose="02030600000101010101" pitchFamily="18" charset="-127"/>
                <a:ea typeface="Batang" panose="02030600000101010101" pitchFamily="18" charset="-127"/>
              </a:rPr>
              <a:t>Clinical Features</a:t>
            </a:r>
            <a:r>
              <a:rPr lang="en-US" sz="1300" b="1" dirty="0">
                <a:solidFill>
                  <a:srgbClr val="FF0000"/>
                </a:solidFill>
                <a:latin typeface="Batang" panose="02030600000101010101" pitchFamily="18" charset="-127"/>
                <a:ea typeface="Batang" panose="02030600000101010101" pitchFamily="18" charset="-127"/>
              </a:rPr>
              <a:t>: </a:t>
            </a:r>
          </a:p>
          <a:p>
            <a:pPr marL="0" indent="0">
              <a:buNone/>
            </a:pPr>
            <a:r>
              <a:rPr lang="en-US" sz="1400" b="1" dirty="0">
                <a:solidFill>
                  <a:schemeClr val="accent4"/>
                </a:solidFill>
                <a:latin typeface="Batang" panose="02030600000101010101" pitchFamily="18" charset="-127"/>
                <a:ea typeface="Batang" panose="02030600000101010101" pitchFamily="18" charset="-127"/>
              </a:rPr>
              <a:t>C</a:t>
            </a:r>
            <a:r>
              <a:rPr lang="en-US" sz="1200" b="1" dirty="0">
                <a:solidFill>
                  <a:srgbClr val="0070C0"/>
                </a:solidFill>
                <a:latin typeface="Batang" panose="02030600000101010101" pitchFamily="18" charset="-127"/>
                <a:ea typeface="Batang" panose="02030600000101010101" pitchFamily="18" charset="-127"/>
              </a:rPr>
              <a:t>entral Venous Catheterization </a:t>
            </a:r>
            <a:endParaRPr lang="en-US" sz="1300" b="1" dirty="0" smtClean="0">
              <a:solidFill>
                <a:srgbClr val="FF0000"/>
              </a:solidFill>
              <a:latin typeface="Batang" panose="02030600000101010101" pitchFamily="18" charset="-127"/>
              <a:ea typeface="Batang" panose="02030600000101010101" pitchFamily="18" charset="-127"/>
            </a:endParaRPr>
          </a:p>
          <a:p>
            <a:pPr lvl="1"/>
            <a:r>
              <a:rPr lang="en-US" sz="1400" dirty="0" smtClean="0">
                <a:latin typeface="Baskerville Old Face" panose="02020602080505020303" pitchFamily="18" charset="0"/>
              </a:rPr>
              <a:t>to </a:t>
            </a:r>
            <a:r>
              <a:rPr lang="en-US" sz="1400" dirty="0">
                <a:latin typeface="Baskerville Old Face" panose="02020602080505020303" pitchFamily="18" charset="0"/>
              </a:rPr>
              <a:t>measure central venous pressure (</a:t>
            </a:r>
            <a:r>
              <a:rPr lang="en-US" sz="1400" dirty="0" err="1">
                <a:latin typeface="Baskerville Old Face" panose="02020602080505020303" pitchFamily="18" charset="0"/>
              </a:rPr>
              <a:t>c.v.p</a:t>
            </a:r>
            <a:r>
              <a:rPr lang="en-US" sz="1400" dirty="0" smtClean="0">
                <a:latin typeface="Baskerville Old Face" panose="02020602080505020303" pitchFamily="18" charset="0"/>
              </a:rPr>
              <a:t>.) </a:t>
            </a:r>
          </a:p>
          <a:p>
            <a:pPr lvl="1"/>
            <a:r>
              <a:rPr lang="en-US" sz="1400" dirty="0" smtClean="0">
                <a:latin typeface="Baskerville Old Face" panose="02020602080505020303" pitchFamily="18" charset="0"/>
              </a:rPr>
              <a:t>to </a:t>
            </a:r>
            <a:r>
              <a:rPr lang="en-US" sz="1400" dirty="0">
                <a:latin typeface="Baskerville Old Face" panose="02020602080505020303" pitchFamily="18" charset="0"/>
              </a:rPr>
              <a:t>allow rapid </a:t>
            </a:r>
            <a:r>
              <a:rPr lang="en-US" sz="1400" dirty="0" smtClean="0">
                <a:latin typeface="Baskerville Old Face" panose="02020602080505020303" pitchFamily="18" charset="0"/>
              </a:rPr>
              <a:t>blood replacement </a:t>
            </a:r>
          </a:p>
          <a:p>
            <a:pPr lvl="1"/>
            <a:r>
              <a:rPr lang="en-US" sz="1400" dirty="0" smtClean="0">
                <a:latin typeface="Baskerville Old Face" panose="02020602080505020303" pitchFamily="18" charset="0"/>
              </a:rPr>
              <a:t>long-term </a:t>
            </a:r>
            <a:r>
              <a:rPr lang="en-US" sz="1400" dirty="0">
                <a:latin typeface="Baskerville Old Face" panose="02020602080505020303" pitchFamily="18" charset="0"/>
              </a:rPr>
              <a:t>intravenous feeding </a:t>
            </a:r>
            <a:endParaRPr lang="en-US" sz="1400" dirty="0" smtClean="0">
              <a:latin typeface="Baskerville Old Face" panose="02020602080505020303" pitchFamily="18" charset="0"/>
            </a:endParaRPr>
          </a:p>
          <a:p>
            <a:r>
              <a:rPr lang="en-US" sz="1400" dirty="0" smtClean="0">
                <a:latin typeface="Baskerville Old Face" panose="02020602080505020303" pitchFamily="18" charset="0"/>
              </a:rPr>
              <a:t>The </a:t>
            </a:r>
            <a:r>
              <a:rPr lang="en-US" sz="1400" dirty="0">
                <a:solidFill>
                  <a:srgbClr val="0070C0"/>
                </a:solidFill>
                <a:latin typeface="Baskerville Old Face" panose="02020602080505020303" pitchFamily="18" charset="0"/>
              </a:rPr>
              <a:t>internal jugular vein </a:t>
            </a:r>
            <a:r>
              <a:rPr lang="en-US" sz="1400" dirty="0">
                <a:latin typeface="Baskerville Old Face" panose="02020602080505020303" pitchFamily="18" charset="0"/>
              </a:rPr>
              <a:t>can be </a:t>
            </a:r>
            <a:r>
              <a:rPr lang="en-US" sz="1400" dirty="0" err="1">
                <a:latin typeface="Baskerville Old Face" panose="02020602080505020303" pitchFamily="18" charset="0"/>
              </a:rPr>
              <a:t>cannulated</a:t>
            </a:r>
            <a:r>
              <a:rPr lang="en-US" sz="1400" dirty="0">
                <a:latin typeface="Baskerville Old Face" panose="02020602080505020303" pitchFamily="18" charset="0"/>
              </a:rPr>
              <a:t> by </a:t>
            </a:r>
            <a:r>
              <a:rPr lang="en-US" sz="1400" dirty="0" smtClean="0">
                <a:latin typeface="Baskerville Old Face" panose="02020602080505020303" pitchFamily="18" charset="0"/>
              </a:rPr>
              <a:t>direct puncture </a:t>
            </a:r>
            <a:r>
              <a:rPr lang="en-US" sz="1400" dirty="0">
                <a:latin typeface="Baskerville Old Face" panose="02020602080505020303" pitchFamily="18" charset="0"/>
              </a:rPr>
              <a:t>in the triangular gap between the sternal and clavicular heads </a:t>
            </a:r>
            <a:r>
              <a:rPr lang="en-US" sz="1400" dirty="0" smtClean="0">
                <a:latin typeface="Baskerville Old Face" panose="02020602080505020303" pitchFamily="18" charset="0"/>
              </a:rPr>
              <a:t>of the </a:t>
            </a:r>
            <a:r>
              <a:rPr lang="en-US" sz="1400" dirty="0">
                <a:latin typeface="Baskerville Old Face" panose="02020602080505020303" pitchFamily="18" charset="0"/>
              </a:rPr>
              <a:t>sternocleidomastoid immediately above the clavicle. </a:t>
            </a:r>
            <a:endParaRPr lang="en-US" sz="1400" dirty="0" smtClean="0">
              <a:latin typeface="Baskerville Old Face" panose="02020602080505020303" pitchFamily="18" charset="0"/>
            </a:endParaRPr>
          </a:p>
          <a:p>
            <a:r>
              <a:rPr lang="en-US" sz="1400" dirty="0" smtClean="0">
                <a:latin typeface="Baskerville Old Face" panose="02020602080505020303" pitchFamily="18" charset="0"/>
              </a:rPr>
              <a:t>Feel </a:t>
            </a:r>
            <a:r>
              <a:rPr lang="en-US" sz="1400" dirty="0">
                <a:latin typeface="Baskerville Old Face" panose="02020602080505020303" pitchFamily="18" charset="0"/>
              </a:rPr>
              <a:t>this </a:t>
            </a:r>
            <a:r>
              <a:rPr lang="en-US" sz="1400" dirty="0" smtClean="0">
                <a:latin typeface="Baskerville Old Face" panose="02020602080505020303" pitchFamily="18" charset="0"/>
              </a:rPr>
              <a:t>landmark on </a:t>
            </a:r>
            <a:r>
              <a:rPr lang="en-US" sz="1400" dirty="0">
                <a:latin typeface="Baskerville Old Face" panose="02020602080505020303" pitchFamily="18" charset="0"/>
              </a:rPr>
              <a:t>yourself. </a:t>
            </a:r>
            <a:endParaRPr lang="en-US" sz="1400" dirty="0" smtClean="0">
              <a:latin typeface="Baskerville Old Face" panose="02020602080505020303" pitchFamily="18" charset="0"/>
            </a:endParaRPr>
          </a:p>
          <a:p>
            <a:r>
              <a:rPr lang="en-US" sz="1400" dirty="0" smtClean="0">
                <a:latin typeface="Baskerville Old Face" panose="02020602080505020303" pitchFamily="18" charset="0"/>
              </a:rPr>
              <a:t>The </a:t>
            </a:r>
            <a:r>
              <a:rPr lang="en-US" sz="1400" dirty="0">
                <a:latin typeface="Baskerville Old Face" panose="02020602080505020303" pitchFamily="18" charset="0"/>
              </a:rPr>
              <a:t>needle is inserted near the apex of this triangle at </a:t>
            </a:r>
            <a:r>
              <a:rPr lang="en-US" sz="1400" dirty="0" smtClean="0">
                <a:latin typeface="Baskerville Old Face" panose="02020602080505020303" pitchFamily="18" charset="0"/>
              </a:rPr>
              <a:t>an angle </a:t>
            </a:r>
            <a:r>
              <a:rPr lang="en-US" sz="1400" dirty="0">
                <a:latin typeface="Baskerville Old Face" panose="02020602080505020303" pitchFamily="18" charset="0"/>
              </a:rPr>
              <a:t>of 30–40° to the skin surface and is advanced caudally towards the inner border of the anterior end of the first rib behind the clavicle. </a:t>
            </a:r>
            <a:r>
              <a:rPr lang="en-US" sz="1400" dirty="0" smtClean="0">
                <a:latin typeface="Baskerville Old Face" panose="02020602080505020303" pitchFamily="18" charset="0"/>
              </a:rPr>
              <a:t>A reflux of </a:t>
            </a:r>
            <a:r>
              <a:rPr lang="en-US" sz="1400" dirty="0">
                <a:latin typeface="Baskerville Old Face" panose="02020602080505020303" pitchFamily="18" charset="0"/>
              </a:rPr>
              <a:t>blood confirms </a:t>
            </a:r>
            <a:r>
              <a:rPr lang="en-US" sz="1400" dirty="0" err="1">
                <a:latin typeface="Baskerville Old Face" panose="02020602080505020303" pitchFamily="18" charset="0"/>
              </a:rPr>
              <a:t>venepuncture</a:t>
            </a:r>
            <a:r>
              <a:rPr lang="en-US" sz="1400" dirty="0" smtClean="0">
                <a:latin typeface="Baskerville Old Face" panose="02020602080505020303" pitchFamily="18" charset="0"/>
              </a:rPr>
              <a:t>.</a:t>
            </a:r>
          </a:p>
          <a:p>
            <a:endParaRPr lang="en-US" sz="1400" b="1" dirty="0">
              <a:solidFill>
                <a:srgbClr val="FF0000"/>
              </a:solidFill>
              <a:latin typeface="Baskerville Old Face" panose="02020602080505020303" pitchFamily="18" charset="0"/>
              <a:ea typeface="Batang" panose="02030600000101010101" pitchFamily="18" charset="-127"/>
            </a:endParaRPr>
          </a:p>
          <a:p>
            <a:r>
              <a:rPr lang="en-US" sz="1400" i="1" dirty="0">
                <a:solidFill>
                  <a:srgbClr val="0070C0"/>
                </a:solidFill>
                <a:latin typeface="Baskerville Old Face" panose="02020602080505020303" pitchFamily="18" charset="0"/>
              </a:rPr>
              <a:t>Subclavian </a:t>
            </a:r>
            <a:r>
              <a:rPr lang="en-US" sz="1400" i="1" dirty="0" err="1">
                <a:solidFill>
                  <a:srgbClr val="0070C0"/>
                </a:solidFill>
                <a:latin typeface="Baskerville Old Face" panose="02020602080505020303" pitchFamily="18" charset="0"/>
              </a:rPr>
              <a:t>venepuncture</a:t>
            </a:r>
            <a:r>
              <a:rPr lang="en-US" sz="1400" i="1" dirty="0">
                <a:solidFill>
                  <a:srgbClr val="0070C0"/>
                </a:solidFill>
                <a:latin typeface="Baskerville Old Face" panose="02020602080505020303" pitchFamily="18" charset="0"/>
              </a:rPr>
              <a:t> </a:t>
            </a:r>
            <a:r>
              <a:rPr lang="en-US" sz="1400" dirty="0">
                <a:latin typeface="Baskerville Old Face" panose="02020602080505020303" pitchFamily="18" charset="0"/>
              </a:rPr>
              <a:t>can be carried out most effectively by the </a:t>
            </a:r>
            <a:r>
              <a:rPr lang="en-US" sz="1400" dirty="0" smtClean="0">
                <a:latin typeface="Baskerville Old Face" panose="02020602080505020303" pitchFamily="18" charset="0"/>
              </a:rPr>
              <a:t> </a:t>
            </a:r>
            <a:r>
              <a:rPr lang="en-US" sz="1400" dirty="0" err="1" smtClean="0">
                <a:latin typeface="Baskerville Old Face" panose="02020602080505020303" pitchFamily="18" charset="0"/>
              </a:rPr>
              <a:t>infraclavicular</a:t>
            </a:r>
            <a:r>
              <a:rPr lang="en-US" sz="1400" dirty="0" smtClean="0">
                <a:latin typeface="Baskerville Old Face" panose="02020602080505020303" pitchFamily="18" charset="0"/>
              </a:rPr>
              <a:t> approach </a:t>
            </a:r>
            <a:endParaRPr lang="en-US" sz="1400" b="1" dirty="0" smtClean="0">
              <a:solidFill>
                <a:srgbClr val="FF0000"/>
              </a:solidFill>
              <a:latin typeface="Baskerville Old Face" panose="02020602080505020303" pitchFamily="18" charset="0"/>
              <a:ea typeface="Batang" panose="02030600000101010101" pitchFamily="18" charset="-127"/>
            </a:endParaRPr>
          </a:p>
        </p:txBody>
      </p:sp>
      <p:sp>
        <p:nvSpPr>
          <p:cNvPr id="10" name="Slide Number Placeholder 9"/>
          <p:cNvSpPr>
            <a:spLocks noGrp="1"/>
          </p:cNvSpPr>
          <p:nvPr>
            <p:ph type="sldNum" sz="quarter" idx="12"/>
          </p:nvPr>
        </p:nvSpPr>
        <p:spPr/>
        <p:txBody>
          <a:bodyPr/>
          <a:lstStyle/>
          <a:p>
            <a:fld id="{F24CD46A-430A-4298-B9D9-A45CD8963C04}" type="slidenum">
              <a:rPr lang="en-US" smtClean="0"/>
              <a:pPr/>
              <a:t>32</a:t>
            </a:fld>
            <a:endParaRPr lang="en-US" dirty="0"/>
          </a:p>
        </p:txBody>
      </p:sp>
      <p:sp>
        <p:nvSpPr>
          <p:cNvPr id="11" name="Footer Placeholder 10"/>
          <p:cNvSpPr>
            <a:spLocks noGrp="1"/>
          </p:cNvSpPr>
          <p:nvPr>
            <p:ph type="ftr" sz="quarter" idx="11"/>
          </p:nvPr>
        </p:nvSpPr>
        <p:spPr/>
        <p:txBody>
          <a:bodyPr/>
          <a:lstStyle/>
          <a:p>
            <a:r>
              <a:rPr lang="en-US" dirty="0" err="1" smtClean="0"/>
              <a:t>Dr.Zahid</a:t>
            </a:r>
            <a:r>
              <a:rPr lang="en-US" dirty="0" smtClean="0"/>
              <a:t> </a:t>
            </a:r>
            <a:r>
              <a:rPr lang="en-US" dirty="0" err="1" smtClean="0"/>
              <a:t>aimkhani</a:t>
            </a:r>
            <a:endParaRPr lang="en-US" dirty="0"/>
          </a:p>
        </p:txBody>
      </p:sp>
      <p:sp>
        <p:nvSpPr>
          <p:cNvPr id="3" name="Rectangle 2"/>
          <p:cNvSpPr/>
          <p:nvPr/>
        </p:nvSpPr>
        <p:spPr>
          <a:xfrm>
            <a:off x="3200400" y="142290"/>
            <a:ext cx="5152373" cy="461665"/>
          </a:xfrm>
          <a:prstGeom prst="rect">
            <a:avLst/>
          </a:prstGeom>
        </p:spPr>
        <p:txBody>
          <a:bodyPr wrap="none">
            <a:spAutoFit/>
          </a:bodyPr>
          <a:lstStyle/>
          <a:p>
            <a:r>
              <a:rPr lang="en-US" sz="2400" b="1" dirty="0">
                <a:latin typeface="Batang" panose="02030600000101010101" pitchFamily="18" charset="-127"/>
                <a:ea typeface="Batang" panose="02030600000101010101" pitchFamily="18" charset="-127"/>
              </a:rPr>
              <a:t>Blood Vessels of the Neck </a:t>
            </a:r>
            <a:r>
              <a:rPr lang="en-US" sz="2400" b="1" dirty="0" smtClean="0">
                <a:solidFill>
                  <a:srgbClr val="C00000"/>
                </a:solidFill>
                <a:latin typeface="Batang" panose="02030600000101010101" pitchFamily="18" charset="-127"/>
                <a:ea typeface="Batang" panose="02030600000101010101" pitchFamily="18" charset="-127"/>
              </a:rPr>
              <a:t>-</a:t>
            </a:r>
            <a:r>
              <a:rPr lang="en-US" sz="2400" b="1" dirty="0" smtClean="0">
                <a:solidFill>
                  <a:srgbClr val="0070C0"/>
                </a:solidFill>
                <a:latin typeface="Batang" panose="02030600000101010101" pitchFamily="18" charset="-127"/>
                <a:ea typeface="Batang" panose="02030600000101010101" pitchFamily="18" charset="-127"/>
              </a:rPr>
              <a:t>Veins</a:t>
            </a:r>
            <a:endParaRPr lang="en-US" sz="2400" b="1" dirty="0">
              <a:solidFill>
                <a:srgbClr val="0070C0"/>
              </a:solidFill>
              <a:latin typeface="Batang" panose="02030600000101010101" pitchFamily="18" charset="-127"/>
              <a:ea typeface="Batang" panose="02030600000101010101" pitchFamily="18" charset="-127"/>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2123" y="2743200"/>
            <a:ext cx="4633936" cy="3489933"/>
          </a:xfrm>
          <a:prstGeom prst="rect">
            <a:avLst/>
          </a:prstGeom>
        </p:spPr>
      </p:pic>
      <p:pic>
        <p:nvPicPr>
          <p:cNvPr id="9" name="Picture 7" descr="nv24_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813152"/>
            <a:ext cx="415738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98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bwMode="gray">
          <a:xfrm>
            <a:off x="76200" y="396568"/>
            <a:ext cx="7010400" cy="5933369"/>
          </a:xfr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a:bodyPr>
          <a:lstStyle/>
          <a:p>
            <a:endParaRPr lang="en-US" sz="1600" dirty="0" smtClean="0"/>
          </a:p>
          <a:p>
            <a:pPr marL="0" indent="0">
              <a:buNone/>
            </a:pPr>
            <a:r>
              <a:rPr lang="en-US" sz="1600" b="1" dirty="0">
                <a:solidFill>
                  <a:schemeClr val="accent4"/>
                </a:solidFill>
                <a:latin typeface="Batang" panose="02030600000101010101" pitchFamily="18" charset="-127"/>
                <a:ea typeface="Batang" panose="02030600000101010101" pitchFamily="18" charset="-127"/>
              </a:rPr>
              <a:t>Salient Features: </a:t>
            </a:r>
          </a:p>
          <a:p>
            <a:r>
              <a:rPr lang="en-US" sz="1300" b="1" dirty="0" smtClean="0">
                <a:solidFill>
                  <a:schemeClr val="tx1"/>
                </a:solidFill>
                <a:latin typeface="Batang" panose="02030600000101010101" pitchFamily="18" charset="-127"/>
                <a:ea typeface="Batang" panose="02030600000101010101" pitchFamily="18" charset="-127"/>
              </a:rPr>
              <a:t>grouped </a:t>
            </a:r>
            <a:r>
              <a:rPr lang="en-US" sz="1300" b="1" dirty="0">
                <a:solidFill>
                  <a:schemeClr val="tx1"/>
                </a:solidFill>
                <a:latin typeface="Batang" panose="02030600000101010101" pitchFamily="18" charset="-127"/>
                <a:ea typeface="Batang" panose="02030600000101010101" pitchFamily="18" charset="-127"/>
              </a:rPr>
              <a:t>into </a:t>
            </a:r>
            <a:r>
              <a:rPr lang="en-US" sz="1300" b="1" dirty="0">
                <a:solidFill>
                  <a:schemeClr val="accent1">
                    <a:lumMod val="75000"/>
                  </a:schemeClr>
                </a:solidFill>
                <a:latin typeface="Batang" panose="02030600000101010101" pitchFamily="18" charset="-127"/>
                <a:ea typeface="Batang" panose="02030600000101010101" pitchFamily="18" charset="-127"/>
              </a:rPr>
              <a:t>horizontal </a:t>
            </a:r>
            <a:r>
              <a:rPr lang="en-US" sz="1300" b="1" dirty="0">
                <a:solidFill>
                  <a:schemeClr val="tx1"/>
                </a:solidFill>
                <a:latin typeface="Batang" panose="02030600000101010101" pitchFamily="18" charset="-127"/>
                <a:ea typeface="Batang" panose="02030600000101010101" pitchFamily="18" charset="-127"/>
              </a:rPr>
              <a:t>and </a:t>
            </a:r>
            <a:r>
              <a:rPr lang="en-US" sz="1300" b="1" dirty="0">
                <a:solidFill>
                  <a:schemeClr val="accent1">
                    <a:lumMod val="75000"/>
                  </a:schemeClr>
                </a:solidFill>
                <a:latin typeface="Batang" panose="02030600000101010101" pitchFamily="18" charset="-127"/>
                <a:ea typeface="Batang" panose="02030600000101010101" pitchFamily="18" charset="-127"/>
              </a:rPr>
              <a:t>vertically</a:t>
            </a:r>
            <a:r>
              <a:rPr lang="en-US" sz="1300" b="1" dirty="0">
                <a:solidFill>
                  <a:schemeClr val="tx1"/>
                </a:solidFill>
                <a:latin typeface="Batang" panose="02030600000101010101" pitchFamily="18" charset="-127"/>
                <a:ea typeface="Batang" panose="02030600000101010101" pitchFamily="18" charset="-127"/>
              </a:rPr>
              <a:t> disposed aggregates</a:t>
            </a:r>
            <a:r>
              <a:rPr lang="en-US" sz="1300" b="1" dirty="0" smtClean="0">
                <a:solidFill>
                  <a:schemeClr val="tx1"/>
                </a:solidFill>
                <a:latin typeface="Batang" panose="02030600000101010101" pitchFamily="18" charset="-127"/>
                <a:ea typeface="Batang" panose="02030600000101010101" pitchFamily="18" charset="-127"/>
              </a:rPr>
              <a:t>. </a:t>
            </a:r>
            <a:endParaRPr lang="en-US" sz="1300" b="1" dirty="0">
              <a:solidFill>
                <a:schemeClr val="tx1"/>
              </a:solidFill>
              <a:latin typeface="Batang" panose="02030600000101010101" pitchFamily="18" charset="-127"/>
              <a:ea typeface="Batang" panose="02030600000101010101" pitchFamily="18" charset="-127"/>
            </a:endParaRPr>
          </a:p>
          <a:p>
            <a:r>
              <a:rPr lang="en-US" sz="1300" b="1" dirty="0">
                <a:solidFill>
                  <a:schemeClr val="tx1"/>
                </a:solidFill>
                <a:latin typeface="Batang" panose="02030600000101010101" pitchFamily="18" charset="-127"/>
                <a:ea typeface="Batang" panose="02030600000101010101" pitchFamily="18" charset="-127"/>
              </a:rPr>
              <a:t>The </a:t>
            </a:r>
            <a:r>
              <a:rPr lang="en-US" sz="1300" b="1" dirty="0">
                <a:solidFill>
                  <a:schemeClr val="accent1">
                    <a:lumMod val="75000"/>
                  </a:schemeClr>
                </a:solidFill>
                <a:latin typeface="Batang" panose="02030600000101010101" pitchFamily="18" charset="-127"/>
                <a:ea typeface="Batang" panose="02030600000101010101" pitchFamily="18" charset="-127"/>
              </a:rPr>
              <a:t>horizontal nodes </a:t>
            </a:r>
            <a:r>
              <a:rPr lang="en-US" sz="1300" b="1" dirty="0">
                <a:solidFill>
                  <a:schemeClr val="tx1"/>
                </a:solidFill>
                <a:latin typeface="Batang" panose="02030600000101010101" pitchFamily="18" charset="-127"/>
                <a:ea typeface="Batang" panose="02030600000101010101" pitchFamily="18" charset="-127"/>
              </a:rPr>
              <a:t>form a number of groups which encircle the junction of the head with the neck and which are named, according to </a:t>
            </a:r>
            <a:r>
              <a:rPr lang="en-US" sz="1300" b="1" dirty="0" smtClean="0">
                <a:solidFill>
                  <a:schemeClr val="tx1"/>
                </a:solidFill>
                <a:latin typeface="Batang" panose="02030600000101010101" pitchFamily="18" charset="-127"/>
                <a:ea typeface="Batang" panose="02030600000101010101" pitchFamily="18" charset="-127"/>
              </a:rPr>
              <a:t>their </a:t>
            </a:r>
            <a:r>
              <a:rPr lang="en-US" sz="1300" b="1" dirty="0">
                <a:solidFill>
                  <a:schemeClr val="tx1"/>
                </a:solidFill>
                <a:latin typeface="Batang" panose="02030600000101010101" pitchFamily="18" charset="-127"/>
                <a:ea typeface="Batang" panose="02030600000101010101" pitchFamily="18" charset="-127"/>
              </a:rPr>
              <a:t>position.</a:t>
            </a:r>
          </a:p>
          <a:p>
            <a:r>
              <a:rPr lang="en-US" sz="1300" b="1" dirty="0">
                <a:solidFill>
                  <a:schemeClr val="tx1"/>
                </a:solidFill>
                <a:latin typeface="Batang" panose="02030600000101010101" pitchFamily="18" charset="-127"/>
                <a:ea typeface="Batang" panose="02030600000101010101" pitchFamily="18" charset="-127"/>
              </a:rPr>
              <a:t>These nodes drain the superficial tissues of the head and </a:t>
            </a:r>
            <a:r>
              <a:rPr lang="en-US" sz="1300" b="1" dirty="0" smtClean="0">
                <a:solidFill>
                  <a:schemeClr val="tx1"/>
                </a:solidFill>
                <a:latin typeface="Batang" panose="02030600000101010101" pitchFamily="18" charset="-127"/>
                <a:ea typeface="Batang" panose="02030600000101010101" pitchFamily="18" charset="-127"/>
              </a:rPr>
              <a:t>efferent </a:t>
            </a:r>
            <a:r>
              <a:rPr lang="en-US" sz="1300" b="1" dirty="0">
                <a:solidFill>
                  <a:schemeClr val="tx1"/>
                </a:solidFill>
                <a:latin typeface="Batang" panose="02030600000101010101" pitchFamily="18" charset="-127"/>
                <a:ea typeface="Batang" panose="02030600000101010101" pitchFamily="18" charset="-127"/>
              </a:rPr>
              <a:t>then pass to the deep cervical nodes (although </a:t>
            </a:r>
            <a:r>
              <a:rPr lang="en-US" sz="1300" b="1" dirty="0" smtClean="0">
                <a:solidFill>
                  <a:schemeClr val="tx1"/>
                </a:solidFill>
                <a:latin typeface="Batang" panose="02030600000101010101" pitchFamily="18" charset="-127"/>
                <a:ea typeface="Batang" panose="02030600000101010101" pitchFamily="18" charset="-127"/>
              </a:rPr>
              <a:t>some lymph </a:t>
            </a:r>
            <a:r>
              <a:rPr lang="en-US" sz="1300" b="1" dirty="0">
                <a:solidFill>
                  <a:schemeClr val="tx1"/>
                </a:solidFill>
                <a:latin typeface="Batang" panose="02030600000101010101" pitchFamily="18" charset="-127"/>
                <a:ea typeface="Batang" panose="02030600000101010101" pitchFamily="18" charset="-127"/>
              </a:rPr>
              <a:t>vessels pass direct to the cervical nodes, bypassing the horizontal nodes</a:t>
            </a:r>
            <a:r>
              <a:rPr lang="en-US" sz="1400" dirty="0"/>
              <a:t>).</a:t>
            </a:r>
            <a:endParaRPr lang="en-US" sz="1400" dirty="0" smtClean="0"/>
          </a:p>
          <a:p>
            <a:r>
              <a:rPr lang="en-US" sz="1300" b="1" dirty="0">
                <a:solidFill>
                  <a:schemeClr val="tx1"/>
                </a:solidFill>
                <a:latin typeface="Batang" panose="02030600000101010101" pitchFamily="18" charset="-127"/>
                <a:ea typeface="Batang" panose="02030600000101010101" pitchFamily="18" charset="-127"/>
              </a:rPr>
              <a:t>The </a:t>
            </a:r>
            <a:r>
              <a:rPr lang="en-US" sz="1300" b="1" dirty="0">
                <a:solidFill>
                  <a:schemeClr val="accent1">
                    <a:lumMod val="75000"/>
                  </a:schemeClr>
                </a:solidFill>
                <a:latin typeface="Batang" panose="02030600000101010101" pitchFamily="18" charset="-127"/>
                <a:ea typeface="Batang" panose="02030600000101010101" pitchFamily="18" charset="-127"/>
              </a:rPr>
              <a:t>vertical nodes </a:t>
            </a:r>
            <a:r>
              <a:rPr lang="en-US" sz="1300" b="1" dirty="0" smtClean="0">
                <a:solidFill>
                  <a:schemeClr val="accent1">
                    <a:lumMod val="75000"/>
                  </a:schemeClr>
                </a:solidFill>
                <a:latin typeface="Batang" panose="02030600000101010101" pitchFamily="18" charset="-127"/>
                <a:ea typeface="Batang" panose="02030600000101010101" pitchFamily="18" charset="-127"/>
              </a:rPr>
              <a:t>[superficial &amp; </a:t>
            </a:r>
            <a:r>
              <a:rPr lang="en-US" sz="1300" b="1" dirty="0">
                <a:solidFill>
                  <a:schemeClr val="accent1">
                    <a:lumMod val="75000"/>
                  </a:schemeClr>
                </a:solidFill>
                <a:latin typeface="Batang" panose="02030600000101010101" pitchFamily="18" charset="-127"/>
                <a:ea typeface="Batang" panose="02030600000101010101" pitchFamily="18" charset="-127"/>
              </a:rPr>
              <a:t>deep cervical </a:t>
            </a:r>
            <a:r>
              <a:rPr lang="en-US" sz="1300" b="1" dirty="0" smtClean="0">
                <a:solidFill>
                  <a:schemeClr val="accent1">
                    <a:lumMod val="75000"/>
                  </a:schemeClr>
                </a:solidFill>
                <a:latin typeface="Batang" panose="02030600000101010101" pitchFamily="18" charset="-127"/>
                <a:ea typeface="Batang" panose="02030600000101010101" pitchFamily="18" charset="-127"/>
              </a:rPr>
              <a:t>groups] </a:t>
            </a:r>
            <a:r>
              <a:rPr lang="en-US" sz="1300" b="1" dirty="0" smtClean="0">
                <a:solidFill>
                  <a:schemeClr val="tx1"/>
                </a:solidFill>
                <a:latin typeface="Batang" panose="02030600000101010101" pitchFamily="18" charset="-127"/>
                <a:ea typeface="Batang" panose="02030600000101010101" pitchFamily="18" charset="-127"/>
              </a:rPr>
              <a:t>drain </a:t>
            </a:r>
            <a:r>
              <a:rPr lang="en-US" sz="1300" b="1" dirty="0">
                <a:solidFill>
                  <a:schemeClr val="tx1"/>
                </a:solidFill>
                <a:latin typeface="Batang" panose="02030600000101010101" pitchFamily="18" charset="-127"/>
                <a:ea typeface="Batang" panose="02030600000101010101" pitchFamily="18" charset="-127"/>
              </a:rPr>
              <a:t>the deep structures of the head and neck. </a:t>
            </a:r>
            <a:endParaRPr lang="en-US" sz="1300" b="1" dirty="0" smtClean="0">
              <a:solidFill>
                <a:schemeClr val="tx1"/>
              </a:solidFill>
              <a:latin typeface="Batang" panose="02030600000101010101" pitchFamily="18" charset="-127"/>
              <a:ea typeface="Batang" panose="02030600000101010101" pitchFamily="18" charset="-127"/>
            </a:endParaRPr>
          </a:p>
          <a:p>
            <a:r>
              <a:rPr lang="en-US" sz="1100" b="1" dirty="0" smtClean="0">
                <a:solidFill>
                  <a:schemeClr val="tx1"/>
                </a:solidFill>
                <a:latin typeface="Batang" panose="02030600000101010101" pitchFamily="18" charset="-127"/>
                <a:ea typeface="Batang" panose="02030600000101010101" pitchFamily="18" charset="-127"/>
              </a:rPr>
              <a:t>The </a:t>
            </a:r>
            <a:r>
              <a:rPr lang="en-US" sz="1100" b="1" dirty="0">
                <a:solidFill>
                  <a:schemeClr val="tx1"/>
                </a:solidFill>
                <a:latin typeface="Batang" panose="02030600000101010101" pitchFamily="18" charset="-127"/>
                <a:ea typeface="Batang" panose="02030600000101010101" pitchFamily="18" charset="-127"/>
              </a:rPr>
              <a:t>most important is the </a:t>
            </a:r>
            <a:r>
              <a:rPr lang="en-US" sz="1100" b="1" dirty="0">
                <a:solidFill>
                  <a:schemeClr val="accent1">
                    <a:lumMod val="75000"/>
                  </a:schemeClr>
                </a:solidFill>
                <a:latin typeface="Batang" panose="02030600000101010101" pitchFamily="18" charset="-127"/>
                <a:ea typeface="Batang" panose="02030600000101010101" pitchFamily="18" charset="-127"/>
              </a:rPr>
              <a:t>deep cervical group</a:t>
            </a:r>
            <a:r>
              <a:rPr lang="en-US" sz="1100" b="1" dirty="0">
                <a:solidFill>
                  <a:schemeClr val="tx1"/>
                </a:solidFill>
                <a:latin typeface="Batang" panose="02030600000101010101" pitchFamily="18" charset="-127"/>
                <a:ea typeface="Batang" panose="02030600000101010101" pitchFamily="18" charset="-127"/>
              </a:rPr>
              <a:t>, </a:t>
            </a:r>
            <a:r>
              <a:rPr lang="en-US" sz="1100" b="1" dirty="0" smtClean="0">
                <a:solidFill>
                  <a:schemeClr val="tx1"/>
                </a:solidFill>
                <a:latin typeface="Batang" panose="02030600000101010101" pitchFamily="18" charset="-127"/>
                <a:ea typeface="Batang" panose="02030600000101010101" pitchFamily="18" charset="-127"/>
              </a:rPr>
              <a:t>extends </a:t>
            </a:r>
            <a:r>
              <a:rPr lang="en-US" sz="1100" b="1" dirty="0">
                <a:solidFill>
                  <a:schemeClr val="tx1"/>
                </a:solidFill>
                <a:latin typeface="Batang" panose="02030600000101010101" pitchFamily="18" charset="-127"/>
                <a:ea typeface="Batang" panose="02030600000101010101" pitchFamily="18" charset="-127"/>
              </a:rPr>
              <a:t>along the internal jugular vein from the base of the skull to the root of the neck </a:t>
            </a:r>
            <a:endParaRPr lang="en-US" sz="1100" b="1" dirty="0" smtClean="0">
              <a:solidFill>
                <a:schemeClr val="tx1"/>
              </a:solidFill>
              <a:latin typeface="Batang" panose="02030600000101010101" pitchFamily="18" charset="-127"/>
              <a:ea typeface="Batang" panose="02030600000101010101" pitchFamily="18" charset="-127"/>
            </a:endParaRPr>
          </a:p>
          <a:p>
            <a:r>
              <a:rPr lang="en-US" sz="1300" b="1" dirty="0">
                <a:solidFill>
                  <a:schemeClr val="tx1"/>
                </a:solidFill>
                <a:latin typeface="Batang" panose="02030600000101010101" pitchFamily="18" charset="-127"/>
                <a:ea typeface="Batang" panose="02030600000101010101" pitchFamily="18" charset="-127"/>
              </a:rPr>
              <a:t>The </a:t>
            </a:r>
            <a:r>
              <a:rPr lang="en-US" sz="1300" b="1" dirty="0">
                <a:solidFill>
                  <a:schemeClr val="accent1">
                    <a:lumMod val="75000"/>
                  </a:schemeClr>
                </a:solidFill>
                <a:latin typeface="Batang" panose="02030600000101010101" pitchFamily="18" charset="-127"/>
                <a:ea typeface="Batang" panose="02030600000101010101" pitchFamily="18" charset="-127"/>
              </a:rPr>
              <a:t>superficial cervical nodes </a:t>
            </a:r>
            <a:r>
              <a:rPr lang="en-US" sz="1300" b="1" dirty="0">
                <a:solidFill>
                  <a:schemeClr val="tx1"/>
                </a:solidFill>
                <a:latin typeface="Batang" panose="02030600000101010101" pitchFamily="18" charset="-127"/>
                <a:ea typeface="Batang" panose="02030600000101010101" pitchFamily="18" charset="-127"/>
              </a:rPr>
              <a:t>lie along the external jugular vein, serve the parotid and lower part of the ear and drain into the deep cervical group</a:t>
            </a:r>
            <a:r>
              <a:rPr lang="en-US" sz="1300" b="1" dirty="0" smtClean="0">
                <a:solidFill>
                  <a:schemeClr val="tx1"/>
                </a:solidFill>
                <a:latin typeface="Batang" panose="02030600000101010101" pitchFamily="18" charset="-127"/>
                <a:ea typeface="Batang" panose="02030600000101010101" pitchFamily="18" charset="-127"/>
              </a:rPr>
              <a:t>.</a:t>
            </a:r>
          </a:p>
          <a:p>
            <a:r>
              <a:rPr lang="en-US" sz="1300" b="1" dirty="0">
                <a:solidFill>
                  <a:schemeClr val="tx1"/>
                </a:solidFill>
                <a:latin typeface="Batang" panose="02030600000101010101" pitchFamily="18" charset="-127"/>
                <a:ea typeface="Batang" panose="02030600000101010101" pitchFamily="18" charset="-127"/>
              </a:rPr>
              <a:t>Others </a:t>
            </a:r>
            <a:r>
              <a:rPr lang="en-US" sz="1300" b="1" dirty="0" smtClean="0">
                <a:solidFill>
                  <a:schemeClr val="tx1"/>
                </a:solidFill>
                <a:latin typeface="Batang" panose="02030600000101010101" pitchFamily="18" charset="-127"/>
                <a:ea typeface="Batang" panose="02030600000101010101" pitchFamily="18" charset="-127"/>
              </a:rPr>
              <a:t>vertical nodes are :</a:t>
            </a:r>
            <a:r>
              <a:rPr lang="en-US" sz="1300" b="1" dirty="0">
                <a:solidFill>
                  <a:schemeClr val="accent1">
                    <a:lumMod val="75000"/>
                  </a:schemeClr>
                </a:solidFill>
                <a:latin typeface="Batang" panose="02030600000101010101" pitchFamily="18" charset="-127"/>
                <a:ea typeface="Batang" panose="02030600000101010101" pitchFamily="18" charset="-127"/>
              </a:rPr>
              <a:t>the </a:t>
            </a:r>
            <a:r>
              <a:rPr lang="en-US" sz="1300" b="1" dirty="0" err="1" smtClean="0">
                <a:solidFill>
                  <a:schemeClr val="accent1">
                    <a:lumMod val="75000"/>
                  </a:schemeClr>
                </a:solidFill>
                <a:latin typeface="Batang" panose="02030600000101010101" pitchFamily="18" charset="-127"/>
                <a:ea typeface="Batang" panose="02030600000101010101" pitchFamily="18" charset="-127"/>
              </a:rPr>
              <a:t>infrahyoid</a:t>
            </a:r>
            <a:r>
              <a:rPr lang="en-US" sz="1300" b="1" dirty="0" smtClean="0">
                <a:solidFill>
                  <a:schemeClr val="accent1">
                    <a:lumMod val="75000"/>
                  </a:schemeClr>
                </a:solidFill>
                <a:latin typeface="Batang" panose="02030600000101010101" pitchFamily="18" charset="-127"/>
                <a:ea typeface="Batang" panose="02030600000101010101" pitchFamily="18" charset="-127"/>
              </a:rPr>
              <a:t>, </a:t>
            </a:r>
            <a:r>
              <a:rPr lang="en-US" sz="1300" b="1" dirty="0">
                <a:solidFill>
                  <a:schemeClr val="accent1">
                    <a:lumMod val="75000"/>
                  </a:schemeClr>
                </a:solidFill>
                <a:latin typeface="Batang" panose="02030600000101010101" pitchFamily="18" charset="-127"/>
                <a:ea typeface="Batang" panose="02030600000101010101" pitchFamily="18" charset="-127"/>
              </a:rPr>
              <a:t>the </a:t>
            </a:r>
            <a:r>
              <a:rPr lang="en-US" sz="1300" b="1" dirty="0" err="1">
                <a:solidFill>
                  <a:schemeClr val="accent1">
                    <a:lumMod val="75000"/>
                  </a:schemeClr>
                </a:solidFill>
                <a:latin typeface="Batang" panose="02030600000101010101" pitchFamily="18" charset="-127"/>
                <a:ea typeface="Batang" panose="02030600000101010101" pitchFamily="18" charset="-127"/>
              </a:rPr>
              <a:t>prelaryngeal</a:t>
            </a:r>
            <a:r>
              <a:rPr lang="en-US" sz="1300" b="1" dirty="0">
                <a:solidFill>
                  <a:schemeClr val="accent1">
                    <a:lumMod val="75000"/>
                  </a:schemeClr>
                </a:solidFill>
                <a:latin typeface="Batang" panose="02030600000101010101" pitchFamily="18" charset="-127"/>
                <a:ea typeface="Batang" panose="02030600000101010101" pitchFamily="18" charset="-127"/>
              </a:rPr>
              <a:t> </a:t>
            </a:r>
            <a:r>
              <a:rPr lang="en-US" sz="1300" b="1" dirty="0" smtClean="0">
                <a:solidFill>
                  <a:schemeClr val="accent1">
                    <a:lumMod val="75000"/>
                  </a:schemeClr>
                </a:solidFill>
                <a:latin typeface="Batang" panose="02030600000101010101" pitchFamily="18" charset="-127"/>
                <a:ea typeface="Batang" panose="02030600000101010101" pitchFamily="18" charset="-127"/>
              </a:rPr>
              <a:t>and the </a:t>
            </a:r>
            <a:r>
              <a:rPr lang="en-US" sz="1300" b="1" dirty="0">
                <a:solidFill>
                  <a:schemeClr val="accent1">
                    <a:lumMod val="75000"/>
                  </a:schemeClr>
                </a:solidFill>
                <a:latin typeface="Batang" panose="02030600000101010101" pitchFamily="18" charset="-127"/>
                <a:ea typeface="Batang" panose="02030600000101010101" pitchFamily="18" charset="-127"/>
              </a:rPr>
              <a:t>pre- and </a:t>
            </a:r>
            <a:r>
              <a:rPr lang="en-US" sz="1300" b="1" dirty="0" err="1">
                <a:solidFill>
                  <a:schemeClr val="accent1">
                    <a:lumMod val="75000"/>
                  </a:schemeClr>
                </a:solidFill>
                <a:latin typeface="Batang" panose="02030600000101010101" pitchFamily="18" charset="-127"/>
                <a:ea typeface="Batang" panose="02030600000101010101" pitchFamily="18" charset="-127"/>
              </a:rPr>
              <a:t>paratracheal</a:t>
            </a:r>
            <a:r>
              <a:rPr lang="en-US" sz="1300" b="1" dirty="0">
                <a:solidFill>
                  <a:schemeClr val="accent1">
                    <a:lumMod val="75000"/>
                  </a:schemeClr>
                </a:solidFill>
                <a:latin typeface="Batang" panose="02030600000101010101" pitchFamily="18" charset="-127"/>
                <a:ea typeface="Batang" panose="02030600000101010101" pitchFamily="18" charset="-127"/>
              </a:rPr>
              <a:t> nodes</a:t>
            </a:r>
            <a:r>
              <a:rPr lang="en-US" sz="1300" b="1" dirty="0">
                <a:solidFill>
                  <a:schemeClr val="tx1"/>
                </a:solidFill>
                <a:latin typeface="Batang" panose="02030600000101010101" pitchFamily="18" charset="-127"/>
                <a:ea typeface="Batang" panose="02030600000101010101" pitchFamily="18" charset="-127"/>
              </a:rPr>
              <a:t>. These drain the thyroid, larynx, trachea and part of the pharynx and empty into the deep cervical group</a:t>
            </a:r>
            <a:r>
              <a:rPr lang="en-US" sz="1300" b="1" dirty="0" smtClean="0">
                <a:solidFill>
                  <a:schemeClr val="tx1"/>
                </a:solidFill>
                <a:latin typeface="Batang" panose="02030600000101010101" pitchFamily="18" charset="-127"/>
                <a:ea typeface="Batang" panose="02030600000101010101" pitchFamily="18" charset="-127"/>
              </a:rPr>
              <a:t>.</a:t>
            </a:r>
          </a:p>
          <a:p>
            <a:r>
              <a:rPr lang="en-US" sz="1300" b="1" dirty="0">
                <a:solidFill>
                  <a:schemeClr val="tx1"/>
                </a:solidFill>
                <a:latin typeface="Batang" panose="02030600000101010101" pitchFamily="18" charset="-127"/>
                <a:ea typeface="Batang" panose="02030600000101010101" pitchFamily="18" charset="-127"/>
              </a:rPr>
              <a:t>The </a:t>
            </a:r>
            <a:r>
              <a:rPr lang="en-US" sz="1300" b="1" dirty="0">
                <a:solidFill>
                  <a:schemeClr val="accent1">
                    <a:lumMod val="75000"/>
                  </a:schemeClr>
                </a:solidFill>
                <a:latin typeface="Batang" panose="02030600000101010101" pitchFamily="18" charset="-127"/>
                <a:ea typeface="Batang" panose="02030600000101010101" pitchFamily="18" charset="-127"/>
              </a:rPr>
              <a:t>retropharyngeal nodes</a:t>
            </a:r>
            <a:r>
              <a:rPr lang="en-US" sz="1300" b="1" dirty="0">
                <a:solidFill>
                  <a:schemeClr val="tx1"/>
                </a:solidFill>
                <a:latin typeface="Batang" panose="02030600000101010101" pitchFamily="18" charset="-127"/>
                <a:ea typeface="Batang" panose="02030600000101010101" pitchFamily="18" charset="-127"/>
              </a:rPr>
              <a:t>, lying vertically behind the pharynx, drain </a:t>
            </a:r>
            <a:r>
              <a:rPr lang="en-US" sz="1300" b="1" dirty="0" smtClean="0">
                <a:solidFill>
                  <a:schemeClr val="tx1"/>
                </a:solidFill>
                <a:latin typeface="Batang" panose="02030600000101010101" pitchFamily="18" charset="-127"/>
                <a:ea typeface="Batang" panose="02030600000101010101" pitchFamily="18" charset="-127"/>
              </a:rPr>
              <a:t>the back </a:t>
            </a:r>
            <a:r>
              <a:rPr lang="en-US" sz="1300" b="1" dirty="0">
                <a:solidFill>
                  <a:schemeClr val="tx1"/>
                </a:solidFill>
                <a:latin typeface="Batang" panose="02030600000101010101" pitchFamily="18" charset="-127"/>
                <a:ea typeface="Batang" panose="02030600000101010101" pitchFamily="18" charset="-127"/>
              </a:rPr>
              <a:t>of the nose, pharynx and Eustachian tube; their </a:t>
            </a:r>
            <a:r>
              <a:rPr lang="en-US" sz="1300" b="1" dirty="0" err="1">
                <a:solidFill>
                  <a:schemeClr val="tx1"/>
                </a:solidFill>
                <a:latin typeface="Batang" panose="02030600000101010101" pitchFamily="18" charset="-127"/>
                <a:ea typeface="Batang" panose="02030600000101010101" pitchFamily="18" charset="-127"/>
              </a:rPr>
              <a:t>efferents</a:t>
            </a:r>
            <a:r>
              <a:rPr lang="en-US" sz="1300" b="1" dirty="0">
                <a:solidFill>
                  <a:schemeClr val="tx1"/>
                </a:solidFill>
                <a:latin typeface="Batang" panose="02030600000101010101" pitchFamily="18" charset="-127"/>
                <a:ea typeface="Batang" panose="02030600000101010101" pitchFamily="18" charset="-127"/>
              </a:rPr>
              <a:t> pass to </a:t>
            </a:r>
            <a:r>
              <a:rPr lang="en-US" sz="1300" b="1" dirty="0" smtClean="0">
                <a:solidFill>
                  <a:schemeClr val="tx1"/>
                </a:solidFill>
                <a:latin typeface="Batang" panose="02030600000101010101" pitchFamily="18" charset="-127"/>
                <a:ea typeface="Batang" panose="02030600000101010101" pitchFamily="18" charset="-127"/>
              </a:rPr>
              <a:t>the upper </a:t>
            </a:r>
            <a:r>
              <a:rPr lang="en-US" sz="1300" b="1" dirty="0">
                <a:solidFill>
                  <a:schemeClr val="tx1"/>
                </a:solidFill>
                <a:latin typeface="Batang" panose="02030600000101010101" pitchFamily="18" charset="-127"/>
                <a:ea typeface="Batang" panose="02030600000101010101" pitchFamily="18" charset="-127"/>
              </a:rPr>
              <a:t>deep cervical nodes.</a:t>
            </a:r>
          </a:p>
          <a:p>
            <a:pPr marL="0" indent="0">
              <a:buNone/>
            </a:pPr>
            <a:endParaRPr lang="en-US" sz="1200" b="1" i="1" dirty="0">
              <a:solidFill>
                <a:srgbClr val="C00000"/>
              </a:solidFill>
              <a:latin typeface="Batang" panose="02030600000101010101" pitchFamily="18" charset="-127"/>
              <a:ea typeface="Batang" panose="02030600000101010101" pitchFamily="18" charset="-127"/>
            </a:endParaRPr>
          </a:p>
        </p:txBody>
      </p:sp>
      <p:sp>
        <p:nvSpPr>
          <p:cNvPr id="10" name="Slide Number Placeholder 9"/>
          <p:cNvSpPr>
            <a:spLocks noGrp="1"/>
          </p:cNvSpPr>
          <p:nvPr>
            <p:ph type="sldNum" sz="quarter" idx="12"/>
          </p:nvPr>
        </p:nvSpPr>
        <p:spPr/>
        <p:txBody>
          <a:bodyPr/>
          <a:lstStyle/>
          <a:p>
            <a:fld id="{F24CD46A-430A-4298-B9D9-A45CD8963C04}" type="slidenum">
              <a:rPr lang="en-US" smtClean="0"/>
              <a:pPr/>
              <a:t>33</a:t>
            </a:fld>
            <a:endParaRPr lang="en-US"/>
          </a:p>
        </p:txBody>
      </p:sp>
      <p:sp>
        <p:nvSpPr>
          <p:cNvPr id="11" name="Footer Placeholder 10"/>
          <p:cNvSpPr>
            <a:spLocks noGrp="1"/>
          </p:cNvSpPr>
          <p:nvPr>
            <p:ph type="ftr" sz="quarter" idx="11"/>
          </p:nvPr>
        </p:nvSpPr>
        <p:spPr/>
        <p:txBody>
          <a:bodyPr/>
          <a:lstStyle/>
          <a:p>
            <a:r>
              <a:rPr lang="en-US" smtClean="0"/>
              <a:t>Dr.Zahid aimkhani</a:t>
            </a:r>
            <a:endParaRPr lang="en-US"/>
          </a:p>
        </p:txBody>
      </p:sp>
      <p:sp>
        <p:nvSpPr>
          <p:cNvPr id="3" name="Rectangle 2"/>
          <p:cNvSpPr/>
          <p:nvPr/>
        </p:nvSpPr>
        <p:spPr>
          <a:xfrm>
            <a:off x="3825987" y="142290"/>
            <a:ext cx="4414991" cy="461665"/>
          </a:xfrm>
          <a:prstGeom prst="rect">
            <a:avLst/>
          </a:prstGeom>
        </p:spPr>
        <p:txBody>
          <a:bodyPr wrap="none">
            <a:spAutoFit/>
          </a:bodyPr>
          <a:lstStyle/>
          <a:p>
            <a:r>
              <a:rPr lang="en-US" sz="2400" b="1" dirty="0" smtClean="0">
                <a:latin typeface="Batang" panose="02030600000101010101" pitchFamily="18" charset="-127"/>
                <a:ea typeface="Batang" panose="02030600000101010101" pitchFamily="18" charset="-127"/>
              </a:rPr>
              <a:t>The </a:t>
            </a:r>
            <a:r>
              <a:rPr lang="en-US" sz="2400" b="1" dirty="0">
                <a:latin typeface="Batang" panose="02030600000101010101" pitchFamily="18" charset="-127"/>
                <a:ea typeface="Batang" panose="02030600000101010101" pitchFamily="18" charset="-127"/>
              </a:rPr>
              <a:t>lymph nodes of the neck</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1371600"/>
            <a:ext cx="4708132" cy="3581400"/>
          </a:xfrm>
          <a:prstGeom prst="rect">
            <a:avLst/>
          </a:prstGeom>
        </p:spPr>
      </p:pic>
    </p:spTree>
    <p:extLst>
      <p:ext uri="{BB962C8B-B14F-4D97-AF65-F5344CB8AC3E}">
        <p14:creationId xmlns:p14="http://schemas.microsoft.com/office/powerpoint/2010/main" val="30068525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6298"/>
          <a:stretch/>
        </p:blipFill>
        <p:spPr>
          <a:xfrm>
            <a:off x="10300416" y="4984750"/>
            <a:ext cx="1715158" cy="1371600"/>
          </a:xfrm>
          <a:prstGeom prst="rect">
            <a:avLst/>
          </a:prstGeom>
        </p:spPr>
      </p:pic>
      <p:sp>
        <p:nvSpPr>
          <p:cNvPr id="4" name="Content Placeholder 3"/>
          <p:cNvSpPr>
            <a:spLocks noGrp="1"/>
          </p:cNvSpPr>
          <p:nvPr>
            <p:ph sz="half" idx="2"/>
          </p:nvPr>
        </p:nvSpPr>
        <p:spPr bwMode="gray">
          <a:xfrm>
            <a:off x="76199" y="381000"/>
            <a:ext cx="9790689" cy="6232832"/>
          </a:xfr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0" indent="0">
              <a:buNone/>
            </a:pPr>
            <a:endParaRPr lang="en-US" sz="1300" b="1" dirty="0">
              <a:solidFill>
                <a:schemeClr val="tx1"/>
              </a:solidFill>
              <a:latin typeface="Batang" panose="02030600000101010101" pitchFamily="18" charset="-127"/>
              <a:ea typeface="Batang" panose="02030600000101010101" pitchFamily="18" charset="-127"/>
            </a:endParaRPr>
          </a:p>
          <a:p>
            <a:pPr>
              <a:lnSpc>
                <a:spcPct val="170000"/>
              </a:lnSpc>
            </a:pPr>
            <a:r>
              <a:rPr lang="en-US" sz="1600" b="1" dirty="0" smtClean="0">
                <a:solidFill>
                  <a:srgbClr val="C00000"/>
                </a:solidFill>
                <a:latin typeface="Batang" panose="02030600000101010101" pitchFamily="18" charset="-127"/>
                <a:ea typeface="Batang" panose="02030600000101010101" pitchFamily="18" charset="-127"/>
              </a:rPr>
              <a:t>Clinical features </a:t>
            </a:r>
          </a:p>
          <a:p>
            <a:pPr>
              <a:lnSpc>
                <a:spcPct val="170000"/>
              </a:lnSpc>
            </a:pPr>
            <a:r>
              <a:rPr lang="en-US" sz="1300" b="1" dirty="0" smtClean="0">
                <a:solidFill>
                  <a:schemeClr val="tx1"/>
                </a:solidFill>
                <a:latin typeface="Batang" panose="02030600000101010101" pitchFamily="18" charset="-127"/>
                <a:ea typeface="Batang" panose="02030600000101010101" pitchFamily="18" charset="-127"/>
              </a:rPr>
              <a:t>Significant </a:t>
            </a:r>
            <a:r>
              <a:rPr lang="en-US" sz="1300" b="1" dirty="0">
                <a:solidFill>
                  <a:schemeClr val="tx1"/>
                </a:solidFill>
                <a:latin typeface="Batang" panose="02030600000101010101" pitchFamily="18" charset="-127"/>
                <a:ea typeface="Batang" panose="02030600000101010101" pitchFamily="18" charset="-127"/>
              </a:rPr>
              <a:t>changes in the evaluation and management of lymphatic metastases in the neck during the past several decades, and knowledge of the functional anatomy of the cervical lymphatics is fundamental to the clinical management of metastasis in this region.</a:t>
            </a:r>
          </a:p>
          <a:p>
            <a:pPr>
              <a:lnSpc>
                <a:spcPct val="170000"/>
              </a:lnSpc>
            </a:pPr>
            <a:r>
              <a:rPr lang="en-US" sz="1300" b="1" dirty="0" smtClean="0">
                <a:solidFill>
                  <a:schemeClr val="tx1"/>
                </a:solidFill>
                <a:latin typeface="Batang" panose="02030600000101010101" pitchFamily="18" charset="-127"/>
                <a:ea typeface="Batang" panose="02030600000101010101" pitchFamily="18" charset="-127"/>
              </a:rPr>
              <a:t>Significant </a:t>
            </a:r>
            <a:r>
              <a:rPr lang="en-US" sz="1300" b="1" dirty="0">
                <a:solidFill>
                  <a:schemeClr val="tx1"/>
                </a:solidFill>
                <a:latin typeface="Batang" panose="02030600000101010101" pitchFamily="18" charset="-127"/>
                <a:ea typeface="Batang" panose="02030600000101010101" pitchFamily="18" charset="-127"/>
              </a:rPr>
              <a:t>improvements in clinical care, namely, </a:t>
            </a:r>
            <a:r>
              <a:rPr lang="en-US" sz="1300" b="1" dirty="0">
                <a:solidFill>
                  <a:srgbClr val="FF0000"/>
                </a:solidFill>
                <a:latin typeface="Batang" panose="02030600000101010101" pitchFamily="18" charset="-127"/>
                <a:ea typeface="Batang" panose="02030600000101010101" pitchFamily="18" charset="-127"/>
              </a:rPr>
              <a:t>selective neck dissection </a:t>
            </a:r>
            <a:r>
              <a:rPr lang="en-US" sz="1300" b="1" dirty="0">
                <a:solidFill>
                  <a:schemeClr val="tx1"/>
                </a:solidFill>
                <a:latin typeface="Batang" panose="02030600000101010101" pitchFamily="18" charset="-127"/>
                <a:ea typeface="Batang" panose="02030600000101010101" pitchFamily="18" charset="-127"/>
              </a:rPr>
              <a:t>and </a:t>
            </a:r>
            <a:r>
              <a:rPr lang="en-US" sz="1300" b="1" dirty="0">
                <a:solidFill>
                  <a:srgbClr val="FF0000"/>
                </a:solidFill>
                <a:latin typeface="Batang" panose="02030600000101010101" pitchFamily="18" charset="-127"/>
                <a:ea typeface="Batang" panose="02030600000101010101" pitchFamily="18" charset="-127"/>
              </a:rPr>
              <a:t>sentinel lymph node biopsy </a:t>
            </a:r>
            <a:r>
              <a:rPr lang="en-US" sz="1300" b="1" dirty="0">
                <a:solidFill>
                  <a:schemeClr val="tx1"/>
                </a:solidFill>
                <a:latin typeface="Batang" panose="02030600000101010101" pitchFamily="18" charset="-127"/>
                <a:ea typeface="Batang" panose="02030600000101010101" pitchFamily="18" charset="-127"/>
              </a:rPr>
              <a:t>aided by </a:t>
            </a:r>
            <a:r>
              <a:rPr lang="en-US" sz="1300" b="1" dirty="0">
                <a:solidFill>
                  <a:srgbClr val="FF0000"/>
                </a:solidFill>
                <a:latin typeface="Batang" panose="02030600000101010101" pitchFamily="18" charset="-127"/>
                <a:ea typeface="Batang" panose="02030600000101010101" pitchFamily="18" charset="-127"/>
              </a:rPr>
              <a:t>lymphoscintigraphy,</a:t>
            </a:r>
            <a:r>
              <a:rPr lang="en-US" sz="1300" b="1" dirty="0">
                <a:solidFill>
                  <a:schemeClr val="tx1"/>
                </a:solidFill>
                <a:latin typeface="Batang" panose="02030600000101010101" pitchFamily="18" charset="-127"/>
                <a:ea typeface="Batang" panose="02030600000101010101" pitchFamily="18" charset="-127"/>
              </a:rPr>
              <a:t> have been developed and are based upon detailed studies of the pathways of metastatic spread. These advances have significantly decreased the morbidity associated with the evaluation and treatment of metastatic disease to the neck.</a:t>
            </a:r>
          </a:p>
          <a:p>
            <a:pPr>
              <a:lnSpc>
                <a:spcPct val="170000"/>
              </a:lnSpc>
            </a:pPr>
            <a:r>
              <a:rPr lang="en-US" sz="1300" b="1" dirty="0" smtClean="0">
                <a:solidFill>
                  <a:schemeClr val="accent1">
                    <a:lumMod val="75000"/>
                  </a:schemeClr>
                </a:solidFill>
                <a:latin typeface="Batang" panose="02030600000101010101" pitchFamily="18" charset="-127"/>
                <a:ea typeface="Batang" panose="02030600000101010101" pitchFamily="18" charset="-127"/>
              </a:rPr>
              <a:t>The </a:t>
            </a:r>
            <a:r>
              <a:rPr lang="en-US" sz="1300" b="1" dirty="0" err="1" smtClean="0">
                <a:solidFill>
                  <a:schemeClr val="accent1">
                    <a:lumMod val="75000"/>
                  </a:schemeClr>
                </a:solidFill>
                <a:latin typeface="Batang" panose="02030600000101010101" pitchFamily="18" charset="-127"/>
                <a:ea typeface="Batang" panose="02030600000101010101" pitchFamily="18" charset="-127"/>
              </a:rPr>
              <a:t>jugulodigastric</a:t>
            </a:r>
            <a:r>
              <a:rPr lang="en-US" sz="1300" b="1" dirty="0" smtClean="0">
                <a:solidFill>
                  <a:schemeClr val="accent1">
                    <a:lumMod val="75000"/>
                  </a:schemeClr>
                </a:solidFill>
                <a:latin typeface="Batang" panose="02030600000101010101" pitchFamily="18" charset="-127"/>
                <a:ea typeface="Batang" panose="02030600000101010101" pitchFamily="18" charset="-127"/>
              </a:rPr>
              <a:t> or tonsillar node</a:t>
            </a:r>
            <a:r>
              <a:rPr lang="en-US" sz="1300" b="1" dirty="0" smtClean="0">
                <a:solidFill>
                  <a:schemeClr val="tx1"/>
                </a:solidFill>
                <a:latin typeface="Batang" panose="02030600000101010101" pitchFamily="18" charset="-127"/>
                <a:ea typeface="Batang" panose="02030600000101010101" pitchFamily="18" charset="-127"/>
              </a:rPr>
              <a:t>. A </a:t>
            </a:r>
            <a:r>
              <a:rPr lang="en-US" sz="1300" b="1" dirty="0">
                <a:solidFill>
                  <a:schemeClr val="tx1"/>
                </a:solidFill>
                <a:latin typeface="Batang" panose="02030600000101010101" pitchFamily="18" charset="-127"/>
                <a:ea typeface="Batang" panose="02030600000101010101" pitchFamily="18" charset="-127"/>
              </a:rPr>
              <a:t>constant lymph </a:t>
            </a:r>
            <a:r>
              <a:rPr lang="en-US" sz="1300" b="1" dirty="0" smtClean="0">
                <a:solidFill>
                  <a:schemeClr val="tx1"/>
                </a:solidFill>
                <a:latin typeface="Batang" panose="02030600000101010101" pitchFamily="18" charset="-127"/>
                <a:ea typeface="Batang" panose="02030600000101010101" pitchFamily="18" charset="-127"/>
              </a:rPr>
              <a:t>node, </a:t>
            </a:r>
            <a:r>
              <a:rPr lang="en-US" sz="1300" b="1" dirty="0">
                <a:solidFill>
                  <a:schemeClr val="tx1"/>
                </a:solidFill>
                <a:latin typeface="Batang" panose="02030600000101010101" pitchFamily="18" charset="-127"/>
                <a:ea typeface="Batang" panose="02030600000101010101" pitchFamily="18" charset="-127"/>
              </a:rPr>
              <a:t>becomes enlarged in tonsillitis </a:t>
            </a:r>
            <a:r>
              <a:rPr lang="en-US" sz="1300" b="1" dirty="0" smtClean="0">
                <a:solidFill>
                  <a:schemeClr val="tx1"/>
                </a:solidFill>
                <a:latin typeface="Batang" panose="02030600000101010101" pitchFamily="18" charset="-127"/>
                <a:ea typeface="Batang" panose="02030600000101010101" pitchFamily="18" charset="-127"/>
              </a:rPr>
              <a:t>responsible for the </a:t>
            </a:r>
            <a:r>
              <a:rPr lang="en-US" sz="1300" b="1" dirty="0">
                <a:solidFill>
                  <a:schemeClr val="tx1"/>
                </a:solidFill>
                <a:latin typeface="Batang" panose="02030600000101010101" pitchFamily="18" charset="-127"/>
                <a:ea typeface="Batang" panose="02030600000101010101" pitchFamily="18" charset="-127"/>
              </a:rPr>
              <a:t>commonest swelling to </a:t>
            </a:r>
            <a:r>
              <a:rPr lang="en-US" sz="1300" b="1" dirty="0" smtClean="0">
                <a:solidFill>
                  <a:schemeClr val="tx1"/>
                </a:solidFill>
                <a:latin typeface="Batang" panose="02030600000101010101" pitchFamily="18" charset="-127"/>
                <a:ea typeface="Batang" panose="02030600000101010101" pitchFamily="18" charset="-127"/>
              </a:rPr>
              <a:t>be encountered </a:t>
            </a:r>
            <a:r>
              <a:rPr lang="en-US" sz="1300" b="1" dirty="0">
                <a:solidFill>
                  <a:schemeClr val="tx1"/>
                </a:solidFill>
                <a:latin typeface="Batang" panose="02030600000101010101" pitchFamily="18" charset="-127"/>
                <a:ea typeface="Batang" panose="02030600000101010101" pitchFamily="18" charset="-127"/>
              </a:rPr>
              <a:t>in the neck</a:t>
            </a:r>
            <a:r>
              <a:rPr lang="en-US" sz="1300" b="1" dirty="0" smtClean="0">
                <a:solidFill>
                  <a:schemeClr val="tx1"/>
                </a:solidFill>
                <a:latin typeface="Batang" panose="02030600000101010101" pitchFamily="18" charset="-127"/>
                <a:ea typeface="Batang" panose="02030600000101010101" pitchFamily="18" charset="-127"/>
              </a:rPr>
              <a:t>.</a:t>
            </a:r>
          </a:p>
          <a:p>
            <a:pPr>
              <a:lnSpc>
                <a:spcPct val="170000"/>
              </a:lnSpc>
            </a:pPr>
            <a:r>
              <a:rPr lang="en-US" sz="1300" b="1" strike="sngStrike" dirty="0">
                <a:solidFill>
                  <a:srgbClr val="FF0000"/>
                </a:solidFill>
                <a:latin typeface="Batang" panose="02030600000101010101" pitchFamily="18" charset="-127"/>
                <a:ea typeface="Batang" panose="02030600000101010101" pitchFamily="18" charset="-127"/>
              </a:rPr>
              <a:t>Block dissection of the neck </a:t>
            </a:r>
            <a:r>
              <a:rPr lang="en-US" sz="1300" b="1" strike="sngStrike" dirty="0">
                <a:solidFill>
                  <a:schemeClr val="tx1"/>
                </a:solidFill>
                <a:latin typeface="Batang" panose="02030600000101010101" pitchFamily="18" charset="-127"/>
                <a:ea typeface="Batang" panose="02030600000101010101" pitchFamily="18" charset="-127"/>
              </a:rPr>
              <a:t>for malignant disease is the removal of </a:t>
            </a:r>
            <a:r>
              <a:rPr lang="en-US" sz="1300" b="1" strike="sngStrike" dirty="0" smtClean="0">
                <a:solidFill>
                  <a:schemeClr val="tx1"/>
                </a:solidFill>
                <a:latin typeface="Batang" panose="02030600000101010101" pitchFamily="18" charset="-127"/>
                <a:ea typeface="Batang" panose="02030600000101010101" pitchFamily="18" charset="-127"/>
              </a:rPr>
              <a:t>the lymph </a:t>
            </a:r>
            <a:r>
              <a:rPr lang="en-US" sz="1300" b="1" strike="sngStrike" dirty="0">
                <a:solidFill>
                  <a:schemeClr val="tx1"/>
                </a:solidFill>
                <a:latin typeface="Batang" panose="02030600000101010101" pitchFamily="18" charset="-127"/>
                <a:ea typeface="Batang" panose="02030600000101010101" pitchFamily="18" charset="-127"/>
              </a:rPr>
              <a:t>nodes of the anterior and posterior triangles of the neck and </a:t>
            </a:r>
            <a:r>
              <a:rPr lang="en-US" sz="1300" b="1" strike="sngStrike" dirty="0" smtClean="0">
                <a:solidFill>
                  <a:schemeClr val="tx1"/>
                </a:solidFill>
                <a:latin typeface="Batang" panose="02030600000101010101" pitchFamily="18" charset="-127"/>
                <a:ea typeface="Batang" panose="02030600000101010101" pitchFamily="18" charset="-127"/>
              </a:rPr>
              <a:t>their associated </a:t>
            </a:r>
            <a:r>
              <a:rPr lang="en-US" sz="1300" b="1" strike="sngStrike" dirty="0">
                <a:solidFill>
                  <a:schemeClr val="tx1"/>
                </a:solidFill>
                <a:latin typeface="Batang" panose="02030600000101010101" pitchFamily="18" charset="-127"/>
                <a:ea typeface="Batang" panose="02030600000101010101" pitchFamily="18" charset="-127"/>
              </a:rPr>
              <a:t>lymph channels, together with those structures which must </a:t>
            </a:r>
            <a:r>
              <a:rPr lang="en-US" sz="1300" b="1" strike="sngStrike" dirty="0" smtClean="0">
                <a:solidFill>
                  <a:schemeClr val="tx1"/>
                </a:solidFill>
                <a:latin typeface="Batang" panose="02030600000101010101" pitchFamily="18" charset="-127"/>
                <a:ea typeface="Batang" panose="02030600000101010101" pitchFamily="18" charset="-127"/>
              </a:rPr>
              <a:t>be excised </a:t>
            </a:r>
            <a:r>
              <a:rPr lang="en-US" sz="1300" b="1" strike="sngStrike" dirty="0">
                <a:solidFill>
                  <a:schemeClr val="tx1"/>
                </a:solidFill>
                <a:latin typeface="Batang" panose="02030600000101010101" pitchFamily="18" charset="-127"/>
                <a:ea typeface="Batang" panose="02030600000101010101" pitchFamily="18" charset="-127"/>
              </a:rPr>
              <a:t>in order to make this lymphatic ablation possible</a:t>
            </a:r>
            <a:r>
              <a:rPr lang="en-US" sz="1300" b="1" strike="sngStrike" dirty="0" smtClean="0">
                <a:solidFill>
                  <a:schemeClr val="tx1"/>
                </a:solidFill>
                <a:latin typeface="Batang" panose="02030600000101010101" pitchFamily="18" charset="-127"/>
                <a:ea typeface="Batang" panose="02030600000101010101" pitchFamily="18" charset="-127"/>
              </a:rPr>
              <a:t>. </a:t>
            </a:r>
          </a:p>
          <a:p>
            <a:pPr lvl="1">
              <a:lnSpc>
                <a:spcPct val="170000"/>
              </a:lnSpc>
              <a:buFont typeface="Courier New" panose="02070309020205020404" pitchFamily="49" charset="0"/>
              <a:buChar char="o"/>
            </a:pPr>
            <a:r>
              <a:rPr lang="en-US" sz="1200" b="1" strike="sngStrike" dirty="0" smtClean="0">
                <a:solidFill>
                  <a:schemeClr val="tx1"/>
                </a:solidFill>
                <a:latin typeface="Batang" panose="02030600000101010101" pitchFamily="18" charset="-127"/>
                <a:ea typeface="Batang" panose="02030600000101010101" pitchFamily="18" charset="-127"/>
              </a:rPr>
              <a:t>The </a:t>
            </a:r>
            <a:r>
              <a:rPr lang="en-US" sz="1200" b="1" strike="sngStrike" dirty="0">
                <a:solidFill>
                  <a:schemeClr val="tx1"/>
                </a:solidFill>
                <a:latin typeface="Batang" panose="02030600000101010101" pitchFamily="18" charset="-127"/>
                <a:ea typeface="Batang" panose="02030600000101010101" pitchFamily="18" charset="-127"/>
              </a:rPr>
              <a:t>block of tissue </a:t>
            </a:r>
            <a:r>
              <a:rPr lang="en-US" sz="1200" b="1" strike="sngStrike" dirty="0" smtClean="0">
                <a:solidFill>
                  <a:schemeClr val="tx1"/>
                </a:solidFill>
                <a:latin typeface="Batang" panose="02030600000101010101" pitchFamily="18" charset="-127"/>
                <a:ea typeface="Batang" panose="02030600000101010101" pitchFamily="18" charset="-127"/>
              </a:rPr>
              <a:t>removed extends </a:t>
            </a:r>
            <a:r>
              <a:rPr lang="en-US" sz="1200" b="1" strike="sngStrike" dirty="0">
                <a:solidFill>
                  <a:schemeClr val="tx1"/>
                </a:solidFill>
                <a:latin typeface="Batang" panose="02030600000101010101" pitchFamily="18" charset="-127"/>
                <a:ea typeface="Batang" panose="02030600000101010101" pitchFamily="18" charset="-127"/>
              </a:rPr>
              <a:t>from the mandible above to the clavicle below and from </a:t>
            </a:r>
            <a:r>
              <a:rPr lang="en-US" sz="1200" b="1" strike="sngStrike" dirty="0" smtClean="0">
                <a:solidFill>
                  <a:schemeClr val="tx1"/>
                </a:solidFill>
                <a:latin typeface="Batang" panose="02030600000101010101" pitchFamily="18" charset="-127"/>
                <a:ea typeface="Batang" panose="02030600000101010101" pitchFamily="18" charset="-127"/>
              </a:rPr>
              <a:t>the midline </a:t>
            </a:r>
            <a:r>
              <a:rPr lang="en-US" sz="1200" b="1" strike="sngStrike" dirty="0">
                <a:solidFill>
                  <a:schemeClr val="tx1"/>
                </a:solidFill>
                <a:latin typeface="Batang" panose="02030600000101010101" pitchFamily="18" charset="-127"/>
                <a:ea typeface="Batang" panose="02030600000101010101" pitchFamily="18" charset="-127"/>
              </a:rPr>
              <a:t>anteriorly to the anterior border of the trapezius behind.</a:t>
            </a:r>
          </a:p>
          <a:p>
            <a:pPr lvl="1">
              <a:lnSpc>
                <a:spcPct val="170000"/>
              </a:lnSpc>
              <a:buFont typeface="Courier New" panose="02070309020205020404" pitchFamily="49" charset="0"/>
              <a:buChar char="o"/>
            </a:pPr>
            <a:r>
              <a:rPr lang="en-US" sz="1200" b="1" strike="sngStrike" dirty="0" smtClean="0">
                <a:solidFill>
                  <a:schemeClr val="tx1"/>
                </a:solidFill>
                <a:latin typeface="Batang" panose="02030600000101010101" pitchFamily="18" charset="-127"/>
                <a:ea typeface="Batang" panose="02030600000101010101" pitchFamily="18" charset="-127"/>
              </a:rPr>
              <a:t>The </a:t>
            </a:r>
            <a:r>
              <a:rPr lang="en-US" sz="1200" b="1" strike="sngStrike" dirty="0">
                <a:solidFill>
                  <a:schemeClr val="tx1"/>
                </a:solidFill>
                <a:latin typeface="Batang" panose="02030600000101010101" pitchFamily="18" charset="-127"/>
                <a:ea typeface="Batang" panose="02030600000101010101" pitchFamily="18" charset="-127"/>
              </a:rPr>
              <a:t>carotid arteries, the </a:t>
            </a:r>
            <a:r>
              <a:rPr lang="en-US" sz="1200" b="1" strike="sngStrike" dirty="0" err="1" smtClean="0">
                <a:solidFill>
                  <a:schemeClr val="tx1"/>
                </a:solidFill>
                <a:latin typeface="Batang" panose="02030600000101010101" pitchFamily="18" charset="-127"/>
                <a:ea typeface="Batang" panose="02030600000101010101" pitchFamily="18" charset="-127"/>
              </a:rPr>
              <a:t>vagus</a:t>
            </a:r>
            <a:r>
              <a:rPr lang="en-US" sz="1200" b="1" strike="sngStrike" dirty="0">
                <a:solidFill>
                  <a:schemeClr val="tx1"/>
                </a:solidFill>
                <a:latin typeface="Batang" panose="02030600000101010101" pitchFamily="18" charset="-127"/>
                <a:ea typeface="Batang" panose="02030600000101010101" pitchFamily="18" charset="-127"/>
              </a:rPr>
              <a:t>,</a:t>
            </a:r>
            <a:r>
              <a:rPr lang="en-US" sz="1200" b="1" strike="sngStrike" dirty="0" smtClean="0">
                <a:solidFill>
                  <a:schemeClr val="tx1"/>
                </a:solidFill>
                <a:latin typeface="Batang" panose="02030600000101010101" pitchFamily="18" charset="-127"/>
                <a:ea typeface="Batang" panose="02030600000101010101" pitchFamily="18" charset="-127"/>
              </a:rPr>
              <a:t> the </a:t>
            </a:r>
            <a:r>
              <a:rPr lang="en-US" sz="1200" b="1" strike="sngStrike" dirty="0">
                <a:solidFill>
                  <a:schemeClr val="tx1"/>
                </a:solidFill>
                <a:latin typeface="Batang" panose="02030600000101010101" pitchFamily="18" charset="-127"/>
                <a:ea typeface="Batang" panose="02030600000101010101" pitchFamily="18" charset="-127"/>
              </a:rPr>
              <a:t>cervical sympathetic chain and the lingual and hypoglossal nerves. </a:t>
            </a:r>
            <a:r>
              <a:rPr lang="en-US" sz="1200" b="1" strike="sngStrike" dirty="0" smtClean="0">
                <a:solidFill>
                  <a:srgbClr val="FF0000"/>
                </a:solidFill>
                <a:latin typeface="Batang" panose="02030600000101010101" pitchFamily="18" charset="-127"/>
                <a:ea typeface="Batang" panose="02030600000101010101" pitchFamily="18" charset="-127"/>
              </a:rPr>
              <a:t>The </a:t>
            </a:r>
            <a:r>
              <a:rPr lang="en-US" sz="1200" b="1" strike="sngStrike" dirty="0">
                <a:solidFill>
                  <a:srgbClr val="FF0000"/>
                </a:solidFill>
                <a:latin typeface="Batang" panose="02030600000101010101" pitchFamily="18" charset="-127"/>
                <a:ea typeface="Batang" panose="02030600000101010101" pitchFamily="18" charset="-127"/>
              </a:rPr>
              <a:t>accessory nerve, passing across the posterior triangle, is </a:t>
            </a:r>
            <a:r>
              <a:rPr lang="en-US" sz="1200" b="1" strike="sngStrike" dirty="0" smtClean="0">
                <a:solidFill>
                  <a:srgbClr val="FF0000"/>
                </a:solidFill>
                <a:latin typeface="Batang" panose="02030600000101010101" pitchFamily="18" charset="-127"/>
                <a:ea typeface="Batang" panose="02030600000101010101" pitchFamily="18" charset="-127"/>
              </a:rPr>
              <a:t>usually sacrificed. </a:t>
            </a:r>
          </a:p>
          <a:p>
            <a:pPr marL="0" indent="0">
              <a:buNone/>
            </a:pPr>
            <a:endParaRPr lang="en-US" sz="1300" b="1" dirty="0">
              <a:solidFill>
                <a:srgbClr val="FF0000"/>
              </a:solidFill>
              <a:latin typeface="Batang" panose="02030600000101010101" pitchFamily="18" charset="-127"/>
              <a:ea typeface="Batang" panose="02030600000101010101" pitchFamily="18" charset="-127"/>
            </a:endParaRPr>
          </a:p>
        </p:txBody>
      </p:sp>
      <p:sp>
        <p:nvSpPr>
          <p:cNvPr id="10" name="Slide Number Placeholder 9"/>
          <p:cNvSpPr>
            <a:spLocks noGrp="1"/>
          </p:cNvSpPr>
          <p:nvPr>
            <p:ph type="sldNum" sz="quarter" idx="12"/>
          </p:nvPr>
        </p:nvSpPr>
        <p:spPr/>
        <p:txBody>
          <a:bodyPr/>
          <a:lstStyle/>
          <a:p>
            <a:fld id="{F24CD46A-430A-4298-B9D9-A45CD8963C04}" type="slidenum">
              <a:rPr lang="en-US" smtClean="0"/>
              <a:pPr/>
              <a:t>34</a:t>
            </a:fld>
            <a:endParaRPr lang="en-US"/>
          </a:p>
        </p:txBody>
      </p:sp>
      <p:sp>
        <p:nvSpPr>
          <p:cNvPr id="11" name="Footer Placeholder 10"/>
          <p:cNvSpPr>
            <a:spLocks noGrp="1"/>
          </p:cNvSpPr>
          <p:nvPr>
            <p:ph type="ftr" sz="quarter" idx="11"/>
          </p:nvPr>
        </p:nvSpPr>
        <p:spPr/>
        <p:txBody>
          <a:bodyPr/>
          <a:lstStyle/>
          <a:p>
            <a:r>
              <a:rPr lang="en-US" smtClean="0"/>
              <a:t>Dr.Zahid aimkhani</a:t>
            </a:r>
            <a:endParaRPr lang="en-US"/>
          </a:p>
        </p:txBody>
      </p:sp>
      <p:sp>
        <p:nvSpPr>
          <p:cNvPr id="3" name="Rectangle 2"/>
          <p:cNvSpPr/>
          <p:nvPr/>
        </p:nvSpPr>
        <p:spPr>
          <a:xfrm>
            <a:off x="3825987" y="142290"/>
            <a:ext cx="4414991" cy="461665"/>
          </a:xfrm>
          <a:prstGeom prst="rect">
            <a:avLst/>
          </a:prstGeom>
        </p:spPr>
        <p:txBody>
          <a:bodyPr wrap="none">
            <a:spAutoFit/>
          </a:bodyPr>
          <a:lstStyle/>
          <a:p>
            <a:r>
              <a:rPr lang="en-US" sz="2400" b="1" dirty="0" smtClean="0">
                <a:latin typeface="Batang" panose="02030600000101010101" pitchFamily="18" charset="-127"/>
                <a:ea typeface="Batang" panose="02030600000101010101" pitchFamily="18" charset="-127"/>
              </a:rPr>
              <a:t>The </a:t>
            </a:r>
            <a:r>
              <a:rPr lang="en-US" sz="2400" b="1" dirty="0">
                <a:latin typeface="Batang" panose="02030600000101010101" pitchFamily="18" charset="-127"/>
                <a:ea typeface="Batang" panose="02030600000101010101" pitchFamily="18" charset="-127"/>
              </a:rPr>
              <a:t>lymph nodes of the neck</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2416" b="7227"/>
          <a:stretch/>
        </p:blipFill>
        <p:spPr>
          <a:xfrm>
            <a:off x="10413411" y="3432043"/>
            <a:ext cx="1685537" cy="1370842"/>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023" t="12067" r="14612" b="7488"/>
          <a:stretch/>
        </p:blipFill>
        <p:spPr>
          <a:xfrm>
            <a:off x="10871436" y="148821"/>
            <a:ext cx="1119330" cy="139916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5110" y="1850948"/>
            <a:ext cx="1445771" cy="144577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2878" y="201254"/>
            <a:ext cx="946150" cy="1020226"/>
          </a:xfrm>
          <a:prstGeom prst="rect">
            <a:avLst/>
          </a:prstGeom>
        </p:spPr>
      </p:pic>
    </p:spTree>
    <p:extLst>
      <p:ext uri="{BB962C8B-B14F-4D97-AF65-F5344CB8AC3E}">
        <p14:creationId xmlns:p14="http://schemas.microsoft.com/office/powerpoint/2010/main" val="3134182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bwMode="gray">
          <a:xfrm>
            <a:off x="76200" y="396568"/>
            <a:ext cx="7848600" cy="6232832"/>
          </a:xfr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endParaRPr lang="en-US" sz="1600" dirty="0" smtClean="0"/>
          </a:p>
          <a:p>
            <a:pPr marL="0" indent="0">
              <a:buNone/>
            </a:pPr>
            <a:r>
              <a:rPr lang="en-US" sz="1600" b="1" dirty="0">
                <a:solidFill>
                  <a:schemeClr val="accent4"/>
                </a:solidFill>
                <a:latin typeface="Batang" panose="02030600000101010101" pitchFamily="18" charset="-127"/>
                <a:ea typeface="Batang" panose="02030600000101010101" pitchFamily="18" charset="-127"/>
              </a:rPr>
              <a:t>Salient Features: </a:t>
            </a:r>
          </a:p>
          <a:p>
            <a:r>
              <a:rPr lang="en-US" sz="1300" b="1" dirty="0">
                <a:solidFill>
                  <a:schemeClr val="tx1"/>
                </a:solidFill>
                <a:latin typeface="Batang" panose="02030600000101010101" pitchFamily="18" charset="-127"/>
                <a:ea typeface="Batang" panose="02030600000101010101" pitchFamily="18" charset="-127"/>
              </a:rPr>
              <a:t>Continues upwards from the thorax by crossing the neck of the first rib, then ascends embedded in the posterior wall of the carotid sheath to the base of the </a:t>
            </a:r>
            <a:r>
              <a:rPr lang="en-US" sz="1300" b="1" dirty="0" smtClean="0">
                <a:solidFill>
                  <a:schemeClr val="tx1"/>
                </a:solidFill>
                <a:latin typeface="Batang" panose="02030600000101010101" pitchFamily="18" charset="-127"/>
                <a:ea typeface="Batang" panose="02030600000101010101" pitchFamily="18" charset="-127"/>
              </a:rPr>
              <a:t>skull.</a:t>
            </a:r>
            <a:endParaRPr lang="en-US" sz="1300" b="1" dirty="0">
              <a:solidFill>
                <a:schemeClr val="tx1"/>
              </a:solidFill>
              <a:latin typeface="Batang" panose="02030600000101010101" pitchFamily="18" charset="-127"/>
              <a:ea typeface="Batang" panose="02030600000101010101" pitchFamily="18" charset="-127"/>
            </a:endParaRPr>
          </a:p>
          <a:p>
            <a:pPr marL="0" indent="0">
              <a:buNone/>
            </a:pPr>
            <a:r>
              <a:rPr lang="en-US" sz="1400" b="1" dirty="0" smtClean="0">
                <a:solidFill>
                  <a:srgbClr val="FF0000"/>
                </a:solidFill>
                <a:latin typeface="Batang" panose="02030600000101010101" pitchFamily="18" charset="-127"/>
                <a:ea typeface="Batang" panose="02030600000101010101" pitchFamily="18" charset="-127"/>
              </a:rPr>
              <a:t>Three </a:t>
            </a:r>
            <a:r>
              <a:rPr lang="en-US" sz="1400" b="1" dirty="0">
                <a:solidFill>
                  <a:srgbClr val="FF0000"/>
                </a:solidFill>
                <a:latin typeface="Batang" panose="02030600000101010101" pitchFamily="18" charset="-127"/>
                <a:ea typeface="Batang" panose="02030600000101010101" pitchFamily="18" charset="-127"/>
              </a:rPr>
              <a:t>ganglia:</a:t>
            </a:r>
          </a:p>
          <a:p>
            <a:r>
              <a:rPr lang="en-US" sz="1300" b="1" dirty="0">
                <a:solidFill>
                  <a:schemeClr val="tx1"/>
                </a:solidFill>
                <a:latin typeface="Batang" panose="02030600000101010101" pitchFamily="18" charset="-127"/>
                <a:ea typeface="Batang" panose="02030600000101010101" pitchFamily="18" charset="-127"/>
              </a:rPr>
              <a:t>the superior cervical ganglion (the largest) </a:t>
            </a:r>
            <a:r>
              <a:rPr lang="en-US" sz="1300" b="1" dirty="0" smtClean="0">
                <a:solidFill>
                  <a:schemeClr val="tx1"/>
                </a:solidFill>
                <a:latin typeface="Batang" panose="02030600000101010101" pitchFamily="18" charset="-127"/>
                <a:ea typeface="Batang" panose="02030600000101010101" pitchFamily="18" charset="-127"/>
              </a:rPr>
              <a:t>,the </a:t>
            </a:r>
            <a:r>
              <a:rPr lang="en-US" sz="1300" b="1" dirty="0">
                <a:solidFill>
                  <a:schemeClr val="tx1"/>
                </a:solidFill>
                <a:latin typeface="Batang" panose="02030600000101010101" pitchFamily="18" charset="-127"/>
                <a:ea typeface="Batang" panose="02030600000101010101" pitchFamily="18" charset="-127"/>
              </a:rPr>
              <a:t>middle </a:t>
            </a:r>
            <a:r>
              <a:rPr lang="en-US" sz="1300" b="1" dirty="0" smtClean="0">
                <a:solidFill>
                  <a:schemeClr val="tx1"/>
                </a:solidFill>
                <a:latin typeface="Batang" panose="02030600000101010101" pitchFamily="18" charset="-127"/>
                <a:ea typeface="Batang" panose="02030600000101010101" pitchFamily="18" charset="-127"/>
              </a:rPr>
              <a:t>ganglion and the </a:t>
            </a:r>
            <a:r>
              <a:rPr lang="en-US" sz="1300" b="1" dirty="0">
                <a:solidFill>
                  <a:schemeClr val="tx1"/>
                </a:solidFill>
                <a:latin typeface="Batang" panose="02030600000101010101" pitchFamily="18" charset="-127"/>
                <a:ea typeface="Batang" panose="02030600000101010101" pitchFamily="18" charset="-127"/>
              </a:rPr>
              <a:t>inferior ganglion </a:t>
            </a:r>
            <a:r>
              <a:rPr lang="en-US" sz="1300" b="1" dirty="0" smtClean="0">
                <a:solidFill>
                  <a:schemeClr val="tx1"/>
                </a:solidFill>
                <a:latin typeface="Batang" panose="02030600000101010101" pitchFamily="18" charset="-127"/>
                <a:ea typeface="Batang" panose="02030600000101010101" pitchFamily="18" charset="-127"/>
              </a:rPr>
              <a:t>(C7+T1-the stellate ganglion)</a:t>
            </a:r>
            <a:endParaRPr lang="en-US" sz="1300" b="1" dirty="0">
              <a:solidFill>
                <a:schemeClr val="tx1"/>
              </a:solidFill>
              <a:latin typeface="Batang" panose="02030600000101010101" pitchFamily="18" charset="-127"/>
              <a:ea typeface="Batang" panose="02030600000101010101" pitchFamily="18" charset="-127"/>
            </a:endParaRPr>
          </a:p>
          <a:p>
            <a:pPr marL="0" indent="0">
              <a:buNone/>
            </a:pPr>
            <a:r>
              <a:rPr lang="en-US" sz="1300" b="1" i="1" dirty="0" smtClean="0">
                <a:solidFill>
                  <a:schemeClr val="accent1">
                    <a:lumMod val="75000"/>
                  </a:schemeClr>
                </a:solidFill>
                <a:latin typeface="Batang" panose="02030600000101010101" pitchFamily="18" charset="-127"/>
                <a:ea typeface="Batang" panose="02030600000101010101" pitchFamily="18" charset="-127"/>
              </a:rPr>
              <a:t>Note: </a:t>
            </a:r>
            <a:r>
              <a:rPr lang="en-US" sz="1300" b="1" i="1" dirty="0">
                <a:solidFill>
                  <a:schemeClr val="accent1">
                    <a:lumMod val="75000"/>
                  </a:schemeClr>
                </a:solidFill>
                <a:latin typeface="Batang" panose="02030600000101010101" pitchFamily="18" charset="-127"/>
                <a:ea typeface="Batang" panose="02030600000101010101" pitchFamily="18" charset="-127"/>
              </a:rPr>
              <a:t>that these ganglia receive no white rami from the cervical nerves</a:t>
            </a:r>
            <a:r>
              <a:rPr lang="en-US" sz="1300" b="1" i="1" dirty="0" smtClean="0">
                <a:solidFill>
                  <a:schemeClr val="accent1">
                    <a:lumMod val="75000"/>
                  </a:schemeClr>
                </a:solidFill>
                <a:latin typeface="Batang" panose="02030600000101010101" pitchFamily="18" charset="-127"/>
                <a:ea typeface="Batang" panose="02030600000101010101" pitchFamily="18" charset="-127"/>
              </a:rPr>
              <a:t>; </a:t>
            </a:r>
            <a:r>
              <a:rPr lang="en-US" sz="1300" b="1" i="1" dirty="0">
                <a:solidFill>
                  <a:schemeClr val="accent1">
                    <a:lumMod val="75000"/>
                  </a:schemeClr>
                </a:solidFill>
                <a:latin typeface="Batang" panose="02030600000101010101" pitchFamily="18" charset="-127"/>
                <a:ea typeface="Batang" panose="02030600000101010101" pitchFamily="18" charset="-127"/>
              </a:rPr>
              <a:t>their preganglionic </a:t>
            </a:r>
            <a:r>
              <a:rPr lang="en-US" sz="1300" b="1" i="1" dirty="0" smtClean="0">
                <a:solidFill>
                  <a:schemeClr val="accent1">
                    <a:lumMod val="75000"/>
                  </a:schemeClr>
                </a:solidFill>
                <a:latin typeface="Batang" panose="02030600000101010101" pitchFamily="18" charset="-127"/>
                <a:ea typeface="Batang" panose="02030600000101010101" pitchFamily="18" charset="-127"/>
              </a:rPr>
              <a:t>fibers </a:t>
            </a:r>
            <a:r>
              <a:rPr lang="en-US" sz="1300" b="1" i="1" dirty="0">
                <a:solidFill>
                  <a:schemeClr val="accent1">
                    <a:lumMod val="75000"/>
                  </a:schemeClr>
                </a:solidFill>
                <a:latin typeface="Batang" panose="02030600000101010101" pitchFamily="18" charset="-127"/>
                <a:ea typeface="Batang" panose="02030600000101010101" pitchFamily="18" charset="-127"/>
              </a:rPr>
              <a:t>originate from the upper thoracic white rami and then ascend in the sympathetic chain</a:t>
            </a:r>
            <a:r>
              <a:rPr lang="en-US" sz="1300" b="1" i="1" dirty="0" smtClean="0">
                <a:solidFill>
                  <a:schemeClr val="accent1">
                    <a:lumMod val="75000"/>
                  </a:schemeClr>
                </a:solidFill>
                <a:latin typeface="Batang" panose="02030600000101010101" pitchFamily="18" charset="-127"/>
                <a:ea typeface="Batang" panose="02030600000101010101" pitchFamily="18" charset="-127"/>
              </a:rPr>
              <a:t>..</a:t>
            </a:r>
          </a:p>
          <a:p>
            <a:pPr marL="0" indent="0">
              <a:buNone/>
            </a:pPr>
            <a:r>
              <a:rPr lang="en-US" sz="1400" b="1" dirty="0">
                <a:solidFill>
                  <a:srgbClr val="FF0000"/>
                </a:solidFill>
                <a:latin typeface="Batang" panose="02030600000101010101" pitchFamily="18" charset="-127"/>
                <a:ea typeface="Batang" panose="02030600000101010101" pitchFamily="18" charset="-127"/>
              </a:rPr>
              <a:t>Branches:</a:t>
            </a:r>
          </a:p>
          <a:p>
            <a:r>
              <a:rPr lang="en-US" sz="1300" b="1" dirty="0" smtClean="0">
                <a:solidFill>
                  <a:srgbClr val="FF0000"/>
                </a:solidFill>
                <a:latin typeface="Batang" panose="02030600000101010101" pitchFamily="18" charset="-127"/>
                <a:ea typeface="Batang" panose="02030600000101010101" pitchFamily="18" charset="-127"/>
              </a:rPr>
              <a:t>cardiac </a:t>
            </a:r>
            <a:r>
              <a:rPr lang="en-US" sz="1300" b="1" dirty="0">
                <a:solidFill>
                  <a:srgbClr val="FF0000"/>
                </a:solidFill>
                <a:latin typeface="Batang" panose="02030600000101010101" pitchFamily="18" charset="-127"/>
                <a:ea typeface="Batang" panose="02030600000101010101" pitchFamily="18" charset="-127"/>
              </a:rPr>
              <a:t>branches </a:t>
            </a:r>
            <a:r>
              <a:rPr lang="en-US" sz="1300" b="1" dirty="0" smtClean="0">
                <a:solidFill>
                  <a:schemeClr val="tx1"/>
                </a:solidFill>
                <a:latin typeface="Batang" panose="02030600000101010101" pitchFamily="18" charset="-127"/>
                <a:ea typeface="Batang" panose="02030600000101010101" pitchFamily="18" charset="-127"/>
              </a:rPr>
              <a:t>and  </a:t>
            </a:r>
            <a:r>
              <a:rPr lang="en-US" sz="1300" b="1" dirty="0">
                <a:solidFill>
                  <a:schemeClr val="tx1"/>
                </a:solidFill>
                <a:latin typeface="Batang" panose="02030600000101010101" pitchFamily="18" charset="-127"/>
                <a:ea typeface="Batang" panose="02030600000101010101" pitchFamily="18" charset="-127"/>
              </a:rPr>
              <a:t>vascular plexuses along the carotid, subclavian and vertebral vessels. </a:t>
            </a:r>
          </a:p>
          <a:p>
            <a:r>
              <a:rPr lang="en-US" sz="1300" b="1" dirty="0" smtClean="0">
                <a:solidFill>
                  <a:schemeClr val="tx1"/>
                </a:solidFill>
                <a:latin typeface="Batang" panose="02030600000101010101" pitchFamily="18" charset="-127"/>
                <a:ea typeface="Batang" panose="02030600000101010101" pitchFamily="18" charset="-127"/>
              </a:rPr>
              <a:t>to </a:t>
            </a:r>
            <a:r>
              <a:rPr lang="en-US" sz="1300" b="1" dirty="0">
                <a:solidFill>
                  <a:schemeClr val="tx1"/>
                </a:solidFill>
                <a:latin typeface="Batang" panose="02030600000101010101" pitchFamily="18" charset="-127"/>
                <a:ea typeface="Batang" panose="02030600000101010101" pitchFamily="18" charset="-127"/>
              </a:rPr>
              <a:t>the dilator </a:t>
            </a:r>
            <a:r>
              <a:rPr lang="en-US" sz="1300" b="1" dirty="0" err="1" smtClean="0">
                <a:solidFill>
                  <a:schemeClr val="tx1"/>
                </a:solidFill>
                <a:latin typeface="Batang" panose="02030600000101010101" pitchFamily="18" charset="-127"/>
                <a:ea typeface="Batang" panose="02030600000101010101" pitchFamily="18" charset="-127"/>
              </a:rPr>
              <a:t>pupillae</a:t>
            </a:r>
            <a:r>
              <a:rPr lang="en-US" sz="1300" b="1" dirty="0" smtClean="0">
                <a:solidFill>
                  <a:schemeClr val="tx1"/>
                </a:solidFill>
                <a:latin typeface="Batang" panose="02030600000101010101" pitchFamily="18" charset="-127"/>
                <a:ea typeface="Batang" panose="02030600000101010101" pitchFamily="18" charset="-127"/>
              </a:rPr>
              <a:t> </a:t>
            </a:r>
            <a:r>
              <a:rPr lang="en-US" sz="1300" b="1" dirty="0">
                <a:solidFill>
                  <a:schemeClr val="tx1"/>
                </a:solidFill>
                <a:latin typeface="Batang" panose="02030600000101010101" pitchFamily="18" charset="-127"/>
                <a:ea typeface="Batang" panose="02030600000101010101" pitchFamily="18" charset="-127"/>
              </a:rPr>
              <a:t>muscle </a:t>
            </a:r>
            <a:r>
              <a:rPr lang="en-US" sz="1300" b="1" dirty="0" smtClean="0">
                <a:solidFill>
                  <a:schemeClr val="tx1"/>
                </a:solidFill>
                <a:latin typeface="Batang" panose="02030600000101010101" pitchFamily="18" charset="-127"/>
                <a:ea typeface="Batang" panose="02030600000101010101" pitchFamily="18" charset="-127"/>
              </a:rPr>
              <a:t>(along </a:t>
            </a:r>
            <a:r>
              <a:rPr lang="en-US" sz="1300" b="1" dirty="0">
                <a:solidFill>
                  <a:schemeClr val="tx1"/>
                </a:solidFill>
                <a:latin typeface="Batang" panose="02030600000101010101" pitchFamily="18" charset="-127"/>
                <a:ea typeface="Batang" panose="02030600000101010101" pitchFamily="18" charset="-127"/>
              </a:rPr>
              <a:t>the internal carotid </a:t>
            </a:r>
            <a:r>
              <a:rPr lang="en-US" sz="1300" b="1" dirty="0" smtClean="0">
                <a:solidFill>
                  <a:schemeClr val="tx1"/>
                </a:solidFill>
                <a:latin typeface="Batang" panose="02030600000101010101" pitchFamily="18" charset="-127"/>
                <a:ea typeface="Batang" panose="02030600000101010101" pitchFamily="18" charset="-127"/>
              </a:rPr>
              <a:t>artery).</a:t>
            </a:r>
          </a:p>
          <a:p>
            <a:r>
              <a:rPr lang="en-US" sz="1300" b="1" dirty="0" smtClean="0">
                <a:solidFill>
                  <a:schemeClr val="tx1"/>
                </a:solidFill>
                <a:latin typeface="Batang" panose="02030600000101010101" pitchFamily="18" charset="-127"/>
                <a:ea typeface="Batang" panose="02030600000101010101" pitchFamily="18" charset="-127"/>
              </a:rPr>
              <a:t> Grey rami pass from the superior ganglion to cranial nerves VII, IX, X and XII</a:t>
            </a:r>
            <a:r>
              <a:rPr lang="en-US" sz="1400" dirty="0" smtClean="0"/>
              <a:t>.</a:t>
            </a:r>
          </a:p>
          <a:p>
            <a:r>
              <a:rPr lang="en-US" sz="1500" b="1" dirty="0">
                <a:solidFill>
                  <a:srgbClr val="C00000"/>
                </a:solidFill>
                <a:latin typeface="Batang" panose="02030600000101010101" pitchFamily="18" charset="-127"/>
                <a:ea typeface="Batang" panose="02030600000101010101" pitchFamily="18" charset="-127"/>
              </a:rPr>
              <a:t>Clinical features </a:t>
            </a:r>
            <a:r>
              <a:rPr lang="en-US" sz="1500" b="1" dirty="0" smtClean="0">
                <a:solidFill>
                  <a:srgbClr val="C00000"/>
                </a:solidFill>
                <a:latin typeface="Batang" panose="02030600000101010101" pitchFamily="18" charset="-127"/>
                <a:ea typeface="Batang" panose="02030600000101010101" pitchFamily="18" charset="-127"/>
              </a:rPr>
              <a:t>–Horner Syndrome</a:t>
            </a:r>
          </a:p>
          <a:p>
            <a:r>
              <a:rPr lang="en-US" sz="1300" b="1" dirty="0">
                <a:solidFill>
                  <a:schemeClr val="tx1"/>
                </a:solidFill>
                <a:latin typeface="Batang" panose="02030600000101010101" pitchFamily="18" charset="-127"/>
                <a:ea typeface="Batang" panose="02030600000101010101" pitchFamily="18" charset="-127"/>
              </a:rPr>
              <a:t>Meiosis (pupillary constriction) , due to unopposed parasympathetic innervation via the oculomotor nerve), </a:t>
            </a:r>
          </a:p>
          <a:p>
            <a:r>
              <a:rPr lang="en-US" sz="1300" b="1" dirty="0">
                <a:solidFill>
                  <a:schemeClr val="tx1"/>
                </a:solidFill>
                <a:latin typeface="Batang" panose="02030600000101010101" pitchFamily="18" charset="-127"/>
                <a:ea typeface="Batang" panose="02030600000101010101" pitchFamily="18" charset="-127"/>
              </a:rPr>
              <a:t>Partial ptosis (partial paralysis of </a:t>
            </a:r>
            <a:r>
              <a:rPr lang="en-US" sz="1300" b="1" dirty="0" err="1">
                <a:solidFill>
                  <a:schemeClr val="tx1"/>
                </a:solidFill>
                <a:latin typeface="Batang" panose="02030600000101010101" pitchFamily="18" charset="-127"/>
                <a:ea typeface="Batang" panose="02030600000101010101" pitchFamily="18" charset="-127"/>
              </a:rPr>
              <a:t>levator</a:t>
            </a:r>
            <a:r>
              <a:rPr lang="en-US" sz="1300" b="1" dirty="0">
                <a:solidFill>
                  <a:schemeClr val="tx1"/>
                </a:solidFill>
                <a:latin typeface="Batang" panose="02030600000101010101" pitchFamily="18" charset="-127"/>
                <a:ea typeface="Batang" panose="02030600000101010101" pitchFamily="18" charset="-127"/>
              </a:rPr>
              <a:t> </a:t>
            </a:r>
            <a:r>
              <a:rPr lang="en-US" sz="1300" b="1" dirty="0" err="1">
                <a:solidFill>
                  <a:schemeClr val="tx1"/>
                </a:solidFill>
                <a:latin typeface="Batang" panose="02030600000101010101" pitchFamily="18" charset="-127"/>
                <a:ea typeface="Batang" panose="02030600000101010101" pitchFamily="18" charset="-127"/>
              </a:rPr>
              <a:t>palpebrae</a:t>
            </a:r>
            <a:r>
              <a:rPr lang="en-US" sz="1300" b="1" dirty="0">
                <a:solidFill>
                  <a:schemeClr val="tx1"/>
                </a:solidFill>
                <a:latin typeface="Batang" panose="02030600000101010101" pitchFamily="18" charset="-127"/>
                <a:ea typeface="Batang" panose="02030600000101010101" pitchFamily="18" charset="-127"/>
              </a:rPr>
              <a:t>) </a:t>
            </a:r>
          </a:p>
          <a:p>
            <a:r>
              <a:rPr lang="en-US" sz="1300" b="1" dirty="0">
                <a:solidFill>
                  <a:schemeClr val="tx1"/>
                </a:solidFill>
                <a:latin typeface="Batang" panose="02030600000101010101" pitchFamily="18" charset="-127"/>
                <a:ea typeface="Batang" panose="02030600000101010101" pitchFamily="18" charset="-127"/>
              </a:rPr>
              <a:t>the face on the affected side is dry and flushed). </a:t>
            </a:r>
          </a:p>
          <a:p>
            <a:r>
              <a:rPr lang="en-US" sz="1300" b="1" dirty="0" err="1">
                <a:solidFill>
                  <a:schemeClr val="tx1"/>
                </a:solidFill>
                <a:latin typeface="Batang" panose="02030600000101010101" pitchFamily="18" charset="-127"/>
                <a:ea typeface="Batang" panose="02030600000101010101" pitchFamily="18" charset="-127"/>
              </a:rPr>
              <a:t>Enophthalmos</a:t>
            </a:r>
            <a:r>
              <a:rPr lang="en-US" sz="1300" b="1" dirty="0">
                <a:solidFill>
                  <a:schemeClr val="tx1"/>
                </a:solidFill>
                <a:latin typeface="Batang" panose="02030600000101010101" pitchFamily="18" charset="-127"/>
                <a:ea typeface="Batang" panose="02030600000101010101" pitchFamily="18" charset="-127"/>
              </a:rPr>
              <a:t> </a:t>
            </a:r>
          </a:p>
          <a:p>
            <a:r>
              <a:rPr lang="en-US" sz="1600" b="1" dirty="0">
                <a:solidFill>
                  <a:srgbClr val="C00000"/>
                </a:solidFill>
                <a:latin typeface="Batang" panose="02030600000101010101" pitchFamily="18" charset="-127"/>
                <a:ea typeface="Batang" panose="02030600000101010101" pitchFamily="18" charset="-127"/>
              </a:rPr>
              <a:t>Causes: </a:t>
            </a:r>
          </a:p>
          <a:p>
            <a:r>
              <a:rPr lang="en-US" sz="1300" b="1" dirty="0">
                <a:solidFill>
                  <a:schemeClr val="tx1"/>
                </a:solidFill>
                <a:latin typeface="Batang" panose="02030600000101010101" pitchFamily="18" charset="-127"/>
                <a:ea typeface="Batang" panose="02030600000101010101" pitchFamily="18" charset="-127"/>
              </a:rPr>
              <a:t>Spinal cord lesions at the T1 segment (</a:t>
            </a:r>
            <a:r>
              <a:rPr lang="en-US" sz="1300" b="1" dirty="0" err="1">
                <a:solidFill>
                  <a:schemeClr val="tx1"/>
                </a:solidFill>
                <a:latin typeface="Batang" panose="02030600000101010101" pitchFamily="18" charset="-127"/>
                <a:ea typeface="Batang" panose="02030600000101010101" pitchFamily="18" charset="-127"/>
              </a:rPr>
              <a:t>tumour</a:t>
            </a:r>
            <a:r>
              <a:rPr lang="en-US" sz="1300" b="1" dirty="0">
                <a:solidFill>
                  <a:schemeClr val="tx1"/>
                </a:solidFill>
                <a:latin typeface="Batang" panose="02030600000101010101" pitchFamily="18" charset="-127"/>
                <a:ea typeface="Batang" panose="02030600000101010101" pitchFamily="18" charset="-127"/>
              </a:rPr>
              <a:t> or </a:t>
            </a:r>
            <a:r>
              <a:rPr lang="en-US" sz="1300" b="1" dirty="0" err="1">
                <a:solidFill>
                  <a:schemeClr val="tx1"/>
                </a:solidFill>
                <a:latin typeface="Batang" panose="02030600000101010101" pitchFamily="18" charset="-127"/>
                <a:ea typeface="Batang" panose="02030600000101010101" pitchFamily="18" charset="-127"/>
              </a:rPr>
              <a:t>syringomyelia</a:t>
            </a:r>
            <a:r>
              <a:rPr lang="en-US" sz="1300" b="1" dirty="0">
                <a:solidFill>
                  <a:schemeClr val="tx1"/>
                </a:solidFill>
                <a:latin typeface="Batang" panose="02030600000101010101" pitchFamily="18" charset="-127"/>
                <a:ea typeface="Batang" panose="02030600000101010101" pitchFamily="18" charset="-127"/>
              </a:rPr>
              <a:t>), </a:t>
            </a:r>
          </a:p>
          <a:p>
            <a:r>
              <a:rPr lang="en-US" sz="1300" b="1" dirty="0">
                <a:solidFill>
                  <a:schemeClr val="tx1"/>
                </a:solidFill>
                <a:latin typeface="Batang" panose="02030600000101010101" pitchFamily="18" charset="-127"/>
                <a:ea typeface="Batang" panose="02030600000101010101" pitchFamily="18" charset="-127"/>
              </a:rPr>
              <a:t>Closed  penetrating or operative injuries to the stellate ganglion</a:t>
            </a:r>
          </a:p>
          <a:p>
            <a:r>
              <a:rPr lang="en-US" sz="1300" b="1" dirty="0">
                <a:solidFill>
                  <a:schemeClr val="tx1"/>
                </a:solidFill>
                <a:latin typeface="Batang" panose="02030600000101010101" pitchFamily="18" charset="-127"/>
                <a:ea typeface="Batang" panose="02030600000101010101" pitchFamily="18" charset="-127"/>
              </a:rPr>
              <a:t>Pressure on the chain or stellate ganglion by enlarged cervical lymph nodes, an upper mediastinal tumor, a carotid aneurysm or a malignant mass in the neck.</a:t>
            </a:r>
          </a:p>
        </p:txBody>
      </p:sp>
      <p:sp>
        <p:nvSpPr>
          <p:cNvPr id="10" name="Slide Number Placeholder 9"/>
          <p:cNvSpPr>
            <a:spLocks noGrp="1"/>
          </p:cNvSpPr>
          <p:nvPr>
            <p:ph type="sldNum" sz="quarter" idx="12"/>
          </p:nvPr>
        </p:nvSpPr>
        <p:spPr/>
        <p:txBody>
          <a:bodyPr/>
          <a:lstStyle/>
          <a:p>
            <a:fld id="{F24CD46A-430A-4298-B9D9-A45CD8963C04}" type="slidenum">
              <a:rPr lang="en-US" smtClean="0"/>
              <a:pPr/>
              <a:t>35</a:t>
            </a:fld>
            <a:endParaRPr lang="en-US" dirty="0"/>
          </a:p>
        </p:txBody>
      </p:sp>
      <p:sp>
        <p:nvSpPr>
          <p:cNvPr id="11" name="Footer Placeholder 10"/>
          <p:cNvSpPr>
            <a:spLocks noGrp="1"/>
          </p:cNvSpPr>
          <p:nvPr>
            <p:ph type="ftr" sz="quarter" idx="11"/>
          </p:nvPr>
        </p:nvSpPr>
        <p:spPr/>
        <p:txBody>
          <a:bodyPr/>
          <a:lstStyle/>
          <a:p>
            <a:r>
              <a:rPr lang="en-US" dirty="0" err="1" smtClean="0"/>
              <a:t>Dr.Zahid</a:t>
            </a:r>
            <a:r>
              <a:rPr lang="en-US" dirty="0" smtClean="0"/>
              <a:t> </a:t>
            </a:r>
            <a:r>
              <a:rPr lang="en-US" dirty="0" err="1" smtClean="0"/>
              <a:t>aimkhani</a:t>
            </a:r>
            <a:endParaRPr lang="en-US" dirty="0"/>
          </a:p>
        </p:txBody>
      </p:sp>
      <p:sp>
        <p:nvSpPr>
          <p:cNvPr id="3" name="Rectangle 2"/>
          <p:cNvSpPr/>
          <p:nvPr/>
        </p:nvSpPr>
        <p:spPr>
          <a:xfrm>
            <a:off x="3825987" y="142290"/>
            <a:ext cx="4116833" cy="400110"/>
          </a:xfrm>
          <a:prstGeom prst="rect">
            <a:avLst/>
          </a:prstGeom>
        </p:spPr>
        <p:txBody>
          <a:bodyPr wrap="none">
            <a:spAutoFit/>
          </a:bodyPr>
          <a:lstStyle/>
          <a:p>
            <a:r>
              <a:rPr lang="en-US" sz="2000" b="1" dirty="0" smtClean="0">
                <a:solidFill>
                  <a:schemeClr val="accent6"/>
                </a:solidFill>
                <a:latin typeface="Batang" panose="02030600000101010101" pitchFamily="18" charset="-127"/>
                <a:ea typeface="Batang" panose="02030600000101010101" pitchFamily="18" charset="-127"/>
              </a:rPr>
              <a:t>The Cervical Sympathetic Trunk</a:t>
            </a:r>
            <a:endParaRPr lang="en-US" sz="2000" b="1" dirty="0">
              <a:solidFill>
                <a:schemeClr val="accent6"/>
              </a:solidFill>
              <a:latin typeface="Batang" panose="02030600000101010101" pitchFamily="18" charset="-127"/>
              <a:ea typeface="Batang" panose="02030600000101010101" pitchFamily="18" charset="-127"/>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8707274" y="396568"/>
            <a:ext cx="3200400" cy="3986848"/>
          </a:xfrm>
          <a:prstGeom prst="rect">
            <a:avLst/>
          </a:prstGeom>
          <a:noFill/>
          <a:ln>
            <a:no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7923" y="4398070"/>
            <a:ext cx="2879101" cy="1331584"/>
          </a:xfrm>
          <a:prstGeom prst="rect">
            <a:avLst/>
          </a:prstGeom>
        </p:spPr>
      </p:pic>
    </p:spTree>
    <p:extLst>
      <p:ext uri="{BB962C8B-B14F-4D97-AF65-F5344CB8AC3E}">
        <p14:creationId xmlns:p14="http://schemas.microsoft.com/office/powerpoint/2010/main" val="22999036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600" y="4270985"/>
            <a:ext cx="4030465" cy="22679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333636"/>
            <a:ext cx="3968750" cy="2976563"/>
          </a:xfrm>
          <a:prstGeom prst="rect">
            <a:avLst/>
          </a:prstGeom>
        </p:spPr>
      </p:pic>
      <p:sp>
        <p:nvSpPr>
          <p:cNvPr id="4" name="Content Placeholder 3"/>
          <p:cNvSpPr>
            <a:spLocks noGrp="1"/>
          </p:cNvSpPr>
          <p:nvPr>
            <p:ph sz="half" idx="2"/>
          </p:nvPr>
        </p:nvSpPr>
        <p:spPr bwMode="gray">
          <a:xfrm>
            <a:off x="228600" y="488643"/>
            <a:ext cx="5943600" cy="6232832"/>
          </a:xfr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a:bodyPr>
          <a:lstStyle/>
          <a:p>
            <a:endParaRPr lang="en-US" sz="1600" dirty="0" smtClean="0"/>
          </a:p>
          <a:p>
            <a:pPr marL="0" indent="0">
              <a:buNone/>
            </a:pPr>
            <a:r>
              <a:rPr lang="en-US" sz="1600" b="1" dirty="0" smtClean="0">
                <a:solidFill>
                  <a:schemeClr val="accent4"/>
                </a:solidFill>
                <a:latin typeface="Batang" panose="02030600000101010101" pitchFamily="18" charset="-127"/>
                <a:ea typeface="Batang" panose="02030600000101010101" pitchFamily="18" charset="-127"/>
              </a:rPr>
              <a:t>Salient Features: </a:t>
            </a:r>
          </a:p>
          <a:p>
            <a:r>
              <a:rPr lang="en-US" sz="1300" b="1" dirty="0" smtClean="0">
                <a:solidFill>
                  <a:schemeClr val="tx1"/>
                </a:solidFill>
                <a:latin typeface="Batang" panose="02030600000101010101" pitchFamily="18" charset="-127"/>
                <a:ea typeface="Batang" panose="02030600000101010101" pitchFamily="18" charset="-127"/>
              </a:rPr>
              <a:t>Also called  “The Thoracic Inlet” often called clinically “The Thoracic Outlet” </a:t>
            </a:r>
          </a:p>
          <a:p>
            <a:pPr marL="0" indent="0">
              <a:buNone/>
            </a:pPr>
            <a:r>
              <a:rPr lang="en-US" sz="1400" b="1" dirty="0" smtClean="0">
                <a:solidFill>
                  <a:srgbClr val="FF0000"/>
                </a:solidFill>
                <a:latin typeface="Batang" panose="02030600000101010101" pitchFamily="18" charset="-127"/>
                <a:ea typeface="Batang" panose="02030600000101010101" pitchFamily="18" charset="-127"/>
              </a:rPr>
              <a:t>Boundaries:</a:t>
            </a:r>
          </a:p>
          <a:p>
            <a:r>
              <a:rPr lang="en-US" sz="1300" b="1" dirty="0" smtClean="0">
                <a:solidFill>
                  <a:schemeClr val="tx1"/>
                </a:solidFill>
                <a:latin typeface="Batang" panose="02030600000101010101" pitchFamily="18" charset="-127"/>
                <a:ea typeface="Batang" panose="02030600000101010101" pitchFamily="18" charset="-127"/>
              </a:rPr>
              <a:t>the 1</a:t>
            </a:r>
            <a:r>
              <a:rPr lang="en-US" sz="1300" b="1" baseline="30000" dirty="0" smtClean="0">
                <a:solidFill>
                  <a:schemeClr val="tx1"/>
                </a:solidFill>
                <a:latin typeface="Batang" panose="02030600000101010101" pitchFamily="18" charset="-127"/>
                <a:ea typeface="Batang" panose="02030600000101010101" pitchFamily="18" charset="-127"/>
              </a:rPr>
              <a:t>st</a:t>
            </a:r>
            <a:r>
              <a:rPr lang="en-US" sz="1300" b="1" dirty="0" smtClean="0">
                <a:solidFill>
                  <a:schemeClr val="tx1"/>
                </a:solidFill>
                <a:latin typeface="Batang" panose="02030600000101010101" pitchFamily="18" charset="-127"/>
                <a:ea typeface="Batang" panose="02030600000101010101" pitchFamily="18" charset="-127"/>
              </a:rPr>
              <a:t>  thoracic vertebra, the 1</a:t>
            </a:r>
            <a:r>
              <a:rPr lang="en-US" sz="1300" b="1" baseline="30000" dirty="0" smtClean="0">
                <a:solidFill>
                  <a:schemeClr val="tx1"/>
                </a:solidFill>
                <a:latin typeface="Batang" panose="02030600000101010101" pitchFamily="18" charset="-127"/>
                <a:ea typeface="Batang" panose="02030600000101010101" pitchFamily="18" charset="-127"/>
              </a:rPr>
              <a:t>st</a:t>
            </a:r>
            <a:r>
              <a:rPr lang="en-US" sz="1300" b="1" dirty="0" smtClean="0">
                <a:solidFill>
                  <a:schemeClr val="tx1"/>
                </a:solidFill>
                <a:latin typeface="Batang" panose="02030600000101010101" pitchFamily="18" charset="-127"/>
                <a:ea typeface="Batang" panose="02030600000101010101" pitchFamily="18" charset="-127"/>
              </a:rPr>
              <a:t> pair of ribs and their cartilages and manubrium of the sternum</a:t>
            </a:r>
          </a:p>
          <a:p>
            <a:pPr marL="0" indent="0">
              <a:buNone/>
            </a:pPr>
            <a:r>
              <a:rPr lang="en-US" sz="1300" b="1" dirty="0" smtClean="0">
                <a:solidFill>
                  <a:schemeClr val="accent1">
                    <a:lumMod val="75000"/>
                  </a:schemeClr>
                </a:solidFill>
                <a:latin typeface="Batang" panose="02030600000101010101" pitchFamily="18" charset="-127"/>
                <a:ea typeface="Batang" panose="02030600000101010101" pitchFamily="18" charset="-127"/>
              </a:rPr>
              <a:t>Note: The KEY to the root of the neck is the “SCALENUS ANTERIOR MUSCLE” &amp; its relations</a:t>
            </a:r>
          </a:p>
          <a:p>
            <a:pPr marL="0" indent="0">
              <a:buNone/>
            </a:pPr>
            <a:r>
              <a:rPr lang="en-US" sz="1400" b="1" dirty="0" smtClean="0">
                <a:solidFill>
                  <a:srgbClr val="FF0000"/>
                </a:solidFill>
                <a:latin typeface="Batang" panose="02030600000101010101" pitchFamily="18" charset="-127"/>
                <a:ea typeface="Batang" panose="02030600000101010101" pitchFamily="18" charset="-127"/>
              </a:rPr>
              <a:t>Clinical </a:t>
            </a:r>
            <a:r>
              <a:rPr lang="en-US" sz="1400" b="1" dirty="0">
                <a:solidFill>
                  <a:srgbClr val="FF0000"/>
                </a:solidFill>
                <a:latin typeface="Batang" panose="02030600000101010101" pitchFamily="18" charset="-127"/>
                <a:ea typeface="Batang" panose="02030600000101010101" pitchFamily="18" charset="-127"/>
              </a:rPr>
              <a:t>Features: </a:t>
            </a:r>
            <a:endParaRPr lang="en-US" sz="1300" b="1" dirty="0">
              <a:solidFill>
                <a:schemeClr val="accent1">
                  <a:lumMod val="75000"/>
                </a:schemeClr>
              </a:solidFill>
              <a:latin typeface="Batang" panose="02030600000101010101" pitchFamily="18" charset="-127"/>
              <a:ea typeface="Batang" panose="02030600000101010101" pitchFamily="18" charset="-127"/>
            </a:endParaRPr>
          </a:p>
          <a:p>
            <a:r>
              <a:rPr lang="en-US" sz="1300" b="1" dirty="0">
                <a:solidFill>
                  <a:schemeClr val="tx1"/>
                </a:solidFill>
                <a:latin typeface="Batang" panose="02030600000101010101" pitchFamily="18" charset="-127"/>
                <a:ea typeface="Batang" panose="02030600000101010101" pitchFamily="18" charset="-127"/>
              </a:rPr>
              <a:t>A </a:t>
            </a:r>
            <a:r>
              <a:rPr lang="en-US" sz="1300" b="1" dirty="0" smtClean="0">
                <a:solidFill>
                  <a:schemeClr val="tx1"/>
                </a:solidFill>
                <a:latin typeface="Batang" panose="02030600000101010101" pitchFamily="18" charset="-127"/>
                <a:ea typeface="Batang" panose="02030600000101010101" pitchFamily="18" charset="-127"/>
              </a:rPr>
              <a:t>cervical rib  occurs in 0.5% of subjects and is bilateral in half of these.</a:t>
            </a:r>
          </a:p>
          <a:p>
            <a:r>
              <a:rPr lang="en-US" sz="1300" b="1" dirty="0" smtClean="0">
                <a:solidFill>
                  <a:schemeClr val="tx1"/>
                </a:solidFill>
                <a:latin typeface="Batang" panose="02030600000101010101" pitchFamily="18" charset="-127"/>
                <a:ea typeface="Batang" panose="02030600000101010101" pitchFamily="18" charset="-127"/>
              </a:rPr>
              <a:t>Pressure on </a:t>
            </a:r>
            <a:r>
              <a:rPr lang="en-US" sz="1300" b="1" dirty="0">
                <a:solidFill>
                  <a:schemeClr val="tx1"/>
                </a:solidFill>
                <a:latin typeface="Batang" panose="02030600000101010101" pitchFamily="18" charset="-127"/>
                <a:ea typeface="Batang" panose="02030600000101010101" pitchFamily="18" charset="-127"/>
              </a:rPr>
              <a:t>the lowest trunk of the brachial plexus arching over it may produce  </a:t>
            </a:r>
            <a:r>
              <a:rPr lang="en-US" sz="1300" b="1" dirty="0" smtClean="0">
                <a:solidFill>
                  <a:schemeClr val="tx1"/>
                </a:solidFill>
                <a:latin typeface="Batang" panose="02030600000101010101" pitchFamily="18" charset="-127"/>
                <a:ea typeface="Batang" panose="02030600000101010101" pitchFamily="18" charset="-127"/>
              </a:rPr>
              <a:t>paranesthesia </a:t>
            </a:r>
            <a:r>
              <a:rPr lang="en-US" sz="1300" b="1" dirty="0">
                <a:solidFill>
                  <a:schemeClr val="tx1"/>
                </a:solidFill>
                <a:latin typeface="Batang" panose="02030600000101010101" pitchFamily="18" charset="-127"/>
                <a:ea typeface="Batang" panose="02030600000101010101" pitchFamily="18" charset="-127"/>
              </a:rPr>
              <a:t>along the ulnar border of the forearm and wasting of the small muscles of the </a:t>
            </a:r>
            <a:r>
              <a:rPr lang="en-US" sz="1300" b="1" dirty="0" smtClean="0">
                <a:solidFill>
                  <a:schemeClr val="tx1"/>
                </a:solidFill>
                <a:latin typeface="Batang" panose="02030600000101010101" pitchFamily="18" charset="-127"/>
                <a:ea typeface="Batang" panose="02030600000101010101" pitchFamily="18" charset="-127"/>
              </a:rPr>
              <a:t>hand (T1).</a:t>
            </a:r>
          </a:p>
          <a:p>
            <a:r>
              <a:rPr lang="en-US" sz="1300" b="1" dirty="0">
                <a:solidFill>
                  <a:schemeClr val="tx1"/>
                </a:solidFill>
                <a:latin typeface="Batang" panose="02030600000101010101" pitchFamily="18" charset="-127"/>
                <a:ea typeface="Batang" panose="02030600000101010101" pitchFamily="18" charset="-127"/>
              </a:rPr>
              <a:t>Vascular changes (Less commonly ), even gangrene, may be caused by pressure of the rib on the overlying subclavian artery. </a:t>
            </a:r>
          </a:p>
          <a:p>
            <a:r>
              <a:rPr lang="en-US" sz="1300" b="1" dirty="0">
                <a:solidFill>
                  <a:schemeClr val="tx1"/>
                </a:solidFill>
                <a:latin typeface="Batang" panose="02030600000101010101" pitchFamily="18" charset="-127"/>
                <a:ea typeface="Batang" panose="02030600000101010101" pitchFamily="18" charset="-127"/>
              </a:rPr>
              <a:t>This results in post-stenotic dilatation of the vessel distal to the rib in which a thrombus forms from which emboli are thrown off.</a:t>
            </a:r>
          </a:p>
        </p:txBody>
      </p:sp>
      <p:sp>
        <p:nvSpPr>
          <p:cNvPr id="10" name="Slide Number Placeholder 9"/>
          <p:cNvSpPr>
            <a:spLocks noGrp="1"/>
          </p:cNvSpPr>
          <p:nvPr>
            <p:ph type="sldNum" sz="quarter" idx="12"/>
          </p:nvPr>
        </p:nvSpPr>
        <p:spPr/>
        <p:txBody>
          <a:bodyPr/>
          <a:lstStyle/>
          <a:p>
            <a:fld id="{F24CD46A-430A-4298-B9D9-A45CD8963C04}" type="slidenum">
              <a:rPr lang="en-US" smtClean="0"/>
              <a:pPr/>
              <a:t>36</a:t>
            </a:fld>
            <a:endParaRPr lang="en-US" dirty="0"/>
          </a:p>
        </p:txBody>
      </p:sp>
      <p:sp>
        <p:nvSpPr>
          <p:cNvPr id="11" name="Footer Placeholder 10"/>
          <p:cNvSpPr>
            <a:spLocks noGrp="1"/>
          </p:cNvSpPr>
          <p:nvPr>
            <p:ph type="ftr" sz="quarter" idx="11"/>
          </p:nvPr>
        </p:nvSpPr>
        <p:spPr/>
        <p:txBody>
          <a:bodyPr/>
          <a:lstStyle/>
          <a:p>
            <a:r>
              <a:rPr lang="en-US" dirty="0" err="1" smtClean="0"/>
              <a:t>Dr.Zahid</a:t>
            </a:r>
            <a:r>
              <a:rPr lang="en-US" dirty="0" smtClean="0"/>
              <a:t> </a:t>
            </a:r>
            <a:r>
              <a:rPr lang="en-US" dirty="0" err="1" smtClean="0"/>
              <a:t>aimkhani</a:t>
            </a:r>
            <a:endParaRPr lang="en-US" dirty="0"/>
          </a:p>
        </p:txBody>
      </p:sp>
      <p:sp>
        <p:nvSpPr>
          <p:cNvPr id="3" name="Rectangle 2"/>
          <p:cNvSpPr/>
          <p:nvPr/>
        </p:nvSpPr>
        <p:spPr>
          <a:xfrm>
            <a:off x="3825987" y="142290"/>
            <a:ext cx="2792752" cy="400110"/>
          </a:xfrm>
          <a:prstGeom prst="rect">
            <a:avLst/>
          </a:prstGeom>
        </p:spPr>
        <p:txBody>
          <a:bodyPr wrap="none">
            <a:spAutoFit/>
          </a:bodyPr>
          <a:lstStyle/>
          <a:p>
            <a:r>
              <a:rPr lang="en-US" sz="2000" b="1" dirty="0" smtClean="0">
                <a:latin typeface="Batang" panose="02030600000101010101" pitchFamily="18" charset="-127"/>
                <a:ea typeface="Batang" panose="02030600000101010101" pitchFamily="18" charset="-127"/>
              </a:rPr>
              <a:t>The Root of the Neck</a:t>
            </a:r>
            <a:endParaRPr lang="en-US" sz="2000" b="1" dirty="0">
              <a:latin typeface="Batang" panose="02030600000101010101" pitchFamily="18" charset="-127"/>
              <a:ea typeface="Batang" panose="02030600000101010101" pitchFamily="18" charset="-127"/>
            </a:endParaRPr>
          </a:p>
        </p:txBody>
      </p:sp>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8739" y="2518385"/>
            <a:ext cx="2209800" cy="1752600"/>
          </a:xfrm>
          <a:prstGeom prst="rect">
            <a:avLst/>
          </a:prstGeom>
          <a:noFill/>
          <a:ln>
            <a:noFill/>
          </a:ln>
        </p:spPr>
      </p:pic>
    </p:spTree>
    <p:extLst>
      <p:ext uri="{BB962C8B-B14F-4D97-AF65-F5344CB8AC3E}">
        <p14:creationId xmlns:p14="http://schemas.microsoft.com/office/powerpoint/2010/main" val="23133098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67" t="3601" r="1288" b="22667"/>
          <a:stretch/>
        </p:blipFill>
        <p:spPr>
          <a:xfrm>
            <a:off x="2971551" y="1698625"/>
            <a:ext cx="6096249" cy="4679950"/>
          </a:xfrm>
          <a:prstGeom prst="rect">
            <a:avLst/>
          </a:prstGeom>
        </p:spPr>
      </p:pic>
      <p:sp>
        <p:nvSpPr>
          <p:cNvPr id="2" name="Title 1"/>
          <p:cNvSpPr>
            <a:spLocks noGrp="1"/>
          </p:cNvSpPr>
          <p:nvPr>
            <p:ph type="title"/>
          </p:nvPr>
        </p:nvSpPr>
        <p:spPr>
          <a:xfrm flipV="1">
            <a:off x="342775" y="2187575"/>
            <a:ext cx="10630025" cy="98425"/>
          </a:xfrm>
          <a:noFill/>
          <a:ln>
            <a:solidFill>
              <a:schemeClr val="bg1"/>
            </a:solidFill>
          </a:ln>
        </p:spPr>
        <p:style>
          <a:lnRef idx="1">
            <a:schemeClr val="dk1"/>
          </a:lnRef>
          <a:fillRef idx="3">
            <a:schemeClr val="dk1"/>
          </a:fillRef>
          <a:effectRef idx="2">
            <a:schemeClr val="dk1"/>
          </a:effectRef>
          <a:fontRef idx="minor">
            <a:schemeClr val="lt1"/>
          </a:fontRef>
        </p:style>
        <p:txBody>
          <a:bodyPr>
            <a:normAutofit fontScale="90000"/>
          </a:bodyPr>
          <a:lstStyle/>
          <a:p>
            <a:pPr algn="ctr"/>
            <a:r>
              <a:rPr lang="en-US" sz="4000" b="1" dirty="0" smtClean="0">
                <a:solidFill>
                  <a:schemeClr val="tx2"/>
                </a:solidFill>
                <a:latin typeface="Batang" panose="02030600000101010101" pitchFamily="18" charset="-127"/>
                <a:ea typeface="Batang" panose="02030600000101010101" pitchFamily="18" charset="-127"/>
              </a:rPr>
              <a:t>Clinical Anatomy of the Neck</a:t>
            </a:r>
            <a:br>
              <a:rPr lang="en-US" sz="4000" b="1" dirty="0" smtClean="0">
                <a:solidFill>
                  <a:schemeClr val="tx2"/>
                </a:solidFill>
                <a:latin typeface="Batang" panose="02030600000101010101" pitchFamily="18" charset="-127"/>
                <a:ea typeface="Batang" panose="02030600000101010101" pitchFamily="18" charset="-127"/>
              </a:rPr>
            </a:br>
            <a:r>
              <a:rPr lang="en-US" sz="4000" b="1" dirty="0" smtClean="0">
                <a:solidFill>
                  <a:schemeClr val="tx2"/>
                </a:solidFill>
                <a:latin typeface="Batang" panose="02030600000101010101" pitchFamily="18" charset="-127"/>
                <a:ea typeface="Batang" panose="02030600000101010101" pitchFamily="18" charset="-127"/>
              </a:rPr>
              <a:t> </a:t>
            </a:r>
            <a:r>
              <a:rPr lang="en-US" sz="4000" b="1" dirty="0">
                <a:solidFill>
                  <a:schemeClr val="tx2"/>
                </a:solidFill>
                <a:latin typeface="Batang" panose="02030600000101010101" pitchFamily="18" charset="-127"/>
                <a:ea typeface="Batang" panose="02030600000101010101" pitchFamily="18" charset="-127"/>
              </a:rPr>
              <a:t/>
            </a:r>
            <a:br>
              <a:rPr lang="en-US" sz="4000" b="1" dirty="0">
                <a:solidFill>
                  <a:schemeClr val="tx2"/>
                </a:solidFill>
                <a:latin typeface="Batang" panose="02030600000101010101" pitchFamily="18" charset="-127"/>
                <a:ea typeface="Batang" panose="02030600000101010101" pitchFamily="18" charset="-127"/>
              </a:rPr>
            </a:br>
            <a:endParaRPr lang="en-US" sz="4000" b="1" dirty="0">
              <a:solidFill>
                <a:schemeClr val="tx2"/>
              </a:solidFill>
              <a:latin typeface="Batang" panose="02030600000101010101" pitchFamily="18" charset="-127"/>
              <a:ea typeface="Batang" panose="02030600000101010101" pitchFamily="18" charset="-127"/>
            </a:endParaRPr>
          </a:p>
        </p:txBody>
      </p:sp>
      <p:sp>
        <p:nvSpPr>
          <p:cNvPr id="4" name="Slide Number Placeholder 3"/>
          <p:cNvSpPr>
            <a:spLocks noGrp="1"/>
          </p:cNvSpPr>
          <p:nvPr>
            <p:ph type="sldNum" sz="quarter" idx="12"/>
          </p:nvPr>
        </p:nvSpPr>
        <p:spPr/>
        <p:txBody>
          <a:bodyPr/>
          <a:lstStyle/>
          <a:p>
            <a:fld id="{F24CD46A-430A-4298-B9D9-A45CD8963C04}" type="slidenum">
              <a:rPr lang="en-US" smtClean="0"/>
              <a:pPr/>
              <a:t>37</a:t>
            </a:fld>
            <a:endParaRPr lang="en-US"/>
          </a:p>
        </p:txBody>
      </p:sp>
      <p:sp>
        <p:nvSpPr>
          <p:cNvPr id="5" name="Footer Placeholder 4"/>
          <p:cNvSpPr>
            <a:spLocks noGrp="1"/>
          </p:cNvSpPr>
          <p:nvPr>
            <p:ph type="ftr" sz="quarter" idx="11"/>
          </p:nvPr>
        </p:nvSpPr>
        <p:spPr/>
        <p:txBody>
          <a:bodyPr/>
          <a:lstStyle/>
          <a:p>
            <a:r>
              <a:rPr lang="en-US" smtClean="0"/>
              <a:t>Dr.Zahid aimkhani</a:t>
            </a:r>
            <a:endParaRPr lang="en-US"/>
          </a:p>
        </p:txBody>
      </p:sp>
      <p:pic>
        <p:nvPicPr>
          <p:cNvPr id="7" name="Picture 2" descr="C:\Users\ksu\Desktop\images (6).jpg"/>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PencilSketch/>
                    </a14:imgEffect>
                  </a14:imgLayer>
                </a14:imgProps>
              </a:ext>
              <a:ext uri="{28A0092B-C50C-407E-A947-70E740481C1C}">
                <a14:useLocalDpi xmlns:a14="http://schemas.microsoft.com/office/drawing/2010/main" val="0"/>
              </a:ext>
            </a:extLst>
          </a:blip>
          <a:srcRect l="13693" t="26070" r="47053" b="22049"/>
          <a:stretch/>
        </p:blipFill>
        <p:spPr bwMode="auto">
          <a:xfrm>
            <a:off x="2286000" y="2808288"/>
            <a:ext cx="21660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ksu\Desktop\images (6).jpg"/>
          <p:cNvPicPr>
            <a:picLocks noChangeAspect="1" noChangeArrowheads="1"/>
          </p:cNvPicPr>
          <p:nvPr/>
        </p:nvPicPr>
        <p:blipFill rotWithShape="1">
          <a:blip r:embed="rId6">
            <a:extLst>
              <a:ext uri="{BEBA8EAE-BF5A-486C-A8C5-ECC9F3942E4B}">
                <a14:imgProps xmlns:a14="http://schemas.microsoft.com/office/drawing/2010/main">
                  <a14:imgLayer r:embed="rId5">
                    <a14:imgEffect>
                      <a14:artisticPencilGrayscale/>
                    </a14:imgEffect>
                  </a14:imgLayer>
                </a14:imgProps>
              </a:ext>
              <a:ext uri="{28A0092B-C50C-407E-A947-70E740481C1C}">
                <a14:useLocalDpi xmlns:a14="http://schemas.microsoft.com/office/drawing/2010/main" val="0"/>
              </a:ext>
            </a:extLst>
          </a:blip>
          <a:srcRect l="53739" t="19845" r="11738" b="30954"/>
          <a:stretch/>
        </p:blipFill>
        <p:spPr bwMode="auto">
          <a:xfrm>
            <a:off x="7543800" y="2808288"/>
            <a:ext cx="19050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23270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a:t>Dr. Zahid </a:t>
            </a:r>
            <a:r>
              <a:rPr lang="en-US" dirty="0" err="1"/>
              <a:t>Kaimkhani</a:t>
            </a:r>
            <a:endParaRPr lang="en-US" dirty="0"/>
          </a:p>
        </p:txBody>
      </p:sp>
      <p:sp>
        <p:nvSpPr>
          <p:cNvPr id="1742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2F49F3-1FA8-4719-8AF6-6A275D707BBF}" type="slidenum">
              <a:rPr lang="en-US" altLang="en-US" smtClean="0">
                <a:solidFill>
                  <a:srgbClr val="898989"/>
                </a:solidFill>
              </a:rPr>
              <a:pPr/>
              <a:t>4</a:t>
            </a:fld>
            <a:endParaRPr lang="en-US" altLang="en-US" smtClean="0">
              <a:solidFill>
                <a:srgbClr val="898989"/>
              </a:solidFill>
            </a:endParaRPr>
          </a:p>
        </p:txBody>
      </p:sp>
      <p:sp>
        <p:nvSpPr>
          <p:cNvPr id="14" name="Rectangle 13"/>
          <p:cNvSpPr/>
          <p:nvPr/>
        </p:nvSpPr>
        <p:spPr>
          <a:xfrm>
            <a:off x="3657600" y="-76200"/>
            <a:ext cx="2957861" cy="461665"/>
          </a:xfrm>
          <a:prstGeom prst="rect">
            <a:avLst/>
          </a:prstGeom>
        </p:spPr>
        <p:txBody>
          <a:bodyPr wrap="none">
            <a:spAutoFit/>
          </a:bodyPr>
          <a:lstStyle/>
          <a:p>
            <a:r>
              <a:rPr lang="en-US" sz="2400" b="1" dirty="0" smtClean="0">
                <a:latin typeface="Batang" panose="02030600000101010101" pitchFamily="18" charset="-127"/>
                <a:ea typeface="Batang" panose="02030600000101010101" pitchFamily="18" charset="-127"/>
              </a:rPr>
              <a:t>The Cervical Spine</a:t>
            </a:r>
            <a:endParaRPr lang="en-US" sz="2400" b="1" dirty="0">
              <a:latin typeface="Batang" panose="02030600000101010101" pitchFamily="18" charset="-127"/>
              <a:ea typeface="Batang" panose="02030600000101010101" pitchFamily="18" charset="-127"/>
            </a:endParaRPr>
          </a:p>
        </p:txBody>
      </p:sp>
      <p:sp>
        <p:nvSpPr>
          <p:cNvPr id="5" name="TextBox 4"/>
          <p:cNvSpPr txBox="1"/>
          <p:nvPr/>
        </p:nvSpPr>
        <p:spPr>
          <a:xfrm>
            <a:off x="-1" y="294525"/>
            <a:ext cx="6934201" cy="5386090"/>
          </a:xfrm>
          <a:prstGeom prst="rect">
            <a:avLst/>
          </a:prstGeom>
          <a:noFill/>
          <a:ln>
            <a:solidFill>
              <a:schemeClr val="bg1"/>
            </a:solidFill>
          </a:ln>
        </p:spPr>
        <p:txBody>
          <a:bodyPr wrap="square" rtlCol="0">
            <a:spAutoFit/>
          </a:bodyPr>
          <a:lstStyle/>
          <a:p>
            <a:r>
              <a:rPr lang="en-US" b="1" dirty="0" smtClean="0">
                <a:solidFill>
                  <a:schemeClr val="accent4">
                    <a:lumMod val="75000"/>
                  </a:schemeClr>
                </a:solidFill>
                <a:latin typeface="Bradley Hand ITC" panose="03070402050302030203" pitchFamily="66" charset="0"/>
              </a:rPr>
              <a:t>Salient </a:t>
            </a:r>
            <a:r>
              <a:rPr lang="en-US" b="1" dirty="0">
                <a:solidFill>
                  <a:schemeClr val="accent4">
                    <a:lumMod val="75000"/>
                  </a:schemeClr>
                </a:solidFill>
                <a:latin typeface="Bradley Hand ITC" panose="03070402050302030203" pitchFamily="66" charset="0"/>
              </a:rPr>
              <a:t>Features: </a:t>
            </a:r>
            <a:endParaRPr lang="en-US" b="1" dirty="0" smtClean="0">
              <a:solidFill>
                <a:schemeClr val="accent4">
                  <a:lumMod val="75000"/>
                </a:schemeClr>
              </a:solidFill>
              <a:latin typeface="Bradley Hand ITC" panose="03070402050302030203" pitchFamily="66" charset="0"/>
            </a:endParaRPr>
          </a:p>
          <a:p>
            <a:r>
              <a:rPr lang="en-US" sz="1600" dirty="0" smtClean="0">
                <a:latin typeface="Baskerville Old Face" panose="02020602080505020303" pitchFamily="18" charset="0"/>
              </a:rPr>
              <a:t>Identified </a:t>
            </a:r>
            <a:r>
              <a:rPr lang="en-US" sz="1600" dirty="0">
                <a:latin typeface="Baskerville Old Face" panose="02020602080505020303" pitchFamily="18" charset="0"/>
              </a:rPr>
              <a:t>by the </a:t>
            </a:r>
            <a:r>
              <a:rPr lang="en-US" sz="1600" i="1" dirty="0">
                <a:latin typeface="Baskerville Old Face" panose="02020602080505020303" pitchFamily="18" charset="0"/>
              </a:rPr>
              <a:t>foramen </a:t>
            </a:r>
            <a:r>
              <a:rPr lang="en-US" sz="1600" i="1" dirty="0" err="1">
                <a:latin typeface="Baskerville Old Face" panose="02020602080505020303" pitchFamily="18" charset="0"/>
              </a:rPr>
              <a:t>transversarium</a:t>
            </a:r>
            <a:r>
              <a:rPr lang="en-US" sz="1600" i="1" dirty="0">
                <a:latin typeface="Baskerville Old Face" panose="02020602080505020303" pitchFamily="18" charset="0"/>
              </a:rPr>
              <a:t> </a:t>
            </a:r>
            <a:r>
              <a:rPr lang="en-US" sz="1600" i="1" dirty="0" smtClean="0">
                <a:latin typeface="Baskerville Old Face" panose="02020602080505020303" pitchFamily="18" charset="0"/>
              </a:rPr>
              <a:t>,</a:t>
            </a:r>
            <a:r>
              <a:rPr lang="en-US" sz="1600" dirty="0" smtClean="0">
                <a:latin typeface="Baskerville Old Face" panose="02020602080505020303" pitchFamily="18" charset="0"/>
              </a:rPr>
              <a:t>transmits </a:t>
            </a:r>
            <a:r>
              <a:rPr lang="en-US" sz="1600" dirty="0">
                <a:latin typeface="Baskerville Old Face" panose="02020602080505020303" pitchFamily="18" charset="0"/>
              </a:rPr>
              <a:t>the vertebral artery, the </a:t>
            </a:r>
            <a:r>
              <a:rPr lang="en-US" sz="1600" dirty="0" smtClean="0">
                <a:latin typeface="Baskerville Old Face" panose="02020602080505020303" pitchFamily="18" charset="0"/>
              </a:rPr>
              <a:t>vein, and </a:t>
            </a:r>
            <a:r>
              <a:rPr lang="en-US" sz="1600" dirty="0">
                <a:latin typeface="Baskerville Old Face" panose="02020602080505020303" pitchFamily="18" charset="0"/>
              </a:rPr>
              <a:t>sympathetic nerve </a:t>
            </a:r>
            <a:r>
              <a:rPr lang="en-US" sz="1600" dirty="0" err="1">
                <a:latin typeface="Baskerville Old Face" panose="02020602080505020303" pitchFamily="18" charset="0"/>
              </a:rPr>
              <a:t>fibres</a:t>
            </a:r>
            <a:r>
              <a:rPr lang="en-US" sz="1600" dirty="0">
                <a:latin typeface="Baskerville Old Face" panose="02020602080505020303" pitchFamily="18" charset="0"/>
              </a:rPr>
              <a:t>. </a:t>
            </a:r>
            <a:endParaRPr lang="en-US" sz="1600" dirty="0" smtClean="0">
              <a:latin typeface="Baskerville Old Face" panose="02020602080505020303" pitchFamily="18" charset="0"/>
            </a:endParaRPr>
          </a:p>
          <a:p>
            <a:endParaRPr lang="en-US" sz="1600" dirty="0" smtClean="0">
              <a:latin typeface="Baskerville Old Face" panose="02020602080505020303" pitchFamily="18" charset="0"/>
            </a:endParaRPr>
          </a:p>
          <a:p>
            <a:r>
              <a:rPr lang="en-US" sz="1600" dirty="0" smtClean="0">
                <a:latin typeface="Baskerville Old Face" panose="02020602080505020303" pitchFamily="18" charset="0"/>
              </a:rPr>
              <a:t>The </a:t>
            </a:r>
            <a:r>
              <a:rPr lang="en-US" sz="1600" dirty="0">
                <a:latin typeface="Baskerville Old Face" panose="02020602080505020303" pitchFamily="18" charset="0"/>
              </a:rPr>
              <a:t>spines are small and bifid (except </a:t>
            </a:r>
            <a:r>
              <a:rPr lang="en-US" sz="1600" dirty="0" smtClean="0">
                <a:latin typeface="Baskerville Old Face" panose="02020602080505020303" pitchFamily="18" charset="0"/>
              </a:rPr>
              <a:t>C1and </a:t>
            </a:r>
            <a:r>
              <a:rPr lang="en-US" sz="1600" dirty="0">
                <a:latin typeface="Baskerville Old Face" panose="02020602080505020303" pitchFamily="18" charset="0"/>
              </a:rPr>
              <a:t>C7 which are single</a:t>
            </a:r>
            <a:r>
              <a:rPr lang="en-US" sz="1600" dirty="0" smtClean="0">
                <a:latin typeface="Baskerville Old Face" panose="02020602080505020303" pitchFamily="18" charset="0"/>
              </a:rPr>
              <a:t>).</a:t>
            </a:r>
          </a:p>
          <a:p>
            <a:endParaRPr lang="en-US" sz="1600" dirty="0" smtClean="0">
              <a:latin typeface="Baskerville Old Face" panose="02020602080505020303" pitchFamily="18" charset="0"/>
            </a:endParaRPr>
          </a:p>
          <a:p>
            <a:r>
              <a:rPr lang="en-US" sz="1600" dirty="0" smtClean="0">
                <a:latin typeface="Baskerville Old Face" panose="02020602080505020303" pitchFamily="18" charset="0"/>
              </a:rPr>
              <a:t>The </a:t>
            </a:r>
            <a:r>
              <a:rPr lang="en-US" sz="1600" i="1" dirty="0">
                <a:latin typeface="Baskerville Old Face" panose="02020602080505020303" pitchFamily="18" charset="0"/>
              </a:rPr>
              <a:t>atlas </a:t>
            </a:r>
            <a:r>
              <a:rPr lang="en-US" sz="1600" dirty="0">
                <a:latin typeface="Baskerville Old Face" panose="02020602080505020303" pitchFamily="18" charset="0"/>
              </a:rPr>
              <a:t>(C1) </a:t>
            </a:r>
            <a:r>
              <a:rPr lang="en-US" sz="1600" dirty="0" smtClean="0">
                <a:latin typeface="Baskerville Old Face" panose="02020602080505020303" pitchFamily="18" charset="0"/>
              </a:rPr>
              <a:t>has </a:t>
            </a:r>
            <a:r>
              <a:rPr lang="en-US" sz="1600" dirty="0">
                <a:latin typeface="Baskerville Old Face" panose="02020602080505020303" pitchFamily="18" charset="0"/>
              </a:rPr>
              <a:t>no body</a:t>
            </a:r>
            <a:r>
              <a:rPr lang="en-US" sz="1600" dirty="0" smtClean="0">
                <a:latin typeface="Baskerville Old Face" panose="02020602080505020303" pitchFamily="18" charset="0"/>
              </a:rPr>
              <a:t>.</a:t>
            </a:r>
            <a:r>
              <a:rPr lang="en-US" sz="1600" dirty="0">
                <a:latin typeface="Baskerville Old Face" panose="02020602080505020303" pitchFamily="18" charset="0"/>
              </a:rPr>
              <a:t> The </a:t>
            </a:r>
            <a:r>
              <a:rPr lang="en-US" sz="1600" i="1" dirty="0">
                <a:latin typeface="Baskerville Old Face" panose="02020602080505020303" pitchFamily="18" charset="0"/>
              </a:rPr>
              <a:t>axis </a:t>
            </a:r>
            <a:r>
              <a:rPr lang="en-US" sz="1600" dirty="0">
                <a:latin typeface="Baskerville Old Face" panose="02020602080505020303" pitchFamily="18" charset="0"/>
              </a:rPr>
              <a:t>(C2) </a:t>
            </a:r>
            <a:r>
              <a:rPr lang="en-US" sz="1600" dirty="0" smtClean="0">
                <a:latin typeface="Baskerville Old Face" panose="02020602080505020303" pitchFamily="18" charset="0"/>
              </a:rPr>
              <a:t>bears </a:t>
            </a:r>
            <a:r>
              <a:rPr lang="en-US" sz="1600" dirty="0">
                <a:latin typeface="Baskerville Old Face" panose="02020602080505020303" pitchFamily="18" charset="0"/>
              </a:rPr>
              <a:t>the </a:t>
            </a:r>
            <a:r>
              <a:rPr lang="en-US" sz="1600" i="1" dirty="0">
                <a:latin typeface="Baskerville Old Face" panose="02020602080505020303" pitchFamily="18" charset="0"/>
              </a:rPr>
              <a:t>dens </a:t>
            </a:r>
            <a:r>
              <a:rPr lang="en-US" sz="1600" dirty="0">
                <a:latin typeface="Baskerville Old Face" panose="02020602080505020303" pitchFamily="18" charset="0"/>
              </a:rPr>
              <a:t>(</a:t>
            </a:r>
            <a:r>
              <a:rPr lang="en-US" sz="1600" i="1" dirty="0">
                <a:latin typeface="Baskerville Old Face" panose="02020602080505020303" pitchFamily="18" charset="0"/>
              </a:rPr>
              <a:t>odontoid </a:t>
            </a:r>
            <a:r>
              <a:rPr lang="en-US" sz="1600" i="1" dirty="0" smtClean="0">
                <a:latin typeface="Baskerville Old Face" panose="02020602080505020303" pitchFamily="18" charset="0"/>
              </a:rPr>
              <a:t>process. </a:t>
            </a:r>
            <a:r>
              <a:rPr lang="en-US" sz="1600" dirty="0">
                <a:latin typeface="Baskerville Old Face" panose="02020602080505020303" pitchFamily="18" charset="0"/>
              </a:rPr>
              <a:t>C7 is the </a:t>
            </a:r>
            <a:r>
              <a:rPr lang="en-US" sz="1600" i="1" dirty="0">
                <a:latin typeface="Baskerville Old Face" panose="02020602080505020303" pitchFamily="18" charset="0"/>
              </a:rPr>
              <a:t>vertebra </a:t>
            </a:r>
            <a:r>
              <a:rPr lang="en-US" sz="1600" i="1" dirty="0" err="1" smtClean="0">
                <a:latin typeface="Baskerville Old Face" panose="02020602080505020303" pitchFamily="18" charset="0"/>
              </a:rPr>
              <a:t>prominens</a:t>
            </a:r>
            <a:r>
              <a:rPr lang="en-US" sz="1600" dirty="0" smtClean="0">
                <a:latin typeface="Baskerville Old Face" panose="02020602080505020303" pitchFamily="18" charset="0"/>
              </a:rPr>
              <a:t>.</a:t>
            </a:r>
          </a:p>
          <a:p>
            <a:endParaRPr lang="en-US" b="1" dirty="0" smtClean="0">
              <a:solidFill>
                <a:srgbClr val="FF0000"/>
              </a:solidFill>
              <a:latin typeface="Batang" panose="02030600000101010101" pitchFamily="18" charset="-127"/>
              <a:ea typeface="Batang" panose="02030600000101010101" pitchFamily="18" charset="-127"/>
            </a:endParaRPr>
          </a:p>
          <a:p>
            <a:r>
              <a:rPr lang="en-US" b="1" dirty="0">
                <a:solidFill>
                  <a:srgbClr val="FF0000"/>
                </a:solidFill>
                <a:latin typeface="Bradley Hand ITC" panose="03070402050302030203" pitchFamily="66" charset="0"/>
              </a:rPr>
              <a:t>Clinical Features: </a:t>
            </a:r>
          </a:p>
          <a:p>
            <a:endParaRPr lang="en-US" b="1" dirty="0">
              <a:solidFill>
                <a:srgbClr val="FF0000"/>
              </a:solidFill>
              <a:latin typeface="Bradley Hand ITC" panose="03070402050302030203" pitchFamily="66" charset="0"/>
            </a:endParaRPr>
          </a:p>
          <a:p>
            <a:r>
              <a:rPr lang="en-US" sz="1600" dirty="0">
                <a:latin typeface="Baskerville Old Face" panose="02020602080505020303" pitchFamily="18" charset="0"/>
              </a:rPr>
              <a:t>The cervical vertebrae (particularly C7), may be fractured or, more </a:t>
            </a:r>
            <a:r>
              <a:rPr lang="en-US" sz="1600" dirty="0" smtClean="0">
                <a:latin typeface="Baskerville Old Face" panose="02020602080505020303" pitchFamily="18" charset="0"/>
              </a:rPr>
              <a:t>commonly, dislocated </a:t>
            </a:r>
            <a:r>
              <a:rPr lang="en-US" sz="1600" dirty="0">
                <a:latin typeface="Baskerville Old Face" panose="02020602080505020303" pitchFamily="18" charset="0"/>
              </a:rPr>
              <a:t>by a fall on the head with acute flexion of the </a:t>
            </a:r>
            <a:r>
              <a:rPr lang="en-US" sz="1600" dirty="0" smtClean="0">
                <a:latin typeface="Baskerville Old Face" panose="02020602080505020303" pitchFamily="18" charset="0"/>
              </a:rPr>
              <a:t>neck e.g. </a:t>
            </a:r>
            <a:r>
              <a:rPr lang="en-US" sz="1600" dirty="0">
                <a:latin typeface="Baskerville Old Face" panose="02020602080505020303" pitchFamily="18" charset="0"/>
              </a:rPr>
              <a:t>diving into shallow water. </a:t>
            </a:r>
            <a:endParaRPr lang="en-US" sz="1600" dirty="0" smtClean="0">
              <a:latin typeface="Baskerville Old Face" panose="02020602080505020303" pitchFamily="18" charset="0"/>
            </a:endParaRPr>
          </a:p>
          <a:p>
            <a:endParaRPr lang="en-US" sz="1600" dirty="0" smtClean="0">
              <a:latin typeface="Baskerville Old Face" panose="02020602080505020303" pitchFamily="18" charset="0"/>
            </a:endParaRPr>
          </a:p>
          <a:p>
            <a:r>
              <a:rPr lang="en-US" sz="1600" dirty="0" smtClean="0">
                <a:latin typeface="Baskerville Old Face" panose="02020602080505020303" pitchFamily="18" charset="0"/>
              </a:rPr>
              <a:t>Dislocation </a:t>
            </a:r>
            <a:r>
              <a:rPr lang="en-US" sz="1600" dirty="0">
                <a:latin typeface="Baskerville Old Face" panose="02020602080505020303" pitchFamily="18" charset="0"/>
              </a:rPr>
              <a:t>may even </a:t>
            </a:r>
            <a:r>
              <a:rPr lang="en-US" sz="1600" dirty="0" smtClean="0">
                <a:latin typeface="Baskerville Old Face" panose="02020602080505020303" pitchFamily="18" charset="0"/>
              </a:rPr>
              <a:t>result from </a:t>
            </a:r>
            <a:r>
              <a:rPr lang="en-US" sz="1600" dirty="0">
                <a:latin typeface="Baskerville Old Face" panose="02020602080505020303" pitchFamily="18" charset="0"/>
              </a:rPr>
              <a:t>the sudden forward jerk </a:t>
            </a:r>
            <a:r>
              <a:rPr lang="en-US" sz="1600" dirty="0" smtClean="0">
                <a:latin typeface="Baskerville Old Face" panose="02020602080505020303" pitchFamily="18" charset="0"/>
              </a:rPr>
              <a:t>(during car </a:t>
            </a:r>
            <a:r>
              <a:rPr lang="en-US" sz="1600" dirty="0">
                <a:latin typeface="Baskerville Old Face" panose="02020602080505020303" pitchFamily="18" charset="0"/>
              </a:rPr>
              <a:t>or </a:t>
            </a:r>
            <a:r>
              <a:rPr lang="en-US" sz="1600" dirty="0" err="1" smtClean="0">
                <a:latin typeface="Baskerville Old Face" panose="02020602080505020303" pitchFamily="18" charset="0"/>
              </a:rPr>
              <a:t>aeroplane</a:t>
            </a:r>
            <a:r>
              <a:rPr lang="en-US" sz="1600" dirty="0" smtClean="0">
                <a:latin typeface="Baskerville Old Face" panose="02020602080505020303" pitchFamily="18" charset="0"/>
              </a:rPr>
              <a:t> crash). </a:t>
            </a:r>
            <a:r>
              <a:rPr lang="en-US" sz="1600" dirty="0" smtClean="0">
                <a:solidFill>
                  <a:srgbClr val="FF0000"/>
                </a:solidFill>
                <a:latin typeface="Baskerville Old Face" panose="02020602080505020303" pitchFamily="18" charset="0"/>
              </a:rPr>
              <a:t>WHY NOT FRACTURE- </a:t>
            </a:r>
            <a:r>
              <a:rPr lang="en-US" sz="1600" dirty="0" smtClean="0">
                <a:latin typeface="Baskerville Old Face" panose="02020602080505020303" pitchFamily="18" charset="0"/>
              </a:rPr>
              <a:t>the </a:t>
            </a:r>
            <a:r>
              <a:rPr lang="en-US" sz="1600" dirty="0">
                <a:latin typeface="Baskerville Old Face" panose="02020602080505020303" pitchFamily="18" charset="0"/>
              </a:rPr>
              <a:t>relatively horizontal intervertebral facets of </a:t>
            </a:r>
            <a:r>
              <a:rPr lang="en-US" sz="1600" dirty="0" smtClean="0">
                <a:latin typeface="Baskerville Old Face" panose="02020602080505020303" pitchFamily="18" charset="0"/>
              </a:rPr>
              <a:t>the cervical </a:t>
            </a:r>
            <a:r>
              <a:rPr lang="en-US" sz="1600" dirty="0">
                <a:latin typeface="Baskerville Old Face" panose="02020602080505020303" pitchFamily="18" charset="0"/>
              </a:rPr>
              <a:t>vertebrae allow dislocation to take place without their being </a:t>
            </a:r>
            <a:r>
              <a:rPr lang="en-US" sz="1600" dirty="0" smtClean="0">
                <a:latin typeface="Baskerville Old Face" panose="02020602080505020303" pitchFamily="18" charset="0"/>
              </a:rPr>
              <a:t>fractured.</a:t>
            </a:r>
          </a:p>
          <a:p>
            <a:endParaRPr lang="en-US" sz="1600" b="1" dirty="0">
              <a:solidFill>
                <a:srgbClr val="FF0000"/>
              </a:solidFill>
              <a:latin typeface="Baskerville Old Face" panose="02020602080505020303" pitchFamily="18" charset="0"/>
            </a:endParaRPr>
          </a:p>
          <a:p>
            <a:r>
              <a:rPr lang="en-US" sz="1600" dirty="0" smtClean="0">
                <a:latin typeface="Baskerville Old Face" panose="02020602080505020303" pitchFamily="18" charset="0"/>
              </a:rPr>
              <a:t>Cervical disc prolapse- </a:t>
            </a:r>
            <a:r>
              <a:rPr lang="en-US" sz="1600" dirty="0">
                <a:latin typeface="Baskerville Old Face" panose="02020602080505020303" pitchFamily="18" charset="0"/>
              </a:rPr>
              <a:t>This may sometimes </a:t>
            </a:r>
            <a:r>
              <a:rPr lang="en-US" sz="1600" dirty="0" smtClean="0">
                <a:latin typeface="Baskerville Old Face" panose="02020602080505020303" pitchFamily="18" charset="0"/>
              </a:rPr>
              <a:t>occur at </a:t>
            </a:r>
            <a:r>
              <a:rPr lang="en-US" sz="1600" dirty="0">
                <a:latin typeface="Baskerville Old Face" panose="02020602080505020303" pitchFamily="18" charset="0"/>
              </a:rPr>
              <a:t>the lower cervical intervertebral discs </a:t>
            </a:r>
            <a:r>
              <a:rPr lang="en-US" sz="1600" dirty="0" smtClean="0">
                <a:latin typeface="Baskerville Old Face" panose="02020602080505020303" pitchFamily="18" charset="0"/>
              </a:rPr>
              <a:t>C5/6 </a:t>
            </a:r>
            <a:r>
              <a:rPr lang="en-US" sz="1600" dirty="0">
                <a:latin typeface="Baskerville Old Face" panose="02020602080505020303" pitchFamily="18" charset="0"/>
              </a:rPr>
              <a:t>and </a:t>
            </a:r>
            <a:r>
              <a:rPr lang="en-US" sz="1600" dirty="0" smtClean="0">
                <a:latin typeface="Baskerville Old Face" panose="02020602080505020303" pitchFamily="18" charset="0"/>
              </a:rPr>
              <a:t>C6/7.</a:t>
            </a:r>
            <a:endParaRPr lang="en-US" sz="1600" b="1" dirty="0">
              <a:solidFill>
                <a:srgbClr val="FF0000"/>
              </a:solidFill>
              <a:latin typeface="Baskerville Old Face" panose="02020602080505020303"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62" y="265217"/>
            <a:ext cx="2919498" cy="3505200"/>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686" r="63760" b="-1031"/>
          <a:stretch/>
        </p:blipFill>
        <p:spPr>
          <a:xfrm>
            <a:off x="7315200" y="154632"/>
            <a:ext cx="1828800" cy="309004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9800" y="3770417"/>
            <a:ext cx="2362200" cy="19685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4254" y="4212039"/>
            <a:ext cx="2768600" cy="1702689"/>
          </a:xfrm>
          <a:prstGeom prst="rect">
            <a:avLst/>
          </a:prstGeom>
        </p:spPr>
      </p:pic>
    </p:spTree>
    <p:extLst>
      <p:ext uri="{BB962C8B-B14F-4D97-AF65-F5344CB8AC3E}">
        <p14:creationId xmlns:p14="http://schemas.microsoft.com/office/powerpoint/2010/main" val="347378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2667" b="22666"/>
          <a:stretch/>
        </p:blipFill>
        <p:spPr>
          <a:xfrm>
            <a:off x="2514600" y="914400"/>
            <a:ext cx="6172200" cy="4903940"/>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927272"/>
            <a:ext cx="4689230" cy="3447098"/>
          </a:xfrm>
          <a:prstGeom prst="rect">
            <a:avLst/>
          </a:prstGeom>
          <a:noFill/>
          <a:ln>
            <a:noFill/>
          </a:ln>
        </p:spPr>
      </p:pic>
      <p:sp>
        <p:nvSpPr>
          <p:cNvPr id="2" name="Title 1"/>
          <p:cNvSpPr>
            <a:spLocks noGrp="1"/>
          </p:cNvSpPr>
          <p:nvPr>
            <p:ph type="title"/>
          </p:nvPr>
        </p:nvSpPr>
        <p:spPr>
          <a:xfrm>
            <a:off x="76200" y="0"/>
            <a:ext cx="8382000" cy="457200"/>
          </a:xfrm>
          <a:solidFill>
            <a:schemeClr val="bg1"/>
          </a:solidFill>
          <a:ln>
            <a:solidFill>
              <a:schemeClr val="bg1"/>
            </a:solidFill>
          </a:ln>
        </p:spPr>
        <p:style>
          <a:lnRef idx="1">
            <a:schemeClr val="dk1"/>
          </a:lnRef>
          <a:fillRef idx="3">
            <a:schemeClr val="dk1"/>
          </a:fillRef>
          <a:effectRef idx="2">
            <a:schemeClr val="dk1"/>
          </a:effectRef>
          <a:fontRef idx="minor">
            <a:schemeClr val="lt1"/>
          </a:fontRef>
        </p:style>
        <p:txBody>
          <a:bodyPr>
            <a:normAutofit fontScale="90000"/>
          </a:bodyPr>
          <a:lstStyle/>
          <a:p>
            <a:r>
              <a:rPr lang="en-US" sz="2400" b="1" dirty="0" smtClean="0">
                <a:solidFill>
                  <a:schemeClr val="bg1"/>
                </a:solidFill>
                <a:latin typeface="Batang" panose="02030600000101010101" pitchFamily="18" charset="-127"/>
                <a:ea typeface="Batang" panose="02030600000101010101" pitchFamily="18" charset="-127"/>
              </a:rPr>
              <a:t/>
            </a:r>
            <a:br>
              <a:rPr lang="en-US" sz="2400" b="1" dirty="0" smtClean="0">
                <a:solidFill>
                  <a:schemeClr val="bg1"/>
                </a:solidFill>
                <a:latin typeface="Batang" panose="02030600000101010101" pitchFamily="18" charset="-127"/>
                <a:ea typeface="Batang" panose="02030600000101010101" pitchFamily="18" charset="-127"/>
              </a:rPr>
            </a:br>
            <a:r>
              <a:rPr lang="en-US" sz="2400" b="1" dirty="0" smtClean="0">
                <a:solidFill>
                  <a:schemeClr val="bg1"/>
                </a:solidFill>
                <a:latin typeface="Batang" panose="02030600000101010101" pitchFamily="18" charset="-127"/>
                <a:ea typeface="Batang" panose="02030600000101010101" pitchFamily="18" charset="-127"/>
              </a:rPr>
              <a:t/>
            </a:r>
            <a:br>
              <a:rPr lang="en-US" sz="2400" b="1" dirty="0" smtClean="0">
                <a:solidFill>
                  <a:schemeClr val="bg1"/>
                </a:solidFill>
                <a:latin typeface="Batang" panose="02030600000101010101" pitchFamily="18" charset="-127"/>
                <a:ea typeface="Batang" panose="02030600000101010101" pitchFamily="18" charset="-127"/>
              </a:rPr>
            </a:br>
            <a:r>
              <a:rPr lang="en-US" sz="2200" b="1" dirty="0" smtClean="0">
                <a:solidFill>
                  <a:schemeClr val="tx1"/>
                </a:solidFill>
                <a:latin typeface="Batang" panose="02030600000101010101" pitchFamily="18" charset="-127"/>
                <a:ea typeface="Batang" panose="02030600000101010101" pitchFamily="18" charset="-127"/>
              </a:rPr>
              <a:t>Clinical Anatomy of the Neck – Surface Anatomy of the Neck</a:t>
            </a:r>
            <a:r>
              <a:rPr lang="en-US" sz="4000" b="1" dirty="0">
                <a:solidFill>
                  <a:schemeClr val="bg1"/>
                </a:solidFill>
                <a:latin typeface="Batang" panose="02030600000101010101" pitchFamily="18" charset="-127"/>
                <a:ea typeface="Batang" panose="02030600000101010101" pitchFamily="18" charset="-127"/>
              </a:rPr>
              <a:t/>
            </a:r>
            <a:br>
              <a:rPr lang="en-US" sz="4000" b="1" dirty="0">
                <a:solidFill>
                  <a:schemeClr val="bg1"/>
                </a:solidFill>
                <a:latin typeface="Batang" panose="02030600000101010101" pitchFamily="18" charset="-127"/>
                <a:ea typeface="Batang" panose="02030600000101010101" pitchFamily="18" charset="-127"/>
              </a:rPr>
            </a:br>
            <a:endParaRPr lang="en-US" sz="4000" b="1" dirty="0">
              <a:solidFill>
                <a:schemeClr val="bg1"/>
              </a:solidFill>
              <a:latin typeface="Batang" panose="02030600000101010101" pitchFamily="18" charset="-127"/>
              <a:ea typeface="Batang" panose="02030600000101010101" pitchFamily="18" charset="-127"/>
            </a:endParaRPr>
          </a:p>
        </p:txBody>
      </p:sp>
      <p:sp>
        <p:nvSpPr>
          <p:cNvPr id="4" name="Slide Number Placeholder 3"/>
          <p:cNvSpPr>
            <a:spLocks noGrp="1"/>
          </p:cNvSpPr>
          <p:nvPr>
            <p:ph type="sldNum" sz="quarter" idx="12"/>
          </p:nvPr>
        </p:nvSpPr>
        <p:spPr/>
        <p:txBody>
          <a:bodyPr/>
          <a:lstStyle/>
          <a:p>
            <a:fld id="{F24CD46A-430A-4298-B9D9-A45CD8963C04}"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Dr.Zahid aimkhani</a:t>
            </a:r>
            <a:endParaRPr lang="en-US"/>
          </a:p>
        </p:txBody>
      </p:sp>
      <p:sp>
        <p:nvSpPr>
          <p:cNvPr id="6" name="TextBox 5"/>
          <p:cNvSpPr txBox="1"/>
          <p:nvPr/>
        </p:nvSpPr>
        <p:spPr>
          <a:xfrm>
            <a:off x="76200" y="2149257"/>
            <a:ext cx="7315200" cy="3447098"/>
          </a:xfrm>
          <a:prstGeom prst="rect">
            <a:avLst/>
          </a:prstGeom>
          <a:noFill/>
        </p:spPr>
        <p:txBody>
          <a:bodyPr wrap="square" rtlCol="0">
            <a:spAutoFit/>
          </a:bodyPr>
          <a:lstStyle/>
          <a:p>
            <a:r>
              <a:rPr lang="en-US" dirty="0" smtClean="0">
                <a:latin typeface="Baskerville Old Face" panose="02020602080505020303" pitchFamily="18" charset="0"/>
              </a:rPr>
              <a:t>In the </a:t>
            </a:r>
            <a:r>
              <a:rPr lang="en-US" dirty="0">
                <a:latin typeface="Baskerville Old Face" panose="02020602080505020303" pitchFamily="18" charset="0"/>
              </a:rPr>
              <a:t>midline, from above down, can be </a:t>
            </a:r>
            <a:r>
              <a:rPr lang="en-US" dirty="0" smtClean="0">
                <a:latin typeface="Baskerville Old Face" panose="02020602080505020303" pitchFamily="18" charset="0"/>
              </a:rPr>
              <a:t>felt: </a:t>
            </a:r>
          </a:p>
          <a:p>
            <a:pPr marL="742950" lvl="1" indent="-285750">
              <a:buFont typeface="Arial" panose="020B0604020202020204" pitchFamily="34" charset="0"/>
              <a:buChar char="•"/>
            </a:pPr>
            <a:r>
              <a:rPr lang="en-US" dirty="0" smtClean="0">
                <a:latin typeface="Baskerville Old Face" panose="02020602080505020303" pitchFamily="18" charset="0"/>
              </a:rPr>
              <a:t>the </a:t>
            </a:r>
            <a:r>
              <a:rPr lang="en-US" i="1" dirty="0">
                <a:solidFill>
                  <a:srgbClr val="002060"/>
                </a:solidFill>
                <a:latin typeface="Baskerville Old Face" panose="02020602080505020303" pitchFamily="18" charset="0"/>
              </a:rPr>
              <a:t>hyoid bone</a:t>
            </a:r>
            <a:r>
              <a:rPr lang="en-US" dirty="0">
                <a:solidFill>
                  <a:srgbClr val="002060"/>
                </a:solidFill>
                <a:latin typeface="Baskerville Old Face" panose="02020602080505020303" pitchFamily="18" charset="0"/>
              </a:rPr>
              <a:t>—at </a:t>
            </a:r>
            <a:r>
              <a:rPr lang="en-US" dirty="0">
                <a:latin typeface="Baskerville Old Face" panose="02020602080505020303" pitchFamily="18" charset="0"/>
              </a:rPr>
              <a:t>the level of C3;</a:t>
            </a:r>
          </a:p>
          <a:p>
            <a:pPr marL="742950" lvl="1" indent="-285750">
              <a:buFont typeface="Arial" panose="020B0604020202020204" pitchFamily="34" charset="0"/>
              <a:buChar char="•"/>
            </a:pPr>
            <a:r>
              <a:rPr lang="en-US" dirty="0" smtClean="0">
                <a:latin typeface="Baskerville Old Face" panose="02020602080505020303" pitchFamily="18" charset="0"/>
              </a:rPr>
              <a:t>the </a:t>
            </a:r>
            <a:r>
              <a:rPr lang="en-US" dirty="0">
                <a:latin typeface="Baskerville Old Face" panose="02020602080505020303" pitchFamily="18" charset="0"/>
              </a:rPr>
              <a:t>notch of the </a:t>
            </a:r>
            <a:r>
              <a:rPr lang="en-US" i="1" dirty="0">
                <a:solidFill>
                  <a:srgbClr val="002060"/>
                </a:solidFill>
                <a:latin typeface="Baskerville Old Face" panose="02020602080505020303" pitchFamily="18" charset="0"/>
              </a:rPr>
              <a:t>thyroid cartilage</a:t>
            </a:r>
            <a:r>
              <a:rPr lang="en-US" dirty="0">
                <a:solidFill>
                  <a:srgbClr val="002060"/>
                </a:solidFill>
                <a:latin typeface="Baskerville Old Face" panose="02020602080505020303" pitchFamily="18" charset="0"/>
              </a:rPr>
              <a:t>—at </a:t>
            </a:r>
            <a:r>
              <a:rPr lang="en-US" dirty="0">
                <a:latin typeface="Baskerville Old Face" panose="02020602080505020303" pitchFamily="18" charset="0"/>
              </a:rPr>
              <a:t>the level of </a:t>
            </a:r>
            <a:r>
              <a:rPr lang="en-US" dirty="0" smtClean="0">
                <a:latin typeface="Baskerville Old Face" panose="02020602080505020303" pitchFamily="18" charset="0"/>
              </a:rPr>
              <a:t>C4;</a:t>
            </a:r>
          </a:p>
          <a:p>
            <a:pPr marL="742950" lvl="1" indent="-285750">
              <a:buFont typeface="Arial" panose="020B0604020202020204" pitchFamily="34" charset="0"/>
              <a:buChar char="•"/>
            </a:pPr>
            <a:r>
              <a:rPr lang="en-US" dirty="0" smtClean="0">
                <a:latin typeface="Baskerville Old Face" panose="02020602080505020303" pitchFamily="18" charset="0"/>
              </a:rPr>
              <a:t>the </a:t>
            </a:r>
            <a:r>
              <a:rPr lang="en-US" i="1" dirty="0">
                <a:latin typeface="Baskerville Old Face" panose="02020602080505020303" pitchFamily="18" charset="0"/>
              </a:rPr>
              <a:t>c</a:t>
            </a:r>
            <a:r>
              <a:rPr lang="en-US" i="1" dirty="0">
                <a:solidFill>
                  <a:srgbClr val="002060"/>
                </a:solidFill>
                <a:latin typeface="Baskerville Old Face" panose="02020602080505020303" pitchFamily="18" charset="0"/>
              </a:rPr>
              <a:t>ricothyroid</a:t>
            </a:r>
            <a:r>
              <a:rPr lang="en-US" i="1" dirty="0">
                <a:latin typeface="Baskerville Old Face" panose="02020602080505020303" pitchFamily="18" charset="0"/>
              </a:rPr>
              <a:t> </a:t>
            </a:r>
            <a:r>
              <a:rPr lang="en-US" dirty="0">
                <a:latin typeface="Baskerville Old Face" panose="02020602080505020303" pitchFamily="18" charset="0"/>
              </a:rPr>
              <a:t>ligament—important in cricothyroid </a:t>
            </a:r>
            <a:r>
              <a:rPr lang="en-US" dirty="0" smtClean="0">
                <a:latin typeface="Baskerville Old Face" panose="02020602080505020303" pitchFamily="18" charset="0"/>
              </a:rPr>
              <a:t>puncture</a:t>
            </a:r>
            <a:r>
              <a:rPr lang="en-US" dirty="0">
                <a:latin typeface="Baskerville Old Face" panose="02020602080505020303" pitchFamily="18" charset="0"/>
              </a:rPr>
              <a:t>;</a:t>
            </a:r>
          </a:p>
          <a:p>
            <a:pPr marL="742950" lvl="1" indent="-285750">
              <a:buFont typeface="Arial" panose="020B0604020202020204" pitchFamily="34" charset="0"/>
              <a:buChar char="•"/>
            </a:pPr>
            <a:r>
              <a:rPr lang="en-US" dirty="0" smtClean="0">
                <a:latin typeface="Baskerville Old Face" panose="02020602080505020303" pitchFamily="18" charset="0"/>
              </a:rPr>
              <a:t>the </a:t>
            </a:r>
            <a:r>
              <a:rPr lang="en-US" i="1" dirty="0">
                <a:solidFill>
                  <a:srgbClr val="002060"/>
                </a:solidFill>
                <a:latin typeface="Baskerville Old Face" panose="02020602080505020303" pitchFamily="18" charset="0"/>
              </a:rPr>
              <a:t>cricoid cartilage</a:t>
            </a:r>
            <a:r>
              <a:rPr lang="en-US" dirty="0">
                <a:latin typeface="Baskerville Old Face" panose="02020602080505020303" pitchFamily="18" charset="0"/>
              </a:rPr>
              <a:t>—terminating in the trachea at C6;</a:t>
            </a:r>
          </a:p>
          <a:p>
            <a:pPr marL="742950" lvl="1" indent="-285750">
              <a:buFont typeface="Arial" panose="020B0604020202020204" pitchFamily="34" charset="0"/>
              <a:buChar char="•"/>
            </a:pPr>
            <a:r>
              <a:rPr lang="en-US" dirty="0" smtClean="0">
                <a:latin typeface="Baskerville Old Face" panose="02020602080505020303" pitchFamily="18" charset="0"/>
              </a:rPr>
              <a:t>the </a:t>
            </a:r>
            <a:r>
              <a:rPr lang="en-US" dirty="0">
                <a:latin typeface="Baskerville Old Face" panose="02020602080505020303" pitchFamily="18" charset="0"/>
              </a:rPr>
              <a:t>rings of the </a:t>
            </a:r>
            <a:r>
              <a:rPr lang="en-US" i="1" dirty="0">
                <a:latin typeface="Baskerville Old Face" panose="02020602080505020303" pitchFamily="18" charset="0"/>
              </a:rPr>
              <a:t>trachea</a:t>
            </a:r>
            <a:r>
              <a:rPr lang="en-US" dirty="0">
                <a:latin typeface="Baskerville Old Face" panose="02020602080505020303" pitchFamily="18" charset="0"/>
              </a:rPr>
              <a:t>, over the second and third of which can be </a:t>
            </a:r>
            <a:r>
              <a:rPr lang="en-US" dirty="0" smtClean="0">
                <a:latin typeface="Baskerville Old Face" panose="02020602080505020303" pitchFamily="18" charset="0"/>
              </a:rPr>
              <a:t>rolled the </a:t>
            </a:r>
            <a:r>
              <a:rPr lang="en-US" i="1" dirty="0">
                <a:latin typeface="Baskerville Old Face" panose="02020602080505020303" pitchFamily="18" charset="0"/>
              </a:rPr>
              <a:t>isthmus of the thyroid gland</a:t>
            </a:r>
            <a:r>
              <a:rPr lang="en-US" dirty="0">
                <a:latin typeface="Baskerville Old Face" panose="02020602080505020303" pitchFamily="18" charset="0"/>
              </a:rPr>
              <a:t>;</a:t>
            </a:r>
          </a:p>
          <a:p>
            <a:pPr marL="742950" lvl="1" indent="-285750">
              <a:buFont typeface="Arial" panose="020B0604020202020204" pitchFamily="34" charset="0"/>
              <a:buChar char="•"/>
            </a:pPr>
            <a:r>
              <a:rPr lang="en-US" dirty="0" smtClean="0">
                <a:latin typeface="Baskerville Old Face" panose="02020602080505020303" pitchFamily="18" charset="0"/>
              </a:rPr>
              <a:t>the </a:t>
            </a:r>
            <a:r>
              <a:rPr lang="en-US" i="1" dirty="0">
                <a:latin typeface="Baskerville Old Face" panose="02020602080505020303" pitchFamily="18" charset="0"/>
              </a:rPr>
              <a:t>suprasternal </a:t>
            </a:r>
            <a:r>
              <a:rPr lang="en-US" i="1" dirty="0" smtClean="0">
                <a:latin typeface="Baskerville Old Face" panose="02020602080505020303" pitchFamily="18" charset="0"/>
              </a:rPr>
              <a:t>notch</a:t>
            </a:r>
            <a:r>
              <a:rPr lang="en-US" dirty="0" smtClean="0">
                <a:latin typeface="Baskerville Old Face" panose="02020602080505020303" pitchFamily="18" charset="0"/>
              </a:rPr>
              <a:t>.</a:t>
            </a:r>
          </a:p>
          <a:p>
            <a:pPr marL="742950" lvl="1" indent="-285750">
              <a:buFont typeface="Arial" panose="020B0604020202020204" pitchFamily="34" charset="0"/>
              <a:buChar char="•"/>
            </a:pPr>
            <a:r>
              <a:rPr lang="en-US" dirty="0" smtClean="0">
                <a:latin typeface="Baskerville Old Face" panose="02020602080505020303" pitchFamily="18" charset="0"/>
              </a:rPr>
              <a:t>The </a:t>
            </a:r>
            <a:r>
              <a:rPr lang="en-US" dirty="0">
                <a:latin typeface="Baskerville Old Face" panose="02020602080505020303" pitchFamily="18" charset="0"/>
              </a:rPr>
              <a:t>hard palate – ant arch of the atlas (</a:t>
            </a:r>
            <a:r>
              <a:rPr lang="en-US" dirty="0" smtClean="0">
                <a:latin typeface="Baskerville Old Face" panose="02020602080505020303" pitchFamily="18" charset="0"/>
              </a:rPr>
              <a:t>C1)</a:t>
            </a:r>
          </a:p>
          <a:p>
            <a:pPr marL="742950" lvl="1" indent="-285750">
              <a:buFont typeface="Arial" panose="020B0604020202020204" pitchFamily="34" charset="0"/>
              <a:buChar char="•"/>
            </a:pPr>
            <a:r>
              <a:rPr lang="en-US" dirty="0" smtClean="0">
                <a:latin typeface="Baskerville Old Face" panose="02020602080505020303" pitchFamily="18" charset="0"/>
              </a:rPr>
              <a:t>The </a:t>
            </a:r>
            <a:r>
              <a:rPr lang="en-US" dirty="0">
                <a:latin typeface="Baskerville Old Face" panose="02020602080505020303" pitchFamily="18" charset="0"/>
              </a:rPr>
              <a:t>lower border of the mandible lies b/w C2 &amp;3  vertebrae.</a:t>
            </a:r>
          </a:p>
          <a:p>
            <a:pPr marL="742950" lvl="1" indent="-285750">
              <a:buFont typeface="Arial" panose="020B0604020202020204" pitchFamily="34" charset="0"/>
              <a:buChar char="•"/>
            </a:pPr>
            <a:endParaRPr lang="en-US" sz="2000" dirty="0">
              <a:latin typeface="Baskerville Old Face" panose="02020602080505020303" pitchFamily="18" charset="0"/>
            </a:endParaRPr>
          </a:p>
          <a:p>
            <a:endParaRPr lang="en-US" dirty="0"/>
          </a:p>
        </p:txBody>
      </p:sp>
    </p:spTree>
    <p:extLst>
      <p:ext uri="{BB962C8B-B14F-4D97-AF65-F5344CB8AC3E}">
        <p14:creationId xmlns:p14="http://schemas.microsoft.com/office/powerpoint/2010/main" val="28064704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2667" b="22666"/>
          <a:stretch/>
        </p:blipFill>
        <p:spPr>
          <a:xfrm>
            <a:off x="2628803" y="1143000"/>
            <a:ext cx="6561630" cy="5213350"/>
          </a:xfrm>
          <a:prstGeom prst="rect">
            <a:avLst/>
          </a:prstGeom>
        </p:spPr>
      </p:pic>
      <p:sp>
        <p:nvSpPr>
          <p:cNvPr id="2" name="Title 1"/>
          <p:cNvSpPr>
            <a:spLocks noGrp="1"/>
          </p:cNvSpPr>
          <p:nvPr>
            <p:ph type="title"/>
          </p:nvPr>
        </p:nvSpPr>
        <p:spPr>
          <a:xfrm>
            <a:off x="76200" y="0"/>
            <a:ext cx="8382000" cy="457200"/>
          </a:xfrm>
          <a:solidFill>
            <a:schemeClr val="bg1"/>
          </a:solidFill>
          <a:ln>
            <a:solidFill>
              <a:schemeClr val="bg1"/>
            </a:solidFill>
          </a:ln>
        </p:spPr>
        <p:style>
          <a:lnRef idx="1">
            <a:schemeClr val="dk1"/>
          </a:lnRef>
          <a:fillRef idx="3">
            <a:schemeClr val="dk1"/>
          </a:fillRef>
          <a:effectRef idx="2">
            <a:schemeClr val="dk1"/>
          </a:effectRef>
          <a:fontRef idx="minor">
            <a:schemeClr val="lt1"/>
          </a:fontRef>
        </p:style>
        <p:txBody>
          <a:bodyPr>
            <a:normAutofit fontScale="90000"/>
          </a:bodyPr>
          <a:lstStyle/>
          <a:p>
            <a:r>
              <a:rPr lang="en-US" sz="2400" b="1" dirty="0" smtClean="0">
                <a:solidFill>
                  <a:schemeClr val="bg1"/>
                </a:solidFill>
                <a:latin typeface="Batang" panose="02030600000101010101" pitchFamily="18" charset="-127"/>
                <a:ea typeface="Batang" panose="02030600000101010101" pitchFamily="18" charset="-127"/>
              </a:rPr>
              <a:t/>
            </a:r>
            <a:br>
              <a:rPr lang="en-US" sz="2400" b="1" dirty="0" smtClean="0">
                <a:solidFill>
                  <a:schemeClr val="bg1"/>
                </a:solidFill>
                <a:latin typeface="Batang" panose="02030600000101010101" pitchFamily="18" charset="-127"/>
                <a:ea typeface="Batang" panose="02030600000101010101" pitchFamily="18" charset="-127"/>
              </a:rPr>
            </a:br>
            <a:r>
              <a:rPr lang="en-US" sz="2400" b="1" dirty="0" smtClean="0">
                <a:solidFill>
                  <a:schemeClr val="bg1"/>
                </a:solidFill>
                <a:latin typeface="Batang" panose="02030600000101010101" pitchFamily="18" charset="-127"/>
                <a:ea typeface="Batang" panose="02030600000101010101" pitchFamily="18" charset="-127"/>
              </a:rPr>
              <a:t/>
            </a:r>
            <a:br>
              <a:rPr lang="en-US" sz="2400" b="1" dirty="0" smtClean="0">
                <a:solidFill>
                  <a:schemeClr val="bg1"/>
                </a:solidFill>
                <a:latin typeface="Batang" panose="02030600000101010101" pitchFamily="18" charset="-127"/>
                <a:ea typeface="Batang" panose="02030600000101010101" pitchFamily="18" charset="-127"/>
              </a:rPr>
            </a:br>
            <a:r>
              <a:rPr lang="en-US" sz="2200" b="1" dirty="0" smtClean="0">
                <a:solidFill>
                  <a:schemeClr val="tx1"/>
                </a:solidFill>
                <a:latin typeface="Batang" panose="02030600000101010101" pitchFamily="18" charset="-127"/>
                <a:ea typeface="Batang" panose="02030600000101010101" pitchFamily="18" charset="-127"/>
              </a:rPr>
              <a:t>Clinical Anatomy of the Neck – Surface Anatomy of the Neck</a:t>
            </a:r>
            <a:r>
              <a:rPr lang="en-US" sz="4000" b="1" dirty="0">
                <a:solidFill>
                  <a:schemeClr val="bg1"/>
                </a:solidFill>
                <a:latin typeface="Batang" panose="02030600000101010101" pitchFamily="18" charset="-127"/>
                <a:ea typeface="Batang" panose="02030600000101010101" pitchFamily="18" charset="-127"/>
              </a:rPr>
              <a:t/>
            </a:r>
            <a:br>
              <a:rPr lang="en-US" sz="4000" b="1" dirty="0">
                <a:solidFill>
                  <a:schemeClr val="bg1"/>
                </a:solidFill>
                <a:latin typeface="Batang" panose="02030600000101010101" pitchFamily="18" charset="-127"/>
                <a:ea typeface="Batang" panose="02030600000101010101" pitchFamily="18" charset="-127"/>
              </a:rPr>
            </a:br>
            <a:endParaRPr lang="en-US" sz="4000" b="1" dirty="0">
              <a:solidFill>
                <a:schemeClr val="bg1"/>
              </a:solidFill>
              <a:latin typeface="Batang" panose="02030600000101010101" pitchFamily="18" charset="-127"/>
              <a:ea typeface="Batang" panose="02030600000101010101" pitchFamily="18" charset="-127"/>
            </a:endParaRPr>
          </a:p>
        </p:txBody>
      </p:sp>
      <p:sp>
        <p:nvSpPr>
          <p:cNvPr id="4" name="Slide Number Placeholder 3"/>
          <p:cNvSpPr>
            <a:spLocks noGrp="1"/>
          </p:cNvSpPr>
          <p:nvPr>
            <p:ph type="sldNum" sz="quarter" idx="12"/>
          </p:nvPr>
        </p:nvSpPr>
        <p:spPr/>
        <p:txBody>
          <a:bodyPr/>
          <a:lstStyle/>
          <a:p>
            <a:fld id="{F24CD46A-430A-4298-B9D9-A45CD8963C04}" type="slidenum">
              <a:rPr lang="en-US" smtClean="0"/>
              <a:pPr/>
              <a:t>6</a:t>
            </a:fld>
            <a:endParaRPr lang="en-US"/>
          </a:p>
        </p:txBody>
      </p:sp>
      <p:sp>
        <p:nvSpPr>
          <p:cNvPr id="5" name="Footer Placeholder 4"/>
          <p:cNvSpPr>
            <a:spLocks noGrp="1"/>
          </p:cNvSpPr>
          <p:nvPr>
            <p:ph type="ftr" sz="quarter" idx="11"/>
          </p:nvPr>
        </p:nvSpPr>
        <p:spPr>
          <a:xfrm>
            <a:off x="4038600" y="6441281"/>
            <a:ext cx="3200400" cy="280194"/>
          </a:xfrm>
        </p:spPr>
        <p:txBody>
          <a:bodyPr/>
          <a:lstStyle/>
          <a:p>
            <a:r>
              <a:rPr lang="en-US" dirty="0" err="1" smtClean="0"/>
              <a:t>Dr.Zahid</a:t>
            </a:r>
            <a:r>
              <a:rPr lang="en-US" dirty="0" smtClean="0"/>
              <a:t> </a:t>
            </a:r>
            <a:r>
              <a:rPr lang="en-US" dirty="0" err="1" smtClean="0"/>
              <a:t>aimkhani</a:t>
            </a:r>
            <a:endParaRPr lang="en-US" dirty="0"/>
          </a:p>
        </p:txBody>
      </p:sp>
      <p:sp>
        <p:nvSpPr>
          <p:cNvPr id="6" name="TextBox 5"/>
          <p:cNvSpPr txBox="1"/>
          <p:nvPr/>
        </p:nvSpPr>
        <p:spPr>
          <a:xfrm>
            <a:off x="152400" y="1945481"/>
            <a:ext cx="6934200" cy="3139321"/>
          </a:xfrm>
          <a:prstGeom prst="rect">
            <a:avLst/>
          </a:prstGeom>
          <a:noFill/>
        </p:spPr>
        <p:txBody>
          <a:bodyPr wrap="square" rtlCol="0">
            <a:spAutoFit/>
          </a:bodyPr>
          <a:lstStyle/>
          <a:p>
            <a:r>
              <a:rPr lang="en-US" dirty="0" smtClean="0">
                <a:latin typeface="Baskerville Old Face" panose="02020602080505020303" pitchFamily="18" charset="0"/>
              </a:rPr>
              <a:t>The </a:t>
            </a:r>
            <a:r>
              <a:rPr lang="en-US" b="1" dirty="0">
                <a:latin typeface="Baskerville Old Face" panose="02020602080505020303" pitchFamily="18" charset="0"/>
              </a:rPr>
              <a:t>cricoid</a:t>
            </a:r>
            <a:r>
              <a:rPr lang="en-US" dirty="0">
                <a:latin typeface="Baskerville Old Face" panose="02020602080505020303" pitchFamily="18" charset="0"/>
              </a:rPr>
              <a:t> is an important level in </a:t>
            </a:r>
            <a:r>
              <a:rPr lang="en-US" dirty="0" smtClean="0">
                <a:latin typeface="Baskerville Old Face" panose="02020602080505020303" pitchFamily="18" charset="0"/>
              </a:rPr>
              <a:t>the neck</a:t>
            </a:r>
            <a:r>
              <a:rPr lang="en-US" dirty="0">
                <a:latin typeface="Baskerville Old Face" panose="02020602080505020303" pitchFamily="18" charset="0"/>
              </a:rPr>
              <a:t>; </a:t>
            </a:r>
            <a:r>
              <a:rPr lang="en-US" sz="1600" dirty="0">
                <a:latin typeface="Baskerville Old Face" panose="02020602080505020303" pitchFamily="18" charset="0"/>
              </a:rPr>
              <a:t>I</a:t>
            </a:r>
            <a:r>
              <a:rPr lang="en-US" dirty="0">
                <a:latin typeface="Baskerville Old Face" panose="02020602080505020303" pitchFamily="18" charset="0"/>
              </a:rPr>
              <a:t>t corresponds </a:t>
            </a:r>
            <a:r>
              <a:rPr lang="en-US" dirty="0" smtClean="0">
                <a:latin typeface="Baskerville Old Face" panose="02020602080505020303" pitchFamily="18" charset="0"/>
              </a:rPr>
              <a:t>to: </a:t>
            </a:r>
            <a:endParaRPr lang="en-US" dirty="0">
              <a:latin typeface="Baskerville Old Face" panose="02020602080505020303" pitchFamily="18" charset="0"/>
            </a:endParaRPr>
          </a:p>
          <a:p>
            <a:pPr marL="742950" lvl="1" indent="-285750">
              <a:buFont typeface="Arial" panose="020B0604020202020204" pitchFamily="34" charset="0"/>
              <a:buChar char="•"/>
            </a:pPr>
            <a:r>
              <a:rPr lang="en-US" dirty="0" smtClean="0">
                <a:latin typeface="Baskerville Old Face" panose="02020602080505020303" pitchFamily="18" charset="0"/>
              </a:rPr>
              <a:t>the </a:t>
            </a:r>
            <a:r>
              <a:rPr lang="en-US" dirty="0">
                <a:latin typeface="Baskerville Old Face" panose="02020602080505020303" pitchFamily="18" charset="0"/>
              </a:rPr>
              <a:t>level of the 6th cervical vertebra </a:t>
            </a:r>
            <a:endParaRPr lang="en-US" dirty="0" smtClean="0">
              <a:latin typeface="Baskerville Old Face" panose="02020602080505020303" pitchFamily="18" charset="0"/>
            </a:endParaRPr>
          </a:p>
          <a:p>
            <a:pPr marL="742950" lvl="1" indent="-285750">
              <a:buFont typeface="Arial" panose="020B0604020202020204" pitchFamily="34" charset="0"/>
              <a:buChar char="•"/>
            </a:pPr>
            <a:r>
              <a:rPr lang="en-US" dirty="0" smtClean="0">
                <a:latin typeface="Baskerville Old Face" panose="02020602080505020303" pitchFamily="18" charset="0"/>
              </a:rPr>
              <a:t>the </a:t>
            </a:r>
            <a:r>
              <a:rPr lang="en-US" dirty="0">
                <a:latin typeface="Baskerville Old Face" panose="02020602080505020303" pitchFamily="18" charset="0"/>
              </a:rPr>
              <a:t>junction of the </a:t>
            </a:r>
            <a:r>
              <a:rPr lang="en-US" dirty="0" smtClean="0">
                <a:latin typeface="Baskerville Old Face" panose="02020602080505020303" pitchFamily="18" charset="0"/>
              </a:rPr>
              <a:t>:     larynx </a:t>
            </a:r>
            <a:r>
              <a:rPr lang="en-US" dirty="0">
                <a:latin typeface="Baskerville Old Face" panose="02020602080505020303" pitchFamily="18" charset="0"/>
              </a:rPr>
              <a:t>with the </a:t>
            </a:r>
            <a:r>
              <a:rPr lang="en-US" dirty="0" smtClean="0">
                <a:latin typeface="Baskerville Old Face" panose="02020602080505020303" pitchFamily="18" charset="0"/>
              </a:rPr>
              <a:t>trachea</a:t>
            </a:r>
            <a:endParaRPr lang="en-US" dirty="0">
              <a:latin typeface="Baskerville Old Face" panose="02020602080505020303" pitchFamily="18" charset="0"/>
            </a:endParaRPr>
          </a:p>
          <a:p>
            <a:pPr lvl="1"/>
            <a:r>
              <a:rPr lang="en-US" dirty="0" smtClean="0">
                <a:latin typeface="Baskerville Old Face" panose="02020602080505020303" pitchFamily="18" charset="0"/>
              </a:rPr>
              <a:t>                                  </a:t>
            </a:r>
            <a:r>
              <a:rPr lang="en-US" dirty="0">
                <a:latin typeface="Baskerville Old Face" panose="02020602080505020303" pitchFamily="18" charset="0"/>
              </a:rPr>
              <a:t> </a:t>
            </a:r>
            <a:r>
              <a:rPr lang="en-US" dirty="0" smtClean="0">
                <a:latin typeface="Baskerville Old Face" panose="02020602080505020303" pitchFamily="18" charset="0"/>
              </a:rPr>
              <a:t>      pharynx </a:t>
            </a:r>
            <a:r>
              <a:rPr lang="en-US" dirty="0">
                <a:latin typeface="Baskerville Old Face" panose="02020602080505020303" pitchFamily="18" charset="0"/>
              </a:rPr>
              <a:t>with the </a:t>
            </a:r>
            <a:r>
              <a:rPr lang="en-US" dirty="0" smtClean="0">
                <a:latin typeface="Baskerville Old Face" panose="02020602080505020303" pitchFamily="18" charset="0"/>
              </a:rPr>
              <a:t>esophagus</a:t>
            </a:r>
            <a:endParaRPr lang="en-US" dirty="0">
              <a:latin typeface="Baskerville Old Face" panose="02020602080505020303" pitchFamily="18" charset="0"/>
            </a:endParaRPr>
          </a:p>
          <a:p>
            <a:pPr marL="742950" lvl="1" indent="-285750">
              <a:buFont typeface="Arial" panose="020B0604020202020204" pitchFamily="34" charset="0"/>
              <a:buChar char="•"/>
            </a:pPr>
            <a:r>
              <a:rPr lang="en-US" dirty="0" smtClean="0">
                <a:latin typeface="Baskerville Old Face" panose="02020602080505020303" pitchFamily="18" charset="0"/>
              </a:rPr>
              <a:t>the </a:t>
            </a:r>
            <a:r>
              <a:rPr lang="en-US" dirty="0">
                <a:latin typeface="Baskerville Old Face" panose="02020602080505020303" pitchFamily="18" charset="0"/>
              </a:rPr>
              <a:t>level at which the </a:t>
            </a:r>
            <a:r>
              <a:rPr lang="en-US" dirty="0">
                <a:solidFill>
                  <a:srgbClr val="FF0000"/>
                </a:solidFill>
                <a:latin typeface="Baskerville Old Face" panose="02020602080505020303" pitchFamily="18" charset="0"/>
              </a:rPr>
              <a:t>inferior thyroid artery </a:t>
            </a:r>
            <a:r>
              <a:rPr lang="en-US" dirty="0">
                <a:latin typeface="Baskerville Old Face" panose="02020602080505020303" pitchFamily="18" charset="0"/>
              </a:rPr>
              <a:t>and the </a:t>
            </a:r>
            <a:r>
              <a:rPr lang="en-US" dirty="0">
                <a:solidFill>
                  <a:srgbClr val="0000FF"/>
                </a:solidFill>
                <a:latin typeface="Baskerville Old Face" panose="02020602080505020303" pitchFamily="18" charset="0"/>
              </a:rPr>
              <a:t>middle </a:t>
            </a:r>
            <a:r>
              <a:rPr lang="en-US" dirty="0" smtClean="0">
                <a:solidFill>
                  <a:srgbClr val="0000FF"/>
                </a:solidFill>
                <a:latin typeface="Baskerville Old Face" panose="02020602080505020303" pitchFamily="18" charset="0"/>
              </a:rPr>
              <a:t>thyroid vein</a:t>
            </a:r>
            <a:r>
              <a:rPr lang="en-US" dirty="0" smtClean="0">
                <a:latin typeface="Baskerville Old Face" panose="02020602080505020303" pitchFamily="18" charset="0"/>
              </a:rPr>
              <a:t> </a:t>
            </a:r>
            <a:r>
              <a:rPr lang="en-US" dirty="0">
                <a:latin typeface="Baskerville Old Face" panose="02020602080505020303" pitchFamily="18" charset="0"/>
              </a:rPr>
              <a:t>enter the thyroid gland;</a:t>
            </a:r>
          </a:p>
          <a:p>
            <a:pPr marL="742950" lvl="1" indent="-285750">
              <a:buFont typeface="Arial" panose="020B0604020202020204" pitchFamily="34" charset="0"/>
              <a:buChar char="•"/>
            </a:pPr>
            <a:r>
              <a:rPr lang="en-US" dirty="0" smtClean="0">
                <a:latin typeface="Baskerville Old Face" panose="02020602080505020303" pitchFamily="18" charset="0"/>
              </a:rPr>
              <a:t>the </a:t>
            </a:r>
            <a:r>
              <a:rPr lang="en-US" dirty="0">
                <a:latin typeface="Baskerville Old Face" panose="02020602080505020303" pitchFamily="18" charset="0"/>
              </a:rPr>
              <a:t>level at which the </a:t>
            </a:r>
            <a:r>
              <a:rPr lang="en-US" dirty="0">
                <a:solidFill>
                  <a:srgbClr val="FF0000"/>
                </a:solidFill>
                <a:latin typeface="Baskerville Old Face" panose="02020602080505020303" pitchFamily="18" charset="0"/>
              </a:rPr>
              <a:t>vertebral artery</a:t>
            </a:r>
            <a:r>
              <a:rPr lang="en-US" dirty="0">
                <a:latin typeface="Baskerville Old Face" panose="02020602080505020303" pitchFamily="18" charset="0"/>
              </a:rPr>
              <a:t> enters the transverse foramen </a:t>
            </a:r>
            <a:r>
              <a:rPr lang="en-US" dirty="0" smtClean="0">
                <a:latin typeface="Baskerville Old Face" panose="02020602080505020303" pitchFamily="18" charset="0"/>
              </a:rPr>
              <a:t>in the </a:t>
            </a:r>
            <a:r>
              <a:rPr lang="en-US" dirty="0">
                <a:latin typeface="Baskerville Old Face" panose="02020602080505020303" pitchFamily="18" charset="0"/>
              </a:rPr>
              <a:t>6th cervical vertebra;</a:t>
            </a:r>
          </a:p>
          <a:p>
            <a:pPr marL="742950" lvl="1" indent="-285750">
              <a:buFont typeface="Arial" panose="020B0604020202020204" pitchFamily="34" charset="0"/>
              <a:buChar char="•"/>
            </a:pPr>
            <a:r>
              <a:rPr lang="en-US" dirty="0" smtClean="0">
                <a:latin typeface="Baskerville Old Face" panose="02020602080505020303" pitchFamily="18" charset="0"/>
              </a:rPr>
              <a:t>the </a:t>
            </a:r>
            <a:r>
              <a:rPr lang="en-US" dirty="0">
                <a:latin typeface="Baskerville Old Face" panose="02020602080505020303" pitchFamily="18" charset="0"/>
              </a:rPr>
              <a:t>level of the middle cervical sympathetic ganglion;</a:t>
            </a:r>
          </a:p>
          <a:p>
            <a:pPr marL="742950" lvl="1" indent="-285750">
              <a:buFont typeface="Arial" panose="020B0604020202020204" pitchFamily="34" charset="0"/>
              <a:buChar char="•"/>
            </a:pPr>
            <a:r>
              <a:rPr lang="en-US" dirty="0" smtClean="0">
                <a:latin typeface="Baskerville Old Face" panose="02020602080505020303" pitchFamily="18" charset="0"/>
              </a:rPr>
              <a:t>the </a:t>
            </a:r>
            <a:r>
              <a:rPr lang="en-US" dirty="0">
                <a:latin typeface="Baskerville Old Face" panose="02020602080505020303" pitchFamily="18" charset="0"/>
              </a:rPr>
              <a:t>site at which the carotid artery can be compressed against the </a:t>
            </a:r>
            <a:r>
              <a:rPr lang="en-US" dirty="0" smtClean="0">
                <a:latin typeface="Baskerville Old Face" panose="02020602080505020303" pitchFamily="18" charset="0"/>
              </a:rPr>
              <a:t>transverse process </a:t>
            </a:r>
            <a:r>
              <a:rPr lang="en-US" dirty="0">
                <a:latin typeface="Baskerville Old Face" panose="02020602080505020303" pitchFamily="18" charset="0"/>
              </a:rPr>
              <a:t>of C6 (the carotid tubercle</a:t>
            </a:r>
            <a:r>
              <a:rPr lang="en-US" dirty="0" smtClean="0">
                <a:latin typeface="Baskerville Old Face" panose="02020602080505020303" pitchFamily="18" charset="0"/>
              </a:rPr>
              <a:t>).</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5555" r="1332" b="1026"/>
          <a:stretch/>
        </p:blipFill>
        <p:spPr>
          <a:xfrm>
            <a:off x="7696200" y="1058069"/>
            <a:ext cx="4242868" cy="4924477"/>
          </a:xfrm>
          <a:prstGeom prst="rect">
            <a:avLst/>
          </a:prstGeom>
        </p:spPr>
      </p:pic>
    </p:spTree>
    <p:extLst>
      <p:ext uri="{BB962C8B-B14F-4D97-AF65-F5344CB8AC3E}">
        <p14:creationId xmlns:p14="http://schemas.microsoft.com/office/powerpoint/2010/main" val="25912864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22004" t="13096" r="12771" b="10414"/>
          <a:stretch/>
        </p:blipFill>
        <p:spPr>
          <a:xfrm>
            <a:off x="8153400" y="3183809"/>
            <a:ext cx="3316537" cy="2916954"/>
          </a:xfrm>
        </p:spPr>
      </p:pic>
      <p:sp>
        <p:nvSpPr>
          <p:cNvPr id="2" name="Title 1"/>
          <p:cNvSpPr>
            <a:spLocks noGrp="1"/>
          </p:cNvSpPr>
          <p:nvPr>
            <p:ph type="title"/>
          </p:nvPr>
        </p:nvSpPr>
        <p:spPr bwMode="black">
          <a:xfrm>
            <a:off x="152400" y="122238"/>
            <a:ext cx="5638800" cy="715963"/>
          </a:xfrm>
          <a:solidFill>
            <a:schemeClr val="bg1"/>
          </a:solidFill>
        </p:spPr>
        <p:style>
          <a:lnRef idx="3">
            <a:schemeClr val="lt1"/>
          </a:lnRef>
          <a:fillRef idx="1">
            <a:schemeClr val="accent3"/>
          </a:fillRef>
          <a:effectRef idx="1">
            <a:schemeClr val="accent3"/>
          </a:effectRef>
          <a:fontRef idx="minor">
            <a:schemeClr val="lt1"/>
          </a:fontRef>
        </p:style>
        <p:txBody>
          <a:bodyPr>
            <a:normAutofit/>
          </a:bodyPr>
          <a:lstStyle/>
          <a:p>
            <a:r>
              <a:rPr lang="en-US" sz="2400" b="1" dirty="0" smtClean="0">
                <a:solidFill>
                  <a:schemeClr val="tx1"/>
                </a:solidFill>
                <a:latin typeface="Batang" panose="02030600000101010101" pitchFamily="18" charset="-127"/>
                <a:ea typeface="Batang" panose="02030600000101010101" pitchFamily="18" charset="-127"/>
              </a:rPr>
              <a:t>General Topography </a:t>
            </a:r>
            <a:r>
              <a:rPr lang="en-US" sz="2400" b="1" dirty="0">
                <a:solidFill>
                  <a:schemeClr val="tx1"/>
                </a:solidFill>
                <a:latin typeface="Batang" panose="02030600000101010101" pitchFamily="18" charset="-127"/>
                <a:ea typeface="Batang" panose="02030600000101010101" pitchFamily="18" charset="-127"/>
              </a:rPr>
              <a:t>of the </a:t>
            </a:r>
            <a:r>
              <a:rPr lang="en-US" sz="2400" b="1" dirty="0" smtClean="0">
                <a:solidFill>
                  <a:schemeClr val="tx1"/>
                </a:solidFill>
                <a:latin typeface="Batang" panose="02030600000101010101" pitchFamily="18" charset="-127"/>
                <a:ea typeface="Batang" panose="02030600000101010101" pitchFamily="18" charset="-127"/>
              </a:rPr>
              <a:t>Neck</a:t>
            </a:r>
            <a:endParaRPr lang="en-US" sz="2400" b="1" dirty="0">
              <a:solidFill>
                <a:schemeClr val="tx1"/>
              </a:solidFill>
              <a:latin typeface="Batang" panose="02030600000101010101" pitchFamily="18" charset="-127"/>
              <a:ea typeface="Batang" panose="02030600000101010101" pitchFamily="18" charset="-127"/>
            </a:endParaRPr>
          </a:p>
        </p:txBody>
      </p:sp>
      <p:sp>
        <p:nvSpPr>
          <p:cNvPr id="5" name="Slide Number Placeholder 4"/>
          <p:cNvSpPr>
            <a:spLocks noGrp="1"/>
          </p:cNvSpPr>
          <p:nvPr>
            <p:ph type="sldNum" sz="quarter" idx="12"/>
          </p:nvPr>
        </p:nvSpPr>
        <p:spPr/>
        <p:txBody>
          <a:bodyPr/>
          <a:lstStyle/>
          <a:p>
            <a:fld id="{F24CD46A-430A-4298-B9D9-A45CD8963C04}"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Dr.Zahid aimkhani</a:t>
            </a: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24000"/>
            <a:ext cx="6661653" cy="457676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3000" y="445396"/>
            <a:ext cx="2157207" cy="2157207"/>
          </a:xfrm>
          <a:prstGeom prst="rect">
            <a:avLst/>
          </a:prstGeom>
        </p:spPr>
      </p:pic>
    </p:spTree>
    <p:extLst>
      <p:ext uri="{BB962C8B-B14F-4D97-AF65-F5344CB8AC3E}">
        <p14:creationId xmlns:p14="http://schemas.microsoft.com/office/powerpoint/2010/main" val="3207337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0" y="122238"/>
            <a:ext cx="12192000" cy="715963"/>
          </a:xfrm>
          <a:solidFill>
            <a:schemeClr val="bg1"/>
          </a:solidFill>
        </p:spPr>
        <p:style>
          <a:lnRef idx="3">
            <a:schemeClr val="lt1"/>
          </a:lnRef>
          <a:fillRef idx="1">
            <a:schemeClr val="accent3"/>
          </a:fillRef>
          <a:effectRef idx="1">
            <a:schemeClr val="accent3"/>
          </a:effectRef>
          <a:fontRef idx="minor">
            <a:schemeClr val="lt1"/>
          </a:fontRef>
        </p:style>
        <p:txBody>
          <a:bodyPr>
            <a:normAutofit/>
          </a:bodyPr>
          <a:lstStyle/>
          <a:p>
            <a:r>
              <a:rPr lang="en-US" sz="2000" b="1" dirty="0" smtClean="0">
                <a:solidFill>
                  <a:schemeClr val="tx1"/>
                </a:solidFill>
                <a:latin typeface="Batang" panose="02030600000101010101" pitchFamily="18" charset="-127"/>
                <a:ea typeface="Batang" panose="02030600000101010101" pitchFamily="18" charset="-127"/>
              </a:rPr>
              <a:t>General Topography </a:t>
            </a:r>
            <a:r>
              <a:rPr lang="en-US" sz="2000" b="1" dirty="0">
                <a:solidFill>
                  <a:schemeClr val="tx1"/>
                </a:solidFill>
                <a:latin typeface="Batang" panose="02030600000101010101" pitchFamily="18" charset="-127"/>
                <a:ea typeface="Batang" panose="02030600000101010101" pitchFamily="18" charset="-127"/>
              </a:rPr>
              <a:t>of the </a:t>
            </a:r>
            <a:r>
              <a:rPr lang="en-US" sz="2000" b="1" dirty="0" smtClean="0">
                <a:solidFill>
                  <a:schemeClr val="tx1"/>
                </a:solidFill>
                <a:latin typeface="Batang" panose="02030600000101010101" pitchFamily="18" charset="-127"/>
                <a:ea typeface="Batang" panose="02030600000101010101" pitchFamily="18" charset="-127"/>
              </a:rPr>
              <a:t>Neck</a:t>
            </a:r>
            <a:endParaRPr lang="en-US" sz="2000" b="1" dirty="0">
              <a:solidFill>
                <a:schemeClr val="tx1"/>
              </a:solidFill>
              <a:latin typeface="Batang" panose="02030600000101010101" pitchFamily="18" charset="-127"/>
              <a:ea typeface="Batang" panose="02030600000101010101" pitchFamily="18" charset="-127"/>
            </a:endParaRPr>
          </a:p>
        </p:txBody>
      </p:sp>
      <p:sp>
        <p:nvSpPr>
          <p:cNvPr id="5" name="Slide Number Placeholder 4"/>
          <p:cNvSpPr>
            <a:spLocks noGrp="1"/>
          </p:cNvSpPr>
          <p:nvPr>
            <p:ph type="sldNum" sz="quarter" idx="12"/>
          </p:nvPr>
        </p:nvSpPr>
        <p:spPr/>
        <p:txBody>
          <a:bodyPr/>
          <a:lstStyle/>
          <a:p>
            <a:fld id="{F24CD46A-430A-4298-B9D9-A45CD8963C04}" type="slidenum">
              <a:rPr lang="en-US" smtClean="0"/>
              <a:pPr/>
              <a:t>8</a:t>
            </a:fld>
            <a:endParaRPr lang="en-US" dirty="0"/>
          </a:p>
        </p:txBody>
      </p:sp>
      <p:sp>
        <p:nvSpPr>
          <p:cNvPr id="6" name="Footer Placeholder 5"/>
          <p:cNvSpPr>
            <a:spLocks noGrp="1"/>
          </p:cNvSpPr>
          <p:nvPr>
            <p:ph type="ftr" sz="quarter" idx="11"/>
          </p:nvPr>
        </p:nvSpPr>
        <p:spPr>
          <a:xfrm>
            <a:off x="4082102" y="6356350"/>
            <a:ext cx="4114800" cy="365125"/>
          </a:xfrm>
        </p:spPr>
        <p:txBody>
          <a:bodyPr/>
          <a:lstStyle/>
          <a:p>
            <a:r>
              <a:rPr lang="en-US" dirty="0" err="1" smtClean="0"/>
              <a:t>Dr.Zahid</a:t>
            </a:r>
            <a:r>
              <a:rPr lang="en-US" dirty="0" smtClean="0"/>
              <a:t> </a:t>
            </a:r>
            <a:r>
              <a:rPr lang="en-US" dirty="0" err="1" smtClean="0"/>
              <a:t>aimkhani</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2178" y="4267758"/>
            <a:ext cx="3740336" cy="2569727"/>
          </a:xfrm>
          <a:prstGeom prst="rect">
            <a:avLst/>
          </a:prstGeom>
        </p:spPr>
      </p:pic>
      <p:sp>
        <p:nvSpPr>
          <p:cNvPr id="3" name="TextBox 2"/>
          <p:cNvSpPr txBox="1"/>
          <p:nvPr/>
        </p:nvSpPr>
        <p:spPr>
          <a:xfrm>
            <a:off x="76200" y="685800"/>
            <a:ext cx="7915425" cy="563231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Baskerville Old Face" panose="02020602080505020303" pitchFamily="18" charset="0"/>
              </a:rPr>
              <a:t>Cervical spines gently convex forward support the skull.</a:t>
            </a:r>
          </a:p>
          <a:p>
            <a:pPr marL="285750" indent="-285750">
              <a:buFont typeface="Arial" panose="020B0604020202020204" pitchFamily="34" charset="0"/>
              <a:buChar char="•"/>
            </a:pPr>
            <a:r>
              <a:rPr lang="en-US" dirty="0" smtClean="0">
                <a:latin typeface="Baskerville Old Face" panose="02020602080505020303" pitchFamily="18" charset="0"/>
              </a:rPr>
              <a:t>A mass of </a:t>
            </a:r>
            <a:r>
              <a:rPr lang="en-US" i="1" dirty="0">
                <a:solidFill>
                  <a:srgbClr val="0000FF"/>
                </a:solidFill>
                <a:latin typeface="Baskerville Old Face" panose="02020602080505020303" pitchFamily="18" charset="0"/>
                <a:cs typeface="Andalus" panose="02020603050405020304" pitchFamily="18" charset="-78"/>
              </a:rPr>
              <a:t>Extensor musculature </a:t>
            </a:r>
            <a:r>
              <a:rPr lang="en-US" dirty="0" smtClean="0">
                <a:latin typeface="Baskerville Old Face" panose="02020602080505020303" pitchFamily="18" charset="0"/>
              </a:rPr>
              <a:t>lies behind the vertebrae.</a:t>
            </a:r>
          </a:p>
          <a:p>
            <a:pPr marL="285750" indent="-285750">
              <a:buFont typeface="Arial" panose="020B0604020202020204" pitchFamily="34" charset="0"/>
              <a:buChar char="•"/>
            </a:pPr>
            <a:r>
              <a:rPr lang="en-US" dirty="0" smtClean="0">
                <a:latin typeface="Baskerville Old Face" panose="02020602080505020303" pitchFamily="18" charset="0"/>
              </a:rPr>
              <a:t>A much smaller –prevertebral </a:t>
            </a:r>
            <a:r>
              <a:rPr lang="en-US" i="1" dirty="0" smtClean="0">
                <a:solidFill>
                  <a:srgbClr val="0000FF"/>
                </a:solidFill>
                <a:latin typeface="Baskerville Old Face" panose="02020602080505020303" pitchFamily="18" charset="0"/>
                <a:cs typeface="Andalus" panose="02020603050405020304" pitchFamily="18" charset="-78"/>
              </a:rPr>
              <a:t>Flexure musculatures  </a:t>
            </a:r>
            <a:r>
              <a:rPr lang="en-US" dirty="0">
                <a:latin typeface="Baskerville Old Face" panose="02020602080505020303" pitchFamily="18" charset="0"/>
              </a:rPr>
              <a:t>covered by prevertebral fascia lies in front of the </a:t>
            </a:r>
            <a:r>
              <a:rPr lang="en-US" dirty="0" smtClean="0">
                <a:latin typeface="Baskerville Old Face" panose="02020602080505020303" pitchFamily="18" charset="0"/>
              </a:rPr>
              <a:t>vertebrae and behind the pharynx.</a:t>
            </a:r>
          </a:p>
          <a:p>
            <a:pPr marL="285750" indent="-285750">
              <a:buFont typeface="Arial" panose="020B0604020202020204" pitchFamily="34" charset="0"/>
              <a:buChar char="•"/>
            </a:pPr>
            <a:r>
              <a:rPr lang="en-US" dirty="0" smtClean="0">
                <a:latin typeface="Baskerville Old Face" panose="02020602080505020303" pitchFamily="18" charset="0"/>
              </a:rPr>
              <a:t>The </a:t>
            </a:r>
            <a:r>
              <a:rPr lang="en-US" i="1" dirty="0">
                <a:solidFill>
                  <a:srgbClr val="0000FF"/>
                </a:solidFill>
                <a:latin typeface="Baskerville Old Face" panose="02020602080505020303" pitchFamily="18" charset="0"/>
                <a:cs typeface="Andalus" panose="02020603050405020304" pitchFamily="18" charset="-78"/>
              </a:rPr>
              <a:t>face</a:t>
            </a:r>
            <a:r>
              <a:rPr lang="en-US" dirty="0" smtClean="0">
                <a:latin typeface="Baskerville Old Face" panose="02020602080505020303" pitchFamily="18" charset="0"/>
              </a:rPr>
              <a:t> is in front of the upper part of the pharynx.</a:t>
            </a:r>
          </a:p>
          <a:p>
            <a:pPr marL="285750" indent="-285750">
              <a:buFont typeface="Arial" panose="020B0604020202020204" pitchFamily="34" charset="0"/>
              <a:buChar char="•"/>
            </a:pPr>
            <a:r>
              <a:rPr lang="en-US" dirty="0" smtClean="0">
                <a:latin typeface="Baskerville Old Face" panose="02020602080505020303" pitchFamily="18" charset="0"/>
              </a:rPr>
              <a:t>The </a:t>
            </a:r>
            <a:r>
              <a:rPr lang="en-US" i="1" dirty="0">
                <a:solidFill>
                  <a:srgbClr val="0000FF"/>
                </a:solidFill>
                <a:latin typeface="Baskerville Old Face" panose="02020602080505020303" pitchFamily="18" charset="0"/>
                <a:cs typeface="Andalus" panose="02020603050405020304" pitchFamily="18" charset="-78"/>
              </a:rPr>
              <a:t>larynx</a:t>
            </a:r>
            <a:r>
              <a:rPr lang="en-US" dirty="0" smtClean="0">
                <a:latin typeface="Baskerville Old Face" panose="02020602080505020303" pitchFamily="18" charset="0"/>
              </a:rPr>
              <a:t> and </a:t>
            </a:r>
            <a:r>
              <a:rPr lang="en-US" i="1" dirty="0">
                <a:solidFill>
                  <a:srgbClr val="0000FF"/>
                </a:solidFill>
                <a:latin typeface="Baskerville Old Face" panose="02020602080505020303" pitchFamily="18" charset="0"/>
                <a:cs typeface="Andalus" panose="02020603050405020304" pitchFamily="18" charset="-78"/>
              </a:rPr>
              <a:t>trachea</a:t>
            </a:r>
            <a:r>
              <a:rPr lang="en-US" dirty="0" smtClean="0">
                <a:latin typeface="Baskerville Old Face" panose="02020602080505020303" pitchFamily="18" charset="0"/>
              </a:rPr>
              <a:t> lies in front of the lower pharynx and upper esophagus.</a:t>
            </a:r>
          </a:p>
          <a:p>
            <a:pPr marL="285750" indent="-285750">
              <a:buFont typeface="Arial" panose="020B0604020202020204" pitchFamily="34" charset="0"/>
              <a:buChar char="•"/>
            </a:pPr>
            <a:r>
              <a:rPr lang="en-US" dirty="0" smtClean="0">
                <a:latin typeface="Baskerville Old Face" panose="02020602080505020303" pitchFamily="18" charset="0"/>
              </a:rPr>
              <a:t>The</a:t>
            </a:r>
            <a:r>
              <a:rPr lang="en-US" i="1" dirty="0" smtClean="0">
                <a:latin typeface="Baskerville Old Face" panose="02020602080505020303" pitchFamily="18" charset="0"/>
              </a:rPr>
              <a:t> </a:t>
            </a:r>
            <a:r>
              <a:rPr lang="en-US" i="1" dirty="0">
                <a:solidFill>
                  <a:srgbClr val="0000FF"/>
                </a:solidFill>
                <a:latin typeface="Baskerville Old Face" panose="02020602080505020303" pitchFamily="18" charset="0"/>
                <a:cs typeface="Andalus" panose="02020603050405020304" pitchFamily="18" charset="-78"/>
              </a:rPr>
              <a:t>sternocleidomastoid</a:t>
            </a:r>
            <a:r>
              <a:rPr lang="en-US" i="1" dirty="0" smtClean="0">
                <a:latin typeface="Baskerville Old Face" panose="02020602080505020303" pitchFamily="18" charset="0"/>
              </a:rPr>
              <a:t> </a:t>
            </a:r>
            <a:r>
              <a:rPr lang="en-US" dirty="0">
                <a:latin typeface="Baskerville Old Face" panose="02020602080505020303" pitchFamily="18" charset="0"/>
              </a:rPr>
              <a:t>is </a:t>
            </a:r>
            <a:r>
              <a:rPr lang="en-US" dirty="0" smtClean="0">
                <a:latin typeface="Baskerville Old Face" panose="02020602080505020303" pitchFamily="18" charset="0"/>
              </a:rPr>
              <a:t>tensed  </a:t>
            </a:r>
            <a:r>
              <a:rPr lang="en-US" dirty="0">
                <a:latin typeface="Baskerville Old Face" panose="02020602080505020303" pitchFamily="18" charset="0"/>
              </a:rPr>
              <a:t>helps define the </a:t>
            </a:r>
            <a:r>
              <a:rPr lang="en-US" dirty="0" smtClean="0">
                <a:latin typeface="Baskerville Old Face" panose="02020602080505020303" pitchFamily="18" charset="0"/>
              </a:rPr>
              <a:t>triangle </a:t>
            </a:r>
            <a:r>
              <a:rPr lang="en-US" dirty="0">
                <a:latin typeface="Baskerville Old Face" panose="02020602080505020303" pitchFamily="18" charset="0"/>
              </a:rPr>
              <a:t>of the </a:t>
            </a:r>
            <a:r>
              <a:rPr lang="en-US" dirty="0" smtClean="0">
                <a:latin typeface="Baskerville Old Face" panose="02020602080505020303" pitchFamily="18" charset="0"/>
              </a:rPr>
              <a:t>neck.</a:t>
            </a:r>
          </a:p>
          <a:p>
            <a:pPr marL="285750" indent="-285750">
              <a:buFont typeface="Arial" panose="020B0604020202020204" pitchFamily="34" charset="0"/>
              <a:buChar char="•"/>
            </a:pPr>
            <a:r>
              <a:rPr lang="en-US" dirty="0">
                <a:latin typeface="Baskerville Old Face" panose="02020602080505020303" pitchFamily="18" charset="0"/>
              </a:rPr>
              <a:t>Violently clench the jaws; </a:t>
            </a:r>
            <a:r>
              <a:rPr lang="en-US" i="1" dirty="0">
                <a:solidFill>
                  <a:srgbClr val="0000FF"/>
                </a:solidFill>
                <a:latin typeface="Baskerville Old Face" panose="02020602080505020303" pitchFamily="18" charset="0"/>
                <a:cs typeface="Andalus" panose="02020603050405020304" pitchFamily="18" charset="-78"/>
              </a:rPr>
              <a:t>the </a:t>
            </a:r>
            <a:r>
              <a:rPr lang="en-US" i="1" dirty="0" err="1">
                <a:solidFill>
                  <a:srgbClr val="0000FF"/>
                </a:solidFill>
                <a:latin typeface="Baskerville Old Face" panose="02020602080505020303" pitchFamily="18" charset="0"/>
                <a:cs typeface="Andalus" panose="02020603050405020304" pitchFamily="18" charset="-78"/>
              </a:rPr>
              <a:t>platysma</a:t>
            </a:r>
            <a:r>
              <a:rPr lang="en-US" i="1" dirty="0">
                <a:solidFill>
                  <a:srgbClr val="0000FF"/>
                </a:solidFill>
                <a:latin typeface="Baskerville Old Face" panose="02020602080505020303" pitchFamily="18" charset="0"/>
                <a:cs typeface="Andalus" panose="02020603050405020304" pitchFamily="18" charset="-78"/>
              </a:rPr>
              <a:t> </a:t>
            </a:r>
            <a:r>
              <a:rPr lang="en-US" dirty="0" smtClean="0">
                <a:latin typeface="Baskerville Old Face" panose="02020602080505020303" pitchFamily="18" charset="0"/>
              </a:rPr>
              <a:t>lying </a:t>
            </a:r>
            <a:r>
              <a:rPr lang="en-US" dirty="0">
                <a:latin typeface="Baskerville Old Face" panose="02020602080505020303" pitchFamily="18" charset="0"/>
              </a:rPr>
              <a:t>in </a:t>
            </a:r>
            <a:r>
              <a:rPr lang="en-US" dirty="0" smtClean="0">
                <a:latin typeface="Baskerville Old Face" panose="02020602080505020303" pitchFamily="18" charset="0"/>
              </a:rPr>
              <a:t>the superficial </a:t>
            </a:r>
            <a:r>
              <a:rPr lang="en-US" dirty="0">
                <a:latin typeface="Baskerville Old Face" panose="02020602080505020303" pitchFamily="18" charset="0"/>
              </a:rPr>
              <a:t>fascia of the </a:t>
            </a:r>
            <a:r>
              <a:rPr lang="en-US" dirty="0" smtClean="0">
                <a:latin typeface="Baskerville Old Face" panose="02020602080505020303" pitchFamily="18" charset="0"/>
              </a:rPr>
              <a:t>neck.</a:t>
            </a:r>
          </a:p>
          <a:p>
            <a:pPr marL="285750" indent="-285750">
              <a:buFont typeface="Arial" panose="020B0604020202020204" pitchFamily="34" charset="0"/>
              <a:buChar char="•"/>
            </a:pPr>
            <a:r>
              <a:rPr lang="en-US" dirty="0">
                <a:latin typeface="Baskerville Old Face" panose="02020602080505020303" pitchFamily="18" charset="0"/>
              </a:rPr>
              <a:t>The </a:t>
            </a:r>
            <a:r>
              <a:rPr lang="en-US" i="1" dirty="0">
                <a:solidFill>
                  <a:srgbClr val="0000FF"/>
                </a:solidFill>
                <a:latin typeface="Baskerville Old Face" panose="02020602080505020303" pitchFamily="18" charset="0"/>
                <a:cs typeface="Andalus" panose="02020603050405020304" pitchFamily="18" charset="-78"/>
              </a:rPr>
              <a:t>external jugular vein </a:t>
            </a:r>
            <a:r>
              <a:rPr lang="en-US" dirty="0">
                <a:latin typeface="Baskerville Old Face" panose="02020602080505020303" pitchFamily="18" charset="0"/>
              </a:rPr>
              <a:t>lies immediately </a:t>
            </a:r>
            <a:r>
              <a:rPr lang="en-US" dirty="0" smtClean="0">
                <a:latin typeface="Baskerville Old Face" panose="02020602080505020303" pitchFamily="18" charset="0"/>
              </a:rPr>
              <a:t>deep to </a:t>
            </a:r>
            <a:r>
              <a:rPr lang="en-US" dirty="0" err="1">
                <a:latin typeface="Baskerville Old Face" panose="02020602080505020303" pitchFamily="18" charset="0"/>
              </a:rPr>
              <a:t>platysma</a:t>
            </a:r>
            <a:r>
              <a:rPr lang="en-US" dirty="0">
                <a:latin typeface="Baskerville Old Face" panose="02020602080505020303" pitchFamily="18" charset="0"/>
              </a:rPr>
              <a:t>, </a:t>
            </a:r>
            <a:r>
              <a:rPr lang="en-US" dirty="0" smtClean="0">
                <a:latin typeface="Baskerville Old Face" panose="02020602080505020303" pitchFamily="18" charset="0"/>
              </a:rPr>
              <a:t>perforates </a:t>
            </a:r>
            <a:r>
              <a:rPr lang="en-US" dirty="0">
                <a:latin typeface="Baskerville Old Face" panose="02020602080505020303" pitchFamily="18" charset="0"/>
              </a:rPr>
              <a:t>the deep fascia just above the clavicle and enters the </a:t>
            </a:r>
            <a:r>
              <a:rPr lang="en-US" dirty="0" smtClean="0">
                <a:latin typeface="Baskerville Old Face" panose="02020602080505020303" pitchFamily="18" charset="0"/>
              </a:rPr>
              <a:t>subclavian vein</a:t>
            </a:r>
            <a:r>
              <a:rPr lang="en-US" dirty="0">
                <a:latin typeface="Baskerville Old Face" panose="02020602080505020303" pitchFamily="18" charset="0"/>
              </a:rPr>
              <a:t>. </a:t>
            </a:r>
            <a:endParaRPr lang="en-US" dirty="0" smtClean="0">
              <a:latin typeface="Baskerville Old Face" panose="02020602080505020303" pitchFamily="18" charset="0"/>
            </a:endParaRPr>
          </a:p>
          <a:p>
            <a:pPr lvl="1"/>
            <a:r>
              <a:rPr lang="en-US" dirty="0" smtClean="0">
                <a:solidFill>
                  <a:srgbClr val="FF0000"/>
                </a:solidFill>
                <a:latin typeface="Baskerville Old Face" panose="02020602080505020303" pitchFamily="18" charset="0"/>
              </a:rPr>
              <a:t>It </a:t>
            </a:r>
            <a:r>
              <a:rPr lang="en-US" dirty="0">
                <a:solidFill>
                  <a:srgbClr val="FF0000"/>
                </a:solidFill>
                <a:latin typeface="Baskerville Old Face" panose="02020602080505020303" pitchFamily="18" charset="0"/>
              </a:rPr>
              <a:t>is readily visible in a thin subject on straining </a:t>
            </a:r>
            <a:r>
              <a:rPr lang="en-US" dirty="0" smtClean="0">
                <a:solidFill>
                  <a:srgbClr val="FF0000"/>
                </a:solidFill>
                <a:latin typeface="Baskerville Old Face" panose="02020602080505020303" pitchFamily="18" charset="0"/>
              </a:rPr>
              <a:t> like in singer </a:t>
            </a:r>
            <a:r>
              <a:rPr lang="en-US" dirty="0">
                <a:solidFill>
                  <a:srgbClr val="FF0000"/>
                </a:solidFill>
                <a:latin typeface="Baskerville Old Face" panose="02020602080505020303" pitchFamily="18" charset="0"/>
              </a:rPr>
              <a:t>hits a sustained high note or when an </a:t>
            </a:r>
            <a:r>
              <a:rPr lang="en-US" dirty="0" err="1" smtClean="0">
                <a:solidFill>
                  <a:srgbClr val="FF0000"/>
                </a:solidFill>
                <a:latin typeface="Baskerville Old Face" panose="02020602080505020303" pitchFamily="18" charset="0"/>
              </a:rPr>
              <a:t>orthopaedic</a:t>
            </a:r>
            <a:r>
              <a:rPr lang="en-US" dirty="0" smtClean="0">
                <a:solidFill>
                  <a:srgbClr val="FF0000"/>
                </a:solidFill>
                <a:latin typeface="Baskerville Old Face" panose="02020602080505020303" pitchFamily="18" charset="0"/>
              </a:rPr>
              <a:t> surgeon </a:t>
            </a:r>
            <a:r>
              <a:rPr lang="en-US" dirty="0">
                <a:solidFill>
                  <a:srgbClr val="FF0000"/>
                </a:solidFill>
                <a:latin typeface="Baskerville Old Face" panose="02020602080505020303" pitchFamily="18" charset="0"/>
              </a:rPr>
              <a:t>reduces a fracture</a:t>
            </a:r>
            <a:r>
              <a:rPr lang="en-US" dirty="0" smtClean="0">
                <a:solidFill>
                  <a:srgbClr val="FF0000"/>
                </a:solidFill>
                <a:latin typeface="Baskerville Old Face" panose="02020602080505020303" pitchFamily="18" charset="0"/>
              </a:rPr>
              <a:t>.</a:t>
            </a:r>
          </a:p>
          <a:p>
            <a:pPr marL="285750" indent="-285750">
              <a:buFont typeface="Arial" panose="020B0604020202020204" pitchFamily="34" charset="0"/>
              <a:buChar char="•"/>
            </a:pPr>
            <a:r>
              <a:rPr lang="en-US" dirty="0" smtClean="0">
                <a:latin typeface="Baskerville Old Face" panose="02020602080505020303" pitchFamily="18" charset="0"/>
              </a:rPr>
              <a:t>The </a:t>
            </a:r>
            <a:r>
              <a:rPr lang="en-US" dirty="0">
                <a:latin typeface="Baskerville Old Face" panose="02020602080505020303" pitchFamily="18" charset="0"/>
              </a:rPr>
              <a:t>c</a:t>
            </a:r>
            <a:r>
              <a:rPr lang="en-US" dirty="0" smtClean="0">
                <a:latin typeface="Baskerville Old Face" panose="02020602080505020303" pitchFamily="18" charset="0"/>
              </a:rPr>
              <a:t>arotid sheath on each side of pharynx and sympathetic chain behind it. </a:t>
            </a:r>
          </a:p>
          <a:p>
            <a:pPr marL="285750" indent="-285750">
              <a:buFont typeface="Arial" panose="020B0604020202020204" pitchFamily="34" charset="0"/>
              <a:buChar char="•"/>
            </a:pPr>
            <a:r>
              <a:rPr lang="en-US" dirty="0">
                <a:latin typeface="Baskerville Old Face" panose="02020602080505020303" pitchFamily="18" charset="0"/>
              </a:rPr>
              <a:t>The </a:t>
            </a:r>
            <a:r>
              <a:rPr lang="en-US" i="1" dirty="0">
                <a:solidFill>
                  <a:srgbClr val="0000FF"/>
                </a:solidFill>
                <a:latin typeface="Baskerville Old Face" panose="02020602080505020303" pitchFamily="18" charset="0"/>
                <a:cs typeface="Andalus" panose="02020603050405020304" pitchFamily="18" charset="-78"/>
              </a:rPr>
              <a:t>common carotid artery </a:t>
            </a:r>
            <a:r>
              <a:rPr lang="en-US" dirty="0">
                <a:latin typeface="Baskerville Old Face" panose="02020602080505020303" pitchFamily="18" charset="0"/>
              </a:rPr>
              <a:t>pulse can be felt by pressing </a:t>
            </a:r>
            <a:r>
              <a:rPr lang="en-US" dirty="0" smtClean="0">
                <a:latin typeface="Baskerville Old Face" panose="02020602080505020303" pitchFamily="18" charset="0"/>
              </a:rPr>
              <a:t>backwards against </a:t>
            </a:r>
            <a:r>
              <a:rPr lang="en-US" dirty="0">
                <a:latin typeface="Baskerville Old Face" panose="02020602080505020303" pitchFamily="18" charset="0"/>
              </a:rPr>
              <a:t>the long anterior tubercle of the transverse process of C6. </a:t>
            </a:r>
            <a:endParaRPr lang="en-US" dirty="0" smtClean="0">
              <a:latin typeface="Baskerville Old Face" panose="02020602080505020303" pitchFamily="18" charset="0"/>
            </a:endParaRPr>
          </a:p>
          <a:p>
            <a:pPr marL="285750" indent="-285750">
              <a:buFont typeface="Arial" panose="020B0604020202020204" pitchFamily="34" charset="0"/>
              <a:buChar char="•"/>
            </a:pPr>
            <a:r>
              <a:rPr lang="en-US" dirty="0" smtClean="0">
                <a:latin typeface="Baskerville Old Face" panose="02020602080505020303" pitchFamily="18" charset="0"/>
              </a:rPr>
              <a:t>The </a:t>
            </a:r>
            <a:r>
              <a:rPr lang="en-US" i="1" dirty="0">
                <a:solidFill>
                  <a:srgbClr val="0000FF"/>
                </a:solidFill>
                <a:latin typeface="Baskerville Old Face" panose="02020602080505020303" pitchFamily="18" charset="0"/>
                <a:cs typeface="Andalus" panose="02020603050405020304" pitchFamily="18" charset="-78"/>
              </a:rPr>
              <a:t>carotid bifurcates </a:t>
            </a:r>
            <a:r>
              <a:rPr lang="en-US" dirty="0">
                <a:latin typeface="Baskerville Old Face" panose="02020602080505020303" pitchFamily="18" charset="0"/>
              </a:rPr>
              <a:t>into the </a:t>
            </a:r>
            <a:r>
              <a:rPr lang="en-US" i="1" dirty="0" smtClean="0">
                <a:latin typeface="Baskerville Old Face" panose="02020602080505020303" pitchFamily="18" charset="0"/>
              </a:rPr>
              <a:t>external </a:t>
            </a:r>
            <a:r>
              <a:rPr lang="en-US" dirty="0" smtClean="0">
                <a:latin typeface="Baskerville Old Face" panose="02020602080505020303" pitchFamily="18" charset="0"/>
              </a:rPr>
              <a:t>and </a:t>
            </a:r>
            <a:r>
              <a:rPr lang="en-US" i="1" dirty="0">
                <a:latin typeface="Baskerville Old Face" panose="02020602080505020303" pitchFamily="18" charset="0"/>
              </a:rPr>
              <a:t>internal carotid arteries </a:t>
            </a:r>
            <a:r>
              <a:rPr lang="en-US" dirty="0">
                <a:latin typeface="Baskerville Old Face" panose="02020602080505020303" pitchFamily="18" charset="0"/>
              </a:rPr>
              <a:t>at the level of the upper border of the </a:t>
            </a:r>
            <a:r>
              <a:rPr lang="en-US" dirty="0" smtClean="0">
                <a:latin typeface="Baskerville Old Face" panose="02020602080505020303" pitchFamily="18" charset="0"/>
              </a:rPr>
              <a:t>thyroid cartilage</a:t>
            </a:r>
            <a:r>
              <a:rPr lang="en-US" dirty="0">
                <a:latin typeface="Baskerville Old Face" panose="02020602080505020303" pitchFamily="18" charset="0"/>
              </a:rPr>
              <a:t>; at this level the vessels lie just below the deep fascia where </a:t>
            </a:r>
            <a:r>
              <a:rPr lang="en-US" dirty="0" smtClean="0">
                <a:latin typeface="Baskerville Old Face" panose="02020602080505020303" pitchFamily="18" charset="0"/>
              </a:rPr>
              <a:t>their </a:t>
            </a:r>
            <a:r>
              <a:rPr lang="en-US" i="1" dirty="0">
                <a:solidFill>
                  <a:srgbClr val="0000FF"/>
                </a:solidFill>
                <a:latin typeface="Baskerville Old Face" panose="02020602080505020303" pitchFamily="18" charset="0"/>
                <a:cs typeface="Andalus" panose="02020603050405020304" pitchFamily="18" charset="-78"/>
              </a:rPr>
              <a:t>pulsation is palpable and often visible</a:t>
            </a:r>
            <a:r>
              <a:rPr lang="en-US" dirty="0" smtClean="0">
                <a:latin typeface="Baskerville Old Face" panose="02020602080505020303" pitchFamily="18" charset="0"/>
              </a:rPr>
              <a:t>.</a:t>
            </a:r>
          </a:p>
          <a:p>
            <a:pPr marL="285750" indent="-285750">
              <a:buFont typeface="Arial" panose="020B0604020202020204" pitchFamily="34" charset="0"/>
              <a:buChar char="•"/>
            </a:pPr>
            <a:r>
              <a:rPr lang="en-US" dirty="0" smtClean="0">
                <a:latin typeface="Baskerville Old Face" panose="02020602080505020303" pitchFamily="18" charset="0"/>
              </a:rPr>
              <a:t>Last 4 CNs, 9-12 passes forward, 11</a:t>
            </a:r>
            <a:r>
              <a:rPr lang="en-US" baseline="30000" dirty="0" smtClean="0">
                <a:latin typeface="Baskerville Old Face" panose="02020602080505020303" pitchFamily="18" charset="0"/>
              </a:rPr>
              <a:t>th</a:t>
            </a:r>
            <a:r>
              <a:rPr lang="en-US" dirty="0" smtClean="0">
                <a:latin typeface="Baskerville Old Face" panose="02020602080505020303" pitchFamily="18" charset="0"/>
              </a:rPr>
              <a:t> runs backward and 10</a:t>
            </a:r>
            <a:r>
              <a:rPr lang="en-US" baseline="30000" dirty="0" smtClean="0">
                <a:latin typeface="Baskerville Old Face" panose="02020602080505020303" pitchFamily="18" charset="0"/>
              </a:rPr>
              <a:t>th</a:t>
            </a:r>
            <a:r>
              <a:rPr lang="en-US" dirty="0" smtClean="0">
                <a:latin typeface="Baskerville Old Face" panose="02020602080505020303" pitchFamily="18" charset="0"/>
              </a:rPr>
              <a:t> </a:t>
            </a:r>
            <a:r>
              <a:rPr lang="en-US" dirty="0" err="1" smtClean="0">
                <a:latin typeface="Baskerville Old Face" panose="02020602080505020303" pitchFamily="18" charset="0"/>
              </a:rPr>
              <a:t>conti</a:t>
            </a:r>
            <a:r>
              <a:rPr lang="en-US" dirty="0" smtClean="0">
                <a:latin typeface="Baskerville Old Face" panose="02020602080505020303" pitchFamily="18" charset="0"/>
              </a:rPr>
              <a:t>. downward in carotid sheath. </a:t>
            </a:r>
            <a:endParaRPr lang="en-US" dirty="0">
              <a:latin typeface="Baskerville Old Face" panose="02020602080505020303"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218508"/>
            <a:ext cx="1646682" cy="1646682"/>
          </a:xfrm>
          <a:prstGeom prst="rect">
            <a:avLst/>
          </a:prstGeom>
        </p:spPr>
      </p:pic>
      <p:pic>
        <p:nvPicPr>
          <p:cNvPr id="11" name="Content Placeholder 4"/>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l="22004" t="13096" r="12771" b="10414"/>
          <a:stretch/>
        </p:blipFill>
        <p:spPr>
          <a:xfrm>
            <a:off x="8839200" y="1981200"/>
            <a:ext cx="2373923" cy="2087908"/>
          </a:xfrm>
        </p:spPr>
      </p:pic>
    </p:spTree>
    <p:extLst>
      <p:ext uri="{BB962C8B-B14F-4D97-AF65-F5344CB8AC3E}">
        <p14:creationId xmlns:p14="http://schemas.microsoft.com/office/powerpoint/2010/main" val="680306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76200" y="122238"/>
            <a:ext cx="5638800" cy="258762"/>
          </a:xfrm>
          <a:solidFill>
            <a:schemeClr val="bg1"/>
          </a:solidFill>
        </p:spPr>
        <p:style>
          <a:lnRef idx="3">
            <a:schemeClr val="lt1"/>
          </a:lnRef>
          <a:fillRef idx="1">
            <a:schemeClr val="accent3"/>
          </a:fillRef>
          <a:effectRef idx="1">
            <a:schemeClr val="accent3"/>
          </a:effectRef>
          <a:fontRef idx="minor">
            <a:schemeClr val="lt1"/>
          </a:fontRef>
        </p:style>
        <p:txBody>
          <a:bodyPr>
            <a:noAutofit/>
          </a:bodyPr>
          <a:lstStyle/>
          <a:p>
            <a:pPr marL="457200" lvl="1"/>
            <a:r>
              <a:rPr lang="en-US" sz="2000" b="1" dirty="0" smtClean="0">
                <a:solidFill>
                  <a:schemeClr val="tx1"/>
                </a:solidFill>
                <a:latin typeface="Batang" panose="02030600000101010101" pitchFamily="18" charset="-127"/>
                <a:ea typeface="Batang" panose="02030600000101010101" pitchFamily="18" charset="-127"/>
              </a:rPr>
              <a:t>The Fascial Compartments of the Neck</a:t>
            </a:r>
            <a:endParaRPr lang="en-US" sz="2000" b="1" dirty="0">
              <a:solidFill>
                <a:schemeClr val="tx1"/>
              </a:solidFill>
              <a:latin typeface="Batang" panose="02030600000101010101" pitchFamily="18" charset="-127"/>
              <a:ea typeface="Batang" panose="02030600000101010101" pitchFamily="18" charset="-127"/>
            </a:endParaRPr>
          </a:p>
        </p:txBody>
      </p:sp>
      <p:sp>
        <p:nvSpPr>
          <p:cNvPr id="5" name="Slide Number Placeholder 4"/>
          <p:cNvSpPr>
            <a:spLocks noGrp="1"/>
          </p:cNvSpPr>
          <p:nvPr>
            <p:ph type="sldNum" sz="quarter" idx="12"/>
          </p:nvPr>
        </p:nvSpPr>
        <p:spPr/>
        <p:txBody>
          <a:bodyPr/>
          <a:lstStyle/>
          <a:p>
            <a:fld id="{F24CD46A-430A-4298-B9D9-A45CD8963C04}" type="slidenum">
              <a:rPr lang="en-US" smtClean="0"/>
              <a:pPr/>
              <a:t>9</a:t>
            </a:fld>
            <a:endParaRPr lang="en-US" dirty="0"/>
          </a:p>
        </p:txBody>
      </p:sp>
      <p:sp>
        <p:nvSpPr>
          <p:cNvPr id="6" name="Footer Placeholder 5"/>
          <p:cNvSpPr>
            <a:spLocks noGrp="1"/>
          </p:cNvSpPr>
          <p:nvPr>
            <p:ph type="ftr" sz="quarter" idx="11"/>
          </p:nvPr>
        </p:nvSpPr>
        <p:spPr/>
        <p:txBody>
          <a:bodyPr/>
          <a:lstStyle/>
          <a:p>
            <a:r>
              <a:rPr lang="en-US" dirty="0" err="1" smtClean="0"/>
              <a:t>Dr.Zahid</a:t>
            </a:r>
            <a:r>
              <a:rPr lang="en-US" dirty="0" smtClean="0"/>
              <a:t> </a:t>
            </a:r>
            <a:r>
              <a:rPr lang="en-US" dirty="0" err="1" smtClean="0"/>
              <a:t>aimkhani</a:t>
            </a:r>
            <a:endParaRPr lang="en-US"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667" b="22666"/>
          <a:stretch/>
        </p:blipFill>
        <p:spPr>
          <a:xfrm>
            <a:off x="11277600" y="151546"/>
            <a:ext cx="767255" cy="6096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752600"/>
            <a:ext cx="5638800" cy="3874031"/>
          </a:xfrm>
          <a:prstGeom prst="rect">
            <a:avLst/>
          </a:prstGeom>
        </p:spPr>
      </p:pic>
      <p:sp>
        <p:nvSpPr>
          <p:cNvPr id="3" name="TextBox 2"/>
          <p:cNvSpPr txBox="1"/>
          <p:nvPr/>
        </p:nvSpPr>
        <p:spPr>
          <a:xfrm>
            <a:off x="76201" y="655320"/>
            <a:ext cx="6400800" cy="5724644"/>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latin typeface="Baskerville Old Face" panose="02020602080505020303" pitchFamily="18" charset="0"/>
            </a:endParaRPr>
          </a:p>
          <a:p>
            <a:r>
              <a:rPr lang="en-US" dirty="0" smtClean="0">
                <a:solidFill>
                  <a:srgbClr val="C00000"/>
                </a:solidFill>
                <a:latin typeface="Baskerville Old Face" panose="02020602080505020303" pitchFamily="18" charset="0"/>
              </a:rPr>
              <a:t>Clinical Significance (CS)</a:t>
            </a:r>
          </a:p>
          <a:p>
            <a:r>
              <a:rPr lang="en-US" sz="1400" dirty="0">
                <a:latin typeface="Baskerville Old Face" panose="02020602080505020303" pitchFamily="18" charset="0"/>
              </a:rPr>
              <a:t>The fascial planes of the neck are of considerable importance to </a:t>
            </a:r>
            <a:r>
              <a:rPr lang="en-US" sz="1400" dirty="0" smtClean="0">
                <a:latin typeface="Baskerville Old Face" panose="02020602080505020303" pitchFamily="18" charset="0"/>
              </a:rPr>
              <a:t>the surgeon</a:t>
            </a:r>
            <a:r>
              <a:rPr lang="en-US" sz="1400" dirty="0">
                <a:latin typeface="Baskerville Old Face" panose="02020602080505020303" pitchFamily="18" charset="0"/>
              </a:rPr>
              <a:t>; they form convenient lines of cleavage through which </a:t>
            </a:r>
            <a:r>
              <a:rPr lang="en-US" sz="1400" dirty="0" smtClean="0">
                <a:latin typeface="Baskerville Old Face" panose="02020602080505020303" pitchFamily="18" charset="0"/>
              </a:rPr>
              <a:t>he/she may separate </a:t>
            </a:r>
            <a:r>
              <a:rPr lang="en-US" sz="1400" dirty="0">
                <a:latin typeface="Baskerville Old Face" panose="02020602080505020303" pitchFamily="18" charset="0"/>
              </a:rPr>
              <a:t>the tissues in operative dissections and they delimit the spread </a:t>
            </a:r>
            <a:r>
              <a:rPr lang="en-US" sz="1400" dirty="0" smtClean="0">
                <a:latin typeface="Baskerville Old Face" panose="02020602080505020303" pitchFamily="18" charset="0"/>
              </a:rPr>
              <a:t>of pus </a:t>
            </a:r>
            <a:r>
              <a:rPr lang="en-US" sz="1400" dirty="0">
                <a:latin typeface="Baskerville Old Face" panose="02020602080505020303" pitchFamily="18" charset="0"/>
              </a:rPr>
              <a:t>in neck infections</a:t>
            </a:r>
            <a:r>
              <a:rPr lang="en-US" sz="1400" dirty="0" smtClean="0">
                <a:latin typeface="Baskerville Old Face" panose="02020602080505020303" pitchFamily="18" charset="0"/>
              </a:rPr>
              <a:t>.</a:t>
            </a:r>
          </a:p>
          <a:p>
            <a:endParaRPr lang="en-US" sz="1400" dirty="0">
              <a:latin typeface="Baskerville Old Face" panose="02020602080505020303" pitchFamily="18" charset="0"/>
            </a:endParaRPr>
          </a:p>
          <a:p>
            <a:pPr marL="285750" indent="-285750">
              <a:buFont typeface="Arial" panose="020B0604020202020204" pitchFamily="34" charset="0"/>
              <a:buChar char="•"/>
            </a:pPr>
            <a:r>
              <a:rPr lang="en-US" sz="1400" dirty="0">
                <a:latin typeface="Baskerville Old Face" panose="02020602080505020303" pitchFamily="18" charset="0"/>
              </a:rPr>
              <a:t>The </a:t>
            </a:r>
            <a:r>
              <a:rPr lang="en-US" sz="1400" i="1" dirty="0">
                <a:solidFill>
                  <a:srgbClr val="006600"/>
                </a:solidFill>
                <a:latin typeface="Baskerville Old Face" panose="02020602080505020303" pitchFamily="18" charset="0"/>
                <a:cs typeface="Andalus" panose="02020603050405020304" pitchFamily="18" charset="-78"/>
              </a:rPr>
              <a:t>superficial fascia </a:t>
            </a:r>
            <a:r>
              <a:rPr lang="en-US" sz="1400" dirty="0">
                <a:latin typeface="Baskerville Old Face" panose="02020602080505020303" pitchFamily="18" charset="0"/>
              </a:rPr>
              <a:t>is a thin fatty membrane enclosing the </a:t>
            </a:r>
            <a:r>
              <a:rPr lang="en-US" sz="1400" dirty="0" err="1" smtClean="0">
                <a:latin typeface="Baskerville Old Face" panose="02020602080505020303" pitchFamily="18" charset="0"/>
              </a:rPr>
              <a:t>platysma</a:t>
            </a:r>
            <a:r>
              <a:rPr lang="en-US" sz="1400" dirty="0" smtClean="0">
                <a:latin typeface="Baskerville Old Face" panose="02020602080505020303" pitchFamily="18" charset="0"/>
              </a:rPr>
              <a:t>.</a:t>
            </a:r>
          </a:p>
          <a:p>
            <a:pPr marL="285750" indent="-285750">
              <a:buFont typeface="Arial" panose="020B0604020202020204" pitchFamily="34" charset="0"/>
              <a:buChar char="•"/>
            </a:pPr>
            <a:r>
              <a:rPr lang="en-US" sz="1400" dirty="0" smtClean="0">
                <a:latin typeface="Baskerville Old Face" panose="02020602080505020303" pitchFamily="18" charset="0"/>
              </a:rPr>
              <a:t>The </a:t>
            </a:r>
            <a:r>
              <a:rPr lang="en-US" sz="1400" i="1" dirty="0">
                <a:solidFill>
                  <a:srgbClr val="006600"/>
                </a:solidFill>
                <a:latin typeface="Baskerville Old Face" panose="02020602080505020303" pitchFamily="18" charset="0"/>
                <a:cs typeface="Andalus" panose="02020603050405020304" pitchFamily="18" charset="-78"/>
              </a:rPr>
              <a:t>deep fascia </a:t>
            </a:r>
            <a:r>
              <a:rPr lang="en-US" sz="1400" dirty="0">
                <a:latin typeface="Baskerville Old Face" panose="02020602080505020303" pitchFamily="18" charset="0"/>
              </a:rPr>
              <a:t>can be divided into </a:t>
            </a:r>
            <a:r>
              <a:rPr lang="en-US" sz="1400" dirty="0" smtClean="0">
                <a:latin typeface="Baskerville Old Face" panose="02020602080505020303" pitchFamily="18" charset="0"/>
              </a:rPr>
              <a:t>3/4 layers or parts.</a:t>
            </a:r>
            <a:endParaRPr lang="en-US" sz="1400" dirty="0">
              <a:latin typeface="Baskerville Old Face" panose="02020602080505020303" pitchFamily="18" charset="0"/>
            </a:endParaRPr>
          </a:p>
          <a:p>
            <a:pPr marL="800100" lvl="1" indent="-342900">
              <a:buFont typeface="+mj-lt"/>
              <a:buAutoNum type="arabicPeriod"/>
            </a:pPr>
            <a:r>
              <a:rPr lang="en-US" sz="1400" dirty="0" smtClean="0">
                <a:latin typeface="Baskerville Old Face" panose="02020602080505020303" pitchFamily="18" charset="0"/>
              </a:rPr>
              <a:t>The </a:t>
            </a:r>
            <a:r>
              <a:rPr lang="en-US" sz="1400" b="1" i="1" dirty="0">
                <a:solidFill>
                  <a:srgbClr val="006600"/>
                </a:solidFill>
                <a:latin typeface="Baskerville Old Face" panose="02020602080505020303" pitchFamily="18" charset="0"/>
                <a:cs typeface="Andalus" panose="02020603050405020304" pitchFamily="18" charset="-78"/>
              </a:rPr>
              <a:t>enveloping / investing fascia </a:t>
            </a:r>
            <a:r>
              <a:rPr lang="en-US" sz="1400" dirty="0">
                <a:latin typeface="Baskerville Old Face" panose="02020602080505020303" pitchFamily="18" charset="0"/>
              </a:rPr>
              <a:t>invests the muscles of the </a:t>
            </a:r>
            <a:r>
              <a:rPr lang="en-US" sz="1400" dirty="0" smtClean="0">
                <a:latin typeface="Baskerville Old Face" panose="02020602080505020303" pitchFamily="18" charset="0"/>
              </a:rPr>
              <a:t>neck (trapezius</a:t>
            </a:r>
            <a:r>
              <a:rPr lang="en-US" sz="1400" dirty="0">
                <a:latin typeface="Baskerville Old Face" panose="02020602080505020303" pitchFamily="18" charset="0"/>
              </a:rPr>
              <a:t>, the </a:t>
            </a:r>
            <a:r>
              <a:rPr lang="en-US" sz="1400" dirty="0" smtClean="0">
                <a:latin typeface="Baskerville Old Face" panose="02020602080505020303" pitchFamily="18" charset="0"/>
              </a:rPr>
              <a:t>sternocleidomastoid, the </a:t>
            </a:r>
            <a:r>
              <a:rPr lang="en-US" sz="1400" dirty="0">
                <a:latin typeface="Baskerville Old Face" panose="02020602080505020303" pitchFamily="18" charset="0"/>
              </a:rPr>
              <a:t>strap muscles and the parotid and </a:t>
            </a:r>
            <a:r>
              <a:rPr lang="en-US" sz="1400" dirty="0" smtClean="0">
                <a:latin typeface="Baskerville Old Face" panose="02020602080505020303" pitchFamily="18" charset="0"/>
              </a:rPr>
              <a:t>submandibular glands). </a:t>
            </a:r>
          </a:p>
          <a:p>
            <a:pPr lvl="1"/>
            <a:r>
              <a:rPr lang="en-US" sz="1400" dirty="0">
                <a:solidFill>
                  <a:srgbClr val="C00000"/>
                </a:solidFill>
                <a:latin typeface="Baskerville Old Face" panose="02020602080505020303" pitchFamily="18" charset="0"/>
              </a:rPr>
              <a:t> </a:t>
            </a:r>
            <a:r>
              <a:rPr lang="en-US" sz="1400" dirty="0" smtClean="0">
                <a:solidFill>
                  <a:srgbClr val="C00000"/>
                </a:solidFill>
                <a:latin typeface="Baskerville Old Face" panose="02020602080505020303" pitchFamily="18" charset="0"/>
              </a:rPr>
              <a:t>      CS</a:t>
            </a:r>
            <a:r>
              <a:rPr lang="en-US" sz="1400" dirty="0" smtClean="0">
                <a:latin typeface="Baskerville Old Face" panose="02020602080505020303" pitchFamily="18" charset="0"/>
              </a:rPr>
              <a:t>. The </a:t>
            </a:r>
            <a:r>
              <a:rPr lang="en-US" sz="1400" dirty="0">
                <a:latin typeface="Baskerville Old Face" panose="02020602080505020303" pitchFamily="18" charset="0"/>
              </a:rPr>
              <a:t>external jugular vein pierces the deep fascia above the clavicle. </a:t>
            </a:r>
            <a:r>
              <a:rPr lang="en-US" sz="1400" dirty="0" smtClean="0">
                <a:latin typeface="Baskerville Old Face" panose="02020602080505020303" pitchFamily="18" charset="0"/>
              </a:rPr>
              <a:t>If the 	vein is divided </a:t>
            </a:r>
            <a:r>
              <a:rPr lang="en-US" sz="1400" dirty="0">
                <a:latin typeface="Baskerville Old Face" panose="02020602080505020303" pitchFamily="18" charset="0"/>
              </a:rPr>
              <a:t>here, it is held open by the deep fascia which </a:t>
            </a:r>
            <a:r>
              <a:rPr lang="en-US" sz="1400" dirty="0" smtClean="0">
                <a:latin typeface="Baskerville Old Face" panose="02020602080505020303" pitchFamily="18" charset="0"/>
              </a:rPr>
              <a:t>is attached </a:t>
            </a:r>
            <a:r>
              <a:rPr lang="en-US" sz="1400" dirty="0">
                <a:latin typeface="Baskerville Old Face" panose="02020602080505020303" pitchFamily="18" charset="0"/>
              </a:rPr>
              <a:t>to </a:t>
            </a:r>
            <a:r>
              <a:rPr lang="en-US" sz="1400" dirty="0" smtClean="0">
                <a:latin typeface="Baskerville Old Face" panose="02020602080505020303" pitchFamily="18" charset="0"/>
              </a:rPr>
              <a:t>	its </a:t>
            </a:r>
            <a:r>
              <a:rPr lang="en-US" sz="1400" dirty="0">
                <a:latin typeface="Baskerville Old Face" panose="02020602080505020303" pitchFamily="18" charset="0"/>
              </a:rPr>
              <a:t>margins, </a:t>
            </a:r>
            <a:r>
              <a:rPr lang="en-US" sz="1400" dirty="0" smtClean="0">
                <a:latin typeface="Baskerville Old Face" panose="02020602080505020303" pitchFamily="18" charset="0"/>
              </a:rPr>
              <a:t>air </a:t>
            </a:r>
            <a:r>
              <a:rPr lang="en-US" sz="1400" dirty="0">
                <a:latin typeface="Baskerville Old Face" panose="02020602080505020303" pitchFamily="18" charset="0"/>
              </a:rPr>
              <a:t>is </a:t>
            </a:r>
            <a:r>
              <a:rPr lang="en-US" sz="1400" dirty="0" smtClean="0">
                <a:latin typeface="Baskerville Old Face" panose="02020602080505020303" pitchFamily="18" charset="0"/>
              </a:rPr>
              <a:t>sucked </a:t>
            </a:r>
            <a:r>
              <a:rPr lang="en-US" sz="1400" dirty="0">
                <a:latin typeface="Baskerville Old Face" panose="02020602080505020303" pitchFamily="18" charset="0"/>
              </a:rPr>
              <a:t>into the vein lumen during </a:t>
            </a:r>
            <a:r>
              <a:rPr lang="en-US" sz="1400" dirty="0" smtClean="0">
                <a:latin typeface="Baskerville Old Face" panose="02020602080505020303" pitchFamily="18" charset="0"/>
              </a:rPr>
              <a:t> inspiration  and a fatal 	air </a:t>
            </a:r>
            <a:r>
              <a:rPr lang="en-US" sz="1400" dirty="0">
                <a:latin typeface="Baskerville Old Face" panose="02020602080505020303" pitchFamily="18" charset="0"/>
              </a:rPr>
              <a:t>embolism may </a:t>
            </a:r>
            <a:r>
              <a:rPr lang="en-US" sz="1400" dirty="0" smtClean="0">
                <a:latin typeface="Baskerville Old Face" panose="02020602080505020303" pitchFamily="18" charset="0"/>
              </a:rPr>
              <a:t>ensue.</a:t>
            </a:r>
          </a:p>
          <a:p>
            <a:pPr marL="800100" lvl="1" indent="-342900">
              <a:buFont typeface="+mj-lt"/>
              <a:buAutoNum type="arabicPeriod" startAt="2"/>
            </a:pPr>
            <a:r>
              <a:rPr lang="en-US" sz="1400" dirty="0" smtClean="0">
                <a:latin typeface="Baskerville Old Face" panose="02020602080505020303" pitchFamily="18" charset="0"/>
              </a:rPr>
              <a:t>	The </a:t>
            </a:r>
            <a:r>
              <a:rPr lang="en-US" sz="1400" b="1" i="1" dirty="0" err="1">
                <a:solidFill>
                  <a:srgbClr val="006600"/>
                </a:solidFill>
                <a:latin typeface="Baskerville Old Face" panose="02020602080505020303" pitchFamily="18" charset="0"/>
                <a:cs typeface="Andalus" panose="02020603050405020304" pitchFamily="18" charset="-78"/>
              </a:rPr>
              <a:t>prevertebral</a:t>
            </a:r>
            <a:r>
              <a:rPr lang="en-US" sz="1400" b="1" i="1" dirty="0">
                <a:solidFill>
                  <a:srgbClr val="006600"/>
                </a:solidFill>
                <a:latin typeface="Baskerville Old Face" panose="02020602080505020303" pitchFamily="18" charset="0"/>
                <a:cs typeface="Andalus" panose="02020603050405020304" pitchFamily="18" charset="-78"/>
              </a:rPr>
              <a:t> fascia </a:t>
            </a:r>
            <a:r>
              <a:rPr lang="en-US" sz="1400" dirty="0">
                <a:latin typeface="Baskerville Old Face" panose="02020602080505020303" pitchFamily="18" charset="0"/>
              </a:rPr>
              <a:t>passes across the vertebrae and </a:t>
            </a:r>
            <a:r>
              <a:rPr lang="en-US" sz="1400" dirty="0" err="1" smtClean="0">
                <a:latin typeface="Baskerville Old Face" panose="02020602080505020303" pitchFamily="18" charset="0"/>
              </a:rPr>
              <a:t>prevertebral</a:t>
            </a:r>
            <a:r>
              <a:rPr lang="en-US" sz="1400" dirty="0" smtClean="0">
                <a:latin typeface="Baskerville Old Face" panose="02020602080505020303" pitchFamily="18" charset="0"/>
              </a:rPr>
              <a:t> muscles behind </a:t>
            </a:r>
            <a:r>
              <a:rPr lang="en-US" sz="1400" dirty="0">
                <a:latin typeface="Baskerville Old Face" panose="02020602080505020303" pitchFamily="18" charset="0"/>
              </a:rPr>
              <a:t>the </a:t>
            </a:r>
            <a:r>
              <a:rPr lang="en-US" sz="1400" dirty="0" err="1" smtClean="0">
                <a:latin typeface="Baskerville Old Face" panose="02020602080505020303" pitchFamily="18" charset="0"/>
              </a:rPr>
              <a:t>oesophagus</a:t>
            </a:r>
            <a:r>
              <a:rPr lang="en-US" sz="1400" dirty="0">
                <a:latin typeface="Baskerville Old Face" panose="02020602080505020303" pitchFamily="18" charset="0"/>
              </a:rPr>
              <a:t>, the pharynx and the great vessels</a:t>
            </a:r>
            <a:r>
              <a:rPr lang="en-US" sz="1400" dirty="0" smtClean="0">
                <a:latin typeface="Baskerville Old Face" panose="02020602080505020303" pitchFamily="18" charset="0"/>
              </a:rPr>
              <a:t>.  </a:t>
            </a:r>
          </a:p>
          <a:p>
            <a:pPr lvl="1"/>
            <a:r>
              <a:rPr lang="en-US" sz="1400" dirty="0" smtClean="0">
                <a:solidFill>
                  <a:srgbClr val="C00000"/>
                </a:solidFill>
                <a:latin typeface="Baskerville Old Face" panose="02020602080505020303" pitchFamily="18" charset="0"/>
              </a:rPr>
              <a:t>	CS.  </a:t>
            </a:r>
            <a:r>
              <a:rPr lang="en-US" sz="1400" dirty="0" smtClean="0">
                <a:latin typeface="Baskerville Old Face" panose="02020602080505020303" pitchFamily="18" charset="0"/>
              </a:rPr>
              <a:t>Pus </a:t>
            </a:r>
            <a:r>
              <a:rPr lang="en-US" sz="1400" dirty="0">
                <a:latin typeface="Baskerville Old Face" panose="02020602080505020303" pitchFamily="18" charset="0"/>
              </a:rPr>
              <a:t>from a </a:t>
            </a:r>
            <a:r>
              <a:rPr lang="en-US" sz="1400" dirty="0" err="1">
                <a:latin typeface="Baskerville Old Face" panose="02020602080505020303" pitchFamily="18" charset="0"/>
              </a:rPr>
              <a:t>tuberculous</a:t>
            </a:r>
            <a:r>
              <a:rPr lang="en-US" sz="1400" dirty="0">
                <a:latin typeface="Baskerville Old Face" panose="02020602080505020303" pitchFamily="18" charset="0"/>
              </a:rPr>
              <a:t> cervical vertebra </a:t>
            </a:r>
            <a:r>
              <a:rPr lang="en-US" sz="1400" dirty="0" smtClean="0">
                <a:latin typeface="Baskerville Old Face" panose="02020602080505020303" pitchFamily="18" charset="0"/>
              </a:rPr>
              <a:t>may </a:t>
            </a:r>
            <a:r>
              <a:rPr lang="en-US" sz="1400" dirty="0">
                <a:latin typeface="Baskerville Old Face" panose="02020602080505020303" pitchFamily="18" charset="0"/>
              </a:rPr>
              <a:t>form a midline swelling </a:t>
            </a:r>
            <a:r>
              <a:rPr lang="en-US" sz="1400" dirty="0" smtClean="0">
                <a:latin typeface="Baskerville Old Face" panose="02020602080505020303" pitchFamily="18" charset="0"/>
              </a:rPr>
              <a:t>	in  the posterior </a:t>
            </a:r>
            <a:r>
              <a:rPr lang="en-US" sz="1400" dirty="0">
                <a:latin typeface="Baskerville Old Face" panose="02020602080505020303" pitchFamily="18" charset="0"/>
              </a:rPr>
              <a:t>wall of </a:t>
            </a:r>
            <a:r>
              <a:rPr lang="en-US" sz="1400" dirty="0" smtClean="0">
                <a:latin typeface="Baskerville Old Face" panose="02020602080505020303" pitchFamily="18" charset="0"/>
              </a:rPr>
              <a:t>the pharynx</a:t>
            </a:r>
            <a:r>
              <a:rPr lang="en-US" sz="1400" dirty="0">
                <a:latin typeface="Baskerville Old Face" panose="02020602080505020303" pitchFamily="18" charset="0"/>
              </a:rPr>
              <a:t>.</a:t>
            </a:r>
            <a:r>
              <a:rPr lang="en-US" sz="1400" dirty="0" smtClean="0">
                <a:latin typeface="Baskerville Old Face" panose="02020602080505020303" pitchFamily="18" charset="0"/>
              </a:rPr>
              <a:t> </a:t>
            </a:r>
          </a:p>
          <a:p>
            <a:pPr marL="800100" lvl="1" indent="-342900">
              <a:buFont typeface="+mj-lt"/>
              <a:buAutoNum type="arabicPeriod" startAt="3"/>
            </a:pPr>
            <a:r>
              <a:rPr lang="en-US" sz="1400" dirty="0" smtClean="0">
                <a:latin typeface="Baskerville Old Face" panose="02020602080505020303" pitchFamily="18" charset="0"/>
              </a:rPr>
              <a:t>	The </a:t>
            </a:r>
            <a:r>
              <a:rPr lang="en-US" sz="1400" b="1" i="1" dirty="0" err="1">
                <a:solidFill>
                  <a:srgbClr val="006600"/>
                </a:solidFill>
                <a:latin typeface="Baskerville Old Face" panose="02020602080505020303" pitchFamily="18" charset="0"/>
                <a:cs typeface="Andalus" panose="02020603050405020304" pitchFamily="18" charset="-78"/>
              </a:rPr>
              <a:t>pretracheal</a:t>
            </a:r>
            <a:r>
              <a:rPr lang="en-US" sz="1400" b="1" i="1" dirty="0">
                <a:solidFill>
                  <a:srgbClr val="006600"/>
                </a:solidFill>
                <a:latin typeface="Baskerville Old Face" panose="02020602080505020303" pitchFamily="18" charset="0"/>
                <a:cs typeface="Andalus" panose="02020603050405020304" pitchFamily="18" charset="-78"/>
              </a:rPr>
              <a:t> fascia </a:t>
            </a:r>
            <a:r>
              <a:rPr lang="en-US" sz="1400" dirty="0">
                <a:latin typeface="Baskerville Old Face" panose="02020602080505020303" pitchFamily="18" charset="0"/>
              </a:rPr>
              <a:t>encloses the ‘</a:t>
            </a:r>
            <a:r>
              <a:rPr lang="en-US" sz="1400" dirty="0">
                <a:solidFill>
                  <a:srgbClr val="0000FF"/>
                </a:solidFill>
                <a:latin typeface="Baskerville Old Face" panose="02020602080505020303" pitchFamily="18" charset="0"/>
              </a:rPr>
              <a:t>visceral compartment of the neck</a:t>
            </a:r>
            <a:r>
              <a:rPr lang="en-US" sz="1400" dirty="0" smtClean="0">
                <a:solidFill>
                  <a:srgbClr val="0000FF"/>
                </a:solidFill>
                <a:latin typeface="Baskerville Old Face" panose="02020602080505020303" pitchFamily="18" charset="0"/>
              </a:rPr>
              <a:t>’.   </a:t>
            </a:r>
            <a:r>
              <a:rPr lang="en-US" sz="1400" dirty="0" smtClean="0">
                <a:latin typeface="Baskerville Old Face" panose="02020602080505020303" pitchFamily="18" charset="0"/>
              </a:rPr>
              <a:t>	Extending from </a:t>
            </a:r>
            <a:r>
              <a:rPr lang="en-US" sz="1400" dirty="0">
                <a:latin typeface="Baskerville Old Face" panose="02020602080505020303" pitchFamily="18" charset="0"/>
              </a:rPr>
              <a:t>the hyoid above to the fibrous pericardium </a:t>
            </a:r>
            <a:r>
              <a:rPr lang="en-US" sz="1400" dirty="0" smtClean="0">
                <a:latin typeface="Baskerville Old Face" panose="02020602080505020303" pitchFamily="18" charset="0"/>
              </a:rPr>
              <a:t>below.</a:t>
            </a:r>
          </a:p>
          <a:p>
            <a:pPr marL="800100" lvl="1" indent="-342900">
              <a:buFont typeface="+mj-lt"/>
              <a:buAutoNum type="arabicPeriod" startAt="3"/>
            </a:pPr>
            <a:r>
              <a:rPr lang="en-US" sz="1400" dirty="0">
                <a:latin typeface="Baskerville Old Face" panose="02020602080505020303" pitchFamily="18" charset="0"/>
              </a:rPr>
              <a:t>	</a:t>
            </a:r>
            <a:r>
              <a:rPr lang="en-US" sz="1400" dirty="0" smtClean="0">
                <a:latin typeface="Baskerville Old Face" panose="02020602080505020303" pitchFamily="18" charset="0"/>
              </a:rPr>
              <a:t>The </a:t>
            </a:r>
            <a:r>
              <a:rPr lang="en-US" sz="1400" b="1" i="1" dirty="0">
                <a:solidFill>
                  <a:srgbClr val="006600"/>
                </a:solidFill>
                <a:latin typeface="Baskerville Old Face" panose="02020602080505020303" pitchFamily="18" charset="0"/>
                <a:cs typeface="Andalus" panose="02020603050405020304" pitchFamily="18" charset="-78"/>
              </a:rPr>
              <a:t>carotid sheath, </a:t>
            </a:r>
            <a:r>
              <a:rPr lang="en-US" sz="1400" dirty="0" smtClean="0">
                <a:latin typeface="Baskerville Old Face" panose="02020602080505020303" pitchFamily="18" charset="0"/>
              </a:rPr>
              <a:t>containing carotid, internal jugular and </a:t>
            </a:r>
            <a:r>
              <a:rPr lang="en-US" sz="1400" dirty="0" err="1" smtClean="0">
                <a:latin typeface="Baskerville Old Face" panose="02020602080505020303" pitchFamily="18" charset="0"/>
              </a:rPr>
              <a:t>vagus</a:t>
            </a:r>
            <a:r>
              <a:rPr lang="en-US" sz="1400" dirty="0" smtClean="0">
                <a:latin typeface="Baskerville Old Face" panose="02020602080505020303" pitchFamily="18" charset="0"/>
              </a:rPr>
              <a:t> nerve and   	bearing the cervical sympathetic chain in its posterior wall.</a:t>
            </a:r>
          </a:p>
          <a:p>
            <a:endParaRPr lang="en-US" dirty="0" smtClean="0"/>
          </a:p>
          <a:p>
            <a:pPr marL="800100" lvl="1" indent="-342900">
              <a:buFont typeface="+mj-lt"/>
              <a:buAutoNum type="arabicPeriod"/>
            </a:pPr>
            <a:endParaRPr lang="en-US" dirty="0">
              <a:latin typeface="Baskerville Old Face" panose="02020602080505020303" pitchFamily="18" charset="0"/>
            </a:endParaRPr>
          </a:p>
        </p:txBody>
      </p:sp>
    </p:spTree>
    <p:extLst>
      <p:ext uri="{BB962C8B-B14F-4D97-AF65-F5344CB8AC3E}">
        <p14:creationId xmlns:p14="http://schemas.microsoft.com/office/powerpoint/2010/main" val="3901003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11873</TotalTime>
  <Words>4542</Words>
  <Application>Microsoft Office PowerPoint</Application>
  <PresentationFormat>Custom</PresentationFormat>
  <Paragraphs>573</Paragraphs>
  <Slides>37</Slides>
  <Notes>17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Clinical Anatomy of the Neck The neck is conveniently thought of as the tissue surrounding the 7 cervical vertebrae.   </vt:lpstr>
      <vt:lpstr>  Clinical Anatomy of the Neck  </vt:lpstr>
      <vt:lpstr>  Clinical Anatomy of the Neck  </vt:lpstr>
      <vt:lpstr>PowerPoint Presentation</vt:lpstr>
      <vt:lpstr>  Clinical Anatomy of the Neck – Surface Anatomy of the Neck </vt:lpstr>
      <vt:lpstr>  Clinical Anatomy of the Neck – Surface Anatomy of the Neck </vt:lpstr>
      <vt:lpstr>General Topography of the Neck</vt:lpstr>
      <vt:lpstr>General Topography of the Neck</vt:lpstr>
      <vt:lpstr>The Fascial Compartments of the Neck</vt:lpstr>
      <vt:lpstr>The Fascial Compartments of the Neck</vt:lpstr>
      <vt:lpstr>Tissue Spaces of the Neck</vt:lpstr>
      <vt:lpstr>The Triangles of the Neck</vt:lpstr>
      <vt:lpstr>Triangles of the Neck</vt:lpstr>
      <vt:lpstr>Anterior Triangle of the Neck</vt:lpstr>
      <vt:lpstr>Posterior Triangle of the Neck</vt:lpstr>
      <vt:lpstr>Posterior Triangle of the Neck</vt:lpstr>
      <vt:lpstr>Sternocleidomastoid</vt:lpstr>
      <vt:lpstr>The Thyroid Gland</vt:lpstr>
      <vt:lpstr>The Thyroid Gland</vt:lpstr>
      <vt:lpstr>The Thyroid Gland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Anatomy of the Neck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TRIANGLES OF THE NECK</dc:title>
  <dc:creator>Jamila hafizelmedany</dc:creator>
  <cp:lastModifiedBy>user</cp:lastModifiedBy>
  <cp:revision>378</cp:revision>
  <dcterms:created xsi:type="dcterms:W3CDTF">2011-10-22T07:35:05Z</dcterms:created>
  <dcterms:modified xsi:type="dcterms:W3CDTF">2016-05-19T01:03:09Z</dcterms:modified>
</cp:coreProperties>
</file>