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86"/>
  </p:notesMasterIdLst>
  <p:sldIdLst>
    <p:sldId id="256" r:id="rId2"/>
    <p:sldId id="611" r:id="rId3"/>
    <p:sldId id="661" r:id="rId4"/>
    <p:sldId id="449" r:id="rId5"/>
    <p:sldId id="450" r:id="rId6"/>
    <p:sldId id="451" r:id="rId7"/>
    <p:sldId id="453" r:id="rId8"/>
    <p:sldId id="662" r:id="rId9"/>
    <p:sldId id="454" r:id="rId10"/>
    <p:sldId id="663" r:id="rId11"/>
    <p:sldId id="455" r:id="rId12"/>
    <p:sldId id="457" r:id="rId13"/>
    <p:sldId id="516" r:id="rId14"/>
    <p:sldId id="517" r:id="rId15"/>
    <p:sldId id="479" r:id="rId16"/>
    <p:sldId id="461" r:id="rId17"/>
    <p:sldId id="480" r:id="rId18"/>
    <p:sldId id="481" r:id="rId19"/>
    <p:sldId id="482" r:id="rId20"/>
    <p:sldId id="483" r:id="rId21"/>
    <p:sldId id="484" r:id="rId22"/>
    <p:sldId id="485" r:id="rId23"/>
    <p:sldId id="486" r:id="rId24"/>
    <p:sldId id="575" r:id="rId25"/>
    <p:sldId id="489" r:id="rId26"/>
    <p:sldId id="511" r:id="rId27"/>
    <p:sldId id="510" r:id="rId28"/>
    <p:sldId id="496" r:id="rId29"/>
    <p:sldId id="497" r:id="rId30"/>
    <p:sldId id="498" r:id="rId31"/>
    <p:sldId id="499" r:id="rId32"/>
    <p:sldId id="512" r:id="rId33"/>
    <p:sldId id="502" r:id="rId34"/>
    <p:sldId id="503" r:id="rId35"/>
    <p:sldId id="505" r:id="rId36"/>
    <p:sldId id="508" r:id="rId37"/>
    <p:sldId id="664" r:id="rId38"/>
    <p:sldId id="524" r:id="rId39"/>
    <p:sldId id="606" r:id="rId40"/>
    <p:sldId id="522" r:id="rId41"/>
    <p:sldId id="523" r:id="rId42"/>
    <p:sldId id="526" r:id="rId43"/>
    <p:sldId id="527" r:id="rId44"/>
    <p:sldId id="528" r:id="rId45"/>
    <p:sldId id="529" r:id="rId46"/>
    <p:sldId id="530" r:id="rId47"/>
    <p:sldId id="301" r:id="rId48"/>
    <p:sldId id="633" r:id="rId49"/>
    <p:sldId id="653" r:id="rId50"/>
    <p:sldId id="613" r:id="rId51"/>
    <p:sldId id="646" r:id="rId52"/>
    <p:sldId id="654" r:id="rId53"/>
    <p:sldId id="655" r:id="rId54"/>
    <p:sldId id="657" r:id="rId55"/>
    <p:sldId id="658" r:id="rId56"/>
    <p:sldId id="629" r:id="rId57"/>
    <p:sldId id="632" r:id="rId58"/>
    <p:sldId id="630" r:id="rId59"/>
    <p:sldId id="634" r:id="rId60"/>
    <p:sldId id="615" r:id="rId61"/>
    <p:sldId id="616" r:id="rId62"/>
    <p:sldId id="650" r:id="rId63"/>
    <p:sldId id="617" r:id="rId64"/>
    <p:sldId id="618" r:id="rId65"/>
    <p:sldId id="656" r:id="rId66"/>
    <p:sldId id="636" r:id="rId67"/>
    <p:sldId id="659" r:id="rId68"/>
    <p:sldId id="640" r:id="rId69"/>
    <p:sldId id="637" r:id="rId70"/>
    <p:sldId id="651" r:id="rId71"/>
    <p:sldId id="638" r:id="rId72"/>
    <p:sldId id="641" r:id="rId73"/>
    <p:sldId id="642" r:id="rId74"/>
    <p:sldId id="643" r:id="rId75"/>
    <p:sldId id="644" r:id="rId76"/>
    <p:sldId id="645" r:id="rId77"/>
    <p:sldId id="619" r:id="rId78"/>
    <p:sldId id="625" r:id="rId79"/>
    <p:sldId id="652" r:id="rId80"/>
    <p:sldId id="620" r:id="rId81"/>
    <p:sldId id="622" r:id="rId82"/>
    <p:sldId id="623" r:id="rId83"/>
    <p:sldId id="624" r:id="rId84"/>
    <p:sldId id="660" r:id="rId85"/>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3" autoAdjust="0"/>
    <p:restoredTop sz="94615" autoAdjust="0"/>
  </p:normalViewPr>
  <p:slideViewPr>
    <p:cSldViewPr>
      <p:cViewPr>
        <p:scale>
          <a:sx n="73" d="100"/>
          <a:sy n="73" d="100"/>
        </p:scale>
        <p:origin x="-121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55239D-5F94-42F0-B39B-148D3ABAD2B1}" type="datetimeFigureOut">
              <a:rPr lang="en-US" smtClean="0"/>
              <a:pPr/>
              <a:t>5/19/2016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AD536B-6A4D-44FE-87FC-76A8FCB5AA3B}" type="slidenum">
              <a:rPr lang="en-US" smtClean="0"/>
              <a:pPr/>
              <a:t>‹#›</a:t>
            </a:fld>
            <a:endParaRPr lang="en-US"/>
          </a:p>
        </p:txBody>
      </p:sp>
    </p:spTree>
    <p:extLst>
      <p:ext uri="{BB962C8B-B14F-4D97-AF65-F5344CB8AC3E}">
        <p14:creationId xmlns:p14="http://schemas.microsoft.com/office/powerpoint/2010/main" val="3088283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AD536B-6A4D-44FE-87FC-76A8FCB5AA3B}" type="slidenum">
              <a:rPr lang="en-US" smtClean="0"/>
              <a:pPr/>
              <a:t>64</a:t>
            </a:fld>
            <a:endParaRPr lang="en-US"/>
          </a:p>
        </p:txBody>
      </p:sp>
    </p:spTree>
    <p:extLst>
      <p:ext uri="{BB962C8B-B14F-4D97-AF65-F5344CB8AC3E}">
        <p14:creationId xmlns:p14="http://schemas.microsoft.com/office/powerpoint/2010/main" val="235263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AD536B-6A4D-44FE-87FC-76A8FCB5AA3B}" type="slidenum">
              <a:rPr lang="en-US" smtClean="0"/>
              <a:pPr/>
              <a:t>65</a:t>
            </a:fld>
            <a:endParaRPr lang="en-US"/>
          </a:p>
        </p:txBody>
      </p:sp>
    </p:spTree>
    <p:extLst>
      <p:ext uri="{BB962C8B-B14F-4D97-AF65-F5344CB8AC3E}">
        <p14:creationId xmlns:p14="http://schemas.microsoft.com/office/powerpoint/2010/main" val="119058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12/08/1437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12/08/1437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12/08/1437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D5407482-3B73-C14C-A5E6-C39460B53BB7}" type="slidenum">
              <a:rPr lang="ar-SA"/>
              <a:pPr/>
              <a:t>‹#›</a:t>
            </a:fld>
            <a:endParaRPr lang="en-US"/>
          </a:p>
        </p:txBody>
      </p:sp>
    </p:spTree>
    <p:extLst>
      <p:ext uri="{BB962C8B-B14F-4D97-AF65-F5344CB8AC3E}">
        <p14:creationId xmlns:p14="http://schemas.microsoft.com/office/powerpoint/2010/main" val="3901585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12/08/1437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pPr/>
              <a:t>12/08/1437</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12/08/1437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pPr/>
              <a:t>12/08/1437</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pPr/>
              <a:t>12/08/1437</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pPr/>
              <a:t>12/08/1437</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12/08/1437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pPr/>
              <a:t>12/08/1437</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pPr/>
              <a:t>12/08/1437</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92696"/>
            <a:ext cx="7772400" cy="4093625"/>
          </a:xfrm>
        </p:spPr>
        <p:txBody>
          <a:bodyPr>
            <a:normAutofit fontScale="90000"/>
          </a:bodyPr>
          <a:lstStyle/>
          <a:p>
            <a:r>
              <a:rPr lang="en-US" sz="7200" dirty="0" smtClean="0">
                <a:solidFill>
                  <a:srgbClr val="FF0000"/>
                </a:solidFill>
                <a:latin typeface="Brush Script MT" pitchFamily="66" charset="0"/>
              </a:rPr>
              <a:t>Vascular problems </a:t>
            </a:r>
            <a:br>
              <a:rPr lang="en-US" sz="7200" dirty="0" smtClean="0">
                <a:solidFill>
                  <a:srgbClr val="FF0000"/>
                </a:solidFill>
                <a:latin typeface="Brush Script MT" pitchFamily="66" charset="0"/>
              </a:rPr>
            </a:br>
            <a:r>
              <a:rPr lang="en-US" sz="7200" dirty="0" smtClean="0">
                <a:solidFill>
                  <a:srgbClr val="FF0000"/>
                </a:solidFill>
                <a:latin typeface="Brush Script MT" pitchFamily="66" charset="0"/>
              </a:rPr>
              <a:t>of </a:t>
            </a:r>
            <a:br>
              <a:rPr lang="en-US" sz="7200" dirty="0" smtClean="0">
                <a:solidFill>
                  <a:srgbClr val="FF0000"/>
                </a:solidFill>
                <a:latin typeface="Brush Script MT" pitchFamily="66" charset="0"/>
              </a:rPr>
            </a:br>
            <a:r>
              <a:rPr lang="en-US" sz="7200" dirty="0" smtClean="0">
                <a:solidFill>
                  <a:srgbClr val="FF0000"/>
                </a:solidFill>
                <a:latin typeface="Brush Script MT" pitchFamily="66" charset="0"/>
              </a:rPr>
              <a:t>the upper and lower limbs </a:t>
            </a:r>
            <a:endParaRPr lang="en-US" sz="7200" dirty="0">
              <a:solidFill>
                <a:srgbClr val="FF0000"/>
              </a:solidFill>
              <a:latin typeface="Brush Script MT" pitchFamily="66" charset="0"/>
            </a:endParaRPr>
          </a:p>
        </p:txBody>
      </p:sp>
      <p:sp>
        <p:nvSpPr>
          <p:cNvPr id="3" name="Subtitle 2"/>
          <p:cNvSpPr>
            <a:spLocks noGrp="1"/>
          </p:cNvSpPr>
          <p:nvPr>
            <p:ph type="subTitle" idx="1"/>
          </p:nvPr>
        </p:nvSpPr>
        <p:spPr>
          <a:xfrm>
            <a:off x="1371600" y="4786322"/>
            <a:ext cx="6400800" cy="852478"/>
          </a:xfrm>
        </p:spPr>
        <p:txBody>
          <a:bodyPr>
            <a:noAutofit/>
          </a:bodyPr>
          <a:lstStyle/>
          <a:p>
            <a:r>
              <a:rPr lang="en-US" sz="4000" dirty="0" err="1" smtClean="0">
                <a:solidFill>
                  <a:srgbClr val="FF0000"/>
                </a:solidFill>
                <a:latin typeface="Brush Script MT" pitchFamily="66" charset="0"/>
              </a:rPr>
              <a:t>Essam</a:t>
            </a:r>
            <a:r>
              <a:rPr lang="en-US" sz="4000" dirty="0" smtClean="0">
                <a:solidFill>
                  <a:srgbClr val="FF0000"/>
                </a:solidFill>
                <a:latin typeface="Brush Script MT" pitchFamily="66" charset="0"/>
              </a:rPr>
              <a:t> </a:t>
            </a:r>
            <a:r>
              <a:rPr lang="en-US" sz="4000" dirty="0" err="1" smtClean="0">
                <a:solidFill>
                  <a:srgbClr val="FF0000"/>
                </a:solidFill>
                <a:latin typeface="Brush Script MT" pitchFamily="66" charset="0"/>
              </a:rPr>
              <a:t>Eldin</a:t>
            </a:r>
            <a:r>
              <a:rPr lang="en-US" sz="4000" dirty="0" smtClean="0">
                <a:solidFill>
                  <a:srgbClr val="FF0000"/>
                </a:solidFill>
                <a:latin typeface="Brush Script MT" pitchFamily="66" charset="0"/>
              </a:rPr>
              <a:t> </a:t>
            </a:r>
            <a:r>
              <a:rPr lang="en-US" sz="4000" dirty="0" err="1" smtClean="0">
                <a:solidFill>
                  <a:srgbClr val="FF0000"/>
                </a:solidFill>
                <a:latin typeface="Brush Script MT" pitchFamily="66" charset="0"/>
              </a:rPr>
              <a:t>Abd</a:t>
            </a:r>
            <a:r>
              <a:rPr lang="en-US" sz="4000" dirty="0" smtClean="0">
                <a:solidFill>
                  <a:srgbClr val="FF0000"/>
                </a:solidFill>
                <a:latin typeface="Brush Script MT" pitchFamily="66" charset="0"/>
              </a:rPr>
              <a:t> </a:t>
            </a:r>
            <a:r>
              <a:rPr lang="en-US" sz="4000" dirty="0" err="1" smtClean="0">
                <a:solidFill>
                  <a:srgbClr val="FF0000"/>
                </a:solidFill>
                <a:latin typeface="Brush Script MT" pitchFamily="66" charset="0"/>
              </a:rPr>
              <a:t>Elhady</a:t>
            </a:r>
            <a:r>
              <a:rPr lang="en-US" sz="4000" dirty="0" smtClean="0">
                <a:solidFill>
                  <a:srgbClr val="FF0000"/>
                </a:solidFill>
                <a:latin typeface="Brush Script MT" pitchFamily="66" charset="0"/>
              </a:rPr>
              <a:t> </a:t>
            </a:r>
            <a:r>
              <a:rPr lang="en-US" sz="4000" dirty="0" err="1" smtClean="0">
                <a:solidFill>
                  <a:srgbClr val="FF0000"/>
                </a:solidFill>
                <a:latin typeface="Brush Script MT" pitchFamily="66" charset="0"/>
              </a:rPr>
              <a:t>Salama</a:t>
            </a:r>
            <a:r>
              <a:rPr lang="en-US" sz="4000" dirty="0" smtClean="0">
                <a:solidFill>
                  <a:srgbClr val="FF0000"/>
                </a:solidFill>
                <a:latin typeface="Brush Script MT" pitchFamily="66" charset="0"/>
              </a:rPr>
              <a:t> </a:t>
            </a:r>
            <a:endParaRPr lang="en-US" sz="4000" dirty="0">
              <a:solidFill>
                <a:srgbClr val="FF0000"/>
              </a:solidFill>
              <a:latin typeface="Brush Script MT"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120" y="188640"/>
            <a:ext cx="3008313" cy="635670"/>
          </a:xfrm>
        </p:spPr>
        <p:txBody>
          <a:bodyPr>
            <a:normAutofit/>
          </a:bodyPr>
          <a:lstStyle/>
          <a:p>
            <a:pPr algn="ctr"/>
            <a:r>
              <a:rPr lang="en-US" sz="3200" dirty="0" smtClean="0">
                <a:solidFill>
                  <a:srgbClr val="FF0000"/>
                </a:solidFill>
                <a:latin typeface="Arial"/>
                <a:ea typeface="+mn-ea"/>
                <a:cs typeface="Arial"/>
              </a:rPr>
              <a:t>Ulnar artery</a:t>
            </a:r>
            <a:endParaRPr lang="en-US" sz="3200" dirty="0">
              <a:solidFill>
                <a:srgbClr val="FF0000"/>
              </a:solidFill>
              <a:latin typeface="Arial"/>
              <a:ea typeface="+mn-ea"/>
              <a:cs typeface="Arial"/>
            </a:endParaRPr>
          </a:p>
        </p:txBody>
      </p:sp>
      <p:sp>
        <p:nvSpPr>
          <p:cNvPr id="4" name="Text Placeholder 3"/>
          <p:cNvSpPr>
            <a:spLocks noGrp="1"/>
          </p:cNvSpPr>
          <p:nvPr>
            <p:ph type="body" sz="half" idx="2"/>
          </p:nvPr>
        </p:nvSpPr>
        <p:spPr>
          <a:xfrm>
            <a:off x="323528" y="332656"/>
            <a:ext cx="4968552" cy="6408712"/>
          </a:xfrm>
        </p:spPr>
        <p:txBody>
          <a:bodyPr>
            <a:noAutofit/>
          </a:bodyPr>
          <a:lstStyle/>
          <a:p>
            <a:pPr algn="l" rtl="0">
              <a:buFont typeface="Wingdings" pitchFamily="2" charset="2"/>
              <a:buChar char="q"/>
            </a:pPr>
            <a:r>
              <a:rPr lang="en-US" sz="2400" b="1" dirty="0" smtClean="0">
                <a:latin typeface="Arial"/>
                <a:cs typeface="Arial"/>
              </a:rPr>
              <a:t>Branches :</a:t>
            </a:r>
          </a:p>
          <a:p>
            <a:pPr algn="l" rtl="0"/>
            <a:r>
              <a:rPr lang="pt-BR" sz="2400" dirty="0" smtClean="0">
                <a:latin typeface="Arial"/>
                <a:cs typeface="Arial"/>
              </a:rPr>
              <a:t>o Anterior ulnar recurrent artery</a:t>
            </a:r>
          </a:p>
          <a:p>
            <a:pPr algn="l" rtl="0"/>
            <a:r>
              <a:rPr lang="pt-BR" sz="2400" dirty="0" smtClean="0">
                <a:latin typeface="Arial"/>
                <a:cs typeface="Arial"/>
              </a:rPr>
              <a:t>o Posterior ulnar recurrent artery</a:t>
            </a:r>
          </a:p>
          <a:p>
            <a:pPr algn="l" rtl="0"/>
            <a:r>
              <a:rPr lang="en-US" sz="2400" dirty="0" smtClean="0">
                <a:latin typeface="Arial"/>
                <a:cs typeface="Arial"/>
              </a:rPr>
              <a:t>o Common interosseous artery, which divides into anterior interosseous artery and posterior interosseous artery (which gives rise to the posterior interosseous recurrent artery) .</a:t>
            </a:r>
          </a:p>
          <a:p>
            <a:pPr algn="l" rtl="0"/>
            <a:r>
              <a:rPr lang="en-US" sz="2400" dirty="0" smtClean="0">
                <a:latin typeface="Arial"/>
                <a:cs typeface="Arial"/>
              </a:rPr>
              <a:t>o Muscular branches.</a:t>
            </a:r>
          </a:p>
          <a:p>
            <a:pPr algn="l" rtl="0"/>
            <a:r>
              <a:rPr lang="en-US" sz="2400" dirty="0" smtClean="0">
                <a:latin typeface="Arial"/>
                <a:cs typeface="Arial"/>
              </a:rPr>
              <a:t>o Cutaneous branches  </a:t>
            </a:r>
          </a:p>
          <a:p>
            <a:pPr algn="l" rtl="0">
              <a:buFont typeface="Courier New" pitchFamily="49" charset="0"/>
              <a:buChar char="o"/>
            </a:pPr>
            <a:r>
              <a:rPr lang="en-US" sz="2400" dirty="0" smtClean="0">
                <a:latin typeface="Arial"/>
                <a:cs typeface="Arial"/>
              </a:rPr>
              <a:t>Branches sharing in arterial anastomosis around the wrist joint.</a:t>
            </a:r>
          </a:p>
          <a:p>
            <a:pPr algn="l" rtl="0">
              <a:buFont typeface="Courier New" pitchFamily="49" charset="0"/>
              <a:buChar char="o"/>
            </a:pPr>
            <a:r>
              <a:rPr lang="en-US" sz="2400" dirty="0" smtClean="0">
                <a:latin typeface="Arial"/>
                <a:cs typeface="Arial"/>
              </a:rPr>
              <a:t>Ends by be continuous as </a:t>
            </a:r>
            <a:r>
              <a:rPr lang="en-US" sz="2400" dirty="0" smtClean="0">
                <a:solidFill>
                  <a:srgbClr val="FF0000"/>
                </a:solidFill>
                <a:latin typeface="Arial"/>
                <a:cs typeface="Arial"/>
              </a:rPr>
              <a:t>superficial palmar arch.</a:t>
            </a:r>
            <a:r>
              <a:rPr lang="en-US" sz="2400" dirty="0" smtClean="0">
                <a:latin typeface="Arial"/>
                <a:cs typeface="Arial"/>
              </a:rPr>
              <a:t> </a:t>
            </a:r>
          </a:p>
          <a:p>
            <a:pPr algn="l" rtl="0"/>
            <a:endParaRPr lang="en-US" sz="2400" dirty="0">
              <a:latin typeface="Arial"/>
              <a:cs typeface="Arial"/>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5354319" y="888255"/>
            <a:ext cx="3538161" cy="5853113"/>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056" y="188640"/>
            <a:ext cx="3008313" cy="1025782"/>
          </a:xfrm>
        </p:spPr>
        <p:txBody>
          <a:bodyPr>
            <a:noAutofit/>
          </a:bodyPr>
          <a:lstStyle/>
          <a:p>
            <a:pPr algn="ctr"/>
            <a:r>
              <a:rPr lang="en-US" sz="2400" dirty="0" smtClean="0">
                <a:solidFill>
                  <a:srgbClr val="FF0000"/>
                </a:solidFill>
                <a:latin typeface="Arial"/>
                <a:ea typeface="+mn-ea"/>
                <a:cs typeface="Arial"/>
              </a:rPr>
              <a:t>Superficial Palmar Arch</a:t>
            </a:r>
          </a:p>
        </p:txBody>
      </p:sp>
      <p:sp>
        <p:nvSpPr>
          <p:cNvPr id="4" name="Text Placeholder 3"/>
          <p:cNvSpPr>
            <a:spLocks noGrp="1"/>
          </p:cNvSpPr>
          <p:nvPr>
            <p:ph type="body" sz="half" idx="2"/>
          </p:nvPr>
        </p:nvSpPr>
        <p:spPr>
          <a:xfrm>
            <a:off x="0" y="1124744"/>
            <a:ext cx="4283968" cy="5001419"/>
          </a:xfrm>
        </p:spPr>
        <p:txBody>
          <a:bodyPr>
            <a:noAutofit/>
          </a:bodyPr>
          <a:lstStyle/>
          <a:p>
            <a:pPr marL="457200" indent="-457200" algn="l" rtl="0">
              <a:lnSpc>
                <a:spcPct val="150000"/>
              </a:lnSpc>
              <a:buFont typeface="Wingdings" pitchFamily="2" charset="2"/>
              <a:buChar char="§"/>
              <a:defRPr/>
            </a:pPr>
            <a:r>
              <a:rPr lang="en-US" sz="2000" dirty="0" smtClean="0">
                <a:latin typeface="Arial"/>
                <a:cs typeface="Arial"/>
              </a:rPr>
              <a:t>Direct continuation of </a:t>
            </a:r>
            <a:r>
              <a:rPr lang="en-US" sz="2000" dirty="0" smtClean="0">
                <a:solidFill>
                  <a:srgbClr val="FF0000"/>
                </a:solidFill>
                <a:latin typeface="Arial"/>
                <a:cs typeface="Arial"/>
              </a:rPr>
              <a:t>Ulnar artery.</a:t>
            </a:r>
          </a:p>
          <a:p>
            <a:pPr marL="457200" indent="-457200" algn="l" rtl="0">
              <a:lnSpc>
                <a:spcPct val="150000"/>
              </a:lnSpc>
              <a:buFont typeface="Wingdings" pitchFamily="2" charset="2"/>
              <a:buChar char="§"/>
              <a:defRPr/>
            </a:pPr>
            <a:r>
              <a:rPr lang="en-US" sz="2000" dirty="0" smtClean="0">
                <a:latin typeface="Arial"/>
                <a:cs typeface="Arial"/>
              </a:rPr>
              <a:t>On the lateral side it is completed by </a:t>
            </a:r>
            <a:r>
              <a:rPr lang="en-US" sz="2000" dirty="0" smtClean="0">
                <a:solidFill>
                  <a:srgbClr val="FF0000"/>
                </a:solidFill>
                <a:latin typeface="Arial"/>
                <a:cs typeface="Arial"/>
              </a:rPr>
              <a:t>superficial palmar branch of the radial artery.</a:t>
            </a:r>
          </a:p>
          <a:p>
            <a:pPr marL="457200" indent="-457200" algn="l" rtl="0">
              <a:lnSpc>
                <a:spcPct val="150000"/>
              </a:lnSpc>
              <a:buFont typeface="Wingdings" pitchFamily="2" charset="2"/>
              <a:buChar char="§"/>
              <a:defRPr/>
            </a:pPr>
            <a:r>
              <a:rPr lang="en-US" sz="2000" dirty="0" smtClean="0">
                <a:latin typeface="Arial"/>
                <a:cs typeface="Arial"/>
              </a:rPr>
              <a:t>It is superficially placed in palm in front of the long flexor tendons.</a:t>
            </a:r>
          </a:p>
          <a:p>
            <a:pPr marL="457200" indent="-457200" algn="l" rtl="0">
              <a:lnSpc>
                <a:spcPct val="150000"/>
              </a:lnSpc>
              <a:buFont typeface="Wingdings" pitchFamily="2" charset="2"/>
              <a:buChar char="§"/>
              <a:defRPr/>
            </a:pPr>
            <a:r>
              <a:rPr lang="en-US" sz="2000" dirty="0" smtClean="0">
                <a:latin typeface="Arial"/>
                <a:cs typeface="Arial"/>
              </a:rPr>
              <a:t>It gives four digital arteries</a:t>
            </a:r>
          </a:p>
          <a:p>
            <a:pPr algn="l" rtl="0"/>
            <a:r>
              <a:rPr lang="en-US" sz="2000" dirty="0" smtClean="0">
                <a:latin typeface="Arial"/>
                <a:cs typeface="Arial"/>
              </a:rPr>
              <a:t> </a:t>
            </a:r>
          </a:p>
        </p:txBody>
      </p:sp>
      <p:pic>
        <p:nvPicPr>
          <p:cNvPr id="5" name="Picture 2"/>
          <p:cNvPicPr>
            <a:picLocks noGrp="1" noChangeAspect="1" noChangeArrowheads="1"/>
          </p:cNvPicPr>
          <p:nvPr>
            <p:ph idx="1"/>
          </p:nvPr>
        </p:nvPicPr>
        <p:blipFill>
          <a:blip r:embed="rId2" cstate="print"/>
          <a:srcRect/>
          <a:stretch>
            <a:fillRect/>
          </a:stretch>
        </p:blipFill>
        <p:spPr>
          <a:xfrm>
            <a:off x="4283968" y="1454993"/>
            <a:ext cx="4638675" cy="5286375"/>
          </a:xfrm>
          <a:solidFill>
            <a:schemeClr val="accent2"/>
          </a:solidFill>
          <a:ln>
            <a:solidFill>
              <a:srgbClr val="FF0000"/>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0" y="692696"/>
            <a:ext cx="3008313" cy="1021792"/>
          </a:xfrm>
        </p:spPr>
        <p:txBody>
          <a:bodyPr>
            <a:noAutofit/>
          </a:bodyPr>
          <a:lstStyle/>
          <a:p>
            <a:pPr algn="ctr"/>
            <a:r>
              <a:rPr lang="en-US" sz="3200" dirty="0" smtClean="0">
                <a:solidFill>
                  <a:srgbClr val="FF0000"/>
                </a:solidFill>
                <a:latin typeface="Arial"/>
                <a:ea typeface="+mn-ea"/>
                <a:cs typeface="Arial"/>
              </a:rPr>
              <a:t>Deep Palmar Arch</a:t>
            </a:r>
          </a:p>
        </p:txBody>
      </p:sp>
      <p:sp>
        <p:nvSpPr>
          <p:cNvPr id="4" name="Text Placeholder 3"/>
          <p:cNvSpPr>
            <a:spLocks noGrp="1"/>
          </p:cNvSpPr>
          <p:nvPr>
            <p:ph type="body" sz="half" idx="2"/>
          </p:nvPr>
        </p:nvSpPr>
        <p:spPr>
          <a:xfrm>
            <a:off x="0" y="548680"/>
            <a:ext cx="4211960" cy="5952154"/>
          </a:xfrm>
        </p:spPr>
        <p:txBody>
          <a:bodyPr>
            <a:noAutofit/>
          </a:bodyPr>
          <a:lstStyle/>
          <a:p>
            <a:pPr marL="457200" indent="-457200" algn="l" rtl="0">
              <a:lnSpc>
                <a:spcPct val="150000"/>
              </a:lnSpc>
              <a:buFont typeface="Wingdings" pitchFamily="2" charset="2"/>
              <a:buChar char="§"/>
              <a:defRPr/>
            </a:pPr>
            <a:r>
              <a:rPr lang="en-US" sz="1800" dirty="0" smtClean="0">
                <a:latin typeface="Arial"/>
                <a:cs typeface="Arial"/>
              </a:rPr>
              <a:t>Direct continuation of </a:t>
            </a:r>
            <a:r>
              <a:rPr lang="en-US" sz="1800" dirty="0" smtClean="0">
                <a:solidFill>
                  <a:srgbClr val="FF0000"/>
                </a:solidFill>
                <a:latin typeface="Arial"/>
                <a:cs typeface="Arial"/>
              </a:rPr>
              <a:t>Radial artery.</a:t>
            </a:r>
          </a:p>
          <a:p>
            <a:pPr marL="457200" indent="-457200" algn="l" rtl="0">
              <a:lnSpc>
                <a:spcPct val="150000"/>
              </a:lnSpc>
              <a:buFont typeface="Wingdings" pitchFamily="2" charset="2"/>
              <a:buChar char="§"/>
              <a:defRPr/>
            </a:pPr>
            <a:r>
              <a:rPr lang="en-US" sz="1800" dirty="0" smtClean="0">
                <a:latin typeface="Arial"/>
                <a:cs typeface="Arial"/>
              </a:rPr>
              <a:t>On the medial side it is completed by </a:t>
            </a:r>
            <a:r>
              <a:rPr lang="en-US" sz="1800" dirty="0" smtClean="0">
                <a:solidFill>
                  <a:srgbClr val="FF0000"/>
                </a:solidFill>
                <a:latin typeface="Arial"/>
                <a:cs typeface="Arial"/>
              </a:rPr>
              <a:t>deep branch of the ulnar artery.</a:t>
            </a:r>
          </a:p>
          <a:p>
            <a:pPr marL="457200" indent="-457200" algn="l" rtl="0">
              <a:lnSpc>
                <a:spcPct val="150000"/>
              </a:lnSpc>
              <a:buFont typeface="Wingdings" pitchFamily="2" charset="2"/>
              <a:buChar char="§"/>
              <a:defRPr/>
            </a:pPr>
            <a:r>
              <a:rPr lang="en-US" sz="1800" dirty="0" smtClean="0">
                <a:latin typeface="Arial"/>
                <a:cs typeface="Arial"/>
              </a:rPr>
              <a:t>It is deeply placed in palm in front of the metacarpal bones &amp; Interosseous muscles.</a:t>
            </a:r>
          </a:p>
          <a:p>
            <a:pPr marL="457200" indent="-457200" algn="l" rtl="0">
              <a:lnSpc>
                <a:spcPct val="150000"/>
              </a:lnSpc>
              <a:buFont typeface="Wingdings" pitchFamily="2" charset="2"/>
              <a:buChar char="§"/>
              <a:defRPr/>
            </a:pPr>
            <a:r>
              <a:rPr lang="en-US" sz="1800" dirty="0" smtClean="0">
                <a:latin typeface="Arial"/>
                <a:cs typeface="Arial"/>
              </a:rPr>
              <a:t>Branches: Palmar, Metacarpal, Perforating &amp; Recurrent   </a:t>
            </a:r>
          </a:p>
          <a:p>
            <a:pPr marL="457200" indent="-457200" algn="l" rtl="0">
              <a:lnSpc>
                <a:spcPct val="150000"/>
              </a:lnSpc>
              <a:buFont typeface="Wingdings" pitchFamily="2" charset="2"/>
              <a:buChar char="§"/>
              <a:defRPr/>
            </a:pPr>
            <a:r>
              <a:rPr lang="en-US" sz="1800" dirty="0" smtClean="0">
                <a:latin typeface="Arial"/>
                <a:cs typeface="Arial"/>
              </a:rPr>
              <a:t>superiorly sharing in anastomosis around the wrist joint  </a:t>
            </a:r>
          </a:p>
          <a:p>
            <a:pPr marL="457200" indent="-457200" algn="l" rtl="0">
              <a:lnSpc>
                <a:spcPct val="150000"/>
              </a:lnSpc>
              <a:buFont typeface="Wingdings" pitchFamily="2" charset="2"/>
              <a:buChar char="§"/>
              <a:defRPr/>
            </a:pPr>
            <a:r>
              <a:rPr lang="en-US" sz="1800" dirty="0" smtClean="0">
                <a:latin typeface="Arial"/>
                <a:cs typeface="Arial"/>
              </a:rPr>
              <a:t>inferiorly joining digital branches of the superficial palmar arch</a:t>
            </a:r>
          </a:p>
          <a:p>
            <a:endParaRPr lang="en-US" sz="1800" dirty="0"/>
          </a:p>
        </p:txBody>
      </p:sp>
      <p:pic>
        <p:nvPicPr>
          <p:cNvPr id="5" name="Picture 2" descr="C:\Users\ssarain\Desktop\KFMC data\Anatomy books\Grey's Anatomy pictures\C9780443069529-007-f107.jpg"/>
          <p:cNvPicPr>
            <a:picLocks noGrp="1" noChangeAspect="1" noChangeArrowheads="1"/>
          </p:cNvPicPr>
          <p:nvPr>
            <p:ph idx="1"/>
          </p:nvPr>
        </p:nvPicPr>
        <p:blipFill>
          <a:blip r:embed="rId2" cstate="print"/>
          <a:srcRect/>
          <a:stretch>
            <a:fillRect/>
          </a:stretch>
        </p:blipFill>
        <p:spPr bwMode="auto">
          <a:xfrm>
            <a:off x="4207640" y="1916832"/>
            <a:ext cx="4756848" cy="4536504"/>
          </a:xfrm>
          <a:prstGeom prst="rect">
            <a:avLst/>
          </a:prstGeom>
          <a:no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0072" y="260648"/>
            <a:ext cx="3008313" cy="1224136"/>
          </a:xfrm>
        </p:spPr>
        <p:txBody>
          <a:bodyPr>
            <a:noAutofit/>
          </a:bodyPr>
          <a:lstStyle/>
          <a:p>
            <a:pPr algn="ctr"/>
            <a:r>
              <a:rPr lang="en-US" sz="2400" dirty="0" smtClean="0">
                <a:solidFill>
                  <a:srgbClr val="FF0000"/>
                </a:solidFill>
                <a:latin typeface="Arial"/>
                <a:ea typeface="+mn-ea"/>
                <a:cs typeface="Arial"/>
              </a:rPr>
              <a:t>Anastomosis around shoulder joint</a:t>
            </a:r>
          </a:p>
        </p:txBody>
      </p:sp>
      <p:sp>
        <p:nvSpPr>
          <p:cNvPr id="4" name="Text Placeholder 3"/>
          <p:cNvSpPr>
            <a:spLocks noGrp="1"/>
          </p:cNvSpPr>
          <p:nvPr>
            <p:ph type="body" sz="half" idx="2"/>
          </p:nvPr>
        </p:nvSpPr>
        <p:spPr>
          <a:xfrm>
            <a:off x="251520" y="476672"/>
            <a:ext cx="3888432" cy="5649491"/>
          </a:xfrm>
        </p:spPr>
        <p:txBody>
          <a:bodyPr>
            <a:normAutofit fontScale="70000" lnSpcReduction="20000"/>
          </a:bodyPr>
          <a:lstStyle/>
          <a:p>
            <a:pPr marL="457200" indent="-457200" algn="l" rtl="0">
              <a:lnSpc>
                <a:spcPct val="150000"/>
              </a:lnSpc>
              <a:buFont typeface="Wingdings" pitchFamily="2" charset="2"/>
              <a:buChar char="q"/>
              <a:defRPr/>
            </a:pPr>
            <a:r>
              <a:rPr lang="en-US" sz="2500" dirty="0" smtClean="0">
                <a:latin typeface="Arial"/>
                <a:cs typeface="Arial"/>
              </a:rPr>
              <a:t>Anastomosis occurs between branches of </a:t>
            </a:r>
            <a:r>
              <a:rPr lang="en-US" sz="2500" b="1" dirty="0" smtClean="0">
                <a:solidFill>
                  <a:srgbClr val="FF0000"/>
                </a:solidFill>
                <a:latin typeface="Arial"/>
                <a:cs typeface="Arial"/>
              </a:rPr>
              <a:t>Subclavian and Axillary arteries:</a:t>
            </a:r>
          </a:p>
          <a:p>
            <a:pPr marL="914400" lvl="1" indent="-457200" algn="l" rtl="0">
              <a:lnSpc>
                <a:spcPct val="150000"/>
              </a:lnSpc>
              <a:buFont typeface="Wingdings" pitchFamily="2" charset="2"/>
              <a:buChar char="§"/>
              <a:defRPr/>
            </a:pPr>
            <a:r>
              <a:rPr lang="en-US" sz="2500" dirty="0" smtClean="0">
                <a:latin typeface="Arial"/>
                <a:cs typeface="Arial"/>
              </a:rPr>
              <a:t>Branches from Subclavian Artery:</a:t>
            </a:r>
          </a:p>
          <a:p>
            <a:pPr lvl="1" algn="l" rtl="0">
              <a:lnSpc>
                <a:spcPct val="150000"/>
              </a:lnSpc>
              <a:buFont typeface="Courier New" pitchFamily="49" charset="0"/>
              <a:buChar char="o"/>
              <a:defRPr/>
            </a:pPr>
            <a:r>
              <a:rPr lang="en-US" sz="2500" dirty="0" smtClean="0">
                <a:latin typeface="Arial"/>
                <a:cs typeface="Arial"/>
              </a:rPr>
              <a:t> 	</a:t>
            </a:r>
            <a:r>
              <a:rPr lang="en-US" sz="2500" dirty="0" err="1" smtClean="0">
                <a:latin typeface="Arial"/>
                <a:cs typeface="Arial"/>
              </a:rPr>
              <a:t>Suprascapular</a:t>
            </a:r>
            <a:r>
              <a:rPr lang="en-US" sz="2500" dirty="0" smtClean="0">
                <a:latin typeface="Arial"/>
                <a:cs typeface="Arial"/>
              </a:rPr>
              <a:t> artery</a:t>
            </a:r>
          </a:p>
          <a:p>
            <a:pPr lvl="1" algn="l" rtl="0">
              <a:lnSpc>
                <a:spcPct val="150000"/>
              </a:lnSpc>
              <a:buFont typeface="Courier New" pitchFamily="49" charset="0"/>
              <a:buChar char="o"/>
              <a:defRPr/>
            </a:pPr>
            <a:r>
              <a:rPr lang="en-US" sz="2500" dirty="0" smtClean="0">
                <a:latin typeface="Arial"/>
                <a:cs typeface="Arial"/>
              </a:rPr>
              <a:t>     Superficial cervical artery</a:t>
            </a:r>
          </a:p>
          <a:p>
            <a:pPr marL="914400" lvl="1" indent="-457200" algn="l" rtl="0">
              <a:lnSpc>
                <a:spcPct val="150000"/>
              </a:lnSpc>
              <a:buFont typeface="Wingdings" pitchFamily="2" charset="2"/>
              <a:buChar char="§"/>
              <a:defRPr/>
            </a:pPr>
            <a:r>
              <a:rPr lang="en-US" sz="2500" dirty="0" smtClean="0">
                <a:latin typeface="Arial"/>
                <a:cs typeface="Arial"/>
              </a:rPr>
              <a:t>Branches from Axillary Artery:</a:t>
            </a:r>
          </a:p>
          <a:p>
            <a:pPr lvl="1" algn="l" rtl="0">
              <a:lnSpc>
                <a:spcPct val="150000"/>
              </a:lnSpc>
              <a:buFont typeface="Courier New" pitchFamily="49" charset="0"/>
              <a:buChar char="o"/>
              <a:defRPr/>
            </a:pPr>
            <a:r>
              <a:rPr lang="en-US" sz="2500" dirty="0" smtClean="0">
                <a:latin typeface="Arial"/>
                <a:cs typeface="Arial"/>
              </a:rPr>
              <a:t>	</a:t>
            </a:r>
            <a:r>
              <a:rPr lang="en-US" sz="2500" dirty="0" err="1" smtClean="0">
                <a:latin typeface="Arial"/>
                <a:cs typeface="Arial"/>
              </a:rPr>
              <a:t>Subscapular</a:t>
            </a:r>
            <a:r>
              <a:rPr lang="en-US" sz="2500" dirty="0" smtClean="0">
                <a:latin typeface="Arial"/>
                <a:cs typeface="Arial"/>
              </a:rPr>
              <a:t> artery</a:t>
            </a:r>
          </a:p>
          <a:p>
            <a:pPr lvl="1" algn="l" rtl="0">
              <a:lnSpc>
                <a:spcPct val="150000"/>
              </a:lnSpc>
              <a:buFont typeface="Courier New" pitchFamily="49" charset="0"/>
              <a:buChar char="o"/>
              <a:defRPr/>
            </a:pPr>
            <a:r>
              <a:rPr lang="en-US" sz="2500" dirty="0" smtClean="0">
                <a:latin typeface="Arial"/>
                <a:cs typeface="Arial"/>
              </a:rPr>
              <a:t>	Anterior circumflex humeral artery</a:t>
            </a:r>
          </a:p>
          <a:p>
            <a:pPr lvl="1" algn="l" rtl="0">
              <a:lnSpc>
                <a:spcPct val="150000"/>
              </a:lnSpc>
              <a:buFont typeface="Courier New" pitchFamily="49" charset="0"/>
              <a:buChar char="o"/>
              <a:defRPr/>
            </a:pPr>
            <a:r>
              <a:rPr lang="en-US" sz="2500" dirty="0" smtClean="0">
                <a:latin typeface="Arial"/>
                <a:cs typeface="Arial"/>
              </a:rPr>
              <a:t>	Posterior circumflex humeral artery</a:t>
            </a:r>
          </a:p>
          <a:p>
            <a:endParaRPr lang="en-US" dirty="0"/>
          </a:p>
        </p:txBody>
      </p:sp>
      <p:pic>
        <p:nvPicPr>
          <p:cNvPr id="5" name="Content Placeholder 4" descr="C:\Users\ssarain\Desktop\KFMC data\Anatomy books\Grey's Anatomy pictures\C9780443069529-007-f039.jpg"/>
          <p:cNvPicPr>
            <a:picLocks noGrp="1" noChangeAspect="1" noChangeArrowheads="1"/>
          </p:cNvPicPr>
          <p:nvPr>
            <p:ph idx="1"/>
          </p:nvPr>
        </p:nvPicPr>
        <p:blipFill>
          <a:blip r:embed="rId2" cstate="print"/>
          <a:srcRect b="4412"/>
          <a:stretch>
            <a:fillRect/>
          </a:stretch>
        </p:blipFill>
        <p:spPr>
          <a:xfrm>
            <a:off x="4244060" y="1628800"/>
            <a:ext cx="4791618" cy="4680520"/>
          </a:xfrm>
          <a:noFill/>
          <a:ln>
            <a:solidFill>
              <a:schemeClr val="accent1"/>
            </a:solidFill>
          </a:ln>
        </p:spPr>
      </p:pic>
      <p:sp>
        <p:nvSpPr>
          <p:cNvPr id="6" name="Rectangle 5"/>
          <p:cNvSpPr/>
          <p:nvPr/>
        </p:nvSpPr>
        <p:spPr>
          <a:xfrm>
            <a:off x="4716016" y="2708920"/>
            <a:ext cx="57606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27984" y="2204864"/>
            <a:ext cx="93610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444208" y="1844824"/>
            <a:ext cx="86409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300192" y="1628800"/>
            <a:ext cx="1008112"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668344" y="2204864"/>
            <a:ext cx="79208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956376" y="2636912"/>
            <a:ext cx="79208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956376" y="3068960"/>
            <a:ext cx="8640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016" y="332656"/>
            <a:ext cx="3800401" cy="1008112"/>
          </a:xfrm>
        </p:spPr>
        <p:txBody>
          <a:bodyPr>
            <a:noAutofit/>
          </a:bodyPr>
          <a:lstStyle/>
          <a:p>
            <a:pPr algn="ctr"/>
            <a:r>
              <a:rPr lang="en-US" sz="2800" dirty="0" smtClean="0">
                <a:solidFill>
                  <a:srgbClr val="FF0000"/>
                </a:solidFill>
                <a:latin typeface="Times New Roman" pitchFamily="18" charset="0"/>
                <a:cs typeface="Times New Roman" pitchFamily="18" charset="0"/>
              </a:rPr>
              <a:t>Anastomosis around elbow joint</a:t>
            </a:r>
            <a:endParaRPr lang="en-US" sz="2800" dirty="0">
              <a:solidFill>
                <a:srgbClr val="FF0000"/>
              </a:solidFill>
            </a:endParaRPr>
          </a:p>
        </p:txBody>
      </p:sp>
      <p:sp>
        <p:nvSpPr>
          <p:cNvPr id="4" name="Text Placeholder 3"/>
          <p:cNvSpPr>
            <a:spLocks noGrp="1"/>
          </p:cNvSpPr>
          <p:nvPr>
            <p:ph type="body" sz="half" idx="2"/>
          </p:nvPr>
        </p:nvSpPr>
        <p:spPr>
          <a:xfrm>
            <a:off x="0" y="548680"/>
            <a:ext cx="4139952" cy="6048672"/>
          </a:xfrm>
        </p:spPr>
        <p:txBody>
          <a:bodyPr>
            <a:noAutofit/>
          </a:bodyPr>
          <a:lstStyle/>
          <a:p>
            <a:pPr marL="457200" indent="-457200" algn="l" rtl="0">
              <a:lnSpc>
                <a:spcPct val="200000"/>
              </a:lnSpc>
              <a:buClr>
                <a:schemeClr val="tx1">
                  <a:shade val="95000"/>
                </a:schemeClr>
              </a:buClr>
              <a:buFont typeface="Wingdings" pitchFamily="2" charset="2"/>
              <a:buChar char="q"/>
              <a:defRPr/>
            </a:pPr>
            <a:r>
              <a:rPr lang="en-US" sz="1600" dirty="0" smtClean="0">
                <a:latin typeface="Arial"/>
                <a:cs typeface="Arial"/>
              </a:rPr>
              <a:t>Anastomosis occurs between </a:t>
            </a:r>
          </a:p>
          <a:p>
            <a:pPr marL="457200" indent="-457200" algn="l" rtl="0">
              <a:lnSpc>
                <a:spcPct val="200000"/>
              </a:lnSpc>
              <a:buClr>
                <a:schemeClr val="tx1">
                  <a:shade val="95000"/>
                </a:schemeClr>
              </a:buClr>
              <a:buFont typeface="Wingdings" pitchFamily="2" charset="2"/>
              <a:buChar char="q"/>
              <a:defRPr/>
            </a:pPr>
            <a:r>
              <a:rPr lang="en-US" sz="1600" dirty="0" smtClean="0">
                <a:solidFill>
                  <a:srgbClr val="FF0000"/>
                </a:solidFill>
                <a:latin typeface="Arial"/>
                <a:cs typeface="Arial"/>
              </a:rPr>
              <a:t>Brachial, Radial  and Ulnar arteries:</a:t>
            </a:r>
          </a:p>
          <a:p>
            <a:pPr lvl="1" indent="-457200" algn="l" rtl="0">
              <a:lnSpc>
                <a:spcPct val="200000"/>
              </a:lnSpc>
              <a:buClr>
                <a:schemeClr val="tx1">
                  <a:shade val="95000"/>
                </a:schemeClr>
              </a:buClr>
              <a:buFont typeface="Wingdings" pitchFamily="2" charset="2"/>
              <a:buChar char="§"/>
              <a:defRPr/>
            </a:pPr>
            <a:r>
              <a:rPr lang="en-US" sz="1600" dirty="0" smtClean="0">
                <a:latin typeface="Arial"/>
                <a:cs typeface="Arial"/>
              </a:rPr>
              <a:t>Branches from Brachial Artery:</a:t>
            </a:r>
          </a:p>
          <a:p>
            <a:pPr marL="457200" lvl="3" indent="-457200" algn="l" rtl="0">
              <a:lnSpc>
                <a:spcPct val="200000"/>
              </a:lnSpc>
              <a:buClr>
                <a:schemeClr val="tx1">
                  <a:shade val="95000"/>
                </a:schemeClr>
              </a:buClr>
              <a:buFont typeface="Courier New" pitchFamily="49" charset="0"/>
              <a:buChar char="o"/>
              <a:defRPr/>
            </a:pPr>
            <a:r>
              <a:rPr lang="en-US" sz="1600" dirty="0" smtClean="0">
                <a:latin typeface="Arial"/>
                <a:cs typeface="Arial"/>
              </a:rPr>
              <a:t>Profunda Brachii artery</a:t>
            </a:r>
          </a:p>
          <a:p>
            <a:pPr marL="457200" lvl="3" indent="-457200" algn="l" rtl="0">
              <a:lnSpc>
                <a:spcPct val="200000"/>
              </a:lnSpc>
              <a:buClr>
                <a:schemeClr val="tx1">
                  <a:shade val="95000"/>
                </a:schemeClr>
              </a:buClr>
              <a:buFont typeface="Courier New" pitchFamily="49" charset="0"/>
              <a:buChar char="o"/>
              <a:defRPr/>
            </a:pPr>
            <a:r>
              <a:rPr lang="en-US" sz="1600" dirty="0" smtClean="0">
                <a:latin typeface="Arial"/>
                <a:cs typeface="Arial"/>
              </a:rPr>
              <a:t>Superior ulnar collateral artery</a:t>
            </a:r>
          </a:p>
          <a:p>
            <a:pPr marL="457200" lvl="3" indent="-457200" algn="l" rtl="0">
              <a:lnSpc>
                <a:spcPct val="200000"/>
              </a:lnSpc>
              <a:buClr>
                <a:schemeClr val="tx1">
                  <a:shade val="95000"/>
                </a:schemeClr>
              </a:buClr>
              <a:buFont typeface="Courier New" pitchFamily="49" charset="0"/>
              <a:buChar char="o"/>
              <a:defRPr/>
            </a:pPr>
            <a:r>
              <a:rPr lang="en-US" sz="1600" dirty="0" smtClean="0">
                <a:latin typeface="Arial"/>
                <a:cs typeface="Arial"/>
              </a:rPr>
              <a:t>Inferior ulnar collateral artery</a:t>
            </a:r>
          </a:p>
          <a:p>
            <a:pPr lvl="1" indent="-457200" algn="l" rtl="0">
              <a:lnSpc>
                <a:spcPct val="200000"/>
              </a:lnSpc>
              <a:buClr>
                <a:schemeClr val="tx1">
                  <a:shade val="95000"/>
                </a:schemeClr>
              </a:buClr>
              <a:buFont typeface="Wingdings" pitchFamily="2" charset="2"/>
              <a:buChar char="§"/>
              <a:defRPr/>
            </a:pPr>
            <a:r>
              <a:rPr lang="en-US" sz="1600" dirty="0" smtClean="0">
                <a:latin typeface="Arial"/>
                <a:cs typeface="Arial"/>
              </a:rPr>
              <a:t>Branches from Ulnar and Radial Arteries:</a:t>
            </a:r>
          </a:p>
          <a:p>
            <a:pPr marL="457200" lvl="3" indent="-457200" algn="l" rtl="0">
              <a:lnSpc>
                <a:spcPct val="200000"/>
              </a:lnSpc>
              <a:buClr>
                <a:schemeClr val="tx1">
                  <a:shade val="95000"/>
                </a:schemeClr>
              </a:buClr>
              <a:buFont typeface="Courier New" pitchFamily="49" charset="0"/>
              <a:buChar char="o"/>
              <a:defRPr/>
            </a:pPr>
            <a:r>
              <a:rPr lang="en-US" sz="1600" dirty="0" smtClean="0">
                <a:latin typeface="Arial"/>
                <a:cs typeface="Arial"/>
              </a:rPr>
              <a:t>Radial &amp; ulnar recurrent arteries</a:t>
            </a:r>
          </a:p>
          <a:p>
            <a:pPr marL="457200" lvl="3" indent="-457200" algn="l" rtl="0">
              <a:lnSpc>
                <a:spcPct val="200000"/>
              </a:lnSpc>
              <a:buClr>
                <a:schemeClr val="tx1">
                  <a:shade val="95000"/>
                </a:schemeClr>
              </a:buClr>
              <a:buFont typeface="Courier New" pitchFamily="49" charset="0"/>
              <a:buChar char="o"/>
              <a:defRPr/>
            </a:pPr>
            <a:r>
              <a:rPr lang="en-US" sz="1600" dirty="0">
                <a:latin typeface="Arial"/>
                <a:cs typeface="Arial"/>
              </a:rPr>
              <a:t>I</a:t>
            </a:r>
            <a:r>
              <a:rPr lang="en-US" sz="1600" dirty="0" smtClean="0">
                <a:latin typeface="Arial"/>
                <a:cs typeface="Arial"/>
              </a:rPr>
              <a:t>nterosseous recurrent artery</a:t>
            </a:r>
          </a:p>
          <a:p>
            <a:pPr marL="1828800" lvl="3" indent="-457200" algn="l" rtl="0">
              <a:lnSpc>
                <a:spcPct val="150000"/>
              </a:lnSpc>
              <a:buFont typeface="Wingdings" pitchFamily="2" charset="2"/>
              <a:buChar char="§"/>
              <a:defRPr/>
            </a:pPr>
            <a:endParaRPr lang="en-US" sz="3600" dirty="0" smtClean="0">
              <a:latin typeface="Times New Roman" pitchFamily="18" charset="0"/>
              <a:cs typeface="Times New Roman" pitchFamily="18" charset="0"/>
            </a:endParaRPr>
          </a:p>
          <a:p>
            <a:endParaRPr lang="en-US" sz="1800" dirty="0"/>
          </a:p>
        </p:txBody>
      </p:sp>
      <p:pic>
        <p:nvPicPr>
          <p:cNvPr id="1026" name="Picture 2" descr="C:\Documents and Settings\Dr.Essam\My Documents\summer courseNew Folder\fig\image526 (1).gif"/>
          <p:cNvPicPr>
            <a:picLocks noGrp="1" noChangeAspect="1" noChangeArrowheads="1"/>
          </p:cNvPicPr>
          <p:nvPr>
            <p:ph idx="1"/>
          </p:nvPr>
        </p:nvPicPr>
        <p:blipFill>
          <a:blip r:embed="rId2" cstate="print"/>
          <a:srcRect/>
          <a:stretch>
            <a:fillRect/>
          </a:stretch>
        </p:blipFill>
        <p:spPr bwMode="auto">
          <a:xfrm>
            <a:off x="4201988" y="1543769"/>
            <a:ext cx="4762500" cy="4981575"/>
          </a:xfrm>
          <a:prstGeom prst="rect">
            <a:avLst/>
          </a:prstGeom>
          <a:noFill/>
          <a:ln>
            <a:solidFill>
              <a:srgbClr val="FF0000"/>
            </a:solidFill>
          </a:ln>
        </p:spPr>
      </p:pic>
      <p:sp>
        <p:nvSpPr>
          <p:cNvPr id="3" name="Rectangle 2"/>
          <p:cNvSpPr/>
          <p:nvPr/>
        </p:nvSpPr>
        <p:spPr>
          <a:xfrm>
            <a:off x="7452320" y="2708920"/>
            <a:ext cx="6480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164288" y="6093296"/>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292080" y="6093296"/>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116632"/>
            <a:ext cx="3456384" cy="635670"/>
          </a:xfrm>
        </p:spPr>
        <p:txBody>
          <a:bodyPr>
            <a:noAutofit/>
          </a:bodyPr>
          <a:lstStyle/>
          <a:p>
            <a:pPr marL="457200" indent="-457200" algn="ctr" rtl="0">
              <a:lnSpc>
                <a:spcPct val="150000"/>
              </a:lnSpc>
              <a:spcBef>
                <a:spcPct val="20000"/>
              </a:spcBef>
              <a:defRPr/>
            </a:pPr>
            <a:r>
              <a:rPr lang="en-US" dirty="0" smtClean="0">
                <a:solidFill>
                  <a:schemeClr val="accent1"/>
                </a:solidFill>
                <a:latin typeface="Arial"/>
                <a:ea typeface="+mn-ea"/>
                <a:cs typeface="Arial"/>
              </a:rPr>
              <a:t>Veins of the Upper Limb</a:t>
            </a:r>
          </a:p>
        </p:txBody>
      </p:sp>
      <p:sp>
        <p:nvSpPr>
          <p:cNvPr id="4" name="Text Placeholder 3"/>
          <p:cNvSpPr>
            <a:spLocks noGrp="1"/>
          </p:cNvSpPr>
          <p:nvPr>
            <p:ph type="body" sz="half" idx="2"/>
          </p:nvPr>
        </p:nvSpPr>
        <p:spPr>
          <a:xfrm>
            <a:off x="2915816" y="836712"/>
            <a:ext cx="3096344" cy="936104"/>
          </a:xfrm>
        </p:spPr>
        <p:txBody>
          <a:bodyPr>
            <a:normAutofit fontScale="92500" lnSpcReduction="20000"/>
          </a:bodyPr>
          <a:lstStyle/>
          <a:p>
            <a:pPr marL="457200" indent="-457200" algn="l" rtl="0">
              <a:lnSpc>
                <a:spcPct val="150000"/>
              </a:lnSpc>
              <a:buFont typeface="Wingdings" pitchFamily="2" charset="2"/>
              <a:buChar char="§"/>
              <a:defRPr/>
            </a:pPr>
            <a:r>
              <a:rPr lang="en-US" sz="2000" b="1" dirty="0" smtClean="0">
                <a:latin typeface="Arial"/>
                <a:cs typeface="Arial"/>
              </a:rPr>
              <a:t>Superficial veins</a:t>
            </a:r>
          </a:p>
          <a:p>
            <a:pPr marL="457200" indent="-457200" algn="l" rtl="0">
              <a:lnSpc>
                <a:spcPct val="150000"/>
              </a:lnSpc>
              <a:buFont typeface="Wingdings" pitchFamily="2" charset="2"/>
              <a:buChar char="§"/>
              <a:defRPr/>
            </a:pPr>
            <a:r>
              <a:rPr lang="en-US" sz="2000" b="1" dirty="0" smtClean="0">
                <a:latin typeface="Arial"/>
                <a:cs typeface="Arial"/>
              </a:rPr>
              <a:t>Deep veins</a:t>
            </a:r>
          </a:p>
          <a:p>
            <a:endParaRPr lang="en-US" sz="2800" dirty="0"/>
          </a:p>
        </p:txBody>
      </p:sp>
      <p:pic>
        <p:nvPicPr>
          <p:cNvPr id="7" name="Content Placeholder 6"/>
          <p:cNvPicPr>
            <a:picLocks noGrp="1" noChangeAspect="1" noChangeArrowheads="1"/>
          </p:cNvPicPr>
          <p:nvPr>
            <p:ph idx="1"/>
          </p:nvPr>
        </p:nvPicPr>
        <p:blipFill>
          <a:blip r:embed="rId2" cstate="print">
            <a:lum bright="-36000" contrast="48000"/>
          </a:blip>
          <a:srcRect t="33636" b="2452"/>
          <a:stretch>
            <a:fillRect/>
          </a:stretch>
        </p:blipFill>
        <p:spPr>
          <a:xfrm>
            <a:off x="1475657" y="1731106"/>
            <a:ext cx="6264696" cy="4958286"/>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859216" cy="635670"/>
          </a:xfrm>
        </p:spPr>
        <p:txBody>
          <a:bodyPr>
            <a:noAutofit/>
          </a:bodyPr>
          <a:lstStyle/>
          <a:p>
            <a:pPr marL="457200" indent="-457200" algn="ctr" rtl="0">
              <a:lnSpc>
                <a:spcPct val="150000"/>
              </a:lnSpc>
              <a:spcBef>
                <a:spcPct val="20000"/>
              </a:spcBef>
              <a:defRPr/>
            </a:pPr>
            <a:r>
              <a:rPr lang="en-US" sz="2400" dirty="0" smtClean="0">
                <a:solidFill>
                  <a:schemeClr val="accent1"/>
                </a:solidFill>
                <a:latin typeface="Arial"/>
                <a:ea typeface="+mn-ea"/>
                <a:cs typeface="Arial"/>
              </a:rPr>
              <a:t>Superficial Veins of the Upper Limb</a:t>
            </a:r>
          </a:p>
        </p:txBody>
      </p:sp>
      <p:sp>
        <p:nvSpPr>
          <p:cNvPr id="4" name="Text Placeholder 3"/>
          <p:cNvSpPr>
            <a:spLocks noGrp="1"/>
          </p:cNvSpPr>
          <p:nvPr>
            <p:ph type="body" sz="half" idx="2"/>
          </p:nvPr>
        </p:nvSpPr>
        <p:spPr>
          <a:xfrm>
            <a:off x="457200" y="1435100"/>
            <a:ext cx="3754760" cy="4691063"/>
          </a:xfrm>
        </p:spPr>
        <p:txBody>
          <a:bodyPr>
            <a:noAutofit/>
          </a:bodyPr>
          <a:lstStyle/>
          <a:p>
            <a:pPr marL="457200" indent="-457200" algn="l" rtl="0">
              <a:lnSpc>
                <a:spcPct val="150000"/>
              </a:lnSpc>
              <a:buFont typeface="Wingdings" pitchFamily="2" charset="2"/>
              <a:buChar char="§"/>
              <a:defRPr/>
            </a:pPr>
            <a:r>
              <a:rPr lang="en-US" sz="2400" dirty="0" smtClean="0">
                <a:latin typeface="Arial"/>
                <a:cs typeface="Arial"/>
              </a:rPr>
              <a:t>Dorsal venous arch</a:t>
            </a:r>
          </a:p>
          <a:p>
            <a:pPr marL="457200" indent="-457200" algn="l" rtl="0">
              <a:lnSpc>
                <a:spcPct val="150000"/>
              </a:lnSpc>
              <a:buFont typeface="Wingdings" pitchFamily="2" charset="2"/>
              <a:buChar char="§"/>
              <a:defRPr/>
            </a:pPr>
            <a:r>
              <a:rPr lang="en-US" sz="2400" dirty="0" smtClean="0">
                <a:latin typeface="Arial"/>
                <a:cs typeface="Arial"/>
              </a:rPr>
              <a:t>Veins of the Palm</a:t>
            </a:r>
          </a:p>
          <a:p>
            <a:pPr marL="457200" indent="-457200" algn="l" rtl="0">
              <a:lnSpc>
                <a:spcPct val="150000"/>
              </a:lnSpc>
              <a:buFont typeface="Wingdings" pitchFamily="2" charset="2"/>
              <a:buChar char="§"/>
              <a:defRPr/>
            </a:pPr>
            <a:r>
              <a:rPr lang="en-US" sz="2400" dirty="0" smtClean="0">
                <a:latin typeface="Arial"/>
                <a:cs typeface="Arial"/>
              </a:rPr>
              <a:t>Cephalic vein</a:t>
            </a:r>
          </a:p>
          <a:p>
            <a:pPr marL="457200" indent="-457200" algn="l" rtl="0">
              <a:lnSpc>
                <a:spcPct val="150000"/>
              </a:lnSpc>
              <a:buFont typeface="Wingdings" pitchFamily="2" charset="2"/>
              <a:buChar char="§"/>
              <a:defRPr/>
            </a:pPr>
            <a:r>
              <a:rPr lang="en-US" sz="2400" dirty="0" smtClean="0">
                <a:latin typeface="Arial"/>
                <a:cs typeface="Arial"/>
              </a:rPr>
              <a:t>Basilic vein</a:t>
            </a:r>
          </a:p>
          <a:p>
            <a:pPr marL="457200" indent="-457200" algn="l" rtl="0">
              <a:lnSpc>
                <a:spcPct val="150000"/>
              </a:lnSpc>
              <a:buFont typeface="Wingdings" pitchFamily="2" charset="2"/>
              <a:buChar char="§"/>
              <a:defRPr/>
            </a:pPr>
            <a:r>
              <a:rPr lang="en-US" sz="2400" dirty="0" smtClean="0">
                <a:latin typeface="Arial"/>
                <a:cs typeface="Arial"/>
              </a:rPr>
              <a:t>Median vein of the forearm</a:t>
            </a:r>
          </a:p>
          <a:p>
            <a:pPr marL="457200" indent="-457200" algn="l" rtl="0">
              <a:lnSpc>
                <a:spcPct val="150000"/>
              </a:lnSpc>
              <a:buFont typeface="Wingdings" pitchFamily="2" charset="2"/>
              <a:buChar char="§"/>
              <a:defRPr/>
            </a:pPr>
            <a:endParaRPr lang="en-US" sz="2400" dirty="0" smtClean="0">
              <a:latin typeface="Arial"/>
              <a:cs typeface="Arial"/>
            </a:endParaRPr>
          </a:p>
        </p:txBody>
      </p:sp>
      <p:pic>
        <p:nvPicPr>
          <p:cNvPr id="2051" name="Picture 3" descr="C:\Documents and Settings\Dr.Essam\My Documents\summer courseNew Folder\fig\Basilic_vein.GIF"/>
          <p:cNvPicPr>
            <a:picLocks noGrp="1" noChangeAspect="1" noChangeArrowheads="1"/>
          </p:cNvPicPr>
          <p:nvPr>
            <p:ph idx="1"/>
          </p:nvPr>
        </p:nvPicPr>
        <p:blipFill>
          <a:blip r:embed="rId2" cstate="print"/>
          <a:srcRect/>
          <a:stretch>
            <a:fillRect/>
          </a:stretch>
        </p:blipFill>
        <p:spPr bwMode="auto">
          <a:xfrm>
            <a:off x="5075361" y="1377623"/>
            <a:ext cx="3097039" cy="5219729"/>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0" y="116632"/>
            <a:ext cx="3008313" cy="707678"/>
          </a:xfrm>
        </p:spPr>
        <p:txBody>
          <a:bodyPr>
            <a:normAutofit/>
          </a:bodyPr>
          <a:lstStyle/>
          <a:p>
            <a:pPr algn="ctr"/>
            <a:r>
              <a:rPr lang="en-US" dirty="0" smtClean="0">
                <a:latin typeface="Arial"/>
                <a:ea typeface="+mn-ea"/>
                <a:cs typeface="Arial"/>
              </a:rPr>
              <a:t>Dorsal venous arch</a:t>
            </a:r>
          </a:p>
        </p:txBody>
      </p:sp>
      <p:sp>
        <p:nvSpPr>
          <p:cNvPr id="4" name="Text Placeholder 3"/>
          <p:cNvSpPr>
            <a:spLocks noGrp="1"/>
          </p:cNvSpPr>
          <p:nvPr>
            <p:ph type="body" sz="half" idx="2"/>
          </p:nvPr>
        </p:nvSpPr>
        <p:spPr>
          <a:xfrm>
            <a:off x="0" y="908720"/>
            <a:ext cx="4788024" cy="5217443"/>
          </a:xfrm>
        </p:spPr>
        <p:txBody>
          <a:bodyPr>
            <a:noAutofit/>
          </a:bodyPr>
          <a:lstStyle/>
          <a:p>
            <a:pPr marL="457200" indent="-457200" algn="l" rtl="0">
              <a:lnSpc>
                <a:spcPct val="170000"/>
              </a:lnSpc>
              <a:buFont typeface="Wingdings" pitchFamily="2" charset="2"/>
              <a:buChar char="§"/>
              <a:defRPr/>
            </a:pPr>
            <a:r>
              <a:rPr lang="en-US" sz="2000" dirty="0" smtClean="0">
                <a:latin typeface="Arial"/>
                <a:cs typeface="Arial"/>
              </a:rPr>
              <a:t>Lies in the subcutaneous tissue proximal to Metacarpophalangeal joints.</a:t>
            </a:r>
          </a:p>
          <a:p>
            <a:pPr marL="457200" indent="-457200" algn="l" rtl="0">
              <a:lnSpc>
                <a:spcPct val="170000"/>
              </a:lnSpc>
              <a:buFont typeface="Wingdings" pitchFamily="2" charset="2"/>
              <a:buChar char="§"/>
              <a:defRPr/>
            </a:pPr>
            <a:r>
              <a:rPr lang="en-US" sz="2000" dirty="0" smtClean="0">
                <a:latin typeface="Arial"/>
                <a:cs typeface="Arial"/>
              </a:rPr>
              <a:t>Drains on the lateral side into the </a:t>
            </a:r>
            <a:r>
              <a:rPr lang="en-US" sz="2000" dirty="0" smtClean="0">
                <a:solidFill>
                  <a:schemeClr val="accent1"/>
                </a:solidFill>
                <a:latin typeface="Arial"/>
                <a:cs typeface="Arial"/>
              </a:rPr>
              <a:t>Cephalic</a:t>
            </a:r>
            <a:r>
              <a:rPr lang="en-US" sz="2000" dirty="0" smtClean="0">
                <a:latin typeface="Arial"/>
                <a:cs typeface="Arial"/>
              </a:rPr>
              <a:t> vein, and  on the medial side into the </a:t>
            </a:r>
            <a:r>
              <a:rPr lang="en-US" sz="2000" dirty="0" smtClean="0">
                <a:solidFill>
                  <a:schemeClr val="accent1"/>
                </a:solidFill>
                <a:latin typeface="Arial"/>
                <a:cs typeface="Arial"/>
              </a:rPr>
              <a:t>Basilic</a:t>
            </a:r>
            <a:r>
              <a:rPr lang="en-US" sz="2000" dirty="0" smtClean="0">
                <a:latin typeface="Arial"/>
                <a:cs typeface="Arial"/>
              </a:rPr>
              <a:t> vein.</a:t>
            </a:r>
          </a:p>
          <a:p>
            <a:pPr marL="457200" indent="-457200" algn="l" rtl="0">
              <a:lnSpc>
                <a:spcPct val="170000"/>
              </a:lnSpc>
              <a:buFont typeface="Wingdings" pitchFamily="2" charset="2"/>
              <a:buChar char="§"/>
              <a:defRPr/>
            </a:pPr>
            <a:r>
              <a:rPr lang="en-US" sz="2000" dirty="0" smtClean="0">
                <a:latin typeface="Arial"/>
                <a:cs typeface="Arial"/>
              </a:rPr>
              <a:t>Communicates with the deep veins of the palm freely.</a:t>
            </a:r>
          </a:p>
        </p:txBody>
      </p:sp>
      <p:pic>
        <p:nvPicPr>
          <p:cNvPr id="7" name="Picture 2" descr="C:\Users\ssarain\Desktop\KFMC data\Anatomy books\Grey's Anatomy pictures\C9780443069529-007-f108.jpg"/>
          <p:cNvPicPr>
            <a:picLocks noGrp="1" noChangeAspect="1" noChangeArrowheads="1"/>
          </p:cNvPicPr>
          <p:nvPr>
            <p:ph idx="1"/>
          </p:nvPr>
        </p:nvPicPr>
        <p:blipFill>
          <a:blip r:embed="rId2" cstate="print"/>
          <a:srcRect/>
          <a:stretch>
            <a:fillRect/>
          </a:stretch>
        </p:blipFill>
        <p:spPr bwMode="auto">
          <a:xfrm>
            <a:off x="4864063" y="888255"/>
            <a:ext cx="4172433" cy="5853113"/>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116632"/>
            <a:ext cx="3008313" cy="635670"/>
          </a:xfrm>
        </p:spPr>
        <p:txBody>
          <a:bodyPr/>
          <a:lstStyle/>
          <a:p>
            <a:pPr algn="ctr"/>
            <a:r>
              <a:rPr lang="en-US" sz="2800" dirty="0" smtClean="0">
                <a:solidFill>
                  <a:srgbClr val="0070C0"/>
                </a:solidFill>
                <a:latin typeface="Arial"/>
                <a:ea typeface="+mn-ea"/>
                <a:cs typeface="Arial"/>
              </a:rPr>
              <a:t>Cephalic Vein</a:t>
            </a:r>
            <a:endParaRPr lang="en-US" sz="1200" dirty="0">
              <a:solidFill>
                <a:srgbClr val="0070C0"/>
              </a:solidFill>
              <a:latin typeface="Arial"/>
              <a:ea typeface="+mn-ea"/>
              <a:cs typeface="Arial"/>
            </a:endParaRPr>
          </a:p>
        </p:txBody>
      </p:sp>
      <p:sp>
        <p:nvSpPr>
          <p:cNvPr id="4" name="Text Placeholder 3"/>
          <p:cNvSpPr>
            <a:spLocks noGrp="1"/>
          </p:cNvSpPr>
          <p:nvPr>
            <p:ph type="body" sz="half" idx="2"/>
          </p:nvPr>
        </p:nvSpPr>
        <p:spPr>
          <a:xfrm>
            <a:off x="0" y="620688"/>
            <a:ext cx="4572000" cy="5505475"/>
          </a:xfrm>
        </p:spPr>
        <p:txBody>
          <a:bodyPr>
            <a:normAutofit/>
          </a:bodyPr>
          <a:lstStyle/>
          <a:p>
            <a:pPr marL="457200" indent="-457200" algn="l" rtl="0">
              <a:lnSpc>
                <a:spcPct val="170000"/>
              </a:lnSpc>
              <a:buFont typeface="Wingdings" pitchFamily="2" charset="2"/>
              <a:buChar char="§"/>
              <a:defRPr/>
            </a:pPr>
            <a:r>
              <a:rPr lang="en-US" dirty="0" smtClean="0">
                <a:latin typeface="Arial"/>
                <a:cs typeface="Arial"/>
              </a:rPr>
              <a:t>Arises from the lateral side of the dorsal venous arch on the back of hand.</a:t>
            </a:r>
          </a:p>
          <a:p>
            <a:pPr marL="457200" indent="-457200" algn="l" rtl="0">
              <a:lnSpc>
                <a:spcPct val="170000"/>
              </a:lnSpc>
              <a:buFont typeface="Wingdings" pitchFamily="2" charset="2"/>
              <a:buChar char="§"/>
              <a:defRPr/>
            </a:pPr>
            <a:r>
              <a:rPr lang="en-US" dirty="0" smtClean="0">
                <a:latin typeface="Arial"/>
                <a:cs typeface="Arial"/>
              </a:rPr>
              <a:t>Winds round the lateral border of forearm</a:t>
            </a:r>
          </a:p>
          <a:p>
            <a:pPr marL="457200" indent="-457200" algn="l" rtl="0">
              <a:lnSpc>
                <a:spcPct val="170000"/>
              </a:lnSpc>
              <a:buFont typeface="Wingdings" pitchFamily="2" charset="2"/>
              <a:buChar char="§"/>
              <a:defRPr/>
            </a:pPr>
            <a:r>
              <a:rPr lang="en-US" dirty="0" smtClean="0">
                <a:latin typeface="Arial"/>
                <a:cs typeface="Arial"/>
              </a:rPr>
              <a:t>Ascends in the superficial fascia into the cubital fossa and up the front of the arm on the lateral side of Biceps.</a:t>
            </a:r>
          </a:p>
          <a:p>
            <a:pPr marL="457200" indent="-457200" algn="l" rtl="0">
              <a:lnSpc>
                <a:spcPct val="170000"/>
              </a:lnSpc>
              <a:buFont typeface="Wingdings" pitchFamily="2" charset="2"/>
              <a:buChar char="§"/>
              <a:defRPr/>
            </a:pPr>
            <a:r>
              <a:rPr lang="en-US" dirty="0" smtClean="0">
                <a:latin typeface="Arial"/>
                <a:cs typeface="Arial"/>
              </a:rPr>
              <a:t>On reaching the interval between deltoid  &amp; </a:t>
            </a:r>
            <a:r>
              <a:rPr lang="en-US" dirty="0" err="1" smtClean="0">
                <a:latin typeface="Arial"/>
                <a:cs typeface="Arial"/>
              </a:rPr>
              <a:t>Pectoralis</a:t>
            </a:r>
            <a:r>
              <a:rPr lang="en-US" dirty="0" smtClean="0">
                <a:latin typeface="Arial"/>
                <a:cs typeface="Arial"/>
              </a:rPr>
              <a:t> major muscles, it pierces deep fascia &amp; </a:t>
            </a:r>
            <a:r>
              <a:rPr lang="en-US" u="sng" dirty="0" smtClean="0">
                <a:latin typeface="Arial"/>
                <a:cs typeface="Arial"/>
              </a:rPr>
              <a:t>joins the Axillary vein.  </a:t>
            </a:r>
          </a:p>
          <a:p>
            <a:pPr marL="457200" indent="-457200" algn="l" rtl="0">
              <a:lnSpc>
                <a:spcPct val="170000"/>
              </a:lnSpc>
              <a:buFont typeface="Wingdings" pitchFamily="2" charset="2"/>
              <a:buChar char="§"/>
              <a:defRPr/>
            </a:pPr>
            <a:r>
              <a:rPr lang="en-US" dirty="0" smtClean="0">
                <a:latin typeface="Arial"/>
                <a:cs typeface="Arial"/>
              </a:rPr>
              <a:t>Drains the lateral and posterior surfaces of the limb.</a:t>
            </a:r>
          </a:p>
          <a:p>
            <a:pPr marL="457200" indent="-457200" algn="l" rtl="0">
              <a:lnSpc>
                <a:spcPct val="170000"/>
              </a:lnSpc>
              <a:buFont typeface="Wingdings" pitchFamily="2" charset="2"/>
              <a:buChar char="§"/>
              <a:defRPr/>
            </a:pPr>
            <a:r>
              <a:rPr lang="en-US" dirty="0" smtClean="0">
                <a:latin typeface="Arial"/>
                <a:cs typeface="Arial"/>
              </a:rPr>
              <a:t>Median Cubital Vein, a branch of cephalic vein, joins the Basilic vein in the cubital fossa. </a:t>
            </a:r>
          </a:p>
          <a:p>
            <a:pPr marL="457200" indent="-457200" algn="l" rtl="0">
              <a:lnSpc>
                <a:spcPct val="150000"/>
              </a:lnSpc>
              <a:buFont typeface="Wingdings" pitchFamily="2" charset="2"/>
              <a:buChar char="§"/>
            </a:pPr>
            <a:endParaRPr lang="en-US" dirty="0" smtClean="0">
              <a:latin typeface="Times New Roman" pitchFamily="18" charset="0"/>
              <a:cs typeface="Times New Roman" pitchFamily="18" charset="0"/>
            </a:endParaRPr>
          </a:p>
          <a:p>
            <a:pPr marL="457200" indent="-457200" algn="l" rtl="0">
              <a:lnSpc>
                <a:spcPct val="150000"/>
              </a:lnSpc>
              <a:buFont typeface="Wingdings" pitchFamily="2" charset="2"/>
              <a:buChar char="§"/>
            </a:pPr>
            <a:endParaRPr lang="en-US" dirty="0" smtClean="0">
              <a:latin typeface="Times New Roman" pitchFamily="18" charset="0"/>
              <a:cs typeface="Times New Roman" pitchFamily="18" charset="0"/>
            </a:endParaRPr>
          </a:p>
          <a:p>
            <a:endParaRPr lang="en-US" dirty="0"/>
          </a:p>
        </p:txBody>
      </p:sp>
      <p:pic>
        <p:nvPicPr>
          <p:cNvPr id="5" name="Content Placeholder 4" descr="448"/>
          <p:cNvPicPr>
            <a:picLocks noGrp="1" noChangeAspect="1" noChangeArrowheads="1"/>
          </p:cNvPicPr>
          <p:nvPr>
            <p:ph idx="1"/>
          </p:nvPr>
        </p:nvPicPr>
        <p:blipFill>
          <a:blip r:embed="rId2" cstate="print">
            <a:lum bright="-12000" contrast="12000"/>
          </a:blip>
          <a:srcRect/>
          <a:stretch>
            <a:fillRect/>
          </a:stretch>
        </p:blipFill>
        <p:spPr bwMode="auto">
          <a:xfrm>
            <a:off x="4817372" y="836712"/>
            <a:ext cx="4326627" cy="3110880"/>
          </a:xfrm>
          <a:prstGeom prst="rect">
            <a:avLst/>
          </a:prstGeom>
          <a:noFill/>
          <a:ln w="9525">
            <a:noFill/>
            <a:miter lim="800000"/>
            <a:headEnd/>
            <a:tailEnd/>
          </a:ln>
        </p:spPr>
      </p:pic>
      <p:sp>
        <p:nvSpPr>
          <p:cNvPr id="6" name="Rectangle 5"/>
          <p:cNvSpPr/>
          <p:nvPr/>
        </p:nvSpPr>
        <p:spPr>
          <a:xfrm>
            <a:off x="5508104" y="2060848"/>
            <a:ext cx="648072" cy="216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04048" y="3717032"/>
            <a:ext cx="648072" cy="1440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descr="C:\Documents and Settings\Dr.Essam\My Documents\summer courseNew Folder\fig\Basilic_vein.GIF"/>
          <p:cNvPicPr>
            <a:picLocks noChangeAspect="1" noChangeArrowheads="1"/>
          </p:cNvPicPr>
          <p:nvPr/>
        </p:nvPicPr>
        <p:blipFill>
          <a:blip r:embed="rId3" cstate="print"/>
          <a:srcRect/>
          <a:stretch>
            <a:fillRect/>
          </a:stretch>
        </p:blipFill>
        <p:spPr bwMode="auto">
          <a:xfrm>
            <a:off x="6084168" y="4031764"/>
            <a:ext cx="1522249" cy="2565588"/>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8" y="188640"/>
            <a:ext cx="3008313" cy="635670"/>
          </a:xfrm>
        </p:spPr>
        <p:txBody>
          <a:bodyPr>
            <a:normAutofit/>
          </a:bodyPr>
          <a:lstStyle/>
          <a:p>
            <a:pPr algn="ctr"/>
            <a:r>
              <a:rPr lang="en-US" sz="3200" dirty="0" smtClean="0">
                <a:solidFill>
                  <a:schemeClr val="accent1"/>
                </a:solidFill>
                <a:latin typeface="Arial"/>
                <a:ea typeface="+mn-ea"/>
                <a:cs typeface="Arial"/>
              </a:rPr>
              <a:t>Basilic Vein</a:t>
            </a:r>
          </a:p>
        </p:txBody>
      </p:sp>
      <p:sp>
        <p:nvSpPr>
          <p:cNvPr id="4" name="Text Placeholder 3"/>
          <p:cNvSpPr>
            <a:spLocks noGrp="1"/>
          </p:cNvSpPr>
          <p:nvPr>
            <p:ph type="body" sz="half" idx="2"/>
          </p:nvPr>
        </p:nvSpPr>
        <p:spPr>
          <a:xfrm>
            <a:off x="457200" y="404664"/>
            <a:ext cx="4258816" cy="6192688"/>
          </a:xfrm>
        </p:spPr>
        <p:txBody>
          <a:bodyPr>
            <a:noAutofit/>
          </a:bodyPr>
          <a:lstStyle/>
          <a:p>
            <a:pPr marL="457200" indent="-457200" algn="l" rtl="0">
              <a:lnSpc>
                <a:spcPct val="170000"/>
              </a:lnSpc>
              <a:buFont typeface="Wingdings" pitchFamily="2" charset="2"/>
              <a:buChar char="§"/>
              <a:defRPr/>
            </a:pPr>
            <a:r>
              <a:rPr lang="en-US" dirty="0" smtClean="0">
                <a:latin typeface="Arial"/>
                <a:cs typeface="Arial"/>
              </a:rPr>
              <a:t>Arises from the medial side of the dorsal venous arch on the back of hand.</a:t>
            </a:r>
          </a:p>
          <a:p>
            <a:pPr marL="457200" indent="-457200" algn="l" rtl="0">
              <a:lnSpc>
                <a:spcPct val="170000"/>
              </a:lnSpc>
              <a:buFont typeface="Wingdings" pitchFamily="2" charset="2"/>
              <a:buChar char="§"/>
              <a:defRPr/>
            </a:pPr>
            <a:r>
              <a:rPr lang="en-US" dirty="0" smtClean="0">
                <a:latin typeface="Arial"/>
                <a:cs typeface="Arial"/>
              </a:rPr>
              <a:t>Winds round the medial border of forearm.</a:t>
            </a:r>
          </a:p>
          <a:p>
            <a:pPr marL="457200" indent="-457200" algn="l" rtl="0">
              <a:lnSpc>
                <a:spcPct val="170000"/>
              </a:lnSpc>
              <a:buFont typeface="Wingdings" pitchFamily="2" charset="2"/>
              <a:buChar char="§"/>
              <a:defRPr/>
            </a:pPr>
            <a:r>
              <a:rPr lang="en-US" dirty="0" smtClean="0">
                <a:latin typeface="Arial"/>
                <a:cs typeface="Arial"/>
              </a:rPr>
              <a:t>Ascends in the superficial fascia on the posterior surface of the forearm.</a:t>
            </a:r>
          </a:p>
          <a:p>
            <a:pPr marL="457200" indent="-457200" algn="l" rtl="0">
              <a:lnSpc>
                <a:spcPct val="170000"/>
              </a:lnSpc>
              <a:buFont typeface="Wingdings" pitchFamily="2" charset="2"/>
              <a:buChar char="§"/>
              <a:defRPr/>
            </a:pPr>
            <a:r>
              <a:rPr lang="en-US" dirty="0" smtClean="0">
                <a:latin typeface="Arial"/>
                <a:cs typeface="Arial"/>
              </a:rPr>
              <a:t>Below elbow it inclines to reach the cubital fossa.</a:t>
            </a:r>
          </a:p>
          <a:p>
            <a:pPr marL="457200" indent="-457200" algn="l" rtl="0">
              <a:lnSpc>
                <a:spcPct val="170000"/>
              </a:lnSpc>
              <a:buFont typeface="Wingdings" pitchFamily="2" charset="2"/>
              <a:buChar char="§"/>
              <a:defRPr/>
            </a:pPr>
            <a:r>
              <a:rPr lang="en-US" dirty="0" smtClean="0">
                <a:latin typeface="Arial"/>
                <a:cs typeface="Arial"/>
              </a:rPr>
              <a:t>Ascends on the medial side of Biceps</a:t>
            </a:r>
          </a:p>
          <a:p>
            <a:pPr marL="457200" indent="-457200" algn="l" rtl="0">
              <a:lnSpc>
                <a:spcPct val="170000"/>
              </a:lnSpc>
              <a:buFont typeface="Wingdings" pitchFamily="2" charset="2"/>
              <a:buChar char="§"/>
              <a:defRPr/>
            </a:pPr>
            <a:r>
              <a:rPr lang="en-US" dirty="0" smtClean="0">
                <a:latin typeface="Arial"/>
                <a:cs typeface="Arial"/>
              </a:rPr>
              <a:t>It pierces deep fascia at the middle of the arm</a:t>
            </a:r>
          </a:p>
          <a:p>
            <a:pPr marL="457200" indent="-457200" algn="l" rtl="0">
              <a:lnSpc>
                <a:spcPct val="170000"/>
              </a:lnSpc>
              <a:buFont typeface="Wingdings" pitchFamily="2" charset="2"/>
              <a:buChar char="§"/>
              <a:defRPr/>
            </a:pPr>
            <a:r>
              <a:rPr lang="en-US" dirty="0" smtClean="0">
                <a:latin typeface="Arial"/>
                <a:cs typeface="Arial"/>
              </a:rPr>
              <a:t>It joins the vena comitantes of the brachial artery to </a:t>
            </a:r>
            <a:r>
              <a:rPr lang="en-US" u="sng" dirty="0" smtClean="0">
                <a:latin typeface="Arial"/>
                <a:cs typeface="Arial"/>
              </a:rPr>
              <a:t>form the Axillary vein.  </a:t>
            </a:r>
          </a:p>
          <a:p>
            <a:pPr marL="457200" indent="-457200" algn="l" rtl="0">
              <a:lnSpc>
                <a:spcPct val="170000"/>
              </a:lnSpc>
              <a:buFont typeface="Wingdings" pitchFamily="2" charset="2"/>
              <a:buChar char="§"/>
              <a:defRPr/>
            </a:pPr>
            <a:r>
              <a:rPr lang="en-US" dirty="0" smtClean="0">
                <a:latin typeface="Arial"/>
                <a:cs typeface="Arial"/>
              </a:rPr>
              <a:t>Drains the medial and posterior surfaces of the limb.</a:t>
            </a:r>
          </a:p>
          <a:p>
            <a:pPr marL="457200" indent="-457200" algn="l" rtl="0">
              <a:lnSpc>
                <a:spcPct val="170000"/>
              </a:lnSpc>
              <a:buFont typeface="Wingdings" pitchFamily="2" charset="2"/>
              <a:buChar char="§"/>
              <a:defRPr/>
            </a:pPr>
            <a:r>
              <a:rPr lang="en-US" dirty="0" smtClean="0">
                <a:latin typeface="Arial"/>
                <a:cs typeface="Arial"/>
              </a:rPr>
              <a:t>Receives Median Cubital Vein at cubital fossa. </a:t>
            </a:r>
          </a:p>
          <a:p>
            <a:pPr marL="1371600" lvl="2" indent="-457200" algn="l" rtl="0">
              <a:lnSpc>
                <a:spcPct val="150000"/>
              </a:lnSpc>
              <a:buFont typeface="Wingdings" pitchFamily="2" charset="2"/>
              <a:buChar char="§"/>
              <a:defRPr/>
            </a:pPr>
            <a:endParaRPr lang="en-US" sz="1600" dirty="0" smtClean="0">
              <a:latin typeface="Times New Roman" pitchFamily="18" charset="0"/>
              <a:cs typeface="Times New Roman" pitchFamily="18" charset="0"/>
            </a:endParaRPr>
          </a:p>
          <a:p>
            <a:pPr marL="457200" indent="-457200" algn="l" rtl="0">
              <a:lnSpc>
                <a:spcPct val="150000"/>
              </a:lnSpc>
              <a:buFont typeface="Wingdings" pitchFamily="2" charset="2"/>
              <a:buChar char="§"/>
            </a:pPr>
            <a:endParaRPr lang="en-US" sz="900" dirty="0" smtClean="0">
              <a:latin typeface="Times New Roman" pitchFamily="18" charset="0"/>
              <a:cs typeface="Times New Roman" pitchFamily="18" charset="0"/>
            </a:endParaRPr>
          </a:p>
          <a:p>
            <a:endParaRPr lang="en-US" sz="900" dirty="0"/>
          </a:p>
        </p:txBody>
      </p:sp>
      <p:pic>
        <p:nvPicPr>
          <p:cNvPr id="5" name="Picture 2" descr="C:\Users\ssarain\Desktop\KFMC data\Anatomy books\Grey's Anatomy pictures\C9780443069529-007-f067.jpg"/>
          <p:cNvPicPr>
            <a:picLocks noGrp="1" noChangeAspect="1" noChangeArrowheads="1"/>
          </p:cNvPicPr>
          <p:nvPr>
            <p:ph idx="1"/>
          </p:nvPr>
        </p:nvPicPr>
        <p:blipFill>
          <a:blip r:embed="rId2" cstate="print"/>
          <a:srcRect r="4560" b="6452"/>
          <a:stretch>
            <a:fillRect/>
          </a:stretch>
        </p:blipFill>
        <p:spPr bwMode="auto">
          <a:xfrm>
            <a:off x="4716016" y="836712"/>
            <a:ext cx="3384376" cy="4176464"/>
          </a:xfrm>
          <a:prstGeom prst="rect">
            <a:avLst/>
          </a:prstGeom>
          <a:noFill/>
          <a:ln w="9525">
            <a:solidFill>
              <a:srgbClr val="00B0F0"/>
            </a:solidFill>
            <a:miter lim="800000"/>
            <a:headEnd/>
            <a:tailEnd/>
          </a:ln>
        </p:spPr>
      </p:pic>
      <p:pic>
        <p:nvPicPr>
          <p:cNvPr id="6" name="Picture 3" descr="C:\Documents and Settings\Dr.Essam\My Documents\summer courseNew Folder\fig\Basilic_vein.GIF"/>
          <p:cNvPicPr>
            <a:picLocks noChangeAspect="1" noChangeArrowheads="1"/>
          </p:cNvPicPr>
          <p:nvPr/>
        </p:nvPicPr>
        <p:blipFill>
          <a:blip r:embed="rId3" cstate="print"/>
          <a:srcRect/>
          <a:stretch>
            <a:fillRect/>
          </a:stretch>
        </p:blipFill>
        <p:spPr bwMode="auto">
          <a:xfrm>
            <a:off x="7164288" y="1268760"/>
            <a:ext cx="1800200" cy="3034045"/>
          </a:xfrm>
          <a:prstGeom prst="rect">
            <a:avLst/>
          </a:prstGeom>
          <a:noFill/>
          <a:ln>
            <a:solidFill>
              <a:srgbClr val="00B0F0"/>
            </a:solidFill>
          </a:ln>
        </p:spPr>
      </p:pic>
      <p:sp>
        <p:nvSpPr>
          <p:cNvPr id="7" name="Rectangle 6"/>
          <p:cNvSpPr/>
          <p:nvPr/>
        </p:nvSpPr>
        <p:spPr>
          <a:xfrm>
            <a:off x="5868144" y="4293096"/>
            <a:ext cx="1440160" cy="216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84168" y="3861048"/>
            <a:ext cx="432048" cy="1440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atin typeface="Arial"/>
                <a:ea typeface="+mn-ea"/>
                <a:cs typeface="Arial"/>
              </a:rPr>
              <a:t>Objectives</a:t>
            </a:r>
            <a:r>
              <a:rPr lang="en-US" sz="7200" dirty="0" smtClean="0"/>
              <a:t> </a:t>
            </a:r>
            <a:endParaRPr lang="en-US" sz="7200" dirty="0"/>
          </a:p>
        </p:txBody>
      </p:sp>
      <p:sp>
        <p:nvSpPr>
          <p:cNvPr id="3" name="Content Placeholder 2"/>
          <p:cNvSpPr>
            <a:spLocks noGrp="1"/>
          </p:cNvSpPr>
          <p:nvPr>
            <p:ph idx="1"/>
          </p:nvPr>
        </p:nvSpPr>
        <p:spPr/>
        <p:txBody>
          <a:bodyPr>
            <a:normAutofit/>
          </a:bodyPr>
          <a:lstStyle/>
          <a:p>
            <a:pPr algn="l" rtl="0"/>
            <a:r>
              <a:rPr lang="en-US" sz="3600" dirty="0" smtClean="0">
                <a:latin typeface="Arial"/>
                <a:cs typeface="Arial"/>
              </a:rPr>
              <a:t>We try to remember some anatomic points  regarding the vascular tree of the upper and lower limbs.</a:t>
            </a:r>
          </a:p>
          <a:p>
            <a:pPr algn="l" rtl="0"/>
            <a:r>
              <a:rPr lang="en-US" sz="3600" dirty="0" smtClean="0">
                <a:latin typeface="Arial"/>
                <a:cs typeface="Arial"/>
              </a:rPr>
              <a:t>Knowledge of some important problems and clinical applications related to the vascular tree of the upper and lower limbs.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4042792" cy="635670"/>
          </a:xfrm>
        </p:spPr>
        <p:txBody>
          <a:bodyPr>
            <a:noAutofit/>
          </a:bodyPr>
          <a:lstStyle/>
          <a:p>
            <a:pPr marL="457200" indent="-457200" algn="ctr" rtl="0">
              <a:lnSpc>
                <a:spcPct val="150000"/>
              </a:lnSpc>
              <a:spcBef>
                <a:spcPct val="20000"/>
              </a:spcBef>
              <a:defRPr/>
            </a:pPr>
            <a:r>
              <a:rPr lang="en-US" sz="1800" dirty="0" smtClean="0">
                <a:solidFill>
                  <a:srgbClr val="0070C0"/>
                </a:solidFill>
                <a:latin typeface="Arial"/>
                <a:ea typeface="+mn-ea"/>
                <a:cs typeface="Arial"/>
              </a:rPr>
              <a:t>Median Vein of the Forearm</a:t>
            </a:r>
            <a:endParaRPr lang="en-US" sz="1800" dirty="0">
              <a:solidFill>
                <a:srgbClr val="0070C0"/>
              </a:solidFill>
              <a:latin typeface="Arial"/>
              <a:ea typeface="+mn-ea"/>
              <a:cs typeface="Arial"/>
            </a:endParaRPr>
          </a:p>
        </p:txBody>
      </p:sp>
      <p:sp>
        <p:nvSpPr>
          <p:cNvPr id="4" name="Text Placeholder 3"/>
          <p:cNvSpPr>
            <a:spLocks noGrp="1"/>
          </p:cNvSpPr>
          <p:nvPr>
            <p:ph type="body" sz="half" idx="2"/>
          </p:nvPr>
        </p:nvSpPr>
        <p:spPr>
          <a:xfrm>
            <a:off x="457200" y="1435100"/>
            <a:ext cx="3394720" cy="4691063"/>
          </a:xfrm>
        </p:spPr>
        <p:txBody>
          <a:bodyPr>
            <a:normAutofit fontScale="92500" lnSpcReduction="20000"/>
          </a:bodyPr>
          <a:lstStyle/>
          <a:p>
            <a:pPr marL="457200" indent="-457200" algn="l" rtl="0">
              <a:lnSpc>
                <a:spcPct val="170000"/>
              </a:lnSpc>
              <a:buFont typeface="Wingdings" pitchFamily="2" charset="2"/>
              <a:buChar char="§"/>
              <a:defRPr/>
            </a:pPr>
            <a:r>
              <a:rPr lang="en-US" sz="1900" dirty="0" smtClean="0">
                <a:latin typeface="Arial"/>
                <a:cs typeface="Arial"/>
              </a:rPr>
              <a:t>Arises in the palm</a:t>
            </a:r>
          </a:p>
          <a:p>
            <a:pPr marL="457200" indent="-457200" algn="l" rtl="0">
              <a:lnSpc>
                <a:spcPct val="170000"/>
              </a:lnSpc>
              <a:buFont typeface="Wingdings" pitchFamily="2" charset="2"/>
              <a:buChar char="§"/>
              <a:defRPr/>
            </a:pPr>
            <a:r>
              <a:rPr lang="en-US" sz="1900" dirty="0" smtClean="0">
                <a:latin typeface="Arial"/>
                <a:cs typeface="Arial"/>
              </a:rPr>
              <a:t>Ascends on the front of forearm</a:t>
            </a:r>
          </a:p>
          <a:p>
            <a:pPr marL="457200" indent="-457200" algn="l" rtl="0">
              <a:lnSpc>
                <a:spcPct val="170000"/>
              </a:lnSpc>
              <a:buFont typeface="Wingdings" pitchFamily="2" charset="2"/>
              <a:buChar char="§"/>
              <a:defRPr/>
            </a:pPr>
            <a:r>
              <a:rPr lang="en-US" sz="1900" dirty="0" smtClean="0">
                <a:latin typeface="Arial"/>
                <a:cs typeface="Arial"/>
              </a:rPr>
              <a:t>Drains into Basilic vein or Median cubital vein or divides into two branches:</a:t>
            </a:r>
          </a:p>
          <a:p>
            <a:pPr marL="457200" lvl="2" indent="-457200" algn="l" rtl="0">
              <a:lnSpc>
                <a:spcPct val="170000"/>
              </a:lnSpc>
              <a:buFont typeface="Wingdings" pitchFamily="2" charset="2"/>
              <a:buChar char="§"/>
              <a:defRPr/>
            </a:pPr>
            <a:r>
              <a:rPr lang="en-US" sz="1900" dirty="0" smtClean="0">
                <a:latin typeface="Arial"/>
                <a:cs typeface="Arial"/>
              </a:rPr>
              <a:t>Median Basilic vein: (drains into basilic vein)</a:t>
            </a:r>
          </a:p>
          <a:p>
            <a:pPr marL="457200" lvl="2" indent="-457200" algn="l" rtl="0">
              <a:lnSpc>
                <a:spcPct val="170000"/>
              </a:lnSpc>
              <a:buFont typeface="Wingdings" pitchFamily="2" charset="2"/>
              <a:buChar char="§"/>
              <a:defRPr/>
            </a:pPr>
            <a:r>
              <a:rPr lang="en-US" sz="1900" dirty="0" smtClean="0">
                <a:latin typeface="Arial"/>
                <a:cs typeface="Arial"/>
              </a:rPr>
              <a:t>Median cephalic vein: (drains into cephalic vein)</a:t>
            </a:r>
          </a:p>
          <a:p>
            <a:endParaRPr lang="en-US" dirty="0"/>
          </a:p>
        </p:txBody>
      </p:sp>
      <p:pic>
        <p:nvPicPr>
          <p:cNvPr id="1026" name="Picture 2" descr="C:\Documents and Settings\Dr.Essam\My Documents\summer courseNew Folder\fig\cubital-fossa2.gif"/>
          <p:cNvPicPr>
            <a:picLocks noGrp="1" noChangeAspect="1" noChangeArrowheads="1"/>
          </p:cNvPicPr>
          <p:nvPr>
            <p:ph idx="1"/>
          </p:nvPr>
        </p:nvPicPr>
        <p:blipFill>
          <a:blip r:embed="rId2" cstate="print"/>
          <a:srcRect/>
          <a:stretch>
            <a:fillRect/>
          </a:stretch>
        </p:blipFill>
        <p:spPr bwMode="auto">
          <a:xfrm>
            <a:off x="5940152" y="260649"/>
            <a:ext cx="2945904" cy="3336236"/>
          </a:xfrm>
          <a:prstGeom prst="rect">
            <a:avLst/>
          </a:prstGeom>
          <a:noFill/>
        </p:spPr>
      </p:pic>
      <p:pic>
        <p:nvPicPr>
          <p:cNvPr id="1027" name="Picture 3" descr="C:\Documents and Settings\Dr.Essam\My Documents\summer courseNew Folder\fig\superficial-veins-upper-limb-cephalic-basilic-anatomy-diagram-en_medical512 (1).jpg"/>
          <p:cNvPicPr>
            <a:picLocks noChangeAspect="1" noChangeArrowheads="1"/>
          </p:cNvPicPr>
          <p:nvPr/>
        </p:nvPicPr>
        <p:blipFill>
          <a:blip r:embed="rId3" cstate="print"/>
          <a:srcRect/>
          <a:stretch>
            <a:fillRect/>
          </a:stretch>
        </p:blipFill>
        <p:spPr bwMode="auto">
          <a:xfrm>
            <a:off x="5796136" y="3796314"/>
            <a:ext cx="3168352" cy="272893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970784" cy="635670"/>
          </a:xfrm>
        </p:spPr>
        <p:txBody>
          <a:bodyPr>
            <a:normAutofit/>
          </a:bodyPr>
          <a:lstStyle/>
          <a:p>
            <a:pPr marL="457200" indent="-457200" algn="ctr" rtl="0">
              <a:lnSpc>
                <a:spcPct val="150000"/>
              </a:lnSpc>
              <a:spcBef>
                <a:spcPct val="20000"/>
              </a:spcBef>
            </a:pPr>
            <a:r>
              <a:rPr lang="en-US" sz="1800" dirty="0" smtClean="0">
                <a:solidFill>
                  <a:srgbClr val="0070C0"/>
                </a:solidFill>
                <a:latin typeface="Arial"/>
                <a:ea typeface="+mn-ea"/>
                <a:cs typeface="Arial"/>
              </a:rPr>
              <a:t>Deep Veins of the Upper Limb</a:t>
            </a:r>
            <a:endParaRPr lang="en-US" sz="1800" dirty="0">
              <a:solidFill>
                <a:srgbClr val="0070C0"/>
              </a:solidFill>
              <a:latin typeface="Arial"/>
              <a:ea typeface="+mn-ea"/>
              <a:cs typeface="Arial"/>
            </a:endParaRPr>
          </a:p>
        </p:txBody>
      </p:sp>
      <p:sp>
        <p:nvSpPr>
          <p:cNvPr id="4" name="Text Placeholder 3"/>
          <p:cNvSpPr>
            <a:spLocks noGrp="1"/>
          </p:cNvSpPr>
          <p:nvPr>
            <p:ph type="body" sz="half" idx="2"/>
          </p:nvPr>
        </p:nvSpPr>
        <p:spPr/>
        <p:txBody>
          <a:bodyPr>
            <a:normAutofit/>
          </a:bodyPr>
          <a:lstStyle/>
          <a:p>
            <a:pPr marL="457200" indent="-457200" algn="l" rtl="0">
              <a:lnSpc>
                <a:spcPct val="150000"/>
              </a:lnSpc>
              <a:buFont typeface="Wingdings" pitchFamily="2" charset="2"/>
              <a:buChar char="§"/>
            </a:pPr>
            <a:r>
              <a:rPr lang="en-US" sz="1800" dirty="0" smtClean="0">
                <a:latin typeface="Arial"/>
                <a:cs typeface="Arial"/>
              </a:rPr>
              <a:t>Venae Comitantes</a:t>
            </a:r>
          </a:p>
          <a:p>
            <a:pPr marL="457200" indent="-457200" algn="l" rtl="0">
              <a:lnSpc>
                <a:spcPct val="150000"/>
              </a:lnSpc>
              <a:buFont typeface="Wingdings" pitchFamily="2" charset="2"/>
              <a:buChar char="§"/>
            </a:pPr>
            <a:r>
              <a:rPr lang="en-US" sz="1800" dirty="0" smtClean="0">
                <a:latin typeface="Arial"/>
                <a:cs typeface="Arial"/>
              </a:rPr>
              <a:t>Axillary vein</a:t>
            </a:r>
          </a:p>
          <a:p>
            <a:endParaRPr lang="en-US" sz="2400" dirty="0"/>
          </a:p>
        </p:txBody>
      </p:sp>
      <p:pic>
        <p:nvPicPr>
          <p:cNvPr id="5" name="Picture 6"/>
          <p:cNvPicPr>
            <a:picLocks noGrp="1" noChangeAspect="1" noChangeArrowheads="1"/>
          </p:cNvPicPr>
          <p:nvPr>
            <p:ph idx="1"/>
          </p:nvPr>
        </p:nvPicPr>
        <p:blipFill>
          <a:blip r:embed="rId2" cstate="print">
            <a:lum bright="-36000" contrast="48000"/>
          </a:blip>
          <a:srcRect l="50000" t="33636" b="2452"/>
          <a:stretch>
            <a:fillRect/>
          </a:stretch>
        </p:blipFill>
        <p:spPr>
          <a:xfrm>
            <a:off x="4572000" y="620688"/>
            <a:ext cx="3751265" cy="5937988"/>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35670"/>
          </a:xfrm>
        </p:spPr>
        <p:txBody>
          <a:bodyPr>
            <a:noAutofit/>
          </a:bodyPr>
          <a:lstStyle/>
          <a:p>
            <a:pPr marL="457200" indent="-457200" algn="ctr" rtl="0">
              <a:lnSpc>
                <a:spcPct val="150000"/>
              </a:lnSpc>
              <a:spcBef>
                <a:spcPct val="20000"/>
              </a:spcBef>
              <a:defRPr/>
            </a:pPr>
            <a:r>
              <a:rPr lang="en-US" sz="2400" dirty="0" smtClean="0">
                <a:latin typeface="Arial"/>
                <a:ea typeface="+mn-ea"/>
                <a:cs typeface="Arial"/>
              </a:rPr>
              <a:t>Vena Comitantes</a:t>
            </a:r>
            <a:endParaRPr lang="en-US" sz="2400" dirty="0">
              <a:latin typeface="Arial"/>
              <a:ea typeface="+mn-ea"/>
              <a:cs typeface="Arial"/>
            </a:endParaRPr>
          </a:p>
        </p:txBody>
      </p:sp>
      <p:sp>
        <p:nvSpPr>
          <p:cNvPr id="4" name="Text Placeholder 3"/>
          <p:cNvSpPr>
            <a:spLocks noGrp="1"/>
          </p:cNvSpPr>
          <p:nvPr>
            <p:ph type="body" sz="half" idx="2"/>
          </p:nvPr>
        </p:nvSpPr>
        <p:spPr>
          <a:xfrm>
            <a:off x="457200" y="1435100"/>
            <a:ext cx="4042792" cy="4691063"/>
          </a:xfrm>
        </p:spPr>
        <p:txBody>
          <a:bodyPr>
            <a:normAutofit/>
          </a:bodyPr>
          <a:lstStyle/>
          <a:p>
            <a:pPr marL="457200" indent="-457200" algn="l" rtl="0">
              <a:lnSpc>
                <a:spcPct val="150000"/>
              </a:lnSpc>
              <a:buFont typeface="Wingdings" pitchFamily="2" charset="2"/>
              <a:buChar char="§"/>
              <a:defRPr/>
            </a:pPr>
            <a:r>
              <a:rPr lang="en-US" sz="2000" dirty="0" smtClean="0">
                <a:latin typeface="Arial"/>
                <a:cs typeface="Arial"/>
              </a:rPr>
              <a:t>Deep veins accompany the respective arteries radial and ulnar.</a:t>
            </a:r>
          </a:p>
          <a:p>
            <a:pPr marL="457200" indent="-457200" algn="l" rtl="0">
              <a:lnSpc>
                <a:spcPct val="150000"/>
              </a:lnSpc>
              <a:buFont typeface="Wingdings" pitchFamily="2" charset="2"/>
              <a:buChar char="§"/>
              <a:defRPr/>
            </a:pPr>
            <a:r>
              <a:rPr lang="en-US" sz="2000" dirty="0" smtClean="0">
                <a:latin typeface="Arial"/>
                <a:cs typeface="Arial"/>
              </a:rPr>
              <a:t>Two vena comitantes of brachial artery join the basilic vein </a:t>
            </a:r>
          </a:p>
          <a:p>
            <a:pPr marL="457200" indent="-457200" algn="l" rtl="0">
              <a:lnSpc>
                <a:spcPct val="150000"/>
              </a:lnSpc>
              <a:buFont typeface="Wingdings" pitchFamily="2" charset="2"/>
              <a:buChar char="§"/>
              <a:defRPr/>
            </a:pPr>
            <a:r>
              <a:rPr lang="en-US" sz="2000" dirty="0" smtClean="0">
                <a:latin typeface="Arial"/>
                <a:cs typeface="Arial"/>
              </a:rPr>
              <a:t>at the lower border of teres major to form Axillary vein</a:t>
            </a:r>
          </a:p>
          <a:p>
            <a:endParaRPr lang="en-US" sz="3600" dirty="0"/>
          </a:p>
        </p:txBody>
      </p:sp>
      <p:pic>
        <p:nvPicPr>
          <p:cNvPr id="5" name="Picture 6"/>
          <p:cNvPicPr>
            <a:picLocks noGrp="1" noChangeAspect="1" noChangeArrowheads="1"/>
          </p:cNvPicPr>
          <p:nvPr>
            <p:ph idx="1"/>
          </p:nvPr>
        </p:nvPicPr>
        <p:blipFill>
          <a:blip r:embed="rId2" cstate="print">
            <a:lum bright="-36000" contrast="48000"/>
          </a:blip>
          <a:srcRect l="50000" t="33636" b="2452"/>
          <a:stretch>
            <a:fillRect/>
          </a:stretch>
        </p:blipFill>
        <p:spPr>
          <a:xfrm>
            <a:off x="4526152" y="659365"/>
            <a:ext cx="3646247" cy="5771752"/>
          </a:xfrm>
          <a:prstGeom prst="rect">
            <a:avLst/>
          </a:prstGeom>
          <a:ln>
            <a:solidFill>
              <a:schemeClr val="accent1"/>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904" y="188640"/>
            <a:ext cx="3008313" cy="635670"/>
          </a:xfrm>
        </p:spPr>
        <p:txBody>
          <a:bodyPr>
            <a:noAutofit/>
          </a:bodyPr>
          <a:lstStyle/>
          <a:p>
            <a:pPr marL="457200" indent="-457200" algn="ctr" rtl="0">
              <a:lnSpc>
                <a:spcPct val="150000"/>
              </a:lnSpc>
              <a:spcBef>
                <a:spcPct val="20000"/>
              </a:spcBef>
              <a:defRPr/>
            </a:pPr>
            <a:r>
              <a:rPr lang="en-US" sz="2800" dirty="0" smtClean="0">
                <a:solidFill>
                  <a:schemeClr val="accent1"/>
                </a:solidFill>
                <a:latin typeface="Arial"/>
                <a:ea typeface="+mn-ea"/>
                <a:cs typeface="Arial"/>
              </a:rPr>
              <a:t>Axillary Vein</a:t>
            </a:r>
            <a:endParaRPr lang="en-US" sz="2800" dirty="0">
              <a:solidFill>
                <a:schemeClr val="accent1"/>
              </a:solidFill>
              <a:latin typeface="Arial"/>
              <a:ea typeface="+mn-ea"/>
              <a:cs typeface="Arial"/>
            </a:endParaRPr>
          </a:p>
        </p:txBody>
      </p:sp>
      <p:sp>
        <p:nvSpPr>
          <p:cNvPr id="4" name="Text Placeholder 3"/>
          <p:cNvSpPr>
            <a:spLocks noGrp="1"/>
          </p:cNvSpPr>
          <p:nvPr>
            <p:ph type="body" sz="half" idx="2"/>
          </p:nvPr>
        </p:nvSpPr>
        <p:spPr>
          <a:xfrm>
            <a:off x="395536" y="908720"/>
            <a:ext cx="3466728" cy="5361459"/>
          </a:xfrm>
        </p:spPr>
        <p:txBody>
          <a:bodyPr>
            <a:normAutofit/>
          </a:bodyPr>
          <a:lstStyle/>
          <a:p>
            <a:pPr marL="457200" indent="-457200" algn="l" rtl="0">
              <a:lnSpc>
                <a:spcPct val="150000"/>
              </a:lnSpc>
              <a:buFont typeface="Wingdings" pitchFamily="2" charset="2"/>
              <a:buChar char="§"/>
              <a:defRPr/>
            </a:pPr>
            <a:r>
              <a:rPr lang="en-US" sz="2000" dirty="0" smtClean="0">
                <a:latin typeface="Arial"/>
                <a:cs typeface="Arial"/>
              </a:rPr>
              <a:t>Formed by the union of the vena comitantes of brachial artery with basilic vein</a:t>
            </a:r>
          </a:p>
          <a:p>
            <a:pPr marL="457200" indent="-457200" algn="l" rtl="0">
              <a:lnSpc>
                <a:spcPct val="150000"/>
              </a:lnSpc>
              <a:buFont typeface="Wingdings" pitchFamily="2" charset="2"/>
              <a:buChar char="§"/>
              <a:defRPr/>
            </a:pPr>
            <a:r>
              <a:rPr lang="en-US" sz="2000" dirty="0" smtClean="0">
                <a:latin typeface="Arial"/>
                <a:cs typeface="Arial"/>
              </a:rPr>
              <a:t>It becomes Subclavian Vein at the outer border of 1st rib</a:t>
            </a:r>
          </a:p>
          <a:p>
            <a:pPr marL="457200" indent="-457200" algn="l" rtl="0">
              <a:lnSpc>
                <a:spcPct val="150000"/>
              </a:lnSpc>
              <a:buFont typeface="Wingdings" pitchFamily="2" charset="2"/>
              <a:buChar char="§"/>
              <a:defRPr/>
            </a:pPr>
            <a:r>
              <a:rPr lang="en-US" sz="2000" dirty="0" smtClean="0">
                <a:latin typeface="Arial"/>
                <a:cs typeface="Arial"/>
              </a:rPr>
              <a:t>Tributaries correspond to the branches of the axillary artery and also receive Cephalic Vein </a:t>
            </a:r>
          </a:p>
          <a:p>
            <a:endParaRPr lang="en-US" sz="3200" dirty="0"/>
          </a:p>
        </p:txBody>
      </p:sp>
      <p:pic>
        <p:nvPicPr>
          <p:cNvPr id="5" name="Picture 2" descr="C:\Users\ssarain\Desktop\KFMC data\Anatomy books\Grey's Anatomy pictures\C9780443069529-007-f051.jpg"/>
          <p:cNvPicPr>
            <a:picLocks noGrp="1" noChangeAspect="1" noChangeArrowheads="1"/>
          </p:cNvPicPr>
          <p:nvPr>
            <p:ph idx="1"/>
          </p:nvPr>
        </p:nvPicPr>
        <p:blipFill>
          <a:blip r:embed="rId2" cstate="print"/>
          <a:srcRect b="3691"/>
          <a:stretch>
            <a:fillRect/>
          </a:stretch>
        </p:blipFill>
        <p:spPr>
          <a:xfrm>
            <a:off x="3995936" y="908720"/>
            <a:ext cx="4924977" cy="5637089"/>
          </a:xfrm>
          <a:noFill/>
          <a:ln>
            <a:solidFill>
              <a:srgbClr val="FF0000"/>
            </a:solidFill>
          </a:ln>
        </p:spPr>
      </p:pic>
      <p:sp>
        <p:nvSpPr>
          <p:cNvPr id="6" name="Rectangle 5"/>
          <p:cNvSpPr/>
          <p:nvPr/>
        </p:nvSpPr>
        <p:spPr>
          <a:xfrm>
            <a:off x="5508104" y="1268760"/>
            <a:ext cx="792088" cy="1440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300192" y="1052736"/>
            <a:ext cx="792088" cy="21602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928934"/>
            <a:ext cx="8229600" cy="1143000"/>
          </a:xfrm>
        </p:spPr>
        <p:txBody>
          <a:bodyPr>
            <a:normAutofit fontScale="90000"/>
          </a:bodyPr>
          <a:lstStyle/>
          <a:p>
            <a:r>
              <a:rPr lang="en-US" b="1" dirty="0" smtClean="0">
                <a:solidFill>
                  <a:srgbClr val="FF0000"/>
                </a:solidFill>
                <a:latin typeface="Arial"/>
                <a:cs typeface="Arial"/>
              </a:rPr>
              <a:t>Arterial supply of the lower limbs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8219256" cy="635670"/>
          </a:xfrm>
        </p:spPr>
        <p:txBody>
          <a:bodyPr>
            <a:noAutofit/>
          </a:bodyPr>
          <a:lstStyle/>
          <a:p>
            <a:pPr marL="457200" indent="-457200" algn="ctr" rtl="0">
              <a:lnSpc>
                <a:spcPct val="150000"/>
              </a:lnSpc>
              <a:spcBef>
                <a:spcPct val="20000"/>
              </a:spcBef>
              <a:defRPr/>
            </a:pPr>
            <a:r>
              <a:rPr lang="en-US" sz="2800" b="1" dirty="0" smtClean="0">
                <a:solidFill>
                  <a:srgbClr val="FF0000"/>
                </a:solidFill>
                <a:latin typeface="Arial"/>
                <a:ea typeface="+mn-ea"/>
                <a:cs typeface="Arial"/>
              </a:rPr>
              <a:t>Arterial supply of the lower limbs </a:t>
            </a:r>
            <a:endParaRPr lang="en-US" sz="2800" b="1" dirty="0">
              <a:solidFill>
                <a:srgbClr val="FF0000"/>
              </a:solidFill>
              <a:latin typeface="Arial"/>
              <a:ea typeface="+mn-ea"/>
              <a:cs typeface="Arial"/>
            </a:endParaRPr>
          </a:p>
        </p:txBody>
      </p:sp>
      <p:sp>
        <p:nvSpPr>
          <p:cNvPr id="6" name="Text Placeholder 5"/>
          <p:cNvSpPr>
            <a:spLocks noGrp="1"/>
          </p:cNvSpPr>
          <p:nvPr>
            <p:ph type="body" sz="half" idx="2"/>
          </p:nvPr>
        </p:nvSpPr>
        <p:spPr>
          <a:xfrm>
            <a:off x="457200" y="980728"/>
            <a:ext cx="4546848" cy="5145435"/>
          </a:xfrm>
        </p:spPr>
        <p:txBody>
          <a:bodyPr>
            <a:noAutofit/>
          </a:bodyPr>
          <a:lstStyle/>
          <a:p>
            <a:pPr marL="457200" indent="-457200" algn="l" rtl="0">
              <a:lnSpc>
                <a:spcPct val="150000"/>
              </a:lnSpc>
              <a:buFont typeface="Wingdings" pitchFamily="2" charset="2"/>
              <a:buChar char="§"/>
              <a:defRPr/>
            </a:pPr>
            <a:r>
              <a:rPr lang="en-US" sz="2400" dirty="0" smtClean="0">
                <a:latin typeface="Arial"/>
                <a:cs typeface="Arial"/>
              </a:rPr>
              <a:t>Right and left </a:t>
            </a:r>
            <a:r>
              <a:rPr lang="en-US" sz="2400" b="1" dirty="0" smtClean="0">
                <a:solidFill>
                  <a:srgbClr val="FF0000"/>
                </a:solidFill>
                <a:latin typeface="Arial"/>
                <a:cs typeface="Arial"/>
              </a:rPr>
              <a:t>Common iliac arteries</a:t>
            </a:r>
            <a:r>
              <a:rPr lang="en-US" sz="2400" dirty="0" smtClean="0">
                <a:latin typeface="Arial"/>
                <a:cs typeface="Arial"/>
              </a:rPr>
              <a:t> arise as terminal branches of the abdominal aorta at the level of L4</a:t>
            </a:r>
          </a:p>
          <a:p>
            <a:pPr marL="457200" indent="-457200" algn="l" rtl="0">
              <a:lnSpc>
                <a:spcPct val="150000"/>
              </a:lnSpc>
              <a:buFont typeface="Wingdings" pitchFamily="2" charset="2"/>
              <a:buChar char="§"/>
              <a:defRPr/>
            </a:pPr>
            <a:r>
              <a:rPr lang="en-US" sz="2400" dirty="0" smtClean="0">
                <a:latin typeface="Arial"/>
                <a:cs typeface="Arial"/>
              </a:rPr>
              <a:t>Each artery ends anterior to the Sacroiliac joint by dividing into</a:t>
            </a:r>
          </a:p>
          <a:p>
            <a:pPr marL="457200" indent="-457200" algn="l" rtl="0">
              <a:lnSpc>
                <a:spcPct val="150000"/>
              </a:lnSpc>
              <a:buFont typeface="Wingdings" pitchFamily="2" charset="2"/>
              <a:buChar char="§"/>
              <a:defRPr/>
            </a:pPr>
            <a:r>
              <a:rPr lang="en-US" sz="2400" b="1" dirty="0" smtClean="0">
                <a:solidFill>
                  <a:srgbClr val="FF0000"/>
                </a:solidFill>
                <a:latin typeface="Arial"/>
                <a:cs typeface="Arial"/>
              </a:rPr>
              <a:t>Internal Iliac artery. </a:t>
            </a:r>
          </a:p>
          <a:p>
            <a:pPr marL="457200" indent="-457200" algn="l" rtl="0">
              <a:lnSpc>
                <a:spcPct val="150000"/>
              </a:lnSpc>
              <a:buFont typeface="Wingdings" pitchFamily="2" charset="2"/>
              <a:buChar char="§"/>
              <a:defRPr/>
            </a:pPr>
            <a:r>
              <a:rPr lang="en-US" sz="2400" b="1" dirty="0" smtClean="0">
                <a:solidFill>
                  <a:srgbClr val="FF0000"/>
                </a:solidFill>
                <a:latin typeface="Arial"/>
                <a:cs typeface="Arial"/>
              </a:rPr>
              <a:t>External Iliac artery.</a:t>
            </a:r>
          </a:p>
          <a:p>
            <a:endParaRPr lang="en-US" sz="2400" dirty="0"/>
          </a:p>
        </p:txBody>
      </p:sp>
      <p:pic>
        <p:nvPicPr>
          <p:cNvPr id="7" name="Picture 3" descr="1914a_ArteriesPelvis-Limb_1.JPG                                0002ADF6HA-ArtPresLibrary              B3FD695F:"/>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2494" t="-1" r="16395" b="5306"/>
          <a:stretch/>
        </p:blipFill>
        <p:spPr bwMode="auto">
          <a:xfrm>
            <a:off x="5148064" y="1161779"/>
            <a:ext cx="3567283" cy="529155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6518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0" y="260648"/>
            <a:ext cx="3456384" cy="648072"/>
          </a:xfrm>
        </p:spPr>
        <p:txBody>
          <a:bodyPr>
            <a:normAutofit fontScale="90000"/>
          </a:bodyPr>
          <a:lstStyle/>
          <a:p>
            <a:pPr marL="457200" indent="-457200" algn="ctr" rtl="0">
              <a:lnSpc>
                <a:spcPct val="150000"/>
              </a:lnSpc>
              <a:spcBef>
                <a:spcPct val="20000"/>
              </a:spcBef>
              <a:defRPr/>
            </a:pPr>
            <a:r>
              <a:rPr lang="en-US" sz="2800" b="1" dirty="0" smtClean="0">
                <a:solidFill>
                  <a:srgbClr val="FF0000"/>
                </a:solidFill>
                <a:latin typeface="Arial"/>
                <a:ea typeface="+mn-ea"/>
                <a:cs typeface="Arial"/>
              </a:rPr>
              <a:t>Internal Illiac Artery</a:t>
            </a:r>
            <a:endParaRPr lang="en-US" sz="2800" b="1" dirty="0">
              <a:solidFill>
                <a:srgbClr val="FF0000"/>
              </a:solidFill>
              <a:latin typeface="Arial"/>
              <a:ea typeface="+mn-ea"/>
              <a:cs typeface="Arial"/>
            </a:endParaRPr>
          </a:p>
        </p:txBody>
      </p:sp>
      <p:sp>
        <p:nvSpPr>
          <p:cNvPr id="5" name="Text Placeholder 4"/>
          <p:cNvSpPr>
            <a:spLocks noGrp="1"/>
          </p:cNvSpPr>
          <p:nvPr>
            <p:ph type="body" sz="half" idx="2"/>
          </p:nvPr>
        </p:nvSpPr>
        <p:spPr>
          <a:xfrm>
            <a:off x="179512" y="620688"/>
            <a:ext cx="4104456" cy="5505475"/>
          </a:xfrm>
        </p:spPr>
        <p:txBody>
          <a:bodyPr>
            <a:normAutofit/>
          </a:bodyPr>
          <a:lstStyle/>
          <a:p>
            <a:pPr marL="457200" indent="-457200" algn="l" rtl="0">
              <a:lnSpc>
                <a:spcPct val="160000"/>
              </a:lnSpc>
              <a:buFont typeface="Wingdings" pitchFamily="2" charset="2"/>
              <a:buChar char="§"/>
              <a:defRPr/>
            </a:pPr>
            <a:r>
              <a:rPr lang="en-US" sz="1800" dirty="0" smtClean="0">
                <a:latin typeface="Arial"/>
                <a:cs typeface="Arial"/>
              </a:rPr>
              <a:t>The following branches are our concern</a:t>
            </a:r>
          </a:p>
          <a:p>
            <a:pPr marL="457200" indent="-457200" algn="l" rtl="0">
              <a:lnSpc>
                <a:spcPct val="160000"/>
              </a:lnSpc>
              <a:buFont typeface="Wingdings" pitchFamily="2" charset="2"/>
              <a:buChar char="§"/>
              <a:defRPr/>
            </a:pPr>
            <a:r>
              <a:rPr lang="en-US" sz="1800" dirty="0" smtClean="0">
                <a:solidFill>
                  <a:srgbClr val="FF0000"/>
                </a:solidFill>
                <a:latin typeface="Arial"/>
                <a:cs typeface="Arial"/>
              </a:rPr>
              <a:t>Obturator artery </a:t>
            </a:r>
            <a:r>
              <a:rPr lang="en-US" sz="1800" dirty="0" smtClean="0">
                <a:latin typeface="Arial"/>
                <a:cs typeface="Arial"/>
              </a:rPr>
              <a:t>“ leaves the pelvis through the obturator canal”</a:t>
            </a:r>
          </a:p>
          <a:p>
            <a:pPr marL="457200" indent="-457200" algn="l" rtl="0">
              <a:lnSpc>
                <a:spcPct val="160000"/>
              </a:lnSpc>
              <a:buFont typeface="Wingdings" pitchFamily="2" charset="2"/>
              <a:buChar char="§"/>
              <a:defRPr/>
            </a:pPr>
            <a:r>
              <a:rPr lang="en-US" sz="1800" dirty="0" smtClean="0">
                <a:latin typeface="Arial"/>
                <a:cs typeface="Arial"/>
              </a:rPr>
              <a:t> </a:t>
            </a:r>
            <a:r>
              <a:rPr lang="en-US" sz="1800" dirty="0" smtClean="0">
                <a:solidFill>
                  <a:srgbClr val="FF0000"/>
                </a:solidFill>
                <a:latin typeface="Arial"/>
                <a:cs typeface="Arial"/>
              </a:rPr>
              <a:t>Inferior Gluteal artery</a:t>
            </a:r>
            <a:r>
              <a:rPr lang="en-US" sz="1800" dirty="0" smtClean="0">
                <a:latin typeface="Arial"/>
                <a:cs typeface="Arial"/>
              </a:rPr>
              <a:t>” leaves through the greater sciatic foramen inferior to </a:t>
            </a:r>
            <a:r>
              <a:rPr lang="en-US" sz="1800" dirty="0" err="1" smtClean="0">
                <a:latin typeface="Arial"/>
                <a:cs typeface="Arial"/>
              </a:rPr>
              <a:t>pyriformis</a:t>
            </a:r>
            <a:r>
              <a:rPr lang="en-US" sz="1800" dirty="0" smtClean="0">
                <a:latin typeface="Arial"/>
                <a:cs typeface="Arial"/>
              </a:rPr>
              <a:t>”</a:t>
            </a:r>
          </a:p>
          <a:p>
            <a:pPr marL="457200" indent="-457200" algn="l" rtl="0">
              <a:lnSpc>
                <a:spcPct val="160000"/>
              </a:lnSpc>
              <a:buFont typeface="Wingdings" pitchFamily="2" charset="2"/>
              <a:buChar char="§"/>
              <a:defRPr/>
            </a:pPr>
            <a:r>
              <a:rPr lang="en-US" sz="1800" dirty="0" smtClean="0">
                <a:solidFill>
                  <a:srgbClr val="FF0000"/>
                </a:solidFill>
                <a:latin typeface="Arial"/>
                <a:cs typeface="Arial"/>
              </a:rPr>
              <a:t>Superior Gluteal artery</a:t>
            </a:r>
            <a:r>
              <a:rPr lang="en-US" sz="1800" dirty="0" smtClean="0">
                <a:latin typeface="Arial"/>
                <a:cs typeface="Arial"/>
              </a:rPr>
              <a:t>” leaves through the greater sciatic foramen superior to </a:t>
            </a:r>
            <a:r>
              <a:rPr lang="en-US" sz="1800" dirty="0" err="1" smtClean="0">
                <a:latin typeface="Arial"/>
                <a:cs typeface="Arial"/>
              </a:rPr>
              <a:t>pyriformis</a:t>
            </a:r>
            <a:r>
              <a:rPr lang="en-US" sz="1800" dirty="0" smtClean="0">
                <a:latin typeface="Arial"/>
                <a:cs typeface="Arial"/>
              </a:rPr>
              <a:t>”</a:t>
            </a:r>
          </a:p>
          <a:p>
            <a:endParaRPr lang="en-US" sz="1800" dirty="0"/>
          </a:p>
        </p:txBody>
      </p:sp>
      <p:pic>
        <p:nvPicPr>
          <p:cNvPr id="7" name="Content Placeholder 6"/>
          <p:cNvPicPr>
            <a:picLocks noGrp="1" noChangeAspect="1"/>
          </p:cNvPicPr>
          <p:nvPr>
            <p:ph idx="1"/>
          </p:nvPr>
        </p:nvPicPr>
        <p:blipFill>
          <a:blip r:embed="rId2" cstate="print"/>
          <a:stretch>
            <a:fillRect/>
          </a:stretch>
        </p:blipFill>
        <p:spPr>
          <a:xfrm>
            <a:off x="4288006" y="1700808"/>
            <a:ext cx="4748490" cy="3528392"/>
          </a:xfrm>
          <a:prstGeom prst="rect">
            <a:avLst/>
          </a:prstGeom>
          <a:ln>
            <a:noFill/>
          </a:ln>
        </p:spPr>
      </p:pic>
    </p:spTree>
    <p:extLst>
      <p:ext uri="{BB962C8B-B14F-4D97-AF65-F5344CB8AC3E}">
        <p14:creationId xmlns:p14="http://schemas.microsoft.com/office/powerpoint/2010/main" val="4227377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67544" y="188641"/>
            <a:ext cx="4392488" cy="504056"/>
          </a:xfrm>
        </p:spPr>
        <p:txBody>
          <a:bodyPr>
            <a:noAutofit/>
          </a:bodyPr>
          <a:lstStyle/>
          <a:p>
            <a:pPr marL="457200" indent="-457200" rtl="0">
              <a:lnSpc>
                <a:spcPct val="150000"/>
              </a:lnSpc>
              <a:spcBef>
                <a:spcPct val="20000"/>
              </a:spcBef>
              <a:defRPr/>
            </a:pPr>
            <a:r>
              <a:rPr lang="en-US" sz="2800" b="1" dirty="0" smtClean="0">
                <a:solidFill>
                  <a:srgbClr val="FF0000"/>
                </a:solidFill>
                <a:latin typeface="Arial"/>
                <a:cs typeface="Arial"/>
              </a:rPr>
              <a:t>External Iliac artery</a:t>
            </a:r>
            <a:endParaRPr lang="en-US" sz="2800" b="1" dirty="0">
              <a:solidFill>
                <a:srgbClr val="FF0000"/>
              </a:solidFill>
              <a:latin typeface="Arial"/>
              <a:ea typeface="+mn-ea"/>
              <a:cs typeface="Arial"/>
            </a:endParaRPr>
          </a:p>
        </p:txBody>
      </p:sp>
      <p:pic>
        <p:nvPicPr>
          <p:cNvPr id="28675" name="Picture 3" descr="1914a_ArteriesPelvis-Limb_1.JPG                                0002ADF6HA-ArtPresLibrary              B3FD695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494" t="-1" r="16395" b="5306"/>
          <a:stretch/>
        </p:blipFill>
        <p:spPr bwMode="auto">
          <a:xfrm>
            <a:off x="4860032" y="332656"/>
            <a:ext cx="4204272" cy="623731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64596" y="980728"/>
            <a:ext cx="4572000" cy="4351961"/>
          </a:xfrm>
          <a:prstGeom prst="rect">
            <a:avLst/>
          </a:prstGeom>
        </p:spPr>
        <p:txBody>
          <a:bodyPr wrap="square">
            <a:spAutoFit/>
          </a:bodyPr>
          <a:lstStyle/>
          <a:p>
            <a:pPr marL="457200" indent="-457200" algn="l" rtl="0">
              <a:lnSpc>
                <a:spcPct val="150000"/>
              </a:lnSpc>
              <a:spcBef>
                <a:spcPct val="20000"/>
              </a:spcBef>
              <a:buSzPct val="75000"/>
              <a:buFont typeface="Arial" pitchFamily="34" charset="0"/>
              <a:buChar char="•"/>
              <a:defRPr/>
            </a:pPr>
            <a:r>
              <a:rPr lang="en-US" sz="1600" b="1" dirty="0" smtClean="0">
                <a:solidFill>
                  <a:srgbClr val="FF0000"/>
                </a:solidFill>
                <a:latin typeface="Arial"/>
                <a:cs typeface="Arial"/>
              </a:rPr>
              <a:t>Femoral artery; </a:t>
            </a:r>
            <a:r>
              <a:rPr lang="en-US" sz="1600" dirty="0" smtClean="0">
                <a:latin typeface="Arial"/>
                <a:cs typeface="Arial"/>
              </a:rPr>
              <a:t>continuation of the external iliac artery, at mid point of the inguinal ligament ,  It gives; </a:t>
            </a:r>
          </a:p>
          <a:p>
            <a:pPr marL="457200" indent="-457200" algn="l" rtl="0">
              <a:lnSpc>
                <a:spcPct val="150000"/>
              </a:lnSpc>
              <a:spcBef>
                <a:spcPct val="20000"/>
              </a:spcBef>
              <a:buSzPct val="75000"/>
              <a:buFont typeface="Arial" pitchFamily="34" charset="0"/>
              <a:buChar char="•"/>
              <a:defRPr/>
            </a:pPr>
            <a:r>
              <a:rPr lang="en-US" sz="1600" dirty="0" smtClean="0">
                <a:solidFill>
                  <a:srgbClr val="FF0000"/>
                </a:solidFill>
                <a:latin typeface="Arial"/>
                <a:cs typeface="Arial"/>
              </a:rPr>
              <a:t>Profunda </a:t>
            </a:r>
            <a:r>
              <a:rPr lang="en-US" sz="1600" dirty="0" err="1" smtClean="0">
                <a:solidFill>
                  <a:srgbClr val="FF0000"/>
                </a:solidFill>
                <a:latin typeface="Arial"/>
                <a:cs typeface="Arial"/>
              </a:rPr>
              <a:t>femoris</a:t>
            </a:r>
            <a:r>
              <a:rPr lang="en-US" sz="1600" dirty="0" smtClean="0">
                <a:solidFill>
                  <a:srgbClr val="FF0000"/>
                </a:solidFill>
                <a:latin typeface="Arial"/>
                <a:cs typeface="Arial"/>
              </a:rPr>
              <a:t>; </a:t>
            </a:r>
            <a:r>
              <a:rPr lang="en-US" sz="1600" dirty="0" smtClean="0">
                <a:latin typeface="Arial"/>
                <a:cs typeface="Arial"/>
              </a:rPr>
              <a:t>adductors, hamstrings, and quadriceps</a:t>
            </a:r>
          </a:p>
          <a:p>
            <a:pPr marL="457200" indent="-457200" algn="l" rtl="0">
              <a:lnSpc>
                <a:spcPct val="150000"/>
              </a:lnSpc>
              <a:spcBef>
                <a:spcPct val="20000"/>
              </a:spcBef>
              <a:buSzPct val="75000"/>
              <a:buFont typeface="Arial" pitchFamily="34" charset="0"/>
              <a:buChar char="•"/>
              <a:defRPr/>
            </a:pPr>
            <a:r>
              <a:rPr lang="en-US" sz="1600" dirty="0" smtClean="0">
                <a:solidFill>
                  <a:srgbClr val="FF0000"/>
                </a:solidFill>
                <a:latin typeface="Arial"/>
                <a:cs typeface="Arial"/>
              </a:rPr>
              <a:t>Popliteal artery </a:t>
            </a:r>
            <a:r>
              <a:rPr lang="en-US" sz="1600" dirty="0" smtClean="0">
                <a:latin typeface="Arial"/>
                <a:cs typeface="Arial"/>
              </a:rPr>
              <a:t>(continuation </a:t>
            </a:r>
            <a:r>
              <a:rPr lang="en-US" sz="1600" dirty="0">
                <a:latin typeface="Arial"/>
                <a:cs typeface="Arial"/>
              </a:rPr>
              <a:t>of femoral) </a:t>
            </a:r>
            <a:endParaRPr lang="en-US" sz="1600" dirty="0" smtClean="0">
              <a:latin typeface="Arial"/>
              <a:cs typeface="Arial"/>
            </a:endParaRPr>
          </a:p>
          <a:p>
            <a:pPr marL="457200" indent="-457200" algn="l" rtl="0">
              <a:lnSpc>
                <a:spcPct val="150000"/>
              </a:lnSpc>
              <a:spcBef>
                <a:spcPct val="20000"/>
              </a:spcBef>
              <a:buSzPct val="75000"/>
              <a:buFont typeface="Arial" pitchFamily="34" charset="0"/>
              <a:buChar char="•"/>
              <a:defRPr/>
            </a:pPr>
            <a:r>
              <a:rPr lang="en-US" sz="1600" dirty="0" smtClean="0">
                <a:solidFill>
                  <a:srgbClr val="FF0000"/>
                </a:solidFill>
                <a:latin typeface="Arial"/>
                <a:cs typeface="Arial"/>
              </a:rPr>
              <a:t>Anterior Tibial artery; </a:t>
            </a:r>
            <a:r>
              <a:rPr lang="en-US" sz="1600" dirty="0" smtClean="0">
                <a:latin typeface="Arial"/>
                <a:cs typeface="Arial"/>
              </a:rPr>
              <a:t>anterior compartment of the leg, further branches to feet.</a:t>
            </a:r>
          </a:p>
          <a:p>
            <a:pPr marL="457200" indent="-457200" algn="l" rtl="0">
              <a:lnSpc>
                <a:spcPct val="150000"/>
              </a:lnSpc>
              <a:spcBef>
                <a:spcPct val="20000"/>
              </a:spcBef>
              <a:buSzPct val="75000"/>
              <a:buFont typeface="Arial" pitchFamily="34" charset="0"/>
              <a:buChar char="•"/>
              <a:defRPr/>
            </a:pPr>
            <a:r>
              <a:rPr lang="en-US" sz="1600" dirty="0" smtClean="0">
                <a:solidFill>
                  <a:srgbClr val="FF0000"/>
                </a:solidFill>
                <a:latin typeface="Arial"/>
                <a:cs typeface="Arial"/>
              </a:rPr>
              <a:t>Posterior Tibial artery; </a:t>
            </a:r>
            <a:r>
              <a:rPr lang="en-US" sz="1600" dirty="0" smtClean="0">
                <a:latin typeface="Arial"/>
                <a:cs typeface="Arial"/>
              </a:rPr>
              <a:t>posterior compartment of the leg flexor muscles, plantar arch, branches to toes</a:t>
            </a:r>
            <a:endParaRPr lang="en-US" sz="1600" dirty="0">
              <a:latin typeface="Arial"/>
              <a:cs typeface="Arial"/>
            </a:endParaRPr>
          </a:p>
        </p:txBody>
      </p:sp>
      <p:sp>
        <p:nvSpPr>
          <p:cNvPr id="5" name="Rectangle 4"/>
          <p:cNvSpPr/>
          <p:nvPr/>
        </p:nvSpPr>
        <p:spPr>
          <a:xfrm>
            <a:off x="5076056" y="1268760"/>
            <a:ext cx="151216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148064" y="2996952"/>
            <a:ext cx="108012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557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0" y="274638"/>
            <a:ext cx="3754760" cy="634082"/>
          </a:xfrm>
        </p:spPr>
        <p:txBody>
          <a:bodyPr>
            <a:normAutofit/>
          </a:bodyPr>
          <a:lstStyle/>
          <a:p>
            <a:r>
              <a:rPr lang="en-US" sz="3200" b="1" dirty="0" smtClean="0">
                <a:solidFill>
                  <a:srgbClr val="FF0000"/>
                </a:solidFill>
                <a:latin typeface="Arial"/>
                <a:ea typeface="+mn-ea"/>
                <a:cs typeface="Arial"/>
              </a:rPr>
              <a:t>Femoral Artery</a:t>
            </a:r>
            <a:endParaRPr lang="en-US" sz="3200" b="1" dirty="0">
              <a:solidFill>
                <a:srgbClr val="FF0000"/>
              </a:solidFill>
              <a:latin typeface="Arial"/>
              <a:ea typeface="+mn-ea"/>
              <a:cs typeface="Arial"/>
            </a:endParaRPr>
          </a:p>
        </p:txBody>
      </p:sp>
      <p:sp>
        <p:nvSpPr>
          <p:cNvPr id="3" name="Content Placeholder 2"/>
          <p:cNvSpPr>
            <a:spLocks noGrp="1"/>
          </p:cNvSpPr>
          <p:nvPr>
            <p:ph sz="half" idx="1"/>
          </p:nvPr>
        </p:nvSpPr>
        <p:spPr>
          <a:xfrm>
            <a:off x="137310" y="332656"/>
            <a:ext cx="4794729" cy="6120680"/>
          </a:xfrm>
        </p:spPr>
        <p:txBody>
          <a:bodyPr>
            <a:noAutofit/>
          </a:bodyPr>
          <a:lstStyle/>
          <a:p>
            <a:pPr marL="457200" indent="-457200" algn="l" rtl="0">
              <a:lnSpc>
                <a:spcPct val="190000"/>
              </a:lnSpc>
              <a:buFont typeface="Wingdings" pitchFamily="2" charset="2"/>
              <a:buChar char="§"/>
              <a:defRPr/>
            </a:pPr>
            <a:r>
              <a:rPr lang="en-US" sz="1600" dirty="0" smtClean="0">
                <a:latin typeface="Arial"/>
                <a:cs typeface="Arial"/>
              </a:rPr>
              <a:t>Is </a:t>
            </a:r>
            <a:r>
              <a:rPr lang="en-US" sz="1600" dirty="0">
                <a:latin typeface="Arial"/>
                <a:cs typeface="Arial"/>
              </a:rPr>
              <a:t>the continuation of the</a:t>
            </a:r>
            <a:r>
              <a:rPr lang="en-US" sz="1600" dirty="0">
                <a:solidFill>
                  <a:srgbClr val="FF0000"/>
                </a:solidFill>
                <a:latin typeface="Arial"/>
                <a:cs typeface="Arial"/>
              </a:rPr>
              <a:t> external iliac </a:t>
            </a:r>
            <a:r>
              <a:rPr lang="en-US" sz="1600" dirty="0" smtClean="0">
                <a:latin typeface="Arial"/>
                <a:cs typeface="Arial"/>
              </a:rPr>
              <a:t>artery at mid point of the inguinal ligament.</a:t>
            </a:r>
            <a:endParaRPr lang="en-US" sz="1600" dirty="0">
              <a:latin typeface="Arial"/>
              <a:cs typeface="Arial"/>
            </a:endParaRPr>
          </a:p>
          <a:p>
            <a:pPr marL="457200" indent="-457200" algn="l" rtl="0">
              <a:lnSpc>
                <a:spcPct val="190000"/>
              </a:lnSpc>
              <a:buFont typeface="Wingdings" pitchFamily="2" charset="2"/>
              <a:buChar char="§"/>
              <a:defRPr/>
            </a:pPr>
            <a:r>
              <a:rPr lang="en-US" sz="1600" dirty="0" smtClean="0">
                <a:latin typeface="Arial"/>
                <a:cs typeface="Arial"/>
              </a:rPr>
              <a:t>Begins </a:t>
            </a:r>
            <a:r>
              <a:rPr lang="en-US" sz="1600" dirty="0">
                <a:latin typeface="Arial"/>
                <a:cs typeface="Arial"/>
              </a:rPr>
              <a:t>deep to the inguinal ligament.</a:t>
            </a:r>
          </a:p>
          <a:p>
            <a:pPr marL="457200" indent="-457200" algn="l" rtl="0">
              <a:lnSpc>
                <a:spcPct val="190000"/>
              </a:lnSpc>
              <a:buFont typeface="Wingdings" pitchFamily="2" charset="2"/>
              <a:buChar char="§"/>
              <a:defRPr/>
            </a:pPr>
            <a:r>
              <a:rPr lang="en-US" sz="1600" dirty="0" smtClean="0">
                <a:latin typeface="Arial"/>
                <a:cs typeface="Arial"/>
              </a:rPr>
              <a:t>Enclosed </a:t>
            </a:r>
            <a:r>
              <a:rPr lang="en-US" sz="1600" dirty="0">
                <a:latin typeface="Arial"/>
                <a:cs typeface="Arial"/>
              </a:rPr>
              <a:t>within the femoral sheath.</a:t>
            </a:r>
          </a:p>
          <a:p>
            <a:pPr marL="457200" indent="-457200" algn="l" rtl="0">
              <a:lnSpc>
                <a:spcPct val="190000"/>
              </a:lnSpc>
              <a:buFont typeface="Wingdings" pitchFamily="2" charset="2"/>
              <a:buChar char="§"/>
              <a:defRPr/>
            </a:pPr>
            <a:r>
              <a:rPr lang="en-US" sz="1600" dirty="0" smtClean="0">
                <a:latin typeface="Arial"/>
                <a:cs typeface="Arial"/>
              </a:rPr>
              <a:t>Becomes </a:t>
            </a:r>
            <a:r>
              <a:rPr lang="en-US" sz="1600" dirty="0">
                <a:latin typeface="Arial"/>
                <a:cs typeface="Arial"/>
              </a:rPr>
              <a:t>the </a:t>
            </a:r>
            <a:r>
              <a:rPr lang="en-US" sz="1600" dirty="0">
                <a:solidFill>
                  <a:srgbClr val="FF0000"/>
                </a:solidFill>
                <a:latin typeface="Arial"/>
                <a:cs typeface="Arial"/>
              </a:rPr>
              <a:t>popliteal </a:t>
            </a:r>
            <a:r>
              <a:rPr lang="en-US" sz="1600" dirty="0" smtClean="0">
                <a:solidFill>
                  <a:srgbClr val="FF0000"/>
                </a:solidFill>
                <a:latin typeface="Arial"/>
                <a:cs typeface="Arial"/>
              </a:rPr>
              <a:t>artery </a:t>
            </a:r>
            <a:r>
              <a:rPr lang="en-US" sz="1600" dirty="0" smtClean="0">
                <a:latin typeface="Arial"/>
                <a:cs typeface="Arial"/>
              </a:rPr>
              <a:t>at </a:t>
            </a:r>
            <a:r>
              <a:rPr lang="en-US" sz="1600" dirty="0">
                <a:latin typeface="Arial"/>
                <a:cs typeface="Arial"/>
              </a:rPr>
              <a:t>the adductor hiatus</a:t>
            </a:r>
            <a:r>
              <a:rPr lang="en-US" sz="1600" dirty="0" smtClean="0">
                <a:latin typeface="Arial"/>
                <a:cs typeface="Arial"/>
              </a:rPr>
              <a:t>.</a:t>
            </a:r>
          </a:p>
          <a:p>
            <a:pPr marL="457200" indent="-457200" algn="l" rtl="0">
              <a:lnSpc>
                <a:spcPct val="190000"/>
              </a:lnSpc>
              <a:buFont typeface="Wingdings" pitchFamily="2" charset="2"/>
              <a:buChar char="§"/>
              <a:defRPr/>
            </a:pPr>
            <a:r>
              <a:rPr lang="en-US" sz="1600" dirty="0">
                <a:solidFill>
                  <a:srgbClr val="FF0000"/>
                </a:solidFill>
                <a:latin typeface="Arial"/>
                <a:cs typeface="Arial"/>
              </a:rPr>
              <a:t>Proximal </a:t>
            </a:r>
            <a:r>
              <a:rPr lang="en-US" sz="1600" dirty="0" smtClean="0">
                <a:solidFill>
                  <a:srgbClr val="FF0000"/>
                </a:solidFill>
                <a:latin typeface="Arial"/>
                <a:cs typeface="Arial"/>
              </a:rPr>
              <a:t>branches;</a:t>
            </a:r>
            <a:endParaRPr lang="en-US" sz="1600" dirty="0">
              <a:solidFill>
                <a:srgbClr val="FF0000"/>
              </a:solidFill>
              <a:latin typeface="Arial"/>
              <a:cs typeface="Arial"/>
            </a:endParaRPr>
          </a:p>
          <a:p>
            <a:pPr marL="457200" indent="-457200" algn="l" rtl="0">
              <a:lnSpc>
                <a:spcPct val="190000"/>
              </a:lnSpc>
              <a:buFont typeface="Wingdings" pitchFamily="2" charset="2"/>
              <a:buChar char="§"/>
              <a:defRPr/>
            </a:pPr>
            <a:r>
              <a:rPr lang="en-US" sz="1600" dirty="0" smtClean="0">
                <a:latin typeface="Arial"/>
                <a:cs typeface="Arial"/>
              </a:rPr>
              <a:t>Superficial epigastric artery. </a:t>
            </a:r>
            <a:endParaRPr lang="en-US" sz="1600" strike="sngStrike" dirty="0">
              <a:latin typeface="Arial"/>
              <a:cs typeface="Arial"/>
            </a:endParaRPr>
          </a:p>
          <a:p>
            <a:pPr marL="457200" indent="-457200" algn="l" rtl="0">
              <a:lnSpc>
                <a:spcPct val="190000"/>
              </a:lnSpc>
              <a:buFont typeface="Wingdings" pitchFamily="2" charset="2"/>
              <a:buChar char="§"/>
              <a:defRPr/>
            </a:pPr>
            <a:r>
              <a:rPr lang="en-US" sz="1600" dirty="0" smtClean="0">
                <a:latin typeface="Arial"/>
                <a:cs typeface="Arial"/>
              </a:rPr>
              <a:t>Superficial </a:t>
            </a:r>
            <a:r>
              <a:rPr lang="en-US" sz="1600" dirty="0">
                <a:latin typeface="Arial"/>
                <a:cs typeface="Arial"/>
              </a:rPr>
              <a:t>circumflex iliac artery</a:t>
            </a:r>
            <a:r>
              <a:rPr lang="en-US" sz="1600" dirty="0" smtClean="0">
                <a:latin typeface="Arial"/>
                <a:cs typeface="Arial"/>
              </a:rPr>
              <a:t>. </a:t>
            </a:r>
            <a:endParaRPr lang="en-US" sz="1600" strike="sngStrike" dirty="0" smtClean="0">
              <a:latin typeface="Arial"/>
              <a:cs typeface="Arial"/>
            </a:endParaRPr>
          </a:p>
          <a:p>
            <a:pPr marL="457200" indent="-457200" algn="l" rtl="0">
              <a:lnSpc>
                <a:spcPct val="190000"/>
              </a:lnSpc>
              <a:buFont typeface="Wingdings" pitchFamily="2" charset="2"/>
              <a:buChar char="§"/>
              <a:defRPr/>
            </a:pPr>
            <a:r>
              <a:rPr lang="en-US" sz="1600" dirty="0" smtClean="0">
                <a:latin typeface="Arial"/>
                <a:cs typeface="Arial"/>
              </a:rPr>
              <a:t>Superficial </a:t>
            </a:r>
            <a:r>
              <a:rPr lang="en-US" sz="1600" dirty="0">
                <a:latin typeface="Arial"/>
                <a:cs typeface="Arial"/>
              </a:rPr>
              <a:t>external </a:t>
            </a:r>
            <a:r>
              <a:rPr lang="en-US" sz="1600" dirty="0" err="1">
                <a:latin typeface="Arial"/>
                <a:cs typeface="Arial"/>
              </a:rPr>
              <a:t>pudendal</a:t>
            </a:r>
            <a:r>
              <a:rPr lang="en-US" sz="1600" dirty="0">
                <a:latin typeface="Arial"/>
                <a:cs typeface="Arial"/>
              </a:rPr>
              <a:t> </a:t>
            </a:r>
            <a:r>
              <a:rPr lang="en-US" sz="1600" dirty="0" smtClean="0">
                <a:latin typeface="Arial"/>
                <a:cs typeface="Arial"/>
              </a:rPr>
              <a:t>artery.</a:t>
            </a:r>
            <a:endParaRPr lang="en-US" sz="1600" dirty="0">
              <a:latin typeface="Arial"/>
              <a:cs typeface="Arial"/>
            </a:endParaRPr>
          </a:p>
          <a:p>
            <a:pPr algn="l" rtl="0">
              <a:buFont typeface="Wingdings" pitchFamily="2" charset="2"/>
              <a:buChar char="v"/>
              <a:defRPr/>
            </a:pPr>
            <a:endParaRPr lang="en-US" sz="2400" dirty="0" smtClean="0"/>
          </a:p>
        </p:txBody>
      </p:sp>
      <p:pic>
        <p:nvPicPr>
          <p:cNvPr id="23557"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t="14920" b="14920"/>
          <a:stretch>
            <a:fillRect/>
          </a:stretch>
        </p:blipFill>
        <p:spPr>
          <a:xfrm>
            <a:off x="4997896" y="1600200"/>
            <a:ext cx="4038600" cy="4525963"/>
          </a:xfrm>
          <a:noFill/>
          <a:ln w="31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7179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032" y="692696"/>
            <a:ext cx="3855372" cy="707678"/>
          </a:xfrm>
        </p:spPr>
        <p:txBody>
          <a:bodyPr>
            <a:noAutofit/>
          </a:bodyPr>
          <a:lstStyle/>
          <a:p>
            <a:pPr algn="ctr"/>
            <a:r>
              <a:rPr lang="en-US" sz="2400" dirty="0" smtClean="0">
                <a:solidFill>
                  <a:srgbClr val="FF0000"/>
                </a:solidFill>
                <a:latin typeface="Arial"/>
                <a:ea typeface="+mn-ea"/>
                <a:cs typeface="Arial"/>
              </a:rPr>
              <a:t>Femoral Artery</a:t>
            </a:r>
            <a:br>
              <a:rPr lang="en-US" sz="2400" dirty="0" smtClean="0">
                <a:solidFill>
                  <a:srgbClr val="FF0000"/>
                </a:solidFill>
                <a:latin typeface="Arial"/>
                <a:ea typeface="+mn-ea"/>
                <a:cs typeface="Arial"/>
              </a:rPr>
            </a:br>
            <a:r>
              <a:rPr lang="en-US" sz="2400" dirty="0" smtClean="0">
                <a:solidFill>
                  <a:srgbClr val="FF0000"/>
                </a:solidFill>
                <a:latin typeface="Arial"/>
                <a:ea typeface="+mn-ea"/>
                <a:cs typeface="Arial"/>
              </a:rPr>
              <a:t> “deep branches”</a:t>
            </a:r>
            <a:endParaRPr lang="en-US" sz="2400" dirty="0">
              <a:solidFill>
                <a:srgbClr val="FF0000"/>
              </a:solidFill>
              <a:latin typeface="Arial"/>
              <a:ea typeface="+mn-ea"/>
              <a:cs typeface="Arial"/>
            </a:endParaRPr>
          </a:p>
        </p:txBody>
      </p:sp>
      <p:sp>
        <p:nvSpPr>
          <p:cNvPr id="5" name="Text Placeholder 4"/>
          <p:cNvSpPr>
            <a:spLocks noGrp="1"/>
          </p:cNvSpPr>
          <p:nvPr>
            <p:ph type="body" sz="half" idx="2"/>
          </p:nvPr>
        </p:nvSpPr>
        <p:spPr>
          <a:xfrm>
            <a:off x="457200" y="476672"/>
            <a:ext cx="4402832" cy="5649491"/>
          </a:xfrm>
        </p:spPr>
        <p:txBody>
          <a:bodyPr>
            <a:normAutofit fontScale="70000" lnSpcReduction="20000"/>
          </a:bodyPr>
          <a:lstStyle/>
          <a:p>
            <a:pPr marL="457200" indent="-457200" algn="l" rtl="0">
              <a:lnSpc>
                <a:spcPct val="190000"/>
              </a:lnSpc>
              <a:buFont typeface="Wingdings" pitchFamily="2" charset="2"/>
              <a:buChar char="§"/>
              <a:defRPr/>
            </a:pPr>
            <a:r>
              <a:rPr lang="en-US" sz="2000" dirty="0" smtClean="0">
                <a:latin typeface="Arial"/>
                <a:cs typeface="Arial"/>
              </a:rPr>
              <a:t>Deep external pudendal. </a:t>
            </a:r>
          </a:p>
          <a:p>
            <a:pPr marL="457200" indent="-457200" algn="l" rtl="0">
              <a:lnSpc>
                <a:spcPct val="190000"/>
              </a:lnSpc>
              <a:buFont typeface="Wingdings" pitchFamily="2" charset="2"/>
              <a:buChar char="§"/>
              <a:defRPr/>
            </a:pPr>
            <a:r>
              <a:rPr lang="en-US" sz="2000" dirty="0" smtClean="0">
                <a:latin typeface="Arial"/>
                <a:cs typeface="Arial"/>
              </a:rPr>
              <a:t>Descending </a:t>
            </a:r>
            <a:r>
              <a:rPr lang="en-US" sz="2000" dirty="0" err="1" smtClean="0">
                <a:latin typeface="Arial"/>
                <a:cs typeface="Arial"/>
              </a:rPr>
              <a:t>genicular</a:t>
            </a:r>
            <a:r>
              <a:rPr lang="en-US" sz="2000" dirty="0" smtClean="0">
                <a:latin typeface="Arial"/>
                <a:cs typeface="Arial"/>
              </a:rPr>
              <a:t>.” runs with saphenous nerve </a:t>
            </a:r>
          </a:p>
          <a:p>
            <a:pPr marL="457200" indent="-457200" algn="l" rtl="0">
              <a:lnSpc>
                <a:spcPct val="190000"/>
              </a:lnSpc>
              <a:buFont typeface="Wingdings" pitchFamily="2" charset="2"/>
              <a:buChar char="§"/>
              <a:defRPr/>
            </a:pPr>
            <a:r>
              <a:rPr lang="en-US" sz="2000" dirty="0" smtClean="0">
                <a:latin typeface="Arial"/>
                <a:cs typeface="Arial"/>
              </a:rPr>
              <a:t>Profunda </a:t>
            </a:r>
            <a:r>
              <a:rPr lang="en-US" sz="2000" dirty="0" err="1" smtClean="0">
                <a:latin typeface="Arial"/>
                <a:cs typeface="Arial"/>
              </a:rPr>
              <a:t>femoris</a:t>
            </a:r>
            <a:r>
              <a:rPr lang="en-US" sz="2000" dirty="0" smtClean="0">
                <a:latin typeface="Arial"/>
                <a:cs typeface="Arial"/>
              </a:rPr>
              <a:t> (deep femoral):Arises from deep of femoral artery within femoral triangle, Largest branch of femoral artery, Passes posterior to adductor longus muscle.</a:t>
            </a:r>
          </a:p>
          <a:p>
            <a:pPr marL="457200" indent="-457200" algn="l" rtl="0">
              <a:lnSpc>
                <a:spcPct val="190000"/>
              </a:lnSpc>
              <a:buFont typeface="Wingdings" pitchFamily="2" charset="2"/>
              <a:buChar char="§"/>
              <a:defRPr/>
            </a:pPr>
            <a:r>
              <a:rPr lang="en-US" sz="2000" dirty="0" smtClean="0">
                <a:latin typeface="Arial"/>
                <a:cs typeface="Arial"/>
              </a:rPr>
              <a:t>Branches:” of profunda </a:t>
            </a:r>
            <a:r>
              <a:rPr lang="en-US" sz="2000" dirty="0" err="1" smtClean="0">
                <a:latin typeface="Arial"/>
                <a:cs typeface="Arial"/>
              </a:rPr>
              <a:t>femoris</a:t>
            </a:r>
            <a:r>
              <a:rPr lang="en-US" sz="2000" dirty="0" smtClean="0">
                <a:latin typeface="Arial"/>
                <a:cs typeface="Arial"/>
              </a:rPr>
              <a:t>”</a:t>
            </a:r>
          </a:p>
          <a:p>
            <a:pPr marL="457200" indent="-457200" algn="l" rtl="0">
              <a:lnSpc>
                <a:spcPct val="190000"/>
              </a:lnSpc>
              <a:buFont typeface="Wingdings" pitchFamily="2" charset="2"/>
              <a:buChar char="§"/>
              <a:defRPr/>
            </a:pPr>
            <a:r>
              <a:rPr lang="en-US" sz="2000" dirty="0" smtClean="0">
                <a:latin typeface="Arial"/>
                <a:cs typeface="Arial"/>
              </a:rPr>
              <a:t>Medial femoral circumflex.</a:t>
            </a:r>
          </a:p>
          <a:p>
            <a:pPr marL="457200" indent="-457200" algn="l" rtl="0">
              <a:lnSpc>
                <a:spcPct val="190000"/>
              </a:lnSpc>
              <a:buFont typeface="Wingdings" pitchFamily="2" charset="2"/>
              <a:buChar char="§"/>
              <a:defRPr/>
            </a:pPr>
            <a:r>
              <a:rPr lang="en-US" sz="2000" dirty="0" smtClean="0">
                <a:latin typeface="Arial"/>
                <a:cs typeface="Arial"/>
              </a:rPr>
              <a:t>Lateral femoral circumflex.</a:t>
            </a:r>
          </a:p>
          <a:p>
            <a:pPr marL="457200" indent="-457200" algn="l" rtl="0">
              <a:lnSpc>
                <a:spcPct val="190000"/>
              </a:lnSpc>
              <a:buFont typeface="Wingdings" pitchFamily="2" charset="2"/>
              <a:buChar char="§"/>
              <a:defRPr/>
            </a:pPr>
            <a:r>
              <a:rPr lang="en-US" sz="2000" dirty="0" smtClean="0">
                <a:latin typeface="Arial"/>
                <a:cs typeface="Arial"/>
              </a:rPr>
              <a:t>Perforating arteries (3).</a:t>
            </a:r>
          </a:p>
          <a:p>
            <a:pPr marL="457200" indent="-457200" algn="l" rtl="0">
              <a:lnSpc>
                <a:spcPct val="190000"/>
              </a:lnSpc>
              <a:buFont typeface="Wingdings" pitchFamily="2" charset="2"/>
              <a:buChar char="§"/>
              <a:defRPr/>
            </a:pPr>
            <a:r>
              <a:rPr lang="en-US" sz="2000" dirty="0" smtClean="0">
                <a:latin typeface="Arial"/>
                <a:cs typeface="Arial"/>
              </a:rPr>
              <a:t>Descending </a:t>
            </a:r>
            <a:r>
              <a:rPr lang="en-US" sz="2000" dirty="0" err="1" smtClean="0">
                <a:latin typeface="Arial"/>
                <a:cs typeface="Arial"/>
              </a:rPr>
              <a:t>genicular</a:t>
            </a:r>
            <a:r>
              <a:rPr lang="en-US" sz="2000" dirty="0" smtClean="0">
                <a:latin typeface="Arial"/>
                <a:cs typeface="Arial"/>
              </a:rPr>
              <a:t>.</a:t>
            </a:r>
          </a:p>
          <a:p>
            <a:pPr algn="l" rtl="0"/>
            <a:endParaRPr lang="en-US" dirty="0" smtClean="0"/>
          </a:p>
          <a:p>
            <a:endParaRPr lang="en-US" dirty="0"/>
          </a:p>
        </p:txBody>
      </p:sp>
      <p:pic>
        <p:nvPicPr>
          <p:cNvPr id="7" name="Picture 5" descr="inferior gluteal 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t="24154" b="24154"/>
          <a:stretch>
            <a:fillRect/>
          </a:stretch>
        </p:blipFill>
        <p:spPr>
          <a:xfrm>
            <a:off x="4816475" y="1724968"/>
            <a:ext cx="3893804" cy="436832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93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36912"/>
            <a:ext cx="8229600" cy="1143000"/>
          </a:xfrm>
        </p:spPr>
        <p:txBody>
          <a:bodyPr>
            <a:normAutofit fontScale="90000"/>
          </a:bodyPr>
          <a:lstStyle/>
          <a:p>
            <a:r>
              <a:rPr lang="en-US" b="1" dirty="0" smtClean="0">
                <a:solidFill>
                  <a:srgbClr val="FF0000"/>
                </a:solidFill>
                <a:latin typeface="Arial"/>
                <a:cs typeface="Arial"/>
              </a:rPr>
              <a:t>Arterial supply of the upper  limbs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0" y="188640"/>
            <a:ext cx="3008313" cy="635670"/>
          </a:xfrm>
        </p:spPr>
        <p:txBody>
          <a:bodyPr>
            <a:normAutofit/>
          </a:bodyPr>
          <a:lstStyle/>
          <a:p>
            <a:pPr algn="ctr"/>
            <a:r>
              <a:rPr lang="en-US" sz="1800" dirty="0" smtClean="0">
                <a:solidFill>
                  <a:srgbClr val="FF0000"/>
                </a:solidFill>
                <a:latin typeface="Arial"/>
                <a:ea typeface="+mn-ea"/>
                <a:cs typeface="Arial"/>
              </a:rPr>
              <a:t>Femoral artery Cont.</a:t>
            </a:r>
            <a:endParaRPr lang="en-US" sz="1800" dirty="0">
              <a:solidFill>
                <a:srgbClr val="FF0000"/>
              </a:solidFill>
              <a:latin typeface="Arial"/>
              <a:ea typeface="+mn-ea"/>
              <a:cs typeface="Arial"/>
            </a:endParaRPr>
          </a:p>
        </p:txBody>
      </p:sp>
      <p:pic>
        <p:nvPicPr>
          <p:cNvPr id="6" name="Content Placeholder 5" descr="screen_shot_2011-07-23_at_9.32.27_pm1311420776826.png"/>
          <p:cNvPicPr>
            <a:picLocks noGrp="1" noChangeAspect="1"/>
          </p:cNvPicPr>
          <p:nvPr>
            <p:ph idx="1"/>
          </p:nvPr>
        </p:nvPicPr>
        <p:blipFill>
          <a:blip r:embed="rId2" cstate="print"/>
          <a:stretch>
            <a:fillRect/>
          </a:stretch>
        </p:blipFill>
        <p:spPr>
          <a:xfrm>
            <a:off x="5652121" y="1124744"/>
            <a:ext cx="2704484" cy="5544616"/>
          </a:xfrm>
        </p:spPr>
      </p:pic>
      <p:sp>
        <p:nvSpPr>
          <p:cNvPr id="5" name="Text Placeholder 4"/>
          <p:cNvSpPr>
            <a:spLocks noGrp="1"/>
          </p:cNvSpPr>
          <p:nvPr>
            <p:ph type="body" sz="half" idx="2"/>
          </p:nvPr>
        </p:nvSpPr>
        <p:spPr>
          <a:xfrm>
            <a:off x="457200" y="1052736"/>
            <a:ext cx="5114932" cy="5376660"/>
          </a:xfrm>
        </p:spPr>
        <p:txBody>
          <a:bodyPr>
            <a:noAutofit/>
          </a:bodyPr>
          <a:lstStyle/>
          <a:p>
            <a:pPr marL="457200" indent="-457200" algn="l" rtl="0">
              <a:lnSpc>
                <a:spcPct val="180000"/>
              </a:lnSpc>
              <a:buFont typeface="Wingdings" pitchFamily="2" charset="2"/>
              <a:buChar char="§"/>
              <a:defRPr/>
            </a:pPr>
            <a:r>
              <a:rPr lang="en-US" sz="2000" dirty="0" smtClean="0">
                <a:latin typeface="Arial"/>
                <a:cs typeface="Arial"/>
              </a:rPr>
              <a:t>The femoral artery enters the </a:t>
            </a:r>
            <a:r>
              <a:rPr lang="en-US" sz="2000" dirty="0" err="1" smtClean="0">
                <a:latin typeface="Arial"/>
                <a:cs typeface="Arial"/>
              </a:rPr>
              <a:t>subsartorial</a:t>
            </a:r>
            <a:r>
              <a:rPr lang="en-US" sz="2000" dirty="0" smtClean="0">
                <a:latin typeface="Arial"/>
                <a:cs typeface="Arial"/>
              </a:rPr>
              <a:t> canal “ adductor canal” then through the adductor hiatus to pass to the posterior compartment of the knee “popliteal fossa” and changes it’s name to popliteal artery</a:t>
            </a:r>
          </a:p>
          <a:p>
            <a:pPr marL="457200" indent="-457200" algn="l" rtl="0">
              <a:lnSpc>
                <a:spcPct val="180000"/>
              </a:lnSpc>
              <a:buFont typeface="Wingdings" pitchFamily="2" charset="2"/>
              <a:buChar char="§"/>
              <a:defRPr/>
            </a:pPr>
            <a:r>
              <a:rPr lang="en-US" sz="2000" dirty="0" smtClean="0">
                <a:latin typeface="Arial"/>
                <a:cs typeface="Arial"/>
              </a:rPr>
              <a:t>It is accompanied by popliteal vein which runs in the lateral side of the artery</a:t>
            </a:r>
          </a:p>
          <a:p>
            <a:endParaRPr lang="en-US" sz="2000" dirty="0"/>
          </a:p>
        </p:txBody>
      </p:sp>
    </p:spTree>
    <p:extLst>
      <p:ext uri="{BB962C8B-B14F-4D97-AF65-F5344CB8AC3E}">
        <p14:creationId xmlns:p14="http://schemas.microsoft.com/office/powerpoint/2010/main" val="33231208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0" y="188640"/>
            <a:ext cx="4114800" cy="576064"/>
          </a:xfrm>
        </p:spPr>
        <p:txBody>
          <a:bodyPr>
            <a:noAutofit/>
          </a:bodyPr>
          <a:lstStyle/>
          <a:p>
            <a:pPr marL="457200" indent="-457200" rtl="0" fontAlgn="auto">
              <a:lnSpc>
                <a:spcPct val="190000"/>
              </a:lnSpc>
              <a:spcBef>
                <a:spcPct val="20000"/>
              </a:spcBef>
              <a:spcAft>
                <a:spcPts val="0"/>
              </a:spcAft>
              <a:defRPr/>
            </a:pPr>
            <a:r>
              <a:rPr lang="en-US" sz="2400" b="1" dirty="0" smtClean="0">
                <a:solidFill>
                  <a:srgbClr val="FF0000"/>
                </a:solidFill>
                <a:latin typeface="Arial"/>
                <a:ea typeface="+mn-ea"/>
                <a:cs typeface="Arial"/>
              </a:rPr>
              <a:t>Popliteal artery</a:t>
            </a:r>
          </a:p>
        </p:txBody>
      </p:sp>
      <p:sp>
        <p:nvSpPr>
          <p:cNvPr id="50179" name="Rectangle 3"/>
          <p:cNvSpPr>
            <a:spLocks noGrp="1" noChangeArrowheads="1"/>
          </p:cNvSpPr>
          <p:nvPr>
            <p:ph type="body" sz="half" idx="1"/>
          </p:nvPr>
        </p:nvSpPr>
        <p:spPr>
          <a:xfrm>
            <a:off x="228600" y="692696"/>
            <a:ext cx="4260850" cy="5860504"/>
          </a:xfrm>
        </p:spPr>
        <p:txBody>
          <a:bodyPr>
            <a:noAutofit/>
          </a:bodyPr>
          <a:lstStyle/>
          <a:p>
            <a:pPr marL="457200" indent="-457200" algn="l" rtl="0">
              <a:lnSpc>
                <a:spcPct val="190000"/>
              </a:lnSpc>
              <a:buFont typeface="Wingdings" pitchFamily="2" charset="2"/>
              <a:buChar char="§"/>
              <a:defRPr/>
            </a:pPr>
            <a:r>
              <a:rPr lang="en-GB" sz="1800" dirty="0" smtClean="0">
                <a:latin typeface="Arial"/>
                <a:cs typeface="Arial"/>
              </a:rPr>
              <a:t>Continuation </a:t>
            </a:r>
            <a:r>
              <a:rPr lang="en-GB" sz="1800" dirty="0">
                <a:latin typeface="Arial"/>
                <a:cs typeface="Arial"/>
              </a:rPr>
              <a:t>of femoral </a:t>
            </a:r>
            <a:r>
              <a:rPr lang="en-GB" sz="1800" dirty="0" smtClean="0">
                <a:latin typeface="Arial"/>
                <a:cs typeface="Arial"/>
              </a:rPr>
              <a:t>artery </a:t>
            </a:r>
            <a:r>
              <a:rPr lang="en-GB" sz="1800" dirty="0">
                <a:latin typeface="Arial"/>
                <a:cs typeface="Arial"/>
              </a:rPr>
              <a:t>as it passes through </a:t>
            </a:r>
            <a:r>
              <a:rPr lang="en-GB" sz="1800" u="sng" dirty="0">
                <a:latin typeface="Arial"/>
                <a:cs typeface="Arial"/>
              </a:rPr>
              <a:t>opening in adductor magnus </a:t>
            </a:r>
            <a:r>
              <a:rPr lang="en-GB" sz="1800" u="sng" dirty="0" smtClean="0">
                <a:latin typeface="Arial"/>
                <a:cs typeface="Arial"/>
              </a:rPr>
              <a:t>muscle.</a:t>
            </a:r>
          </a:p>
          <a:p>
            <a:pPr marL="457200" indent="-457200" algn="l" rtl="0">
              <a:lnSpc>
                <a:spcPct val="190000"/>
              </a:lnSpc>
              <a:buFont typeface="Wingdings" pitchFamily="2" charset="2"/>
              <a:buChar char="§"/>
              <a:defRPr/>
            </a:pPr>
            <a:r>
              <a:rPr lang="en-GB" sz="1800" dirty="0" smtClean="0">
                <a:latin typeface="Arial"/>
                <a:cs typeface="Arial"/>
              </a:rPr>
              <a:t>From its origin it runs downwards &amp; slightly laterally in popliteal fossa.</a:t>
            </a:r>
          </a:p>
          <a:p>
            <a:pPr marL="457200" indent="-457200" algn="l" rtl="0">
              <a:lnSpc>
                <a:spcPct val="190000"/>
              </a:lnSpc>
              <a:buFont typeface="Wingdings" pitchFamily="2" charset="2"/>
              <a:buChar char="§"/>
              <a:defRPr/>
            </a:pPr>
            <a:r>
              <a:rPr lang="en-GB" sz="1800" dirty="0" smtClean="0">
                <a:latin typeface="Arial"/>
                <a:cs typeface="Arial"/>
              </a:rPr>
              <a:t>Reaches </a:t>
            </a:r>
            <a:r>
              <a:rPr lang="en-GB" sz="1800" u="sng" dirty="0" smtClean="0">
                <a:latin typeface="Arial"/>
                <a:cs typeface="Arial"/>
              </a:rPr>
              <a:t>lower border of </a:t>
            </a:r>
            <a:r>
              <a:rPr lang="en-GB" sz="1800" u="sng" dirty="0" err="1" smtClean="0">
                <a:latin typeface="Arial"/>
                <a:cs typeface="Arial"/>
              </a:rPr>
              <a:t>popliteus</a:t>
            </a:r>
            <a:endParaRPr lang="en-GB" sz="1800" u="sng" dirty="0" smtClean="0">
              <a:latin typeface="Arial"/>
              <a:cs typeface="Arial"/>
            </a:endParaRPr>
          </a:p>
          <a:p>
            <a:pPr marL="457200" indent="-457200" algn="l" rtl="0">
              <a:lnSpc>
                <a:spcPct val="190000"/>
              </a:lnSpc>
              <a:buFont typeface="Wingdings" pitchFamily="2" charset="2"/>
              <a:buChar char="§"/>
              <a:defRPr/>
            </a:pPr>
            <a:r>
              <a:rPr lang="en-GB" sz="1800" dirty="0" smtClean="0">
                <a:latin typeface="Arial"/>
                <a:cs typeface="Arial"/>
              </a:rPr>
              <a:t>Terminates by dividing into anterior &amp; posterior </a:t>
            </a:r>
            <a:r>
              <a:rPr lang="en-GB" sz="1800" dirty="0" err="1" smtClean="0">
                <a:latin typeface="Arial"/>
                <a:cs typeface="Arial"/>
              </a:rPr>
              <a:t>tibial</a:t>
            </a:r>
            <a:r>
              <a:rPr lang="en-GB" sz="1800" dirty="0" smtClean="0">
                <a:latin typeface="Arial"/>
                <a:cs typeface="Arial"/>
              </a:rPr>
              <a:t> arteries</a:t>
            </a:r>
            <a:endParaRPr lang="en-US" sz="1800" dirty="0" smtClean="0">
              <a:latin typeface="Arial"/>
              <a:cs typeface="Arial"/>
            </a:endParaRPr>
          </a:p>
          <a:p>
            <a:pPr marL="457200" indent="-457200" algn="l" rtl="0">
              <a:lnSpc>
                <a:spcPct val="190000"/>
              </a:lnSpc>
              <a:buFont typeface="Wingdings" pitchFamily="2" charset="2"/>
              <a:buChar char="§"/>
              <a:defRPr/>
            </a:pPr>
            <a:endParaRPr lang="en-GB" sz="1800" dirty="0">
              <a:latin typeface="Arial"/>
              <a:cs typeface="Arial"/>
            </a:endParaRPr>
          </a:p>
        </p:txBody>
      </p:sp>
      <p:pic>
        <p:nvPicPr>
          <p:cNvPr id="7" name="Picture 11" descr="pop artery"/>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t="8550" b="8550"/>
          <a:stretch>
            <a:fillRect/>
          </a:stretch>
        </p:blipFill>
        <p:spPr>
          <a:prstGeom prst="rect">
            <a:avLst/>
          </a:prstGeom>
          <a:noFill/>
          <a:ln>
            <a:solidFill>
              <a:schemeClr val="accent1"/>
            </a:solidFill>
          </a:ln>
        </p:spPr>
      </p:pic>
    </p:spTree>
    <p:extLst>
      <p:ext uri="{BB962C8B-B14F-4D97-AF65-F5344CB8AC3E}">
        <p14:creationId xmlns:p14="http://schemas.microsoft.com/office/powerpoint/2010/main" val="32397694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0" y="116632"/>
            <a:ext cx="3008313" cy="635670"/>
          </a:xfrm>
        </p:spPr>
        <p:txBody>
          <a:bodyPr>
            <a:normAutofit/>
          </a:bodyPr>
          <a:lstStyle/>
          <a:p>
            <a:pPr algn="ctr"/>
            <a:r>
              <a:rPr lang="en-US" sz="2400" dirty="0" smtClean="0">
                <a:solidFill>
                  <a:srgbClr val="FF0000"/>
                </a:solidFill>
                <a:latin typeface="Arial"/>
                <a:cs typeface="Arial"/>
              </a:rPr>
              <a:t>Popliteal artery</a:t>
            </a:r>
            <a:endParaRPr lang="en-US" sz="2400" dirty="0">
              <a:solidFill>
                <a:srgbClr val="FF0000"/>
              </a:solidFill>
            </a:endParaRPr>
          </a:p>
        </p:txBody>
      </p:sp>
      <p:sp>
        <p:nvSpPr>
          <p:cNvPr id="4" name="Text Placeholder 3"/>
          <p:cNvSpPr>
            <a:spLocks noGrp="1"/>
          </p:cNvSpPr>
          <p:nvPr>
            <p:ph type="body" sz="half" idx="2"/>
          </p:nvPr>
        </p:nvSpPr>
        <p:spPr>
          <a:xfrm>
            <a:off x="457200" y="1435100"/>
            <a:ext cx="4042792" cy="4691063"/>
          </a:xfrm>
        </p:spPr>
        <p:txBody>
          <a:bodyPr>
            <a:normAutofit/>
          </a:bodyPr>
          <a:lstStyle/>
          <a:p>
            <a:pPr marL="457200" indent="-457200" algn="l" rtl="0">
              <a:lnSpc>
                <a:spcPct val="190000"/>
              </a:lnSpc>
              <a:buFont typeface="Wingdings" pitchFamily="2" charset="2"/>
              <a:buChar char="§"/>
              <a:defRPr/>
            </a:pPr>
            <a:r>
              <a:rPr lang="en-GB" sz="1800" b="1" dirty="0" smtClean="0">
                <a:latin typeface="Arial"/>
                <a:cs typeface="Arial"/>
              </a:rPr>
              <a:t>Branches</a:t>
            </a:r>
          </a:p>
          <a:p>
            <a:pPr marL="457200" indent="-457200" algn="l" rtl="0">
              <a:lnSpc>
                <a:spcPct val="190000"/>
              </a:lnSpc>
              <a:buFont typeface="Wingdings" pitchFamily="2" charset="2"/>
              <a:buChar char="§"/>
              <a:defRPr/>
            </a:pPr>
            <a:r>
              <a:rPr lang="en-GB" sz="1800" dirty="0" smtClean="0">
                <a:latin typeface="Arial"/>
                <a:cs typeface="Arial"/>
              </a:rPr>
              <a:t>Muscular: supplies surrounding      muscles		</a:t>
            </a:r>
          </a:p>
          <a:p>
            <a:pPr marL="457200" indent="-457200" algn="l" rtl="0">
              <a:lnSpc>
                <a:spcPct val="190000"/>
              </a:lnSpc>
              <a:buFont typeface="Wingdings" pitchFamily="2" charset="2"/>
              <a:buChar char="§"/>
              <a:defRPr/>
            </a:pPr>
            <a:r>
              <a:rPr lang="en-GB" sz="1800" dirty="0" smtClean="0">
                <a:latin typeface="Arial"/>
                <a:cs typeface="Arial"/>
              </a:rPr>
              <a:t>Articular (</a:t>
            </a:r>
            <a:r>
              <a:rPr lang="en-GB" sz="1800" dirty="0" err="1" smtClean="0">
                <a:latin typeface="Arial"/>
                <a:cs typeface="Arial"/>
              </a:rPr>
              <a:t>genicular</a:t>
            </a:r>
            <a:r>
              <a:rPr lang="en-GB" sz="1800" dirty="0" smtClean="0">
                <a:latin typeface="Arial"/>
                <a:cs typeface="Arial"/>
              </a:rPr>
              <a:t>) :</a:t>
            </a:r>
          </a:p>
          <a:p>
            <a:pPr marL="457200" indent="-457200" algn="l" rtl="0">
              <a:lnSpc>
                <a:spcPct val="190000"/>
              </a:lnSpc>
              <a:buFont typeface="Wingdings" pitchFamily="2" charset="2"/>
              <a:buChar char="§"/>
              <a:defRPr/>
            </a:pPr>
            <a:r>
              <a:rPr lang="en-GB" sz="1800" dirty="0" smtClean="0">
                <a:latin typeface="Arial"/>
                <a:cs typeface="Arial"/>
              </a:rPr>
              <a:t>lateral &amp; medial superior </a:t>
            </a:r>
            <a:r>
              <a:rPr lang="en-GB" sz="1800" dirty="0" err="1" smtClean="0">
                <a:latin typeface="Arial"/>
                <a:cs typeface="Arial"/>
              </a:rPr>
              <a:t>genicular</a:t>
            </a:r>
            <a:endParaRPr lang="en-GB" sz="1800" dirty="0" smtClean="0">
              <a:latin typeface="Arial"/>
              <a:cs typeface="Arial"/>
            </a:endParaRPr>
          </a:p>
          <a:p>
            <a:pPr marL="457200" indent="-457200" algn="l" rtl="0">
              <a:lnSpc>
                <a:spcPct val="190000"/>
              </a:lnSpc>
              <a:buFont typeface="Wingdings" pitchFamily="2" charset="2"/>
              <a:buChar char="§"/>
              <a:defRPr/>
            </a:pPr>
            <a:r>
              <a:rPr lang="en-GB" sz="1800" dirty="0" smtClean="0">
                <a:latin typeface="Arial"/>
                <a:cs typeface="Arial"/>
              </a:rPr>
              <a:t>middle </a:t>
            </a:r>
            <a:r>
              <a:rPr lang="en-GB" sz="1800" dirty="0" err="1" smtClean="0">
                <a:latin typeface="Arial"/>
                <a:cs typeface="Arial"/>
              </a:rPr>
              <a:t>genicular</a:t>
            </a:r>
            <a:r>
              <a:rPr lang="en-GB" sz="1800" dirty="0" smtClean="0">
                <a:latin typeface="Arial"/>
                <a:cs typeface="Arial"/>
              </a:rPr>
              <a:t>	</a:t>
            </a:r>
          </a:p>
          <a:p>
            <a:pPr marL="457200" indent="-457200" algn="l" rtl="0">
              <a:lnSpc>
                <a:spcPct val="190000"/>
              </a:lnSpc>
              <a:buFont typeface="Wingdings" pitchFamily="2" charset="2"/>
              <a:buChar char="§"/>
              <a:defRPr/>
            </a:pPr>
            <a:r>
              <a:rPr lang="en-GB" sz="1800" dirty="0" smtClean="0">
                <a:latin typeface="Arial"/>
                <a:cs typeface="Arial"/>
              </a:rPr>
              <a:t> lateral &amp; medial inferior </a:t>
            </a:r>
            <a:r>
              <a:rPr lang="en-GB" sz="1800" dirty="0" err="1" smtClean="0">
                <a:latin typeface="Arial"/>
                <a:cs typeface="Arial"/>
              </a:rPr>
              <a:t>genicular</a:t>
            </a:r>
            <a:endParaRPr lang="en-GB" sz="1800" dirty="0" smtClean="0">
              <a:latin typeface="Arial"/>
              <a:cs typeface="Arial"/>
            </a:endParaRPr>
          </a:p>
          <a:p>
            <a:endParaRPr lang="en-US" sz="1800" dirty="0"/>
          </a:p>
        </p:txBody>
      </p:sp>
      <p:pic>
        <p:nvPicPr>
          <p:cNvPr id="5" name="Picture 8" descr="genicular 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566512" y="744239"/>
            <a:ext cx="3965928" cy="5853113"/>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114800" cy="922114"/>
          </a:xfrm>
        </p:spPr>
        <p:txBody>
          <a:bodyPr>
            <a:normAutofit fontScale="90000"/>
          </a:bodyPr>
          <a:lstStyle/>
          <a:p>
            <a:r>
              <a:rPr lang="en-US" sz="2400" b="1" dirty="0">
                <a:solidFill>
                  <a:srgbClr val="FF0000"/>
                </a:solidFill>
                <a:latin typeface="Arial"/>
                <a:ea typeface="+mn-ea"/>
                <a:cs typeface="Arial"/>
              </a:rPr>
              <a:t>Blood Supply of the anterior Compartment of the Leg</a:t>
            </a:r>
          </a:p>
        </p:txBody>
      </p:sp>
      <p:sp>
        <p:nvSpPr>
          <p:cNvPr id="3" name="Content Placeholder 2"/>
          <p:cNvSpPr>
            <a:spLocks noGrp="1"/>
          </p:cNvSpPr>
          <p:nvPr>
            <p:ph sz="half" idx="1"/>
          </p:nvPr>
        </p:nvSpPr>
        <p:spPr>
          <a:xfrm>
            <a:off x="0" y="620688"/>
            <a:ext cx="4495800" cy="5505475"/>
          </a:xfrm>
        </p:spPr>
        <p:txBody>
          <a:bodyPr>
            <a:noAutofit/>
          </a:bodyPr>
          <a:lstStyle/>
          <a:p>
            <a:pPr marL="457200" indent="-457200" algn="l" rtl="0">
              <a:lnSpc>
                <a:spcPct val="200000"/>
              </a:lnSpc>
              <a:buFont typeface="Wingdings" pitchFamily="2" charset="2"/>
              <a:buChar char="q"/>
              <a:defRPr/>
            </a:pPr>
            <a:r>
              <a:rPr lang="en-US" sz="1800" b="1" dirty="0" smtClean="0">
                <a:solidFill>
                  <a:srgbClr val="FF0000"/>
                </a:solidFill>
                <a:latin typeface="Arial"/>
                <a:cs typeface="Arial"/>
              </a:rPr>
              <a:t>Anterior Tibial Artery</a:t>
            </a:r>
          </a:p>
          <a:p>
            <a:pPr marL="457200" indent="-457200" algn="l" rtl="0">
              <a:lnSpc>
                <a:spcPct val="200000"/>
              </a:lnSpc>
              <a:buFont typeface="Wingdings" pitchFamily="2" charset="2"/>
              <a:buChar char="§"/>
              <a:defRPr/>
            </a:pPr>
            <a:r>
              <a:rPr lang="en-US" sz="1200" dirty="0" smtClean="0">
                <a:latin typeface="Arial"/>
                <a:cs typeface="Arial"/>
              </a:rPr>
              <a:t>Is the smaller of the terminal branches of the popliteal artery. </a:t>
            </a:r>
          </a:p>
          <a:p>
            <a:pPr marL="457200" indent="-457200" algn="l" rtl="0">
              <a:lnSpc>
                <a:spcPct val="200000"/>
              </a:lnSpc>
              <a:buFont typeface="Wingdings" pitchFamily="2" charset="2"/>
              <a:buChar char="§"/>
              <a:defRPr/>
            </a:pPr>
            <a:r>
              <a:rPr lang="en-US" sz="1200" dirty="0" smtClean="0">
                <a:latin typeface="Arial"/>
                <a:cs typeface="Arial"/>
              </a:rPr>
              <a:t>It arises at the level of the lower border of the popliteus muscle and </a:t>
            </a:r>
          </a:p>
          <a:p>
            <a:pPr marL="457200" indent="-457200" algn="l" rtl="0">
              <a:lnSpc>
                <a:spcPct val="200000"/>
              </a:lnSpc>
              <a:buFont typeface="Wingdings" pitchFamily="2" charset="2"/>
              <a:buChar char="§"/>
              <a:defRPr/>
            </a:pPr>
            <a:r>
              <a:rPr lang="en-US" sz="1200" dirty="0" smtClean="0">
                <a:latin typeface="Arial"/>
                <a:cs typeface="Arial"/>
              </a:rPr>
              <a:t>Passes forward into the anterior compartment of the leg through an opening in the upper part of the interosseous membrane. </a:t>
            </a:r>
          </a:p>
          <a:p>
            <a:pPr marL="457200" indent="-457200" algn="l" rtl="0">
              <a:lnSpc>
                <a:spcPct val="200000"/>
              </a:lnSpc>
              <a:buFont typeface="Wingdings" pitchFamily="2" charset="2"/>
              <a:buChar char="§"/>
              <a:defRPr/>
            </a:pPr>
            <a:r>
              <a:rPr lang="en-US" sz="1200" dirty="0" smtClean="0">
                <a:latin typeface="Arial"/>
                <a:cs typeface="Arial"/>
              </a:rPr>
              <a:t>Descends on the anterior surface of the interosseous membrane, accompanied by the deep peroneal nerve.</a:t>
            </a:r>
          </a:p>
          <a:p>
            <a:pPr marL="457200" indent="-457200" algn="l" rtl="0">
              <a:lnSpc>
                <a:spcPct val="200000"/>
              </a:lnSpc>
              <a:buFont typeface="Wingdings" pitchFamily="2" charset="2"/>
              <a:buChar char="§"/>
              <a:defRPr/>
            </a:pPr>
            <a:r>
              <a:rPr lang="en-US" sz="1200" dirty="0">
                <a:latin typeface="Arial"/>
                <a:cs typeface="Arial"/>
              </a:rPr>
              <a:t>In front of the ankle joint, the artery becomes the dorsalis pedis artery.</a:t>
            </a:r>
          </a:p>
        </p:txBody>
      </p:sp>
      <p:pic>
        <p:nvPicPr>
          <p:cNvPr id="2970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t="11863" b="11863"/>
          <a:stretch>
            <a:fillRect/>
          </a:stretch>
        </p:blipFill>
        <p:spPr>
          <a:noFill/>
          <a:ln w="31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054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35670"/>
          </a:xfrm>
        </p:spPr>
        <p:txBody>
          <a:bodyPr>
            <a:normAutofit/>
          </a:bodyPr>
          <a:lstStyle/>
          <a:p>
            <a:pPr algn="ctr">
              <a:defRPr/>
            </a:pPr>
            <a:r>
              <a:rPr lang="en-US" dirty="0" smtClean="0">
                <a:solidFill>
                  <a:srgbClr val="FF0000"/>
                </a:solidFill>
                <a:latin typeface="Arial"/>
                <a:ea typeface="+mn-ea"/>
                <a:cs typeface="Arial"/>
              </a:rPr>
              <a:t>Anterior Tibial Artery</a:t>
            </a:r>
            <a:endParaRPr lang="en-US" dirty="0">
              <a:solidFill>
                <a:srgbClr val="FF0000"/>
              </a:solidFill>
              <a:latin typeface="Arial"/>
              <a:ea typeface="+mn-ea"/>
              <a:cs typeface="Arial"/>
            </a:endParaRPr>
          </a:p>
        </p:txBody>
      </p:sp>
      <p:sp>
        <p:nvSpPr>
          <p:cNvPr id="4" name="Text Placeholder 3"/>
          <p:cNvSpPr>
            <a:spLocks noGrp="1"/>
          </p:cNvSpPr>
          <p:nvPr>
            <p:ph type="body" sz="half" idx="2"/>
          </p:nvPr>
        </p:nvSpPr>
        <p:spPr>
          <a:xfrm>
            <a:off x="457200" y="1435100"/>
            <a:ext cx="3538736" cy="4691063"/>
          </a:xfrm>
        </p:spPr>
        <p:txBody>
          <a:bodyPr>
            <a:normAutofit/>
          </a:bodyPr>
          <a:lstStyle/>
          <a:p>
            <a:pPr marL="457200" indent="-457200" algn="l" rtl="0">
              <a:lnSpc>
                <a:spcPct val="200000"/>
              </a:lnSpc>
              <a:buFont typeface="Wingdings" pitchFamily="2" charset="2"/>
              <a:buChar char="§"/>
              <a:defRPr/>
            </a:pPr>
            <a:r>
              <a:rPr lang="en-US" sz="1600" dirty="0" smtClean="0">
                <a:latin typeface="Arial"/>
                <a:cs typeface="Arial"/>
              </a:rPr>
              <a:t>Branches</a:t>
            </a:r>
          </a:p>
          <a:p>
            <a:pPr marL="457200" indent="-457200" algn="l" rtl="0">
              <a:lnSpc>
                <a:spcPct val="200000"/>
              </a:lnSpc>
              <a:buFont typeface="Wingdings" pitchFamily="2" charset="2"/>
              <a:buChar char="§"/>
              <a:defRPr/>
            </a:pPr>
            <a:r>
              <a:rPr lang="en-US" sz="1600" dirty="0" smtClean="0">
                <a:latin typeface="Arial"/>
                <a:cs typeface="Arial"/>
              </a:rPr>
              <a:t>Muscular branches to neighboring muscles.</a:t>
            </a:r>
          </a:p>
          <a:p>
            <a:pPr marL="457200" indent="-457200" algn="l" rtl="0">
              <a:lnSpc>
                <a:spcPct val="200000"/>
              </a:lnSpc>
              <a:buFont typeface="Wingdings" pitchFamily="2" charset="2"/>
              <a:buChar char="§"/>
              <a:defRPr/>
            </a:pPr>
            <a:r>
              <a:rPr lang="en-US" sz="1600" dirty="0" smtClean="0">
                <a:latin typeface="Arial"/>
                <a:cs typeface="Arial"/>
              </a:rPr>
              <a:t>Anastomotic branches around the knee and ankle joints.</a:t>
            </a:r>
          </a:p>
        </p:txBody>
      </p:sp>
      <p:pic>
        <p:nvPicPr>
          <p:cNvPr id="3074" name="Picture 2" descr="C:\Documents and Settings\Dr.Essam\My Documents\summer courseNew Folder\fig\Blondeel06_0569_72lab_w.jpg"/>
          <p:cNvPicPr>
            <a:picLocks noGrp="1" noChangeAspect="1" noChangeArrowheads="1"/>
          </p:cNvPicPr>
          <p:nvPr>
            <p:ph idx="1"/>
          </p:nvPr>
        </p:nvPicPr>
        <p:blipFill>
          <a:blip r:embed="rId2" cstate="print"/>
          <a:srcRect/>
          <a:stretch>
            <a:fillRect/>
          </a:stretch>
        </p:blipFill>
        <p:spPr bwMode="auto">
          <a:xfrm>
            <a:off x="3971924" y="850106"/>
            <a:ext cx="4685727" cy="5099174"/>
          </a:xfrm>
          <a:prstGeom prst="rect">
            <a:avLst/>
          </a:prstGeom>
          <a:noFill/>
        </p:spPr>
      </p:pic>
    </p:spTree>
    <p:extLst>
      <p:ext uri="{BB962C8B-B14F-4D97-AF65-F5344CB8AC3E}">
        <p14:creationId xmlns:p14="http://schemas.microsoft.com/office/powerpoint/2010/main" val="15932727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992" y="332656"/>
            <a:ext cx="4176464" cy="720080"/>
          </a:xfrm>
        </p:spPr>
        <p:txBody>
          <a:bodyPr>
            <a:noAutofit/>
          </a:bodyPr>
          <a:lstStyle/>
          <a:p>
            <a:pPr fontAlgn="auto">
              <a:spcAft>
                <a:spcPts val="0"/>
              </a:spcAft>
              <a:defRPr/>
            </a:pPr>
            <a:r>
              <a:rPr lang="en-US" sz="2400" dirty="0" smtClean="0">
                <a:ea typeface="+mj-ea"/>
              </a:rPr>
              <a:t/>
            </a:r>
            <a:br>
              <a:rPr lang="en-US" sz="2400" dirty="0" smtClean="0">
                <a:ea typeface="+mj-ea"/>
              </a:rPr>
            </a:br>
            <a:r>
              <a:rPr lang="en-US" sz="1800" b="1" dirty="0" smtClean="0">
                <a:solidFill>
                  <a:srgbClr val="FF0000"/>
                </a:solidFill>
                <a:latin typeface="Arial"/>
                <a:ea typeface="+mn-ea"/>
                <a:cs typeface="Arial"/>
              </a:rPr>
              <a:t>Artery of the Posterior Fascial Compartment of the Leg</a:t>
            </a:r>
            <a:r>
              <a:rPr lang="en-US" sz="3200" dirty="0" smtClean="0">
                <a:ea typeface="+mj-ea"/>
              </a:rPr>
              <a:t/>
            </a:r>
            <a:br>
              <a:rPr lang="en-US" sz="3200" dirty="0" smtClean="0">
                <a:ea typeface="+mj-ea"/>
              </a:rPr>
            </a:br>
            <a:endParaRPr lang="en-US" sz="3200" dirty="0">
              <a:ea typeface="+mj-ea"/>
            </a:endParaRPr>
          </a:p>
        </p:txBody>
      </p:sp>
      <p:sp>
        <p:nvSpPr>
          <p:cNvPr id="36867" name="Content Placeholder 2"/>
          <p:cNvSpPr>
            <a:spLocks noGrp="1"/>
          </p:cNvSpPr>
          <p:nvPr>
            <p:ph sz="half" idx="1"/>
          </p:nvPr>
        </p:nvSpPr>
        <p:spPr>
          <a:xfrm>
            <a:off x="457200" y="1052736"/>
            <a:ext cx="4402832" cy="5073427"/>
          </a:xfrm>
        </p:spPr>
        <p:txBody>
          <a:bodyPr>
            <a:normAutofit/>
          </a:bodyPr>
          <a:lstStyle/>
          <a:p>
            <a:pPr marL="457200" indent="-457200" algn="l" rtl="0">
              <a:lnSpc>
                <a:spcPct val="200000"/>
              </a:lnSpc>
              <a:buFont typeface="Wingdings" pitchFamily="2" charset="2"/>
              <a:buChar char="q"/>
              <a:defRPr/>
            </a:pPr>
            <a:r>
              <a:rPr lang="en-US" sz="1800" b="1" dirty="0">
                <a:solidFill>
                  <a:srgbClr val="FF0000"/>
                </a:solidFill>
                <a:latin typeface="Arial"/>
                <a:cs typeface="Arial"/>
              </a:rPr>
              <a:t>Posterior Tibial Artery</a:t>
            </a:r>
          </a:p>
          <a:p>
            <a:pPr marL="457200" indent="-457200" algn="l" rtl="0">
              <a:lnSpc>
                <a:spcPct val="200000"/>
              </a:lnSpc>
              <a:buFont typeface="Wingdings" pitchFamily="2" charset="2"/>
              <a:buChar char="§"/>
              <a:defRPr/>
            </a:pPr>
            <a:r>
              <a:rPr lang="en-US" sz="1400" dirty="0" smtClean="0">
                <a:latin typeface="Arial"/>
                <a:cs typeface="Arial"/>
              </a:rPr>
              <a:t>Is </a:t>
            </a:r>
            <a:r>
              <a:rPr lang="en-US" sz="1400" dirty="0">
                <a:latin typeface="Arial"/>
                <a:cs typeface="Arial"/>
              </a:rPr>
              <a:t>one of the terminal branches of the popliteal </a:t>
            </a:r>
            <a:r>
              <a:rPr lang="en-US" sz="1400" dirty="0" smtClean="0">
                <a:latin typeface="Arial"/>
                <a:cs typeface="Arial"/>
              </a:rPr>
              <a:t>artery.</a:t>
            </a:r>
          </a:p>
          <a:p>
            <a:pPr marL="457200" indent="-457200" algn="l" rtl="0">
              <a:lnSpc>
                <a:spcPct val="200000"/>
              </a:lnSpc>
              <a:buFont typeface="Wingdings" pitchFamily="2" charset="2"/>
              <a:buChar char="§"/>
              <a:defRPr/>
            </a:pPr>
            <a:r>
              <a:rPr lang="en-US" sz="1400" dirty="0" smtClean="0">
                <a:latin typeface="Arial"/>
                <a:cs typeface="Arial"/>
              </a:rPr>
              <a:t>Begins </a:t>
            </a:r>
            <a:r>
              <a:rPr lang="en-US" sz="1400" dirty="0">
                <a:latin typeface="Arial"/>
                <a:cs typeface="Arial"/>
              </a:rPr>
              <a:t>at the level of the lower border of the </a:t>
            </a:r>
            <a:r>
              <a:rPr lang="en-US" sz="1400" dirty="0" err="1">
                <a:latin typeface="Arial"/>
                <a:cs typeface="Arial"/>
              </a:rPr>
              <a:t>popliteus</a:t>
            </a:r>
            <a:r>
              <a:rPr lang="en-US" sz="1400" dirty="0">
                <a:latin typeface="Arial"/>
                <a:cs typeface="Arial"/>
              </a:rPr>
              <a:t> </a:t>
            </a:r>
            <a:r>
              <a:rPr lang="en-US" sz="1400" dirty="0" smtClean="0">
                <a:latin typeface="Arial"/>
                <a:cs typeface="Arial"/>
              </a:rPr>
              <a:t>muscle.</a:t>
            </a:r>
          </a:p>
          <a:p>
            <a:pPr marL="457200" indent="-457200" algn="l" rtl="0">
              <a:lnSpc>
                <a:spcPct val="200000"/>
              </a:lnSpc>
              <a:buFont typeface="Wingdings" pitchFamily="2" charset="2"/>
              <a:buChar char="§"/>
              <a:defRPr/>
            </a:pPr>
            <a:r>
              <a:rPr lang="en-US" sz="1400" dirty="0" smtClean="0">
                <a:latin typeface="Arial"/>
                <a:cs typeface="Arial"/>
              </a:rPr>
              <a:t>It lies on the posterior surface of the tibia below. </a:t>
            </a:r>
          </a:p>
          <a:p>
            <a:pPr marL="457200" indent="-457200" algn="l" rtl="0">
              <a:lnSpc>
                <a:spcPct val="200000"/>
              </a:lnSpc>
              <a:buFont typeface="Wingdings" pitchFamily="2" charset="2"/>
              <a:buChar char="§"/>
              <a:defRPr/>
            </a:pPr>
            <a:r>
              <a:rPr lang="en-US" sz="1400" dirty="0" smtClean="0">
                <a:latin typeface="Arial"/>
                <a:cs typeface="Arial"/>
              </a:rPr>
              <a:t>The artery passes behind the medial malleolus deep to the flexor retinaculum and terminates by dividing into </a:t>
            </a:r>
          </a:p>
          <a:p>
            <a:pPr marL="457200" indent="-457200" algn="l" rtl="0">
              <a:lnSpc>
                <a:spcPct val="200000"/>
              </a:lnSpc>
              <a:buFont typeface="Wingdings" pitchFamily="2" charset="2"/>
              <a:buChar char="§"/>
              <a:defRPr/>
            </a:pPr>
            <a:r>
              <a:rPr lang="en-US" sz="1400" dirty="0" smtClean="0">
                <a:solidFill>
                  <a:srgbClr val="FF0000"/>
                </a:solidFill>
                <a:latin typeface="Arial"/>
                <a:cs typeface="Arial"/>
              </a:rPr>
              <a:t>medial and lateral plantar arteries. </a:t>
            </a:r>
          </a:p>
          <a:p>
            <a:pPr marL="457200" indent="-457200" algn="l" rtl="0">
              <a:lnSpc>
                <a:spcPct val="200000"/>
              </a:lnSpc>
              <a:buFont typeface="Wingdings" pitchFamily="2" charset="2"/>
              <a:buChar char="§"/>
              <a:defRPr/>
            </a:pPr>
            <a:endParaRPr lang="en-US" sz="1200" b="1" dirty="0">
              <a:latin typeface="Arial"/>
              <a:cs typeface="Arial"/>
            </a:endParaRPr>
          </a:p>
        </p:txBody>
      </p:sp>
      <p:pic>
        <p:nvPicPr>
          <p:cNvPr id="7" name="Picture 2" descr="C:\Documents and Settings\Dr.Essam\My Documents\summer courseNew Folder\fig\Fibular_artery.png"/>
          <p:cNvPicPr>
            <a:picLocks noGrp="1" noChangeAspect="1" noChangeArrowheads="1"/>
          </p:cNvPicPr>
          <p:nvPr>
            <p:ph sz="half" idx="2"/>
          </p:nvPr>
        </p:nvPicPr>
        <p:blipFill>
          <a:blip r:embed="rId2" cstate="print"/>
          <a:srcRect/>
          <a:stretch>
            <a:fillRect/>
          </a:stretch>
        </p:blipFill>
        <p:spPr bwMode="auto">
          <a:xfrm>
            <a:off x="5787646" y="1276595"/>
            <a:ext cx="2096721" cy="5392765"/>
          </a:xfrm>
          <a:prstGeom prst="rect">
            <a:avLst/>
          </a:prstGeom>
          <a:noFill/>
        </p:spPr>
      </p:pic>
    </p:spTree>
    <p:extLst>
      <p:ext uri="{BB962C8B-B14F-4D97-AF65-F5344CB8AC3E}">
        <p14:creationId xmlns:p14="http://schemas.microsoft.com/office/powerpoint/2010/main" val="38627527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100" y="211966"/>
            <a:ext cx="3240360" cy="1152128"/>
          </a:xfrm>
        </p:spPr>
        <p:txBody>
          <a:bodyPr>
            <a:noAutofit/>
          </a:bodyPr>
          <a:lstStyle/>
          <a:p>
            <a:pPr algn="ctr" fontAlgn="auto">
              <a:spcAft>
                <a:spcPts val="0"/>
              </a:spcAft>
              <a:defRPr/>
            </a:pPr>
            <a:r>
              <a:rPr lang="en-US" sz="1800" dirty="0" smtClean="0">
                <a:solidFill>
                  <a:srgbClr val="FF0000"/>
                </a:solidFill>
                <a:latin typeface="Arial"/>
                <a:ea typeface="+mn-ea"/>
                <a:cs typeface="Arial"/>
              </a:rPr>
              <a:t>Artery of the Posterior Fascial Compartment of the Leg</a:t>
            </a:r>
            <a:endParaRPr lang="en-US" sz="1800" dirty="0">
              <a:solidFill>
                <a:srgbClr val="FF0000"/>
              </a:solidFill>
              <a:latin typeface="Arial"/>
              <a:ea typeface="+mn-ea"/>
              <a:cs typeface="Arial"/>
            </a:endParaRPr>
          </a:p>
        </p:txBody>
      </p:sp>
      <p:sp>
        <p:nvSpPr>
          <p:cNvPr id="4" name="Text Placeholder 3"/>
          <p:cNvSpPr>
            <a:spLocks noGrp="1"/>
          </p:cNvSpPr>
          <p:nvPr>
            <p:ph type="body" sz="half" idx="2"/>
          </p:nvPr>
        </p:nvSpPr>
        <p:spPr>
          <a:xfrm>
            <a:off x="0" y="188640"/>
            <a:ext cx="4860032" cy="6336704"/>
          </a:xfrm>
          <a:ln>
            <a:solidFill>
              <a:schemeClr val="bg1"/>
            </a:solidFill>
          </a:ln>
        </p:spPr>
        <p:txBody>
          <a:bodyPr>
            <a:noAutofit/>
          </a:bodyPr>
          <a:lstStyle/>
          <a:p>
            <a:pPr marL="457200" indent="-457200" algn="l" rtl="0" fontAlgn="auto">
              <a:lnSpc>
                <a:spcPct val="200000"/>
              </a:lnSpc>
              <a:spcAft>
                <a:spcPts val="0"/>
              </a:spcAft>
              <a:buClr>
                <a:schemeClr val="tx1">
                  <a:shade val="95000"/>
                </a:schemeClr>
              </a:buClr>
              <a:buFont typeface="Wingdings" pitchFamily="2" charset="2"/>
              <a:buChar char="q"/>
              <a:defRPr/>
            </a:pPr>
            <a:r>
              <a:rPr lang="en-US" b="1" dirty="0" smtClean="0">
                <a:latin typeface="Arial"/>
                <a:cs typeface="Arial"/>
              </a:rPr>
              <a:t>Branches</a:t>
            </a:r>
          </a:p>
          <a:p>
            <a:pPr marL="457200" indent="-457200" algn="l" rtl="0" fontAlgn="auto">
              <a:lnSpc>
                <a:spcPct val="200000"/>
              </a:lnSpc>
              <a:spcAft>
                <a:spcPts val="0"/>
              </a:spcAft>
              <a:buClr>
                <a:schemeClr val="tx1">
                  <a:shade val="95000"/>
                </a:schemeClr>
              </a:buClr>
              <a:buFont typeface="Wingdings" pitchFamily="2" charset="2"/>
              <a:buChar char="§"/>
              <a:defRPr/>
            </a:pPr>
            <a:r>
              <a:rPr lang="en-US" dirty="0" smtClean="0">
                <a:solidFill>
                  <a:srgbClr val="FF0000"/>
                </a:solidFill>
                <a:latin typeface="Arial"/>
                <a:cs typeface="Arial"/>
              </a:rPr>
              <a:t>Peroneal artery</a:t>
            </a:r>
            <a:r>
              <a:rPr lang="en-US" dirty="0" smtClean="0">
                <a:latin typeface="Arial"/>
                <a:cs typeface="Arial"/>
              </a:rPr>
              <a:t>: gives off muscular branches and a nutrient artery to the fibula and ends by taking part in the anastomosis around the ankle joint. </a:t>
            </a:r>
          </a:p>
          <a:p>
            <a:pPr marL="457200" indent="-457200" algn="l" rtl="0">
              <a:lnSpc>
                <a:spcPct val="200000"/>
              </a:lnSpc>
              <a:buClr>
                <a:schemeClr val="tx1">
                  <a:shade val="95000"/>
                </a:schemeClr>
              </a:buClr>
              <a:buFont typeface="Wingdings" pitchFamily="2" charset="2"/>
              <a:buChar char="§"/>
              <a:defRPr/>
            </a:pPr>
            <a:r>
              <a:rPr lang="en-US" dirty="0" smtClean="0">
                <a:solidFill>
                  <a:srgbClr val="FF0000"/>
                </a:solidFill>
                <a:latin typeface="Arial"/>
                <a:cs typeface="Arial"/>
              </a:rPr>
              <a:t>Lateral Plantar </a:t>
            </a:r>
            <a:r>
              <a:rPr lang="en-US" dirty="0" smtClean="0">
                <a:latin typeface="Arial"/>
                <a:cs typeface="Arial"/>
              </a:rPr>
              <a:t>Artery; the larger of the terminal branches of the posterior tibial artery. </a:t>
            </a:r>
          </a:p>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On reaching the base of the fifth metatarsal bone, the artery curves medially to form the plantar arch and at the proximal end of the first intermetatarsal space joins the dorsalis pedis artery. </a:t>
            </a:r>
          </a:p>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During its course, it gives off muscular, cutaneous, and articular branches. The plantar arch gives off plantar digital arteries to the toes.</a:t>
            </a:r>
          </a:p>
          <a:p>
            <a:pPr marL="457200" indent="-457200" algn="l" rtl="0" fontAlgn="auto">
              <a:lnSpc>
                <a:spcPct val="200000"/>
              </a:lnSpc>
              <a:spcAft>
                <a:spcPts val="0"/>
              </a:spcAft>
              <a:buClr>
                <a:schemeClr val="tx1">
                  <a:shade val="95000"/>
                </a:schemeClr>
              </a:buClr>
              <a:buFont typeface="Wingdings" pitchFamily="2" charset="2"/>
              <a:buChar char="§"/>
              <a:defRPr/>
            </a:pPr>
            <a:endParaRPr lang="en-US" dirty="0" smtClean="0">
              <a:latin typeface="Arial"/>
              <a:cs typeface="Arial"/>
            </a:endParaRPr>
          </a:p>
          <a:p>
            <a:pPr marL="548640" indent="-411480" algn="l" rtl="0">
              <a:buClr>
                <a:schemeClr val="tx1">
                  <a:shade val="95000"/>
                </a:schemeClr>
              </a:buClr>
              <a:defRPr/>
            </a:pPr>
            <a:endParaRPr lang="en-US" dirty="0" smtClean="0">
              <a:solidFill>
                <a:srgbClr val="C0654C"/>
              </a:solidFill>
            </a:endParaRPr>
          </a:p>
          <a:p>
            <a:pPr marL="548640" indent="-411480" algn="l" rtl="0">
              <a:buClr>
                <a:schemeClr val="tx1">
                  <a:shade val="95000"/>
                </a:schemeClr>
              </a:buClr>
              <a:defRPr/>
            </a:pPr>
            <a:endParaRPr lang="en-US" dirty="0" smtClean="0"/>
          </a:p>
          <a:p>
            <a:endParaRPr lang="en-US" dirty="0"/>
          </a:p>
        </p:txBody>
      </p:sp>
      <p:pic>
        <p:nvPicPr>
          <p:cNvPr id="2050" name="Picture 2" descr="C:\Documents and Settings\Dr.Essam\My Documents\summer courseNew Folder\fig\13425W.jpg"/>
          <p:cNvPicPr>
            <a:picLocks noGrp="1" noChangeAspect="1" noChangeArrowheads="1"/>
          </p:cNvPicPr>
          <p:nvPr>
            <p:ph idx="1"/>
          </p:nvPr>
        </p:nvPicPr>
        <p:blipFill>
          <a:blip r:embed="rId2" cstate="print"/>
          <a:srcRect t="4212" r="40000"/>
          <a:stretch>
            <a:fillRect/>
          </a:stretch>
        </p:blipFill>
        <p:spPr bwMode="auto">
          <a:xfrm>
            <a:off x="4932040" y="4221088"/>
            <a:ext cx="1944216" cy="2141099"/>
          </a:xfrm>
          <a:prstGeom prst="rect">
            <a:avLst/>
          </a:prstGeom>
          <a:noFill/>
          <a:ln>
            <a:solidFill>
              <a:srgbClr val="FF0000"/>
            </a:solidFill>
          </a:ln>
        </p:spPr>
      </p:pic>
      <p:pic>
        <p:nvPicPr>
          <p:cNvPr id="7" name="Picture 2" descr="C:\Documents and Settings\Dr.Essam\My Documents\summer courseNew Folder\fig\Fibular_artery.png"/>
          <p:cNvPicPr>
            <a:picLocks noChangeAspect="1" noChangeArrowheads="1"/>
          </p:cNvPicPr>
          <p:nvPr/>
        </p:nvPicPr>
        <p:blipFill>
          <a:blip r:embed="rId3" cstate="print"/>
          <a:srcRect/>
          <a:stretch>
            <a:fillRect/>
          </a:stretch>
        </p:blipFill>
        <p:spPr bwMode="auto">
          <a:xfrm>
            <a:off x="7092280" y="1484784"/>
            <a:ext cx="1847795" cy="4752528"/>
          </a:xfrm>
          <a:prstGeom prst="rect">
            <a:avLst/>
          </a:prstGeom>
          <a:noFill/>
        </p:spPr>
      </p:pic>
      <p:sp>
        <p:nvSpPr>
          <p:cNvPr id="3" name="Rectangle 2"/>
          <p:cNvSpPr/>
          <p:nvPr/>
        </p:nvSpPr>
        <p:spPr>
          <a:xfrm>
            <a:off x="8316416" y="3717032"/>
            <a:ext cx="5040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244408" y="2636912"/>
            <a:ext cx="46805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7986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100" y="211966"/>
            <a:ext cx="3240360" cy="1152128"/>
          </a:xfrm>
        </p:spPr>
        <p:txBody>
          <a:bodyPr>
            <a:noAutofit/>
          </a:bodyPr>
          <a:lstStyle/>
          <a:p>
            <a:pPr algn="ctr" fontAlgn="auto">
              <a:spcAft>
                <a:spcPts val="0"/>
              </a:spcAft>
              <a:defRPr/>
            </a:pPr>
            <a:r>
              <a:rPr lang="en-US" sz="1800" dirty="0" smtClean="0">
                <a:solidFill>
                  <a:srgbClr val="FF0000"/>
                </a:solidFill>
                <a:latin typeface="Arial"/>
                <a:ea typeface="+mn-ea"/>
                <a:cs typeface="Arial"/>
              </a:rPr>
              <a:t>Artery of the Posterior Fascial Compartment of the Leg</a:t>
            </a:r>
            <a:endParaRPr lang="en-US" sz="1800" dirty="0">
              <a:solidFill>
                <a:srgbClr val="FF0000"/>
              </a:solidFill>
              <a:latin typeface="Arial"/>
              <a:ea typeface="+mn-ea"/>
              <a:cs typeface="Arial"/>
            </a:endParaRPr>
          </a:p>
        </p:txBody>
      </p:sp>
      <p:sp>
        <p:nvSpPr>
          <p:cNvPr id="4" name="Text Placeholder 3"/>
          <p:cNvSpPr>
            <a:spLocks noGrp="1"/>
          </p:cNvSpPr>
          <p:nvPr>
            <p:ph type="body" sz="half" idx="2"/>
          </p:nvPr>
        </p:nvSpPr>
        <p:spPr>
          <a:xfrm>
            <a:off x="0" y="980728"/>
            <a:ext cx="4860032" cy="5544616"/>
          </a:xfrm>
          <a:ln>
            <a:solidFill>
              <a:schemeClr val="bg1"/>
            </a:solidFill>
          </a:ln>
        </p:spPr>
        <p:txBody>
          <a:bodyPr>
            <a:noAutofit/>
          </a:bodyPr>
          <a:lstStyle/>
          <a:p>
            <a:pPr marL="457200" indent="-457200" algn="l" rtl="0" fontAlgn="auto">
              <a:lnSpc>
                <a:spcPct val="200000"/>
              </a:lnSpc>
              <a:spcAft>
                <a:spcPts val="0"/>
              </a:spcAft>
              <a:buClr>
                <a:schemeClr val="tx1">
                  <a:shade val="95000"/>
                </a:schemeClr>
              </a:buClr>
              <a:buFont typeface="Wingdings" pitchFamily="2" charset="2"/>
              <a:buChar char="q"/>
              <a:defRPr/>
            </a:pPr>
            <a:r>
              <a:rPr lang="en-US" b="1" dirty="0" smtClean="0">
                <a:latin typeface="Arial"/>
                <a:cs typeface="Arial"/>
              </a:rPr>
              <a:t>Branches</a:t>
            </a:r>
          </a:p>
          <a:p>
            <a:pPr marL="457200" indent="-457200" algn="l" rtl="0">
              <a:lnSpc>
                <a:spcPct val="200000"/>
              </a:lnSpc>
              <a:buClr>
                <a:schemeClr val="tx1">
                  <a:shade val="95000"/>
                </a:schemeClr>
              </a:buClr>
              <a:buFont typeface="Wingdings" pitchFamily="2" charset="2"/>
              <a:buChar char="§"/>
              <a:defRPr/>
            </a:pPr>
            <a:r>
              <a:rPr lang="en-US" dirty="0" smtClean="0">
                <a:solidFill>
                  <a:srgbClr val="FF0000"/>
                </a:solidFill>
                <a:latin typeface="Arial"/>
                <a:cs typeface="Arial"/>
              </a:rPr>
              <a:t>Medial </a:t>
            </a:r>
            <a:r>
              <a:rPr lang="en-US" dirty="0">
                <a:solidFill>
                  <a:srgbClr val="FF0000"/>
                </a:solidFill>
                <a:latin typeface="Arial"/>
                <a:cs typeface="Arial"/>
              </a:rPr>
              <a:t>Plantar </a:t>
            </a:r>
            <a:r>
              <a:rPr lang="en-US" dirty="0">
                <a:latin typeface="Arial"/>
                <a:cs typeface="Arial"/>
              </a:rPr>
              <a:t>Artery; </a:t>
            </a:r>
            <a:r>
              <a:rPr lang="en-US" dirty="0" smtClean="0">
                <a:latin typeface="Arial"/>
                <a:cs typeface="Arial"/>
              </a:rPr>
              <a:t>the smaller of </a:t>
            </a:r>
            <a:r>
              <a:rPr lang="en-US" dirty="0">
                <a:latin typeface="Arial"/>
                <a:cs typeface="Arial"/>
              </a:rPr>
              <a:t>the terminal branches of the posterior tibial artery. </a:t>
            </a:r>
          </a:p>
          <a:p>
            <a:pPr marL="457200" indent="-457200" algn="l" rtl="0">
              <a:lnSpc>
                <a:spcPct val="200000"/>
              </a:lnSpc>
              <a:buClr>
                <a:schemeClr val="tx1">
                  <a:shade val="95000"/>
                </a:schemeClr>
              </a:buClr>
              <a:buFont typeface="Wingdings" pitchFamily="2" charset="2"/>
              <a:buChar char="§"/>
              <a:defRPr/>
            </a:pPr>
            <a:r>
              <a:rPr lang="en-US" dirty="0">
                <a:latin typeface="Arial"/>
                <a:cs typeface="Arial"/>
              </a:rPr>
              <a:t>R</a:t>
            </a:r>
            <a:r>
              <a:rPr lang="en-US" dirty="0" smtClean="0">
                <a:latin typeface="Arial"/>
                <a:cs typeface="Arial"/>
              </a:rPr>
              <a:t>eaching the base of the first metatarsal bone,</a:t>
            </a:r>
          </a:p>
          <a:p>
            <a:pPr marL="548640" indent="-411480" algn="l" rtl="0">
              <a:buClr>
                <a:schemeClr val="tx1">
                  <a:shade val="95000"/>
                </a:schemeClr>
              </a:buClr>
              <a:defRPr/>
            </a:pPr>
            <a:endParaRPr lang="en-US" dirty="0" smtClean="0">
              <a:solidFill>
                <a:srgbClr val="C0654C"/>
              </a:solidFill>
            </a:endParaRPr>
          </a:p>
          <a:p>
            <a:pPr marL="548640" indent="-411480" algn="l" rtl="0">
              <a:buClr>
                <a:schemeClr val="tx1">
                  <a:shade val="95000"/>
                </a:schemeClr>
              </a:buClr>
              <a:defRPr/>
            </a:pPr>
            <a:endParaRPr lang="en-US" dirty="0" smtClean="0"/>
          </a:p>
          <a:p>
            <a:endParaRPr lang="en-US" dirty="0"/>
          </a:p>
        </p:txBody>
      </p:sp>
      <p:pic>
        <p:nvPicPr>
          <p:cNvPr id="2050" name="Picture 2" descr="C:\Documents and Settings\Dr.Essam\My Documents\summer courseNew Folder\fig\13425W.jpg"/>
          <p:cNvPicPr>
            <a:picLocks noGrp="1" noChangeAspect="1" noChangeArrowheads="1"/>
          </p:cNvPicPr>
          <p:nvPr>
            <p:ph idx="1"/>
          </p:nvPr>
        </p:nvPicPr>
        <p:blipFill>
          <a:blip r:embed="rId2" cstate="print"/>
          <a:srcRect t="4212" r="40000"/>
          <a:stretch>
            <a:fillRect/>
          </a:stretch>
        </p:blipFill>
        <p:spPr bwMode="auto">
          <a:xfrm>
            <a:off x="4932040" y="4221088"/>
            <a:ext cx="1944216" cy="2141099"/>
          </a:xfrm>
          <a:prstGeom prst="rect">
            <a:avLst/>
          </a:prstGeom>
          <a:noFill/>
          <a:ln>
            <a:solidFill>
              <a:srgbClr val="FF0000"/>
            </a:solidFill>
          </a:ln>
        </p:spPr>
      </p:pic>
      <p:pic>
        <p:nvPicPr>
          <p:cNvPr id="7" name="Picture 2" descr="C:\Documents and Settings\Dr.Essam\My Documents\summer courseNew Folder\fig\Fibular_artery.png"/>
          <p:cNvPicPr>
            <a:picLocks noChangeAspect="1" noChangeArrowheads="1"/>
          </p:cNvPicPr>
          <p:nvPr/>
        </p:nvPicPr>
        <p:blipFill>
          <a:blip r:embed="rId3" cstate="print"/>
          <a:srcRect/>
          <a:stretch>
            <a:fillRect/>
          </a:stretch>
        </p:blipFill>
        <p:spPr bwMode="auto">
          <a:xfrm>
            <a:off x="7092280" y="1484784"/>
            <a:ext cx="1847795" cy="4752528"/>
          </a:xfrm>
          <a:prstGeom prst="rect">
            <a:avLst/>
          </a:prstGeom>
          <a:noFill/>
        </p:spPr>
      </p:pic>
      <p:sp>
        <p:nvSpPr>
          <p:cNvPr id="3" name="Rectangle 2"/>
          <p:cNvSpPr/>
          <p:nvPr/>
        </p:nvSpPr>
        <p:spPr>
          <a:xfrm>
            <a:off x="8316416" y="3717032"/>
            <a:ext cx="50405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244408" y="2636912"/>
            <a:ext cx="46805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1408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z="3600" b="1" dirty="0" smtClean="0">
                <a:solidFill>
                  <a:srgbClr val="FF0000"/>
                </a:solidFill>
              </a:rPr>
              <a:t>Anastomosis in the Lower Limb</a:t>
            </a:r>
          </a:p>
        </p:txBody>
      </p:sp>
      <p:sp>
        <p:nvSpPr>
          <p:cNvPr id="5123" name="Content Placeholder 2"/>
          <p:cNvSpPr>
            <a:spLocks noGrp="1"/>
          </p:cNvSpPr>
          <p:nvPr>
            <p:ph sz="half" idx="1"/>
          </p:nvPr>
        </p:nvSpPr>
        <p:spPr>
          <a:xfrm>
            <a:off x="457200" y="1600200"/>
            <a:ext cx="5715000" cy="4525963"/>
          </a:xfrm>
        </p:spPr>
        <p:txBody>
          <a:bodyPr/>
          <a:lstStyle/>
          <a:p>
            <a:pPr algn="l" rtl="0"/>
            <a:r>
              <a:rPr lang="en-US" sz="2400" b="1" dirty="0" smtClean="0"/>
              <a:t>Anastomosis between different arterial branches </a:t>
            </a:r>
          </a:p>
          <a:p>
            <a:pPr algn="l" rtl="0"/>
            <a:r>
              <a:rPr lang="en-US" sz="2400" b="1" dirty="0" smtClean="0"/>
              <a:t>To ensure blood circulation in the case of occlusion in any artery</a:t>
            </a:r>
          </a:p>
          <a:p>
            <a:pPr algn="l" rtl="0"/>
            <a:r>
              <a:rPr lang="en-US" sz="2400" b="1" dirty="0" smtClean="0"/>
              <a:t>Cruciate anastomosis</a:t>
            </a:r>
          </a:p>
          <a:p>
            <a:pPr algn="l" rtl="0"/>
            <a:r>
              <a:rPr lang="en-US" sz="2400" b="1" dirty="0" smtClean="0"/>
              <a:t>Geniculate anastomosis</a:t>
            </a:r>
          </a:p>
          <a:p>
            <a:pPr algn="l" rtl="0"/>
            <a:r>
              <a:rPr lang="en-US" sz="2400" b="1" dirty="0" smtClean="0"/>
              <a:t>Plantar anastomosis</a:t>
            </a:r>
          </a:p>
        </p:txBody>
      </p:sp>
      <p:sp>
        <p:nvSpPr>
          <p:cNvPr id="28676" name="Content Placeholder 8"/>
          <p:cNvSpPr>
            <a:spLocks noGrp="1"/>
          </p:cNvSpPr>
          <p:nvPr>
            <p:ph sz="half" idx="2"/>
          </p:nvPr>
        </p:nvSpPr>
        <p:spPr>
          <a:xfrm>
            <a:off x="3131840" y="4941168"/>
            <a:ext cx="2304255" cy="1401349"/>
          </a:xfrm>
        </p:spPr>
        <p:txBody>
          <a:bodyPr/>
          <a:lstStyle/>
          <a:p>
            <a:endParaRPr lang="ar-SA" dirty="0" smtClean="0"/>
          </a:p>
        </p:txBody>
      </p:sp>
      <p:pic>
        <p:nvPicPr>
          <p:cNvPr id="5126" name="Picture 6"/>
          <p:cNvPicPr>
            <a:picLocks noChangeAspect="1" noChangeArrowheads="1"/>
          </p:cNvPicPr>
          <p:nvPr/>
        </p:nvPicPr>
        <p:blipFill>
          <a:blip r:embed="rId2" cstate="print"/>
          <a:srcRect/>
          <a:stretch>
            <a:fillRect/>
          </a:stretch>
        </p:blipFill>
        <p:spPr bwMode="auto">
          <a:xfrm>
            <a:off x="7543800" y="1295400"/>
            <a:ext cx="728663" cy="5014913"/>
          </a:xfrm>
          <a:prstGeom prst="rect">
            <a:avLst/>
          </a:prstGeom>
          <a:noFill/>
          <a:ln w="9525">
            <a:noFill/>
            <a:miter lim="800000"/>
            <a:headEnd/>
            <a:tailEnd/>
          </a:ln>
          <a:effectLst/>
        </p:spPr>
      </p:pic>
      <p:pic>
        <p:nvPicPr>
          <p:cNvPr id="5127" name="Picture 7"/>
          <p:cNvPicPr>
            <a:picLocks noChangeAspect="1" noChangeArrowheads="1"/>
          </p:cNvPicPr>
          <p:nvPr/>
        </p:nvPicPr>
        <p:blipFill>
          <a:blip r:embed="rId3" cstate="print"/>
          <a:srcRect/>
          <a:stretch>
            <a:fillRect/>
          </a:stretch>
        </p:blipFill>
        <p:spPr bwMode="auto">
          <a:xfrm>
            <a:off x="6380163" y="1447800"/>
            <a:ext cx="782637" cy="4591050"/>
          </a:xfrm>
          <a:prstGeom prst="rect">
            <a:avLst/>
          </a:prstGeom>
          <a:noFill/>
          <a:ln w="9525">
            <a:noFill/>
            <a:miter lim="800000"/>
            <a:headEnd/>
            <a:tailEnd/>
          </a:ln>
          <a:effectLst/>
        </p:spPr>
      </p:pic>
      <p:sp>
        <p:nvSpPr>
          <p:cNvPr id="2" name="Oval 1"/>
          <p:cNvSpPr/>
          <p:nvPr/>
        </p:nvSpPr>
        <p:spPr>
          <a:xfrm>
            <a:off x="7480300" y="3352800"/>
            <a:ext cx="762000" cy="838200"/>
          </a:xfrm>
          <a:prstGeom prst="ellipse">
            <a:avLst/>
          </a:prstGeom>
          <a:solidFill>
            <a:schemeClr val="accent1">
              <a:alpha val="5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7513638" y="5105400"/>
            <a:ext cx="762000" cy="838200"/>
          </a:xfrm>
          <a:prstGeom prst="ellipse">
            <a:avLst/>
          </a:prstGeom>
          <a:solidFill>
            <a:schemeClr val="accent1">
              <a:alpha val="5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623175" y="1663700"/>
            <a:ext cx="762000" cy="838200"/>
          </a:xfrm>
          <a:prstGeom prst="ellipse">
            <a:avLst/>
          </a:prstGeom>
          <a:solidFill>
            <a:schemeClr val="accent1">
              <a:alpha val="5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984" y="404664"/>
            <a:ext cx="4402832" cy="1427758"/>
          </a:xfrm>
        </p:spPr>
        <p:txBody>
          <a:bodyPr>
            <a:normAutofit/>
          </a:bodyPr>
          <a:lstStyle/>
          <a:p>
            <a:pPr algn="ctr"/>
            <a:r>
              <a:rPr lang="en-US" sz="4000" dirty="0" err="1" smtClean="0">
                <a:solidFill>
                  <a:srgbClr val="FF0000"/>
                </a:solidFill>
              </a:rPr>
              <a:t>Anastomosis</a:t>
            </a:r>
            <a:r>
              <a:rPr lang="en-US" sz="4000" dirty="0" smtClean="0">
                <a:solidFill>
                  <a:srgbClr val="FF0000"/>
                </a:solidFill>
              </a:rPr>
              <a:t> in the Lower Limb</a:t>
            </a:r>
            <a:endParaRPr lang="ar-SA" sz="4000" dirty="0"/>
          </a:p>
        </p:txBody>
      </p:sp>
      <p:sp>
        <p:nvSpPr>
          <p:cNvPr id="4" name="Text Placeholder 3"/>
          <p:cNvSpPr>
            <a:spLocks noGrp="1"/>
          </p:cNvSpPr>
          <p:nvPr>
            <p:ph type="body" sz="half" idx="2"/>
          </p:nvPr>
        </p:nvSpPr>
        <p:spPr>
          <a:xfrm>
            <a:off x="251520" y="1435100"/>
            <a:ext cx="4752528" cy="4691063"/>
          </a:xfrm>
        </p:spPr>
        <p:txBody>
          <a:bodyPr>
            <a:noAutofit/>
          </a:bodyPr>
          <a:lstStyle/>
          <a:p>
            <a:pPr algn="l" rtl="0">
              <a:buFont typeface="Wingdings" pitchFamily="2" charset="2"/>
              <a:buChar char="§"/>
            </a:pPr>
            <a:r>
              <a:rPr lang="en-US" sz="3200" b="1" dirty="0" smtClean="0">
                <a:solidFill>
                  <a:srgbClr val="FF0000"/>
                </a:solidFill>
              </a:rPr>
              <a:t>Cruciate anastomosis</a:t>
            </a:r>
          </a:p>
          <a:p>
            <a:pPr lvl="1" algn="l" rtl="0">
              <a:buFont typeface="Arial" pitchFamily="34" charset="0"/>
              <a:buChar char="•"/>
            </a:pPr>
            <a:r>
              <a:rPr lang="en-US" sz="2000" dirty="0" smtClean="0"/>
              <a:t>Branches of inferior gluteal artery.</a:t>
            </a:r>
          </a:p>
          <a:p>
            <a:pPr lvl="1" algn="l" rtl="0">
              <a:buFont typeface="Arial" pitchFamily="34" charset="0"/>
              <a:buChar char="•"/>
            </a:pPr>
            <a:r>
              <a:rPr lang="en-US" sz="2000" dirty="0" smtClean="0"/>
              <a:t>Medial femoral circumflex arteries  </a:t>
            </a:r>
          </a:p>
          <a:p>
            <a:pPr lvl="1" algn="l" rtl="0">
              <a:buFont typeface="Arial" pitchFamily="34" charset="0"/>
              <a:buChar char="•"/>
            </a:pPr>
            <a:r>
              <a:rPr lang="en-US" sz="2000" dirty="0" smtClean="0"/>
              <a:t>Lateral femoral circumflex arteries.</a:t>
            </a:r>
          </a:p>
          <a:p>
            <a:pPr lvl="1" algn="l" rtl="0">
              <a:buFont typeface="Arial" pitchFamily="34" charset="0"/>
              <a:buChar char="•"/>
            </a:pPr>
            <a:r>
              <a:rPr lang="en-US" sz="2000" dirty="0"/>
              <a:t>The first perforating artery</a:t>
            </a:r>
            <a:r>
              <a:rPr lang="en-US" sz="2000" dirty="0" smtClean="0"/>
              <a:t>.</a:t>
            </a:r>
          </a:p>
          <a:p>
            <a:pPr marL="0" lvl="1" algn="l" rtl="0">
              <a:buFont typeface="Wingdings" pitchFamily="2" charset="2"/>
              <a:buChar char="§"/>
            </a:pPr>
            <a:r>
              <a:rPr lang="en-US" sz="3200" b="1" dirty="0" err="1" smtClean="0">
                <a:solidFill>
                  <a:srgbClr val="FF0000"/>
                </a:solidFill>
              </a:rPr>
              <a:t>Trochanterica</a:t>
            </a:r>
            <a:r>
              <a:rPr lang="en-US" sz="3200" b="1" dirty="0" smtClean="0">
                <a:solidFill>
                  <a:srgbClr val="FF0000"/>
                </a:solidFill>
              </a:rPr>
              <a:t> </a:t>
            </a:r>
            <a:r>
              <a:rPr lang="en-US" sz="3200" b="1" dirty="0" err="1" smtClean="0">
                <a:solidFill>
                  <a:srgbClr val="FF0000"/>
                </a:solidFill>
              </a:rPr>
              <a:t>nastomosis</a:t>
            </a:r>
            <a:endParaRPr lang="en-US" sz="3200" b="1" dirty="0" smtClean="0">
              <a:solidFill>
                <a:srgbClr val="FF0000"/>
              </a:solidFill>
            </a:endParaRPr>
          </a:p>
          <a:p>
            <a:pPr lvl="1" algn="l" rtl="0">
              <a:buFont typeface="Arial" pitchFamily="34" charset="0"/>
              <a:buChar char="•"/>
            </a:pPr>
            <a:r>
              <a:rPr lang="en-US" sz="2000" dirty="0" smtClean="0"/>
              <a:t>Superior </a:t>
            </a:r>
            <a:r>
              <a:rPr lang="en-US" sz="2000" dirty="0" err="1" smtClean="0"/>
              <a:t>Gluteal</a:t>
            </a:r>
            <a:r>
              <a:rPr lang="en-US" sz="2000" dirty="0" smtClean="0"/>
              <a:t> arteries  </a:t>
            </a:r>
          </a:p>
          <a:p>
            <a:pPr lvl="1" algn="l" rtl="0">
              <a:buFont typeface="Arial" pitchFamily="34" charset="0"/>
              <a:buChar char="•"/>
            </a:pPr>
            <a:r>
              <a:rPr lang="en-US" sz="2000" dirty="0" smtClean="0"/>
              <a:t>Inferior </a:t>
            </a:r>
            <a:r>
              <a:rPr lang="en-US" sz="2000" dirty="0" err="1" smtClean="0"/>
              <a:t>Gluteal</a:t>
            </a:r>
            <a:r>
              <a:rPr lang="en-US" sz="2000" dirty="0" smtClean="0"/>
              <a:t> arteries.</a:t>
            </a:r>
          </a:p>
          <a:p>
            <a:pPr lvl="1" algn="l" rtl="0">
              <a:buFont typeface="Arial" pitchFamily="34" charset="0"/>
              <a:buChar char="•"/>
            </a:pPr>
            <a:r>
              <a:rPr lang="en-US" sz="2000" dirty="0" smtClean="0"/>
              <a:t>Medial femoral circumflex arteries.  </a:t>
            </a:r>
          </a:p>
          <a:p>
            <a:pPr lvl="1" algn="l" rtl="0">
              <a:buFont typeface="Arial" pitchFamily="34" charset="0"/>
              <a:buChar char="•"/>
            </a:pPr>
            <a:r>
              <a:rPr lang="en-US" sz="2000" dirty="0" smtClean="0"/>
              <a:t>Lateral femoral circumflex arteries.</a:t>
            </a:r>
          </a:p>
          <a:p>
            <a:endParaRPr lang="ar-SA" sz="1600" dirty="0"/>
          </a:p>
        </p:txBody>
      </p:sp>
      <p:pic>
        <p:nvPicPr>
          <p:cNvPr id="5"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09948" y="2852936"/>
            <a:ext cx="4098556" cy="344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736" y="260648"/>
            <a:ext cx="4186808" cy="630907"/>
          </a:xfrm>
        </p:spPr>
        <p:txBody>
          <a:bodyPr>
            <a:normAutofit fontScale="90000"/>
          </a:bodyPr>
          <a:lstStyle/>
          <a:p>
            <a:r>
              <a:rPr lang="en-US" sz="3600" dirty="0" smtClean="0">
                <a:solidFill>
                  <a:srgbClr val="FF0000"/>
                </a:solidFill>
                <a:latin typeface="Arial"/>
                <a:ea typeface="+mn-ea"/>
                <a:cs typeface="Arial"/>
              </a:rPr>
              <a:t>Subclavian artery </a:t>
            </a:r>
            <a:endParaRPr lang="en-US" sz="3600" dirty="0">
              <a:solidFill>
                <a:srgbClr val="FF0000"/>
              </a:solidFill>
              <a:latin typeface="Arial"/>
              <a:ea typeface="+mn-ea"/>
              <a:cs typeface="Arial"/>
            </a:endParaRPr>
          </a:p>
        </p:txBody>
      </p:sp>
      <p:sp>
        <p:nvSpPr>
          <p:cNvPr id="3" name="Text Placeholder 2"/>
          <p:cNvSpPr>
            <a:spLocks noGrp="1"/>
          </p:cNvSpPr>
          <p:nvPr>
            <p:ph type="body" sz="half" idx="1"/>
          </p:nvPr>
        </p:nvSpPr>
        <p:spPr>
          <a:xfrm>
            <a:off x="611560" y="1052736"/>
            <a:ext cx="7848872" cy="1728191"/>
          </a:xfrm>
        </p:spPr>
        <p:txBody>
          <a:bodyPr>
            <a:noAutofit/>
          </a:bodyPr>
          <a:lstStyle/>
          <a:p>
            <a:pPr marL="800100" lvl="1" indent="-342900" algn="l" rtl="0">
              <a:lnSpc>
                <a:spcPct val="90000"/>
              </a:lnSpc>
              <a:buFont typeface="Wingdings" pitchFamily="2" charset="2"/>
              <a:buChar char="q"/>
            </a:pPr>
            <a:r>
              <a:rPr lang="en-US" sz="2400" dirty="0" smtClean="0">
                <a:latin typeface="Arial"/>
                <a:cs typeface="Arial"/>
              </a:rPr>
              <a:t>Left side arises from </a:t>
            </a:r>
            <a:r>
              <a:rPr lang="en-US" sz="2400" dirty="0" smtClean="0">
                <a:solidFill>
                  <a:srgbClr val="FF0000"/>
                </a:solidFill>
                <a:latin typeface="Arial"/>
                <a:cs typeface="Arial"/>
              </a:rPr>
              <a:t>arch of aorta, </a:t>
            </a:r>
          </a:p>
          <a:p>
            <a:pPr marL="800100" lvl="1" indent="-342900" algn="l" rtl="0">
              <a:lnSpc>
                <a:spcPct val="90000"/>
              </a:lnSpc>
              <a:buFont typeface="Wingdings" pitchFamily="2" charset="2"/>
              <a:buChar char="q"/>
            </a:pPr>
            <a:r>
              <a:rPr lang="en-US" sz="2400" dirty="0">
                <a:latin typeface="Arial"/>
                <a:cs typeface="Arial"/>
              </a:rPr>
              <a:t>R</a:t>
            </a:r>
            <a:r>
              <a:rPr lang="en-US" sz="2400" dirty="0" smtClean="0">
                <a:latin typeface="Arial"/>
                <a:cs typeface="Arial"/>
              </a:rPr>
              <a:t>ight side is a branch of </a:t>
            </a:r>
            <a:r>
              <a:rPr lang="en-US" sz="2400" dirty="0" smtClean="0">
                <a:solidFill>
                  <a:srgbClr val="FF0000"/>
                </a:solidFill>
                <a:latin typeface="Arial"/>
                <a:cs typeface="Arial"/>
              </a:rPr>
              <a:t>brachiocephalic artery.</a:t>
            </a:r>
          </a:p>
          <a:p>
            <a:pPr marL="800100" lvl="1" indent="-342900" algn="l" rtl="0">
              <a:lnSpc>
                <a:spcPct val="90000"/>
              </a:lnSpc>
              <a:buFont typeface="Arial"/>
              <a:buChar char="•"/>
            </a:pPr>
            <a:r>
              <a:rPr lang="en-US" sz="2400" dirty="0" smtClean="0">
                <a:latin typeface="Arial"/>
                <a:cs typeface="Arial"/>
              </a:rPr>
              <a:t>From origin to the outer  margin of the </a:t>
            </a:r>
            <a:r>
              <a:rPr lang="en-US" sz="2400" dirty="0" smtClean="0">
                <a:solidFill>
                  <a:srgbClr val="FF0000"/>
                </a:solidFill>
                <a:latin typeface="Arial"/>
                <a:cs typeface="Arial"/>
              </a:rPr>
              <a:t>1st rib</a:t>
            </a:r>
            <a:r>
              <a:rPr lang="en-US" sz="2400" dirty="0" smtClean="0">
                <a:latin typeface="Arial"/>
                <a:cs typeface="Arial"/>
              </a:rPr>
              <a:t>, </a:t>
            </a:r>
          </a:p>
          <a:p>
            <a:pPr marL="800100" lvl="1" indent="-342900" algn="l" rtl="0">
              <a:lnSpc>
                <a:spcPct val="90000"/>
              </a:lnSpc>
              <a:buFont typeface="Arial"/>
              <a:buChar char="•"/>
            </a:pPr>
            <a:r>
              <a:rPr lang="en-US" sz="2400" dirty="0" smtClean="0">
                <a:latin typeface="Arial"/>
                <a:cs typeface="Arial"/>
              </a:rPr>
              <a:t>then it continues as axillary artery .</a:t>
            </a:r>
          </a:p>
          <a:p>
            <a:pPr marL="800100" lvl="1" indent="-342900" algn="l" rtl="0">
              <a:lnSpc>
                <a:spcPct val="90000"/>
              </a:lnSpc>
              <a:buFont typeface="Arial"/>
              <a:buChar char="•"/>
            </a:pPr>
            <a:endParaRPr lang="en-US" sz="2400" u="sng" dirty="0" smtClean="0">
              <a:latin typeface="Arial"/>
              <a:cs typeface="Arial"/>
            </a:endParaRPr>
          </a:p>
          <a:p>
            <a:pPr marL="800100" lvl="1" indent="-342900" algn="l" rtl="0">
              <a:lnSpc>
                <a:spcPct val="90000"/>
              </a:lnSpc>
              <a:buFont typeface="Arial"/>
              <a:buChar char="•"/>
            </a:pPr>
            <a:endParaRPr lang="en-US" sz="2400" u="sng" dirty="0" smtClean="0">
              <a:latin typeface="Arial"/>
              <a:cs typeface="Arial"/>
            </a:endParaRPr>
          </a:p>
          <a:p>
            <a:pPr marL="800100" lvl="1" indent="-342900" algn="l" rtl="0">
              <a:lnSpc>
                <a:spcPct val="90000"/>
              </a:lnSpc>
              <a:buFont typeface="Arial"/>
              <a:buChar char="•"/>
            </a:pPr>
            <a:endParaRPr lang="en-US" sz="2400" u="sng" dirty="0" smtClean="0">
              <a:latin typeface="Arial"/>
              <a:cs typeface="Arial"/>
            </a:endParaRPr>
          </a:p>
          <a:p>
            <a:endParaRPr lang="en-US" sz="3600" dirty="0"/>
          </a:p>
        </p:txBody>
      </p:sp>
      <p:pic>
        <p:nvPicPr>
          <p:cNvPr id="5" name="Content Placeholder 4" descr="axillary_artery31310941258900.png"/>
          <p:cNvPicPr>
            <a:picLocks noGrp="1" noChangeAspect="1"/>
          </p:cNvPicPr>
          <p:nvPr>
            <p:ph sz="half" idx="2"/>
          </p:nvPr>
        </p:nvPicPr>
        <p:blipFill>
          <a:blip r:embed="rId2" cstate="print"/>
          <a:stretch>
            <a:fillRect/>
          </a:stretch>
        </p:blipFill>
        <p:spPr>
          <a:xfrm>
            <a:off x="1475656" y="2568589"/>
            <a:ext cx="5904656" cy="4172779"/>
          </a:xfrm>
        </p:spPr>
      </p:pic>
      <p:cxnSp>
        <p:nvCxnSpPr>
          <p:cNvPr id="7" name="Straight Arrow Connector 6"/>
          <p:cNvCxnSpPr/>
          <p:nvPr/>
        </p:nvCxnSpPr>
        <p:spPr>
          <a:xfrm flipH="1">
            <a:off x="4788024" y="2852936"/>
            <a:ext cx="144016" cy="72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5364088" y="2780928"/>
            <a:ext cx="144016" cy="72008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مربع نص 7"/>
          <p:cNvSpPr txBox="1"/>
          <p:nvPr/>
        </p:nvSpPr>
        <p:spPr>
          <a:xfrm>
            <a:off x="4857752" y="2571744"/>
            <a:ext cx="214314" cy="369332"/>
          </a:xfrm>
          <a:prstGeom prst="rect">
            <a:avLst/>
          </a:prstGeom>
          <a:noFill/>
        </p:spPr>
        <p:txBody>
          <a:bodyPr wrap="square" rtlCol="0">
            <a:spAutoFit/>
          </a:bodyPr>
          <a:lstStyle/>
          <a:p>
            <a:r>
              <a:rPr lang="en-US" dirty="0" smtClean="0"/>
              <a:t>R</a:t>
            </a:r>
            <a:endParaRPr lang="en-US" dirty="0"/>
          </a:p>
        </p:txBody>
      </p:sp>
      <p:sp>
        <p:nvSpPr>
          <p:cNvPr id="10" name="مربع نص 9"/>
          <p:cNvSpPr txBox="1"/>
          <p:nvPr/>
        </p:nvSpPr>
        <p:spPr>
          <a:xfrm>
            <a:off x="5500694" y="2500306"/>
            <a:ext cx="214314" cy="369332"/>
          </a:xfrm>
          <a:prstGeom prst="rect">
            <a:avLst/>
          </a:prstGeom>
          <a:noFill/>
        </p:spPr>
        <p:txBody>
          <a:bodyPr wrap="square" rtlCol="0">
            <a:spAutoFit/>
          </a:bodyPr>
          <a:lstStyle/>
          <a:p>
            <a:r>
              <a:rPr lang="en-US" dirty="0" smtClean="0"/>
              <a:t>L</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pPr marL="457200" indent="-457200" rtl="0">
              <a:lnSpc>
                <a:spcPct val="200000"/>
              </a:lnSpc>
              <a:spcBef>
                <a:spcPct val="20000"/>
              </a:spcBef>
              <a:buClr>
                <a:schemeClr val="tx1">
                  <a:shade val="95000"/>
                </a:schemeClr>
              </a:buClr>
              <a:defRPr/>
            </a:pPr>
            <a:r>
              <a:rPr lang="en-US" sz="2400" b="1" dirty="0" smtClean="0">
                <a:solidFill>
                  <a:srgbClr val="FF0000"/>
                </a:solidFill>
                <a:latin typeface="Arial"/>
                <a:ea typeface="+mn-ea"/>
                <a:cs typeface="Arial"/>
              </a:rPr>
              <a:t>Anastomosis around the Knee Joint</a:t>
            </a:r>
          </a:p>
        </p:txBody>
      </p:sp>
      <p:sp>
        <p:nvSpPr>
          <p:cNvPr id="3" name="Content Placeholder 2"/>
          <p:cNvSpPr>
            <a:spLocks noGrp="1"/>
          </p:cNvSpPr>
          <p:nvPr>
            <p:ph sz="half" idx="1"/>
          </p:nvPr>
        </p:nvSpPr>
        <p:spPr>
          <a:xfrm>
            <a:off x="228600" y="1181100"/>
            <a:ext cx="4343400" cy="5181600"/>
          </a:xfrm>
        </p:spPr>
        <p:txBody>
          <a:bodyPr>
            <a:normAutofit/>
          </a:bodyPr>
          <a:lstStyle/>
          <a:p>
            <a:pPr marL="457200" indent="-457200" algn="l" rtl="0">
              <a:lnSpc>
                <a:spcPct val="200000"/>
              </a:lnSpc>
              <a:buClr>
                <a:schemeClr val="tx1">
                  <a:shade val="95000"/>
                </a:schemeClr>
              </a:buClr>
              <a:buFont typeface="Wingdings" pitchFamily="2" charset="2"/>
              <a:buChar char="q"/>
              <a:defRPr/>
            </a:pPr>
            <a:r>
              <a:rPr lang="en-US" sz="1800" dirty="0" smtClean="0">
                <a:latin typeface="Arial"/>
                <a:cs typeface="Arial"/>
              </a:rPr>
              <a:t>    Is made by the following branches:</a:t>
            </a:r>
          </a:p>
          <a:p>
            <a:pPr marL="457200" indent="-457200" algn="l" rtl="0">
              <a:lnSpc>
                <a:spcPct val="200000"/>
              </a:lnSpc>
              <a:buClr>
                <a:schemeClr val="tx1">
                  <a:shade val="95000"/>
                </a:schemeClr>
              </a:buClr>
              <a:buFont typeface="Wingdings" pitchFamily="2" charset="2"/>
              <a:buChar char="§"/>
              <a:defRPr/>
            </a:pPr>
            <a:r>
              <a:rPr lang="en-US" sz="1800" dirty="0" smtClean="0">
                <a:latin typeface="Arial"/>
                <a:cs typeface="Arial"/>
              </a:rPr>
              <a:t>Descending branch of lateral circumflex femoral.</a:t>
            </a:r>
          </a:p>
          <a:p>
            <a:pPr marL="457200" indent="-457200" algn="l" rtl="0">
              <a:lnSpc>
                <a:spcPct val="200000"/>
              </a:lnSpc>
              <a:buClr>
                <a:schemeClr val="tx1">
                  <a:shade val="95000"/>
                </a:schemeClr>
              </a:buClr>
              <a:buFont typeface="Wingdings" pitchFamily="2" charset="2"/>
              <a:buChar char="§"/>
              <a:defRPr/>
            </a:pPr>
            <a:r>
              <a:rPr lang="en-US" sz="1800" dirty="0" smtClean="0">
                <a:latin typeface="Arial"/>
                <a:cs typeface="Arial"/>
              </a:rPr>
              <a:t>Descending </a:t>
            </a:r>
            <a:r>
              <a:rPr lang="en-US" sz="1800" dirty="0" err="1" smtClean="0">
                <a:latin typeface="Arial"/>
                <a:cs typeface="Arial"/>
              </a:rPr>
              <a:t>genicular</a:t>
            </a:r>
            <a:r>
              <a:rPr lang="en-US" sz="1800" dirty="0" smtClean="0">
                <a:latin typeface="Arial"/>
                <a:cs typeface="Arial"/>
              </a:rPr>
              <a:t> of femoral</a:t>
            </a:r>
          </a:p>
          <a:p>
            <a:pPr marL="457200" indent="-457200" algn="l" rtl="0">
              <a:lnSpc>
                <a:spcPct val="200000"/>
              </a:lnSpc>
              <a:buClr>
                <a:schemeClr val="tx1">
                  <a:shade val="95000"/>
                </a:schemeClr>
              </a:buClr>
              <a:buFont typeface="Wingdings" pitchFamily="2" charset="2"/>
              <a:buChar char="§"/>
              <a:defRPr/>
            </a:pPr>
            <a:r>
              <a:rPr lang="en-US" sz="1800" dirty="0" smtClean="0">
                <a:latin typeface="Arial"/>
                <a:cs typeface="Arial"/>
              </a:rPr>
              <a:t>Anterior tibial recurrent.</a:t>
            </a:r>
          </a:p>
          <a:p>
            <a:pPr marL="457200" indent="-457200" algn="l" rtl="0">
              <a:lnSpc>
                <a:spcPct val="200000"/>
              </a:lnSpc>
              <a:buClr>
                <a:schemeClr val="tx1">
                  <a:shade val="95000"/>
                </a:schemeClr>
              </a:buClr>
              <a:buFont typeface="Wingdings" pitchFamily="2" charset="2"/>
              <a:buChar char="§"/>
              <a:defRPr/>
            </a:pPr>
            <a:r>
              <a:rPr lang="en-US" sz="1800" dirty="0" smtClean="0">
                <a:latin typeface="Arial"/>
                <a:cs typeface="Arial"/>
              </a:rPr>
              <a:t>Five branches of popliteal artery.</a:t>
            </a:r>
            <a:endParaRPr lang="en-US" sz="1800" dirty="0">
              <a:latin typeface="Arial"/>
              <a:cs typeface="Arial"/>
            </a:endParaRPr>
          </a:p>
        </p:txBody>
      </p:sp>
      <p:sp>
        <p:nvSpPr>
          <p:cNvPr id="12292" name="Content Placeholder 3"/>
          <p:cNvSpPr>
            <a:spLocks noGrp="1"/>
          </p:cNvSpPr>
          <p:nvPr>
            <p:ph sz="half" idx="2"/>
          </p:nvPr>
        </p:nvSpPr>
        <p:spPr>
          <a:xfrm>
            <a:off x="5086350" y="1600200"/>
            <a:ext cx="3600450" cy="4525963"/>
          </a:xfrm>
        </p:spPr>
        <p:txBody>
          <a:bodyPr/>
          <a:lstStyle/>
          <a:p>
            <a:endParaRPr lang="ar-SA" smtClean="0"/>
          </a:p>
        </p:txBody>
      </p:sp>
      <p:pic>
        <p:nvPicPr>
          <p:cNvPr id="39938" name="Picture 2"/>
          <p:cNvPicPr>
            <a:picLocks noChangeAspect="1" noChangeArrowheads="1"/>
          </p:cNvPicPr>
          <p:nvPr/>
        </p:nvPicPr>
        <p:blipFill>
          <a:blip r:embed="rId2" cstate="print"/>
          <a:srcRect b="17990"/>
          <a:stretch>
            <a:fillRect/>
          </a:stretch>
        </p:blipFill>
        <p:spPr bwMode="auto">
          <a:xfrm>
            <a:off x="4678363" y="1524000"/>
            <a:ext cx="4084637" cy="4191000"/>
          </a:xfrm>
          <a:prstGeom prst="rect">
            <a:avLst/>
          </a:prstGeom>
          <a:noFill/>
          <a:ln w="9525">
            <a:noFill/>
            <a:miter lim="800000"/>
            <a:headEnd/>
            <a:tailEnd/>
          </a:ln>
          <a:effectLst/>
        </p:spPr>
      </p:pic>
      <p:sp>
        <p:nvSpPr>
          <p:cNvPr id="5" name="Rectangle 4"/>
          <p:cNvSpPr/>
          <p:nvPr/>
        </p:nvSpPr>
        <p:spPr>
          <a:xfrm>
            <a:off x="7450138" y="1843088"/>
            <a:ext cx="113665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4926013" y="1570038"/>
            <a:ext cx="1066800" cy="1006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814888" y="4572000"/>
            <a:ext cx="1143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4692650" y="3871913"/>
            <a:ext cx="1189038"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4741863" y="3168650"/>
            <a:ext cx="1157287"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7605713" y="3398838"/>
            <a:ext cx="1143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7558088" y="4038600"/>
            <a:ext cx="1143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7450138" y="4648200"/>
            <a:ext cx="12192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مستطيل 13"/>
          <p:cNvSpPr/>
          <p:nvPr/>
        </p:nvSpPr>
        <p:spPr>
          <a:xfrm>
            <a:off x="7358082" y="1571612"/>
            <a:ext cx="1143008" cy="21431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مستطيل 14"/>
          <p:cNvSpPr/>
          <p:nvPr/>
        </p:nvSpPr>
        <p:spPr>
          <a:xfrm>
            <a:off x="4857752" y="2786058"/>
            <a:ext cx="1143008" cy="21431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مستطيل 15"/>
          <p:cNvSpPr/>
          <p:nvPr/>
        </p:nvSpPr>
        <p:spPr>
          <a:xfrm>
            <a:off x="5000628" y="5214950"/>
            <a:ext cx="1143008" cy="42862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marL="457200" indent="-457200" rtl="0">
              <a:lnSpc>
                <a:spcPct val="210000"/>
              </a:lnSpc>
              <a:spcBef>
                <a:spcPct val="20000"/>
              </a:spcBef>
              <a:buClr>
                <a:schemeClr val="tx1">
                  <a:shade val="95000"/>
                </a:schemeClr>
              </a:buClr>
              <a:defRPr/>
            </a:pPr>
            <a:r>
              <a:rPr lang="en-US" sz="2800" b="1" dirty="0" smtClean="0">
                <a:solidFill>
                  <a:srgbClr val="FF0000"/>
                </a:solidFill>
                <a:latin typeface="Arial"/>
                <a:ea typeface="+mn-ea"/>
                <a:cs typeface="Arial"/>
              </a:rPr>
              <a:t>Anastomosis around the Ankle Joint</a:t>
            </a:r>
          </a:p>
        </p:txBody>
      </p:sp>
      <p:sp>
        <p:nvSpPr>
          <p:cNvPr id="16387" name="Content Placeholder 2"/>
          <p:cNvSpPr>
            <a:spLocks noGrp="1"/>
          </p:cNvSpPr>
          <p:nvPr>
            <p:ph sz="half" idx="1"/>
          </p:nvPr>
        </p:nvSpPr>
        <p:spPr>
          <a:xfrm>
            <a:off x="228600" y="1447800"/>
            <a:ext cx="4343400" cy="4876800"/>
          </a:xfrm>
        </p:spPr>
        <p:txBody>
          <a:bodyPr>
            <a:noAutofit/>
          </a:bodyPr>
          <a:lstStyle/>
          <a:p>
            <a:pPr marL="457200" indent="-457200" algn="l" rtl="0">
              <a:lnSpc>
                <a:spcPct val="210000"/>
              </a:lnSpc>
              <a:buClr>
                <a:schemeClr val="tx1">
                  <a:shade val="95000"/>
                </a:schemeClr>
              </a:buClr>
              <a:buFont typeface="Wingdings" pitchFamily="2" charset="2"/>
              <a:buChar char="§"/>
              <a:defRPr/>
            </a:pPr>
            <a:r>
              <a:rPr lang="en-US" sz="3600" dirty="0" smtClean="0">
                <a:solidFill>
                  <a:srgbClr val="0000FF"/>
                </a:solidFill>
              </a:rPr>
              <a:t>   </a:t>
            </a:r>
            <a:r>
              <a:rPr lang="en-US" sz="1600" dirty="0" smtClean="0">
                <a:latin typeface="Arial"/>
                <a:cs typeface="Arial"/>
              </a:rPr>
              <a:t>Is formed by the following branches:  </a:t>
            </a:r>
          </a:p>
          <a:p>
            <a:pPr marL="457200" indent="-457200" algn="l" rtl="0">
              <a:lnSpc>
                <a:spcPct val="210000"/>
              </a:lnSpc>
              <a:buClr>
                <a:schemeClr val="tx1">
                  <a:shade val="95000"/>
                </a:schemeClr>
              </a:buClr>
              <a:buFont typeface="Wingdings" pitchFamily="2" charset="2"/>
              <a:buChar char="§"/>
              <a:defRPr/>
            </a:pPr>
            <a:r>
              <a:rPr lang="en-US" sz="1600" dirty="0" err="1" smtClean="0">
                <a:latin typeface="Arial"/>
                <a:cs typeface="Arial"/>
              </a:rPr>
              <a:t>Calcanean</a:t>
            </a:r>
            <a:r>
              <a:rPr lang="en-US" sz="1600" dirty="0" smtClean="0">
                <a:latin typeface="Arial"/>
                <a:cs typeface="Arial"/>
              </a:rPr>
              <a:t> branches of </a:t>
            </a:r>
            <a:r>
              <a:rPr lang="en-US" sz="1600" u="sng" dirty="0" smtClean="0">
                <a:latin typeface="Arial"/>
                <a:cs typeface="Arial"/>
              </a:rPr>
              <a:t>posterior tibial </a:t>
            </a:r>
            <a:r>
              <a:rPr lang="en-US" sz="1600" dirty="0" smtClean="0">
                <a:latin typeface="Arial"/>
                <a:cs typeface="Arial"/>
              </a:rPr>
              <a:t>and</a:t>
            </a:r>
            <a:r>
              <a:rPr lang="en-US" sz="1600" u="sng" dirty="0" smtClean="0">
                <a:latin typeface="Arial"/>
                <a:cs typeface="Arial"/>
              </a:rPr>
              <a:t> peroneal arteries.</a:t>
            </a:r>
          </a:p>
          <a:p>
            <a:pPr marL="457200" indent="-457200" algn="l" rtl="0">
              <a:lnSpc>
                <a:spcPct val="210000"/>
              </a:lnSpc>
              <a:buClr>
                <a:schemeClr val="tx1">
                  <a:shade val="95000"/>
                </a:schemeClr>
              </a:buClr>
              <a:buFont typeface="Wingdings" pitchFamily="2" charset="2"/>
              <a:buChar char="§"/>
              <a:defRPr/>
            </a:pPr>
            <a:r>
              <a:rPr lang="en-US" sz="1600" dirty="0" smtClean="0">
                <a:latin typeface="Arial"/>
                <a:cs typeface="Arial"/>
              </a:rPr>
              <a:t>Malleolar branches of </a:t>
            </a:r>
            <a:r>
              <a:rPr lang="en-US" sz="1600" u="sng" dirty="0" smtClean="0">
                <a:latin typeface="Arial"/>
                <a:cs typeface="Arial"/>
              </a:rPr>
              <a:t>posterior tibial </a:t>
            </a:r>
            <a:r>
              <a:rPr lang="en-US" sz="1600" dirty="0" smtClean="0">
                <a:latin typeface="Arial"/>
                <a:cs typeface="Arial"/>
              </a:rPr>
              <a:t>and </a:t>
            </a:r>
            <a:r>
              <a:rPr lang="en-US" sz="1600" u="sng" dirty="0" smtClean="0">
                <a:latin typeface="Arial"/>
                <a:cs typeface="Arial"/>
              </a:rPr>
              <a:t>peroneal arteries.</a:t>
            </a:r>
          </a:p>
          <a:p>
            <a:pPr marL="457200" indent="-457200" algn="l" rtl="0">
              <a:lnSpc>
                <a:spcPct val="210000"/>
              </a:lnSpc>
              <a:buClr>
                <a:schemeClr val="tx1">
                  <a:shade val="95000"/>
                </a:schemeClr>
              </a:buClr>
              <a:buFont typeface="Wingdings" pitchFamily="2" charset="2"/>
              <a:buChar char="§"/>
              <a:defRPr/>
            </a:pPr>
            <a:r>
              <a:rPr lang="en-US" sz="1600" dirty="0" smtClean="0">
                <a:latin typeface="Arial"/>
                <a:cs typeface="Arial"/>
              </a:rPr>
              <a:t>Medial and lateral malleolar branches of </a:t>
            </a:r>
            <a:r>
              <a:rPr lang="en-US" sz="1600" u="sng" dirty="0" smtClean="0">
                <a:latin typeface="Arial"/>
                <a:cs typeface="Arial"/>
              </a:rPr>
              <a:t>anterior tibial</a:t>
            </a:r>
            <a:r>
              <a:rPr lang="en-US" sz="1600" u="sng" dirty="0">
                <a:latin typeface="Arial"/>
                <a:cs typeface="Arial"/>
              </a:rPr>
              <a:t> </a:t>
            </a:r>
            <a:r>
              <a:rPr lang="en-US" sz="1600" u="sng" dirty="0" smtClean="0">
                <a:latin typeface="Arial"/>
                <a:cs typeface="Arial"/>
              </a:rPr>
              <a:t>artery.</a:t>
            </a:r>
          </a:p>
          <a:p>
            <a:pPr marL="442913" indent="-442913" algn="l" rtl="0">
              <a:buFontTx/>
              <a:buNone/>
              <a:defRPr/>
            </a:pPr>
            <a:r>
              <a:rPr lang="en-US" sz="3200" dirty="0" smtClean="0">
                <a:latin typeface="Calibri" pitchFamily="34" charset="0"/>
                <a:cs typeface="Calibri" pitchFamily="34" charset="0"/>
              </a:rPr>
              <a:t>      </a:t>
            </a:r>
          </a:p>
        </p:txBody>
      </p:sp>
      <p:sp>
        <p:nvSpPr>
          <p:cNvPr id="17412" name="Content Placeholder 3"/>
          <p:cNvSpPr>
            <a:spLocks noGrp="1"/>
          </p:cNvSpPr>
          <p:nvPr>
            <p:ph sz="half" idx="2"/>
          </p:nvPr>
        </p:nvSpPr>
        <p:spPr>
          <a:xfrm>
            <a:off x="4648200" y="1447800"/>
            <a:ext cx="4038600" cy="4800600"/>
          </a:xfrm>
        </p:spPr>
        <p:txBody>
          <a:bodyPr>
            <a:normAutofit/>
          </a:bodyPr>
          <a:lstStyle/>
          <a:p>
            <a:endParaRPr lang="ar-SA" dirty="0" smtClean="0"/>
          </a:p>
        </p:txBody>
      </p:sp>
      <p:pic>
        <p:nvPicPr>
          <p:cNvPr id="17413" name="Picture 2"/>
          <p:cNvPicPr>
            <a:picLocks noChangeAspect="1" noChangeArrowheads="1"/>
          </p:cNvPicPr>
          <p:nvPr/>
        </p:nvPicPr>
        <p:blipFill>
          <a:blip r:embed="rId2" cstate="print"/>
          <a:srcRect b="4205"/>
          <a:stretch>
            <a:fillRect/>
          </a:stretch>
        </p:blipFill>
        <p:spPr bwMode="auto">
          <a:xfrm>
            <a:off x="4724400" y="2438400"/>
            <a:ext cx="4106863" cy="3309938"/>
          </a:xfrm>
          <a:prstGeom prst="rect">
            <a:avLst/>
          </a:prstGeom>
          <a:noFill/>
          <a:ln w="9525">
            <a:noFill/>
            <a:miter lim="800000"/>
            <a:headEnd/>
            <a:tailEnd/>
          </a:ln>
          <a:effectLst/>
        </p:spPr>
      </p:pic>
      <p:sp>
        <p:nvSpPr>
          <p:cNvPr id="2" name="Rectangle 1"/>
          <p:cNvSpPr/>
          <p:nvPr/>
        </p:nvSpPr>
        <p:spPr>
          <a:xfrm>
            <a:off x="6477000" y="5257800"/>
            <a:ext cx="762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8118475" y="3810000"/>
            <a:ext cx="762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153400" y="4692650"/>
            <a:ext cx="7620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5575300" y="3062288"/>
            <a:ext cx="992188"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5594350" y="3352800"/>
            <a:ext cx="993775" cy="152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مستطيل 12"/>
          <p:cNvSpPr/>
          <p:nvPr/>
        </p:nvSpPr>
        <p:spPr>
          <a:xfrm>
            <a:off x="5929322" y="2357430"/>
            <a:ext cx="714380" cy="2857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مستطيل 13"/>
          <p:cNvSpPr/>
          <p:nvPr/>
        </p:nvSpPr>
        <p:spPr>
          <a:xfrm>
            <a:off x="8072462" y="2500306"/>
            <a:ext cx="714380" cy="2857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مستطيل 14"/>
          <p:cNvSpPr/>
          <p:nvPr/>
        </p:nvSpPr>
        <p:spPr>
          <a:xfrm>
            <a:off x="5857884" y="2714620"/>
            <a:ext cx="714380" cy="28575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428604"/>
            <a:ext cx="7680853" cy="584182"/>
          </a:xfrm>
        </p:spPr>
        <p:txBody>
          <a:bodyPr>
            <a:normAutofit/>
          </a:bodyPr>
          <a:lstStyle/>
          <a:p>
            <a:pPr algn="ctr"/>
            <a:r>
              <a:rPr lang="en-US" sz="3200" dirty="0" smtClean="0">
                <a:solidFill>
                  <a:srgbClr val="00B0F0"/>
                </a:solidFill>
              </a:rPr>
              <a:t>Venous drainage of the lower limb</a:t>
            </a:r>
            <a:endParaRPr lang="en-US" sz="3200" dirty="0">
              <a:solidFill>
                <a:srgbClr val="00B0F0"/>
              </a:solidFill>
            </a:endParaRPr>
          </a:p>
        </p:txBody>
      </p:sp>
      <p:sp>
        <p:nvSpPr>
          <p:cNvPr id="4" name="Text Placeholder 3"/>
          <p:cNvSpPr>
            <a:spLocks noGrp="1"/>
          </p:cNvSpPr>
          <p:nvPr>
            <p:ph type="body" sz="half" idx="2"/>
          </p:nvPr>
        </p:nvSpPr>
        <p:spPr>
          <a:xfrm>
            <a:off x="457200" y="1071546"/>
            <a:ext cx="4972056" cy="5054617"/>
          </a:xfrm>
        </p:spPr>
        <p:txBody>
          <a:bodyPr>
            <a:normAutofit/>
          </a:bodyPr>
          <a:lstStyle/>
          <a:p>
            <a:pPr marL="457200" indent="-457200" algn="l" rtl="0">
              <a:lnSpc>
                <a:spcPct val="200000"/>
              </a:lnSpc>
              <a:buClr>
                <a:schemeClr val="tx1">
                  <a:shade val="95000"/>
                </a:schemeClr>
              </a:buClr>
              <a:buFont typeface="Wingdings" pitchFamily="2" charset="2"/>
              <a:buChar char="§"/>
              <a:defRPr/>
            </a:pPr>
            <a:r>
              <a:rPr lang="en-US" sz="1800" dirty="0" smtClean="0">
                <a:latin typeface="Arial"/>
                <a:cs typeface="Arial"/>
              </a:rPr>
              <a:t>They are subdivided into superficial and deep veins. </a:t>
            </a:r>
          </a:p>
          <a:p>
            <a:pPr marL="457200" indent="-457200" algn="l" rtl="0">
              <a:lnSpc>
                <a:spcPct val="200000"/>
              </a:lnSpc>
              <a:buClr>
                <a:schemeClr val="tx1">
                  <a:shade val="95000"/>
                </a:schemeClr>
              </a:buClr>
              <a:buFont typeface="Wingdings" pitchFamily="2" charset="2"/>
              <a:buChar char="§"/>
              <a:defRPr/>
            </a:pPr>
            <a:r>
              <a:rPr lang="en-US" sz="1800" dirty="0">
                <a:latin typeface="Arial"/>
                <a:cs typeface="Arial"/>
              </a:rPr>
              <a:t>T</a:t>
            </a:r>
            <a:r>
              <a:rPr lang="en-US" sz="1800" dirty="0" smtClean="0">
                <a:latin typeface="Arial"/>
                <a:cs typeface="Arial"/>
              </a:rPr>
              <a:t>he superficial veins are between the two layers of superficial fascia while </a:t>
            </a:r>
          </a:p>
          <a:p>
            <a:pPr marL="457200" indent="-457200" algn="l" rtl="0">
              <a:lnSpc>
                <a:spcPct val="200000"/>
              </a:lnSpc>
              <a:buClr>
                <a:schemeClr val="tx1">
                  <a:shade val="95000"/>
                </a:schemeClr>
              </a:buClr>
              <a:buFont typeface="Wingdings" pitchFamily="2" charset="2"/>
              <a:buChar char="§"/>
              <a:defRPr/>
            </a:pPr>
            <a:r>
              <a:rPr lang="en-US" sz="1800" dirty="0">
                <a:latin typeface="Arial"/>
                <a:cs typeface="Arial"/>
              </a:rPr>
              <a:t>T</a:t>
            </a:r>
            <a:r>
              <a:rPr lang="en-US" sz="1800" dirty="0" smtClean="0">
                <a:latin typeface="Arial"/>
                <a:cs typeface="Arial"/>
              </a:rPr>
              <a:t>he deep veins accompany the arteries. </a:t>
            </a:r>
          </a:p>
          <a:p>
            <a:pPr marL="457200" indent="-457200" algn="l" rtl="0">
              <a:lnSpc>
                <a:spcPct val="200000"/>
              </a:lnSpc>
              <a:buClr>
                <a:schemeClr val="tx1">
                  <a:shade val="95000"/>
                </a:schemeClr>
              </a:buClr>
              <a:buFont typeface="Wingdings" pitchFamily="2" charset="2"/>
              <a:buChar char="§"/>
              <a:defRPr/>
            </a:pPr>
            <a:r>
              <a:rPr lang="en-US" sz="1800" dirty="0" smtClean="0">
                <a:latin typeface="Arial"/>
                <a:cs typeface="Arial"/>
              </a:rPr>
              <a:t>Both sets of veins are provided with valves more numerous in the deep than in the superficial set. </a:t>
            </a:r>
          </a:p>
          <a:p>
            <a:endParaRPr lang="en-US" sz="1800" dirty="0"/>
          </a:p>
        </p:txBody>
      </p:sp>
      <p:pic>
        <p:nvPicPr>
          <p:cNvPr id="5" name="Content Placeholder 4"/>
          <p:cNvPicPr>
            <a:picLocks noGrp="1" noChangeAspect="1"/>
          </p:cNvPicPr>
          <p:nvPr>
            <p:ph idx="1"/>
          </p:nvPr>
        </p:nvPicPr>
        <p:blipFill rotWithShape="1">
          <a:blip r:embed="rId2" cstate="print"/>
          <a:srcRect l="6211" t="4005" r="9680" b="2162"/>
          <a:stretch/>
        </p:blipFill>
        <p:spPr>
          <a:xfrm>
            <a:off x="5833406" y="1310303"/>
            <a:ext cx="2667684" cy="5333407"/>
          </a:xfrm>
          <a:prstGeom prst="rect">
            <a:avLst/>
          </a:prstGeom>
          <a:ln>
            <a:solidFill>
              <a:srgbClr val="00B0F0"/>
            </a:solid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115328" cy="655620"/>
          </a:xfrm>
        </p:spPr>
        <p:txBody>
          <a:bodyPr>
            <a:normAutofit/>
          </a:bodyPr>
          <a:lstStyle/>
          <a:p>
            <a:pPr algn="ctr"/>
            <a:r>
              <a:rPr lang="en-US" dirty="0" smtClean="0">
                <a:latin typeface="Arial"/>
                <a:cs typeface="Arial"/>
              </a:rPr>
              <a:t>The great saphenous vein (long saphenous vein) </a:t>
            </a:r>
            <a:endParaRPr lang="en-US" dirty="0"/>
          </a:p>
        </p:txBody>
      </p:sp>
      <p:sp>
        <p:nvSpPr>
          <p:cNvPr id="4" name="Text Placeholder 3"/>
          <p:cNvSpPr>
            <a:spLocks noGrp="1"/>
          </p:cNvSpPr>
          <p:nvPr>
            <p:ph type="body" sz="half" idx="2"/>
          </p:nvPr>
        </p:nvSpPr>
        <p:spPr>
          <a:xfrm>
            <a:off x="214282" y="1071546"/>
            <a:ext cx="4429726" cy="5572164"/>
          </a:xfrm>
        </p:spPr>
        <p:txBody>
          <a:bodyPr>
            <a:noAutofit/>
          </a:bodyPr>
          <a:lstStyle/>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Is the longest vein in the body. </a:t>
            </a:r>
          </a:p>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Begins in the medial marginal vein of the dorsum of the foot.</a:t>
            </a:r>
          </a:p>
          <a:p>
            <a:pPr marL="457200" indent="-457200" algn="l" rtl="0">
              <a:lnSpc>
                <a:spcPct val="200000"/>
              </a:lnSpc>
              <a:buClr>
                <a:schemeClr val="tx1">
                  <a:shade val="95000"/>
                </a:schemeClr>
              </a:buClr>
              <a:buFont typeface="Wingdings" pitchFamily="2" charset="2"/>
              <a:buChar char="§"/>
              <a:defRPr/>
            </a:pPr>
            <a:r>
              <a:rPr lang="en-US" dirty="0" smtClean="0">
                <a:solidFill>
                  <a:srgbClr val="0070C0"/>
                </a:solidFill>
                <a:latin typeface="Arial"/>
                <a:cs typeface="Arial"/>
              </a:rPr>
              <a:t>It passes in front of the medial malleolus and along the medial side of the leg.</a:t>
            </a:r>
          </a:p>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along the medial side of the thigh to end in the femoral vein about 3 cm below the inguinal ligament.  </a:t>
            </a:r>
          </a:p>
          <a:p>
            <a:pPr marL="457200" indent="-457200" algn="l" rtl="0">
              <a:lnSpc>
                <a:spcPct val="200000"/>
              </a:lnSpc>
              <a:buClr>
                <a:schemeClr val="tx1">
                  <a:shade val="95000"/>
                </a:schemeClr>
              </a:buClr>
              <a:buFont typeface="Wingdings" pitchFamily="2" charset="2"/>
              <a:buChar char="q"/>
              <a:defRPr/>
            </a:pPr>
            <a:r>
              <a:rPr lang="en-US" dirty="0" smtClean="0">
                <a:latin typeface="Arial"/>
                <a:cs typeface="Arial"/>
              </a:rPr>
              <a:t>Main Tributaries:</a:t>
            </a:r>
          </a:p>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superficial circumflex iliac</a:t>
            </a:r>
          </a:p>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superficial external </a:t>
            </a:r>
            <a:r>
              <a:rPr lang="en-US" dirty="0" err="1" smtClean="0">
                <a:latin typeface="Arial"/>
                <a:cs typeface="Arial"/>
              </a:rPr>
              <a:t>pudendal</a:t>
            </a:r>
            <a:endParaRPr lang="en-US" dirty="0" smtClean="0">
              <a:latin typeface="Arial"/>
              <a:cs typeface="Arial"/>
            </a:endParaRPr>
          </a:p>
          <a:p>
            <a:endParaRPr lang="en-US" dirty="0"/>
          </a:p>
        </p:txBody>
      </p:sp>
      <p:pic>
        <p:nvPicPr>
          <p:cNvPr id="5122" name="Picture 2" descr="C:\Documents and Settings\Dr.Essam\My Documents\summer courseNew Folder\fig\veins_lower_limb.jpg"/>
          <p:cNvPicPr>
            <a:picLocks noGrp="1" noChangeAspect="1" noChangeArrowheads="1"/>
          </p:cNvPicPr>
          <p:nvPr>
            <p:ph idx="1"/>
          </p:nvPr>
        </p:nvPicPr>
        <p:blipFill>
          <a:blip r:embed="rId2" cstate="print"/>
          <a:srcRect/>
          <a:stretch>
            <a:fillRect/>
          </a:stretch>
        </p:blipFill>
        <p:spPr bwMode="auto">
          <a:xfrm>
            <a:off x="4499992" y="1004887"/>
            <a:ext cx="4544342" cy="5853113"/>
          </a:xfrm>
          <a:prstGeom prst="rect">
            <a:avLst/>
          </a:prstGeom>
          <a:noFill/>
        </p:spPr>
      </p:pic>
      <p:sp>
        <p:nvSpPr>
          <p:cNvPr id="5" name="Rectangle 4"/>
          <p:cNvSpPr/>
          <p:nvPr/>
        </p:nvSpPr>
        <p:spPr>
          <a:xfrm>
            <a:off x="6516216" y="3429000"/>
            <a:ext cx="864096" cy="43204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6" y="357166"/>
            <a:ext cx="3008313" cy="635670"/>
          </a:xfrm>
        </p:spPr>
        <p:txBody>
          <a:bodyPr>
            <a:normAutofit fontScale="90000"/>
          </a:bodyPr>
          <a:lstStyle/>
          <a:p>
            <a:pPr algn="l"/>
            <a:r>
              <a:rPr lang="en-US" dirty="0" smtClean="0">
                <a:latin typeface="Arial"/>
                <a:cs typeface="Arial"/>
              </a:rPr>
              <a:t>Small saphenous vein </a:t>
            </a:r>
            <a:br>
              <a:rPr lang="en-US" dirty="0" smtClean="0">
                <a:latin typeface="Arial"/>
                <a:cs typeface="Arial"/>
              </a:rPr>
            </a:br>
            <a:r>
              <a:rPr lang="en-US" dirty="0" smtClean="0">
                <a:latin typeface="Arial"/>
                <a:cs typeface="Arial"/>
              </a:rPr>
              <a:t>( short </a:t>
            </a:r>
            <a:r>
              <a:rPr lang="en-US" dirty="0" err="1" smtClean="0">
                <a:latin typeface="Arial"/>
                <a:cs typeface="Arial"/>
              </a:rPr>
              <a:t>saphenousvein</a:t>
            </a:r>
            <a:r>
              <a:rPr lang="en-US" dirty="0" smtClean="0">
                <a:latin typeface="Arial"/>
                <a:cs typeface="Arial"/>
              </a:rPr>
              <a:t>)</a:t>
            </a:r>
            <a:endParaRPr lang="en-US" dirty="0"/>
          </a:p>
        </p:txBody>
      </p:sp>
      <p:sp>
        <p:nvSpPr>
          <p:cNvPr id="4" name="Text Placeholder 3"/>
          <p:cNvSpPr>
            <a:spLocks noGrp="1"/>
          </p:cNvSpPr>
          <p:nvPr>
            <p:ph type="body" sz="half" idx="2"/>
          </p:nvPr>
        </p:nvSpPr>
        <p:spPr>
          <a:xfrm>
            <a:off x="179512" y="642918"/>
            <a:ext cx="3960440" cy="6000792"/>
          </a:xfrm>
        </p:spPr>
        <p:txBody>
          <a:bodyPr>
            <a:noAutofit/>
          </a:bodyPr>
          <a:lstStyle/>
          <a:p>
            <a:pPr marL="457200" indent="-457200" algn="l" rtl="0">
              <a:lnSpc>
                <a:spcPct val="200000"/>
              </a:lnSpc>
              <a:buClr>
                <a:schemeClr val="tx1">
                  <a:shade val="95000"/>
                </a:schemeClr>
              </a:buClr>
              <a:buFont typeface="Wingdings" pitchFamily="2" charset="2"/>
              <a:buChar char="§"/>
              <a:defRPr/>
            </a:pPr>
            <a:r>
              <a:rPr lang="en-US" dirty="0">
                <a:latin typeface="+mj-lt"/>
                <a:cs typeface="Arial"/>
              </a:rPr>
              <a:t>B</a:t>
            </a:r>
            <a:r>
              <a:rPr lang="en-US" dirty="0" smtClean="0">
                <a:latin typeface="+mj-lt"/>
                <a:cs typeface="Arial"/>
              </a:rPr>
              <a:t>egins behind the lateral malleolus as a continuation of the lateral marginal vein, </a:t>
            </a:r>
          </a:p>
          <a:p>
            <a:pPr marL="457200" indent="-457200" algn="l" rtl="0">
              <a:lnSpc>
                <a:spcPct val="200000"/>
              </a:lnSpc>
              <a:buClr>
                <a:schemeClr val="tx1">
                  <a:shade val="95000"/>
                </a:schemeClr>
              </a:buClr>
              <a:buFont typeface="Wingdings" pitchFamily="2" charset="2"/>
              <a:buChar char="§"/>
              <a:defRPr/>
            </a:pPr>
            <a:r>
              <a:rPr lang="en-US" dirty="0">
                <a:latin typeface="+mj-lt"/>
                <a:cs typeface="Arial"/>
              </a:rPr>
              <a:t>A</a:t>
            </a:r>
            <a:r>
              <a:rPr lang="en-US" dirty="0" smtClean="0">
                <a:latin typeface="+mj-lt"/>
                <a:cs typeface="Arial"/>
              </a:rPr>
              <a:t>scends to reach the middle of the back of the leg. </a:t>
            </a:r>
          </a:p>
          <a:p>
            <a:pPr marL="457200" indent="-457200" algn="l" rtl="0">
              <a:lnSpc>
                <a:spcPct val="200000"/>
              </a:lnSpc>
              <a:buClr>
                <a:schemeClr val="tx1">
                  <a:shade val="95000"/>
                </a:schemeClr>
              </a:buClr>
              <a:buFont typeface="Wingdings" pitchFamily="2" charset="2"/>
              <a:buChar char="§"/>
              <a:defRPr/>
            </a:pPr>
            <a:r>
              <a:rPr lang="en-US" dirty="0" smtClean="0">
                <a:latin typeface="+mj-lt"/>
                <a:cs typeface="Arial"/>
              </a:rPr>
              <a:t>It perforates the deep fascia at the  popliteal fossa and </a:t>
            </a:r>
          </a:p>
          <a:p>
            <a:pPr marL="457200" indent="-457200" algn="l" rtl="0">
              <a:lnSpc>
                <a:spcPct val="200000"/>
              </a:lnSpc>
              <a:buClr>
                <a:schemeClr val="tx1">
                  <a:shade val="95000"/>
                </a:schemeClr>
              </a:buClr>
              <a:buFont typeface="Wingdings" pitchFamily="2" charset="2"/>
              <a:buChar char="§"/>
              <a:defRPr/>
            </a:pPr>
            <a:r>
              <a:rPr lang="en-US" dirty="0" smtClean="0">
                <a:latin typeface="+mj-lt"/>
                <a:cs typeface="Arial"/>
              </a:rPr>
              <a:t>ends in the popliteal vein</a:t>
            </a:r>
          </a:p>
          <a:p>
            <a:pPr marL="457200" indent="-457200" algn="l" rtl="0">
              <a:lnSpc>
                <a:spcPct val="200000"/>
              </a:lnSpc>
              <a:buClr>
                <a:schemeClr val="tx1">
                  <a:shade val="95000"/>
                </a:schemeClr>
              </a:buClr>
              <a:buFont typeface="Wingdings" pitchFamily="2" charset="2"/>
              <a:buChar char="§"/>
              <a:defRPr/>
            </a:pPr>
            <a:r>
              <a:rPr lang="en-US" dirty="0" smtClean="0">
                <a:latin typeface="+mj-lt"/>
                <a:cs typeface="Arial"/>
              </a:rPr>
              <a:t>Tributaries</a:t>
            </a:r>
          </a:p>
          <a:p>
            <a:pPr marL="457200" indent="-457200" algn="l" rtl="0">
              <a:lnSpc>
                <a:spcPct val="200000"/>
              </a:lnSpc>
              <a:buClr>
                <a:schemeClr val="tx1">
                  <a:shade val="95000"/>
                </a:schemeClr>
              </a:buClr>
              <a:buFont typeface="Wingdings" pitchFamily="2" charset="2"/>
              <a:buChar char="§"/>
              <a:defRPr/>
            </a:pPr>
            <a:r>
              <a:rPr lang="en-US" dirty="0" smtClean="0">
                <a:latin typeface="+mj-lt"/>
                <a:cs typeface="Arial"/>
              </a:rPr>
              <a:t>Branch from great saphenous vein</a:t>
            </a:r>
          </a:p>
          <a:p>
            <a:pPr marL="457200" indent="-457200" algn="l" rtl="0">
              <a:lnSpc>
                <a:spcPct val="200000"/>
              </a:lnSpc>
              <a:buClr>
                <a:schemeClr val="tx1">
                  <a:shade val="95000"/>
                </a:schemeClr>
              </a:buClr>
              <a:buFont typeface="Wingdings" pitchFamily="2" charset="2"/>
              <a:buChar char="§"/>
              <a:defRPr/>
            </a:pPr>
            <a:r>
              <a:rPr lang="en-US" dirty="0" smtClean="0">
                <a:latin typeface="+mj-lt"/>
                <a:cs typeface="Arial"/>
              </a:rPr>
              <a:t>Lateral marginal vein</a:t>
            </a:r>
          </a:p>
          <a:p>
            <a:pPr marL="457200" indent="-457200" algn="l" rtl="0">
              <a:lnSpc>
                <a:spcPct val="200000"/>
              </a:lnSpc>
              <a:buClr>
                <a:schemeClr val="tx1">
                  <a:shade val="95000"/>
                </a:schemeClr>
              </a:buClr>
              <a:buFont typeface="Wingdings" pitchFamily="2" charset="2"/>
              <a:buChar char="§"/>
              <a:defRPr/>
            </a:pPr>
            <a:r>
              <a:rPr lang="en-US" dirty="0" smtClean="0">
                <a:latin typeface="+mj-lt"/>
                <a:cs typeface="Arial"/>
              </a:rPr>
              <a:t>Numerous tributaries from the back of the leg.</a:t>
            </a:r>
            <a:endParaRPr lang="en-US" sz="2800" dirty="0" smtClean="0">
              <a:latin typeface="+mj-lt"/>
            </a:endParaRPr>
          </a:p>
          <a:p>
            <a:endParaRPr lang="en-US" dirty="0"/>
          </a:p>
        </p:txBody>
      </p:sp>
      <p:pic>
        <p:nvPicPr>
          <p:cNvPr id="6146" name="Picture 2" descr="C:\Documents and Settings\Dr.Essam\My Documents\summer courseNew Folder\fig\image021.jpg"/>
          <p:cNvPicPr>
            <a:picLocks noGrp="1" noChangeAspect="1" noChangeArrowheads="1"/>
          </p:cNvPicPr>
          <p:nvPr>
            <p:ph idx="1"/>
          </p:nvPr>
        </p:nvPicPr>
        <p:blipFill>
          <a:blip r:embed="rId2" cstate="print"/>
          <a:srcRect b="11717"/>
          <a:stretch>
            <a:fillRect/>
          </a:stretch>
        </p:blipFill>
        <p:spPr bwMode="auto">
          <a:xfrm>
            <a:off x="4179150" y="1296863"/>
            <a:ext cx="4964881" cy="4868441"/>
          </a:xfrm>
          <a:prstGeom prst="rect">
            <a:avLst/>
          </a:prstGeom>
          <a:noFill/>
          <a:ln>
            <a:solidFill>
              <a:srgbClr val="00B0F0"/>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32" y="500042"/>
            <a:ext cx="3008313" cy="635670"/>
          </a:xfrm>
        </p:spPr>
        <p:txBody>
          <a:bodyPr/>
          <a:lstStyle/>
          <a:p>
            <a:pPr algn="ctr"/>
            <a:r>
              <a:rPr lang="en-US" dirty="0" smtClean="0">
                <a:latin typeface="Arial"/>
                <a:cs typeface="Arial"/>
              </a:rPr>
              <a:t>Deep veins</a:t>
            </a:r>
            <a:endParaRPr lang="en-US" dirty="0"/>
          </a:p>
        </p:txBody>
      </p:sp>
      <p:sp>
        <p:nvSpPr>
          <p:cNvPr id="4" name="Text Placeholder 3"/>
          <p:cNvSpPr>
            <a:spLocks noGrp="1"/>
          </p:cNvSpPr>
          <p:nvPr>
            <p:ph type="body" sz="half" idx="2"/>
          </p:nvPr>
        </p:nvSpPr>
        <p:spPr>
          <a:xfrm>
            <a:off x="179512" y="571480"/>
            <a:ext cx="5328592" cy="5532359"/>
          </a:xfrm>
        </p:spPr>
        <p:txBody>
          <a:bodyPr>
            <a:normAutofit/>
          </a:bodyPr>
          <a:lstStyle/>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They accompany the arteries and their branches. </a:t>
            </a:r>
          </a:p>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They possess numerous valves. </a:t>
            </a:r>
          </a:p>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The deep plantar venous arch lies alongside the plantar arterial arch drains into the </a:t>
            </a:r>
            <a:r>
              <a:rPr lang="en-US" dirty="0" smtClean="0">
                <a:solidFill>
                  <a:srgbClr val="00B0F0"/>
                </a:solidFill>
                <a:latin typeface="Arial"/>
                <a:cs typeface="Arial"/>
              </a:rPr>
              <a:t>medial and lateral plantar veins. </a:t>
            </a:r>
          </a:p>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The </a:t>
            </a:r>
            <a:r>
              <a:rPr lang="en-US" dirty="0" smtClean="0">
                <a:solidFill>
                  <a:srgbClr val="00B0F0"/>
                </a:solidFill>
                <a:latin typeface="Arial"/>
                <a:cs typeface="Arial"/>
              </a:rPr>
              <a:t>posterior tibial vein  </a:t>
            </a:r>
            <a:r>
              <a:rPr lang="en-US" dirty="0" smtClean="0">
                <a:latin typeface="Arial"/>
                <a:cs typeface="Arial"/>
              </a:rPr>
              <a:t>accompanies the posterior tibial artery and joined by the </a:t>
            </a:r>
            <a:r>
              <a:rPr lang="en-US" dirty="0" smtClean="0">
                <a:solidFill>
                  <a:srgbClr val="00B0F0"/>
                </a:solidFill>
                <a:latin typeface="Arial"/>
                <a:cs typeface="Arial"/>
              </a:rPr>
              <a:t>peroneal vein </a:t>
            </a:r>
            <a:r>
              <a:rPr lang="en-US" dirty="0" smtClean="0">
                <a:latin typeface="Arial"/>
                <a:cs typeface="Arial"/>
              </a:rPr>
              <a:t>to form the </a:t>
            </a:r>
            <a:r>
              <a:rPr lang="en-US" dirty="0" err="1" smtClean="0">
                <a:solidFill>
                  <a:srgbClr val="00B0F0"/>
                </a:solidFill>
                <a:latin typeface="Arial"/>
                <a:cs typeface="Arial"/>
              </a:rPr>
              <a:t>popletial</a:t>
            </a:r>
            <a:r>
              <a:rPr lang="en-US" dirty="0" smtClean="0">
                <a:solidFill>
                  <a:srgbClr val="00B0F0"/>
                </a:solidFill>
                <a:latin typeface="Arial"/>
                <a:cs typeface="Arial"/>
              </a:rPr>
              <a:t> vein. </a:t>
            </a:r>
          </a:p>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The </a:t>
            </a:r>
            <a:r>
              <a:rPr lang="en-US" dirty="0" smtClean="0">
                <a:solidFill>
                  <a:srgbClr val="00B0F0"/>
                </a:solidFill>
                <a:latin typeface="Arial"/>
                <a:cs typeface="Arial"/>
              </a:rPr>
              <a:t>anterior tibial vein </a:t>
            </a:r>
            <a:r>
              <a:rPr lang="en-US" dirty="0" smtClean="0">
                <a:latin typeface="Arial"/>
                <a:cs typeface="Arial"/>
              </a:rPr>
              <a:t>is the upward continuation of the </a:t>
            </a:r>
            <a:r>
              <a:rPr lang="en-US" dirty="0" err="1" smtClean="0">
                <a:solidFill>
                  <a:srgbClr val="00B0F0"/>
                </a:solidFill>
                <a:latin typeface="Arial"/>
                <a:cs typeface="Arial"/>
              </a:rPr>
              <a:t>venæ</a:t>
            </a:r>
            <a:r>
              <a:rPr lang="en-US" dirty="0" smtClean="0">
                <a:solidFill>
                  <a:srgbClr val="00B0F0"/>
                </a:solidFill>
                <a:latin typeface="Arial"/>
                <a:cs typeface="Arial"/>
              </a:rPr>
              <a:t> comitantes of the dorsalis pedis artery.</a:t>
            </a:r>
          </a:p>
          <a:p>
            <a:pPr marL="457200" indent="-457200" algn="l" rtl="0">
              <a:lnSpc>
                <a:spcPct val="200000"/>
              </a:lnSpc>
              <a:buClr>
                <a:schemeClr val="tx1">
                  <a:shade val="95000"/>
                </a:schemeClr>
              </a:buClr>
              <a:buFont typeface="Wingdings" pitchFamily="2" charset="2"/>
              <a:buChar char="§"/>
              <a:defRPr/>
            </a:pPr>
            <a:r>
              <a:rPr lang="en-US" dirty="0" smtClean="0">
                <a:latin typeface="Arial"/>
                <a:cs typeface="Arial"/>
              </a:rPr>
              <a:t>They leave the front of the leg by passing between the tibia and fibula, over the interosseous membrane, and unite with the posterior tibial vein</a:t>
            </a:r>
            <a:endParaRPr lang="en-US" sz="2800" i="1" dirty="0" smtClean="0">
              <a:solidFill>
                <a:srgbClr val="3366FF"/>
              </a:solidFill>
            </a:endParaRPr>
          </a:p>
          <a:p>
            <a:endParaRPr lang="en-US" dirty="0"/>
          </a:p>
        </p:txBody>
      </p:sp>
      <p:pic>
        <p:nvPicPr>
          <p:cNvPr id="7170" name="Picture 2" descr="C:\Documents and Settings\Dr.Essam\My Documents\summer courseNew Folder\fig\normal-ll-vein (1).jpg"/>
          <p:cNvPicPr>
            <a:picLocks noGrp="1" noChangeAspect="1" noChangeArrowheads="1"/>
          </p:cNvPicPr>
          <p:nvPr>
            <p:ph idx="1"/>
          </p:nvPr>
        </p:nvPicPr>
        <p:blipFill>
          <a:blip r:embed="rId2" cstate="print"/>
          <a:srcRect/>
          <a:stretch>
            <a:fillRect/>
          </a:stretch>
        </p:blipFill>
        <p:spPr bwMode="auto">
          <a:xfrm>
            <a:off x="5634522" y="1412875"/>
            <a:ext cx="3366634" cy="4713288"/>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8" y="500042"/>
            <a:ext cx="3008313" cy="655620"/>
          </a:xfrm>
        </p:spPr>
        <p:txBody>
          <a:bodyPr/>
          <a:lstStyle/>
          <a:p>
            <a:endParaRPr lang="en-US" dirty="0"/>
          </a:p>
        </p:txBody>
      </p:sp>
      <p:sp>
        <p:nvSpPr>
          <p:cNvPr id="4" name="Text Placeholder 3"/>
          <p:cNvSpPr>
            <a:spLocks noGrp="1"/>
          </p:cNvSpPr>
          <p:nvPr>
            <p:ph type="body" sz="half" idx="2"/>
          </p:nvPr>
        </p:nvSpPr>
        <p:spPr>
          <a:xfrm>
            <a:off x="323528" y="500042"/>
            <a:ext cx="4677100" cy="6072230"/>
          </a:xfrm>
        </p:spPr>
        <p:txBody>
          <a:bodyPr>
            <a:noAutofit/>
          </a:bodyPr>
          <a:lstStyle/>
          <a:p>
            <a:pPr marL="457200" indent="-457200" algn="l" rtl="0">
              <a:lnSpc>
                <a:spcPct val="200000"/>
              </a:lnSpc>
              <a:buClr>
                <a:schemeClr val="tx1">
                  <a:shade val="95000"/>
                </a:schemeClr>
              </a:buClr>
              <a:buFont typeface="Wingdings" pitchFamily="2" charset="2"/>
              <a:buChar char="§"/>
              <a:defRPr/>
            </a:pPr>
            <a:r>
              <a:rPr lang="en-US" sz="1200" dirty="0" smtClean="0">
                <a:latin typeface="Arial"/>
                <a:cs typeface="Arial"/>
              </a:rPr>
              <a:t>The </a:t>
            </a:r>
            <a:r>
              <a:rPr lang="en-US" sz="1200" dirty="0" smtClean="0">
                <a:solidFill>
                  <a:srgbClr val="00B0F0"/>
                </a:solidFill>
                <a:latin typeface="Arial"/>
                <a:cs typeface="Arial"/>
              </a:rPr>
              <a:t>Popliteal Vein </a:t>
            </a:r>
            <a:r>
              <a:rPr lang="en-US" sz="1200" dirty="0" smtClean="0">
                <a:latin typeface="Arial"/>
                <a:cs typeface="Arial"/>
              </a:rPr>
              <a:t>ascends through the popliteal fossa to the opening in the Adductor </a:t>
            </a:r>
            <a:r>
              <a:rPr lang="en-US" sz="1200" dirty="0" err="1" smtClean="0">
                <a:latin typeface="Arial"/>
                <a:cs typeface="Arial"/>
              </a:rPr>
              <a:t>magnus</a:t>
            </a:r>
            <a:r>
              <a:rPr lang="en-US" sz="1200" dirty="0" smtClean="0">
                <a:latin typeface="Arial"/>
                <a:cs typeface="Arial"/>
              </a:rPr>
              <a:t>, where it becomes the femoral vein. </a:t>
            </a:r>
          </a:p>
          <a:p>
            <a:pPr marL="457200" indent="-457200" algn="l" rtl="0">
              <a:lnSpc>
                <a:spcPct val="200000"/>
              </a:lnSpc>
              <a:buClr>
                <a:schemeClr val="tx1">
                  <a:shade val="95000"/>
                </a:schemeClr>
              </a:buClr>
              <a:buFont typeface="Wingdings" pitchFamily="2" charset="2"/>
              <a:buChar char="§"/>
              <a:defRPr/>
            </a:pPr>
            <a:r>
              <a:rPr lang="en-US" sz="1200" dirty="0" smtClean="0">
                <a:latin typeface="Arial"/>
                <a:cs typeface="Arial"/>
              </a:rPr>
              <a:t>It receives tributaries corresponding to the branches of the popliteal artery, and the small saphenous vein. </a:t>
            </a:r>
          </a:p>
          <a:p>
            <a:pPr marL="457200" indent="-457200" algn="l" rtl="0">
              <a:lnSpc>
                <a:spcPct val="200000"/>
              </a:lnSpc>
              <a:buClr>
                <a:schemeClr val="tx1">
                  <a:shade val="95000"/>
                </a:schemeClr>
              </a:buClr>
              <a:buFont typeface="Wingdings" pitchFamily="2" charset="2"/>
              <a:buChar char="§"/>
              <a:defRPr/>
            </a:pPr>
            <a:r>
              <a:rPr lang="en-US" sz="1200" dirty="0" smtClean="0">
                <a:latin typeface="Arial"/>
                <a:cs typeface="Arial"/>
              </a:rPr>
              <a:t>The </a:t>
            </a:r>
            <a:r>
              <a:rPr lang="en-US" sz="1200" dirty="0" smtClean="0">
                <a:solidFill>
                  <a:srgbClr val="00B0F0"/>
                </a:solidFill>
                <a:latin typeface="Arial"/>
                <a:cs typeface="Arial"/>
              </a:rPr>
              <a:t>femoral vein  </a:t>
            </a:r>
            <a:r>
              <a:rPr lang="en-US" sz="1200" dirty="0" smtClean="0">
                <a:latin typeface="Arial"/>
                <a:cs typeface="Arial"/>
              </a:rPr>
              <a:t>accompanies the femoral artery through the upper two-thirds of the thigh. </a:t>
            </a:r>
          </a:p>
          <a:p>
            <a:pPr marL="457200" indent="-457200" algn="l" rtl="0">
              <a:lnSpc>
                <a:spcPct val="200000"/>
              </a:lnSpc>
              <a:buClr>
                <a:schemeClr val="tx1">
                  <a:shade val="95000"/>
                </a:schemeClr>
              </a:buClr>
              <a:buFont typeface="Wingdings" pitchFamily="2" charset="2"/>
              <a:buChar char="§"/>
              <a:defRPr/>
            </a:pPr>
            <a:r>
              <a:rPr lang="en-US" sz="1200" dirty="0" smtClean="0">
                <a:latin typeface="Arial"/>
                <a:cs typeface="Arial"/>
              </a:rPr>
              <a:t>It receives many muscular tributaries, and about 4 cm below the inguinal ligament is joined by the  deep femoral vein and is joined by the great saphenous vein before it terminates.  </a:t>
            </a:r>
          </a:p>
          <a:p>
            <a:pPr marL="457200" indent="-457200" algn="l" rtl="0">
              <a:lnSpc>
                <a:spcPct val="200000"/>
              </a:lnSpc>
              <a:buClr>
                <a:schemeClr val="tx1">
                  <a:shade val="95000"/>
                </a:schemeClr>
              </a:buClr>
              <a:buFont typeface="Wingdings" pitchFamily="2" charset="2"/>
              <a:buChar char="§"/>
              <a:defRPr/>
            </a:pPr>
            <a:r>
              <a:rPr lang="en-US" sz="1200" dirty="0" smtClean="0">
                <a:latin typeface="Arial"/>
                <a:cs typeface="Arial"/>
              </a:rPr>
              <a:t>The deep femoral vein receives tributaries corresponding to the perforating branches of the profunda artery, and through these establishes communications with the popliteal vein below and the inferior gluteal vein above. </a:t>
            </a:r>
          </a:p>
          <a:p>
            <a:pPr marL="457200" indent="-457200" algn="l" rtl="0">
              <a:lnSpc>
                <a:spcPct val="200000"/>
              </a:lnSpc>
              <a:buClr>
                <a:schemeClr val="tx1">
                  <a:shade val="95000"/>
                </a:schemeClr>
              </a:buClr>
              <a:defRPr/>
            </a:pPr>
            <a:r>
              <a:rPr lang="en-US" sz="1100" dirty="0" smtClean="0">
                <a:latin typeface="Arial"/>
                <a:cs typeface="Arial"/>
              </a:rPr>
              <a:t>.</a:t>
            </a:r>
            <a:r>
              <a:rPr lang="en-US" sz="2400" i="1" dirty="0" smtClean="0"/>
              <a:t>   </a:t>
            </a:r>
            <a:endParaRPr lang="en-US" sz="2400" dirty="0" smtClean="0"/>
          </a:p>
          <a:p>
            <a:endParaRPr lang="en-US" sz="1100" dirty="0"/>
          </a:p>
        </p:txBody>
      </p:sp>
      <p:pic>
        <p:nvPicPr>
          <p:cNvPr id="8194" name="Picture 2" descr="C:\Documents and Settings\Dr.Essam\My Documents\summer courseNew Folder\fig\normal-ll-vein (1).jpg"/>
          <p:cNvPicPr>
            <a:picLocks noGrp="1" noChangeAspect="1" noChangeArrowheads="1"/>
          </p:cNvPicPr>
          <p:nvPr>
            <p:ph idx="1"/>
          </p:nvPr>
        </p:nvPicPr>
        <p:blipFill>
          <a:blip r:embed="rId2" cstate="print"/>
          <a:srcRect/>
          <a:stretch>
            <a:fillRect/>
          </a:stretch>
        </p:blipFill>
        <p:spPr bwMode="auto">
          <a:xfrm>
            <a:off x="5238780" y="1433534"/>
            <a:ext cx="3619500" cy="50673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idx="1"/>
          </p:nvPr>
        </p:nvSpPr>
        <p:spPr>
          <a:xfrm>
            <a:off x="457200" y="1196752"/>
            <a:ext cx="8229600" cy="5256584"/>
          </a:xfrm>
        </p:spPr>
        <p:txBody>
          <a:bodyPr>
            <a:noAutofit/>
          </a:bodyPr>
          <a:lstStyle/>
          <a:p>
            <a:pPr marL="457200" indent="-457200" algn="ctr" rtl="0">
              <a:lnSpc>
                <a:spcPct val="180000"/>
              </a:lnSpc>
              <a:buClr>
                <a:schemeClr val="tx1">
                  <a:shade val="95000"/>
                </a:schemeClr>
              </a:buClr>
              <a:buNone/>
              <a:defRPr/>
            </a:pPr>
            <a:r>
              <a:rPr lang="en-US" sz="5400" dirty="0" smtClean="0">
                <a:latin typeface="Arial"/>
                <a:cs typeface="Arial"/>
              </a:rPr>
              <a:t>CLINICAL APPLICATION</a:t>
            </a:r>
          </a:p>
          <a:p>
            <a:pPr marL="457200" indent="-457200" algn="ctr" rtl="0">
              <a:lnSpc>
                <a:spcPct val="180000"/>
              </a:lnSpc>
              <a:buClr>
                <a:schemeClr val="tx1">
                  <a:shade val="95000"/>
                </a:schemeClr>
              </a:buClr>
              <a:buNone/>
              <a:defRPr/>
            </a:pPr>
            <a:r>
              <a:rPr lang="en-US" sz="5400" dirty="0" smtClean="0">
                <a:latin typeface="Arial"/>
                <a:cs typeface="Arial"/>
              </a:rPr>
              <a:t>AND </a:t>
            </a:r>
          </a:p>
          <a:p>
            <a:pPr marL="457200" indent="-457200" algn="ctr" rtl="0">
              <a:lnSpc>
                <a:spcPct val="180000"/>
              </a:lnSpc>
              <a:buClr>
                <a:schemeClr val="tx1">
                  <a:shade val="95000"/>
                </a:schemeClr>
              </a:buClr>
              <a:buNone/>
              <a:defRPr/>
            </a:pPr>
            <a:r>
              <a:rPr lang="en-US" sz="5400" dirty="0" smtClean="0">
                <a:latin typeface="Arial"/>
                <a:cs typeface="Arial"/>
              </a:rPr>
              <a:t>PROBLEMS</a:t>
            </a:r>
          </a:p>
          <a:p>
            <a:pPr marL="457200" indent="-457200" algn="ctr" rtl="0">
              <a:lnSpc>
                <a:spcPct val="180000"/>
              </a:lnSpc>
              <a:buClr>
                <a:schemeClr val="tx1">
                  <a:shade val="95000"/>
                </a:schemeClr>
              </a:buClr>
              <a:buNone/>
              <a:defRPr/>
            </a:pPr>
            <a:r>
              <a:rPr lang="en-US" sz="5400" dirty="0" smtClean="0">
                <a:latin typeface="Arial"/>
                <a:cs typeface="Arial"/>
              </a:rPr>
              <a:t>	</a:t>
            </a:r>
            <a:endParaRPr lang="en-US" sz="5400" dirty="0">
              <a:latin typeface="Arial"/>
              <a:cs typeface="Arial"/>
            </a:endParaRPr>
          </a:p>
        </p:txBody>
      </p:sp>
    </p:spTree>
    <p:extLst>
      <p:ext uri="{BB962C8B-B14F-4D97-AF65-F5344CB8AC3E}">
        <p14:creationId xmlns:p14="http://schemas.microsoft.com/office/powerpoint/2010/main" val="1182823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Thoracic outlet syndrome</a:t>
            </a:r>
            <a:endParaRPr lang="en-US" dirty="0"/>
          </a:p>
        </p:txBody>
      </p:sp>
      <p:sp>
        <p:nvSpPr>
          <p:cNvPr id="3" name="Content Placeholder 2"/>
          <p:cNvSpPr>
            <a:spLocks noGrp="1"/>
          </p:cNvSpPr>
          <p:nvPr>
            <p:ph idx="1"/>
          </p:nvPr>
        </p:nvSpPr>
        <p:spPr>
          <a:xfrm>
            <a:off x="457200" y="1600200"/>
            <a:ext cx="4690864" cy="4525963"/>
          </a:xfrm>
        </p:spPr>
        <p:txBody>
          <a:bodyPr>
            <a:normAutofit fontScale="85000" lnSpcReduction="10000"/>
          </a:bodyPr>
          <a:lstStyle/>
          <a:p>
            <a:pPr algn="l" rtl="0"/>
            <a:r>
              <a:rPr lang="en-US" dirty="0" smtClean="0"/>
              <a:t>The brachial plexus of nerves and the subclavian artery and vein are closely related to the upper surface of the first rib and the inferior surface of the clavicle.</a:t>
            </a:r>
          </a:p>
          <a:p>
            <a:pPr algn="l" rtl="0"/>
            <a:r>
              <a:rPr lang="en-US" dirty="0" smtClean="0"/>
              <a:t>It is caused by pressure on the lower trunk of the plexus and circulatory impairment of the upper limb.  </a:t>
            </a:r>
            <a:endParaRPr lang="en-US" dirty="0"/>
          </a:p>
        </p:txBody>
      </p:sp>
      <p:pic>
        <p:nvPicPr>
          <p:cNvPr id="4" name="Picture 2"/>
          <p:cNvPicPr>
            <a:picLocks noChangeAspect="1" noChangeArrowheads="1"/>
          </p:cNvPicPr>
          <p:nvPr/>
        </p:nvPicPr>
        <p:blipFill>
          <a:blip r:embed="rId2" cstate="print"/>
          <a:srcRect/>
          <a:stretch>
            <a:fillRect/>
          </a:stretch>
        </p:blipFill>
        <p:spPr>
          <a:xfrm>
            <a:off x="5148064" y="1628800"/>
            <a:ext cx="3759740" cy="3922121"/>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715200" cy="707678"/>
          </a:xfrm>
        </p:spPr>
        <p:txBody>
          <a:bodyPr>
            <a:normAutofit fontScale="90000"/>
          </a:bodyPr>
          <a:lstStyle/>
          <a:p>
            <a:pPr algn="ctr"/>
            <a:r>
              <a:rPr lang="en-US" sz="2800" dirty="0" smtClean="0"/>
              <a:t>The axillary sheath and brachial plexus nerve block </a:t>
            </a:r>
            <a:endParaRPr lang="en-US" sz="2800" dirty="0"/>
          </a:p>
        </p:txBody>
      </p:sp>
      <p:sp>
        <p:nvSpPr>
          <p:cNvPr id="4" name="Text Placeholder 3"/>
          <p:cNvSpPr>
            <a:spLocks noGrp="1"/>
          </p:cNvSpPr>
          <p:nvPr>
            <p:ph type="body" sz="half" idx="2"/>
          </p:nvPr>
        </p:nvSpPr>
        <p:spPr>
          <a:xfrm>
            <a:off x="457200" y="1435100"/>
            <a:ext cx="5338936" cy="5090244"/>
          </a:xfrm>
        </p:spPr>
        <p:txBody>
          <a:bodyPr>
            <a:noAutofit/>
          </a:bodyPr>
          <a:lstStyle/>
          <a:p>
            <a:pPr algn="l" rtl="0"/>
            <a:r>
              <a:rPr lang="en-US" sz="2800" dirty="0" smtClean="0"/>
              <a:t>As the axillary sheath encloses the axillary vessels and the brachial plexus, through the cervicoaxillary canal  </a:t>
            </a:r>
          </a:p>
          <a:p>
            <a:pPr algn="l" rtl="0"/>
            <a:r>
              <a:rPr lang="en-US" sz="2800" dirty="0" smtClean="0"/>
              <a:t>The </a:t>
            </a:r>
            <a:r>
              <a:rPr lang="en-US" sz="2800" b="1" dirty="0" smtClean="0"/>
              <a:t>brachial plexus nerve block </a:t>
            </a:r>
            <a:r>
              <a:rPr lang="en-US" sz="2800" dirty="0" smtClean="0"/>
              <a:t>is obtained by injection of the anesthetic solution into the sheath.</a:t>
            </a:r>
          </a:p>
          <a:p>
            <a:pPr algn="l" rtl="0"/>
            <a:r>
              <a:rPr lang="en-US" sz="2800" dirty="0" smtClean="0"/>
              <a:t>Position of the sheath is verified; and confirmed by feeling the pulsation of the 3</a:t>
            </a:r>
            <a:r>
              <a:rPr lang="en-US" sz="2800" baseline="30000" dirty="0" smtClean="0"/>
              <a:t>rd</a:t>
            </a:r>
            <a:r>
              <a:rPr lang="en-US" sz="2800" dirty="0" smtClean="0"/>
              <a:t> part of the axillary artery.</a:t>
            </a:r>
          </a:p>
          <a:p>
            <a:endParaRPr lang="en-US" sz="2800" dirty="0"/>
          </a:p>
        </p:txBody>
      </p:sp>
      <p:pic>
        <p:nvPicPr>
          <p:cNvPr id="1026" name="Picture 2" descr="C:\Documents and Settings\Dr.Essam\My Documents\summer courseNew Folder\2014\preview_html_1f32a17b.jpg"/>
          <p:cNvPicPr>
            <a:picLocks noGrp="1" noChangeAspect="1" noChangeArrowheads="1"/>
          </p:cNvPicPr>
          <p:nvPr>
            <p:ph idx="1"/>
          </p:nvPr>
        </p:nvPicPr>
        <p:blipFill>
          <a:blip r:embed="rId2" cstate="print"/>
          <a:srcRect/>
          <a:stretch>
            <a:fillRect/>
          </a:stretch>
        </p:blipFill>
        <p:spPr bwMode="auto">
          <a:xfrm>
            <a:off x="5796136" y="2060848"/>
            <a:ext cx="3048000" cy="306705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7813"/>
            <a:ext cx="4114800" cy="630907"/>
          </a:xfrm>
        </p:spPr>
        <p:txBody>
          <a:bodyPr>
            <a:normAutofit fontScale="90000"/>
          </a:bodyPr>
          <a:lstStyle/>
          <a:p>
            <a:r>
              <a:rPr lang="en-US" dirty="0" smtClean="0">
                <a:solidFill>
                  <a:srgbClr val="FF0000"/>
                </a:solidFill>
                <a:latin typeface="Arial"/>
                <a:cs typeface="Arial"/>
              </a:rPr>
              <a:t>Axillary Artery</a:t>
            </a:r>
            <a:endParaRPr lang="en-US" dirty="0"/>
          </a:p>
        </p:txBody>
      </p:sp>
      <p:sp>
        <p:nvSpPr>
          <p:cNvPr id="3" name="Text Placeholder 2"/>
          <p:cNvSpPr>
            <a:spLocks noGrp="1"/>
          </p:cNvSpPr>
          <p:nvPr>
            <p:ph type="body" sz="half" idx="1"/>
          </p:nvPr>
        </p:nvSpPr>
        <p:spPr>
          <a:xfrm>
            <a:off x="457200" y="548680"/>
            <a:ext cx="4038600" cy="6048672"/>
          </a:xfrm>
        </p:spPr>
        <p:txBody>
          <a:bodyPr>
            <a:normAutofit fontScale="92500" lnSpcReduction="20000"/>
          </a:bodyPr>
          <a:lstStyle/>
          <a:p>
            <a:pPr marL="342900" lvl="1" indent="-342900" algn="l" rtl="0">
              <a:buFont typeface="Wingdings" pitchFamily="2" charset="2"/>
              <a:buChar char="q"/>
            </a:pPr>
            <a:r>
              <a:rPr lang="en-US" dirty="0" smtClean="0">
                <a:latin typeface="Arial"/>
                <a:cs typeface="Arial"/>
              </a:rPr>
              <a:t>Begins at lateral margin of </a:t>
            </a:r>
            <a:r>
              <a:rPr lang="en-US" dirty="0" smtClean="0">
                <a:solidFill>
                  <a:srgbClr val="FF0000"/>
                </a:solidFill>
                <a:latin typeface="Arial"/>
                <a:cs typeface="Arial"/>
              </a:rPr>
              <a:t>1st rib</a:t>
            </a:r>
            <a:r>
              <a:rPr lang="en-US" dirty="0" smtClean="0">
                <a:latin typeface="Arial"/>
                <a:cs typeface="Arial"/>
              </a:rPr>
              <a:t>.</a:t>
            </a:r>
          </a:p>
          <a:p>
            <a:pPr marL="342900" lvl="1" indent="-342900" algn="l" rtl="0">
              <a:buFont typeface="Arial" pitchFamily="34" charset="0"/>
              <a:buChar char="•"/>
            </a:pPr>
            <a:r>
              <a:rPr lang="en-US" dirty="0" smtClean="0">
                <a:latin typeface="Arial"/>
                <a:cs typeface="Arial"/>
              </a:rPr>
              <a:t>To the lower border of </a:t>
            </a:r>
            <a:r>
              <a:rPr lang="en-US" dirty="0" smtClean="0">
                <a:solidFill>
                  <a:srgbClr val="FF0000"/>
                </a:solidFill>
                <a:latin typeface="Arial"/>
                <a:cs typeface="Arial"/>
              </a:rPr>
              <a:t>Teres major</a:t>
            </a:r>
            <a:r>
              <a:rPr lang="en-US" dirty="0" smtClean="0">
                <a:latin typeface="Arial"/>
                <a:cs typeface="Arial"/>
              </a:rPr>
              <a:t>. </a:t>
            </a:r>
          </a:p>
          <a:p>
            <a:pPr lvl="1" algn="l" rtl="0"/>
            <a:r>
              <a:rPr lang="en-US" dirty="0" smtClean="0">
                <a:latin typeface="Arial"/>
                <a:cs typeface="Arial"/>
              </a:rPr>
              <a:t>Major Branches</a:t>
            </a:r>
          </a:p>
          <a:p>
            <a:pPr lvl="2" algn="l" rtl="0"/>
            <a:r>
              <a:rPr lang="en-US" dirty="0" smtClean="0">
                <a:latin typeface="Arial"/>
                <a:cs typeface="Arial"/>
              </a:rPr>
              <a:t>Superior Thoracic Artery.  </a:t>
            </a:r>
          </a:p>
          <a:p>
            <a:pPr lvl="2" algn="l" rtl="0"/>
            <a:endParaRPr lang="en-US" dirty="0" smtClean="0">
              <a:latin typeface="Arial"/>
              <a:cs typeface="Arial"/>
            </a:endParaRPr>
          </a:p>
          <a:p>
            <a:pPr lvl="2" algn="l" rtl="0"/>
            <a:r>
              <a:rPr lang="en-US" dirty="0" err="1" smtClean="0">
                <a:latin typeface="Arial"/>
                <a:cs typeface="Arial"/>
              </a:rPr>
              <a:t>Thoracoacromial</a:t>
            </a:r>
            <a:r>
              <a:rPr lang="en-US" dirty="0" smtClean="0">
                <a:latin typeface="Arial"/>
                <a:cs typeface="Arial"/>
              </a:rPr>
              <a:t> Artery. </a:t>
            </a:r>
          </a:p>
          <a:p>
            <a:pPr lvl="2" algn="l" rtl="0"/>
            <a:r>
              <a:rPr lang="en-US" dirty="0" smtClean="0">
                <a:latin typeface="Arial"/>
                <a:cs typeface="Arial"/>
              </a:rPr>
              <a:t>Lateral Thoracic Artery. </a:t>
            </a:r>
          </a:p>
          <a:p>
            <a:pPr lvl="2" algn="l" rtl="0"/>
            <a:endParaRPr lang="en-US" dirty="0" smtClean="0">
              <a:latin typeface="Arial"/>
              <a:cs typeface="Arial"/>
            </a:endParaRPr>
          </a:p>
          <a:p>
            <a:pPr lvl="2" algn="l" rtl="0"/>
            <a:r>
              <a:rPr lang="en-US" dirty="0" err="1" smtClean="0">
                <a:latin typeface="Arial"/>
                <a:cs typeface="Arial"/>
              </a:rPr>
              <a:t>Subscapular</a:t>
            </a:r>
            <a:r>
              <a:rPr lang="en-US" dirty="0" smtClean="0">
                <a:latin typeface="Arial"/>
                <a:cs typeface="Arial"/>
              </a:rPr>
              <a:t> Artery. </a:t>
            </a:r>
          </a:p>
          <a:p>
            <a:pPr lvl="2" algn="l" rtl="0"/>
            <a:r>
              <a:rPr lang="en-US" dirty="0" smtClean="0">
                <a:latin typeface="Arial"/>
                <a:cs typeface="Arial"/>
              </a:rPr>
              <a:t>Anterior Circumflex Humeral and </a:t>
            </a:r>
          </a:p>
          <a:p>
            <a:pPr lvl="2" algn="l" rtl="0"/>
            <a:r>
              <a:rPr lang="en-US" dirty="0" smtClean="0">
                <a:latin typeface="Arial"/>
                <a:cs typeface="Arial"/>
              </a:rPr>
              <a:t>Posterior Circumflex Humeral.</a:t>
            </a:r>
          </a:p>
          <a:p>
            <a:endParaRPr lang="en-US" dirty="0"/>
          </a:p>
        </p:txBody>
      </p:sp>
      <p:pic>
        <p:nvPicPr>
          <p:cNvPr id="6" name="Picture 2"/>
          <p:cNvPicPr>
            <a:picLocks noGrp="1" noChangeAspect="1" noChangeArrowheads="1"/>
          </p:cNvPicPr>
          <p:nvPr>
            <p:ph sz="half" idx="2"/>
          </p:nvPr>
        </p:nvPicPr>
        <p:blipFill>
          <a:blip r:embed="rId2" cstate="print"/>
          <a:srcRect/>
          <a:stretch>
            <a:fillRect/>
          </a:stretch>
        </p:blipFill>
        <p:spPr>
          <a:xfrm>
            <a:off x="4427984" y="1268760"/>
            <a:ext cx="4513072" cy="4707989"/>
          </a:xfrm>
          <a:noFill/>
        </p:spPr>
      </p:pic>
      <p:sp>
        <p:nvSpPr>
          <p:cNvPr id="5" name="Rectangle 4"/>
          <p:cNvSpPr/>
          <p:nvPr/>
        </p:nvSpPr>
        <p:spPr>
          <a:xfrm>
            <a:off x="4572000" y="3284984"/>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Venipuncture and blood transfusion </a:t>
            </a:r>
            <a:endParaRPr lang="en-US" dirty="0"/>
          </a:p>
        </p:txBody>
      </p:sp>
      <p:sp>
        <p:nvSpPr>
          <p:cNvPr id="3" name="Content Placeholder 2"/>
          <p:cNvSpPr>
            <a:spLocks noGrp="1"/>
          </p:cNvSpPr>
          <p:nvPr>
            <p:ph idx="1"/>
          </p:nvPr>
        </p:nvSpPr>
        <p:spPr/>
        <p:txBody>
          <a:bodyPr>
            <a:normAutofit lnSpcReduction="10000"/>
          </a:bodyPr>
          <a:lstStyle/>
          <a:p>
            <a:pPr algn="l" rtl="0"/>
            <a:r>
              <a:rPr lang="en-US" dirty="0" smtClean="0"/>
              <a:t>The </a:t>
            </a:r>
            <a:r>
              <a:rPr lang="en-US" u="sng" dirty="0" smtClean="0"/>
              <a:t>superficial veins</a:t>
            </a:r>
            <a:r>
              <a:rPr lang="en-US" dirty="0" smtClean="0"/>
              <a:t> are important for venipuncture, transfusion, and cardiac catheterization. </a:t>
            </a:r>
          </a:p>
          <a:p>
            <a:pPr algn="l" rtl="0"/>
            <a:r>
              <a:rPr lang="en-US" dirty="0" smtClean="0"/>
              <a:t>When a patient is in a state of shock the superficial veins are not always visible.</a:t>
            </a:r>
          </a:p>
          <a:p>
            <a:pPr algn="l" rtl="0"/>
            <a:r>
              <a:rPr lang="en-US" dirty="0" smtClean="0"/>
              <a:t>In extreme hypovolemic shock excessive venous tone may inhibit venous blood flow and so delay introduction of intravenous blood into the vascular system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Venipuncture and blood transfusion </a:t>
            </a:r>
            <a:endParaRPr lang="en-US" dirty="0"/>
          </a:p>
        </p:txBody>
      </p:sp>
      <p:sp>
        <p:nvSpPr>
          <p:cNvPr id="3" name="Content Placeholder 2"/>
          <p:cNvSpPr>
            <a:spLocks noGrp="1"/>
          </p:cNvSpPr>
          <p:nvPr>
            <p:ph idx="1"/>
          </p:nvPr>
        </p:nvSpPr>
        <p:spPr/>
        <p:txBody>
          <a:bodyPr>
            <a:normAutofit/>
          </a:bodyPr>
          <a:lstStyle/>
          <a:p>
            <a:pPr algn="l" rtl="0"/>
            <a:r>
              <a:rPr lang="en-US" sz="2800" dirty="0" smtClean="0"/>
              <a:t>The </a:t>
            </a:r>
            <a:r>
              <a:rPr lang="en-US" sz="2800" b="1" dirty="0" smtClean="0"/>
              <a:t>cephalic vein </a:t>
            </a:r>
            <a:r>
              <a:rPr lang="en-US" sz="2800" dirty="0" smtClean="0"/>
              <a:t>lies fairly constantly immediately posterior to the styloid process of the radius. </a:t>
            </a:r>
          </a:p>
          <a:p>
            <a:pPr algn="l" rtl="0"/>
            <a:r>
              <a:rPr lang="en-US" sz="2800" dirty="0" smtClean="0"/>
              <a:t>In the cubital fossa the </a:t>
            </a:r>
            <a:r>
              <a:rPr lang="en-US" sz="2800" b="1" dirty="0" smtClean="0"/>
              <a:t>median cubital vein </a:t>
            </a:r>
            <a:r>
              <a:rPr lang="en-US" sz="2800" dirty="0" smtClean="0"/>
              <a:t>is separated from the brachial artery by the bicipital aponeurosis, which protects the artery from mistaken introduction of irritating drugs.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19256" cy="1162050"/>
          </a:xfrm>
        </p:spPr>
        <p:txBody>
          <a:bodyPr>
            <a:normAutofit/>
          </a:bodyPr>
          <a:lstStyle/>
          <a:p>
            <a:pPr algn="ctr"/>
            <a:r>
              <a:rPr lang="en-US" sz="3200" dirty="0" smtClean="0"/>
              <a:t>Anatomy of </a:t>
            </a:r>
            <a:br>
              <a:rPr lang="en-US" sz="3200" dirty="0" smtClean="0"/>
            </a:br>
            <a:r>
              <a:rPr lang="en-US" sz="3200" dirty="0"/>
              <a:t>B</a:t>
            </a:r>
            <a:r>
              <a:rPr lang="en-US" sz="3200" dirty="0" smtClean="0"/>
              <a:t>asilic and Cephalic vein catheterization </a:t>
            </a:r>
            <a:endParaRPr lang="en-US" sz="3200" dirty="0"/>
          </a:p>
        </p:txBody>
      </p:sp>
      <p:sp>
        <p:nvSpPr>
          <p:cNvPr id="4" name="Text Placeholder 3"/>
          <p:cNvSpPr>
            <a:spLocks noGrp="1"/>
          </p:cNvSpPr>
          <p:nvPr>
            <p:ph type="body" sz="half" idx="2"/>
          </p:nvPr>
        </p:nvSpPr>
        <p:spPr>
          <a:xfrm>
            <a:off x="457200" y="1435100"/>
            <a:ext cx="4330824" cy="5234260"/>
          </a:xfrm>
        </p:spPr>
        <p:txBody>
          <a:bodyPr>
            <a:noAutofit/>
          </a:bodyPr>
          <a:lstStyle/>
          <a:p>
            <a:pPr algn="l" rtl="0"/>
            <a:r>
              <a:rPr lang="en-US" sz="2400" dirty="0" smtClean="0"/>
              <a:t>The </a:t>
            </a:r>
            <a:r>
              <a:rPr lang="en-US" sz="2400" b="1" u="sng" dirty="0" smtClean="0"/>
              <a:t>basilic vein </a:t>
            </a:r>
            <a:r>
              <a:rPr lang="en-US" sz="2400" dirty="0" smtClean="0"/>
              <a:t>is the vein of choice for central venous catheterization </a:t>
            </a:r>
          </a:p>
          <a:p>
            <a:pPr algn="l" rtl="0"/>
            <a:r>
              <a:rPr lang="en-US" sz="2400" dirty="0" smtClean="0"/>
              <a:t>From the cubital fossa until reaching the axillary vein it increases in diameter and lies in direct line with the axillary vein </a:t>
            </a:r>
          </a:p>
          <a:p>
            <a:pPr algn="l" rtl="0"/>
            <a:r>
              <a:rPr lang="en-US" sz="2400" dirty="0" smtClean="0"/>
              <a:t>Abduction of the arm will overcome the troublesome caused by the  valves in the axillary vein, and permits the catheter to move past the obstruction.</a:t>
            </a:r>
          </a:p>
          <a:p>
            <a:endParaRPr lang="en-US" sz="2400" dirty="0"/>
          </a:p>
        </p:txBody>
      </p:sp>
      <p:pic>
        <p:nvPicPr>
          <p:cNvPr id="3074" name="Picture 2" descr="C:\Documents and Settings\Dr.Essam\My Documents\summer courseNew Folder\2014\Gray576.png"/>
          <p:cNvPicPr>
            <a:picLocks noGrp="1" noChangeAspect="1" noChangeArrowheads="1"/>
          </p:cNvPicPr>
          <p:nvPr>
            <p:ph idx="1"/>
          </p:nvPr>
        </p:nvPicPr>
        <p:blipFill>
          <a:blip r:embed="rId2" cstate="print"/>
          <a:srcRect/>
          <a:stretch>
            <a:fillRect/>
          </a:stretch>
        </p:blipFill>
        <p:spPr bwMode="auto">
          <a:xfrm>
            <a:off x="4788024" y="1686588"/>
            <a:ext cx="4258444" cy="3432306"/>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19256" cy="1162050"/>
          </a:xfrm>
        </p:spPr>
        <p:txBody>
          <a:bodyPr>
            <a:normAutofit/>
          </a:bodyPr>
          <a:lstStyle/>
          <a:p>
            <a:pPr algn="ctr"/>
            <a:r>
              <a:rPr lang="en-US" sz="3200" dirty="0" smtClean="0"/>
              <a:t>Anatomy of </a:t>
            </a:r>
            <a:br>
              <a:rPr lang="en-US" sz="3200" dirty="0" smtClean="0"/>
            </a:br>
            <a:r>
              <a:rPr lang="en-US" sz="3200" dirty="0"/>
              <a:t>B</a:t>
            </a:r>
            <a:r>
              <a:rPr lang="en-US" sz="3200" dirty="0" smtClean="0"/>
              <a:t>asilic and Cephalic vein catheterization  </a:t>
            </a:r>
            <a:endParaRPr lang="en-US" sz="3200" dirty="0"/>
          </a:p>
        </p:txBody>
      </p:sp>
      <p:sp>
        <p:nvSpPr>
          <p:cNvPr id="4" name="Text Placeholder 3"/>
          <p:cNvSpPr>
            <a:spLocks noGrp="1"/>
          </p:cNvSpPr>
          <p:nvPr>
            <p:ph type="body" sz="half" idx="2"/>
          </p:nvPr>
        </p:nvSpPr>
        <p:spPr>
          <a:xfrm>
            <a:off x="467544" y="1988840"/>
            <a:ext cx="3538736" cy="3938116"/>
          </a:xfrm>
        </p:spPr>
        <p:txBody>
          <a:bodyPr>
            <a:noAutofit/>
          </a:bodyPr>
          <a:lstStyle/>
          <a:p>
            <a:pPr algn="l" rtl="0"/>
            <a:r>
              <a:rPr lang="en-US" sz="2400" dirty="0" smtClean="0"/>
              <a:t>The </a:t>
            </a:r>
            <a:r>
              <a:rPr lang="en-US" sz="2400" b="1" dirty="0" smtClean="0"/>
              <a:t>cephalic vein </a:t>
            </a:r>
            <a:r>
              <a:rPr lang="en-US" sz="2400" dirty="0" smtClean="0"/>
              <a:t>dose not increase in size as it ascends in the arm, and frequently divides into small branches </a:t>
            </a:r>
          </a:p>
          <a:p>
            <a:pPr algn="l" rtl="0"/>
            <a:r>
              <a:rPr lang="en-US" sz="2400" dirty="0" smtClean="0"/>
              <a:t>At it's termination it joins the </a:t>
            </a:r>
            <a:r>
              <a:rPr lang="en-US" sz="2400" dirty="0" err="1" smtClean="0"/>
              <a:t>axillary</a:t>
            </a:r>
            <a:r>
              <a:rPr lang="en-US" sz="2400" dirty="0" smtClean="0"/>
              <a:t> vein at right angle ,so it is difficult to maneuver the catheter around this angle.  </a:t>
            </a:r>
          </a:p>
          <a:p>
            <a:endParaRPr lang="en-US" sz="2400" dirty="0"/>
          </a:p>
        </p:txBody>
      </p:sp>
      <p:pic>
        <p:nvPicPr>
          <p:cNvPr id="4098" name="Picture 2" descr="C:\Documents and Settings\Dr.Essam\My Documents\summer courseNew Folder\2014\14.JPG"/>
          <p:cNvPicPr>
            <a:picLocks noGrp="1" noChangeAspect="1" noChangeArrowheads="1"/>
          </p:cNvPicPr>
          <p:nvPr>
            <p:ph idx="1"/>
          </p:nvPr>
        </p:nvPicPr>
        <p:blipFill>
          <a:blip r:embed="rId2" cstate="print"/>
          <a:srcRect/>
          <a:stretch>
            <a:fillRect/>
          </a:stretch>
        </p:blipFill>
        <p:spPr bwMode="auto">
          <a:xfrm>
            <a:off x="3996754" y="2026645"/>
            <a:ext cx="5111750" cy="3850627"/>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404664"/>
            <a:ext cx="4114800" cy="635670"/>
          </a:xfrm>
        </p:spPr>
        <p:txBody>
          <a:bodyPr>
            <a:normAutofit/>
          </a:bodyPr>
          <a:lstStyle/>
          <a:p>
            <a:pPr algn="ctr" rtl="0"/>
            <a:r>
              <a:rPr lang="en-US" sz="2400" dirty="0" smtClean="0">
                <a:latin typeface="Arial"/>
                <a:ea typeface="+mn-ea"/>
                <a:cs typeface="Arial"/>
              </a:rPr>
              <a:t>Catheterization</a:t>
            </a:r>
            <a:endParaRPr lang="en-US" sz="2400" dirty="0">
              <a:latin typeface="Arial"/>
              <a:ea typeface="+mn-ea"/>
              <a:cs typeface="Arial"/>
            </a:endParaRPr>
          </a:p>
        </p:txBody>
      </p:sp>
      <p:sp>
        <p:nvSpPr>
          <p:cNvPr id="4" name="Text Placeholder 3"/>
          <p:cNvSpPr>
            <a:spLocks noGrp="1"/>
          </p:cNvSpPr>
          <p:nvPr>
            <p:ph type="body" sz="half" idx="2"/>
          </p:nvPr>
        </p:nvSpPr>
        <p:spPr>
          <a:xfrm>
            <a:off x="457200" y="500042"/>
            <a:ext cx="4114800" cy="6143668"/>
          </a:xfrm>
        </p:spPr>
        <p:txBody>
          <a:bodyPr>
            <a:noAutofit/>
          </a:bodyPr>
          <a:lstStyle/>
          <a:p>
            <a:pPr algn="l" rtl="0">
              <a:buFont typeface="Wingdings" pitchFamily="2" charset="2"/>
              <a:buChar char="q"/>
            </a:pPr>
            <a:r>
              <a:rPr lang="en-US" sz="2400" b="1" dirty="0" smtClean="0">
                <a:solidFill>
                  <a:srgbClr val="0070C0"/>
                </a:solidFill>
                <a:latin typeface="Arial"/>
                <a:cs typeface="Arial"/>
              </a:rPr>
              <a:t>Subclavian vein</a:t>
            </a:r>
          </a:p>
          <a:p>
            <a:pPr algn="l" rtl="0">
              <a:buFont typeface="Wingdings" pitchFamily="2" charset="2"/>
              <a:buChar char="§"/>
            </a:pPr>
            <a:r>
              <a:rPr lang="en-US" sz="2400" dirty="0" smtClean="0">
                <a:latin typeface="Arial"/>
                <a:cs typeface="Arial"/>
              </a:rPr>
              <a:t>It lies immediately posterior to the medial third of the clavicle.</a:t>
            </a:r>
          </a:p>
          <a:p>
            <a:pPr algn="l" rtl="0">
              <a:buFont typeface="Wingdings" pitchFamily="2" charset="2"/>
              <a:buChar char="§"/>
            </a:pPr>
            <a:r>
              <a:rPr lang="en-US" sz="2400" dirty="0" smtClean="0">
                <a:latin typeface="Arial"/>
                <a:cs typeface="Arial"/>
              </a:rPr>
              <a:t>It is more medially placed on the left than the right side </a:t>
            </a:r>
          </a:p>
          <a:p>
            <a:pPr algn="l" rtl="0">
              <a:buFont typeface="Wingdings" pitchFamily="2" charset="2"/>
              <a:buChar char="§"/>
            </a:pPr>
            <a:r>
              <a:rPr lang="en-US" sz="2400" dirty="0" smtClean="0">
                <a:latin typeface="Arial"/>
                <a:cs typeface="Arial"/>
              </a:rPr>
              <a:t>The needle is inserted just below the lower border of the clavicle </a:t>
            </a:r>
          </a:p>
          <a:p>
            <a:pPr algn="l" rtl="0">
              <a:buFont typeface="Wingdings" pitchFamily="2" charset="2"/>
              <a:buChar char="§"/>
            </a:pPr>
            <a:r>
              <a:rPr lang="en-US" sz="2400" dirty="0" smtClean="0">
                <a:latin typeface="Arial"/>
                <a:cs typeface="Arial"/>
              </a:rPr>
              <a:t>at junction of medial third and outer two thirds.</a:t>
            </a:r>
          </a:p>
          <a:p>
            <a:pPr algn="l" rtl="0">
              <a:buFont typeface="Wingdings" pitchFamily="2" charset="2"/>
              <a:buChar char="§"/>
            </a:pPr>
            <a:r>
              <a:rPr lang="en-US" sz="2400" dirty="0" smtClean="0">
                <a:latin typeface="Arial"/>
                <a:cs typeface="Arial"/>
              </a:rPr>
              <a:t>It is pointed upward and posteriorly towards the middle of the suprasternal notch.</a:t>
            </a:r>
          </a:p>
        </p:txBody>
      </p:sp>
      <p:pic>
        <p:nvPicPr>
          <p:cNvPr id="5" name="Content Placeholder 4" descr="C:\Documents and Settings\Dr.Essam\My Documents\Downloads\figure2sec6ch63_eps.gif"/>
          <p:cNvPicPr>
            <a:picLocks noGrp="1" noChangeAspect="1" noChangeArrowheads="1"/>
          </p:cNvPicPr>
          <p:nvPr>
            <p:ph idx="1"/>
          </p:nvPr>
        </p:nvPicPr>
        <p:blipFill>
          <a:blip r:embed="rId2" cstate="print"/>
          <a:srcRect/>
          <a:stretch>
            <a:fillRect/>
          </a:stretch>
        </p:blipFill>
        <p:spPr bwMode="auto">
          <a:xfrm>
            <a:off x="4750246" y="1124744"/>
            <a:ext cx="4286250" cy="3114675"/>
          </a:xfrm>
          <a:prstGeom prst="rect">
            <a:avLst/>
          </a:prstGeom>
          <a:noFill/>
        </p:spPr>
      </p:pic>
      <p:pic>
        <p:nvPicPr>
          <p:cNvPr id="6" name="Picture 2"/>
          <p:cNvPicPr>
            <a:picLocks noChangeAspect="1" noChangeArrowheads="1"/>
          </p:cNvPicPr>
          <p:nvPr/>
        </p:nvPicPr>
        <p:blipFill>
          <a:blip r:embed="rId3" cstate="print"/>
          <a:srcRect/>
          <a:stretch>
            <a:fillRect/>
          </a:stretch>
        </p:blipFill>
        <p:spPr bwMode="auto">
          <a:xfrm>
            <a:off x="5580112" y="4509120"/>
            <a:ext cx="3026544" cy="2090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28"/>
            <a:ext cx="3257544" cy="1162050"/>
          </a:xfrm>
        </p:spPr>
        <p:txBody>
          <a:bodyPr>
            <a:noAutofit/>
          </a:bodyPr>
          <a:lstStyle/>
          <a:p>
            <a:pPr algn="ctr"/>
            <a:r>
              <a:rPr lang="en-US" sz="3200" dirty="0" smtClean="0">
                <a:latin typeface="Arial"/>
                <a:cs typeface="Arial"/>
              </a:rPr>
              <a:t>Femoral Vein Catheterization</a:t>
            </a:r>
            <a:endParaRPr lang="ar-SA" sz="3200" dirty="0"/>
          </a:p>
        </p:txBody>
      </p:sp>
      <p:sp>
        <p:nvSpPr>
          <p:cNvPr id="4" name="Text Placeholder 3"/>
          <p:cNvSpPr>
            <a:spLocks noGrp="1"/>
          </p:cNvSpPr>
          <p:nvPr>
            <p:ph type="body" sz="half" idx="2"/>
          </p:nvPr>
        </p:nvSpPr>
        <p:spPr>
          <a:xfrm>
            <a:off x="457200" y="1435100"/>
            <a:ext cx="4543428" cy="5162252"/>
          </a:xfrm>
        </p:spPr>
        <p:txBody>
          <a:bodyPr>
            <a:noAutofit/>
          </a:bodyPr>
          <a:lstStyle/>
          <a:p>
            <a:pPr algn="l" rtl="0"/>
            <a:r>
              <a:rPr lang="en-US" sz="2400" dirty="0" smtClean="0">
                <a:latin typeface="Arial"/>
                <a:cs typeface="Arial"/>
              </a:rPr>
              <a:t>Position; Supine</a:t>
            </a:r>
          </a:p>
          <a:p>
            <a:pPr algn="l" rtl="0"/>
            <a:r>
              <a:rPr lang="en-US" sz="2400" dirty="0" smtClean="0">
                <a:latin typeface="Arial"/>
                <a:cs typeface="Arial"/>
              </a:rPr>
              <a:t>Femoral vein determination ;</a:t>
            </a:r>
          </a:p>
          <a:p>
            <a:pPr algn="l" rtl="0"/>
            <a:r>
              <a:rPr lang="en-US" sz="2400" dirty="0" smtClean="0">
                <a:latin typeface="Arial"/>
                <a:cs typeface="Arial"/>
              </a:rPr>
              <a:t>• Femoral arterial pulse just below inguinal ligament</a:t>
            </a:r>
          </a:p>
          <a:p>
            <a:pPr algn="l" rtl="0"/>
            <a:r>
              <a:rPr lang="en-US" sz="2400" dirty="0" smtClean="0">
                <a:latin typeface="Arial"/>
                <a:cs typeface="Arial"/>
              </a:rPr>
              <a:t>Needle placement</a:t>
            </a:r>
          </a:p>
          <a:p>
            <a:pPr lvl="1" algn="l" rtl="0"/>
            <a:r>
              <a:rPr lang="en-US" sz="2400" dirty="0" smtClean="0">
                <a:latin typeface="Arial"/>
                <a:cs typeface="Arial"/>
              </a:rPr>
              <a:t>Medial to femoral artery </a:t>
            </a:r>
          </a:p>
          <a:p>
            <a:pPr lvl="1" algn="l" rtl="0"/>
            <a:r>
              <a:rPr lang="en-US" sz="2400" dirty="0" smtClean="0">
                <a:latin typeface="Arial"/>
                <a:cs typeface="Arial"/>
              </a:rPr>
              <a:t>Needle held at 45 degree angle </a:t>
            </a:r>
          </a:p>
          <a:p>
            <a:pPr lvl="1" algn="l" rtl="0"/>
            <a:r>
              <a:rPr lang="en-US" sz="2400" dirty="0" smtClean="0">
                <a:latin typeface="Arial"/>
                <a:cs typeface="Arial"/>
              </a:rPr>
              <a:t>2 cm below inguinal ligament</a:t>
            </a:r>
          </a:p>
          <a:p>
            <a:pPr lvl="1" algn="l" rtl="0"/>
            <a:r>
              <a:rPr lang="en-US" sz="2400" dirty="0" smtClean="0">
                <a:latin typeface="Arial"/>
                <a:cs typeface="Arial"/>
              </a:rPr>
              <a:t> toward umbilicus.</a:t>
            </a:r>
          </a:p>
          <a:p>
            <a:pPr algn="l" rtl="0"/>
            <a:endParaRPr lang="en-US" sz="2400" dirty="0" smtClean="0">
              <a:latin typeface="Arial"/>
              <a:cs typeface="Arial"/>
            </a:endParaRPr>
          </a:p>
          <a:p>
            <a:pPr lvl="1" algn="l" rtl="0"/>
            <a:endParaRPr lang="en-US" sz="2400" dirty="0" smtClean="0">
              <a:latin typeface="Arial"/>
              <a:cs typeface="Arial"/>
            </a:endParaRPr>
          </a:p>
          <a:p>
            <a:endParaRPr lang="en-US" sz="1600" dirty="0" smtClean="0"/>
          </a:p>
          <a:p>
            <a:pPr algn="l" rtl="0"/>
            <a:endParaRPr lang="en-US" sz="1600"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5292080" y="332656"/>
            <a:ext cx="2648750" cy="3193157"/>
          </a:xfrm>
          <a:prstGeom prst="rect">
            <a:avLst/>
          </a:prstGeom>
          <a:noFill/>
          <a:ln w="9525">
            <a:solidFill>
              <a:srgbClr val="00B0F0"/>
            </a:solidFill>
            <a:miter lim="800000"/>
            <a:headEnd/>
            <a:tailEnd/>
          </a:ln>
        </p:spPr>
      </p:pic>
      <p:pic>
        <p:nvPicPr>
          <p:cNvPr id="6" name="Picture 4" descr="femoralvein"/>
          <p:cNvPicPr>
            <a:picLocks noChangeAspect="1" noChangeArrowheads="1"/>
          </p:cNvPicPr>
          <p:nvPr/>
        </p:nvPicPr>
        <p:blipFill>
          <a:blip r:embed="rId3" cstate="print"/>
          <a:srcRect/>
          <a:stretch>
            <a:fillRect/>
          </a:stretch>
        </p:blipFill>
        <p:spPr bwMode="auto">
          <a:xfrm>
            <a:off x="5868144" y="3717032"/>
            <a:ext cx="2569109" cy="2651572"/>
          </a:xfrm>
          <a:prstGeom prst="rect">
            <a:avLst/>
          </a:prstGeom>
          <a:noFill/>
          <a:ln w="9525" algn="ctr">
            <a:solidFill>
              <a:srgbClr val="00B0F0"/>
            </a:solid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147248" cy="635670"/>
          </a:xfrm>
        </p:spPr>
        <p:txBody>
          <a:bodyPr>
            <a:normAutofit/>
          </a:bodyPr>
          <a:lstStyle/>
          <a:p>
            <a:pPr algn="ctr"/>
            <a:r>
              <a:rPr lang="en-US" sz="3200" dirty="0" smtClean="0"/>
              <a:t>Compartment syndrome of the forearm </a:t>
            </a:r>
            <a:endParaRPr lang="en-US" sz="3200" dirty="0"/>
          </a:p>
        </p:txBody>
      </p:sp>
      <p:sp>
        <p:nvSpPr>
          <p:cNvPr id="4" name="Text Placeholder 3"/>
          <p:cNvSpPr>
            <a:spLocks noGrp="1"/>
          </p:cNvSpPr>
          <p:nvPr>
            <p:ph type="body" sz="half" idx="2"/>
          </p:nvPr>
        </p:nvSpPr>
        <p:spPr>
          <a:xfrm>
            <a:off x="457200" y="1124744"/>
            <a:ext cx="4474840" cy="5001419"/>
          </a:xfrm>
        </p:spPr>
        <p:txBody>
          <a:bodyPr>
            <a:normAutofit/>
          </a:bodyPr>
          <a:lstStyle/>
          <a:p>
            <a:pPr algn="l" rtl="0"/>
            <a:r>
              <a:rPr lang="en-US" sz="2000" dirty="0" smtClean="0"/>
              <a:t>The forearm is enclosed in a sheath of deep fascia that is attached to the </a:t>
            </a:r>
            <a:r>
              <a:rPr lang="en-US" sz="2000" dirty="0" err="1" smtClean="0"/>
              <a:t>periosteum</a:t>
            </a:r>
            <a:r>
              <a:rPr lang="en-US" sz="2000" dirty="0" smtClean="0"/>
              <a:t> of the posterior border of ulna </a:t>
            </a:r>
          </a:p>
          <a:p>
            <a:pPr algn="l" rtl="0"/>
            <a:r>
              <a:rPr lang="en-US" sz="2000" dirty="0" smtClean="0"/>
              <a:t>This sheath with the </a:t>
            </a:r>
            <a:r>
              <a:rPr lang="en-US" sz="2000" dirty="0" err="1" smtClean="0"/>
              <a:t>intermuscular</a:t>
            </a:r>
            <a:r>
              <a:rPr lang="en-US" sz="2000" dirty="0" smtClean="0"/>
              <a:t> septum and interosseous membrane divide the forearm into several compartments each has its own muscle , nerve and blood supply </a:t>
            </a:r>
          </a:p>
          <a:p>
            <a:pPr algn="l" rtl="0"/>
            <a:r>
              <a:rPr lang="en-US" sz="2000" dirty="0" smtClean="0"/>
              <a:t> there is  very little room within each compartment, any edema can cause </a:t>
            </a:r>
            <a:r>
              <a:rPr lang="en-US" sz="2000" u="sng" dirty="0" smtClean="0"/>
              <a:t>secondary vascular compression </a:t>
            </a:r>
            <a:r>
              <a:rPr lang="en-US" sz="2000" dirty="0" smtClean="0"/>
              <a:t>of the blood vessels; the veins first affected and later the arteries   </a:t>
            </a:r>
          </a:p>
          <a:p>
            <a:endParaRPr lang="en-US" sz="2000" dirty="0"/>
          </a:p>
        </p:txBody>
      </p:sp>
      <p:pic>
        <p:nvPicPr>
          <p:cNvPr id="5123" name="Picture 3" descr="C:\Documents and Settings\Dr.Essam\My Documents\summer courseNew Folder\2014\12-appr-safeZ-1a_540.gif"/>
          <p:cNvPicPr>
            <a:picLocks noGrp="1" noChangeAspect="1" noChangeArrowheads="1"/>
          </p:cNvPicPr>
          <p:nvPr>
            <p:ph idx="1"/>
          </p:nvPr>
        </p:nvPicPr>
        <p:blipFill>
          <a:blip r:embed="rId2" cstate="print"/>
          <a:srcRect/>
          <a:stretch>
            <a:fillRect/>
          </a:stretch>
        </p:blipFill>
        <p:spPr bwMode="auto">
          <a:xfrm>
            <a:off x="4860032" y="2492896"/>
            <a:ext cx="4114800" cy="30480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8003232" cy="707678"/>
          </a:xfrm>
        </p:spPr>
        <p:txBody>
          <a:bodyPr>
            <a:normAutofit/>
          </a:bodyPr>
          <a:lstStyle/>
          <a:p>
            <a:pPr algn="ctr"/>
            <a:r>
              <a:rPr lang="en-US" sz="2800" dirty="0" smtClean="0"/>
              <a:t>Compartment syndrome of the forearm </a:t>
            </a:r>
            <a:endParaRPr lang="en-US" sz="2800" dirty="0"/>
          </a:p>
        </p:txBody>
      </p:sp>
      <p:sp>
        <p:nvSpPr>
          <p:cNvPr id="5" name="Text Placeholder 4"/>
          <p:cNvSpPr>
            <a:spLocks noGrp="1"/>
          </p:cNvSpPr>
          <p:nvPr>
            <p:ph type="body" sz="half" idx="2"/>
          </p:nvPr>
        </p:nvSpPr>
        <p:spPr>
          <a:xfrm>
            <a:off x="457200" y="1435100"/>
            <a:ext cx="4114800" cy="4691063"/>
          </a:xfrm>
        </p:spPr>
        <p:txBody>
          <a:bodyPr>
            <a:normAutofit lnSpcReduction="10000"/>
          </a:bodyPr>
          <a:lstStyle/>
          <a:p>
            <a:pPr algn="l" rtl="0"/>
            <a:r>
              <a:rPr lang="en-US" sz="2000" dirty="0" smtClean="0"/>
              <a:t>Early signs include </a:t>
            </a:r>
          </a:p>
          <a:p>
            <a:pPr algn="l" rtl="0"/>
            <a:r>
              <a:rPr lang="en-US" sz="2000" dirty="0" smtClean="0"/>
              <a:t>Absence of capillary refill in the nail bed </a:t>
            </a:r>
          </a:p>
          <a:p>
            <a:pPr algn="l" rtl="0"/>
            <a:r>
              <a:rPr lang="en-US" sz="2000" dirty="0" smtClean="0"/>
              <a:t>Altered skin sensation. </a:t>
            </a:r>
          </a:p>
          <a:p>
            <a:pPr algn="l" rtl="0"/>
            <a:r>
              <a:rPr lang="en-US" sz="2000" dirty="0" smtClean="0"/>
              <a:t>Pain disproportionate to the injury , pain on passive stretch of muscles      ( muscle ischemia) </a:t>
            </a:r>
          </a:p>
          <a:p>
            <a:pPr algn="l" rtl="0"/>
            <a:r>
              <a:rPr lang="en-US" sz="2000" dirty="0" smtClean="0"/>
              <a:t>Tenderness (late sign) is caused by edema.</a:t>
            </a:r>
          </a:p>
          <a:p>
            <a:pPr algn="l" rtl="0"/>
            <a:r>
              <a:rPr lang="en-US" sz="2000" dirty="0" smtClean="0"/>
              <a:t>Deep fascia must incised surgically to decompress the affected compartment.</a:t>
            </a:r>
          </a:p>
          <a:p>
            <a:pPr algn="l" rtl="0"/>
            <a:r>
              <a:rPr lang="en-US" sz="2000" dirty="0" smtClean="0"/>
              <a:t>A delay up to 4 h can cause irreversible damage to the muscles  </a:t>
            </a:r>
          </a:p>
          <a:p>
            <a:endParaRPr lang="en-US" sz="2000" dirty="0"/>
          </a:p>
        </p:txBody>
      </p:sp>
      <p:pic>
        <p:nvPicPr>
          <p:cNvPr id="6" name="Picture 7" descr="Forearm volar approach"/>
          <p:cNvPicPr>
            <a:picLocks noGrp="1" noChangeAspect="1" noChangeArrowheads="1"/>
          </p:cNvPicPr>
          <p:nvPr>
            <p:ph idx="1"/>
          </p:nvPr>
        </p:nvPicPr>
        <p:blipFill>
          <a:blip r:embed="rId2" cstate="print"/>
          <a:srcRect/>
          <a:stretch>
            <a:fillRect/>
          </a:stretch>
        </p:blipFill>
        <p:spPr bwMode="auto">
          <a:xfrm>
            <a:off x="4644008" y="2908340"/>
            <a:ext cx="4223776" cy="2859252"/>
          </a:xfrm>
          <a:prstGeom prst="rect">
            <a:avLst/>
          </a:prstGeom>
          <a:noFill/>
          <a:ln>
            <a:solidFill>
              <a:schemeClr val="accent1"/>
            </a:solid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931224" cy="635670"/>
          </a:xfrm>
        </p:spPr>
        <p:txBody>
          <a:bodyPr>
            <a:normAutofit/>
          </a:bodyPr>
          <a:lstStyle/>
          <a:p>
            <a:pPr algn="ctr"/>
            <a:r>
              <a:rPr lang="en-IN" sz="3200" dirty="0" smtClean="0">
                <a:latin typeface="Arial"/>
                <a:cs typeface="Arial"/>
              </a:rPr>
              <a:t>Volkmann’s ischemic contracture</a:t>
            </a:r>
            <a:endParaRPr lang="en-US" sz="3200" dirty="0"/>
          </a:p>
        </p:txBody>
      </p:sp>
      <p:sp>
        <p:nvSpPr>
          <p:cNvPr id="4" name="Text Placeholder 3"/>
          <p:cNvSpPr>
            <a:spLocks noGrp="1"/>
          </p:cNvSpPr>
          <p:nvPr>
            <p:ph type="body" sz="half" idx="2"/>
          </p:nvPr>
        </p:nvSpPr>
        <p:spPr>
          <a:xfrm>
            <a:off x="457200" y="1435100"/>
            <a:ext cx="4330824" cy="4691063"/>
          </a:xfrm>
        </p:spPr>
        <p:txBody>
          <a:bodyPr>
            <a:noAutofit/>
          </a:bodyPr>
          <a:lstStyle/>
          <a:p>
            <a:pPr algn="l" rtl="0"/>
            <a:r>
              <a:rPr lang="en-US" sz="2400" dirty="0" smtClean="0"/>
              <a:t>A contracture of muscles of the forearm follows fracture distal end </a:t>
            </a:r>
            <a:r>
              <a:rPr lang="en-US" sz="2400" dirty="0" err="1" smtClean="0"/>
              <a:t>humerus</a:t>
            </a:r>
            <a:r>
              <a:rPr lang="en-US" sz="2400" dirty="0" smtClean="0"/>
              <a:t> or both bones ; radius and ulna. </a:t>
            </a:r>
          </a:p>
          <a:p>
            <a:pPr algn="l" rtl="0"/>
            <a:r>
              <a:rPr lang="en-US" sz="2400" b="1" dirty="0" smtClean="0"/>
              <a:t>A localized segment of the brachial artery goes into spasm. </a:t>
            </a:r>
          </a:p>
          <a:p>
            <a:pPr algn="l" rtl="0"/>
            <a:r>
              <a:rPr lang="en-US" sz="2400" dirty="0" smtClean="0"/>
              <a:t>Reduction of the blood flow  to flexor and extensor muscles that undergo ischemic necrosis.</a:t>
            </a:r>
          </a:p>
          <a:p>
            <a:pPr algn="l" rtl="0"/>
            <a:r>
              <a:rPr lang="en-US" sz="2400" dirty="0" smtClean="0"/>
              <a:t>The muscles are replaced by fibrous tissue, which contracts producing the deformity    </a:t>
            </a:r>
          </a:p>
          <a:p>
            <a:endParaRPr lang="en-US" sz="2400" dirty="0"/>
          </a:p>
        </p:txBody>
      </p:sp>
      <p:pic>
        <p:nvPicPr>
          <p:cNvPr id="6" name="Content Placeholder 3" descr="E:\anatomy\New Folder\1a10f02a.jpg"/>
          <p:cNvPicPr>
            <a:picLocks noGrp="1" noChangeAspect="1" noChangeArrowheads="1"/>
          </p:cNvPicPr>
          <p:nvPr>
            <p:ph idx="1"/>
          </p:nvPr>
        </p:nvPicPr>
        <p:blipFill>
          <a:blip r:embed="rId2" cstate="print"/>
          <a:srcRect/>
          <a:stretch>
            <a:fillRect/>
          </a:stretch>
        </p:blipFill>
        <p:spPr bwMode="auto">
          <a:xfrm>
            <a:off x="4822370" y="2277963"/>
            <a:ext cx="3854086" cy="2879229"/>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7859216" cy="707678"/>
          </a:xfrm>
        </p:spPr>
        <p:txBody>
          <a:bodyPr>
            <a:normAutofit/>
          </a:bodyPr>
          <a:lstStyle/>
          <a:p>
            <a:pPr algn="ctr"/>
            <a:r>
              <a:rPr lang="en-IN" sz="3200" dirty="0" smtClean="0">
                <a:latin typeface="Arial"/>
                <a:cs typeface="Arial"/>
              </a:rPr>
              <a:t>Volkmann’s ischemic contracture</a:t>
            </a:r>
            <a:endParaRPr lang="en-US" sz="3200" dirty="0"/>
          </a:p>
        </p:txBody>
      </p:sp>
      <p:sp>
        <p:nvSpPr>
          <p:cNvPr id="5" name="Text Placeholder 4"/>
          <p:cNvSpPr>
            <a:spLocks noGrp="1"/>
          </p:cNvSpPr>
          <p:nvPr>
            <p:ph type="body" sz="half" idx="2"/>
          </p:nvPr>
        </p:nvSpPr>
        <p:spPr>
          <a:xfrm>
            <a:off x="457200" y="1428736"/>
            <a:ext cx="4402832" cy="5137172"/>
          </a:xfrm>
        </p:spPr>
        <p:txBody>
          <a:bodyPr>
            <a:noAutofit/>
          </a:bodyPr>
          <a:lstStyle/>
          <a:p>
            <a:pPr algn="l" rtl="0"/>
            <a:endParaRPr lang="en-US" sz="2800" dirty="0" smtClean="0"/>
          </a:p>
          <a:p>
            <a:pPr algn="l" rtl="0"/>
            <a:r>
              <a:rPr lang="en-US" sz="2800" dirty="0" smtClean="0"/>
              <a:t>Both extensor and flexor, are affected </a:t>
            </a:r>
          </a:p>
          <a:p>
            <a:pPr algn="l" rtl="0"/>
            <a:r>
              <a:rPr lang="en-US" sz="2800" dirty="0" smtClean="0"/>
              <a:t> the </a:t>
            </a:r>
            <a:r>
              <a:rPr lang="en-US" sz="2800" b="1" dirty="0" smtClean="0"/>
              <a:t>wrist joint is flexed </a:t>
            </a:r>
            <a:r>
              <a:rPr lang="en-US" sz="2800" dirty="0" smtClean="0"/>
              <a:t>and </a:t>
            </a:r>
            <a:r>
              <a:rPr lang="en-US" sz="2800" b="1" dirty="0" err="1" smtClean="0"/>
              <a:t>metacarpophalangeal</a:t>
            </a:r>
            <a:r>
              <a:rPr lang="en-US" sz="2800" b="1" dirty="0" smtClean="0"/>
              <a:t> joints are extended </a:t>
            </a:r>
            <a:r>
              <a:rPr lang="en-US" sz="2800" dirty="0" smtClean="0"/>
              <a:t>and the  </a:t>
            </a:r>
            <a:r>
              <a:rPr lang="en-US" sz="2800" b="1" dirty="0" err="1" smtClean="0"/>
              <a:t>interphalangeal</a:t>
            </a:r>
            <a:r>
              <a:rPr lang="en-US" sz="2800" b="1" dirty="0" smtClean="0"/>
              <a:t> joints are flexed </a:t>
            </a:r>
          </a:p>
          <a:p>
            <a:endParaRPr lang="en-US" sz="2800" dirty="0"/>
          </a:p>
        </p:txBody>
      </p:sp>
      <p:pic>
        <p:nvPicPr>
          <p:cNvPr id="8194" name="Picture 2" descr="C:\Documents and Settings\Dr.Essam\My Documents\summer courseNew Folder\2014\volkmanns-ischemic-contracture.jpg"/>
          <p:cNvPicPr>
            <a:picLocks noGrp="1" noChangeAspect="1" noChangeArrowheads="1"/>
          </p:cNvPicPr>
          <p:nvPr>
            <p:ph idx="1"/>
          </p:nvPr>
        </p:nvPicPr>
        <p:blipFill>
          <a:blip r:embed="rId2" cstate="print"/>
          <a:srcRect/>
          <a:stretch>
            <a:fillRect/>
          </a:stretch>
        </p:blipFill>
        <p:spPr bwMode="auto">
          <a:xfrm>
            <a:off x="5076056" y="1484784"/>
            <a:ext cx="3888433" cy="259228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7984" y="277813"/>
            <a:ext cx="4258816" cy="1143000"/>
          </a:xfrm>
        </p:spPr>
        <p:txBody>
          <a:bodyPr>
            <a:normAutofit/>
          </a:bodyPr>
          <a:lstStyle/>
          <a:p>
            <a:r>
              <a:rPr lang="en-US" dirty="0" smtClean="0">
                <a:solidFill>
                  <a:srgbClr val="FF0000"/>
                </a:solidFill>
                <a:latin typeface="Arial"/>
                <a:cs typeface="Arial"/>
              </a:rPr>
              <a:t>Brachial Artery</a:t>
            </a:r>
            <a:endParaRPr lang="en-US" dirty="0"/>
          </a:p>
        </p:txBody>
      </p:sp>
      <p:sp>
        <p:nvSpPr>
          <p:cNvPr id="3" name="Text Placeholder 2"/>
          <p:cNvSpPr>
            <a:spLocks noGrp="1"/>
          </p:cNvSpPr>
          <p:nvPr>
            <p:ph type="body" sz="half" idx="1"/>
          </p:nvPr>
        </p:nvSpPr>
        <p:spPr>
          <a:xfrm>
            <a:off x="395536" y="404664"/>
            <a:ext cx="4038600" cy="5682853"/>
          </a:xfrm>
        </p:spPr>
        <p:txBody>
          <a:bodyPr>
            <a:normAutofit fontScale="77500" lnSpcReduction="20000"/>
          </a:bodyPr>
          <a:lstStyle/>
          <a:p>
            <a:pPr marL="342900" lvl="1" indent="-342900" algn="l" rtl="0">
              <a:buFont typeface="Wingdings" pitchFamily="2" charset="2"/>
              <a:buChar char="q"/>
            </a:pPr>
            <a:r>
              <a:rPr lang="en-US" sz="3400" dirty="0" smtClean="0">
                <a:latin typeface="Arial"/>
                <a:cs typeface="Arial"/>
              </a:rPr>
              <a:t>Begins at the lower  margin of </a:t>
            </a:r>
            <a:r>
              <a:rPr lang="en-US" sz="3400" dirty="0" smtClean="0">
                <a:solidFill>
                  <a:srgbClr val="FF0000"/>
                </a:solidFill>
                <a:latin typeface="Arial"/>
                <a:cs typeface="Arial"/>
              </a:rPr>
              <a:t>Teres major, </a:t>
            </a:r>
            <a:r>
              <a:rPr lang="en-US" sz="3400" dirty="0" smtClean="0">
                <a:latin typeface="Arial"/>
                <a:cs typeface="Arial"/>
              </a:rPr>
              <a:t>as a continuation of the axillary artery </a:t>
            </a:r>
          </a:p>
          <a:p>
            <a:pPr marL="342900" lvl="1" indent="-342900" algn="l" rtl="0">
              <a:buFont typeface="Wingdings" pitchFamily="2" charset="2"/>
              <a:buChar char="q"/>
            </a:pPr>
            <a:r>
              <a:rPr lang="en-US" sz="3400" dirty="0" smtClean="0">
                <a:latin typeface="Arial"/>
                <a:cs typeface="Arial"/>
              </a:rPr>
              <a:t>Major Branches</a:t>
            </a:r>
          </a:p>
          <a:p>
            <a:pPr marL="342900" lvl="1" indent="-342900" algn="l" rtl="0">
              <a:buFont typeface="Arial"/>
              <a:buChar char="•"/>
            </a:pPr>
            <a:r>
              <a:rPr lang="en-US" sz="3400" dirty="0" smtClean="0">
                <a:latin typeface="Arial"/>
                <a:cs typeface="Arial"/>
              </a:rPr>
              <a:t>Profunda Brachial, </a:t>
            </a:r>
          </a:p>
          <a:p>
            <a:pPr marL="342900" lvl="1" indent="-342900" algn="l" rtl="0">
              <a:buFont typeface="Arial"/>
              <a:buChar char="•"/>
            </a:pPr>
            <a:r>
              <a:rPr lang="en-US" sz="3400" dirty="0" smtClean="0">
                <a:latin typeface="Arial"/>
                <a:cs typeface="Arial"/>
              </a:rPr>
              <a:t>Superior and Inferior Ulnar collateral arteries.</a:t>
            </a:r>
          </a:p>
          <a:p>
            <a:pPr marL="342900" lvl="1" indent="-342900" algn="l" rtl="0">
              <a:buFont typeface="Arial"/>
              <a:buChar char="•"/>
            </a:pPr>
            <a:r>
              <a:rPr lang="en-US" sz="3400" dirty="0" smtClean="0">
                <a:latin typeface="Arial"/>
                <a:cs typeface="Arial"/>
              </a:rPr>
              <a:t>Muscular. </a:t>
            </a:r>
          </a:p>
          <a:p>
            <a:pPr marL="342900" lvl="1" indent="-342900" algn="l" rtl="0">
              <a:buFont typeface="Arial"/>
              <a:buChar char="•"/>
            </a:pPr>
            <a:r>
              <a:rPr lang="en-US" sz="3400" dirty="0" smtClean="0">
                <a:latin typeface="Arial"/>
                <a:cs typeface="Arial"/>
              </a:rPr>
              <a:t>Nutrient to the humerus. </a:t>
            </a:r>
          </a:p>
          <a:p>
            <a:pPr marL="342900" lvl="1" indent="-342900" algn="l" rtl="0">
              <a:buFont typeface="Arial"/>
              <a:buChar char="•"/>
            </a:pPr>
            <a:r>
              <a:rPr lang="en-US" sz="3400" dirty="0" smtClean="0">
                <a:latin typeface="Arial"/>
                <a:cs typeface="Arial"/>
              </a:rPr>
              <a:t>Terminates opposite the </a:t>
            </a:r>
            <a:r>
              <a:rPr lang="en-US" sz="3400" dirty="0" smtClean="0">
                <a:solidFill>
                  <a:srgbClr val="FF0000"/>
                </a:solidFill>
                <a:latin typeface="Arial"/>
                <a:cs typeface="Arial"/>
              </a:rPr>
              <a:t>neck  of radius </a:t>
            </a:r>
            <a:r>
              <a:rPr lang="en-US" sz="3400" dirty="0" smtClean="0">
                <a:latin typeface="Arial"/>
                <a:cs typeface="Arial"/>
              </a:rPr>
              <a:t>by dividing unto the </a:t>
            </a:r>
            <a:r>
              <a:rPr lang="en-US" sz="3400" dirty="0" smtClean="0">
                <a:solidFill>
                  <a:srgbClr val="FF0000"/>
                </a:solidFill>
                <a:latin typeface="Arial"/>
                <a:cs typeface="Arial"/>
              </a:rPr>
              <a:t>Radial and Ulnar Arteries, </a:t>
            </a:r>
            <a:endParaRPr lang="en-US" dirty="0">
              <a:solidFill>
                <a:srgbClr val="FF0000"/>
              </a:solidFill>
            </a:endParaRPr>
          </a:p>
        </p:txBody>
      </p:sp>
      <p:pic>
        <p:nvPicPr>
          <p:cNvPr id="5" name="Picture 2"/>
          <p:cNvPicPr>
            <a:picLocks noGrp="1" noChangeAspect="1" noChangeArrowheads="1"/>
          </p:cNvPicPr>
          <p:nvPr>
            <p:ph sz="half" idx="2"/>
          </p:nvPr>
        </p:nvPicPr>
        <p:blipFill>
          <a:blip r:embed="rId2" cstate="print"/>
          <a:srcRect/>
          <a:stretch>
            <a:fillRect/>
          </a:stretch>
        </p:blipFill>
        <p:spPr>
          <a:xfrm>
            <a:off x="4463346" y="1556792"/>
            <a:ext cx="4429134" cy="4639355"/>
          </a:xfrm>
          <a:noFill/>
        </p:spPr>
      </p:pic>
      <p:sp>
        <p:nvSpPr>
          <p:cNvPr id="6" name="Rectangle 5"/>
          <p:cNvSpPr/>
          <p:nvPr/>
        </p:nvSpPr>
        <p:spPr>
          <a:xfrm>
            <a:off x="7452320" y="3356992"/>
            <a:ext cx="72008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60032" y="5445224"/>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16216" y="6021288"/>
            <a:ext cx="50405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Arterial injury </a:t>
            </a:r>
            <a:endParaRPr lang="en-US" dirty="0"/>
          </a:p>
        </p:txBody>
      </p:sp>
      <p:sp>
        <p:nvSpPr>
          <p:cNvPr id="3" name="Content Placeholder 2"/>
          <p:cNvSpPr>
            <a:spLocks noGrp="1"/>
          </p:cNvSpPr>
          <p:nvPr>
            <p:ph idx="1"/>
          </p:nvPr>
        </p:nvSpPr>
        <p:spPr/>
        <p:txBody>
          <a:bodyPr>
            <a:normAutofit lnSpcReduction="10000"/>
          </a:bodyPr>
          <a:lstStyle/>
          <a:p>
            <a:pPr algn="l" rtl="0"/>
            <a:r>
              <a:rPr lang="en-US" dirty="0" smtClean="0"/>
              <a:t>Arteries of the upper limbs damaged by penetrating wounds may require ligation. </a:t>
            </a:r>
          </a:p>
          <a:p>
            <a:pPr algn="l" rtl="0"/>
            <a:r>
              <a:rPr lang="en-US" dirty="0" smtClean="0"/>
              <a:t>Adequate collateral circulation around shoulder, elbow and wrist prevent subsequent tissue necrosis or gangrene providing that the patient's general circulation is satisfactory. </a:t>
            </a:r>
          </a:p>
          <a:p>
            <a:pPr algn="l" rtl="0"/>
            <a:r>
              <a:rPr lang="en-US" dirty="0" smtClean="0"/>
              <a:t>It may tack days or weeks to open sufficiently to provide the distal part of the limb with the same volume of blood.      </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Palpation and compression of arteries </a:t>
            </a:r>
            <a:endParaRPr lang="en-US" dirty="0"/>
          </a:p>
        </p:txBody>
      </p:sp>
      <p:sp>
        <p:nvSpPr>
          <p:cNvPr id="3" name="Content Placeholder 2"/>
          <p:cNvSpPr>
            <a:spLocks noGrp="1"/>
          </p:cNvSpPr>
          <p:nvPr>
            <p:ph idx="1"/>
          </p:nvPr>
        </p:nvSpPr>
        <p:spPr/>
        <p:txBody>
          <a:bodyPr>
            <a:normAutofit/>
          </a:bodyPr>
          <a:lstStyle/>
          <a:p>
            <a:pPr algn="l" rtl="0"/>
            <a:r>
              <a:rPr lang="en-US" dirty="0" smtClean="0"/>
              <a:t>Arteries of the upper limb can be palpated or compressed in an emergency. </a:t>
            </a:r>
          </a:p>
          <a:p>
            <a:pPr algn="l" rtl="0"/>
            <a:r>
              <a:rPr lang="en-US" b="1" dirty="0" smtClean="0">
                <a:solidFill>
                  <a:srgbClr val="FF0000"/>
                </a:solidFill>
              </a:rPr>
              <a:t>Subclavian artery </a:t>
            </a:r>
            <a:r>
              <a:rPr lang="en-US" dirty="0" smtClean="0"/>
              <a:t>;can be traced in the root of posterior triangle of the neck as it crosses the 1</a:t>
            </a:r>
            <a:r>
              <a:rPr lang="en-US" baseline="30000" dirty="0" smtClean="0"/>
              <a:t>st</a:t>
            </a:r>
            <a:r>
              <a:rPr lang="en-US" dirty="0" smtClean="0"/>
              <a:t> rib to become the axillary artery . </a:t>
            </a:r>
          </a:p>
          <a:p>
            <a:pPr algn="l" rtl="0"/>
            <a:r>
              <a:rPr lang="en-US" b="1" dirty="0" smtClean="0">
                <a:solidFill>
                  <a:srgbClr val="FF0000"/>
                </a:solidFill>
              </a:rPr>
              <a:t>Axillary artery (3</a:t>
            </a:r>
            <a:r>
              <a:rPr lang="en-US" b="1" baseline="30000" dirty="0" smtClean="0">
                <a:solidFill>
                  <a:srgbClr val="FF0000"/>
                </a:solidFill>
              </a:rPr>
              <a:t>rd</a:t>
            </a:r>
            <a:r>
              <a:rPr lang="en-US" b="1" dirty="0" smtClean="0">
                <a:solidFill>
                  <a:srgbClr val="FF0000"/>
                </a:solidFill>
              </a:rPr>
              <a:t> part); </a:t>
            </a:r>
            <a:r>
              <a:rPr lang="en-US" sz="3100" dirty="0" smtClean="0"/>
              <a:t>can be felt in </a:t>
            </a:r>
            <a:r>
              <a:rPr lang="en-US" dirty="0" smtClean="0"/>
              <a:t>the axilla as it lies anterior to </a:t>
            </a:r>
            <a:r>
              <a:rPr lang="en-US" dirty="0" err="1" smtClean="0"/>
              <a:t>teres</a:t>
            </a:r>
            <a:r>
              <a:rPr lang="en-US" dirty="0" smtClean="0"/>
              <a:t> major muscle .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Palpation and compression of arteries </a:t>
            </a:r>
            <a:endParaRPr lang="en-US" dirty="0"/>
          </a:p>
        </p:txBody>
      </p:sp>
      <p:sp>
        <p:nvSpPr>
          <p:cNvPr id="3" name="Content Placeholder 2"/>
          <p:cNvSpPr>
            <a:spLocks noGrp="1"/>
          </p:cNvSpPr>
          <p:nvPr>
            <p:ph idx="1"/>
          </p:nvPr>
        </p:nvSpPr>
        <p:spPr/>
        <p:txBody>
          <a:bodyPr>
            <a:normAutofit fontScale="92500" lnSpcReduction="10000"/>
          </a:bodyPr>
          <a:lstStyle/>
          <a:p>
            <a:pPr algn="l" rtl="0"/>
            <a:r>
              <a:rPr lang="en-US" b="1" dirty="0" smtClean="0">
                <a:solidFill>
                  <a:srgbClr val="FF0000"/>
                </a:solidFill>
              </a:rPr>
              <a:t>Brachial artery; </a:t>
            </a:r>
            <a:r>
              <a:rPr lang="en-US" sz="3100" dirty="0" smtClean="0"/>
              <a:t>can be palpated in </a:t>
            </a:r>
            <a:r>
              <a:rPr lang="en-US" dirty="0" smtClean="0"/>
              <a:t>the arm as it lies on </a:t>
            </a:r>
            <a:r>
              <a:rPr lang="en-US" dirty="0" err="1" smtClean="0"/>
              <a:t>brachalis</a:t>
            </a:r>
            <a:r>
              <a:rPr lang="en-US" dirty="0" smtClean="0"/>
              <a:t> and is overlapped from the lateral side by the biceps brachii. </a:t>
            </a:r>
          </a:p>
          <a:p>
            <a:pPr algn="l" rtl="0"/>
            <a:r>
              <a:rPr lang="en-US" b="1" dirty="0" smtClean="0">
                <a:solidFill>
                  <a:srgbClr val="FF0000"/>
                </a:solidFill>
              </a:rPr>
              <a:t>Radial artery; </a:t>
            </a:r>
            <a:r>
              <a:rPr lang="en-US" sz="3100" dirty="0" smtClean="0"/>
              <a:t>it lies superficial </a:t>
            </a:r>
            <a:r>
              <a:rPr lang="en-US" dirty="0" smtClean="0"/>
              <a:t>anterior to distal end of radius between tendons of </a:t>
            </a:r>
            <a:r>
              <a:rPr lang="en-US" dirty="0" err="1" smtClean="0"/>
              <a:t>brachioradialis</a:t>
            </a:r>
            <a:r>
              <a:rPr lang="en-US" dirty="0" smtClean="0"/>
              <a:t> and flexor </a:t>
            </a:r>
            <a:r>
              <a:rPr lang="en-US" dirty="0" err="1" smtClean="0"/>
              <a:t>carbi</a:t>
            </a:r>
            <a:r>
              <a:rPr lang="en-US" dirty="0" smtClean="0"/>
              <a:t> </a:t>
            </a:r>
            <a:r>
              <a:rPr lang="en-US" dirty="0" err="1" smtClean="0"/>
              <a:t>radialis</a:t>
            </a:r>
            <a:r>
              <a:rPr lang="en-US" dirty="0" smtClean="0"/>
              <a:t> (radial pulse) or as it crosses the anatomical snuffbox.   </a:t>
            </a:r>
          </a:p>
          <a:p>
            <a:pPr algn="l" rtl="0"/>
            <a:r>
              <a:rPr lang="en-US" b="1" dirty="0" err="1" smtClean="0">
                <a:solidFill>
                  <a:srgbClr val="FF0000"/>
                </a:solidFill>
              </a:rPr>
              <a:t>Ulnar</a:t>
            </a:r>
            <a:r>
              <a:rPr lang="en-US" b="1" dirty="0" smtClean="0">
                <a:solidFill>
                  <a:srgbClr val="FF0000"/>
                </a:solidFill>
              </a:rPr>
              <a:t> artery; </a:t>
            </a:r>
            <a:r>
              <a:rPr lang="en-US" dirty="0" smtClean="0"/>
              <a:t>can be palpated as it crosses anterior to the flexor retinaculum lateral to pisiform bone.  </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Allen test </a:t>
            </a:r>
            <a:endParaRPr lang="en-US" dirty="0"/>
          </a:p>
        </p:txBody>
      </p:sp>
      <p:sp>
        <p:nvSpPr>
          <p:cNvPr id="3" name="Content Placeholder 2"/>
          <p:cNvSpPr>
            <a:spLocks noGrp="1"/>
          </p:cNvSpPr>
          <p:nvPr>
            <p:ph idx="1"/>
          </p:nvPr>
        </p:nvSpPr>
        <p:spPr/>
        <p:txBody>
          <a:bodyPr>
            <a:normAutofit fontScale="85000" lnSpcReduction="20000"/>
          </a:bodyPr>
          <a:lstStyle/>
          <a:p>
            <a:pPr algn="l" rtl="0"/>
            <a:r>
              <a:rPr lang="en-US" dirty="0" smtClean="0"/>
              <a:t>It is used to </a:t>
            </a:r>
            <a:r>
              <a:rPr lang="en-US" b="1" dirty="0" smtClean="0"/>
              <a:t>determine the patency of radial and ulnar arteries</a:t>
            </a:r>
          </a:p>
          <a:p>
            <a:pPr algn="l" rtl="0"/>
            <a:r>
              <a:rPr lang="en-US" dirty="0" smtClean="0"/>
              <a:t>The hands are resting on a lap</a:t>
            </a:r>
          </a:p>
          <a:p>
            <a:pPr algn="l" rtl="0"/>
            <a:r>
              <a:rPr lang="en-US" dirty="0" smtClean="0"/>
              <a:t>To examine the ulner artery</a:t>
            </a:r>
          </a:p>
          <a:p>
            <a:pPr algn="l" rtl="0"/>
            <a:r>
              <a:rPr lang="en-US" dirty="0" smtClean="0"/>
              <a:t>Ask the patient to tightly clench the fists</a:t>
            </a:r>
          </a:p>
          <a:p>
            <a:pPr algn="l" rtl="0"/>
            <a:r>
              <a:rPr lang="en-US" dirty="0" smtClean="0"/>
              <a:t>Compress the radial arteries</a:t>
            </a:r>
          </a:p>
          <a:p>
            <a:pPr algn="l" rtl="0"/>
            <a:r>
              <a:rPr lang="en-US" dirty="0" smtClean="0"/>
              <a:t>Ask the patient to open the hands; </a:t>
            </a:r>
          </a:p>
          <a:p>
            <a:pPr algn="l" rtl="0"/>
            <a:r>
              <a:rPr lang="en-US" dirty="0" smtClean="0"/>
              <a:t>the skin of the palm is at first white then the palms are promptly turn pink.</a:t>
            </a:r>
          </a:p>
          <a:p>
            <a:pPr algn="l" rtl="0"/>
            <a:r>
              <a:rPr lang="en-US" dirty="0" smtClean="0"/>
              <a:t>This establishes that the ulner arteries are patent. </a:t>
            </a:r>
          </a:p>
          <a:p>
            <a:pPr algn="l" rtl="0"/>
            <a:r>
              <a:rPr lang="en-US" dirty="0" smtClean="0"/>
              <a:t>Do the same with ulner arteries  </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ARTERIAL INNERVATION AND RAYNAUD’S DISEASE </a:t>
            </a:r>
            <a:endParaRPr lang="en-US" sz="3600" dirty="0"/>
          </a:p>
        </p:txBody>
      </p:sp>
      <p:sp>
        <p:nvSpPr>
          <p:cNvPr id="3" name="Content Placeholder 2"/>
          <p:cNvSpPr>
            <a:spLocks noGrp="1"/>
          </p:cNvSpPr>
          <p:nvPr>
            <p:ph idx="1"/>
          </p:nvPr>
        </p:nvSpPr>
        <p:spPr/>
        <p:txBody>
          <a:bodyPr>
            <a:normAutofit lnSpcReduction="10000"/>
          </a:bodyPr>
          <a:lstStyle/>
          <a:p>
            <a:pPr algn="l" rtl="0"/>
            <a:r>
              <a:rPr lang="en-US" dirty="0" smtClean="0"/>
              <a:t>Sympathetic innervation of the upper limb arteries is carried on by; preganglionic fibers from cell bodies from </a:t>
            </a:r>
            <a:r>
              <a:rPr lang="en-US" dirty="0" smtClean="0">
                <a:solidFill>
                  <a:srgbClr val="FF0000"/>
                </a:solidFill>
              </a:rPr>
              <a:t>2</a:t>
            </a:r>
            <a:r>
              <a:rPr lang="en-US" baseline="30000" dirty="0" smtClean="0">
                <a:solidFill>
                  <a:srgbClr val="FF0000"/>
                </a:solidFill>
              </a:rPr>
              <a:t>nd</a:t>
            </a:r>
            <a:r>
              <a:rPr lang="en-US" dirty="0" smtClean="0">
                <a:solidFill>
                  <a:srgbClr val="FF0000"/>
                </a:solidFill>
              </a:rPr>
              <a:t> to 8</a:t>
            </a:r>
            <a:r>
              <a:rPr lang="en-US" baseline="30000" dirty="0" smtClean="0">
                <a:solidFill>
                  <a:srgbClr val="FF0000"/>
                </a:solidFill>
              </a:rPr>
              <a:t>th</a:t>
            </a:r>
            <a:r>
              <a:rPr lang="en-US" dirty="0" smtClean="0">
                <a:solidFill>
                  <a:srgbClr val="FF0000"/>
                </a:solidFill>
              </a:rPr>
              <a:t> thoracic </a:t>
            </a:r>
            <a:r>
              <a:rPr lang="en-US" dirty="0" smtClean="0"/>
              <a:t>segments. </a:t>
            </a:r>
          </a:p>
          <a:p>
            <a:pPr algn="l" rtl="0"/>
            <a:r>
              <a:rPr lang="en-US" dirty="0" smtClean="0"/>
              <a:t>They ascend in the sympathetic trunk to synapse in middle and inferior cervical and 1</a:t>
            </a:r>
            <a:r>
              <a:rPr lang="en-US" baseline="30000" dirty="0" smtClean="0"/>
              <a:t>st</a:t>
            </a:r>
            <a:r>
              <a:rPr lang="en-US" dirty="0" smtClean="0"/>
              <a:t> thoracic. </a:t>
            </a:r>
          </a:p>
          <a:p>
            <a:pPr algn="l" rtl="0"/>
            <a:r>
              <a:rPr lang="en-US" dirty="0" smtClean="0"/>
              <a:t>Postganglionic fibers are distributed along branches of the </a:t>
            </a:r>
            <a:r>
              <a:rPr lang="en-US" dirty="0" smtClean="0">
                <a:solidFill>
                  <a:srgbClr val="FF0000"/>
                </a:solidFill>
              </a:rPr>
              <a:t>brachial plexus.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859216" cy="707678"/>
          </a:xfrm>
        </p:spPr>
        <p:txBody>
          <a:bodyPr>
            <a:noAutofit/>
          </a:bodyPr>
          <a:lstStyle/>
          <a:p>
            <a:pPr algn="ctr"/>
            <a:r>
              <a:rPr lang="en-US" sz="2800" dirty="0" smtClean="0"/>
              <a:t>ARTERIAL INNERVATION AND RAYNAUD’S DISEASE </a:t>
            </a:r>
            <a:endParaRPr lang="en-US" sz="2800" dirty="0"/>
          </a:p>
        </p:txBody>
      </p:sp>
      <p:sp>
        <p:nvSpPr>
          <p:cNvPr id="4" name="Text Placeholder 3"/>
          <p:cNvSpPr>
            <a:spLocks noGrp="1"/>
          </p:cNvSpPr>
          <p:nvPr>
            <p:ph type="body" sz="half" idx="2"/>
          </p:nvPr>
        </p:nvSpPr>
        <p:spPr>
          <a:xfrm>
            <a:off x="457200" y="1435100"/>
            <a:ext cx="3322712" cy="4691063"/>
          </a:xfrm>
        </p:spPr>
        <p:txBody>
          <a:bodyPr>
            <a:normAutofit/>
          </a:bodyPr>
          <a:lstStyle/>
          <a:p>
            <a:pPr algn="l" rtl="0"/>
            <a:r>
              <a:rPr lang="en-US" sz="2800" b="1" dirty="0" err="1" smtClean="0">
                <a:solidFill>
                  <a:srgbClr val="FF0000"/>
                </a:solidFill>
              </a:rPr>
              <a:t>Raynaud’s</a:t>
            </a:r>
            <a:r>
              <a:rPr lang="en-US" sz="2800" b="1" dirty="0" smtClean="0">
                <a:solidFill>
                  <a:srgbClr val="FF0000"/>
                </a:solidFill>
              </a:rPr>
              <a:t> disease </a:t>
            </a:r>
            <a:r>
              <a:rPr lang="en-US" sz="2800" b="1" dirty="0" smtClean="0"/>
              <a:t>is a </a:t>
            </a:r>
            <a:r>
              <a:rPr lang="en-US" sz="2800" b="1" dirty="0" err="1" smtClean="0"/>
              <a:t>vasospastic</a:t>
            </a:r>
            <a:r>
              <a:rPr lang="en-US" sz="2800" b="1" dirty="0" smtClean="0"/>
              <a:t> diseases involves digital arteries.</a:t>
            </a:r>
          </a:p>
          <a:p>
            <a:pPr algn="l" rtl="0"/>
            <a:r>
              <a:rPr lang="en-US" sz="2800" dirty="0" smtClean="0"/>
              <a:t>It may require </a:t>
            </a:r>
            <a:r>
              <a:rPr lang="en-US" sz="2800" b="1" dirty="0" err="1" smtClean="0"/>
              <a:t>cervicodorsal</a:t>
            </a:r>
            <a:r>
              <a:rPr lang="en-US" sz="2800" b="1" dirty="0" smtClean="0"/>
              <a:t> </a:t>
            </a:r>
            <a:r>
              <a:rPr lang="en-US" sz="2800" dirty="0" err="1" smtClean="0"/>
              <a:t>perganglionic</a:t>
            </a:r>
            <a:r>
              <a:rPr lang="en-US" sz="2800" dirty="0" smtClean="0"/>
              <a:t> </a:t>
            </a:r>
            <a:r>
              <a:rPr lang="en-US" sz="2800" dirty="0" err="1" smtClean="0"/>
              <a:t>sympathectomy</a:t>
            </a:r>
            <a:r>
              <a:rPr lang="en-US" sz="2800" dirty="0" smtClean="0"/>
              <a:t> to prevent necrosis of the fingers</a:t>
            </a:r>
            <a:endParaRPr lang="en-US" sz="2800" dirty="0"/>
          </a:p>
        </p:txBody>
      </p:sp>
      <p:pic>
        <p:nvPicPr>
          <p:cNvPr id="6146" name="Picture 2" descr="C:\Documents and Settings\Dr.Essam\My Documents\summer courseNew Folder\2014\raynauds3.bmp"/>
          <p:cNvPicPr>
            <a:picLocks noGrp="1" noChangeAspect="1" noChangeArrowheads="1"/>
          </p:cNvPicPr>
          <p:nvPr>
            <p:ph idx="1"/>
          </p:nvPr>
        </p:nvPicPr>
        <p:blipFill>
          <a:blip r:embed="rId3" cstate="print"/>
          <a:srcRect r="5619" b="14849"/>
          <a:stretch>
            <a:fillRect/>
          </a:stretch>
        </p:blipFill>
        <p:spPr bwMode="auto">
          <a:xfrm>
            <a:off x="3779912" y="980728"/>
            <a:ext cx="4824536" cy="3528392"/>
          </a:xfrm>
          <a:prstGeom prst="rect">
            <a:avLst/>
          </a:prstGeom>
          <a:noFill/>
          <a:ln>
            <a:solidFill>
              <a:srgbClr val="FF0000"/>
            </a:solidFill>
          </a:ln>
        </p:spPr>
      </p:pic>
      <p:pic>
        <p:nvPicPr>
          <p:cNvPr id="6147" name="Picture 3" descr="C:\Documents and Settings\Dr.Essam\My Documents\summer courseNew Folder\2014\images (1).jpg"/>
          <p:cNvPicPr>
            <a:picLocks noChangeAspect="1" noChangeArrowheads="1"/>
          </p:cNvPicPr>
          <p:nvPr/>
        </p:nvPicPr>
        <p:blipFill>
          <a:blip r:embed="rId4" cstate="print"/>
          <a:srcRect/>
          <a:stretch>
            <a:fillRect/>
          </a:stretch>
        </p:blipFill>
        <p:spPr bwMode="auto">
          <a:xfrm>
            <a:off x="4788024" y="4581128"/>
            <a:ext cx="3248361" cy="2088232"/>
          </a:xfrm>
          <a:prstGeom prst="rect">
            <a:avLst/>
          </a:prstGeom>
          <a:noFill/>
          <a:ln>
            <a:solidFill>
              <a:srgbClr val="FF0000"/>
            </a:solidFill>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88640"/>
            <a:ext cx="3960440" cy="1800200"/>
          </a:xfrm>
        </p:spPr>
        <p:txBody>
          <a:bodyPr>
            <a:normAutofit fontScale="90000"/>
          </a:bodyPr>
          <a:lstStyle/>
          <a:p>
            <a:pPr algn="ctr"/>
            <a:r>
              <a:rPr lang="en-US" sz="3200" dirty="0" smtClean="0"/>
              <a:t>Blood supply of the femoral head </a:t>
            </a:r>
            <a:br>
              <a:rPr lang="en-US" sz="3200" dirty="0" smtClean="0"/>
            </a:br>
            <a:r>
              <a:rPr lang="en-US" sz="3200" dirty="0" smtClean="0"/>
              <a:t>and </a:t>
            </a:r>
            <a:br>
              <a:rPr lang="en-US" sz="3200" dirty="0" smtClean="0"/>
            </a:br>
            <a:r>
              <a:rPr lang="en-US" sz="3200" dirty="0" smtClean="0"/>
              <a:t>avascular necrosis </a:t>
            </a:r>
            <a:endParaRPr lang="en-US" sz="3200" dirty="0"/>
          </a:p>
        </p:txBody>
      </p:sp>
      <p:sp>
        <p:nvSpPr>
          <p:cNvPr id="4" name="Text Placeholder 3"/>
          <p:cNvSpPr>
            <a:spLocks noGrp="1"/>
          </p:cNvSpPr>
          <p:nvPr>
            <p:ph type="body" sz="half" idx="2"/>
          </p:nvPr>
        </p:nvSpPr>
        <p:spPr>
          <a:xfrm>
            <a:off x="457200" y="836712"/>
            <a:ext cx="4258816" cy="5616624"/>
          </a:xfrm>
        </p:spPr>
        <p:txBody>
          <a:bodyPr>
            <a:noAutofit/>
          </a:bodyPr>
          <a:lstStyle/>
          <a:p>
            <a:pPr algn="l" rtl="0"/>
            <a:r>
              <a:rPr lang="en-US" sz="2800" dirty="0" err="1" smtClean="0"/>
              <a:t>Anastmosis</a:t>
            </a:r>
            <a:r>
              <a:rPr lang="en-US" sz="2800" dirty="0" smtClean="0"/>
              <a:t> between a small branch from </a:t>
            </a:r>
            <a:r>
              <a:rPr lang="en-US" sz="2800" dirty="0" err="1" smtClean="0">
                <a:solidFill>
                  <a:srgbClr val="FF0000"/>
                </a:solidFill>
              </a:rPr>
              <a:t>obturator</a:t>
            </a:r>
            <a:r>
              <a:rPr lang="en-US" sz="2800" dirty="0" smtClean="0">
                <a:solidFill>
                  <a:srgbClr val="FF0000"/>
                </a:solidFill>
              </a:rPr>
              <a:t> artery </a:t>
            </a:r>
            <a:r>
              <a:rPr lang="en-US" sz="2800" dirty="0" smtClean="0"/>
              <a:t>(run through the ligament of the head) and </a:t>
            </a:r>
            <a:r>
              <a:rPr lang="en-US" sz="2800" dirty="0" smtClean="0">
                <a:solidFill>
                  <a:srgbClr val="FF0000"/>
                </a:solidFill>
              </a:rPr>
              <a:t>medial femoral circumflex artery </a:t>
            </a:r>
            <a:r>
              <a:rPr lang="en-US" sz="2800" dirty="0" smtClean="0"/>
              <a:t>(pierce the capsule and ascend the neck deep to the synovial membrane)</a:t>
            </a:r>
          </a:p>
          <a:p>
            <a:endParaRPr lang="en-US" sz="2800" dirty="0"/>
          </a:p>
        </p:txBody>
      </p:sp>
      <p:pic>
        <p:nvPicPr>
          <p:cNvPr id="7170" name="Picture 2" descr="C:\Documents and Settings\Dr.Essam\My Documents\summer courseNew Folder\2014\images (2).jpg"/>
          <p:cNvPicPr>
            <a:picLocks noGrp="1" noChangeAspect="1" noChangeArrowheads="1"/>
          </p:cNvPicPr>
          <p:nvPr>
            <p:ph idx="1"/>
          </p:nvPr>
        </p:nvPicPr>
        <p:blipFill>
          <a:blip r:embed="rId2" cstate="print"/>
          <a:srcRect/>
          <a:stretch>
            <a:fillRect/>
          </a:stretch>
        </p:blipFill>
        <p:spPr bwMode="auto">
          <a:xfrm>
            <a:off x="4865461" y="2564904"/>
            <a:ext cx="3851400" cy="2808312"/>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4008" y="188640"/>
            <a:ext cx="3960440" cy="1800200"/>
          </a:xfrm>
        </p:spPr>
        <p:txBody>
          <a:bodyPr>
            <a:normAutofit fontScale="90000"/>
          </a:bodyPr>
          <a:lstStyle/>
          <a:p>
            <a:pPr algn="ctr"/>
            <a:r>
              <a:rPr lang="en-US" sz="3200" dirty="0" smtClean="0"/>
              <a:t>Blood supply of the femoral head </a:t>
            </a:r>
            <a:br>
              <a:rPr lang="en-US" sz="3200" dirty="0" smtClean="0"/>
            </a:br>
            <a:r>
              <a:rPr lang="en-US" sz="3200" dirty="0" smtClean="0"/>
              <a:t>and </a:t>
            </a:r>
            <a:br>
              <a:rPr lang="en-US" sz="3200" dirty="0" smtClean="0"/>
            </a:br>
            <a:r>
              <a:rPr lang="en-US" sz="3200" dirty="0" smtClean="0"/>
              <a:t>avascular necrosis </a:t>
            </a:r>
            <a:endParaRPr lang="en-US" sz="3200" dirty="0"/>
          </a:p>
        </p:txBody>
      </p:sp>
      <p:sp>
        <p:nvSpPr>
          <p:cNvPr id="4" name="Text Placeholder 3"/>
          <p:cNvSpPr>
            <a:spLocks noGrp="1"/>
          </p:cNvSpPr>
          <p:nvPr>
            <p:ph type="body" sz="half" idx="2"/>
          </p:nvPr>
        </p:nvSpPr>
        <p:spPr>
          <a:xfrm>
            <a:off x="457200" y="836712"/>
            <a:ext cx="4258816" cy="5616624"/>
          </a:xfrm>
        </p:spPr>
        <p:txBody>
          <a:bodyPr>
            <a:noAutofit/>
          </a:bodyPr>
          <a:lstStyle/>
          <a:p>
            <a:pPr algn="l" rtl="0"/>
            <a:r>
              <a:rPr lang="en-US" sz="2400" b="1" dirty="0" smtClean="0">
                <a:solidFill>
                  <a:srgbClr val="FF0000"/>
                </a:solidFill>
              </a:rPr>
              <a:t>A vascular necrosis </a:t>
            </a:r>
            <a:r>
              <a:rPr lang="en-US" sz="2400" dirty="0" smtClean="0"/>
              <a:t>of the femoral head  can occur after fracture of the neck of the femur </a:t>
            </a:r>
          </a:p>
          <a:p>
            <a:pPr algn="l" rtl="0"/>
            <a:r>
              <a:rPr lang="en-US" sz="2400" dirty="0" smtClean="0"/>
              <a:t>in adult fracture neck of the femur results in interfering with and interrupting the blood supply from the root of the femoral neck to the head </a:t>
            </a:r>
          </a:p>
          <a:p>
            <a:pPr algn="l" rtl="0"/>
            <a:r>
              <a:rPr lang="en-US" sz="2400" dirty="0" smtClean="0"/>
              <a:t>Blood supply along the ligament of the head my be insufficient to sustain viability of the head  and necrosis gradually takes place. </a:t>
            </a:r>
          </a:p>
          <a:p>
            <a:endParaRPr lang="en-US" sz="2400" dirty="0"/>
          </a:p>
        </p:txBody>
      </p:sp>
      <p:pic>
        <p:nvPicPr>
          <p:cNvPr id="7170" name="Picture 2" descr="C:\Documents and Settings\Dr.Essam\My Documents\summer courseNew Folder\2014\images (2).jpg"/>
          <p:cNvPicPr>
            <a:picLocks noGrp="1" noChangeAspect="1" noChangeArrowheads="1"/>
          </p:cNvPicPr>
          <p:nvPr>
            <p:ph idx="1"/>
          </p:nvPr>
        </p:nvPicPr>
        <p:blipFill>
          <a:blip r:embed="rId2" cstate="print"/>
          <a:srcRect/>
          <a:stretch>
            <a:fillRect/>
          </a:stretch>
        </p:blipFill>
        <p:spPr bwMode="auto">
          <a:xfrm>
            <a:off x="4865461" y="2564904"/>
            <a:ext cx="3851400" cy="2808312"/>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Venous pump of the Lower Limb</a:t>
            </a:r>
            <a:endParaRPr lang="en-US" dirty="0"/>
          </a:p>
        </p:txBody>
      </p:sp>
      <p:sp>
        <p:nvSpPr>
          <p:cNvPr id="3" name="Content Placeholder 2"/>
          <p:cNvSpPr>
            <a:spLocks noGrp="1"/>
          </p:cNvSpPr>
          <p:nvPr>
            <p:ph idx="1"/>
          </p:nvPr>
        </p:nvSpPr>
        <p:spPr/>
        <p:txBody>
          <a:bodyPr>
            <a:normAutofit fontScale="85000" lnSpcReduction="10000"/>
          </a:bodyPr>
          <a:lstStyle/>
          <a:p>
            <a:pPr algn="l" rtl="0"/>
            <a:r>
              <a:rPr lang="en-US" dirty="0" smtClean="0"/>
              <a:t>The </a:t>
            </a:r>
            <a:r>
              <a:rPr lang="en-US" b="1" dirty="0" smtClean="0"/>
              <a:t>venae comitantes </a:t>
            </a:r>
            <a:r>
              <a:rPr lang="en-US" dirty="0" smtClean="0"/>
              <a:t>are subjected to intermittent pressure at rest and during exercise, and pulsation of the adjacent arteries; </a:t>
            </a:r>
          </a:p>
          <a:p>
            <a:pPr algn="l" rtl="0"/>
            <a:r>
              <a:rPr lang="en-US" dirty="0" smtClean="0"/>
              <a:t>helps the movement of blood up the limbs. </a:t>
            </a:r>
          </a:p>
          <a:p>
            <a:pPr algn="l" rtl="0"/>
            <a:r>
              <a:rPr lang="en-US" dirty="0" smtClean="0"/>
              <a:t>The </a:t>
            </a:r>
            <a:r>
              <a:rPr lang="en-US" b="1" dirty="0" smtClean="0"/>
              <a:t>superficial vein </a:t>
            </a:r>
            <a:r>
              <a:rPr lang="en-US" dirty="0" smtClean="0"/>
              <a:t>do not subjected to this presser </a:t>
            </a:r>
          </a:p>
          <a:p>
            <a:pPr algn="l" rtl="0"/>
            <a:r>
              <a:rPr lang="en-US" dirty="0" smtClean="0"/>
              <a:t>Valves in the perforating veins prevent escape of blood from the high presser deep system to the low presser superficial system.</a:t>
            </a:r>
          </a:p>
          <a:p>
            <a:pPr algn="l" rtl="0"/>
            <a:r>
              <a:rPr lang="en-US" b="1" dirty="0" smtClean="0"/>
              <a:t>With relaxation </a:t>
            </a:r>
            <a:r>
              <a:rPr lang="en-US" dirty="0" smtClean="0"/>
              <a:t>of the muscles within the compartment </a:t>
            </a:r>
            <a:r>
              <a:rPr lang="en-US" b="1" dirty="0" smtClean="0"/>
              <a:t>the venous blood is sucked from the superficial to the deep veins.  </a:t>
            </a:r>
          </a:p>
          <a:p>
            <a:pPr algn="l" rtl="0"/>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0" y="692696"/>
            <a:ext cx="3008313" cy="707678"/>
          </a:xfrm>
        </p:spPr>
        <p:txBody>
          <a:bodyPr>
            <a:normAutofit/>
          </a:bodyPr>
          <a:lstStyle/>
          <a:p>
            <a:pPr algn="ctr" rtl="0"/>
            <a:r>
              <a:rPr lang="en-US" sz="3200" b="1" dirty="0" smtClean="0"/>
              <a:t>Varicose veins </a:t>
            </a:r>
          </a:p>
        </p:txBody>
      </p:sp>
      <p:sp>
        <p:nvSpPr>
          <p:cNvPr id="4" name="Text Placeholder 3"/>
          <p:cNvSpPr>
            <a:spLocks noGrp="1"/>
          </p:cNvSpPr>
          <p:nvPr>
            <p:ph type="body" sz="half" idx="2"/>
          </p:nvPr>
        </p:nvSpPr>
        <p:spPr>
          <a:xfrm>
            <a:off x="457200" y="785794"/>
            <a:ext cx="4114800" cy="5340369"/>
          </a:xfrm>
        </p:spPr>
        <p:txBody>
          <a:bodyPr>
            <a:noAutofit/>
          </a:bodyPr>
          <a:lstStyle/>
          <a:p>
            <a:pPr algn="l" rtl="0"/>
            <a:r>
              <a:rPr lang="en-US" sz="2800" dirty="0" smtClean="0"/>
              <a:t>Has a large diameter than normal , elongated and tortuous. </a:t>
            </a:r>
          </a:p>
          <a:p>
            <a:pPr algn="l" rtl="0"/>
            <a:r>
              <a:rPr lang="en-US" sz="2800" dirty="0" smtClean="0"/>
              <a:t>It is responsible for discomfort and pain. </a:t>
            </a:r>
          </a:p>
          <a:p>
            <a:pPr algn="l" rtl="0"/>
            <a:r>
              <a:rPr lang="en-US" sz="2800" dirty="0" smtClean="0"/>
              <a:t>Many causes include hereditary weakness of the veins wall and incompetent valves,  elevated intra abdominal pressure,  multiple pregnancies, and  tumors </a:t>
            </a:r>
          </a:p>
          <a:p>
            <a:endParaRPr lang="en-US" sz="2800" dirty="0"/>
          </a:p>
        </p:txBody>
      </p:sp>
      <p:pic>
        <p:nvPicPr>
          <p:cNvPr id="5" name="Content Placeholder 4" descr="C:\Documents and Settings\angela\My Documents\My Pictures\variocose veins\long saph.jpg"/>
          <p:cNvPicPr>
            <a:picLocks noGrp="1" noChangeAspect="1" noChangeArrowheads="1"/>
          </p:cNvPicPr>
          <p:nvPr>
            <p:ph idx="1"/>
          </p:nvPr>
        </p:nvPicPr>
        <p:blipFill>
          <a:blip r:embed="rId2" cstate="print"/>
          <a:srcRect/>
          <a:stretch>
            <a:fillRect/>
          </a:stretch>
        </p:blipFill>
        <p:spPr bwMode="auto">
          <a:xfrm>
            <a:off x="4987924" y="1640553"/>
            <a:ext cx="3584604" cy="488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104" y="188640"/>
            <a:ext cx="3008313" cy="635670"/>
          </a:xfrm>
        </p:spPr>
        <p:txBody>
          <a:bodyPr>
            <a:normAutofit/>
          </a:bodyPr>
          <a:lstStyle/>
          <a:p>
            <a:pPr marL="342900" lvl="1" indent="-342900" algn="ctr" rtl="0">
              <a:lnSpc>
                <a:spcPct val="80000"/>
              </a:lnSpc>
              <a:spcBef>
                <a:spcPct val="20000"/>
              </a:spcBef>
            </a:pPr>
            <a:r>
              <a:rPr lang="en-US" sz="2800" kern="1200" dirty="0">
                <a:solidFill>
                  <a:srgbClr val="FF0000"/>
                </a:solidFill>
                <a:latin typeface="Arial"/>
                <a:ea typeface="+mn-ea"/>
                <a:cs typeface="Arial"/>
              </a:rPr>
              <a:t>Radial artery</a:t>
            </a:r>
          </a:p>
        </p:txBody>
      </p:sp>
      <p:sp>
        <p:nvSpPr>
          <p:cNvPr id="4" name="Text Placeholder 3"/>
          <p:cNvSpPr>
            <a:spLocks noGrp="1"/>
          </p:cNvSpPr>
          <p:nvPr>
            <p:ph type="body" sz="half" idx="2"/>
          </p:nvPr>
        </p:nvSpPr>
        <p:spPr>
          <a:xfrm>
            <a:off x="457200" y="548680"/>
            <a:ext cx="4042792" cy="5577483"/>
          </a:xfrm>
        </p:spPr>
        <p:txBody>
          <a:bodyPr>
            <a:noAutofit/>
          </a:bodyPr>
          <a:lstStyle/>
          <a:p>
            <a:pPr marL="342900" lvl="1" indent="-342900" algn="l" rtl="0">
              <a:lnSpc>
                <a:spcPct val="80000"/>
              </a:lnSpc>
              <a:buFont typeface="Wingdings" pitchFamily="2" charset="2"/>
              <a:buChar char="q"/>
            </a:pPr>
            <a:r>
              <a:rPr lang="en-US" sz="2400" dirty="0" smtClean="0">
                <a:latin typeface="Arial"/>
                <a:cs typeface="Arial"/>
              </a:rPr>
              <a:t>Begins from the brachial artery at the level of  the </a:t>
            </a:r>
            <a:r>
              <a:rPr lang="en-US" sz="2400" dirty="0" smtClean="0">
                <a:solidFill>
                  <a:srgbClr val="FF0000"/>
                </a:solidFill>
                <a:latin typeface="Arial"/>
                <a:cs typeface="Arial"/>
              </a:rPr>
              <a:t>neck of the radius </a:t>
            </a:r>
            <a:r>
              <a:rPr lang="en-US" sz="2400" dirty="0" smtClean="0">
                <a:latin typeface="Arial"/>
                <a:cs typeface="Arial"/>
              </a:rPr>
              <a:t>in the cubital fossa </a:t>
            </a:r>
          </a:p>
          <a:p>
            <a:pPr marL="342900" lvl="1" indent="-342900" algn="l" rtl="0">
              <a:lnSpc>
                <a:spcPct val="80000"/>
              </a:lnSpc>
              <a:buFont typeface="Wingdings" pitchFamily="2" charset="2"/>
              <a:buChar char="q"/>
            </a:pPr>
            <a:r>
              <a:rPr lang="en-US" sz="2400" dirty="0" smtClean="0">
                <a:latin typeface="Arial"/>
                <a:cs typeface="Arial"/>
              </a:rPr>
              <a:t>Descends downward and laterally, rests on deep muscles of front of the forearm. </a:t>
            </a:r>
          </a:p>
          <a:p>
            <a:pPr marL="342900" lvl="1" indent="-342900" algn="l" rtl="0">
              <a:lnSpc>
                <a:spcPct val="80000"/>
              </a:lnSpc>
              <a:buFont typeface="Wingdings" pitchFamily="2" charset="2"/>
              <a:buChar char="q"/>
            </a:pPr>
            <a:r>
              <a:rPr lang="en-US" sz="2400" dirty="0" smtClean="0">
                <a:latin typeface="Arial"/>
                <a:cs typeface="Arial"/>
              </a:rPr>
              <a:t>At the wrist it passes in the </a:t>
            </a:r>
            <a:r>
              <a:rPr lang="en-US" sz="2400" dirty="0" smtClean="0">
                <a:solidFill>
                  <a:srgbClr val="FF0000"/>
                </a:solidFill>
                <a:latin typeface="Arial"/>
                <a:cs typeface="Arial"/>
              </a:rPr>
              <a:t>anatomical snuff box</a:t>
            </a:r>
            <a:r>
              <a:rPr lang="en-US" sz="2400" dirty="0" smtClean="0">
                <a:latin typeface="Arial"/>
                <a:cs typeface="Arial"/>
              </a:rPr>
              <a:t>.</a:t>
            </a:r>
          </a:p>
          <a:p>
            <a:pPr marL="342900" lvl="1" indent="-342900" algn="l" rtl="0">
              <a:lnSpc>
                <a:spcPct val="80000"/>
              </a:lnSpc>
              <a:buFont typeface="Wingdings" pitchFamily="2" charset="2"/>
              <a:buChar char="q"/>
            </a:pPr>
            <a:r>
              <a:rPr lang="en-US" sz="2400" dirty="0" smtClean="0">
                <a:latin typeface="Arial"/>
                <a:cs typeface="Arial"/>
              </a:rPr>
              <a:t>Ends in the hand by anastomosis with the deep branch of the ulnar artery, to </a:t>
            </a:r>
            <a:r>
              <a:rPr lang="en-US" sz="2400" dirty="0">
                <a:latin typeface="Arial"/>
                <a:cs typeface="Arial"/>
              </a:rPr>
              <a:t>be </a:t>
            </a:r>
            <a:r>
              <a:rPr lang="en-US" sz="2400" dirty="0" smtClean="0">
                <a:latin typeface="Arial"/>
                <a:cs typeface="Arial"/>
              </a:rPr>
              <a:t>continued as the </a:t>
            </a:r>
            <a:r>
              <a:rPr lang="en-US" sz="2400" dirty="0" smtClean="0">
                <a:solidFill>
                  <a:srgbClr val="FF0000"/>
                </a:solidFill>
                <a:latin typeface="Arial"/>
                <a:cs typeface="Arial"/>
              </a:rPr>
              <a:t>deep palmar arch</a:t>
            </a:r>
          </a:p>
        </p:txBody>
      </p:sp>
      <p:pic>
        <p:nvPicPr>
          <p:cNvPr id="4100" name="Picture 4"/>
          <p:cNvPicPr>
            <a:picLocks noGrp="1" noChangeAspect="1" noChangeArrowheads="1"/>
          </p:cNvPicPr>
          <p:nvPr>
            <p:ph idx="1"/>
          </p:nvPr>
        </p:nvPicPr>
        <p:blipFill>
          <a:blip r:embed="rId2" cstate="print"/>
          <a:srcRect/>
          <a:stretch>
            <a:fillRect/>
          </a:stretch>
        </p:blipFill>
        <p:spPr bwMode="auto">
          <a:xfrm>
            <a:off x="5137787" y="908720"/>
            <a:ext cx="3826701" cy="5853113"/>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1156"/>
          </a:xfrm>
        </p:spPr>
        <p:txBody>
          <a:bodyPr>
            <a:normAutofit fontScale="90000"/>
          </a:bodyPr>
          <a:lstStyle/>
          <a:p>
            <a:pPr rtl="0"/>
            <a:r>
              <a:rPr lang="en-US" b="1" dirty="0" smtClean="0"/>
              <a:t>Varicose veins </a:t>
            </a:r>
          </a:p>
        </p:txBody>
      </p:sp>
      <p:sp>
        <p:nvSpPr>
          <p:cNvPr id="3" name="Content Placeholder 2"/>
          <p:cNvSpPr>
            <a:spLocks noGrp="1"/>
          </p:cNvSpPr>
          <p:nvPr>
            <p:ph idx="1"/>
          </p:nvPr>
        </p:nvSpPr>
        <p:spPr>
          <a:xfrm>
            <a:off x="600076" y="857233"/>
            <a:ext cx="7829576" cy="4214842"/>
          </a:xfrm>
        </p:spPr>
        <p:txBody>
          <a:bodyPr>
            <a:normAutofit/>
          </a:bodyPr>
          <a:lstStyle/>
          <a:p>
            <a:pPr algn="l" rtl="0"/>
            <a:r>
              <a:rPr lang="en-US" dirty="0" smtClean="0"/>
              <a:t>Thrompophlepits of the deep veins so the superficial veins become the main venous pathway for the lower limbs </a:t>
            </a:r>
          </a:p>
          <a:p>
            <a:pPr algn="l" rtl="0"/>
            <a:r>
              <a:rPr lang="en-US" dirty="0" smtClean="0"/>
              <a:t>High presser venous blood escape from deep veins into the superficial veins due to incompetent perforators producing the varicosity.</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03232" cy="1012810"/>
          </a:xfrm>
        </p:spPr>
        <p:txBody>
          <a:bodyPr>
            <a:noAutofit/>
          </a:bodyPr>
          <a:lstStyle/>
          <a:p>
            <a:pPr algn="ctr"/>
            <a:r>
              <a:rPr lang="en-US" sz="2800" dirty="0" smtClean="0"/>
              <a:t>Great saphenous vein </a:t>
            </a:r>
            <a:br>
              <a:rPr lang="en-US" sz="2800" dirty="0" smtClean="0"/>
            </a:br>
            <a:r>
              <a:rPr lang="en-US" sz="2800" dirty="0" smtClean="0"/>
              <a:t>cut down</a:t>
            </a:r>
            <a:endParaRPr lang="en-US" sz="2800" dirty="0"/>
          </a:p>
        </p:txBody>
      </p:sp>
      <p:sp>
        <p:nvSpPr>
          <p:cNvPr id="4" name="Text Placeholder 3"/>
          <p:cNvSpPr>
            <a:spLocks noGrp="1"/>
          </p:cNvSpPr>
          <p:nvPr>
            <p:ph type="body" sz="half" idx="2"/>
          </p:nvPr>
        </p:nvSpPr>
        <p:spPr>
          <a:xfrm>
            <a:off x="457200" y="1435100"/>
            <a:ext cx="5114932" cy="5422900"/>
          </a:xfrm>
        </p:spPr>
        <p:txBody>
          <a:bodyPr>
            <a:noAutofit/>
          </a:bodyPr>
          <a:lstStyle/>
          <a:p>
            <a:pPr algn="l" rtl="0"/>
            <a:r>
              <a:rPr lang="en-US" sz="2800" dirty="0" smtClean="0"/>
              <a:t>Exposure of the great saphenous vein for cut down at the ankle;</a:t>
            </a:r>
          </a:p>
          <a:p>
            <a:pPr algn="l" rtl="0"/>
            <a:r>
              <a:rPr lang="en-US" sz="2800" dirty="0" smtClean="0"/>
              <a:t>Skin in front of the medial </a:t>
            </a:r>
            <a:r>
              <a:rPr lang="en-US" sz="2800" dirty="0" err="1" smtClean="0"/>
              <a:t>malleolus</a:t>
            </a:r>
            <a:r>
              <a:rPr lang="en-US" sz="2800" dirty="0" smtClean="0"/>
              <a:t> is blocked by local anesthesia </a:t>
            </a:r>
          </a:p>
          <a:p>
            <a:pPr algn="l" rtl="0"/>
            <a:r>
              <a:rPr lang="en-US" sz="2800" dirty="0" smtClean="0"/>
              <a:t>Transverse incision across the long axis of the vein </a:t>
            </a:r>
            <a:r>
              <a:rPr lang="en-US" sz="2800" b="1" dirty="0" smtClean="0"/>
              <a:t>just anterior and superior to the medial </a:t>
            </a:r>
            <a:r>
              <a:rPr lang="en-US" sz="2800" b="1" dirty="0" err="1" smtClean="0"/>
              <a:t>malleolus</a:t>
            </a:r>
            <a:r>
              <a:rPr lang="en-US" sz="2800" b="1" dirty="0" smtClean="0"/>
              <a:t>.</a:t>
            </a:r>
          </a:p>
          <a:p>
            <a:pPr algn="l" rtl="0"/>
            <a:r>
              <a:rPr lang="en-US" sz="2800" dirty="0" smtClean="0"/>
              <a:t>Although it my be not visible it is constant   </a:t>
            </a:r>
          </a:p>
          <a:p>
            <a:endParaRPr lang="en-US" sz="2800" dirty="0"/>
          </a:p>
        </p:txBody>
      </p:sp>
      <p:pic>
        <p:nvPicPr>
          <p:cNvPr id="9218" name="Picture 2" descr="C:\Documents and Settings\Dr.Essam\My Documents\summer courseNew Folder\2014\images (4).jpg"/>
          <p:cNvPicPr>
            <a:picLocks noGrp="1" noChangeAspect="1" noChangeArrowheads="1"/>
          </p:cNvPicPr>
          <p:nvPr>
            <p:ph idx="1"/>
          </p:nvPr>
        </p:nvPicPr>
        <p:blipFill>
          <a:blip r:embed="rId2" cstate="print"/>
          <a:srcRect/>
          <a:stretch>
            <a:fillRect/>
          </a:stretch>
        </p:blipFill>
        <p:spPr bwMode="auto">
          <a:xfrm>
            <a:off x="5796136" y="1556792"/>
            <a:ext cx="2619375" cy="1743075"/>
          </a:xfrm>
          <a:prstGeom prst="rect">
            <a:avLst/>
          </a:prstGeom>
          <a:noFill/>
        </p:spPr>
      </p:pic>
      <p:pic>
        <p:nvPicPr>
          <p:cNvPr id="9219" name="Picture 3" descr="C:\Documents and Settings\Dr.Essam\My Documents\summer courseNew Folder\2014\44_app_med_ant_2a_540.gif"/>
          <p:cNvPicPr>
            <a:picLocks noChangeAspect="1" noChangeArrowheads="1"/>
          </p:cNvPicPr>
          <p:nvPr/>
        </p:nvPicPr>
        <p:blipFill>
          <a:blip r:embed="rId3" cstate="print"/>
          <a:srcRect/>
          <a:stretch>
            <a:fillRect/>
          </a:stretch>
        </p:blipFill>
        <p:spPr bwMode="auto">
          <a:xfrm>
            <a:off x="5567666" y="3645024"/>
            <a:ext cx="3004862" cy="2225824"/>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003232" cy="869934"/>
          </a:xfrm>
        </p:spPr>
        <p:txBody>
          <a:bodyPr>
            <a:noAutofit/>
          </a:bodyPr>
          <a:lstStyle/>
          <a:p>
            <a:pPr algn="ctr"/>
            <a:r>
              <a:rPr lang="en-US" sz="2800" dirty="0" smtClean="0"/>
              <a:t>Great saphenous vein </a:t>
            </a:r>
            <a:br>
              <a:rPr lang="en-US" sz="2800" dirty="0" smtClean="0"/>
            </a:br>
            <a:r>
              <a:rPr lang="en-US" sz="2800" dirty="0" smtClean="0"/>
              <a:t>cut down</a:t>
            </a:r>
            <a:endParaRPr lang="en-US" sz="2800" dirty="0"/>
          </a:p>
        </p:txBody>
      </p:sp>
      <p:sp>
        <p:nvSpPr>
          <p:cNvPr id="4" name="Text Placeholder 3"/>
          <p:cNvSpPr>
            <a:spLocks noGrp="1"/>
          </p:cNvSpPr>
          <p:nvPr>
            <p:ph type="body" sz="half" idx="2"/>
          </p:nvPr>
        </p:nvSpPr>
        <p:spPr>
          <a:xfrm>
            <a:off x="457200" y="1435100"/>
            <a:ext cx="3970784" cy="5065734"/>
          </a:xfrm>
        </p:spPr>
        <p:txBody>
          <a:bodyPr>
            <a:noAutofit/>
          </a:bodyPr>
          <a:lstStyle/>
          <a:p>
            <a:pPr algn="l" rtl="0"/>
            <a:r>
              <a:rPr lang="en-US" sz="2800" dirty="0" smtClean="0"/>
              <a:t>At the groin; The area of thigh skin below and lateral to scrotum or labia </a:t>
            </a:r>
            <a:r>
              <a:rPr lang="en-US" sz="2800" dirty="0" err="1" smtClean="0"/>
              <a:t>majus</a:t>
            </a:r>
            <a:r>
              <a:rPr lang="en-US" sz="2800" dirty="0" smtClean="0"/>
              <a:t> is blocked by local anesthetic.</a:t>
            </a:r>
          </a:p>
          <a:p>
            <a:pPr algn="l" rtl="0"/>
            <a:r>
              <a:rPr lang="en-US" sz="2800" dirty="0" smtClean="0"/>
              <a:t>Transverse incision </a:t>
            </a:r>
            <a:r>
              <a:rPr lang="en-US" sz="2800" b="1" dirty="0" smtClean="0"/>
              <a:t>1.5 in 4 cm below (2 finger breadth) and lateral to the pubic tubercle </a:t>
            </a:r>
          </a:p>
          <a:p>
            <a:pPr algn="l" rtl="0"/>
            <a:r>
              <a:rPr lang="en-US" sz="2800" b="1" dirty="0" smtClean="0"/>
              <a:t> just medial to the femoral pulse if it is felt</a:t>
            </a:r>
          </a:p>
          <a:p>
            <a:endParaRPr lang="en-US" sz="2800" dirty="0"/>
          </a:p>
        </p:txBody>
      </p:sp>
      <p:pic>
        <p:nvPicPr>
          <p:cNvPr id="10242" name="Picture 2" descr="C:\Documents and Settings\Dr.Essam\My Documents\summer courseNew Folder\2014\2._Introduction_of_stripper_into_vein_ezr.jpg"/>
          <p:cNvPicPr>
            <a:picLocks noGrp="1" noChangeAspect="1" noChangeArrowheads="1"/>
          </p:cNvPicPr>
          <p:nvPr>
            <p:ph idx="1"/>
          </p:nvPr>
        </p:nvPicPr>
        <p:blipFill>
          <a:blip r:embed="rId2" cstate="print"/>
          <a:srcRect/>
          <a:stretch>
            <a:fillRect/>
          </a:stretch>
        </p:blipFill>
        <p:spPr bwMode="auto">
          <a:xfrm>
            <a:off x="4643438" y="1484784"/>
            <a:ext cx="4387879" cy="1801340"/>
          </a:xfrm>
          <a:prstGeom prst="rect">
            <a:avLst/>
          </a:prstGeom>
          <a:noFill/>
        </p:spPr>
      </p:pic>
      <p:pic>
        <p:nvPicPr>
          <p:cNvPr id="10243" name="Picture 3" descr="C:\Documents and Settings\Dr.Essam\My Documents\summer courseNew Folder\2014\QrIbB6j7OaYMKLorF0qOdg_m.png"/>
          <p:cNvPicPr>
            <a:picLocks noChangeAspect="1" noChangeArrowheads="1"/>
          </p:cNvPicPr>
          <p:nvPr/>
        </p:nvPicPr>
        <p:blipFill>
          <a:blip r:embed="rId3" cstate="print"/>
          <a:srcRect/>
          <a:stretch>
            <a:fillRect/>
          </a:stretch>
        </p:blipFill>
        <p:spPr bwMode="auto">
          <a:xfrm>
            <a:off x="5310214" y="3789040"/>
            <a:ext cx="3048000" cy="23241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saphenous vein</a:t>
            </a:r>
            <a:endParaRPr lang="en-US" dirty="0"/>
          </a:p>
        </p:txBody>
      </p:sp>
      <p:sp>
        <p:nvSpPr>
          <p:cNvPr id="3" name="Content Placeholder 2"/>
          <p:cNvSpPr>
            <a:spLocks noGrp="1"/>
          </p:cNvSpPr>
          <p:nvPr>
            <p:ph idx="1"/>
          </p:nvPr>
        </p:nvSpPr>
        <p:spPr/>
        <p:txBody>
          <a:bodyPr/>
          <a:lstStyle/>
          <a:p>
            <a:pPr algn="l" rtl="0"/>
            <a:r>
              <a:rPr lang="en-US" dirty="0" smtClean="0"/>
              <a:t>The coronary disease(grafting) </a:t>
            </a:r>
          </a:p>
          <a:p>
            <a:pPr algn="l" rtl="0"/>
            <a:r>
              <a:rPr lang="en-US" dirty="0" smtClean="0"/>
              <a:t>Bypass is done by inserting a graft of a portion of the Great saphenous vein</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931224" cy="1012810"/>
          </a:xfrm>
        </p:spPr>
        <p:txBody>
          <a:bodyPr>
            <a:normAutofit/>
          </a:bodyPr>
          <a:lstStyle/>
          <a:p>
            <a:pPr algn="ctr"/>
            <a:r>
              <a:rPr lang="en-US" sz="4000" dirty="0" smtClean="0"/>
              <a:t>Anterior compartment syndrome </a:t>
            </a:r>
            <a:endParaRPr lang="en-US" sz="4000" dirty="0"/>
          </a:p>
        </p:txBody>
      </p:sp>
      <p:sp>
        <p:nvSpPr>
          <p:cNvPr id="4" name="Text Placeholder 3"/>
          <p:cNvSpPr>
            <a:spLocks noGrp="1"/>
          </p:cNvSpPr>
          <p:nvPr>
            <p:ph type="body" sz="half" idx="2"/>
          </p:nvPr>
        </p:nvSpPr>
        <p:spPr>
          <a:xfrm>
            <a:off x="457200" y="1435100"/>
            <a:ext cx="4114800" cy="4691063"/>
          </a:xfrm>
        </p:spPr>
        <p:txBody>
          <a:bodyPr>
            <a:noAutofit/>
          </a:bodyPr>
          <a:lstStyle/>
          <a:p>
            <a:pPr algn="l" rtl="0"/>
            <a:r>
              <a:rPr lang="en-US" sz="2800" dirty="0" smtClean="0"/>
              <a:t>Produced by </a:t>
            </a:r>
            <a:r>
              <a:rPr lang="en-US" sz="2800" dirty="0" err="1" smtClean="0"/>
              <a:t>intracompartmintal</a:t>
            </a:r>
            <a:r>
              <a:rPr lang="en-US" sz="2800" dirty="0" smtClean="0"/>
              <a:t> tissue injury follow bone fracture </a:t>
            </a:r>
          </a:p>
          <a:p>
            <a:pPr algn="l" rtl="0"/>
            <a:r>
              <a:rPr lang="en-US" sz="2800" dirty="0" smtClean="0"/>
              <a:t>Early diagnosis is critical </a:t>
            </a:r>
          </a:p>
          <a:p>
            <a:pPr algn="l" rtl="0"/>
            <a:r>
              <a:rPr lang="en-US" sz="2800" b="1" dirty="0" smtClean="0"/>
              <a:t>Leg pain is exaggerated by </a:t>
            </a:r>
            <a:r>
              <a:rPr lang="en-US" sz="2800" b="1" dirty="0" err="1" smtClean="0"/>
              <a:t>dorsiflexion</a:t>
            </a:r>
            <a:r>
              <a:rPr lang="en-US" sz="2800" b="1" dirty="0" smtClean="0"/>
              <a:t> </a:t>
            </a:r>
            <a:r>
              <a:rPr lang="en-US" sz="2800" dirty="0" smtClean="0"/>
              <a:t>of the foot  </a:t>
            </a:r>
          </a:p>
          <a:p>
            <a:pPr algn="l" rtl="0"/>
            <a:r>
              <a:rPr lang="en-US" sz="2800" dirty="0" smtClean="0"/>
              <a:t>Stretching of the muscles by passive planter flexion </a:t>
            </a:r>
          </a:p>
          <a:p>
            <a:pPr algn="l" rtl="0"/>
            <a:r>
              <a:rPr lang="en-US" sz="2800" b="1" dirty="0" err="1" smtClean="0"/>
              <a:t>Dorsalis</a:t>
            </a:r>
            <a:r>
              <a:rPr lang="en-US" sz="2800" b="1" dirty="0" smtClean="0"/>
              <a:t> </a:t>
            </a:r>
            <a:r>
              <a:rPr lang="en-US" sz="2800" b="1" dirty="0" err="1" smtClean="0"/>
              <a:t>peddis</a:t>
            </a:r>
            <a:r>
              <a:rPr lang="en-US" sz="2800" b="1" dirty="0" smtClean="0"/>
              <a:t> arterial pulse disappears </a:t>
            </a:r>
          </a:p>
          <a:p>
            <a:endParaRPr lang="en-US" sz="2800" dirty="0"/>
          </a:p>
        </p:txBody>
      </p:sp>
      <p:pic>
        <p:nvPicPr>
          <p:cNvPr id="11266" name="Picture 2" descr="C:\Documents and Settings\Dr.Essam\My Documents\summer courseNew Folder\2014\images (3).jpg"/>
          <p:cNvPicPr>
            <a:picLocks noGrp="1" noChangeAspect="1" noChangeArrowheads="1"/>
          </p:cNvPicPr>
          <p:nvPr>
            <p:ph idx="1"/>
          </p:nvPr>
        </p:nvPicPr>
        <p:blipFill>
          <a:blip r:embed="rId2" cstate="print"/>
          <a:srcRect/>
          <a:stretch>
            <a:fillRect/>
          </a:stretch>
        </p:blipFill>
        <p:spPr bwMode="auto">
          <a:xfrm>
            <a:off x="4761201" y="2708920"/>
            <a:ext cx="3966096" cy="288032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8075240" cy="635670"/>
          </a:xfrm>
        </p:spPr>
        <p:txBody>
          <a:bodyPr>
            <a:normAutofit/>
          </a:bodyPr>
          <a:lstStyle/>
          <a:p>
            <a:pPr algn="ctr"/>
            <a:r>
              <a:rPr lang="en-US" sz="3200" dirty="0" smtClean="0"/>
              <a:t>Anterior compartment syndrome </a:t>
            </a:r>
            <a:endParaRPr lang="en-US" sz="3200" dirty="0"/>
          </a:p>
        </p:txBody>
      </p:sp>
      <p:sp>
        <p:nvSpPr>
          <p:cNvPr id="3" name="Content Placeholder 2"/>
          <p:cNvSpPr>
            <a:spLocks noGrp="1"/>
          </p:cNvSpPr>
          <p:nvPr>
            <p:ph idx="1"/>
          </p:nvPr>
        </p:nvSpPr>
        <p:spPr>
          <a:xfrm>
            <a:off x="4499992" y="2132857"/>
            <a:ext cx="4032448" cy="3600400"/>
          </a:xfrm>
        </p:spPr>
        <p:txBody>
          <a:bodyPr/>
          <a:lstStyle/>
          <a:p>
            <a:pPr algn="l" rtl="0"/>
            <a:endParaRPr lang="en-US" dirty="0"/>
          </a:p>
        </p:txBody>
      </p:sp>
      <p:sp>
        <p:nvSpPr>
          <p:cNvPr id="5" name="Text Placeholder 4"/>
          <p:cNvSpPr>
            <a:spLocks noGrp="1"/>
          </p:cNvSpPr>
          <p:nvPr>
            <p:ph type="body" sz="half" idx="2"/>
          </p:nvPr>
        </p:nvSpPr>
        <p:spPr>
          <a:xfrm>
            <a:off x="457200" y="1435100"/>
            <a:ext cx="3898776" cy="4691063"/>
          </a:xfrm>
        </p:spPr>
        <p:txBody>
          <a:bodyPr>
            <a:normAutofit lnSpcReduction="10000"/>
          </a:bodyPr>
          <a:lstStyle/>
          <a:p>
            <a:pPr algn="l" rtl="0"/>
            <a:r>
              <a:rPr lang="en-US" sz="2800" dirty="0" smtClean="0"/>
              <a:t>Anterior compartment muscle are paralyzed </a:t>
            </a:r>
          </a:p>
          <a:p>
            <a:pPr algn="l" rtl="0"/>
            <a:r>
              <a:rPr lang="en-US" sz="2800" dirty="0" smtClean="0"/>
              <a:t>Loss of sensation of the area supplied by the deep </a:t>
            </a:r>
            <a:r>
              <a:rPr lang="en-US" sz="2800" dirty="0" err="1" smtClean="0"/>
              <a:t>peroneal</a:t>
            </a:r>
            <a:r>
              <a:rPr lang="en-US" sz="2800" dirty="0" smtClean="0"/>
              <a:t> nerve.</a:t>
            </a:r>
          </a:p>
          <a:p>
            <a:pPr algn="l" rtl="0"/>
            <a:r>
              <a:rPr lang="en-US" sz="2800" dirty="0" smtClean="0"/>
              <a:t>Treatment;</a:t>
            </a:r>
          </a:p>
          <a:p>
            <a:pPr algn="l" rtl="0"/>
            <a:r>
              <a:rPr lang="en-US" sz="2800" b="1" dirty="0" err="1" smtClean="0"/>
              <a:t>Fasciotomy</a:t>
            </a:r>
            <a:r>
              <a:rPr lang="en-US" sz="2800" dirty="0" smtClean="0"/>
              <a:t> through longitudinal incision to decompress the area and prevent necrosis of muscles   </a:t>
            </a:r>
          </a:p>
        </p:txBody>
      </p:sp>
      <p:pic>
        <p:nvPicPr>
          <p:cNvPr id="6" name="Picture 5" descr="Leg two incision2"/>
          <p:cNvPicPr>
            <a:picLocks noChangeAspect="1" noChangeArrowheads="1"/>
          </p:cNvPicPr>
          <p:nvPr/>
        </p:nvPicPr>
        <p:blipFill>
          <a:blip r:embed="rId2" cstate="print"/>
          <a:srcRect/>
          <a:stretch>
            <a:fillRect/>
          </a:stretch>
        </p:blipFill>
        <p:spPr bwMode="auto">
          <a:xfrm>
            <a:off x="4474371" y="1916832"/>
            <a:ext cx="4010861" cy="3744416"/>
          </a:xfrm>
          <a:prstGeom prst="rect">
            <a:avLst/>
          </a:prstGeom>
          <a:noFill/>
          <a:ln>
            <a:solidFill>
              <a:srgbClr val="00B0F0"/>
            </a:solid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distance air travel</a:t>
            </a:r>
            <a:endParaRPr lang="en-US" dirty="0"/>
          </a:p>
        </p:txBody>
      </p:sp>
      <p:sp>
        <p:nvSpPr>
          <p:cNvPr id="3" name="Content Placeholder 2"/>
          <p:cNvSpPr>
            <a:spLocks noGrp="1"/>
          </p:cNvSpPr>
          <p:nvPr>
            <p:ph idx="1"/>
          </p:nvPr>
        </p:nvSpPr>
        <p:spPr/>
        <p:txBody>
          <a:bodyPr/>
          <a:lstStyle/>
          <a:p>
            <a:pPr algn="l" rtl="0"/>
            <a:r>
              <a:rPr lang="en-US" dirty="0" smtClean="0"/>
              <a:t>Sit immobile for hours on long distance travel are prone to </a:t>
            </a:r>
            <a:r>
              <a:rPr lang="en-US" b="1" dirty="0" smtClean="0"/>
              <a:t>deep venous thrombosis</a:t>
            </a:r>
            <a:r>
              <a:rPr lang="en-US" dirty="0" smtClean="0"/>
              <a:t>. </a:t>
            </a:r>
          </a:p>
          <a:p>
            <a:pPr algn="l" rtl="0"/>
            <a:r>
              <a:rPr lang="en-US" dirty="0" smtClean="0"/>
              <a:t>My be a symptomatic or manifested by mild pain or tightness  or tenderness in the calf muscles.</a:t>
            </a:r>
          </a:p>
          <a:p>
            <a:pPr algn="l" rtl="0"/>
            <a:r>
              <a:rPr lang="en-US" dirty="0" smtClean="0"/>
              <a:t>It is prevented by </a:t>
            </a:r>
            <a:r>
              <a:rPr lang="en-US" b="1" dirty="0" smtClean="0"/>
              <a:t>stretching of the legs every hour to improve the venous circulation  </a:t>
            </a:r>
            <a:endParaRPr lang="en-US" b="1"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Arterial palpation of the lower limbs </a:t>
            </a:r>
            <a:endParaRPr lang="en-US" dirty="0"/>
          </a:p>
        </p:txBody>
      </p:sp>
      <p:sp>
        <p:nvSpPr>
          <p:cNvPr id="3" name="Content Placeholder 2"/>
          <p:cNvSpPr>
            <a:spLocks noGrp="1"/>
          </p:cNvSpPr>
          <p:nvPr>
            <p:ph idx="1"/>
          </p:nvPr>
        </p:nvSpPr>
        <p:spPr/>
        <p:txBody>
          <a:bodyPr/>
          <a:lstStyle/>
          <a:p>
            <a:pPr algn="l" rtl="0"/>
            <a:r>
              <a:rPr lang="en-US" dirty="0" smtClean="0"/>
              <a:t>Should know the precise position of the main arteries of the lower limbs. </a:t>
            </a:r>
          </a:p>
          <a:p>
            <a:pPr algn="l" rtl="0"/>
            <a:r>
              <a:rPr lang="en-US" dirty="0" smtClean="0"/>
              <a:t>To arrest a severe hemorrhage. </a:t>
            </a:r>
          </a:p>
          <a:p>
            <a:pPr algn="l" rtl="0"/>
            <a:r>
              <a:rPr lang="en-US" dirty="0" smtClean="0"/>
              <a:t>Palpate different parts of the arterial tree in arterial occlusive disease. </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Arterial palpation of the lower limbs </a:t>
            </a:r>
            <a:endParaRPr lang="en-US" dirty="0"/>
          </a:p>
        </p:txBody>
      </p:sp>
      <p:sp>
        <p:nvSpPr>
          <p:cNvPr id="3" name="Content Placeholder 2"/>
          <p:cNvSpPr>
            <a:spLocks noGrp="1"/>
          </p:cNvSpPr>
          <p:nvPr>
            <p:ph idx="1"/>
          </p:nvPr>
        </p:nvSpPr>
        <p:spPr/>
        <p:txBody>
          <a:bodyPr>
            <a:noAutofit/>
          </a:bodyPr>
          <a:lstStyle/>
          <a:p>
            <a:pPr algn="l" rtl="0"/>
            <a:r>
              <a:rPr lang="en-US" b="1" dirty="0" smtClean="0">
                <a:solidFill>
                  <a:srgbClr val="FF0000"/>
                </a:solidFill>
              </a:rPr>
              <a:t>Femoral artery; </a:t>
            </a:r>
            <a:r>
              <a:rPr lang="en-US" dirty="0" smtClean="0"/>
              <a:t>enters the thigh behind the inguinal ligament at a point </a:t>
            </a:r>
            <a:r>
              <a:rPr lang="en-US" u="sng" dirty="0" smtClean="0"/>
              <a:t>mid way between the anterior superior iliac spine and the symphysis pubis,</a:t>
            </a:r>
            <a:r>
              <a:rPr lang="en-US" dirty="0" smtClean="0"/>
              <a:t> it is easily palpated or compressed against the pectineus muscle and the superior pubic ramus.</a:t>
            </a:r>
          </a:p>
          <a:p>
            <a:pPr algn="l" rtl="0"/>
            <a:r>
              <a:rPr lang="en-US" b="1" dirty="0" smtClean="0">
                <a:solidFill>
                  <a:srgbClr val="FF0000"/>
                </a:solidFill>
              </a:rPr>
              <a:t>Popliteal artery; </a:t>
            </a:r>
            <a:r>
              <a:rPr lang="en-US" dirty="0" smtClean="0"/>
              <a:t>can be felt in </a:t>
            </a:r>
            <a:r>
              <a:rPr lang="en-US" u="sng" dirty="0" smtClean="0"/>
              <a:t>depth of the popliteal fossa </a:t>
            </a:r>
            <a:r>
              <a:rPr lang="en-US" dirty="0" smtClean="0"/>
              <a:t>with relaxed deep fascia during passive flexion of the knee.</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Arterial palpation of the lower limbs </a:t>
            </a:r>
            <a:endParaRPr lang="en-US" dirty="0"/>
          </a:p>
        </p:txBody>
      </p:sp>
      <p:sp>
        <p:nvSpPr>
          <p:cNvPr id="3" name="Content Placeholder 2"/>
          <p:cNvSpPr>
            <a:spLocks noGrp="1"/>
          </p:cNvSpPr>
          <p:nvPr>
            <p:ph idx="1"/>
          </p:nvPr>
        </p:nvSpPr>
        <p:spPr>
          <a:xfrm>
            <a:off x="457200" y="1600200"/>
            <a:ext cx="8229600" cy="5257800"/>
          </a:xfrm>
        </p:spPr>
        <p:txBody>
          <a:bodyPr>
            <a:noAutofit/>
          </a:bodyPr>
          <a:lstStyle/>
          <a:p>
            <a:pPr algn="l" rtl="0"/>
            <a:r>
              <a:rPr lang="en-US" b="1" dirty="0" err="1" smtClean="0">
                <a:solidFill>
                  <a:srgbClr val="FF0000"/>
                </a:solidFill>
              </a:rPr>
              <a:t>Dorsalis</a:t>
            </a:r>
            <a:r>
              <a:rPr lang="en-US" b="1" dirty="0" smtClean="0">
                <a:solidFill>
                  <a:srgbClr val="FF0000"/>
                </a:solidFill>
              </a:rPr>
              <a:t> </a:t>
            </a:r>
            <a:r>
              <a:rPr lang="en-US" b="1" dirty="0" err="1" smtClean="0">
                <a:solidFill>
                  <a:srgbClr val="FF0000"/>
                </a:solidFill>
              </a:rPr>
              <a:t>pedis</a:t>
            </a:r>
            <a:r>
              <a:rPr lang="en-US" b="1" dirty="0" smtClean="0">
                <a:solidFill>
                  <a:srgbClr val="FF0000"/>
                </a:solidFill>
              </a:rPr>
              <a:t> artery; </a:t>
            </a:r>
            <a:r>
              <a:rPr lang="en-US" u="sng" dirty="0" smtClean="0"/>
              <a:t>midway between medial and lateral mallioli</a:t>
            </a:r>
            <a:r>
              <a:rPr lang="en-US" dirty="0" smtClean="0"/>
              <a:t> </a:t>
            </a:r>
            <a:r>
              <a:rPr lang="en-US" u="sng" dirty="0" smtClean="0"/>
              <a:t>in front of the ankle </a:t>
            </a:r>
            <a:r>
              <a:rPr lang="en-US" dirty="0" smtClean="0"/>
              <a:t>joint  </a:t>
            </a:r>
            <a:r>
              <a:rPr lang="en-US" u="sng" dirty="0" smtClean="0"/>
              <a:t>firs interossias space </a:t>
            </a:r>
            <a:r>
              <a:rPr lang="en-US" dirty="0" smtClean="0"/>
              <a:t>between tendons of extensor hallucis longus and extensor digitorum longus.</a:t>
            </a:r>
          </a:p>
          <a:p>
            <a:pPr algn="l" rtl="0"/>
            <a:r>
              <a:rPr lang="en-US" b="1" dirty="0" smtClean="0">
                <a:solidFill>
                  <a:srgbClr val="FF0000"/>
                </a:solidFill>
              </a:rPr>
              <a:t>Posterior tibial artery; </a:t>
            </a:r>
            <a:r>
              <a:rPr lang="en-US" u="sng" dirty="0" smtClean="0"/>
              <a:t>behind medial malliolus,</a:t>
            </a:r>
            <a:r>
              <a:rPr lang="en-US" dirty="0" smtClean="0"/>
              <a:t> beneath flexor retinaculum between tendons of flexor digitorum longus flexor hallucis longus, </a:t>
            </a:r>
            <a:r>
              <a:rPr lang="en-US" u="sng" dirty="0" smtClean="0"/>
              <a:t>midway between medial malliolus and the heel </a:t>
            </a:r>
            <a:endParaRPr lang="en-US" u="sng"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8104" y="188640"/>
            <a:ext cx="3008313" cy="635670"/>
          </a:xfrm>
        </p:spPr>
        <p:txBody>
          <a:bodyPr>
            <a:normAutofit/>
          </a:bodyPr>
          <a:lstStyle/>
          <a:p>
            <a:pPr marL="342900" lvl="1" indent="-342900" algn="ctr" rtl="0">
              <a:lnSpc>
                <a:spcPct val="80000"/>
              </a:lnSpc>
              <a:spcBef>
                <a:spcPct val="20000"/>
              </a:spcBef>
            </a:pPr>
            <a:r>
              <a:rPr lang="en-US" sz="2800" kern="1200" dirty="0">
                <a:solidFill>
                  <a:srgbClr val="FF0000"/>
                </a:solidFill>
                <a:latin typeface="Arial"/>
                <a:ea typeface="+mn-ea"/>
                <a:cs typeface="Arial"/>
              </a:rPr>
              <a:t>Radial artery</a:t>
            </a:r>
          </a:p>
        </p:txBody>
      </p:sp>
      <p:sp>
        <p:nvSpPr>
          <p:cNvPr id="4" name="Text Placeholder 3"/>
          <p:cNvSpPr>
            <a:spLocks noGrp="1"/>
          </p:cNvSpPr>
          <p:nvPr>
            <p:ph type="body" sz="half" idx="2"/>
          </p:nvPr>
        </p:nvSpPr>
        <p:spPr>
          <a:xfrm>
            <a:off x="457200" y="548680"/>
            <a:ext cx="4042792" cy="5577483"/>
          </a:xfrm>
        </p:spPr>
        <p:txBody>
          <a:bodyPr>
            <a:noAutofit/>
          </a:bodyPr>
          <a:lstStyle/>
          <a:p>
            <a:pPr marL="342900" lvl="1" indent="-342900" algn="l" rtl="0">
              <a:lnSpc>
                <a:spcPct val="80000"/>
              </a:lnSpc>
              <a:buFont typeface="Wingdings" pitchFamily="2" charset="2"/>
              <a:buChar char="q"/>
            </a:pPr>
            <a:r>
              <a:rPr lang="en-US" sz="2400" dirty="0" smtClean="0">
                <a:latin typeface="Arial"/>
                <a:cs typeface="Arial"/>
              </a:rPr>
              <a:t>Branches :</a:t>
            </a:r>
          </a:p>
          <a:p>
            <a:pPr marL="342900" lvl="1" indent="-342900" algn="l" rtl="0">
              <a:lnSpc>
                <a:spcPct val="80000"/>
              </a:lnSpc>
            </a:pPr>
            <a:r>
              <a:rPr lang="en-US" sz="2400" dirty="0" smtClean="0">
                <a:latin typeface="Arial"/>
                <a:cs typeface="Arial"/>
              </a:rPr>
              <a:t>o Radial recurrent artery (anastomoses with the radial collateral branch of the profunda brachii)</a:t>
            </a:r>
          </a:p>
          <a:p>
            <a:pPr marL="342900" lvl="1" indent="-342900" algn="l" rtl="0">
              <a:lnSpc>
                <a:spcPct val="80000"/>
              </a:lnSpc>
              <a:buFont typeface="Courier New" pitchFamily="49" charset="0"/>
              <a:buChar char="o"/>
            </a:pPr>
            <a:r>
              <a:rPr lang="en-US" sz="2400" dirty="0" smtClean="0">
                <a:latin typeface="Arial"/>
                <a:cs typeface="Arial"/>
              </a:rPr>
              <a:t>Muscular branches</a:t>
            </a:r>
          </a:p>
          <a:p>
            <a:pPr marL="342900" lvl="1" indent="-342900" algn="l" rtl="0">
              <a:lnSpc>
                <a:spcPct val="80000"/>
              </a:lnSpc>
              <a:buFont typeface="Courier New" pitchFamily="49" charset="0"/>
              <a:buChar char="o"/>
            </a:pPr>
            <a:r>
              <a:rPr lang="en-US" sz="2400" dirty="0" smtClean="0">
                <a:latin typeface="Arial"/>
                <a:cs typeface="Arial"/>
              </a:rPr>
              <a:t>Superficial palmar branch to complete the superficial palmar arch with ulnar artery</a:t>
            </a:r>
          </a:p>
          <a:p>
            <a:pPr marL="342900" lvl="1" indent="-342900" algn="l" rtl="0">
              <a:lnSpc>
                <a:spcPct val="80000"/>
              </a:lnSpc>
              <a:buFont typeface="Courier New" pitchFamily="49" charset="0"/>
              <a:buChar char="o"/>
            </a:pPr>
            <a:r>
              <a:rPr lang="en-US" sz="2400" dirty="0" smtClean="0">
                <a:latin typeface="Arial"/>
                <a:cs typeface="Arial"/>
              </a:rPr>
              <a:t>In the dorsum of the hand it gives </a:t>
            </a:r>
            <a:r>
              <a:rPr lang="en-US" sz="2400" dirty="0" err="1" smtClean="0">
                <a:latin typeface="Arial"/>
                <a:cs typeface="Arial"/>
              </a:rPr>
              <a:t>radialis</a:t>
            </a:r>
            <a:r>
              <a:rPr lang="en-US" sz="2400" dirty="0" smtClean="0">
                <a:latin typeface="Arial"/>
                <a:cs typeface="Arial"/>
              </a:rPr>
              <a:t> </a:t>
            </a:r>
            <a:r>
              <a:rPr lang="en-US" sz="2400" dirty="0" err="1" smtClean="0">
                <a:latin typeface="Arial"/>
                <a:cs typeface="Arial"/>
              </a:rPr>
              <a:t>indicis</a:t>
            </a:r>
            <a:r>
              <a:rPr lang="en-US" sz="2400" dirty="0" smtClean="0">
                <a:latin typeface="Arial"/>
                <a:cs typeface="Arial"/>
              </a:rPr>
              <a:t> and </a:t>
            </a:r>
            <a:r>
              <a:rPr lang="en-US" sz="2400" dirty="0" err="1" smtClean="0">
                <a:latin typeface="Arial"/>
                <a:cs typeface="Arial"/>
              </a:rPr>
              <a:t>princeps</a:t>
            </a:r>
            <a:r>
              <a:rPr lang="en-US" sz="2400" dirty="0" smtClean="0">
                <a:latin typeface="Arial"/>
                <a:cs typeface="Arial"/>
              </a:rPr>
              <a:t> </a:t>
            </a:r>
            <a:r>
              <a:rPr lang="en-US" sz="2400" dirty="0" err="1" smtClean="0">
                <a:latin typeface="Arial"/>
                <a:cs typeface="Arial"/>
              </a:rPr>
              <a:t>pollicis</a:t>
            </a:r>
            <a:r>
              <a:rPr lang="en-US" sz="2400" dirty="0" smtClean="0">
                <a:latin typeface="Arial"/>
                <a:cs typeface="Arial"/>
              </a:rPr>
              <a:t>.</a:t>
            </a:r>
          </a:p>
          <a:p>
            <a:pPr marL="342900" lvl="1" indent="-342900" algn="l" rtl="0">
              <a:lnSpc>
                <a:spcPct val="80000"/>
              </a:lnSpc>
              <a:buFont typeface="Courier New" pitchFamily="49" charset="0"/>
              <a:buChar char="o"/>
            </a:pPr>
            <a:r>
              <a:rPr lang="en-US" sz="2400" dirty="0" smtClean="0">
                <a:latin typeface="Arial"/>
                <a:cs typeface="Arial"/>
              </a:rPr>
              <a:t>Then continuous as </a:t>
            </a:r>
            <a:r>
              <a:rPr lang="en-US" sz="2400" dirty="0" smtClean="0">
                <a:solidFill>
                  <a:srgbClr val="FF0000"/>
                </a:solidFill>
                <a:latin typeface="Arial"/>
                <a:cs typeface="Arial"/>
              </a:rPr>
              <a:t>deep palmer arch    </a:t>
            </a:r>
            <a:endParaRPr lang="en-US" sz="2400" dirty="0">
              <a:solidFill>
                <a:srgbClr val="FF0000"/>
              </a:solidFill>
              <a:latin typeface="Arial"/>
              <a:cs typeface="Arial"/>
            </a:endParaRPr>
          </a:p>
        </p:txBody>
      </p:sp>
      <p:pic>
        <p:nvPicPr>
          <p:cNvPr id="4100" name="Picture 4"/>
          <p:cNvPicPr>
            <a:picLocks noGrp="1" noChangeAspect="1" noChangeArrowheads="1"/>
          </p:cNvPicPr>
          <p:nvPr>
            <p:ph idx="1"/>
          </p:nvPr>
        </p:nvPicPr>
        <p:blipFill>
          <a:blip r:embed="rId2" cstate="print"/>
          <a:srcRect/>
          <a:stretch>
            <a:fillRect/>
          </a:stretch>
        </p:blipFill>
        <p:spPr bwMode="auto">
          <a:xfrm>
            <a:off x="5137787" y="908720"/>
            <a:ext cx="3826701" cy="5853113"/>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Collateral circulation </a:t>
            </a:r>
            <a:endParaRPr lang="en-US" dirty="0"/>
          </a:p>
        </p:txBody>
      </p:sp>
      <p:sp>
        <p:nvSpPr>
          <p:cNvPr id="3" name="Content Placeholder 2"/>
          <p:cNvSpPr>
            <a:spLocks noGrp="1"/>
          </p:cNvSpPr>
          <p:nvPr>
            <p:ph idx="1"/>
          </p:nvPr>
        </p:nvSpPr>
        <p:spPr/>
        <p:txBody>
          <a:bodyPr>
            <a:normAutofit fontScale="92500"/>
          </a:bodyPr>
          <a:lstStyle/>
          <a:p>
            <a:pPr algn="l" rtl="0"/>
            <a:r>
              <a:rPr lang="en-US" dirty="0" smtClean="0"/>
              <a:t>Prevent necrosis or gangrene that may follow the arterial obstruction (Sudden occlusion).</a:t>
            </a:r>
          </a:p>
          <a:p>
            <a:pPr algn="l" rtl="0"/>
            <a:r>
              <a:rPr lang="en-US" dirty="0" smtClean="0"/>
              <a:t>Gradual occlusion as in atherosclerosis is less likely to be followed by necrosis </a:t>
            </a:r>
          </a:p>
          <a:p>
            <a:pPr algn="l" rtl="0"/>
            <a:r>
              <a:rPr lang="en-US" dirty="0" smtClean="0"/>
              <a:t>For the femoral artery cruciate and </a:t>
            </a:r>
            <a:r>
              <a:rPr lang="en-US" dirty="0" err="1" smtClean="0"/>
              <a:t>trochantric</a:t>
            </a:r>
            <a:r>
              <a:rPr lang="en-US" dirty="0" smtClean="0"/>
              <a:t> </a:t>
            </a:r>
            <a:r>
              <a:rPr lang="en-US" dirty="0" err="1" smtClean="0"/>
              <a:t>anastomosis</a:t>
            </a:r>
            <a:r>
              <a:rPr lang="en-US" dirty="0" smtClean="0"/>
              <a:t>  </a:t>
            </a:r>
          </a:p>
          <a:p>
            <a:pPr algn="l" rtl="0"/>
            <a:r>
              <a:rPr lang="en-US" dirty="0" smtClean="0"/>
              <a:t>In the </a:t>
            </a:r>
            <a:r>
              <a:rPr lang="en-US" dirty="0" err="1" smtClean="0"/>
              <a:t>addauctor</a:t>
            </a:r>
            <a:r>
              <a:rPr lang="en-US" dirty="0" smtClean="0"/>
              <a:t> canal the perforating branches of </a:t>
            </a:r>
            <a:r>
              <a:rPr lang="en-US" dirty="0" err="1" smtClean="0"/>
              <a:t>prufunda</a:t>
            </a:r>
            <a:r>
              <a:rPr lang="en-US" dirty="0" smtClean="0"/>
              <a:t> </a:t>
            </a:r>
            <a:r>
              <a:rPr lang="en-US" dirty="0" err="1" smtClean="0"/>
              <a:t>femoris</a:t>
            </a:r>
            <a:r>
              <a:rPr lang="en-US" dirty="0" smtClean="0"/>
              <a:t> , articular and muscular branches of femoral and </a:t>
            </a:r>
            <a:r>
              <a:rPr lang="en-US" dirty="0" err="1" smtClean="0"/>
              <a:t>popliteal</a:t>
            </a:r>
            <a:r>
              <a:rPr lang="en-US" dirty="0" smtClean="0"/>
              <a:t> arteries </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931224" cy="707678"/>
          </a:xfrm>
        </p:spPr>
        <p:txBody>
          <a:bodyPr>
            <a:normAutofit/>
          </a:bodyPr>
          <a:lstStyle/>
          <a:p>
            <a:pPr algn="ctr"/>
            <a:r>
              <a:rPr lang="en-US" sz="3600" dirty="0" smtClean="0"/>
              <a:t>Arterial occlusive disease of the leg </a:t>
            </a:r>
            <a:endParaRPr lang="en-US" sz="3600" dirty="0"/>
          </a:p>
        </p:txBody>
      </p:sp>
      <p:sp>
        <p:nvSpPr>
          <p:cNvPr id="4" name="Text Placeholder 3"/>
          <p:cNvSpPr>
            <a:spLocks noGrp="1"/>
          </p:cNvSpPr>
          <p:nvPr>
            <p:ph type="body" sz="half" idx="2"/>
          </p:nvPr>
        </p:nvSpPr>
        <p:spPr>
          <a:xfrm>
            <a:off x="457200" y="1071546"/>
            <a:ext cx="4978896" cy="5669822"/>
          </a:xfrm>
        </p:spPr>
        <p:txBody>
          <a:bodyPr>
            <a:noAutofit/>
          </a:bodyPr>
          <a:lstStyle/>
          <a:p>
            <a:pPr algn="l" rtl="0"/>
            <a:r>
              <a:rPr lang="en-US" sz="2800" dirty="0" smtClean="0"/>
              <a:t>More common in men; manifested by:  </a:t>
            </a:r>
          </a:p>
          <a:p>
            <a:pPr algn="l" rtl="0"/>
            <a:r>
              <a:rPr lang="en-US" sz="2800" dirty="0" smtClean="0"/>
              <a:t>Ischemia of muscles produces cramp like pain with exercise, the supply to the calf muscles is inadequate , the patient is forced to stop walking after a limited distance </a:t>
            </a:r>
          </a:p>
          <a:p>
            <a:pPr algn="l" rtl="0"/>
            <a:r>
              <a:rPr lang="en-US" sz="2800" dirty="0" smtClean="0"/>
              <a:t>With rest the oxygen depletion is corrected and pain disappears this condition is known as intermittent claudication   </a:t>
            </a:r>
          </a:p>
          <a:p>
            <a:endParaRPr lang="en-US" sz="2800" dirty="0"/>
          </a:p>
        </p:txBody>
      </p:sp>
      <p:pic>
        <p:nvPicPr>
          <p:cNvPr id="12290" name="Picture 2" descr="C:\Documents and Settings\Dr.Essam\My Documents\summer courseNew Folder\2014\Pvd001.jpg"/>
          <p:cNvPicPr>
            <a:picLocks noGrp="1" noChangeAspect="1" noChangeArrowheads="1"/>
          </p:cNvPicPr>
          <p:nvPr>
            <p:ph idx="1"/>
          </p:nvPr>
        </p:nvPicPr>
        <p:blipFill>
          <a:blip r:embed="rId2" cstate="print"/>
          <a:srcRect/>
          <a:stretch>
            <a:fillRect/>
          </a:stretch>
        </p:blipFill>
        <p:spPr bwMode="auto">
          <a:xfrm>
            <a:off x="5810280" y="1988840"/>
            <a:ext cx="3048000" cy="40640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Sympathetic innervation of the arteries </a:t>
            </a:r>
            <a:endParaRPr lang="en-US" dirty="0"/>
          </a:p>
        </p:txBody>
      </p:sp>
      <p:sp>
        <p:nvSpPr>
          <p:cNvPr id="3" name="Content Placeholder 2"/>
          <p:cNvSpPr>
            <a:spLocks noGrp="1"/>
          </p:cNvSpPr>
          <p:nvPr>
            <p:ph idx="1"/>
          </p:nvPr>
        </p:nvSpPr>
        <p:spPr/>
        <p:txBody>
          <a:bodyPr>
            <a:noAutofit/>
          </a:bodyPr>
          <a:lstStyle/>
          <a:p>
            <a:pPr algn="l" rtl="0"/>
            <a:r>
              <a:rPr lang="en-US" sz="2400" dirty="0" smtClean="0"/>
              <a:t>It develops from </a:t>
            </a:r>
            <a:r>
              <a:rPr lang="en-US" sz="2400" dirty="0" smtClean="0">
                <a:solidFill>
                  <a:srgbClr val="FF0000"/>
                </a:solidFill>
              </a:rPr>
              <a:t>the lower thoracic and upper two or three lumber segments </a:t>
            </a:r>
            <a:r>
              <a:rPr lang="en-US" sz="2400" dirty="0" smtClean="0"/>
              <a:t>of the spinal cord</a:t>
            </a:r>
          </a:p>
          <a:p>
            <a:pPr algn="l" rtl="0"/>
            <a:r>
              <a:rPr lang="en-US" sz="2400" dirty="0" smtClean="0"/>
              <a:t>The preganglionic fibers pass to the lower thoracic and upper lumber ganglia via the white remi communicants.</a:t>
            </a:r>
          </a:p>
          <a:p>
            <a:pPr algn="l" rtl="0"/>
            <a:r>
              <a:rPr lang="en-US" sz="2400" dirty="0" smtClean="0"/>
              <a:t>Fibers synapse in the lumber and sacral ganglia </a:t>
            </a:r>
          </a:p>
          <a:p>
            <a:pPr algn="l" rtl="0"/>
            <a:r>
              <a:rPr lang="en-US" sz="2400" dirty="0" smtClean="0">
                <a:solidFill>
                  <a:srgbClr val="FF0000"/>
                </a:solidFill>
              </a:rPr>
              <a:t>Postganglionic fibers reach blood vessel via lumber and sacral plexus</a:t>
            </a:r>
            <a:r>
              <a:rPr lang="en-US" sz="2400" dirty="0" smtClean="0"/>
              <a:t>.</a:t>
            </a:r>
          </a:p>
          <a:p>
            <a:pPr algn="l" rtl="0"/>
            <a:r>
              <a:rPr lang="en-US" sz="2400" dirty="0" smtClean="0"/>
              <a:t>Femoral artery receives its sympathetic supply from femoral and obturator nerves </a:t>
            </a:r>
          </a:p>
          <a:p>
            <a:pPr algn="l" rtl="0"/>
            <a:r>
              <a:rPr lang="en-US" sz="2400" dirty="0" smtClean="0"/>
              <a:t>The more distal arteries receives it sympathetic supply from common </a:t>
            </a:r>
            <a:r>
              <a:rPr lang="en-US" sz="2400" dirty="0" err="1" smtClean="0"/>
              <a:t>peronial</a:t>
            </a:r>
            <a:r>
              <a:rPr lang="en-US" sz="2400" dirty="0" smtClean="0"/>
              <a:t> and tibial nerves    </a:t>
            </a:r>
            <a:endParaRPr lang="en-US" sz="24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Lumber sympathectomy and occlusive arterial disease</a:t>
            </a:r>
            <a:endParaRPr lang="en-US" dirty="0"/>
          </a:p>
        </p:txBody>
      </p:sp>
      <p:sp>
        <p:nvSpPr>
          <p:cNvPr id="3" name="Content Placeholder 2"/>
          <p:cNvSpPr>
            <a:spLocks noGrp="1"/>
          </p:cNvSpPr>
          <p:nvPr>
            <p:ph idx="1"/>
          </p:nvPr>
        </p:nvSpPr>
        <p:spPr/>
        <p:txBody>
          <a:bodyPr/>
          <a:lstStyle/>
          <a:p>
            <a:pPr algn="l" rtl="0"/>
            <a:r>
              <a:rPr lang="en-US" dirty="0" smtClean="0"/>
              <a:t>It is a form of treatment for occlusive arterial diseases of the lower limbs  to improve the blood flow through the collateral circulation </a:t>
            </a:r>
          </a:p>
          <a:p>
            <a:pPr algn="l" rtl="0"/>
            <a:r>
              <a:rPr lang="en-US" dirty="0" smtClean="0"/>
              <a:t>Preganglionc sympathectomy is performed by removing the </a:t>
            </a:r>
            <a:r>
              <a:rPr lang="en-US" dirty="0" smtClean="0">
                <a:solidFill>
                  <a:srgbClr val="FF0000"/>
                </a:solidFill>
              </a:rPr>
              <a:t>upper three lumber ganglia and the intervening parts of the sympathetic trunk </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28596" y="2714620"/>
            <a:ext cx="8229600" cy="1143000"/>
          </a:xfrm>
        </p:spPr>
        <p:txBody>
          <a:bodyPr>
            <a:noAutofit/>
          </a:bodyPr>
          <a:lstStyle/>
          <a:p>
            <a:r>
              <a:rPr lang="en-US" sz="7200" dirty="0" smtClean="0">
                <a:solidFill>
                  <a:srgbClr val="FF0000"/>
                </a:solidFill>
                <a:latin typeface="Algerian" pitchFamily="82" charset="0"/>
              </a:rPr>
              <a:t>Thank you </a:t>
            </a:r>
            <a:endParaRPr lang="en-US" sz="7200" dirty="0">
              <a:solidFill>
                <a:srgbClr val="FF0000"/>
              </a:solidFill>
              <a:latin typeface="Algerian" pitchFamily="8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120" y="188640"/>
            <a:ext cx="3008313" cy="635670"/>
          </a:xfrm>
        </p:spPr>
        <p:txBody>
          <a:bodyPr>
            <a:normAutofit/>
          </a:bodyPr>
          <a:lstStyle/>
          <a:p>
            <a:pPr algn="ctr"/>
            <a:r>
              <a:rPr lang="en-US" sz="3200" dirty="0" smtClean="0">
                <a:solidFill>
                  <a:srgbClr val="FF0000"/>
                </a:solidFill>
                <a:latin typeface="Arial"/>
                <a:ea typeface="+mn-ea"/>
                <a:cs typeface="Arial"/>
              </a:rPr>
              <a:t>Ulnar artery</a:t>
            </a:r>
            <a:endParaRPr lang="en-US" sz="3200" dirty="0">
              <a:solidFill>
                <a:srgbClr val="FF0000"/>
              </a:solidFill>
              <a:latin typeface="Arial"/>
              <a:ea typeface="+mn-ea"/>
              <a:cs typeface="Arial"/>
            </a:endParaRPr>
          </a:p>
        </p:txBody>
      </p:sp>
      <p:sp>
        <p:nvSpPr>
          <p:cNvPr id="4" name="Text Placeholder 3"/>
          <p:cNvSpPr>
            <a:spLocks noGrp="1"/>
          </p:cNvSpPr>
          <p:nvPr>
            <p:ph type="body" sz="half" idx="2"/>
          </p:nvPr>
        </p:nvSpPr>
        <p:spPr>
          <a:xfrm>
            <a:off x="539552" y="476672"/>
            <a:ext cx="4536504" cy="5976664"/>
          </a:xfrm>
        </p:spPr>
        <p:txBody>
          <a:bodyPr>
            <a:noAutofit/>
          </a:bodyPr>
          <a:lstStyle/>
          <a:p>
            <a:pPr algn="l" rtl="0">
              <a:buFont typeface="Wingdings" pitchFamily="2" charset="2"/>
              <a:buChar char="q"/>
            </a:pPr>
            <a:r>
              <a:rPr lang="en-US" sz="2400" dirty="0" smtClean="0">
                <a:latin typeface="Arial"/>
                <a:cs typeface="Arial"/>
              </a:rPr>
              <a:t>Begins from termination of the brachial artery at the level of  the </a:t>
            </a:r>
            <a:r>
              <a:rPr lang="en-US" sz="2400" dirty="0" smtClean="0">
                <a:solidFill>
                  <a:srgbClr val="FF0000"/>
                </a:solidFill>
                <a:latin typeface="Arial"/>
                <a:cs typeface="Arial"/>
              </a:rPr>
              <a:t>neck of the radius </a:t>
            </a:r>
            <a:r>
              <a:rPr lang="en-US" sz="2400" dirty="0" smtClean="0">
                <a:latin typeface="Arial"/>
                <a:cs typeface="Arial"/>
              </a:rPr>
              <a:t>in the cubital fossa. </a:t>
            </a:r>
          </a:p>
          <a:p>
            <a:pPr algn="l" rtl="0">
              <a:buFont typeface="Wingdings" pitchFamily="2" charset="2"/>
              <a:buChar char="q"/>
            </a:pPr>
            <a:r>
              <a:rPr lang="en-US" sz="2400" dirty="0" smtClean="0">
                <a:latin typeface="Arial"/>
                <a:cs typeface="Arial"/>
              </a:rPr>
              <a:t>It descends through the anterior compartment of the forearm. </a:t>
            </a:r>
          </a:p>
          <a:p>
            <a:pPr algn="l" rtl="0">
              <a:buFont typeface="Wingdings" pitchFamily="2" charset="2"/>
              <a:buChar char="q"/>
            </a:pPr>
            <a:r>
              <a:rPr lang="en-US" sz="2400" dirty="0" smtClean="0">
                <a:latin typeface="Arial"/>
                <a:cs typeface="Arial"/>
              </a:rPr>
              <a:t> Enters the palm superficial to the flexor retinaculum. </a:t>
            </a:r>
          </a:p>
          <a:p>
            <a:pPr algn="l" rtl="0">
              <a:buFont typeface="Wingdings" pitchFamily="2" charset="2"/>
              <a:buChar char="q"/>
            </a:pPr>
            <a:r>
              <a:rPr lang="en-US" sz="2400" dirty="0" smtClean="0">
                <a:latin typeface="Arial"/>
                <a:cs typeface="Arial"/>
              </a:rPr>
              <a:t>Ends in the hand by forming the </a:t>
            </a:r>
            <a:r>
              <a:rPr lang="en-US" sz="2400" dirty="0" smtClean="0">
                <a:solidFill>
                  <a:srgbClr val="FF0000"/>
                </a:solidFill>
                <a:latin typeface="Arial"/>
                <a:cs typeface="Arial"/>
              </a:rPr>
              <a:t>superficial palmar arch</a:t>
            </a:r>
            <a:r>
              <a:rPr lang="en-US" sz="2400" dirty="0" smtClean="0">
                <a:latin typeface="Arial"/>
                <a:cs typeface="Arial"/>
              </a:rPr>
              <a:t> anastomosing with the superficial palmar branch of the radial artery.</a:t>
            </a:r>
          </a:p>
          <a:p>
            <a:pPr algn="l" rtl="0"/>
            <a:endParaRPr lang="en-US" sz="2400" dirty="0">
              <a:latin typeface="Arial"/>
              <a:cs typeface="Arial"/>
            </a:endParaRPr>
          </a:p>
        </p:txBody>
      </p:sp>
      <p:pic>
        <p:nvPicPr>
          <p:cNvPr id="5122" name="Picture 2"/>
          <p:cNvPicPr>
            <a:picLocks noGrp="1" noChangeAspect="1" noChangeArrowheads="1"/>
          </p:cNvPicPr>
          <p:nvPr>
            <p:ph idx="1"/>
          </p:nvPr>
        </p:nvPicPr>
        <p:blipFill>
          <a:blip r:embed="rId2" cstate="print"/>
          <a:srcRect/>
          <a:stretch>
            <a:fillRect/>
          </a:stretch>
        </p:blipFill>
        <p:spPr bwMode="auto">
          <a:xfrm>
            <a:off x="5354319" y="888255"/>
            <a:ext cx="3538161" cy="5853113"/>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8128</TotalTime>
  <Words>4322</Words>
  <Application>Microsoft Office PowerPoint</Application>
  <PresentationFormat>On-screen Show (4:3)</PresentationFormat>
  <Paragraphs>458</Paragraphs>
  <Slides>84</Slides>
  <Notes>2</Notes>
  <HiddenSlides>0</HiddenSlides>
  <MMClips>0</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سمة Office</vt:lpstr>
      <vt:lpstr>Vascular problems  of  the upper and lower limbs </vt:lpstr>
      <vt:lpstr>Objectives </vt:lpstr>
      <vt:lpstr>Arterial supply of the upper  limbs </vt:lpstr>
      <vt:lpstr>Subclavian artery </vt:lpstr>
      <vt:lpstr>Axillary Artery</vt:lpstr>
      <vt:lpstr>Brachial Artery</vt:lpstr>
      <vt:lpstr>Radial artery</vt:lpstr>
      <vt:lpstr>Radial artery</vt:lpstr>
      <vt:lpstr>Ulnar artery</vt:lpstr>
      <vt:lpstr>Ulnar artery</vt:lpstr>
      <vt:lpstr>Superficial Palmar Arch</vt:lpstr>
      <vt:lpstr>Deep Palmar Arch</vt:lpstr>
      <vt:lpstr>Anastomosis around shoulder joint</vt:lpstr>
      <vt:lpstr>Anastomosis around elbow joint</vt:lpstr>
      <vt:lpstr>Veins of the Upper Limb</vt:lpstr>
      <vt:lpstr>Superficial Veins of the Upper Limb</vt:lpstr>
      <vt:lpstr>Dorsal venous arch</vt:lpstr>
      <vt:lpstr>Cephalic Vein</vt:lpstr>
      <vt:lpstr>Basilic Vein</vt:lpstr>
      <vt:lpstr>Median Vein of the Forearm</vt:lpstr>
      <vt:lpstr>Deep Veins of the Upper Limb</vt:lpstr>
      <vt:lpstr>Vena Comitantes</vt:lpstr>
      <vt:lpstr>Axillary Vein</vt:lpstr>
      <vt:lpstr>Arterial supply of the lower limbs </vt:lpstr>
      <vt:lpstr>Arterial supply of the lower limbs </vt:lpstr>
      <vt:lpstr>Internal Illiac Artery</vt:lpstr>
      <vt:lpstr>External Iliac artery</vt:lpstr>
      <vt:lpstr>Femoral Artery</vt:lpstr>
      <vt:lpstr>Femoral Artery  “deep branches”</vt:lpstr>
      <vt:lpstr>Femoral artery Cont.</vt:lpstr>
      <vt:lpstr>Popliteal artery</vt:lpstr>
      <vt:lpstr>Popliteal artery</vt:lpstr>
      <vt:lpstr>Blood Supply of the anterior Compartment of the Leg</vt:lpstr>
      <vt:lpstr>Anterior Tibial Artery</vt:lpstr>
      <vt:lpstr> Artery of the Posterior Fascial Compartment of the Leg </vt:lpstr>
      <vt:lpstr>Artery of the Posterior Fascial Compartment of the Leg</vt:lpstr>
      <vt:lpstr>Artery of the Posterior Fascial Compartment of the Leg</vt:lpstr>
      <vt:lpstr>Anastomosis in the Lower Limb</vt:lpstr>
      <vt:lpstr>Anastomosis in the Lower Limb</vt:lpstr>
      <vt:lpstr>Anastomosis around the Knee Joint</vt:lpstr>
      <vt:lpstr>Anastomosis around the Ankle Joint</vt:lpstr>
      <vt:lpstr>Venous drainage of the lower limb</vt:lpstr>
      <vt:lpstr>The great saphenous vein (long saphenous vein) </vt:lpstr>
      <vt:lpstr>Small saphenous vein  ( short saphenousvein)</vt:lpstr>
      <vt:lpstr>Deep veins</vt:lpstr>
      <vt:lpstr>PowerPoint Presentation</vt:lpstr>
      <vt:lpstr>PowerPoint Presentation</vt:lpstr>
      <vt:lpstr>Thoracic outlet syndrome</vt:lpstr>
      <vt:lpstr>The axillary sheath and brachial plexus nerve block </vt:lpstr>
      <vt:lpstr>Venipuncture and blood transfusion </vt:lpstr>
      <vt:lpstr>Venipuncture and blood transfusion </vt:lpstr>
      <vt:lpstr>Anatomy of  Basilic and Cephalic vein catheterization </vt:lpstr>
      <vt:lpstr>Anatomy of  Basilic and Cephalic vein catheterization  </vt:lpstr>
      <vt:lpstr>Catheterization</vt:lpstr>
      <vt:lpstr>Femoral Vein Catheterization</vt:lpstr>
      <vt:lpstr>Compartment syndrome of the forearm </vt:lpstr>
      <vt:lpstr>Compartment syndrome of the forearm </vt:lpstr>
      <vt:lpstr>Volkmann’s ischemic contracture</vt:lpstr>
      <vt:lpstr>Volkmann’s ischemic contracture</vt:lpstr>
      <vt:lpstr>Arterial injury </vt:lpstr>
      <vt:lpstr>Palpation and compression of arteries </vt:lpstr>
      <vt:lpstr>Palpation and compression of arteries </vt:lpstr>
      <vt:lpstr>Allen test </vt:lpstr>
      <vt:lpstr>ARTERIAL INNERVATION AND RAYNAUD’S DISEASE </vt:lpstr>
      <vt:lpstr>ARTERIAL INNERVATION AND RAYNAUD’S DISEASE </vt:lpstr>
      <vt:lpstr>Blood supply of the femoral head  and  avascular necrosis </vt:lpstr>
      <vt:lpstr>Blood supply of the femoral head  and  avascular necrosis </vt:lpstr>
      <vt:lpstr>Venous pump of the Lower Limb</vt:lpstr>
      <vt:lpstr>Varicose veins </vt:lpstr>
      <vt:lpstr>Varicose veins </vt:lpstr>
      <vt:lpstr>Great saphenous vein  cut down</vt:lpstr>
      <vt:lpstr>Great saphenous vein  cut down</vt:lpstr>
      <vt:lpstr>Great saphenous vein</vt:lpstr>
      <vt:lpstr>Anterior compartment syndrome </vt:lpstr>
      <vt:lpstr>Anterior compartment syndrome </vt:lpstr>
      <vt:lpstr>Long distance air travel</vt:lpstr>
      <vt:lpstr>Arterial palpation of the lower limbs </vt:lpstr>
      <vt:lpstr>Arterial palpation of the lower limbs </vt:lpstr>
      <vt:lpstr>Arterial palpation of the lower limbs </vt:lpstr>
      <vt:lpstr>Collateral circulation </vt:lpstr>
      <vt:lpstr>Arterial occlusive disease of the leg </vt:lpstr>
      <vt:lpstr>Sympathetic innervation of the arteries </vt:lpstr>
      <vt:lpstr>Lumber sympathectomy and occlusive arterial disease</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Vascular problems  of  the upper and lower limbs</dc:title>
  <dc:creator>Monerah Alsalouli</dc:creator>
  <cp:lastModifiedBy>user</cp:lastModifiedBy>
  <cp:revision>700</cp:revision>
  <dcterms:modified xsi:type="dcterms:W3CDTF">2016-05-19T00:58:41Z</dcterms:modified>
</cp:coreProperties>
</file>