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17" r:id="rId2"/>
    <p:sldId id="319" r:id="rId3"/>
    <p:sldId id="341" r:id="rId4"/>
    <p:sldId id="344" r:id="rId5"/>
    <p:sldId id="325" r:id="rId6"/>
    <p:sldId id="348" r:id="rId7"/>
    <p:sldId id="346" r:id="rId8"/>
    <p:sldId id="258" r:id="rId9"/>
    <p:sldId id="345" r:id="rId10"/>
    <p:sldId id="336" r:id="rId11"/>
    <p:sldId id="337" r:id="rId12"/>
    <p:sldId id="338" r:id="rId13"/>
    <p:sldId id="339" r:id="rId14"/>
    <p:sldId id="340" r:id="rId15"/>
    <p:sldId id="342" r:id="rId16"/>
    <p:sldId id="343" r:id="rId17"/>
    <p:sldId id="329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FF"/>
    <a:srgbClr val="CC0000"/>
    <a:srgbClr val="FF3300"/>
    <a:srgbClr val="009900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18/12/37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5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MODE OF ACTION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Quadriceps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the prime mover for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extension of the knee joint.</a:t>
            </a:r>
          </a:p>
        </p:txBody>
      </p:sp>
      <p:pic>
        <p:nvPicPr>
          <p:cNvPr id="5" name="Content Placeholder 4" descr="7A104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869"/>
          <a:stretch>
            <a:fillRect/>
          </a:stretch>
        </p:blipFill>
        <p:spPr>
          <a:xfrm>
            <a:off x="5217692" y="1333500"/>
            <a:ext cx="3903562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Before contraction of prime mover,  the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Flexor of knee)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</a:rPr>
              <a:t>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5" name="Content Placeholder 4" descr="E5652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848"/>
          <a:stretch>
            <a:fillRect/>
          </a:stretch>
        </p:blipFill>
        <p:spPr>
          <a:xfrm>
            <a:off x="5486400" y="381000"/>
            <a:ext cx="3429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3" cstate="print"/>
          <a:srcRect l="45676" r="4167" b="68832"/>
          <a:stretch>
            <a:fillRect/>
          </a:stretch>
        </p:blipFill>
        <p:spPr>
          <a:xfrm>
            <a:off x="6324600" y="51816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Synergist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Flexors and Extensors of wrist joint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contract to fix wrist joint in order that flexors and extensors of fingers work efficiently.</a:t>
            </a:r>
          </a:p>
          <a:p>
            <a:endParaRPr lang="en-US" dirty="0"/>
          </a:p>
        </p:txBody>
      </p:sp>
      <p:pic>
        <p:nvPicPr>
          <p:cNvPr id="2050" name="Picture 2" descr="F: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5105400" y="990600"/>
            <a:ext cx="2667000" cy="4038600"/>
          </a:xfrm>
          <a:prstGeom prst="rect">
            <a:avLst/>
          </a:prstGeom>
          <a:noFill/>
        </p:spPr>
      </p:pic>
      <p:pic>
        <p:nvPicPr>
          <p:cNvPr id="6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82769" cy="1624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Muscles attaching the shoulder girdle to the trunk </a:t>
            </a:r>
            <a:r>
              <a:rPr lang="en-US" b="1" dirty="0" smtClean="0">
                <a:solidFill>
                  <a:schemeClr val="tx1"/>
                </a:solidFill>
              </a:rPr>
              <a:t>contract to fix shoulder girdle, allowing  deltoid muscle  (taking origin from shoulder girdle) to move shoulder joint (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1027" name="Picture 3" descr="F:\Student Gray\7. Upper limb\F66122-007-f012.jpg"/>
          <p:cNvPicPr>
            <a:picLocks noChangeAspect="1" noChangeArrowheads="1"/>
          </p:cNvPicPr>
          <p:nvPr/>
        </p:nvPicPr>
        <p:blipFill>
          <a:blip r:embed="rId2" cstate="print"/>
          <a:srcRect l="10804" r="13568" b="2355"/>
          <a:stretch>
            <a:fillRect/>
          </a:stretch>
        </p:blipFill>
        <p:spPr bwMode="auto">
          <a:xfrm>
            <a:off x="4953000" y="1447800"/>
            <a:ext cx="3276600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62800" y="18288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6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NAMING OF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according to: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5199" cy="5257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Shape: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r>
              <a:rPr lang="en-US" b="1" dirty="0" smtClean="0">
                <a:solidFill>
                  <a:srgbClr val="0070C0"/>
                </a:solidFill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b="1" dirty="0" smtClean="0">
                <a:solidFill>
                  <a:srgbClr val="0070C0"/>
                </a:solidFill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Biceps </a:t>
            </a:r>
            <a:r>
              <a:rPr lang="en-US" b="1" dirty="0" smtClean="0">
                <a:solidFill>
                  <a:srgbClr val="0070C0"/>
                </a:solidFill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 </a:t>
            </a:r>
            <a:r>
              <a:rPr lang="en-US" b="1" dirty="0" smtClean="0">
                <a:solidFill>
                  <a:srgbClr val="0070C0"/>
                </a:solidFill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</a:rPr>
              <a:t>coracoid</a:t>
            </a:r>
            <a:r>
              <a:rPr lang="en-US" b="1" dirty="0" smtClean="0">
                <a:solidFill>
                  <a:srgbClr val="0070C0"/>
                </a:solidFill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NERVE SUPPLY of Skeletal Muscles</a:t>
            </a:r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/>
              <a:t>The nerves supplying the skeletal muscles are </a:t>
            </a:r>
            <a:r>
              <a:rPr lang="en-US" sz="3200" b="1" u="sng" dirty="0" smtClean="0">
                <a:solidFill>
                  <a:srgbClr val="7030A0"/>
                </a:solidFill>
              </a:rPr>
              <a:t>Mixed:</a:t>
            </a:r>
          </a:p>
          <a:p>
            <a:r>
              <a:rPr lang="en-US" b="1" dirty="0" smtClean="0"/>
              <a:t>60% are </a:t>
            </a:r>
            <a:r>
              <a:rPr lang="en-US" b="1" dirty="0" smtClean="0">
                <a:solidFill>
                  <a:srgbClr val="C00000"/>
                </a:solidFill>
              </a:rPr>
              <a:t>Motor.</a:t>
            </a:r>
          </a:p>
          <a:p>
            <a:r>
              <a:rPr lang="en-US" b="1" dirty="0" smtClean="0"/>
              <a:t>40% are </a:t>
            </a:r>
            <a:r>
              <a:rPr lang="en-US" b="1" dirty="0" smtClean="0">
                <a:solidFill>
                  <a:srgbClr val="0066FF"/>
                </a:solidFill>
              </a:rPr>
              <a:t>Sensory.</a:t>
            </a:r>
          </a:p>
          <a:p>
            <a:r>
              <a:rPr lang="en-US" b="1" dirty="0" smtClean="0"/>
              <a:t>It has some Autonomic fibers (</a:t>
            </a:r>
            <a:r>
              <a:rPr lang="en-US" b="1" dirty="0" smtClean="0">
                <a:solidFill>
                  <a:srgbClr val="339966"/>
                </a:solidFill>
              </a:rPr>
              <a:t>Sympathetic</a:t>
            </a:r>
            <a:r>
              <a:rPr lang="en-US" b="1" dirty="0" smtClean="0"/>
              <a:t>) for its blood vessels.</a:t>
            </a:r>
          </a:p>
          <a:p>
            <a:r>
              <a:rPr lang="en-US" b="1" dirty="0" smtClean="0"/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685800" y="1905000"/>
            <a:ext cx="3881772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striated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b="1" dirty="0" smtClean="0">
                <a:solidFill>
                  <a:srgbClr val="0070C0"/>
                </a:solidFill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have 2 attachments: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Their fibers may be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According to mode of action, they are classified as: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mover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antagonist,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may be named according to: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supplied by 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somaticnerve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563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4800600" cy="1200329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Dr.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Jamila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EL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Medany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 smtClean="0">
                <a:solidFill>
                  <a:srgbClr val="0066FF"/>
                </a:solidFill>
                <a:latin typeface="Aharoni" pitchFamily="2" charset="-79"/>
                <a:cs typeface="Aharoni" pitchFamily="2" charset="-79"/>
              </a:rPr>
              <a:t>MUSCULAR  SYSTEM</a:t>
            </a:r>
            <a:endParaRPr lang="en-US" b="1" i="1" dirty="0">
              <a:solidFill>
                <a:srgbClr val="0066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cs typeface="Times New Roman" pitchFamily="18" charset="0"/>
              </a:rPr>
              <a:t>C</a:t>
            </a:r>
            <a:r>
              <a:rPr lang="en-US" b="1" dirty="0" smtClean="0">
                <a:cs typeface="Times New Roman" pitchFamily="18" charset="0"/>
              </a:rPr>
              <a:t>omposed of two main types :</a:t>
            </a:r>
          </a:p>
          <a:p>
            <a:r>
              <a:rPr lang="en-US" b="1" u="sng" dirty="0" smtClean="0">
                <a:solidFill>
                  <a:srgbClr val="4C35F9"/>
                </a:solidFill>
                <a:cs typeface="Times New Roman" pitchFamily="18" charset="0"/>
              </a:rPr>
              <a:t>1. Involuntary muscles:</a:t>
            </a:r>
          </a:p>
          <a:p>
            <a:r>
              <a:rPr lang="en-US" b="1" dirty="0" smtClean="0">
                <a:cs typeface="Times New Roman" pitchFamily="18" charset="0"/>
              </a:rPr>
              <a:t>(a)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Smooth</a:t>
            </a:r>
            <a: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  <a:p>
            <a:r>
              <a:rPr lang="en-US" b="1" i="1" dirty="0" smtClean="0">
                <a:cs typeface="Times New Roman" pitchFamily="18" charset="0"/>
              </a:rPr>
              <a:t>Found in the walls of viscera.</a:t>
            </a:r>
          </a:p>
          <a:p>
            <a:r>
              <a:rPr lang="en-US" b="1" i="1" dirty="0" smtClean="0">
                <a:cs typeface="Times New Roman" pitchFamily="18" charset="0"/>
              </a:rPr>
              <a:t>(b) </a:t>
            </a:r>
            <a:r>
              <a:rPr lang="en-US" b="1" i="1" u="sng" dirty="0" smtClean="0">
                <a:solidFill>
                  <a:srgbClr val="FF0000"/>
                </a:solidFill>
                <a:cs typeface="Times New Roman" pitchFamily="18" charset="0"/>
              </a:rPr>
              <a:t>Cardiac: </a:t>
            </a:r>
          </a:p>
          <a:p>
            <a:r>
              <a:rPr lang="en-US" b="1" i="1" dirty="0" smtClean="0">
                <a:cs typeface="Times New Roman" pitchFamily="18" charset="0"/>
              </a:rPr>
              <a:t>Found only in the Heart.</a:t>
            </a:r>
          </a:p>
          <a:p>
            <a:r>
              <a:rPr lang="en-US" b="1" i="1" dirty="0" smtClean="0">
                <a:solidFill>
                  <a:srgbClr val="4C35F9"/>
                </a:solidFill>
                <a:cs typeface="Times New Roman" pitchFamily="18" charset="0"/>
              </a:rPr>
              <a:t>2. Voluntary (skeletal) muscles</a:t>
            </a:r>
          </a:p>
          <a:p>
            <a:endParaRPr lang="en-US" b="1" i="1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3" descr="5C1DFA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019" t="8461" r="9161" b="81348"/>
          <a:stretch>
            <a:fillRect/>
          </a:stretch>
        </p:blipFill>
        <p:spPr bwMode="auto">
          <a:xfrm>
            <a:off x="838200" y="1828800"/>
            <a:ext cx="1911313" cy="15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5C1DFA84"/>
          <p:cNvPicPr>
            <a:picLocks noChangeAspect="1" noChangeArrowheads="1"/>
          </p:cNvPicPr>
          <p:nvPr/>
        </p:nvPicPr>
        <p:blipFill>
          <a:blip r:embed="rId2" cstate="print"/>
          <a:srcRect l="49174" t="7458" r="37376" b="80946"/>
          <a:stretch>
            <a:fillRect/>
          </a:stretch>
        </p:blipFill>
        <p:spPr bwMode="auto">
          <a:xfrm>
            <a:off x="2819400" y="3810000"/>
            <a:ext cx="158591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5C1DFA84"/>
          <p:cNvPicPr>
            <a:picLocks noChangeAspect="1" noChangeArrowheads="1"/>
          </p:cNvPicPr>
          <p:nvPr/>
        </p:nvPicPr>
        <p:blipFill>
          <a:blip r:embed="rId2" cstate="print"/>
          <a:srcRect l="21463" t="9293" r="61707" b="80452"/>
          <a:stretch>
            <a:fillRect/>
          </a:stretch>
        </p:blipFill>
        <p:spPr>
          <a:xfrm>
            <a:off x="323850" y="4365625"/>
            <a:ext cx="2170113" cy="1597025"/>
          </a:xfrm>
          <a:prstGeom prst="rect">
            <a:avLst/>
          </a:prstGeom>
          <a:noFill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84213" y="2060575"/>
            <a:ext cx="1150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SMOOTH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371600" y="2286000"/>
            <a:ext cx="533400" cy="53340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563938" y="4508500"/>
            <a:ext cx="1008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CARDIAC</a:t>
            </a: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 rot="5400000" flipH="1" flipV="1">
            <a:off x="3741339" y="4931175"/>
            <a:ext cx="471491" cy="1817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187450" y="45085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 dirty="0"/>
              <a:t>SKELETAL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990600" y="48006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Produce movement of skeleton.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Voluntary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Supplied by 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7" y="2275"/>
            <a:ext cx="71628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MAIN CRITERIA OF SKELTAL MUSCLES</a:t>
            </a:r>
            <a:endParaRPr lang="ar-SA" sz="3600" dirty="0">
              <a:latin typeface="Aharoni" pitchFamily="2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2672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range of motion and the power of a muscle depends on the arrangement of its fascicles.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Convergent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Fusiform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scan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7"/>
          <a:stretch>
            <a:fillRect/>
          </a:stretch>
        </p:blipFill>
        <p:spPr>
          <a:xfrm>
            <a:off x="533400" y="1600200"/>
            <a:ext cx="4191000" cy="51054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Direction of Muscle Fibers</a:t>
            </a:r>
            <a:endParaRPr lang="en-US" sz="4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9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u="sng" dirty="0" smtClean="0">
                <a:solidFill>
                  <a:srgbClr val="0066FF"/>
                </a:solidFill>
              </a:rPr>
              <a:t> to line of pull:</a:t>
            </a:r>
            <a:r>
              <a:rPr lang="en-US" u="sng" dirty="0" smtClean="0">
                <a:solidFill>
                  <a:srgbClr val="0066FF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range of movement</a:t>
            </a:r>
            <a:r>
              <a:rPr lang="en-US" b="1" dirty="0" smtClean="0">
                <a:solidFill>
                  <a:srgbClr val="CC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(less powerful).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66FF"/>
                </a:solidFill>
              </a:rPr>
              <a:t>(oblique to line of pull):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</a:rPr>
              <a:t>, (less range of movement.)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Types  of ATTACHMENT OF SKLETAL MUSCLES</a:t>
            </a:r>
            <a:endParaRPr lang="en-US" b="1" dirty="0">
              <a:solidFill>
                <a:srgbClr val="FF33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Muscles are attached to bones, cartilage or ligaments through: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</a:rPr>
              <a:t>(</a:t>
            </a:r>
            <a:r>
              <a:rPr lang="en-US" sz="2800" b="1" u="sng" dirty="0">
                <a:solidFill>
                  <a:srgbClr val="0066FF"/>
                </a:solidFill>
              </a:rPr>
              <a:t>1) Tendons</a:t>
            </a:r>
            <a:r>
              <a:rPr lang="en-US" sz="2800" u="sng" dirty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cords </a:t>
            </a:r>
            <a:r>
              <a:rPr lang="en-US" sz="2800" b="1" dirty="0">
                <a:solidFill>
                  <a:schemeClr val="tx1"/>
                </a:solidFill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</a:rPr>
              <a:t> </a:t>
            </a:r>
            <a:r>
              <a:rPr lang="en-US" sz="2800" b="1" dirty="0">
                <a:solidFill>
                  <a:srgbClr val="339966"/>
                </a:solidFill>
              </a:rPr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 thin and </a:t>
            </a:r>
            <a:r>
              <a:rPr lang="en-US" sz="2800" b="1" dirty="0">
                <a:solidFill>
                  <a:schemeClr val="tx1"/>
                </a:solidFill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CC0000"/>
                </a:solidFill>
              </a:rPr>
              <a:t>(3) </a:t>
            </a:r>
            <a:r>
              <a:rPr lang="en-US" sz="2800" b="1" u="sng" dirty="0" err="1">
                <a:solidFill>
                  <a:srgbClr val="CC0000"/>
                </a:solidFill>
              </a:rPr>
              <a:t>Raphe</a:t>
            </a:r>
            <a:r>
              <a:rPr lang="en-US" sz="2800" b="1" u="sng" dirty="0">
                <a:solidFill>
                  <a:srgbClr val="CC0000"/>
                </a:solidFill>
              </a:rPr>
              <a:t> </a:t>
            </a:r>
            <a:r>
              <a:rPr lang="en-US" sz="2800" b="1" dirty="0">
                <a:solidFill>
                  <a:srgbClr val="CC0000"/>
                </a:solidFill>
              </a:rPr>
              <a:t>: </a:t>
            </a:r>
            <a:endParaRPr lang="en-US" sz="2800" b="1" dirty="0" smtClean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An </a:t>
            </a:r>
            <a:r>
              <a:rPr lang="en-US" sz="2800" b="1" dirty="0" err="1">
                <a:solidFill>
                  <a:schemeClr val="tx1"/>
                </a:solidFill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</a:rPr>
              <a:t>tendinous</a:t>
            </a:r>
            <a:r>
              <a:rPr lang="en-US" sz="2800" b="1" dirty="0">
                <a:solidFill>
                  <a:schemeClr val="tx1"/>
                </a:solidFill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533400" y="1752601"/>
            <a:ext cx="3962400" cy="4876799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00200" y="4114800"/>
            <a:ext cx="228600" cy="228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362200" y="3886200"/>
            <a:ext cx="381000" cy="2286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381000" cy="2286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Differences between ATTACHMENTS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057400"/>
          <a:ext cx="5486400" cy="459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1597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INSERTION</a:t>
                      </a:r>
                      <a:endParaRPr lang="en-US" sz="3200" b="1" u="none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29964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Proximal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Fleshy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Least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Movable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Distal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Fibrous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Most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Movable,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5" descr="Picture M"/>
          <p:cNvPicPr>
            <a:picLocks noChangeAspect="1" noChangeArrowheads="1"/>
          </p:cNvPicPr>
          <p:nvPr/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791200" y="1600200"/>
            <a:ext cx="3352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Number: (MOSTLY TWO)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757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PowerPoint Presentation</vt:lpstr>
      <vt:lpstr>OBJECTIVES</vt:lpstr>
      <vt:lpstr>MUSCULAR  SYSTEM</vt:lpstr>
      <vt:lpstr>I</vt:lpstr>
      <vt:lpstr>The Direction of Muscle Fibers</vt:lpstr>
      <vt:lpstr>DIRECTION OF MUSCLE FIBERS</vt:lpstr>
      <vt:lpstr>Types  of ATTACHMENT OF SKLETAL MUSCLES</vt:lpstr>
      <vt:lpstr>Differences between ATTACHMENTS</vt:lpstr>
      <vt:lpstr>MODE OF ACTION</vt:lpstr>
      <vt:lpstr>PowerPoint Presentation</vt:lpstr>
      <vt:lpstr>PowerPoint Presentation</vt:lpstr>
      <vt:lpstr>PowerPoint Presentation</vt:lpstr>
      <vt:lpstr>NAMING OF MUSCLES</vt:lpstr>
      <vt:lpstr>PowerPoint Presentation</vt:lpstr>
      <vt:lpstr>NERVE SUPPLY of Skeletal Muscles </vt:lpstr>
      <vt:lpstr>SUMMARY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</cp:lastModifiedBy>
  <cp:revision>84</cp:revision>
  <dcterms:created xsi:type="dcterms:W3CDTF">2010-07-11T08:19:53Z</dcterms:created>
  <dcterms:modified xsi:type="dcterms:W3CDTF">2016-09-20T13:33:35Z</dcterms:modified>
</cp:coreProperties>
</file>