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2" r:id="rId1"/>
  </p:sldMasterIdLst>
  <p:sldIdLst>
    <p:sldId id="256" r:id="rId2"/>
    <p:sldId id="257" r:id="rId3"/>
    <p:sldId id="258" r:id="rId4"/>
    <p:sldId id="260" r:id="rId5"/>
    <p:sldId id="282" r:id="rId6"/>
    <p:sldId id="283" r:id="rId7"/>
    <p:sldId id="284" r:id="rId8"/>
    <p:sldId id="286" r:id="rId9"/>
    <p:sldId id="259" r:id="rId10"/>
    <p:sldId id="261" r:id="rId11"/>
    <p:sldId id="262" r:id="rId12"/>
    <p:sldId id="274" r:id="rId13"/>
    <p:sldId id="272" r:id="rId14"/>
    <p:sldId id="275" r:id="rId15"/>
    <p:sldId id="263" r:id="rId16"/>
    <p:sldId id="264" r:id="rId17"/>
    <p:sldId id="277" r:id="rId18"/>
    <p:sldId id="267" r:id="rId19"/>
    <p:sldId id="281" r:id="rId20"/>
    <p:sldId id="268" r:id="rId21"/>
    <p:sldId id="280" r:id="rId22"/>
    <p:sldId id="269" r:id="rId23"/>
    <p:sldId id="270" r:id="rId24"/>
    <p:sldId id="287" r:id="rId25"/>
    <p:sldId id="288" r:id="rId26"/>
    <p:sldId id="271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8"/>
    <p:restoredTop sz="99495" autoAdjust="0"/>
  </p:normalViewPr>
  <p:slideViewPr>
    <p:cSldViewPr snapToGrid="0" snapToObjects="1">
      <p:cViewPr>
        <p:scale>
          <a:sx n="81" d="100"/>
          <a:sy n="81" d="100"/>
        </p:scale>
        <p:origin x="-87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8" y="5054602"/>
            <a:ext cx="673276" cy="279400"/>
          </a:xfrm>
        </p:spPr>
        <p:txBody>
          <a:bodyPr/>
          <a:lstStyle/>
          <a:p>
            <a:fld id="{FD817917-B85B-B043-8F2A-801B70FE12F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5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8" y="5054602"/>
            <a:ext cx="413483" cy="279400"/>
          </a:xfrm>
        </p:spPr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6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2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6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6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19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70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4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7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426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3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1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7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7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920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70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584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7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420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5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92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8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7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32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15339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6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7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78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7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95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8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27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1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7" y="915339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2490137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1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817917-B85B-B043-8F2A-801B70FE12F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6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2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rover.ebay.com/rover/1/711-53200-19255-0/1?toolid=10029&amp;campid=CAMPAIGNID&amp;customid=CUSTOMID&amp;catId=11700&amp;type=2&amp;ext=282159153211&amp;item=28215915321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164181"/>
            <a:ext cx="5657851" cy="1945481"/>
          </a:xfrm>
        </p:spPr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Amino acids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9671" y="3509539"/>
            <a:ext cx="4846320" cy="172922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(Foundation Block)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997724" y="4298623"/>
            <a:ext cx="1887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Sumbul</a:t>
            </a:r>
            <a:r>
              <a:rPr lang="en-US" dirty="0" smtClean="0"/>
              <a:t> </a:t>
            </a:r>
            <a:r>
              <a:rPr lang="en-US" dirty="0" err="1" smtClean="0"/>
              <a:t>Fatma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80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>
                <a:latin typeface="Times New Roman"/>
                <a:cs typeface="Times New Roman"/>
              </a:rPr>
              <a:t>According to the properties of the side chains, amino acids can also be grouped into three categories:</a:t>
            </a:r>
          </a:p>
          <a:p>
            <a:pPr marL="308603" lvl="1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lvl="1" algn="just">
              <a:lnSpc>
                <a:spcPct val="70000"/>
              </a:lnSpc>
            </a:pPr>
            <a:r>
              <a:rPr lang="en-US" dirty="0" smtClean="0">
                <a:latin typeface="Times New Roman"/>
                <a:cs typeface="Times New Roman"/>
              </a:rPr>
              <a:t>Nonpolar amino acids.</a:t>
            </a:r>
          </a:p>
          <a:p>
            <a:pPr marL="308603" lvl="1" indent="0" algn="just">
              <a:lnSpc>
                <a:spcPct val="70000"/>
              </a:lnSpc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lvl="1" algn="just">
              <a:lnSpc>
                <a:spcPct val="70000"/>
              </a:lnSpc>
            </a:pPr>
            <a:r>
              <a:rPr lang="en-US" dirty="0" smtClean="0">
                <a:latin typeface="Times New Roman"/>
                <a:cs typeface="Times New Roman"/>
              </a:rPr>
              <a:t>Uncharged amino acids.</a:t>
            </a:r>
          </a:p>
          <a:p>
            <a:pPr marL="308603" lvl="1" indent="0" algn="just">
              <a:lnSpc>
                <a:spcPct val="70000"/>
              </a:lnSpc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lvl="1" algn="just">
              <a:lnSpc>
                <a:spcPct val="70000"/>
              </a:lnSpc>
            </a:pPr>
            <a:r>
              <a:rPr lang="en-US" dirty="0" smtClean="0">
                <a:latin typeface="Times New Roman"/>
                <a:cs typeface="Times New Roman"/>
              </a:rPr>
              <a:t>Polar amino acids.</a:t>
            </a:r>
            <a:endParaRPr lang="en-US" dirty="0">
              <a:latin typeface="Times New Roman"/>
              <a:cs typeface="Times New Roman"/>
            </a:endParaRPr>
          </a:p>
          <a:p>
            <a:pPr algn="just"/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76867" y="915340"/>
            <a:ext cx="6798735" cy="1303867"/>
          </a:xfrm>
        </p:spPr>
        <p:txBody>
          <a:bodyPr>
            <a:normAutofit/>
          </a:bodyPr>
          <a:lstStyle/>
          <a:p>
            <a:pPr algn="just"/>
            <a:r>
              <a:rPr lang="en-US" sz="3200" b="1" i="1" dirty="0">
                <a:latin typeface="Times New Roman"/>
                <a:cs typeface="Times New Roman"/>
              </a:rPr>
              <a:t>Continued </a:t>
            </a:r>
            <a:r>
              <a:rPr lang="is-IS" sz="3200" b="1" i="1" dirty="0">
                <a:latin typeface="Times New Roman"/>
                <a:cs typeface="Times New Roman"/>
              </a:rPr>
              <a:t>…</a:t>
            </a:r>
            <a:endParaRPr lang="en-US" sz="3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527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Nonpolar amino acids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172" y="2490137"/>
            <a:ext cx="7767145" cy="3444997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Times New Roman"/>
                <a:cs typeface="Times New Roman"/>
              </a:rPr>
              <a:t>Each amino acid does not bind or give off protons or participate in hydrogen or ionic bonds.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These amino acids promote hydrophobic interactions.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In proteins found in aqueous solution, the side chains of the nonpolar amino acids tend to cluster together in the interior of the protein.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The nonpolar R-group fill up the interior of the folded protein and help give it its 3D shape.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In proteins located in hydrophobic environment, such as a membrane, the nonpolar R-groups are found on the outside surface of the protein, interacting with lipid environment to stabilize protein structure.</a:t>
            </a:r>
          </a:p>
        </p:txBody>
      </p:sp>
    </p:spTree>
    <p:extLst>
      <p:ext uri="{BB962C8B-B14F-4D97-AF65-F5344CB8AC3E}">
        <p14:creationId xmlns:p14="http://schemas.microsoft.com/office/powerpoint/2010/main" val="123721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npol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96" y="585783"/>
            <a:ext cx="6774383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>
                <a:latin typeface="Times New Roman"/>
                <a:cs typeface="Times New Roman"/>
              </a:rPr>
              <a:t>The structure of the proline amino acid differs from other nonpolar amino acids that the side chain of proline and its α-amino group form a ring structure (an </a:t>
            </a:r>
            <a:r>
              <a:rPr lang="en-US" sz="2000" dirty="0" err="1">
                <a:latin typeface="Times New Roman"/>
                <a:cs typeface="Times New Roman"/>
              </a:rPr>
              <a:t>imino</a:t>
            </a:r>
            <a:r>
              <a:rPr lang="en-US" sz="2000" dirty="0">
                <a:latin typeface="Times New Roman"/>
                <a:cs typeface="Times New Roman"/>
              </a:rPr>
              <a:t> group).</a:t>
            </a:r>
          </a:p>
          <a:p>
            <a:pPr algn="just"/>
            <a:endParaRPr lang="en-US" sz="2000" dirty="0">
              <a:latin typeface="Times New Roman"/>
              <a:cs typeface="Times New Roman"/>
            </a:endParaRPr>
          </a:p>
          <a:p>
            <a:pPr algn="just"/>
            <a:endParaRPr lang="en-US" sz="20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just"/>
            <a:endParaRPr lang="en-US" sz="2000" dirty="0">
              <a:latin typeface="Times New Roman"/>
              <a:cs typeface="Times New Roman"/>
            </a:endParaRPr>
          </a:p>
          <a:p>
            <a:pPr algn="just"/>
            <a:endParaRPr lang="en-US" sz="2000" dirty="0">
              <a:latin typeface="Times New Roman"/>
              <a:cs typeface="Times New Roman"/>
            </a:endParaRPr>
          </a:p>
          <a:p>
            <a:pPr marL="85723" indent="0" algn="just">
              <a:buNone/>
            </a:pP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4" name="Picture 3" descr="Pro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34" y="3599937"/>
            <a:ext cx="4056241" cy="25603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6867" y="915340"/>
            <a:ext cx="6798735" cy="1303867"/>
          </a:xfrm>
        </p:spPr>
        <p:txBody>
          <a:bodyPr>
            <a:normAutofit/>
          </a:bodyPr>
          <a:lstStyle/>
          <a:p>
            <a:pPr algn="just"/>
            <a:r>
              <a:rPr lang="en-US" sz="3200" b="1" i="1" dirty="0">
                <a:latin typeface="Times New Roman"/>
                <a:cs typeface="Times New Roman"/>
              </a:rPr>
              <a:t>Continued </a:t>
            </a:r>
            <a:r>
              <a:rPr lang="is-IS" sz="3200" b="1" i="1" dirty="0">
                <a:latin typeface="Times New Roman"/>
                <a:cs typeface="Times New Roman"/>
              </a:rPr>
              <a:t>…</a:t>
            </a:r>
            <a:endParaRPr lang="en-US" sz="3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65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Uncharged amino acids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4" name="Picture 3" descr="Uncharg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9" y="2433612"/>
            <a:ext cx="734446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869" y="2490137"/>
            <a:ext cx="7357241" cy="3444997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Times New Roman"/>
                <a:cs typeface="Times New Roman"/>
              </a:rPr>
              <a:t>These amino acids have zero net charge at neutral </a:t>
            </a:r>
            <a:r>
              <a:rPr lang="en-US" sz="2000" dirty="0" err="1">
                <a:latin typeface="Times New Roman"/>
                <a:cs typeface="Times New Roman"/>
              </a:rPr>
              <a:t>pH</a:t>
            </a:r>
            <a:r>
              <a:rPr lang="en-US" sz="2000" dirty="0" err="1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  <a:p>
            <a:pPr marL="85723" indent="0" algn="just">
              <a:buNone/>
            </a:pPr>
            <a:r>
              <a:rPr lang="en-US" sz="2000" b="1" dirty="0">
                <a:latin typeface="Times New Roman"/>
                <a:cs typeface="Times New Roman"/>
              </a:rPr>
              <a:t>However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The side chains of cysteine and tyrosine can lose a proton at an alkaline </a:t>
            </a:r>
            <a:r>
              <a:rPr lang="en-US" sz="2000" dirty="0" err="1">
                <a:latin typeface="Times New Roman"/>
                <a:cs typeface="Times New Roman"/>
              </a:rPr>
              <a:t>pH</a:t>
            </a:r>
            <a:r>
              <a:rPr lang="en-US" sz="2000" dirty="0" err="1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Serine, </a:t>
            </a:r>
            <a:r>
              <a:rPr lang="en-US" sz="2000" dirty="0" err="1">
                <a:latin typeface="Times New Roman"/>
                <a:cs typeface="Times New Roman"/>
              </a:rPr>
              <a:t>Therionine</a:t>
            </a:r>
            <a:r>
              <a:rPr lang="en-US" sz="2000" dirty="0">
                <a:latin typeface="Times New Roman"/>
                <a:cs typeface="Times New Roman"/>
              </a:rPr>
              <a:t> and Tyrosine each contain a polar hydroxyl group that can participate in hydrogen bond formation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The side chains of asparagine and glutamine each contain a carbonyl group and an amide group, both of which can also participate in hydrogen bonds.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6867" y="915340"/>
            <a:ext cx="6798735" cy="1303867"/>
          </a:xfrm>
        </p:spPr>
        <p:txBody>
          <a:bodyPr>
            <a:normAutofit/>
          </a:bodyPr>
          <a:lstStyle/>
          <a:p>
            <a:pPr algn="just"/>
            <a:r>
              <a:rPr lang="en-US" sz="3200" b="1" i="1" dirty="0">
                <a:latin typeface="Times New Roman"/>
                <a:cs typeface="Times New Roman"/>
              </a:rPr>
              <a:t>Continued </a:t>
            </a:r>
            <a:r>
              <a:rPr lang="is-IS" sz="3200" b="1" i="1" dirty="0">
                <a:latin typeface="Times New Roman"/>
                <a:cs typeface="Times New Roman"/>
              </a:rPr>
              <a:t>…</a:t>
            </a:r>
            <a:endParaRPr lang="en-US" sz="3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389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Polar amino acids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848" y="2635462"/>
            <a:ext cx="7388773" cy="3662613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Amino acids with acidic side chains:</a:t>
            </a:r>
          </a:p>
          <a:p>
            <a:pPr marL="0" indent="0">
              <a:buNone/>
            </a:pPr>
            <a:endParaRPr lang="en-US" sz="165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65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65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651" dirty="0">
              <a:latin typeface="Times New Roman"/>
              <a:cs typeface="Times New Roman"/>
            </a:endParaRPr>
          </a:p>
          <a:p>
            <a:pPr marL="308603" lvl="1" indent="0">
              <a:buNone/>
            </a:pPr>
            <a:endParaRPr lang="en-US" sz="1651" dirty="0">
              <a:latin typeface="Times New Roman"/>
              <a:cs typeface="Times New Roman"/>
            </a:endParaRPr>
          </a:p>
          <a:p>
            <a:pPr marL="308603" lvl="1" indent="0">
              <a:buNone/>
            </a:pPr>
            <a:endParaRPr lang="en-US" sz="1600" dirty="0">
              <a:latin typeface="Times New Roman"/>
              <a:cs typeface="Times New Roman"/>
            </a:endParaRPr>
          </a:p>
          <a:p>
            <a:pPr lvl="2"/>
            <a:r>
              <a:rPr lang="en-US" sz="1400" dirty="0">
                <a:latin typeface="Times New Roman"/>
                <a:cs typeface="Times New Roman"/>
              </a:rPr>
              <a:t>Aspartic and glutamic acids are proton donors.</a:t>
            </a:r>
          </a:p>
          <a:p>
            <a:pPr lvl="2"/>
            <a:r>
              <a:rPr lang="en-US" sz="1400" dirty="0">
                <a:latin typeface="Times New Roman"/>
                <a:cs typeface="Times New Roman"/>
              </a:rPr>
              <a:t>At neutral pH, these amino acids are fully ionized (negatively charged). So, they are called aspartate and glutamate.</a:t>
            </a:r>
          </a:p>
        </p:txBody>
      </p:sp>
      <p:pic>
        <p:nvPicPr>
          <p:cNvPr id="5" name="Picture 4" descr="Acidic A 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049" y="3084254"/>
            <a:ext cx="567350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869" y="2645977"/>
            <a:ext cx="7283669" cy="3943351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/>
                <a:cs typeface="Times New Roman"/>
              </a:rPr>
              <a:t>Amino acids with basic side chains:</a:t>
            </a:r>
          </a:p>
          <a:p>
            <a:endParaRPr lang="en-US" sz="1651" dirty="0">
              <a:latin typeface="Times New Roman"/>
              <a:cs typeface="Times New Roman"/>
            </a:endParaRPr>
          </a:p>
          <a:p>
            <a:endParaRPr lang="en-US" sz="1651" dirty="0">
              <a:latin typeface="Times New Roman"/>
              <a:cs typeface="Times New Roman"/>
            </a:endParaRPr>
          </a:p>
          <a:p>
            <a:endParaRPr lang="en-US" sz="1651" dirty="0">
              <a:latin typeface="Times New Roman"/>
              <a:cs typeface="Times New Roman"/>
            </a:endParaRPr>
          </a:p>
          <a:p>
            <a:endParaRPr lang="en-US" sz="1651" dirty="0">
              <a:latin typeface="Times New Roman"/>
              <a:cs typeface="Times New Roman"/>
            </a:endParaRPr>
          </a:p>
          <a:p>
            <a:endParaRPr lang="en-US" sz="1651" dirty="0">
              <a:latin typeface="Times New Roman"/>
              <a:cs typeface="Times New Roman"/>
            </a:endParaRPr>
          </a:p>
          <a:p>
            <a:pPr marL="308603" lvl="1" indent="0">
              <a:buNone/>
            </a:pPr>
            <a:endParaRPr lang="en-US" sz="1351" dirty="0">
              <a:latin typeface="Times New Roman"/>
              <a:cs typeface="Times New Roman"/>
            </a:endParaRPr>
          </a:p>
          <a:p>
            <a:pPr lvl="2"/>
            <a:r>
              <a:rPr lang="en-US" sz="1400" dirty="0" err="1">
                <a:latin typeface="Times New Roman"/>
                <a:cs typeface="Times New Roman"/>
              </a:rPr>
              <a:t>Histidine</a:t>
            </a:r>
            <a:r>
              <a:rPr lang="en-US" sz="1400" dirty="0">
                <a:latin typeface="Times New Roman"/>
                <a:cs typeface="Times New Roman"/>
              </a:rPr>
              <a:t>, Lysine and Arginine are proton acceptors.</a:t>
            </a:r>
          </a:p>
          <a:p>
            <a:pPr lvl="2"/>
            <a:r>
              <a:rPr lang="en-US" sz="1400" dirty="0">
                <a:latin typeface="Times New Roman"/>
                <a:cs typeface="Times New Roman"/>
              </a:rPr>
              <a:t>At neutral pH, lysine and arginine are fully ionized (positively charged).</a:t>
            </a:r>
          </a:p>
        </p:txBody>
      </p:sp>
      <p:pic>
        <p:nvPicPr>
          <p:cNvPr id="4" name="Picture 3" descr="Basic A 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09" y="3021855"/>
            <a:ext cx="5673503" cy="2286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pPr algn="just"/>
            <a:r>
              <a:rPr lang="en-US" sz="3200" b="1" i="1" dirty="0" smtClean="0">
                <a:latin typeface="Times New Roman"/>
                <a:cs typeface="Times New Roman"/>
              </a:rPr>
              <a:t>Continued </a:t>
            </a:r>
            <a:r>
              <a:rPr lang="is-IS" sz="3200" b="1" i="1" dirty="0" smtClean="0">
                <a:latin typeface="Times New Roman"/>
                <a:cs typeface="Times New Roman"/>
              </a:rPr>
              <a:t>…</a:t>
            </a:r>
            <a:endParaRPr lang="en-US" sz="3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75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Optical properties 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637277"/>
            <a:ext cx="6798736" cy="3444997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The α-ca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rbon of most of the amino acids is at</a:t>
            </a:r>
            <a:r>
              <a:rPr lang="en-US" sz="2000" dirty="0" smtClean="0">
                <a:latin typeface="Times New Roman"/>
                <a:cs typeface="Times New Roman"/>
              </a:rPr>
              <a:t>tached to four different chemical groups.</a:t>
            </a:r>
            <a:endParaRPr lang="x-none" sz="2000" dirty="0" smtClean="0">
              <a:latin typeface="Times New Roman"/>
              <a:cs typeface="Times New Roman"/>
            </a:endParaRPr>
          </a:p>
          <a:p>
            <a:pPr marL="85723" indent="0" algn="just">
              <a:buNone/>
            </a:pPr>
            <a:endParaRPr lang="en-US" sz="8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Thus, asymmetric molecules are optically active, and symmetric molecules are optically inactive.</a:t>
            </a:r>
            <a:endParaRPr lang="x-none" sz="2000" dirty="0" smtClean="0">
              <a:latin typeface="Times New Roman"/>
              <a:cs typeface="Times New Roman"/>
            </a:endParaRPr>
          </a:p>
          <a:p>
            <a:pPr marL="85723" indent="0" algn="just">
              <a:buNone/>
            </a:pPr>
            <a:endParaRPr lang="en-US" sz="8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All mammalian amino acids are </a:t>
            </a:r>
            <a:r>
              <a:rPr lang="en-US" sz="2000" dirty="0">
                <a:latin typeface="Times New Roman"/>
                <a:cs typeface="Times New Roman"/>
              </a:rPr>
              <a:t>optically active except </a:t>
            </a:r>
            <a:r>
              <a:rPr lang="en-US" sz="2000" dirty="0" smtClean="0">
                <a:latin typeface="Times New Roman"/>
                <a:cs typeface="Times New Roman"/>
              </a:rPr>
              <a:t>glycine.</a:t>
            </a:r>
            <a:endParaRPr lang="en-US" sz="2000" dirty="0">
              <a:latin typeface="Times New Roman"/>
              <a:cs typeface="Times New Roman"/>
            </a:endParaRPr>
          </a:p>
          <a:p>
            <a:pPr lvl="1" algn="just"/>
            <a:r>
              <a:rPr lang="en-US" sz="1600" dirty="0">
                <a:latin typeface="Times New Roman"/>
                <a:cs typeface="Times New Roman"/>
              </a:rPr>
              <a:t>They rotate the plane of polarized light in a </a:t>
            </a:r>
            <a:r>
              <a:rPr lang="en-US" sz="1600" dirty="0" err="1">
                <a:latin typeface="Times New Roman"/>
                <a:cs typeface="Times New Roman"/>
              </a:rPr>
              <a:t>polarimeter</a:t>
            </a:r>
            <a:r>
              <a:rPr lang="en-US" sz="1600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724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7514" y="1311117"/>
            <a:ext cx="7384829" cy="4297680"/>
          </a:xfrm>
        </p:spPr>
      </p:pic>
    </p:spTree>
    <p:extLst>
      <p:ext uri="{BB962C8B-B14F-4D97-AF65-F5344CB8AC3E}">
        <p14:creationId xmlns:p14="http://schemas.microsoft.com/office/powerpoint/2010/main" val="7195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Learning outcomes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Times New Roman"/>
                <a:cs typeface="Times New Roman"/>
              </a:rPr>
              <a:t>What are the amino acids?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General structure.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Classification of amino acids.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Optical properties.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Amino acid configuration.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Non-standard amino acids.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Derivatives of amino acids.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941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Amino acid configuration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5" name="Content Placeholder 4" descr="L and D configura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09" y="2638428"/>
            <a:ext cx="6027138" cy="3474720"/>
          </a:xfrm>
        </p:spPr>
      </p:pic>
    </p:spTree>
    <p:extLst>
      <p:ext uri="{BB962C8B-B14F-4D97-AF65-F5344CB8AC3E}">
        <p14:creationId xmlns:p14="http://schemas.microsoft.com/office/powerpoint/2010/main" val="24322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647791"/>
            <a:ext cx="6798736" cy="3444997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L-Amino acids rotate polarized light to the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left</a:t>
            </a:r>
            <a:r>
              <a:rPr lang="x-none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85723" indent="0" algn="just">
              <a:buNone/>
            </a:pPr>
            <a:endParaRPr lang="en-US" sz="8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D-Amino acids rotate polarized light to the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right</a:t>
            </a:r>
            <a:r>
              <a:rPr lang="x-none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85723" indent="0" algn="just">
              <a:buNone/>
            </a:pPr>
            <a:endParaRPr lang="en-US" sz="8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Both L and D forms are chemically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same</a:t>
            </a:r>
            <a:r>
              <a:rPr lang="x-none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85723" indent="0" algn="just">
              <a:buNone/>
            </a:pPr>
            <a:endParaRPr lang="en-US" sz="8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All mammalian amino acids are found in L-configuration.</a:t>
            </a:r>
            <a:endParaRPr lang="x-none" sz="2000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85723" indent="0" algn="just">
              <a:buNone/>
            </a:pPr>
            <a:endParaRPr lang="en-US" sz="8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D-amino acids are found in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antibiotics, plants 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and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in the cell wall of microorganisms.</a:t>
            </a:r>
            <a:endParaRPr lang="en-US" sz="20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pPr algn="just"/>
            <a:r>
              <a:rPr lang="en-US" sz="3200" b="1" i="1" dirty="0" smtClean="0">
                <a:latin typeface="Times New Roman"/>
                <a:cs typeface="Times New Roman"/>
              </a:rPr>
              <a:t>Continued </a:t>
            </a:r>
            <a:r>
              <a:rPr lang="is-IS" sz="3200" b="1" i="1" dirty="0" smtClean="0">
                <a:latin typeface="Times New Roman"/>
                <a:cs typeface="Times New Roman"/>
              </a:rPr>
              <a:t>…</a:t>
            </a:r>
            <a:endParaRPr lang="en-US" sz="3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396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Non-standard amino acids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43637" y="2399525"/>
            <a:ext cx="4430274" cy="3840480"/>
          </a:xfrm>
        </p:spPr>
      </p:pic>
    </p:spTree>
    <p:extLst>
      <p:ext uri="{BB962C8B-B14F-4D97-AF65-F5344CB8AC3E}">
        <p14:creationId xmlns:p14="http://schemas.microsoft.com/office/powerpoint/2010/main" val="21036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Amino acids derivatives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637280"/>
            <a:ext cx="6798736" cy="2712484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rgbClr val="2F2B20"/>
                </a:solidFill>
                <a:latin typeface="Times New Roman"/>
                <a:cs typeface="Times New Roman"/>
              </a:rPr>
              <a:t>Gamma amino butyric acid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(GABA, a derivative of glutamic acid) and </a:t>
            </a:r>
            <a:r>
              <a:rPr lang="en-US" sz="2000" b="1" dirty="0">
                <a:solidFill>
                  <a:srgbClr val="2F2B20"/>
                </a:solidFill>
                <a:latin typeface="Times New Roman"/>
                <a:cs typeface="Times New Roman"/>
              </a:rPr>
              <a:t>dopamine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(from tyrosine) are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neurotransmitters</a:t>
            </a:r>
            <a:r>
              <a:rPr lang="x-none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85723" indent="0" algn="just">
              <a:buNone/>
            </a:pPr>
            <a:endParaRPr lang="en-US" sz="8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000" b="1" dirty="0">
                <a:solidFill>
                  <a:srgbClr val="2F2B20"/>
                </a:solidFill>
                <a:latin typeface="Times New Roman"/>
                <a:cs typeface="Times New Roman"/>
              </a:rPr>
              <a:t>Histamine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(Histidine) is the mediator of allergic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reactions</a:t>
            </a:r>
            <a:r>
              <a:rPr lang="x-none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85723" indent="0" algn="just">
              <a:buNone/>
            </a:pPr>
            <a:endParaRPr lang="en-US" sz="8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000" b="1" dirty="0" err="1">
                <a:solidFill>
                  <a:srgbClr val="2F2B20"/>
                </a:solidFill>
                <a:latin typeface="Times New Roman"/>
                <a:cs typeface="Times New Roman"/>
              </a:rPr>
              <a:t>Thyroxine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(Tyrosine) is an important thyroid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hormone</a:t>
            </a:r>
            <a:r>
              <a:rPr lang="x-none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57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Take home messages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82" y="2637279"/>
            <a:ext cx="7746125" cy="3605865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Each amino acid has an a-carboxyl and a primary a-amino group (except for proline, which is an imino acid).</a:t>
            </a:r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At physiological pH., the a-carboxyl and a- amino groups are dissociated.</a:t>
            </a:r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Each amino acid also contains twenty distinctive side chains and the chemical nature of this side chain determines the function of the amino acid.</a:t>
            </a:r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All free amino acids and charged amino acids in peptide chains, can serve as buffers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6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Take home messages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82" y="2637279"/>
            <a:ext cx="7746125" cy="3605865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Buffering action of proteins is maximum around pK values and minimum at isoelectric point.</a:t>
            </a:r>
            <a:endParaRPr lang="en-US" sz="2000" b="1" u="word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All mammalian amino acids are optically active except glycine. </a:t>
            </a:r>
            <a:endParaRPr lang="en-US" sz="2000" b="1" u="word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All mammalian amino acids are found in L-configuration</a:t>
            </a:r>
            <a:endParaRPr lang="en-US" sz="2000" dirty="0">
              <a:solidFill>
                <a:srgbClr val="2F2B2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References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43810"/>
            <a:ext cx="7315200" cy="1608083"/>
          </a:xfrm>
        </p:spPr>
        <p:txBody>
          <a:bodyPr>
            <a:normAutofit lnSpcReduction="10000"/>
          </a:bodyPr>
          <a:lstStyle/>
          <a:p>
            <a:pPr marL="85723" indent="0"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85723" indent="0">
              <a:buNone/>
            </a:pPr>
            <a:endParaRPr lang="en-US" sz="2000" dirty="0">
              <a:latin typeface="Times New Roman"/>
              <a:cs typeface="Times New Roman"/>
            </a:endParaRPr>
          </a:p>
          <a:p>
            <a:pPr marL="85723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Lippincott’s </a:t>
            </a:r>
            <a:r>
              <a:rPr lang="en-US" sz="2000" dirty="0">
                <a:latin typeface="Times New Roman"/>
                <a:cs typeface="Times New Roman"/>
              </a:rPr>
              <a:t>Illustrated reviews: Biochemistry </a:t>
            </a:r>
            <a:r>
              <a:rPr lang="en-US" sz="2000" dirty="0" smtClean="0">
                <a:latin typeface="Times New Roman"/>
                <a:cs typeface="Times New Roman"/>
              </a:rPr>
              <a:t>6</a:t>
            </a:r>
            <a:r>
              <a:rPr lang="en-US" sz="2000" baseline="30000" dirty="0" smtClean="0">
                <a:latin typeface="Times New Roman"/>
                <a:cs typeface="Times New Roman"/>
              </a:rPr>
              <a:t>th</a:t>
            </a:r>
            <a:r>
              <a:rPr lang="en-US" sz="2000" dirty="0" smtClean="0">
                <a:latin typeface="Times New Roman"/>
                <a:cs typeface="Times New Roman"/>
              </a:rPr>
              <a:t> edition, Unit 1, Chapter 1, Pages 1-12.</a:t>
            </a:r>
            <a:endParaRPr lang="en-US" sz="2000" dirty="0">
              <a:latin typeface="Times New Roman"/>
              <a:cs typeface="Times New Roman"/>
            </a:endParaRPr>
          </a:p>
          <a:p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42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Mnemonics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/>
              <a:t>Non-polar</a:t>
            </a:r>
          </a:p>
          <a:p>
            <a:r>
              <a:rPr lang="en-US" b="1" i="1" dirty="0" err="1" smtClean="0"/>
              <a:t>ProGAV</a:t>
            </a:r>
            <a:r>
              <a:rPr lang="en-US" b="1" i="1" dirty="0" smtClean="0"/>
              <a:t> PIL TM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-</a:t>
            </a:r>
            <a:r>
              <a:rPr lang="en-US" i="1" dirty="0"/>
              <a:t>proline, </a:t>
            </a:r>
            <a:r>
              <a:rPr lang="en-US" i="1" dirty="0" smtClean="0"/>
              <a:t>glycine</a:t>
            </a:r>
            <a:r>
              <a:rPr lang="en-US" i="1" dirty="0"/>
              <a:t>, alanine, valine, </a:t>
            </a:r>
            <a:r>
              <a:rPr lang="en-US" i="1" dirty="0" smtClean="0"/>
              <a:t>phenylalanine,</a:t>
            </a:r>
            <a:r>
              <a:rPr lang="en-US" i="1" dirty="0"/>
              <a:t> isoleucine</a:t>
            </a:r>
            <a:r>
              <a:rPr lang="en-US" i="1" dirty="0" smtClean="0"/>
              <a:t>, </a:t>
            </a:r>
            <a:r>
              <a:rPr lang="en-US" i="1" dirty="0" smtClean="0">
                <a:hlinkClick r:id="rId2" tooltip="Link added by VigLink"/>
              </a:rPr>
              <a:t>leucine</a:t>
            </a:r>
            <a:r>
              <a:rPr lang="en-US" i="1" dirty="0"/>
              <a:t>, </a:t>
            </a:r>
            <a:r>
              <a:rPr lang="en-US" i="1" dirty="0" smtClean="0"/>
              <a:t>tryptophan</a:t>
            </a:r>
            <a:r>
              <a:rPr lang="en-US" i="1" dirty="0"/>
              <a:t>, </a:t>
            </a:r>
            <a:r>
              <a:rPr lang="en-US" i="1" dirty="0" smtClean="0"/>
              <a:t>methionine 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u="sng" dirty="0"/>
              <a:t>Polar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"</a:t>
            </a:r>
            <a:r>
              <a:rPr lang="en-US" b="1" dirty="0" err="1"/>
              <a:t>S</a:t>
            </a:r>
            <a:r>
              <a:rPr lang="en-US" dirty="0" err="1"/>
              <a:t>ome</a:t>
            </a:r>
            <a:r>
              <a:rPr lang="en-US" b="1" dirty="0" err="1"/>
              <a:t>T</a:t>
            </a:r>
            <a:r>
              <a:rPr lang="en-US" dirty="0" err="1"/>
              <a:t>imes</a:t>
            </a:r>
            <a:r>
              <a:rPr lang="en-US" dirty="0"/>
              <a:t> </a:t>
            </a:r>
            <a:r>
              <a:rPr lang="en-US" b="1" dirty="0"/>
              <a:t>C</a:t>
            </a:r>
            <a:r>
              <a:rPr lang="en-US" dirty="0"/>
              <a:t>ats </a:t>
            </a:r>
            <a:r>
              <a:rPr lang="en-US" b="1" dirty="0"/>
              <a:t>T</a:t>
            </a:r>
            <a:r>
              <a:rPr lang="en-US" dirty="0"/>
              <a:t>ry </a:t>
            </a:r>
            <a:r>
              <a:rPr lang="en-US" b="1" dirty="0"/>
              <a:t>A G</a:t>
            </a:r>
            <a:r>
              <a:rPr lang="en-US" dirty="0"/>
              <a:t>rowl"</a:t>
            </a:r>
            <a:br>
              <a:rPr lang="en-US" dirty="0"/>
            </a:br>
            <a:r>
              <a:rPr lang="en-US" dirty="0"/>
              <a:t>-</a:t>
            </a:r>
            <a:r>
              <a:rPr lang="en-US" i="1" dirty="0"/>
              <a:t>serine, threonine, cysteine, ,</a:t>
            </a:r>
            <a:r>
              <a:rPr lang="en-US" i="1" dirty="0" err="1"/>
              <a:t>tryrosine</a:t>
            </a:r>
            <a:r>
              <a:rPr lang="en-US" i="1" dirty="0"/>
              <a:t> asparagine, glutamine</a:t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u="sng" dirty="0"/>
              <a:t>Charged</a:t>
            </a:r>
            <a:br>
              <a:rPr lang="en-US" u="sng" dirty="0"/>
            </a:br>
            <a:r>
              <a:rPr lang="en-US" dirty="0"/>
              <a:t>"</a:t>
            </a:r>
            <a:r>
              <a:rPr lang="en-US" b="1" dirty="0"/>
              <a:t>A</a:t>
            </a:r>
            <a:r>
              <a:rPr lang="en-US" dirty="0"/>
              <a:t> </a:t>
            </a:r>
            <a:r>
              <a:rPr lang="en-US" b="1" dirty="0"/>
              <a:t>G</a:t>
            </a:r>
            <a:r>
              <a:rPr lang="en-US" dirty="0"/>
              <a:t>ood </a:t>
            </a:r>
            <a:r>
              <a:rPr lang="en-US" b="1" dirty="0"/>
              <a:t>L</a:t>
            </a:r>
            <a:r>
              <a:rPr lang="en-US" dirty="0"/>
              <a:t>awyer </a:t>
            </a:r>
            <a:r>
              <a:rPr lang="en-US" b="1" dirty="0"/>
              <a:t>A</a:t>
            </a:r>
            <a:r>
              <a:rPr lang="en-US" dirty="0"/>
              <a:t>ims </a:t>
            </a:r>
            <a:r>
              <a:rPr lang="en-US" b="1" dirty="0"/>
              <a:t>H</a:t>
            </a:r>
            <a:r>
              <a:rPr lang="en-US" dirty="0"/>
              <a:t>igh"</a:t>
            </a:r>
            <a:br>
              <a:rPr lang="en-US" dirty="0"/>
            </a:br>
            <a:r>
              <a:rPr lang="en-US" dirty="0"/>
              <a:t>-</a:t>
            </a:r>
            <a:r>
              <a:rPr lang="en-US" i="1" dirty="0"/>
              <a:t>Aspartate, Glutamate, Lysine, Arginine, Histidine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8328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What are amino acids?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359" y="2637392"/>
            <a:ext cx="7357241" cy="3521669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Times New Roman"/>
                <a:cs typeface="Times New Roman"/>
              </a:rPr>
              <a:t>Amino acids are the chemical units that combine to form proteins.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Amino acids are a type of organic acid that contain both a carboxyl group (COOH) and an amino group (NH</a:t>
            </a:r>
            <a:r>
              <a:rPr lang="en-US" sz="2000" baseline="-25000" dirty="0">
                <a:latin typeface="Times New Roman"/>
                <a:cs typeface="Times New Roman"/>
              </a:rPr>
              <a:t>2</a:t>
            </a:r>
            <a:r>
              <a:rPr lang="en-US" sz="2000" dirty="0">
                <a:latin typeface="Times New Roman"/>
                <a:cs typeface="Times New Roman"/>
              </a:rPr>
              <a:t>).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Amino acids play central roles: as building blocks of proteins and as intermediates in metabolism.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Humans can produce about half of amino acids. The others must be supplied in the food.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When proteins are digested or broken down, amino acids are left.</a:t>
            </a:r>
          </a:p>
        </p:txBody>
      </p:sp>
    </p:spTree>
    <p:extLst>
      <p:ext uri="{BB962C8B-B14F-4D97-AF65-F5344CB8AC3E}">
        <p14:creationId xmlns:p14="http://schemas.microsoft.com/office/powerpoint/2010/main" val="352955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General structure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5" name="Picture 4" descr="free a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8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Zwitterion</a:t>
            </a:r>
            <a:endParaRPr lang="en-US" dirty="0"/>
          </a:p>
        </p:txBody>
      </p:sp>
      <p:pic>
        <p:nvPicPr>
          <p:cNvPr id="4700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630731" y="5789283"/>
            <a:ext cx="2178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432FF"/>
                </a:solidFill>
                <a:latin typeface="Times New Roman"/>
                <a:cs typeface="Times New Roman"/>
              </a:rPr>
              <a:t>Net charge is zero on the molecule</a:t>
            </a:r>
          </a:p>
        </p:txBody>
      </p:sp>
    </p:spTree>
    <p:extLst>
      <p:ext uri="{BB962C8B-B14F-4D97-AF65-F5344CB8AC3E}">
        <p14:creationId xmlns:p14="http://schemas.microsoft.com/office/powerpoint/2010/main" val="175168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7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/>
                <a:cs typeface="Times New Roman"/>
              </a:rPr>
              <a:t>Isoelectric</a:t>
            </a:r>
            <a:r>
              <a:rPr lang="en-US" dirty="0" smtClean="0">
                <a:latin typeface="Times New Roman"/>
                <a:cs typeface="Times New Roman"/>
              </a:rPr>
              <a:t> point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379" y="2644454"/>
            <a:ext cx="7294180" cy="154305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The pH at which the molecule carries no net charge.</a:t>
            </a:r>
          </a:p>
          <a:p>
            <a:r>
              <a:rPr lang="en-US" sz="2000" dirty="0">
                <a:latin typeface="Times New Roman"/>
                <a:cs typeface="Times New Roman"/>
              </a:rPr>
              <a:t>In acidic solution-cationic.</a:t>
            </a:r>
          </a:p>
          <a:p>
            <a:r>
              <a:rPr lang="en-US" sz="2000" dirty="0">
                <a:latin typeface="Times New Roman"/>
                <a:cs typeface="Times New Roman"/>
              </a:rPr>
              <a:t>In alkaline solution- anionic.</a:t>
            </a:r>
          </a:p>
        </p:txBody>
      </p:sp>
      <p:pic>
        <p:nvPicPr>
          <p:cNvPr id="152578" name="Picture 2" descr="http://www.esu.edu/~jfreeman/317/chem317l/Lab%20folders/317lamacion/im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691" y="4255172"/>
            <a:ext cx="7507706" cy="1645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88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pK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 Value</a:t>
            </a:r>
            <a:endParaRPr lang="en-US" dirty="0"/>
          </a:p>
        </p:txBody>
      </p:sp>
      <p:sp>
        <p:nvSpPr>
          <p:cNvPr id="339970" name="Rectangle 2"/>
          <p:cNvSpPr>
            <a:spLocks noGrp="1" noChangeArrowheads="1"/>
          </p:cNvSpPr>
          <p:nvPr>
            <p:ph idx="1"/>
          </p:nvPr>
        </p:nvSpPr>
        <p:spPr>
          <a:xfrm>
            <a:off x="903890" y="2654663"/>
            <a:ext cx="7336220" cy="2583748"/>
          </a:xfrm>
        </p:spPr>
        <p:txBody>
          <a:bodyPr>
            <a:normAutofit/>
          </a:bodyPr>
          <a:lstStyle/>
          <a:p>
            <a:pPr algn="just">
              <a:buClr>
                <a:srgbClr val="33CC33"/>
              </a:buClr>
            </a:pP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It is the ability of an acid to donate a proton (dissociate).</a:t>
            </a:r>
          </a:p>
          <a:p>
            <a:pPr algn="just">
              <a:buClr>
                <a:srgbClr val="33CC33"/>
              </a:buClr>
            </a:pP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Also known as </a:t>
            </a:r>
            <a:r>
              <a:rPr lang="en-US" sz="2000" b="1" dirty="0" err="1">
                <a:solidFill>
                  <a:srgbClr val="2F2B20"/>
                </a:solidFill>
                <a:latin typeface="Times New Roman"/>
                <a:cs typeface="Times New Roman"/>
              </a:rPr>
              <a:t>pKa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or acid dissociation constant.</a:t>
            </a:r>
          </a:p>
          <a:p>
            <a:pPr algn="just">
              <a:buClr>
                <a:srgbClr val="33CC33"/>
              </a:buClr>
            </a:pP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sz="2000" dirty="0" err="1">
                <a:solidFill>
                  <a:srgbClr val="2F2B20"/>
                </a:solidFill>
                <a:latin typeface="Times New Roman"/>
                <a:cs typeface="Times New Roman"/>
              </a:rPr>
              <a:t>pK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values of α-carboxylic group is in the range of 2.2.</a:t>
            </a:r>
          </a:p>
          <a:p>
            <a:pPr algn="just">
              <a:buClr>
                <a:srgbClr val="33CC33"/>
              </a:buClr>
            </a:pP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sz="2000" dirty="0" err="1">
                <a:solidFill>
                  <a:srgbClr val="2F2B20"/>
                </a:solidFill>
                <a:latin typeface="Times New Roman"/>
                <a:cs typeface="Times New Roman"/>
              </a:rPr>
              <a:t>pK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values of α-amino group is in the range of 9.4.</a:t>
            </a:r>
          </a:p>
          <a:p>
            <a:pPr algn="just">
              <a:buClr>
                <a:srgbClr val="33CC33"/>
              </a:buClr>
            </a:pPr>
            <a:endParaRPr lang="en-US" sz="20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1487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Titration curve of </a:t>
            </a:r>
            <a:r>
              <a:rPr lang="en-US" b="1" dirty="0" err="1" smtClean="0">
                <a:latin typeface="Times New Roman"/>
                <a:cs typeface="Times New Roman"/>
              </a:rPr>
              <a:t>glycine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870" y="2645559"/>
            <a:ext cx="4246178" cy="3471461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/>
                <a:cs typeface="Times New Roman"/>
              </a:rPr>
              <a:t>pK1</a:t>
            </a:r>
            <a:r>
              <a:rPr lang="en-US" sz="2000" dirty="0">
                <a:latin typeface="Times New Roman"/>
                <a:cs typeface="Times New Roman"/>
              </a:rPr>
              <a:t>- pH at which 50% of molecules are in cation form and 50% are in zwitterion form.</a:t>
            </a:r>
          </a:p>
          <a:p>
            <a:pPr marL="85723" indent="0">
              <a:buNone/>
            </a:pPr>
            <a:endParaRPr lang="en-US" sz="800" dirty="0">
              <a:latin typeface="Times New Roman"/>
              <a:cs typeface="Times New Roman"/>
            </a:endParaRPr>
          </a:p>
          <a:p>
            <a:r>
              <a:rPr lang="en-US" sz="2000" dirty="0">
                <a:solidFill>
                  <a:srgbClr val="C00000"/>
                </a:solidFill>
                <a:latin typeface="Times New Roman"/>
                <a:cs typeface="Times New Roman"/>
              </a:rPr>
              <a:t>pK2-</a:t>
            </a:r>
            <a:r>
              <a:rPr lang="en-US" sz="2000" dirty="0">
                <a:latin typeface="Times New Roman"/>
                <a:cs typeface="Times New Roman"/>
              </a:rPr>
              <a:t> pH at which 50% of molecules are in anion form and 50% are in zwitterion form.</a:t>
            </a:r>
          </a:p>
          <a:p>
            <a:endParaRPr lang="en-US" sz="800" dirty="0">
              <a:latin typeface="Times New Roman"/>
              <a:cs typeface="Times New Roman"/>
            </a:endParaRPr>
          </a:p>
          <a:p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Buffering action is maximum around </a:t>
            </a:r>
            <a:r>
              <a:rPr lang="en-US" sz="2000" dirty="0" err="1">
                <a:solidFill>
                  <a:srgbClr val="2F2B20"/>
                </a:solidFill>
                <a:latin typeface="Times New Roman"/>
                <a:cs typeface="Times New Roman"/>
              </a:rPr>
              <a:t>pK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values and minimum at </a:t>
            </a:r>
            <a:r>
              <a:rPr lang="en-US" sz="2000" dirty="0" err="1">
                <a:solidFill>
                  <a:srgbClr val="2F2B20"/>
                </a:solidFill>
                <a:latin typeface="Times New Roman"/>
                <a:cs typeface="Times New Roman"/>
              </a:rPr>
              <a:t>pI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156674" name="Picture 2" descr="http://www.biochem.arizona.edu/classes/bioc462/462a/NOTES/Amino_Acids/Fig5_10GlyTit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2629" y="2403821"/>
            <a:ext cx="2997020" cy="384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701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Classification of amino acids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362" y="2632661"/>
            <a:ext cx="7388771" cy="377825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200" b="1" dirty="0">
                <a:latin typeface="Times New Roman" charset="0"/>
                <a:ea typeface="Times New Roman" charset="0"/>
                <a:cs typeface="Times New Roman" charset="0"/>
              </a:rPr>
              <a:t>Based on the body requirement, amino acids can be classified into three groups:</a:t>
            </a:r>
          </a:p>
          <a:p>
            <a:pPr marL="85723" indent="0" algn="just">
              <a:buNone/>
            </a:pPr>
            <a:endParaRPr lang="en-US" sz="675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/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Essential amino acids: cannot be made by the body.</a:t>
            </a:r>
          </a:p>
          <a:p>
            <a:pPr marL="749281" lvl="1" indent="0" algn="just">
              <a:buNone/>
            </a:pPr>
            <a:r>
              <a:rPr lang="en-US" sz="1700" dirty="0">
                <a:latin typeface="Times New Roman" charset="0"/>
                <a:ea typeface="Times New Roman" charset="0"/>
                <a:cs typeface="Times New Roman" charset="0"/>
              </a:rPr>
              <a:t>e.g. histidine, isoleucine, leucine, lysine, methionine, phenylalanine, threonine, tryptophan, and valine.</a:t>
            </a:r>
            <a:r>
              <a:rPr lang="en-US" sz="135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x-none" sz="135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891" lvl="1" indent="0" algn="just">
              <a:buNone/>
            </a:pPr>
            <a:endParaRPr lang="en-US" sz="675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/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Nonessential amino acids: produced by the body.</a:t>
            </a:r>
          </a:p>
          <a:p>
            <a:pPr marL="342891" lvl="1" indent="406390" algn="just">
              <a:buNone/>
            </a:pPr>
            <a:r>
              <a:rPr lang="en-US" sz="1700" dirty="0">
                <a:latin typeface="Times New Roman" charset="0"/>
                <a:ea typeface="Times New Roman" charset="0"/>
                <a:cs typeface="Times New Roman" charset="0"/>
              </a:rPr>
              <a:t>e.g. alanine, asparagine, aspartic acid, and glutamic acid.</a:t>
            </a:r>
            <a:endParaRPr lang="x-none" sz="17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891" lvl="1" indent="0" algn="just">
              <a:buNone/>
            </a:pPr>
            <a:endParaRPr lang="en-US" sz="675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/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Conditional amino acids: not essential, except in time of illness or stress.</a:t>
            </a:r>
          </a:p>
          <a:p>
            <a:pPr marL="342891" lvl="1" indent="406390" algn="just">
              <a:buNone/>
            </a:pPr>
            <a:r>
              <a:rPr lang="en-US" sz="1700" dirty="0">
                <a:latin typeface="Times New Roman" charset="0"/>
                <a:ea typeface="Times New Roman" charset="0"/>
                <a:cs typeface="Times New Roman" charset="0"/>
              </a:rPr>
              <a:t>e.g. arginine, cysteine, glutamine, tyrosine, glycine, proline, and serine.</a:t>
            </a:r>
          </a:p>
          <a:p>
            <a:pPr marL="0" indent="0" algn="just">
              <a:buNone/>
            </a:pPr>
            <a:endParaRPr lang="en-US" sz="165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2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1969</TotalTime>
  <Words>1000</Words>
  <Application>Microsoft Office PowerPoint</Application>
  <PresentationFormat>On-screen Show (4:3)</PresentationFormat>
  <Paragraphs>134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Organic</vt:lpstr>
      <vt:lpstr>Amino acids</vt:lpstr>
      <vt:lpstr>Learning outcomes</vt:lpstr>
      <vt:lpstr>What are amino acids?</vt:lpstr>
      <vt:lpstr>General structure</vt:lpstr>
      <vt:lpstr>Zwitterion</vt:lpstr>
      <vt:lpstr>Isoelectric point</vt:lpstr>
      <vt:lpstr>pK Value</vt:lpstr>
      <vt:lpstr>Titration curve of glycine</vt:lpstr>
      <vt:lpstr>Classification of amino acids</vt:lpstr>
      <vt:lpstr>Continued …</vt:lpstr>
      <vt:lpstr>Nonpolar amino acids</vt:lpstr>
      <vt:lpstr>PowerPoint Presentation</vt:lpstr>
      <vt:lpstr>Continued …</vt:lpstr>
      <vt:lpstr>Uncharged amino acids</vt:lpstr>
      <vt:lpstr>Continued …</vt:lpstr>
      <vt:lpstr>Polar amino acids</vt:lpstr>
      <vt:lpstr>Continued …</vt:lpstr>
      <vt:lpstr>Optical properties </vt:lpstr>
      <vt:lpstr>PowerPoint Presentation</vt:lpstr>
      <vt:lpstr>Amino acid configuration</vt:lpstr>
      <vt:lpstr>Continued …</vt:lpstr>
      <vt:lpstr>Non-standard amino acids</vt:lpstr>
      <vt:lpstr>Amino acids derivatives</vt:lpstr>
      <vt:lpstr>Take home messages</vt:lpstr>
      <vt:lpstr>Take home messages</vt:lpstr>
      <vt:lpstr>References</vt:lpstr>
      <vt:lpstr>Mnemonics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acids</dc:title>
  <dc:creator>sumbul;Ahmed</dc:creator>
  <cp:lastModifiedBy>aa</cp:lastModifiedBy>
  <cp:revision>107</cp:revision>
  <dcterms:created xsi:type="dcterms:W3CDTF">2014-01-30T04:08:57Z</dcterms:created>
  <dcterms:modified xsi:type="dcterms:W3CDTF">2016-09-20T13:32:41Z</dcterms:modified>
</cp:coreProperties>
</file>