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401" r:id="rId3"/>
    <p:sldId id="277" r:id="rId4"/>
    <p:sldId id="357" r:id="rId5"/>
    <p:sldId id="358" r:id="rId6"/>
    <p:sldId id="402" r:id="rId7"/>
    <p:sldId id="356" r:id="rId8"/>
    <p:sldId id="403" r:id="rId9"/>
    <p:sldId id="355" r:id="rId10"/>
    <p:sldId id="413" r:id="rId11"/>
    <p:sldId id="404" r:id="rId12"/>
    <p:sldId id="415" r:id="rId13"/>
    <p:sldId id="421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4" r:id="rId22"/>
    <p:sldId id="412" r:id="rId23"/>
    <p:sldId id="393" r:id="rId24"/>
    <p:sldId id="417" r:id="rId25"/>
    <p:sldId id="418" r:id="rId26"/>
    <p:sldId id="419" r:id="rId27"/>
    <p:sldId id="416" r:id="rId28"/>
    <p:sldId id="42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Times New Roman" charset="0"/>
        <a:cs typeface="Times New Roman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  <a:srgbClr val="006666"/>
    <a:srgbClr val="800080"/>
    <a:srgbClr val="CC0066"/>
    <a:srgbClr val="CC00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1512" autoAdjust="0"/>
  </p:normalViewPr>
  <p:slideViewPr>
    <p:cSldViewPr>
      <p:cViewPr>
        <p:scale>
          <a:sx n="100" d="100"/>
          <a:sy n="100" d="100"/>
        </p:scale>
        <p:origin x="-16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EDE02F-DDD8-924F-AD2D-F18D4BA0BE52}" type="datetimeFigureOut">
              <a:rPr lang="en-US" altLang="en-US"/>
              <a:pPr/>
              <a:t>10/26/16 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174469-6CB8-BC4B-9842-B227C0BF0A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340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CFEFEDF-7ACB-0D40-A487-9179259255B5}" type="datetimeFigureOut">
              <a:rPr lang="en-US" altLang="en-US"/>
              <a:pPr/>
              <a:t>10/26/16 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67A50A4-0A53-854D-B8BD-24ACC1988C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4386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9025D-FF6A-2046-B8F3-E1F1EF436754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988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902DF-1A04-7348-B6E4-2D6CD85B78C7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5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19DF-4BFC-0240-A01A-2F736808DCBB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8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CEB5A-87E3-C445-9F65-B3367BE3AB06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43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53192EE3-48A1-694A-8E4C-867FBCDD9036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6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4C7E6-32D0-6C4A-BC16-395ECD698D32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6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76F83-D0D3-824B-A4B8-8A9BFB7E35DB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53B29-F1EF-B643-9F41-54C770E7AC0B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0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D8FB9-561C-414F-8A85-9937C8A6DD72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3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06F21-6263-BA4E-87F0-D8F2CF90082F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7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fld id="{DEBCDCE1-0EF7-7945-B2C2-67C658783F07}" type="slidenum">
              <a:rPr lang="x-none" altLang="en-US"/>
              <a:pPr/>
              <a:t>‹#›</a:t>
            </a:fld>
            <a:endParaRPr lang="en-US" altLang="en-US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8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charset="0"/>
                <a:ea typeface="Tahoma" charset="0"/>
                <a:cs typeface="Tahoma" charset="0"/>
              </a:defRPr>
            </a:lvl1pPr>
          </a:lstStyle>
          <a:p>
            <a:fld id="{0CEC2EB6-EE88-EE4B-8F7D-923700D998EE}" type="slidenum">
              <a:rPr lang="x-none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2192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990000"/>
                </a:solidFill>
              </a:rPr>
              <a:t>Major Metabolic Pathways of Glucose and Glucose Transport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447800" y="2895600"/>
            <a:ext cx="5943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Clinical Chemistry Unit Pathology Department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College of Medicine, KSU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Biomedical Importance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It has two main functions-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Provides NADPH which is required for –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synthesis of  </a:t>
            </a:r>
            <a:r>
              <a:rPr lang="en-US" dirty="0" err="1" smtClean="0">
                <a:latin typeface="+mj-lt"/>
              </a:rPr>
              <a:t>fattyacids</a:t>
            </a:r>
            <a:r>
              <a:rPr lang="en-US" dirty="0" smtClean="0">
                <a:latin typeface="+mj-lt"/>
              </a:rPr>
              <a:t>, steroid and some amino acids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Detoxification of drugs by </a:t>
            </a:r>
            <a:r>
              <a:rPr lang="en-US" dirty="0" err="1" smtClean="0">
                <a:latin typeface="+mj-lt"/>
              </a:rPr>
              <a:t>cytochrome</a:t>
            </a:r>
            <a:r>
              <a:rPr lang="en-US" dirty="0" smtClean="0">
                <a:latin typeface="+mj-lt"/>
              </a:rPr>
              <a:t> p450</a:t>
            </a: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In scavenging the free radicals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latin typeface="+mj-lt"/>
              </a:rPr>
              <a:t>Provides </a:t>
            </a:r>
            <a:r>
              <a:rPr lang="en-US" dirty="0" err="1" smtClean="0">
                <a:latin typeface="+mj-lt"/>
              </a:rPr>
              <a:t>Pentoses</a:t>
            </a:r>
            <a:endParaRPr lang="en-US" dirty="0" smtClean="0">
              <a:latin typeface="+mj-lt"/>
            </a:endParaRPr>
          </a:p>
          <a:p>
            <a:pPr marL="788988" lvl="1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This pentose and its derivatives are useful in the synthesis of </a:t>
            </a:r>
          </a:p>
          <a:p>
            <a:pPr marL="1063625" lvl="2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Nucleic acids (DNA and RNA)</a:t>
            </a:r>
          </a:p>
          <a:p>
            <a:pPr marL="1063625" lvl="2" indent="-514350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Nucleotides (ATP, NAD, FAD and </a:t>
            </a:r>
            <a:r>
              <a:rPr lang="en-US" dirty="0" err="1" smtClean="0">
                <a:latin typeface="+mj-lt"/>
              </a:rPr>
              <a:t>CoA</a:t>
            </a:r>
            <a:r>
              <a:rPr lang="en-US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7772400" cy="43434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en-US" dirty="0" smtClean="0">
                <a:latin typeface="+mj-lt"/>
              </a:rPr>
              <a:t>Location- </a:t>
            </a:r>
            <a:r>
              <a:rPr lang="en-US" dirty="0" err="1" smtClean="0">
                <a:latin typeface="+mj-lt"/>
              </a:rPr>
              <a:t>Cytosol</a:t>
            </a:r>
            <a:endParaRPr lang="en-US" dirty="0" smtClean="0"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Liver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Lactating mammary gland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Adrenal cortex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Gonads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Adipose tissue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Erythrocytes to reduce glutathione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Lens and cornea</a:t>
            </a:r>
          </a:p>
        </p:txBody>
      </p:sp>
      <p:sp>
        <p:nvSpPr>
          <p:cNvPr id="25602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Tissue Distribution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Phases of HMP Shunt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It has two phases-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Oxidative phase</a:t>
            </a:r>
          </a:p>
          <a:p>
            <a:pPr lvl="1"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Non-oxidative phase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9096375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  <a:latin typeface="Perpetua" charset="0"/>
            </a:endParaRPr>
          </a:p>
        </p:txBody>
      </p:sp>
      <p:pic>
        <p:nvPicPr>
          <p:cNvPr id="27650" name="Picture 2" descr="D:\Arun-Backup\project\Ferrier\Image_Bank\image_bank\images\jpg\figure_13.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5"/>
          <p:cNvSpPr txBox="1">
            <a:spLocks noChangeArrowheads="1"/>
          </p:cNvSpPr>
          <p:nvPr/>
        </p:nvSpPr>
        <p:spPr bwMode="auto">
          <a:xfrm>
            <a:off x="76200" y="5715000"/>
            <a:ext cx="9020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600"/>
              <a:t>Enzymes numbered above are: 1, 2) </a:t>
            </a:r>
            <a:r>
              <a:rPr lang="en-US" altLang="en-US" sz="1600" i="1"/>
              <a:t>glucose 6-phosphate dehydrogenase </a:t>
            </a:r>
            <a:r>
              <a:rPr lang="en-US" altLang="en-US" sz="1600"/>
              <a:t>and</a:t>
            </a:r>
            <a:r>
              <a:rPr lang="en-US" altLang="en-US" sz="1600" i="1"/>
              <a:t> </a:t>
            </a:r>
            <a:r>
              <a:rPr lang="en-US" altLang="en-US" sz="1600"/>
              <a:t>6</a:t>
            </a:r>
            <a:r>
              <a:rPr lang="en-US" altLang="en-US" sz="1600" i="1"/>
              <a:t>-phosphogluconolactone hydrolase, </a:t>
            </a:r>
            <a:r>
              <a:rPr lang="en-US" altLang="en-US" sz="1600"/>
              <a:t>3) </a:t>
            </a:r>
            <a:r>
              <a:rPr lang="en-US" altLang="en-US" sz="1600" i="1"/>
              <a:t>6-phosphogluconate dehydrogenase, </a:t>
            </a:r>
            <a:r>
              <a:rPr lang="en-US" altLang="en-US" sz="1600"/>
              <a:t>4) </a:t>
            </a:r>
            <a:r>
              <a:rPr lang="en-US" altLang="en-US" sz="1600" i="1"/>
              <a:t>ribose 5-phosphate isomerase,</a:t>
            </a:r>
            <a:r>
              <a:rPr lang="en-US" altLang="en-US" sz="1600"/>
              <a:t> 5) </a:t>
            </a:r>
            <a:r>
              <a:rPr lang="en-US" altLang="en-US" sz="1600" i="1"/>
              <a:t>phosphopentose epimerase, </a:t>
            </a:r>
            <a:r>
              <a:rPr lang="en-US" altLang="en-US" sz="1600"/>
              <a:t>6 and 8) </a:t>
            </a:r>
            <a:r>
              <a:rPr lang="en-US" altLang="en-US" sz="1600" i="1"/>
              <a:t>transketolase</a:t>
            </a:r>
            <a:r>
              <a:rPr lang="en-US" altLang="en-US" sz="1600"/>
              <a:t> (coenzyme: thiamine pyrophosphate), and 7) </a:t>
            </a:r>
            <a:r>
              <a:rPr lang="en-US" altLang="en-US" sz="1600" i="1"/>
              <a:t>transaldolase</a:t>
            </a:r>
            <a:r>
              <a:rPr lang="en-US" altLang="en-US" sz="160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1- Oxidative pathway</a:t>
            </a:r>
          </a:p>
        </p:txBody>
      </p:sp>
      <p:pic>
        <p:nvPicPr>
          <p:cNvPr id="28674" name="Picture 5" descr="Image result for non-oxidative phase of Pentose Phosphate Path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3"/>
          <a:stretch>
            <a:fillRect/>
          </a:stretch>
        </p:blipFill>
        <p:spPr bwMode="auto">
          <a:xfrm>
            <a:off x="2971800" y="1981200"/>
            <a:ext cx="2590800" cy="392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4"/>
          <p:cNvSpPr txBox="1">
            <a:spLocks noChangeArrowheads="1"/>
          </p:cNvSpPr>
          <p:nvPr/>
        </p:nvSpPr>
        <p:spPr bwMode="auto">
          <a:xfrm>
            <a:off x="6248400" y="6396038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100"/>
              <a:t>Source – wordpress.com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1143000"/>
          </a:xfrm>
        </p:spPr>
        <p:txBody>
          <a:bodyPr/>
          <a:lstStyle/>
          <a:p>
            <a:r>
              <a:rPr lang="en-US" altLang="en-US"/>
              <a:t>Phase 2- Non-oxidative </a:t>
            </a:r>
            <a:br>
              <a:rPr lang="en-US" altLang="en-US"/>
            </a:br>
            <a:r>
              <a:rPr lang="en-US" altLang="en-US" sz="3200"/>
              <a:t>a) Interconversion of pentoses</a:t>
            </a:r>
          </a:p>
        </p:txBody>
      </p:sp>
      <p:pic>
        <p:nvPicPr>
          <p:cNvPr id="29698" name="Picture 2" descr="D-Ribulose 5-Phosphate&#10;Phosphopentose&#10;Isomerase&#10;&#10;D-Ribose 5-phosphate&#10;&#10;D-Ribose-1-P&#10;&#10;D-Ribose-1,5-di-P&#10;2-2-2013&#10;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42" b="16493"/>
          <a:stretch>
            <a:fillRect/>
          </a:stretch>
        </p:blipFill>
        <p:spPr bwMode="auto">
          <a:xfrm>
            <a:off x="1219200" y="2362200"/>
            <a:ext cx="67167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D-Ribulose-5-P&#10;Phosphopentose&#10;Epimerase&#10;&#10;D-Xylulose-5-Phosphate&#10;&#10;2-2-2013&#10;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6514"/>
          <a:stretch>
            <a:fillRect/>
          </a:stretch>
        </p:blipFill>
        <p:spPr bwMode="auto">
          <a:xfrm>
            <a:off x="1447800" y="2286000"/>
            <a:ext cx="6076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Phase 2- Non-oxidative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2 Particular Enzymes are&#10;required:&#10;1)TRANSKETOLASE&#10;2)TRANSALDOLASE&#10;&#10;2-2-2013&#10;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2" b="26514"/>
          <a:stretch>
            <a:fillRect/>
          </a:stretch>
        </p:blipFill>
        <p:spPr bwMode="auto">
          <a:xfrm>
            <a:off x="1066800" y="2667000"/>
            <a:ext cx="73342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772400" cy="1600200"/>
          </a:xfrm>
        </p:spPr>
        <p:txBody>
          <a:bodyPr/>
          <a:lstStyle/>
          <a:p>
            <a:r>
              <a:rPr lang="en-US" altLang="en-US"/>
              <a:t>Phase 2- Non-oxidative </a:t>
            </a:r>
            <a:br>
              <a:rPr lang="en-US" altLang="en-US"/>
            </a:br>
            <a:r>
              <a:rPr lang="en-US" altLang="en-US" sz="3200"/>
              <a:t>a) Conversion of pentose phosphate to hexose phosphates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Transketolation</a:t>
            </a:r>
          </a:p>
        </p:txBody>
      </p:sp>
      <p:pic>
        <p:nvPicPr>
          <p:cNvPr id="32770" name="Picture 2" descr="1)&#10;&#10;Xylulose-5-P+Ribose-5-P&#10;&#10;Transketolase&#10;&#10;TPP&#10;&#10;Sedoheptolose 7-Phosphate +&#10;Glyceraldehyde-3-Phosphate&#10;&#10;2-2-2013&#10;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r="-11600" b="24843"/>
          <a:stretch>
            <a:fillRect/>
          </a:stretch>
        </p:blipFill>
        <p:spPr bwMode="auto">
          <a:xfrm>
            <a:off x="1447800" y="2743200"/>
            <a:ext cx="6781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altLang="en-US" sz="3200"/>
              <a:t>Transaldolation</a:t>
            </a:r>
          </a:p>
        </p:txBody>
      </p:sp>
      <p:pic>
        <p:nvPicPr>
          <p:cNvPr id="33794" name="Picture 2" descr="Sedoheptolose 7-P+G3P&#10;Transaldolase&#10;&#10;Fructose 6-Phosphate&#10;+&#10;Erythrose 4-Phosphate&#10;&#10;2-2-2013&#10;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1" b="23174"/>
          <a:stretch>
            <a:fillRect/>
          </a:stretch>
        </p:blipFill>
        <p:spPr bwMode="auto">
          <a:xfrm>
            <a:off x="1371600" y="2362200"/>
            <a:ext cx="72263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7772400" cy="45720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buFont typeface="Wingdings 2" pitchFamily="18" charset="2"/>
              <a:buChar char=""/>
              <a:defRPr/>
            </a:pPr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By the end of the lecture, students are expected to: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+mj-lt"/>
              </a:rPr>
              <a:t>Define a metabolic pathway.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+mj-lt"/>
              </a:rPr>
              <a:t>Describe the general metabolic pathways for glucose (production and utilization)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+mj-lt"/>
              </a:rPr>
              <a:t> Briefly describe the HMP</a:t>
            </a:r>
          </a:p>
          <a:p>
            <a:pPr marL="0"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>
                <a:latin typeface="+mj-lt"/>
              </a:rPr>
              <a:t>Recognize the mechanisms of glucose transport</a:t>
            </a:r>
          </a:p>
          <a:p>
            <a:pPr>
              <a:buFont typeface="Wingdings 2" pitchFamily="18" charset="2"/>
              <a:buChar char=""/>
              <a:defRPr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Transketolation</a:t>
            </a:r>
          </a:p>
        </p:txBody>
      </p:sp>
      <p:pic>
        <p:nvPicPr>
          <p:cNvPr id="34818" name="Picture 2" descr="2)Xylulose 5-P+Erythrose 4-P&#10;Transketolase&#10;TPP&#10;&#10;Fructose 6-Phosphate +G3P&#10;Dihydroxy-acetone-P+G3P&#10;&#10;Recycles&#10;the Pathway&#10;Gl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9811"/>
          <a:stretch>
            <a:fillRect/>
          </a:stretch>
        </p:blipFill>
        <p:spPr bwMode="auto">
          <a:xfrm>
            <a:off x="1752600" y="2514600"/>
            <a:ext cx="60769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6" descr="Image result for non-oxidative phase of Pentose Phosphate Path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9"/>
          <a:stretch>
            <a:fillRect/>
          </a:stretch>
        </p:blipFill>
        <p:spPr bwMode="auto">
          <a:xfrm>
            <a:off x="836613" y="914400"/>
            <a:ext cx="68262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6248400" y="6396038"/>
            <a:ext cx="15732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sz="1100"/>
              <a:t>Source – wordpress.com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Correlations</a:t>
            </a:r>
          </a:p>
        </p:txBody>
      </p:sp>
      <p:pic>
        <p:nvPicPr>
          <p:cNvPr id="36866" name="Picture 2" descr="G-6-PD deficiency results in:&#10;Heamolytic Aneamia&#10;Neonatal&#10;Kidney&#10;&#10;Jaundice&#10;&#10;failure&#10;&#10;2-2-2013&#10;&#10;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1" b="23174"/>
          <a:stretch>
            <a:fillRect/>
          </a:stretch>
        </p:blipFill>
        <p:spPr bwMode="auto">
          <a:xfrm>
            <a:off x="1066800" y="1630363"/>
            <a:ext cx="668655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19100" y="1444625"/>
            <a:ext cx="8267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buClr>
                <a:srgbClr val="A50021"/>
              </a:buClr>
              <a:defRPr/>
            </a:pPr>
            <a:r>
              <a:rPr lang="en-US" altLang="en-US" sz="34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 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Na</a:t>
            </a:r>
            <a:r>
              <a:rPr lang="en-US" altLang="en-US" sz="3200" baseline="300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-Monosaccharide </a:t>
            </a:r>
            <a:r>
              <a:rPr lang="en-US" altLang="en-US" sz="3200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Cotransporter</a:t>
            </a:r>
            <a:r>
              <a:rPr lang="en-US" altLang="en-US" sz="44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: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2800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Against concentration gradient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Energy dependent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Carrier-mediated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Coupled to Na</a:t>
            </a:r>
            <a:r>
              <a:rPr lang="en-US" altLang="en-US" baseline="30000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 transport</a:t>
            </a:r>
          </a:p>
          <a:p>
            <a:pPr eaLnBrk="1" hangingPunct="1">
              <a:spcAft>
                <a:spcPts val="1800"/>
              </a:spcAft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Small intestine, renal tubules &amp; choroid plexus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 Na</a:t>
            </a:r>
            <a:r>
              <a:rPr lang="en-US" altLang="en-US" sz="3200" baseline="300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+</a:t>
            </a:r>
            <a:r>
              <a:rPr lang="en-US" altLang="en-US" sz="3200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-Independent Facilitated Diffusion: 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sz="2800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Down the concentration gradient 	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Energy Independent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dirty="0">
                <a:solidFill>
                  <a:srgbClr val="002060"/>
                </a:solidFill>
                <a:latin typeface="+mj-lt"/>
                <a:ea typeface="+mn-ea"/>
                <a:cs typeface="Times New Roman" pitchFamily="18" charset="0"/>
              </a:rPr>
              <a:t>	Glucose Transporters (GLUT 1-14)</a:t>
            </a:r>
          </a:p>
        </p:txBody>
      </p:sp>
      <p:sp>
        <p:nvSpPr>
          <p:cNvPr id="378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A50021"/>
                </a:solidFill>
              </a:rPr>
              <a:t>Glucose Transport</a:t>
            </a:r>
            <a:endParaRPr lang="en-US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26" descr="C:\My Documents\My Pictures\08_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702" r="5241" b="14865"/>
          <a:stretch>
            <a:fillRect/>
          </a:stretch>
        </p:blipFill>
        <p:spPr bwMode="auto">
          <a:xfrm>
            <a:off x="1600200" y="1676400"/>
            <a:ext cx="608488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1143000"/>
          </a:xfrm>
        </p:spPr>
        <p:txBody>
          <a:bodyPr/>
          <a:lstStyle/>
          <a:p>
            <a:r>
              <a:rPr lang="en-US" altLang="en-US"/>
              <a:t>Glucose Transport: Facilitated Diffusion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153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rgbClr val="A50021"/>
              </a:buClr>
              <a:buFontTx/>
              <a:buChar char="•"/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Tissue-specific expression pattern 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GLUT-1 		RBCs and brain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GLUT-2		Liver, kidney &amp; pancreas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GLUT-3		Neurons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b="1" dirty="0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GLUT-4		Adipose tissue &amp; skeletal 					muscle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GLUT-5		Small intestine &amp; testes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GLUT-7		Liver (ER-membrane)</a:t>
            </a:r>
          </a:p>
          <a:p>
            <a:pPr eaLnBrk="1" hangingPunct="1">
              <a:buClr>
                <a:srgbClr val="A50021"/>
              </a:buClr>
              <a:buFontTx/>
              <a:buChar char="•"/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Functions: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GLUT-1, 3 &amp; 4	Glucose uptake from blood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GLUT-2		Blood &amp; cells (either direction)</a:t>
            </a:r>
          </a:p>
          <a:p>
            <a:pPr eaLnBrk="1" hangingPunct="1">
              <a:buClr>
                <a:srgbClr val="A50021"/>
              </a:buClr>
              <a:defRPr/>
            </a:pPr>
            <a:r>
              <a:rPr lang="en-US" altLang="en-US" b="1" dirty="0">
                <a:latin typeface="+mj-lt"/>
                <a:ea typeface="+mn-ea"/>
                <a:cs typeface="Times New Roman" pitchFamily="18" charset="0"/>
              </a:rPr>
              <a:t>	GLUT-5		Fructose transport</a:t>
            </a:r>
          </a:p>
        </p:txBody>
      </p:sp>
      <p:sp>
        <p:nvSpPr>
          <p:cNvPr id="399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Glucose Transporters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Take Home Messsage</a:t>
            </a:r>
          </a:p>
        </p:txBody>
      </p:sp>
      <p:sp>
        <p:nvSpPr>
          <p:cNvPr id="40962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There are multiple pathways for glucose that can be grouped in to catabolic (utilizing glucose) or anabolic (producing glucose)</a:t>
            </a:r>
          </a:p>
          <a:p>
            <a:r>
              <a:rPr lang="en-US" altLang="en-US"/>
              <a:t>Glycolysis is the major metabolic pathway of glucose breakdown to provide energy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Take Home Messsage - HMP</a:t>
            </a:r>
          </a:p>
        </p:txBody>
      </p:sp>
      <p:sp>
        <p:nvSpPr>
          <p:cNvPr id="41986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Alternative pathway for glucose oxidation but not meant for producing energy</a:t>
            </a:r>
          </a:p>
          <a:p>
            <a:r>
              <a:rPr lang="en-US" altLang="en-US"/>
              <a:t>Has two phases- oxidative and non-oxidative</a:t>
            </a:r>
          </a:p>
          <a:p>
            <a:r>
              <a:rPr lang="en-US" altLang="en-US"/>
              <a:t>During oxidative phase, glucose-6-P is oxidized with generation of 2 moles of NADPH, and one mole of pentose phosphate, with liberation of CO2</a:t>
            </a:r>
          </a:p>
          <a:p>
            <a:r>
              <a:rPr lang="en-US" altLang="en-US"/>
              <a:t>During non-oxidative phase, pentose phosphate is converted to intermediates of glycolysis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en-US"/>
              <a:t>Lippincott’s Illustrated Reviews- Biochemistry 6</a:t>
            </a:r>
            <a:r>
              <a:rPr lang="en-US" altLang="en-US" baseline="30000"/>
              <a:t>th</a:t>
            </a:r>
            <a:r>
              <a:rPr lang="en-US" altLang="en-US"/>
              <a:t> Edition- pages: 96-97,117,126,128,145-147</a:t>
            </a:r>
          </a:p>
          <a:p>
            <a:r>
              <a:rPr lang="en-US" altLang="en-US"/>
              <a:t>http://www.biochemden.com/the-hexose-monophosphate-shunt/</a:t>
            </a:r>
          </a:p>
          <a:p>
            <a:pPr>
              <a:buFont typeface="Wingdings 2" charset="2"/>
              <a:buNone/>
            </a:pP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70929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+mj-lt"/>
                <a:ea typeface="+mn-ea"/>
                <a:cs typeface="Times New Roman" pitchFamily="18" charset="0"/>
              </a:rPr>
              <a:t>Definition</a:t>
            </a:r>
          </a:p>
          <a:p>
            <a:pPr eaLnBrk="1" hangingPunct="1">
              <a:defRPr/>
            </a:pPr>
            <a:r>
              <a:rPr lang="en-US" altLang="en-US" sz="2800" b="1" dirty="0">
                <a:latin typeface="+mj-lt"/>
                <a:ea typeface="+mn-ea"/>
                <a:cs typeface="Times New Roman" pitchFamily="18" charset="0"/>
              </a:rPr>
              <a:t>Site:</a:t>
            </a:r>
          </a:p>
          <a:p>
            <a:pPr eaLnBrk="1" hangingPunct="1">
              <a:defRPr/>
            </a:pPr>
            <a:r>
              <a:rPr lang="en-US" altLang="en-US" sz="2800" b="1" dirty="0">
                <a:latin typeface="+mj-lt"/>
                <a:ea typeface="+mn-ea"/>
                <a:cs typeface="Times New Roman" pitchFamily="18" charset="0"/>
              </a:rPr>
              <a:t>	</a:t>
            </a:r>
            <a:r>
              <a:rPr lang="en-US" altLang="en-US" sz="2800" b="1" dirty="0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Cellular (tissue) and </a:t>
            </a:r>
            <a:r>
              <a:rPr lang="en-US" altLang="en-US" sz="2800" b="1" dirty="0" err="1">
                <a:solidFill>
                  <a:srgbClr val="A50021"/>
                </a:solidFill>
                <a:latin typeface="+mj-lt"/>
                <a:ea typeface="+mn-ea"/>
                <a:cs typeface="Times New Roman" pitchFamily="18" charset="0"/>
              </a:rPr>
              <a:t>Subcellular</a:t>
            </a:r>
            <a:endParaRPr lang="en-US" altLang="en-US" sz="2800" b="1" dirty="0">
              <a:solidFill>
                <a:srgbClr val="A50021"/>
              </a:solidFill>
              <a:latin typeface="+mj-lt"/>
              <a:ea typeface="+mn-ea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en-US" sz="2800" b="1" dirty="0">
                <a:latin typeface="+mj-lt"/>
                <a:ea typeface="+mn-ea"/>
                <a:cs typeface="Times New Roman" pitchFamily="18" charset="0"/>
              </a:rPr>
              <a:t>Reactions</a:t>
            </a:r>
          </a:p>
          <a:p>
            <a:pPr eaLnBrk="1" hangingPunct="1">
              <a:defRPr/>
            </a:pPr>
            <a:r>
              <a:rPr lang="en-US" altLang="en-US" sz="2800" b="1" dirty="0">
                <a:latin typeface="+mj-lt"/>
                <a:ea typeface="+mn-ea"/>
                <a:cs typeface="Times New Roman" pitchFamily="18" charset="0"/>
              </a:rPr>
              <a:t>Rate-limiting enzyme(s)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452563" y="3810000"/>
            <a:ext cx="5786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2800" b="1" dirty="0">
                <a:latin typeface="+mj-lt"/>
                <a:ea typeface="+mn-ea"/>
                <a:cs typeface="Times New Roman" pitchFamily="18" charset="0"/>
              </a:rPr>
              <a:t>Regulatory mechanism(s):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295400" y="4495800"/>
            <a:ext cx="281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Rapid,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short-term</a:t>
            </a:r>
            <a:endParaRPr lang="en-US" altLang="en-US" sz="1800">
              <a:latin typeface="Franklin Gothic Book" charset="0"/>
            </a:endParaRP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2514600" y="5562600"/>
            <a:ext cx="2301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66"/>
                </a:solidFill>
                <a:latin typeface="Franklin Gothic Book" charset="0"/>
              </a:rPr>
              <a:t>Allosteric	</a:t>
            </a:r>
            <a:endParaRPr lang="en-US" altLang="en-US">
              <a:latin typeface="Franklin Gothic Book" charset="0"/>
            </a:endParaRPr>
          </a:p>
        </p:txBody>
      </p:sp>
      <p:sp>
        <p:nvSpPr>
          <p:cNvPr id="16391" name="Rectangle 6"/>
          <p:cNvSpPr>
            <a:spLocks noChangeArrowheads="1"/>
          </p:cNvSpPr>
          <p:nvPr/>
        </p:nvSpPr>
        <p:spPr bwMode="auto">
          <a:xfrm>
            <a:off x="0" y="54102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6666"/>
                </a:solidFill>
                <a:latin typeface="Franklin Gothic Book" charset="0"/>
              </a:rPr>
              <a:t>Covalent modification</a:t>
            </a:r>
            <a:endParaRPr lang="en-US" altLang="en-US">
              <a:latin typeface="Franklin Gothic Book" charset="0"/>
            </a:endParaRPr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4648200" y="4572000"/>
            <a:ext cx="2590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Slow,</a:t>
            </a:r>
          </a:p>
          <a:p>
            <a:pPr algn="ctr" eaLnBrk="1" hangingPunct="1"/>
            <a:r>
              <a:rPr lang="en-US" altLang="en-US" b="1">
                <a:solidFill>
                  <a:srgbClr val="A50021"/>
                </a:solidFill>
                <a:latin typeface="Franklin Gothic Book" charset="0"/>
              </a:rPr>
              <a:t>long-term</a:t>
            </a:r>
            <a:endParaRPr lang="en-US" altLang="en-US" sz="1800">
              <a:latin typeface="Franklin Gothic Book" charset="0"/>
            </a:endParaRPr>
          </a:p>
        </p:txBody>
      </p:sp>
      <p:sp>
        <p:nvSpPr>
          <p:cNvPr id="16393" name="Rectangle 8"/>
          <p:cNvSpPr>
            <a:spLocks noChangeArrowheads="1"/>
          </p:cNvSpPr>
          <p:nvPr/>
        </p:nvSpPr>
        <p:spPr bwMode="auto">
          <a:xfrm>
            <a:off x="4572000" y="56388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Induction/repression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895600" y="4419600"/>
            <a:ext cx="3048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835275" y="4495800"/>
            <a:ext cx="152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5846763" y="4495800"/>
            <a:ext cx="1524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6388" idx="2"/>
          </p:cNvCxnSpPr>
          <p:nvPr/>
        </p:nvCxnSpPr>
        <p:spPr>
          <a:xfrm rot="5400000">
            <a:off x="4302125" y="4375150"/>
            <a:ext cx="85725" cy="317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0" name="Group 28"/>
          <p:cNvGrpSpPr>
            <a:grpSpLocks/>
          </p:cNvGrpSpPr>
          <p:nvPr/>
        </p:nvGrpSpPr>
        <p:grpSpPr bwMode="auto">
          <a:xfrm>
            <a:off x="1828800" y="5257800"/>
            <a:ext cx="1600200" cy="228600"/>
            <a:chOff x="1828800" y="5257800"/>
            <a:chExt cx="1600200" cy="228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828800" y="5340350"/>
              <a:ext cx="1600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1774825" y="5413375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335338" y="5413375"/>
              <a:ext cx="146050" cy="0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548732" y="5298281"/>
              <a:ext cx="82550" cy="158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rot="5400000">
            <a:off x="5732463" y="5540375"/>
            <a:ext cx="3810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2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Metabolic Pathway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657600" y="3652838"/>
            <a:ext cx="122713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>
                <a:solidFill>
                  <a:srgbClr val="C00000"/>
                </a:solidFill>
                <a:latin typeface="+mj-lt"/>
                <a:ea typeface="+mn-ea"/>
                <a:cs typeface="Times New Roman" pitchFamily="18" charset="0"/>
              </a:rPr>
              <a:t>Glucose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838200" y="5303838"/>
            <a:ext cx="185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Glycogenesis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3054350" y="2514600"/>
            <a:ext cx="2406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Gluconeogenesis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5715000" y="22098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Hexose</a:t>
            </a:r>
            <a:r>
              <a:rPr lang="en-US" altLang="en-US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interconversion</a:t>
            </a:r>
            <a:endParaRPr lang="en-US" altLang="en-US" b="1" dirty="0">
              <a:solidFill>
                <a:schemeClr val="accent2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609600" y="2209800"/>
            <a:ext cx="2112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 dirty="0" err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Glycogenolysis</a:t>
            </a:r>
            <a:endParaRPr lang="en-US" altLang="en-US" b="1" dirty="0">
              <a:solidFill>
                <a:schemeClr val="accent2"/>
              </a:solidFill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3505200" y="4648200"/>
            <a:ext cx="1438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Glycolysis</a:t>
            </a:r>
          </a:p>
        </p:txBody>
      </p:sp>
      <p:sp>
        <p:nvSpPr>
          <p:cNvPr id="17417" name="TextBox 9"/>
          <p:cNvSpPr txBox="1">
            <a:spLocks noChangeArrowheads="1"/>
          </p:cNvSpPr>
          <p:nvPr/>
        </p:nvSpPr>
        <p:spPr bwMode="auto">
          <a:xfrm>
            <a:off x="3429000" y="5638800"/>
            <a:ext cx="1706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Krebs cycle</a:t>
            </a:r>
          </a:p>
        </p:txBody>
      </p:sp>
      <p:sp>
        <p:nvSpPr>
          <p:cNvPr id="17418" name="TextBox 10"/>
          <p:cNvSpPr txBox="1">
            <a:spLocks noChangeArrowheads="1"/>
          </p:cNvSpPr>
          <p:nvPr/>
        </p:nvSpPr>
        <p:spPr bwMode="auto">
          <a:xfrm>
            <a:off x="6527800" y="4724400"/>
            <a:ext cx="145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HMP/PPP</a:t>
            </a:r>
          </a:p>
        </p:txBody>
      </p:sp>
      <p:sp>
        <p:nvSpPr>
          <p:cNvPr id="17419" name="TextBox 12"/>
          <p:cNvSpPr txBox="1">
            <a:spLocks noChangeArrowheads="1"/>
          </p:cNvSpPr>
          <p:nvPr/>
        </p:nvSpPr>
        <p:spPr bwMode="auto">
          <a:xfrm>
            <a:off x="5791200" y="52578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Hexose interconversion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998119" y="4458494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999707" y="3237706"/>
            <a:ext cx="533400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999707" y="5433219"/>
            <a:ext cx="533400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800" y="4191000"/>
            <a:ext cx="20574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286000" y="4191000"/>
            <a:ext cx="16002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81513" y="4191000"/>
            <a:ext cx="1295400" cy="1143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572000" y="2743200"/>
            <a:ext cx="16002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2743200"/>
            <a:ext cx="17526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17411" idx="3"/>
          </p:cNvCxnSpPr>
          <p:nvPr/>
        </p:nvCxnSpPr>
        <p:spPr>
          <a:xfrm>
            <a:off x="4884738" y="3883025"/>
            <a:ext cx="3954462" cy="317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7411" idx="1"/>
          </p:cNvCxnSpPr>
          <p:nvPr/>
        </p:nvCxnSpPr>
        <p:spPr>
          <a:xfrm flipH="1" flipV="1">
            <a:off x="228600" y="3810000"/>
            <a:ext cx="3429000" cy="73025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0" name="TextBox 47"/>
          <p:cNvSpPr txBox="1">
            <a:spLocks noChangeArrowheads="1"/>
          </p:cNvSpPr>
          <p:nvPr/>
        </p:nvSpPr>
        <p:spPr bwMode="auto">
          <a:xfrm>
            <a:off x="7239000" y="3352800"/>
            <a:ext cx="1581150" cy="4619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rPr>
              <a:t>Production</a:t>
            </a:r>
          </a:p>
        </p:txBody>
      </p:sp>
      <p:sp>
        <p:nvSpPr>
          <p:cNvPr id="17431" name="TextBox 54"/>
          <p:cNvSpPr txBox="1">
            <a:spLocks noChangeArrowheads="1"/>
          </p:cNvSpPr>
          <p:nvPr/>
        </p:nvSpPr>
        <p:spPr bwMode="auto">
          <a:xfrm>
            <a:off x="228600" y="3957638"/>
            <a:ext cx="1462088" cy="461962"/>
          </a:xfrm>
          <a:prstGeom prst="rect">
            <a:avLst/>
          </a:prstGeom>
          <a:solidFill>
            <a:srgbClr val="FFFF00"/>
          </a:solidFill>
          <a:ln w="25400">
            <a:solidFill>
              <a:srgbClr val="00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="1">
                <a:solidFill>
                  <a:srgbClr val="006666"/>
                </a:solidFill>
                <a:latin typeface="+mj-lt"/>
                <a:ea typeface="+mn-ea"/>
                <a:cs typeface="Times New Roman" pitchFamily="18" charset="0"/>
              </a:rPr>
              <a:t>Utilization</a:t>
            </a:r>
          </a:p>
        </p:txBody>
      </p:sp>
      <p:sp>
        <p:nvSpPr>
          <p:cNvPr id="18454" name="Title 25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295400"/>
          </a:xfrm>
        </p:spPr>
        <p:txBody>
          <a:bodyPr/>
          <a:lstStyle/>
          <a:p>
            <a:r>
              <a:rPr lang="en-US" altLang="en-US"/>
              <a:t>Metabolic Pathways of Glucose- production and utilization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6"/>
          <p:cNvGrpSpPr>
            <a:grpSpLocks/>
          </p:cNvGrpSpPr>
          <p:nvPr/>
        </p:nvGrpSpPr>
        <p:grpSpPr bwMode="auto">
          <a:xfrm>
            <a:off x="381000" y="2286000"/>
            <a:ext cx="7897813" cy="2286000"/>
            <a:chOff x="457200" y="2743200"/>
            <a:chExt cx="7897433" cy="2286000"/>
          </a:xfrm>
        </p:grpSpPr>
        <p:sp>
          <p:nvSpPr>
            <p:cNvPr id="18435" name="TextBox 25"/>
            <p:cNvSpPr txBox="1">
              <a:spLocks noChangeArrowheads="1"/>
            </p:cNvSpPr>
            <p:nvPr/>
          </p:nvSpPr>
          <p:spPr bwMode="auto">
            <a:xfrm>
              <a:off x="457200" y="2743200"/>
              <a:ext cx="3955860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Catabolic cycles</a:t>
              </a:r>
            </a:p>
            <a:p>
              <a:pPr eaLnBrk="1" hangingPunct="1">
                <a:defRPr/>
              </a:pPr>
              <a:r>
                <a:rPr lang="en-US" altLang="en-US" sz="2800" b="1"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Glycolysis </a:t>
              </a:r>
              <a:r>
                <a:rPr lang="en-US" altLang="en-US" sz="2800" b="1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(Mainly) 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Krebs </a:t>
              </a:r>
              <a:r>
                <a:rPr lang="en-US" altLang="en-US" sz="2800" b="1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(Mainly) 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Glycogenolysis</a:t>
              </a:r>
            </a:p>
            <a:p>
              <a:pPr eaLnBrk="1" hangingPunct="1">
                <a:defRPr/>
              </a:pPr>
              <a:r>
                <a:rPr lang="en-US" altLang="en-US" sz="2800" b="1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HMP</a:t>
              </a:r>
            </a:p>
          </p:txBody>
        </p:sp>
        <p:sp>
          <p:nvSpPr>
            <p:cNvPr id="18436" name="TextBox 26"/>
            <p:cNvSpPr txBox="1">
              <a:spLocks noChangeArrowheads="1"/>
            </p:cNvSpPr>
            <p:nvPr/>
          </p:nvSpPr>
          <p:spPr bwMode="auto">
            <a:xfrm>
              <a:off x="4651173" y="2743200"/>
              <a:ext cx="3703460" cy="2246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altLang="en-US" sz="2800" b="1" dirty="0">
                  <a:solidFill>
                    <a:srgbClr val="C00000"/>
                  </a:solidFill>
                  <a:latin typeface="+mj-lt"/>
                  <a:ea typeface="+mn-ea"/>
                  <a:cs typeface="Times New Roman" pitchFamily="18" charset="0"/>
                </a:rPr>
                <a:t>Anabolic cycles</a:t>
              </a:r>
            </a:p>
            <a:p>
              <a:pPr eaLnBrk="1" hangingPunct="1">
                <a:defRPr/>
              </a:pPr>
              <a:r>
                <a:rPr lang="en-US" altLang="en-US" sz="2800" b="1" dirty="0"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 dirty="0" err="1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Gluconeogenesis</a:t>
              </a:r>
              <a:endParaRPr lang="en-US" altLang="en-US" sz="2800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  <a:r>
                <a:rPr lang="en-US" altLang="en-US" sz="2800" b="1" dirty="0" err="1">
                  <a:solidFill>
                    <a:schemeClr val="accent2"/>
                  </a:solidFill>
                  <a:latin typeface="+mj-lt"/>
                  <a:ea typeface="+mn-ea"/>
                  <a:cs typeface="Times New Roman" pitchFamily="18" charset="0"/>
                </a:rPr>
                <a:t>Glycogenesis</a:t>
              </a:r>
              <a:endParaRPr lang="en-US" altLang="en-US" sz="2800" b="1" dirty="0">
                <a:solidFill>
                  <a:schemeClr val="accent2"/>
                </a:solidFill>
                <a:latin typeface="+mj-lt"/>
                <a:ea typeface="+mn-ea"/>
                <a:cs typeface="Times New Roman" pitchFamily="18" charset="0"/>
              </a:endParaRPr>
            </a:p>
            <a:p>
              <a:pPr eaLnBrk="1" hangingPunct="1">
                <a:defRPr/>
              </a:pPr>
              <a:r>
                <a:rPr lang="en-US" altLang="en-US" sz="2800" b="1" dirty="0">
                  <a:solidFill>
                    <a:srgbClr val="006666"/>
                  </a:solidFill>
                  <a:latin typeface="+mj-lt"/>
                  <a:ea typeface="+mn-ea"/>
                  <a:cs typeface="Times New Roman" pitchFamily="18" charset="0"/>
                </a:rPr>
                <a:t>	</a:t>
              </a:r>
            </a:p>
          </p:txBody>
        </p:sp>
        <p:sp>
          <p:nvSpPr>
            <p:cNvPr id="18437" name="Line 6"/>
            <p:cNvSpPr>
              <a:spLocks noChangeShapeType="1"/>
            </p:cNvSpPr>
            <p:nvPr/>
          </p:nvSpPr>
          <p:spPr bwMode="auto">
            <a:xfrm>
              <a:off x="4495606" y="2895600"/>
              <a:ext cx="0" cy="2133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+mj-lt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9458" name="Title 5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447800"/>
          </a:xfrm>
        </p:spPr>
        <p:txBody>
          <a:bodyPr/>
          <a:lstStyle/>
          <a:p>
            <a:r>
              <a:rPr lang="en-US" altLang="en-US"/>
              <a:t>Metabolic Pathways of Glucose- catabolic and anabolic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Glycolysis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Oxidation of glucose to provide energy. 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err="1" smtClean="0">
                <a:latin typeface="+mj-lt"/>
              </a:rPr>
              <a:t>Pyruvate</a:t>
            </a:r>
            <a:r>
              <a:rPr lang="en-US" dirty="0" smtClean="0">
                <a:latin typeface="+mj-lt"/>
              </a:rPr>
              <a:t> is the end product of </a:t>
            </a:r>
            <a:r>
              <a:rPr lang="en-US" dirty="0" err="1" smtClean="0">
                <a:latin typeface="+mj-lt"/>
              </a:rPr>
              <a:t>glycolysis</a:t>
            </a:r>
            <a:r>
              <a:rPr lang="en-US" dirty="0" smtClean="0">
                <a:latin typeface="+mj-lt"/>
              </a:rPr>
              <a:t> in cells with mitochondria and an adequate supply of oxygen- </a:t>
            </a:r>
            <a:r>
              <a:rPr lang="en-US" b="1" dirty="0" smtClean="0">
                <a:solidFill>
                  <a:srgbClr val="C00000"/>
                </a:solidFill>
                <a:latin typeface="+mj-lt"/>
              </a:rPr>
              <a:t>aerobic 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glycolysis</a:t>
            </a:r>
            <a:endParaRPr lang="en-US" b="1" dirty="0" smtClean="0">
              <a:solidFill>
                <a:srgbClr val="C00000"/>
              </a:solidFill>
              <a:latin typeface="+mj-lt"/>
            </a:endParaRP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In absence of oxygen and in cells that lack mitochondria, the end product is lactate-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anaerobic </a:t>
            </a:r>
            <a:r>
              <a:rPr lang="en-US" b="1" dirty="0" err="1" smtClean="0">
                <a:solidFill>
                  <a:srgbClr val="C00000"/>
                </a:solidFill>
                <a:latin typeface="+mj-lt"/>
              </a:rPr>
              <a:t>glycolysis</a:t>
            </a:r>
            <a:endParaRPr lang="en-US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83407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Franklin Gothic Book" charset="0"/>
              </a:rPr>
              <a:t>Glycogenesis: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</a:t>
            </a:r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Synthesis of glycogen from glucose</a:t>
            </a:r>
          </a:p>
          <a:p>
            <a:pPr eaLnBrk="1" hangingPunct="1"/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	Mainly liver and muscle, Cytosol</a:t>
            </a:r>
          </a:p>
          <a:p>
            <a:pPr eaLnBrk="1" hangingPunct="1"/>
            <a:endParaRPr lang="en-US" altLang="en-US" sz="3600">
              <a:solidFill>
                <a:srgbClr val="006666"/>
              </a:solidFill>
              <a:latin typeface="Franklin Gothic Book" charset="0"/>
            </a:endParaRPr>
          </a:p>
          <a:p>
            <a:pPr eaLnBrk="1" hangingPunct="1"/>
            <a:r>
              <a:rPr lang="en-US" altLang="en-US" sz="3600" b="1">
                <a:solidFill>
                  <a:schemeClr val="accent2"/>
                </a:solidFill>
                <a:latin typeface="Franklin Gothic Book" charset="0"/>
              </a:rPr>
              <a:t>Glycogenolysis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</a:t>
            </a:r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Degradation of glycogen into glucose</a:t>
            </a:r>
          </a:p>
          <a:p>
            <a:pPr eaLnBrk="1" hangingPunct="1"/>
            <a:r>
              <a:rPr lang="en-US" altLang="en-US" sz="3600" b="1">
                <a:solidFill>
                  <a:srgbClr val="006666"/>
                </a:solidFill>
                <a:latin typeface="Franklin Gothic Book" charset="0"/>
              </a:rPr>
              <a:t>	 Mainly liver and muscle, Cytosol</a:t>
            </a:r>
          </a:p>
          <a:p>
            <a:pPr eaLnBrk="1" hangingPunct="1"/>
            <a:r>
              <a:rPr lang="en-US" altLang="en-US" sz="3600">
                <a:latin typeface="Franklin Gothic Book" charset="0"/>
              </a:rPr>
              <a:t>		</a:t>
            </a:r>
            <a:endParaRPr lang="en-US" altLang="en-US" sz="3600" b="1">
              <a:solidFill>
                <a:srgbClr val="C00000"/>
              </a:solidFill>
              <a:latin typeface="Franklin Gothic Book" charset="0"/>
            </a:endParaRPr>
          </a:p>
        </p:txBody>
      </p:sp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Glycogenesis and Glycogenolysis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Gluconeogenesis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Synthesis of glucose from non-carbohydrate precursors.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The precursors could be lactate, </a:t>
            </a:r>
            <a:r>
              <a:rPr lang="en-US" dirty="0" err="1" smtClean="0">
                <a:latin typeface="+mj-lt"/>
              </a:rPr>
              <a:t>pyruvate</a:t>
            </a:r>
            <a:r>
              <a:rPr lang="en-US" dirty="0" smtClean="0">
                <a:latin typeface="+mj-lt"/>
              </a:rPr>
              <a:t>, glycerol and alpha-</a:t>
            </a:r>
            <a:r>
              <a:rPr lang="en-US" dirty="0" err="1" smtClean="0">
                <a:latin typeface="+mj-lt"/>
              </a:rPr>
              <a:t>keto</a:t>
            </a:r>
            <a:r>
              <a:rPr lang="en-US" dirty="0" smtClean="0">
                <a:latin typeface="+mj-lt"/>
              </a:rPr>
              <a:t> acids.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It requires both mitochondria and </a:t>
            </a:r>
            <a:r>
              <a:rPr lang="en-US" dirty="0" err="1" smtClean="0">
                <a:latin typeface="+mj-lt"/>
              </a:rPr>
              <a:t>cytosolic</a:t>
            </a:r>
            <a:r>
              <a:rPr lang="en-US" dirty="0" smtClean="0">
                <a:latin typeface="+mj-lt"/>
              </a:rPr>
              <a:t> enzymes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Liver and kidney 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"/>
          </p:nvPr>
        </p:nvSpPr>
        <p:spPr>
          <a:xfrm>
            <a:off x="838200" y="2514600"/>
            <a:ext cx="7772400" cy="3886200"/>
          </a:xfrm>
        </p:spPr>
        <p:txBody>
          <a:bodyPr/>
          <a:lstStyle/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HMP shunt is an alternative pathway of glucose oxidation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It is not involved in the generation of energy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Around 10% of glucose is entered in this pathway</a:t>
            </a:r>
          </a:p>
          <a:p>
            <a:pPr>
              <a:buFont typeface="Wingdings 2" pitchFamily="18" charset="2"/>
              <a:buChar char=""/>
              <a:defRPr/>
            </a:pPr>
            <a:r>
              <a:rPr lang="en-US" dirty="0" smtClean="0">
                <a:latin typeface="+mj-lt"/>
              </a:rPr>
              <a:t>In liver and kidney, this percentage is </a:t>
            </a:r>
            <a:r>
              <a:rPr lang="en-US" dirty="0" err="1" smtClean="0">
                <a:latin typeface="+mj-lt"/>
              </a:rPr>
              <a:t>upto</a:t>
            </a:r>
            <a:r>
              <a:rPr lang="en-US" dirty="0" smtClean="0">
                <a:latin typeface="+mj-lt"/>
              </a:rPr>
              <a:t> 30%</a:t>
            </a:r>
            <a:endParaRPr lang="en-US" dirty="0">
              <a:latin typeface="+mj-lt"/>
            </a:endParaRPr>
          </a:p>
        </p:txBody>
      </p:sp>
      <p:sp>
        <p:nvSpPr>
          <p:cNvPr id="23554" name="Title 1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782762"/>
          </a:xfrm>
        </p:spPr>
        <p:txBody>
          <a:bodyPr/>
          <a:lstStyle/>
          <a:p>
            <a:r>
              <a:rPr lang="en-US" altLang="en-US"/>
              <a:t>Hexose Monophosphate shunt(HMP) or Pentose Phosphate Pathway (PPP)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3877</TotalTime>
  <Words>613</Words>
  <Application>Microsoft Macintosh PowerPoint</Application>
  <PresentationFormat>On-screen Show (4:3)</PresentationFormat>
  <Paragraphs>139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Equity</vt:lpstr>
      <vt:lpstr>Major Metabolic Pathways of Glucose and Glucose Transport</vt:lpstr>
      <vt:lpstr>Objectives</vt:lpstr>
      <vt:lpstr>Metabolic Pathway</vt:lpstr>
      <vt:lpstr>Metabolic Pathways of Glucose- production and utilization</vt:lpstr>
      <vt:lpstr>Metabolic Pathways of Glucose- catabolic and anabolic</vt:lpstr>
      <vt:lpstr>Glycolysis</vt:lpstr>
      <vt:lpstr>Glycogenesis and Glycogenolysis</vt:lpstr>
      <vt:lpstr>Gluconeogenesis</vt:lpstr>
      <vt:lpstr>Hexose Monophosphate shunt(HMP) or Pentose Phosphate Pathway (PPP)</vt:lpstr>
      <vt:lpstr>Biomedical Importance</vt:lpstr>
      <vt:lpstr>Tissue Distribution</vt:lpstr>
      <vt:lpstr>Phases of HMP Shunt</vt:lpstr>
      <vt:lpstr>PowerPoint Presentation</vt:lpstr>
      <vt:lpstr>Phase 1- Oxidative pathway</vt:lpstr>
      <vt:lpstr>Phase 2- Non-oxidative  a) Interconversion of pentoses</vt:lpstr>
      <vt:lpstr>Phase 2- Non-oxidative </vt:lpstr>
      <vt:lpstr>Phase 2- Non-oxidative  a) Conversion of pentose phosphate to hexose phosphates</vt:lpstr>
      <vt:lpstr>Transketolation</vt:lpstr>
      <vt:lpstr>Transaldolation</vt:lpstr>
      <vt:lpstr>Transketolation</vt:lpstr>
      <vt:lpstr>PowerPoint Presentation</vt:lpstr>
      <vt:lpstr>Clinical Correlations</vt:lpstr>
      <vt:lpstr>Glucose Transport</vt:lpstr>
      <vt:lpstr>Glucose Transport: Facilitated Diffusion</vt:lpstr>
      <vt:lpstr>Glucose Transporters</vt:lpstr>
      <vt:lpstr>Take Home Messsage</vt:lpstr>
      <vt:lpstr>Take Home Messsage - HMP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maha</cp:lastModifiedBy>
  <cp:revision>253</cp:revision>
  <dcterms:created xsi:type="dcterms:W3CDTF">1601-01-01T00:00:00Z</dcterms:created>
  <dcterms:modified xsi:type="dcterms:W3CDTF">2016-10-26T12:35:52Z</dcterms:modified>
</cp:coreProperties>
</file>