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291" r:id="rId4"/>
    <p:sldId id="283" r:id="rId5"/>
    <p:sldId id="323" r:id="rId6"/>
    <p:sldId id="284" r:id="rId7"/>
    <p:sldId id="294" r:id="rId8"/>
    <p:sldId id="285" r:id="rId9"/>
    <p:sldId id="318" r:id="rId10"/>
    <p:sldId id="320" r:id="rId11"/>
    <p:sldId id="314" r:id="rId12"/>
    <p:sldId id="321" r:id="rId13"/>
    <p:sldId id="319" r:id="rId14"/>
    <p:sldId id="280" r:id="rId15"/>
    <p:sldId id="287" r:id="rId16"/>
    <p:sldId id="259" r:id="rId17"/>
    <p:sldId id="297" r:id="rId18"/>
    <p:sldId id="299" r:id="rId19"/>
    <p:sldId id="311" r:id="rId20"/>
    <p:sldId id="312" r:id="rId21"/>
    <p:sldId id="316" r:id="rId22"/>
    <p:sldId id="300" r:id="rId23"/>
    <p:sldId id="301" r:id="rId24"/>
    <p:sldId id="317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4706"/>
    <a:srgbClr val="0033CC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5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7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2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68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</a:t>
            </a:r>
            <a:r>
              <a:rPr lang="en-US" sz="2800" dirty="0" smtClean="0"/>
              <a:t>is </a:t>
            </a:r>
            <a:r>
              <a:rPr lang="en-US" sz="2800" dirty="0" smtClean="0"/>
              <a:t>a characteristic cell surface protein </a:t>
            </a:r>
            <a:r>
              <a:rPr lang="en-US" sz="2800" dirty="0" smtClean="0"/>
              <a:t>often </a:t>
            </a:r>
            <a:r>
              <a:rPr lang="en-US" sz="2800" dirty="0" smtClean="0"/>
              <a:t>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the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67600" cy="2163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Immunoglobulin (</a:t>
            </a:r>
            <a:r>
              <a:rPr lang="en-US" sz="2800" b="1" dirty="0" err="1" smtClean="0"/>
              <a:t>Ig</a:t>
            </a:r>
            <a:r>
              <a:rPr lang="en-US" sz="2800" b="1" dirty="0" smtClean="0"/>
              <a:t>) or Antibodies: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Secreted from plasma cell (B cell)</a:t>
            </a: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Consists of a heavy and light polypeptide chains linked to each other via disulfide bonds.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3048000" cy="317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635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Microorganisms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Environmental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Drugs</a:t>
            </a: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Organs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y Immunology 7th edi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</a:t>
            </a:r>
          </a:p>
          <a:p>
            <a:pPr algn="ctr"/>
            <a:r>
              <a:rPr lang="en-US" sz="2800" b="1" dirty="0" err="1" smtClean="0"/>
              <a:t>Kuby</a:t>
            </a:r>
            <a:r>
              <a:rPr lang="en-US" sz="2800" b="1" dirty="0" smtClean="0"/>
              <a:t> Immunology 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 2013</a:t>
            </a:r>
          </a:p>
          <a:p>
            <a:pPr algn="ctr"/>
            <a:r>
              <a:rPr lang="en-US" sz="2000" b="1" dirty="0" smtClean="0"/>
              <a:t>Chapter 1 Pages 1-22 &amp; Chapter 2 Pages 27-57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575"/>
            <a:ext cx="8305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(Development &amp; </a:t>
            </a: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Differentiation 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of immune cells)</a:t>
            </a:r>
          </a:p>
          <a:p>
            <a:pPr algn="ctr">
              <a:defRPr/>
            </a:pP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6875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382000" cy="55707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4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where the immune response occurs)</a:t>
            </a:r>
          </a:p>
          <a:p>
            <a:pPr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MALT 	(Mucosa Associated 				Lymphoid Tissue)  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 patches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Appendix</a:t>
            </a:r>
            <a:endParaRPr lang="en-US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 cells 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457200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T Helper </a:t>
            </a: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(T helper 1 </a:t>
            </a: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2: Th1 and Th2)</a:t>
            </a:r>
            <a:endParaRPr lang="en-US" sz="3200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5847" y="3810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cells</a:t>
            </a:r>
          </a:p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Cytotoxic T Cells </a:t>
            </a:r>
            <a:endParaRPr lang="en-US" sz="40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tumors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To recognize immune response cells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1876" y="17605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latin typeface="+mn-lt"/>
              </a:rPr>
              <a:t>B cell progenitors</a:t>
            </a:r>
            <a:r>
              <a:rPr lang="en-US" sz="2800" dirty="0">
                <a:latin typeface="+mn-lt"/>
              </a:rPr>
              <a:t> like </a:t>
            </a:r>
            <a:r>
              <a:rPr lang="en-US" sz="2800" dirty="0" smtClean="0">
                <a:solidFill>
                  <a:srgbClr val="3333FF"/>
                </a:solidFill>
                <a:latin typeface="+mn-lt"/>
              </a:rPr>
              <a:t>Pro B cells,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and immature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body fluids (blood, lymphatic fluid….etc</a:t>
            </a:r>
            <a:r>
              <a:rPr lang="en-US" sz="2800" dirty="0" smtClean="0">
                <a:latin typeface="+mn-lt"/>
              </a:rPr>
              <a:t>.)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smtClean="0">
                <a:latin typeface="+mn-lt"/>
              </a:rPr>
              <a:t>Mature B </a:t>
            </a:r>
            <a:r>
              <a:rPr lang="en-US" sz="2800" b="1" dirty="0">
                <a:latin typeface="+mn-lt"/>
              </a:rPr>
              <a:t>cells display surface </a:t>
            </a:r>
            <a:r>
              <a:rPr lang="en-US" sz="2800" b="1" dirty="0" err="1" smtClean="0">
                <a:latin typeface="+mn-lt"/>
              </a:rPr>
              <a:t>IgM</a:t>
            </a:r>
            <a:r>
              <a:rPr lang="en-US" sz="2800" b="1" dirty="0" smtClean="0">
                <a:latin typeface="+mn-lt"/>
              </a:rPr>
              <a:t> and </a:t>
            </a:r>
            <a:r>
              <a:rPr lang="en-US" sz="2800" b="1" dirty="0" err="1" smtClean="0">
                <a:latin typeface="+mn-lt"/>
              </a:rPr>
              <a:t>IgD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Immunoglobulins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) are grouped into 5 classes:</a:t>
            </a:r>
          </a:p>
          <a:p>
            <a:r>
              <a:rPr lang="en-US" sz="2800" dirty="0" err="1">
                <a:latin typeface="Calibri" pitchFamily="34" charset="0"/>
              </a:rPr>
              <a:t>IgG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IgM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IgA</a:t>
            </a:r>
          </a:p>
          <a:p>
            <a:r>
              <a:rPr lang="en-US" sz="2800" dirty="0" err="1">
                <a:latin typeface="Calibri" pitchFamily="34" charset="0"/>
              </a:rPr>
              <a:t>IgD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IgE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 are glycoproteins</a:t>
            </a:r>
          </a:p>
          <a:p>
            <a:r>
              <a:rPr lang="en-US" sz="2400" dirty="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 dirty="0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and/or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 dirty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04800"/>
            <a:ext cx="3810000" cy="6254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859" y="2895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SCARRING BUMPS, BLINDNESS, LIMB DEFORMITIES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 (chickens inoculated with old </a:t>
            </a:r>
            <a:r>
              <a:rPr lang="en-US" altLang="zh-TW" sz="2800" dirty="0">
                <a:ea typeface="新細明體" pitchFamily="18" charset="-120"/>
              </a:rPr>
              <a:t>s</a:t>
            </a:r>
            <a:r>
              <a:rPr lang="en-US" altLang="zh-TW" sz="2800" dirty="0" smtClean="0">
                <a:ea typeface="新細明體" pitchFamily="18" charset="-120"/>
              </a:rPr>
              <a:t>trains not only survive but become resistant)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901</Words>
  <Application>Microsoft Office PowerPoint</Application>
  <PresentationFormat>On-screen Show (4:3)</PresentationFormat>
  <Paragraphs>177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標楷體</vt:lpstr>
      <vt:lpstr>新細明體</vt:lpstr>
      <vt:lpstr>Arial</vt:lpstr>
      <vt:lpstr>Arial Rounded MT Bold</vt:lpstr>
      <vt:lpstr>Calibri</vt:lpstr>
      <vt:lpstr>Comic Sans MS</vt:lpstr>
      <vt:lpstr>Times New Roman</vt:lpstr>
      <vt:lpstr>Wingdings</vt:lpstr>
      <vt:lpstr>Default Design</vt:lpstr>
      <vt:lpstr>Introduction to Immunology &amp; Lymphoid System</vt:lpstr>
      <vt:lpstr>PowerPoint Presentation</vt:lpstr>
      <vt:lpstr>Objectives</vt:lpstr>
      <vt:lpstr>PowerPoint Presentation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Technology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Dr.Reem</cp:lastModifiedBy>
  <cp:revision>125</cp:revision>
  <dcterms:created xsi:type="dcterms:W3CDTF">2007-04-09T19:10:24Z</dcterms:created>
  <dcterms:modified xsi:type="dcterms:W3CDTF">2016-10-02T11:46:59Z</dcterms:modified>
</cp:coreProperties>
</file>