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12" r:id="rId3"/>
    <p:sldId id="280" r:id="rId4"/>
    <p:sldId id="281" r:id="rId5"/>
    <p:sldId id="265" r:id="rId6"/>
    <p:sldId id="306" r:id="rId7"/>
    <p:sldId id="307" r:id="rId8"/>
    <p:sldId id="259" r:id="rId9"/>
    <p:sldId id="313" r:id="rId10"/>
    <p:sldId id="314" r:id="rId11"/>
    <p:sldId id="301" r:id="rId12"/>
    <p:sldId id="302" r:id="rId13"/>
    <p:sldId id="294" r:id="rId14"/>
    <p:sldId id="296" r:id="rId15"/>
    <p:sldId id="309" r:id="rId16"/>
    <p:sldId id="311" r:id="rId17"/>
    <p:sldId id="315" r:id="rId18"/>
    <p:sldId id="288" r:id="rId19"/>
    <p:sldId id="292" r:id="rId20"/>
    <p:sldId id="293" r:id="rId21"/>
    <p:sldId id="31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66"/>
    <a:srgbClr val="8BF5F2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540" autoAdjust="0"/>
  </p:normalViewPr>
  <p:slideViewPr>
    <p:cSldViewPr>
      <p:cViewPr varScale="1">
        <p:scale>
          <a:sx n="86" d="100"/>
          <a:sy n="86" d="100"/>
        </p:scale>
        <p:origin x="-2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D3AC8-02C6-481C-BF2F-391178034852}" type="datetimeFigureOut">
              <a:rPr lang="en-US" smtClean="0"/>
              <a:pPr/>
              <a:t>10/30/16 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02F4B-5B47-4289-9591-A3C9A13078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4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02F4B-5B47-4289-9591-A3C9A130788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4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10/30/16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10/30/16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10/30/16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10/30/16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10/30/16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10/30/16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10/30/16 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10/30/16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10/30/16 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10/30/16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10/30/16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5E898-F45D-4040-8EDE-22D995956E62}" type="datetimeFigureOut">
              <a:rPr lang="en-US" smtClean="0"/>
              <a:pPr/>
              <a:t>10/30/16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d/df/T-dependent_B_cell_activation.png" TargetMode="Externa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38125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Antibody-mediated Immunity</a:t>
            </a:r>
            <a:b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295400" y="50292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Immunology Unit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Department of Pathology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College of Medicine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KSU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66800" y="381001"/>
            <a:ext cx="7467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Antibodies</a:t>
            </a:r>
            <a:endParaRPr lang="en-US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cs typeface="Times New Roman" pitchFamily="18" charset="0"/>
              </a:rPr>
              <a:t> 	Antibodies are immunoglobulins with 	specific functions</a:t>
            </a:r>
            <a:endParaRPr lang="en-US" sz="2800" dirty="0"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dirty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cs typeface="Times New Roman" pitchFamily="18" charset="0"/>
              </a:rPr>
              <a:t>  	Antibodies bind to specific sites on antigen 	surfaces called </a:t>
            </a:r>
            <a:r>
              <a:rPr lang="en-US" sz="2800" u="sng" dirty="0" smtClean="0">
                <a:solidFill>
                  <a:srgbClr val="FFC000"/>
                </a:solidFill>
                <a:cs typeface="Times New Roman" pitchFamily="18" charset="0"/>
              </a:rPr>
              <a:t>(epitopes) </a:t>
            </a:r>
            <a:r>
              <a:rPr lang="en-US" sz="2800" dirty="0" smtClean="0">
                <a:cs typeface="Times New Roman" pitchFamily="18" charset="0"/>
              </a:rPr>
              <a:t>and perform protective 	functions by different mechanisms</a:t>
            </a:r>
          </a:p>
          <a:p>
            <a:r>
              <a:rPr lang="en-US" sz="2800" dirty="0" smtClean="0">
                <a:cs typeface="Times New Roman" pitchFamily="18" charset="0"/>
              </a:rPr>
              <a:t> </a:t>
            </a:r>
            <a:endParaRPr lang="en-US" sz="2800" dirty="0"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There is a </a:t>
            </a:r>
            <a:r>
              <a:rPr lang="en-US" sz="2800" dirty="0">
                <a:cs typeface="Times New Roman" pitchFamily="18" charset="0"/>
              </a:rPr>
              <a:t>SPECIFIC</a:t>
            </a:r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 antibody for any one given type of </a:t>
            </a: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an antigen</a:t>
            </a:r>
            <a:endParaRPr lang="en-US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99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3496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+mn-lt"/>
                <a:cs typeface="Times New Roman" pitchFamily="18" charset="0"/>
              </a:rPr>
              <a:t>   </a:t>
            </a:r>
            <a:r>
              <a:rPr lang="en-US" sz="36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Protective functions of antibodies</a:t>
            </a:r>
            <a:endParaRPr lang="en-US" sz="3600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43-16-HumoralImmunity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0604"/>
            <a:ext cx="9144000" cy="63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Electron micrographs of the effect of antibodies and complement upon bacteria</a:t>
            </a:r>
            <a:r>
              <a:rPr lang="en-GB" sz="28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8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</a:b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124200" y="1676400"/>
            <a:ext cx="6019800" cy="4839966"/>
            <a:chOff x="2131" y="1519"/>
            <a:chExt cx="3277" cy="258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31" y="1522"/>
              <a:ext cx="1576" cy="203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9" y="1519"/>
              <a:ext cx="1659" cy="203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236" y="3592"/>
              <a:ext cx="2974" cy="50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GB" sz="2800" dirty="0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Antibody + </a:t>
              </a:r>
              <a:r>
                <a:rPr lang="en-GB" sz="2800" dirty="0" smtClean="0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complement-mediated </a:t>
              </a:r>
              <a:endParaRPr lang="en-GB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GB" sz="2800" dirty="0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damage to E. coli</a:t>
              </a:r>
            </a:p>
          </p:txBody>
        </p:sp>
      </p:grpSp>
      <p:pic>
        <p:nvPicPr>
          <p:cNvPr id="8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666" y="1676400"/>
            <a:ext cx="2709334" cy="38100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81001" y="5867400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8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Healthy E. coli</a:t>
            </a:r>
            <a:endParaRPr lang="en-GB" sz="28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33528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Made 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up of four polypeptides </a:t>
            </a: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chains</a:t>
            </a: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Two 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longer and </a:t>
            </a: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larger (heavy chains ) and the other 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two </a:t>
            </a: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shorter and smaller (light chains)</a:t>
            </a:r>
            <a:endParaRPr lang="en-US" sz="2400" dirty="0">
              <a:solidFill>
                <a:srgbClr val="0000FF"/>
              </a:solidFill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Have 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the shape of a letter “Y</a:t>
            </a: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”</a:t>
            </a:r>
            <a:endParaRPr lang="en-US" sz="2400" dirty="0">
              <a:solidFill>
                <a:srgbClr val="0000FF"/>
              </a:solidFill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Antibody structure and functions</a:t>
            </a:r>
            <a:endParaRPr lang="en-US" sz="3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874" y="1828800"/>
            <a:ext cx="4950225" cy="4281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458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en-US" sz="2800" dirty="0" smtClean="0">
                <a:cs typeface="Times New Roman" pitchFamily="18" charset="0"/>
              </a:rPr>
              <a:t>Variable </a:t>
            </a:r>
            <a:r>
              <a:rPr lang="en-US" sz="2800" dirty="0">
                <a:cs typeface="Times New Roman" pitchFamily="18" charset="0"/>
              </a:rPr>
              <a:t>region has the potential to bind with </a:t>
            </a:r>
            <a:r>
              <a:rPr lang="en-US" sz="2800" dirty="0" smtClean="0">
                <a:cs typeface="Times New Roman" pitchFamily="18" charset="0"/>
              </a:rPr>
              <a:t>	particular classes </a:t>
            </a:r>
            <a:r>
              <a:rPr lang="en-US" sz="2800" dirty="0">
                <a:cs typeface="Times New Roman" pitchFamily="18" charset="0"/>
              </a:rPr>
              <a:t>of </a:t>
            </a:r>
            <a:r>
              <a:rPr lang="en-US" sz="2800" dirty="0" smtClean="0">
                <a:cs typeface="Times New Roman" pitchFamily="18" charset="0"/>
              </a:rPr>
              <a:t>antigens</a:t>
            </a:r>
          </a:p>
          <a:p>
            <a:endParaRPr lang="en-US" sz="2800" dirty="0" smtClean="0">
              <a:cs typeface="Times New Roman" pitchFamily="18" charset="0"/>
            </a:endParaRPr>
          </a:p>
          <a:p>
            <a:pPr lvl="2"/>
            <a:r>
              <a:rPr lang="en-US" sz="2800" dirty="0" smtClean="0">
                <a:cs typeface="Times New Roman" pitchFamily="18" charset="0"/>
              </a:rPr>
              <a:t>Once </a:t>
            </a:r>
            <a:r>
              <a:rPr lang="en-US" sz="2800" dirty="0">
                <a:cs typeface="Times New Roman" pitchFamily="18" charset="0"/>
              </a:rPr>
              <a:t>a raw antibody is stimulated to fit to a specific </a:t>
            </a:r>
            <a:r>
              <a:rPr lang="en-US" sz="2800" dirty="0" smtClean="0">
                <a:cs typeface="Times New Roman" pitchFamily="18" charset="0"/>
              </a:rPr>
              <a:t>antigen</a:t>
            </a:r>
            <a:r>
              <a:rPr lang="en-US" sz="2800" dirty="0">
                <a:cs typeface="Times New Roman" pitchFamily="18" charset="0"/>
              </a:rPr>
              <a:t>, it can then react with </a:t>
            </a:r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ONLY</a:t>
            </a:r>
            <a:r>
              <a:rPr lang="en-US" sz="2800" dirty="0">
                <a:cs typeface="Times New Roman" pitchFamily="18" charset="0"/>
              </a:rPr>
              <a:t> that </a:t>
            </a:r>
            <a:r>
              <a:rPr lang="en-US" sz="2800" dirty="0" smtClean="0">
                <a:cs typeface="Times New Roman" pitchFamily="18" charset="0"/>
              </a:rPr>
              <a:t>antigen </a:t>
            </a:r>
          </a:p>
          <a:p>
            <a:pPr lvl="2"/>
            <a:endParaRPr lang="en-US" sz="2800" dirty="0" smtClean="0">
              <a:cs typeface="Times New Roman" pitchFamily="18" charset="0"/>
            </a:endParaRPr>
          </a:p>
          <a:p>
            <a:pPr lvl="2"/>
            <a:r>
              <a:rPr lang="en-US" sz="2800" dirty="0" smtClean="0">
                <a:cs typeface="Times New Roman" pitchFamily="18" charset="0"/>
              </a:rPr>
              <a:t>This </a:t>
            </a:r>
            <a:r>
              <a:rPr lang="en-US" sz="2800" dirty="0">
                <a:cs typeface="Times New Roman" pitchFamily="18" charset="0"/>
              </a:rPr>
              <a:t>is known as </a:t>
            </a:r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SINGLE </a:t>
            </a: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SPECIFICITY</a:t>
            </a:r>
            <a:endParaRPr lang="en-US" sz="2800" dirty="0"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dirty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cs typeface="Times New Roman" pitchFamily="18" charset="0"/>
              </a:rPr>
              <a:t>     	Can </a:t>
            </a:r>
            <a:r>
              <a:rPr lang="en-US" sz="2800" dirty="0">
                <a:cs typeface="Times New Roman" pitchFamily="18" charset="0"/>
              </a:rPr>
              <a:t>fit as precisely as a lock-and-key to an </a:t>
            </a:r>
            <a:r>
              <a:rPr lang="en-US" sz="2800" dirty="0" smtClean="0">
                <a:cs typeface="Times New Roman" pitchFamily="18" charset="0"/>
              </a:rPr>
              <a:t>antigen</a:t>
            </a:r>
            <a:endParaRPr lang="en-US" sz="2800" dirty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 </a:t>
            </a:r>
            <a:endParaRPr lang="en-US" sz="2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4339" name="Picture 4" descr="17-t01_immunoglobulin_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981200" y="24384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76800" y="2819400"/>
            <a:ext cx="12192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81200" y="4495800"/>
            <a:ext cx="457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4191000"/>
            <a:ext cx="1600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48400" y="2819400"/>
            <a:ext cx="1066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96200" y="28194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" y="152400"/>
            <a:ext cx="1371600" cy="381000"/>
          </a:xfrm>
          <a:prstGeom prst="rect">
            <a:avLst/>
          </a:prstGeom>
          <a:solidFill>
            <a:srgbClr val="8BF5F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52400"/>
            <a:ext cx="77724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Functions of Antibodies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594" y="1295400"/>
            <a:ext cx="4267200" cy="480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Antibody dependent cell-mediated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cytotoxicity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Antibodies coat infecting cell (large parasite usually) - FC facing outwards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NK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lysing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ability), Macrophage,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neutrophils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eosinophils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have receptors for FC region of antibody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Secretion of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lytic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enzymes to destroy parasite</a:t>
            </a:r>
          </a:p>
        </p:txBody>
      </p:sp>
      <p:pic>
        <p:nvPicPr>
          <p:cNvPr id="6" name="Picture 5" descr="tf7lf1717a_a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4279857" y="1295400"/>
            <a:ext cx="4711743" cy="538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638800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defRPr/>
            </a:pPr>
            <a:endParaRPr lang="en-US" sz="2600" u="sng" dirty="0" smtClean="0">
              <a:solidFill>
                <a:srgbClr val="C00000"/>
              </a:solidFill>
            </a:endParaRPr>
          </a:p>
          <a:p>
            <a:pPr lvl="0">
              <a:lnSpc>
                <a:spcPct val="90000"/>
              </a:lnSpc>
              <a:defRPr/>
            </a:pPr>
            <a:r>
              <a:rPr lang="en-US" sz="2600" dirty="0" err="1">
                <a:solidFill>
                  <a:srgbClr val="FFFF00"/>
                </a:solidFill>
              </a:rPr>
              <a:t>Opsonisation</a:t>
            </a:r>
            <a:r>
              <a:rPr lang="en-US" sz="2600" dirty="0">
                <a:solidFill>
                  <a:srgbClr val="FFFF00"/>
                </a:solidFill>
              </a:rPr>
              <a:t> and phagocytosis</a:t>
            </a:r>
          </a:p>
          <a:p>
            <a:pPr marL="0" lvl="0" indent="0">
              <a:lnSpc>
                <a:spcPct val="90000"/>
              </a:lnSpc>
              <a:buNone/>
              <a:defRPr/>
            </a:pPr>
            <a:r>
              <a:rPr lang="en-US" sz="2800" dirty="0"/>
              <a:t>Antibodies coat infecting </a:t>
            </a:r>
            <a:r>
              <a:rPr lang="en-US" sz="2800" dirty="0" smtClean="0"/>
              <a:t>cells and facilitate their </a:t>
            </a:r>
            <a:r>
              <a:rPr lang="en-US" sz="2800" dirty="0" err="1" smtClean="0"/>
              <a:t>phocytosis</a:t>
            </a:r>
            <a:r>
              <a:rPr lang="en-US" sz="2800" dirty="0" smtClean="0"/>
              <a:t> by cells possessing Fc Receptors</a:t>
            </a:r>
          </a:p>
          <a:p>
            <a:pPr marL="0" lvl="0" indent="0">
              <a:lnSpc>
                <a:spcPct val="90000"/>
              </a:lnSpc>
              <a:buNone/>
              <a:defRPr/>
            </a:pPr>
            <a:endParaRPr lang="en-US" sz="2600" u="sng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600" dirty="0">
                <a:solidFill>
                  <a:srgbClr val="FFFF00"/>
                </a:solidFill>
              </a:rPr>
              <a:t>Complement activation</a:t>
            </a:r>
          </a:p>
          <a:p>
            <a:pPr marL="0" lvl="0" indent="0">
              <a:lnSpc>
                <a:spcPct val="90000"/>
              </a:lnSpc>
              <a:buNone/>
              <a:defRPr/>
            </a:pPr>
            <a:r>
              <a:rPr lang="fr-FR" sz="2800" dirty="0" smtClean="0"/>
              <a:t> </a:t>
            </a:r>
            <a:r>
              <a:rPr lang="fr-FR" sz="2800" dirty="0" err="1" smtClean="0"/>
              <a:t>classical</a:t>
            </a:r>
            <a:r>
              <a:rPr lang="fr-FR" sz="2800" dirty="0" smtClean="0"/>
              <a:t> </a:t>
            </a:r>
            <a:r>
              <a:rPr lang="fr-FR" sz="2800" dirty="0" err="1" smtClean="0"/>
              <a:t>pathway</a:t>
            </a:r>
            <a:r>
              <a:rPr lang="fr-FR" sz="2800" dirty="0" smtClean="0"/>
              <a:t> , </a:t>
            </a:r>
            <a:r>
              <a:rPr lang="fr-FR" sz="2800" dirty="0" err="1" smtClean="0"/>
              <a:t>after</a:t>
            </a:r>
            <a:r>
              <a:rPr lang="fr-FR" sz="2800" dirty="0" smtClean="0"/>
              <a:t> </a:t>
            </a:r>
            <a:r>
              <a:rPr lang="fr-FR" sz="2800" dirty="0" err="1" smtClean="0"/>
              <a:t>binding</a:t>
            </a:r>
            <a:r>
              <a:rPr lang="fr-FR" sz="2800" dirty="0" smtClean="0"/>
              <a:t> to </a:t>
            </a:r>
            <a:r>
              <a:rPr lang="fr-FR" sz="2800" dirty="0" err="1" smtClean="0"/>
              <a:t>antigen</a:t>
            </a:r>
            <a:r>
              <a:rPr lang="fr-FR" sz="2800" dirty="0" smtClean="0"/>
              <a:t> </a:t>
            </a:r>
          </a:p>
          <a:p>
            <a:pPr marL="0" lvl="0" indent="0">
              <a:lnSpc>
                <a:spcPct val="90000"/>
              </a:lnSpc>
              <a:buNone/>
              <a:defRPr/>
            </a:pPr>
            <a:r>
              <a:rPr lang="fr-FR" sz="2800" dirty="0" err="1" smtClean="0"/>
              <a:t>IgM</a:t>
            </a:r>
            <a:r>
              <a:rPr lang="fr-FR" sz="2800" dirty="0"/>
              <a:t>+++, IgG1 &gt; IgG3 &gt; IgG2</a:t>
            </a:r>
            <a:endParaRPr lang="en-US" sz="2600" u="sng" dirty="0" smtClean="0">
              <a:solidFill>
                <a:srgbClr val="C00000"/>
              </a:solidFill>
            </a:endParaRPr>
          </a:p>
          <a:p>
            <a:pPr marL="0" lvl="0" indent="0">
              <a:lnSpc>
                <a:spcPct val="90000"/>
              </a:lnSpc>
              <a:buNone/>
              <a:defRPr/>
            </a:pPr>
            <a:endParaRPr lang="en-US" sz="2600" u="sng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600" dirty="0" err="1" smtClean="0">
                <a:solidFill>
                  <a:srgbClr val="FFFF00"/>
                </a:solidFill>
              </a:rPr>
              <a:t>Transplacental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dirty="0">
                <a:solidFill>
                  <a:srgbClr val="FFFF00"/>
                </a:solidFill>
              </a:rPr>
              <a:t>transfer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600" dirty="0" smtClean="0"/>
              <a:t>	</a:t>
            </a:r>
            <a:r>
              <a:rPr lang="en-US" sz="2600" dirty="0" err="1" smtClean="0"/>
              <a:t>IgG</a:t>
            </a:r>
            <a:endParaRPr lang="en-US" sz="2600" dirty="0"/>
          </a:p>
          <a:p>
            <a:pPr lvl="0">
              <a:lnSpc>
                <a:spcPct val="90000"/>
              </a:lnSpc>
              <a:defRPr/>
            </a:pPr>
            <a:endParaRPr lang="en-US" sz="2600" u="sng" dirty="0" smtClean="0">
              <a:solidFill>
                <a:srgbClr val="C00000"/>
              </a:solidFill>
            </a:endParaRPr>
          </a:p>
          <a:p>
            <a:pPr marL="0" lvl="0" indent="0">
              <a:lnSpc>
                <a:spcPct val="90000"/>
              </a:lnSpc>
              <a:buNone/>
              <a:defRPr/>
            </a:pPr>
            <a:endParaRPr lang="en-US" sz="2600" u="sng" dirty="0">
              <a:solidFill>
                <a:srgbClr val="C00000"/>
              </a:solidFill>
            </a:endParaRPr>
          </a:p>
          <a:p>
            <a:pPr marL="0" lvl="0" indent="0">
              <a:lnSpc>
                <a:spcPct val="90000"/>
              </a:lnSpc>
              <a:buNone/>
              <a:defRPr/>
            </a:pPr>
            <a:endParaRPr lang="en-US" sz="2600" u="sng" dirty="0" smtClean="0">
              <a:solidFill>
                <a:srgbClr val="C00000"/>
              </a:solidFill>
            </a:endParaRPr>
          </a:p>
          <a:p>
            <a:pPr lvl="0">
              <a:lnSpc>
                <a:spcPct val="90000"/>
              </a:lnSpc>
              <a:defRPr/>
            </a:pPr>
            <a:endParaRPr lang="en-US" sz="2600" dirty="0">
              <a:solidFill>
                <a:srgbClr val="FFFF00"/>
              </a:solidFill>
            </a:endParaRPr>
          </a:p>
          <a:p>
            <a:pPr lvl="1">
              <a:lnSpc>
                <a:spcPct val="90000"/>
              </a:lnSpc>
              <a:defRPr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28800" y="3048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Functions of Antibodies</a:t>
            </a:r>
          </a:p>
        </p:txBody>
      </p:sp>
    </p:spTree>
    <p:extLst>
      <p:ext uri="{BB962C8B-B14F-4D97-AF65-F5344CB8AC3E}">
        <p14:creationId xmlns:p14="http://schemas.microsoft.com/office/powerpoint/2010/main" val="423583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Primary &amp; Secondary immune responses </a:t>
            </a:r>
            <a:endParaRPr lang="en-US" sz="3600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467600" cy="4525963"/>
          </a:xfrm>
        </p:spPr>
        <p:txBody>
          <a:bodyPr>
            <a:noAutofit/>
          </a:bodyPr>
          <a:lstStyle/>
          <a:p>
            <a:r>
              <a:rPr lang="en-US" sz="3600" dirty="0" smtClean="0">
                <a:cs typeface="Times New Roman" pitchFamily="18" charset="0"/>
              </a:rPr>
              <a:t>Initial encounter with antigen produce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primary immune response </a:t>
            </a:r>
          </a:p>
          <a:p>
            <a:pPr>
              <a:buNone/>
            </a:pPr>
            <a:endParaRPr lang="en-US" sz="3600" dirty="0" smtClean="0">
              <a:cs typeface="Times New Roman" pitchFamily="18" charset="0"/>
            </a:endParaRPr>
          </a:p>
          <a:p>
            <a:r>
              <a:rPr lang="en-US" sz="3600" dirty="0" smtClean="0">
                <a:cs typeface="Times New Roman" pitchFamily="18" charset="0"/>
              </a:rPr>
              <a:t>Subsequent challenge with same antigen produces                  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secondary immune response</a:t>
            </a:r>
            <a:endParaRPr lang="en-US" sz="3600" dirty="0" smtClean="0"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Concentration &amp; type of antibody in primary &amp;</a:t>
            </a:r>
            <a:br>
              <a:rPr lang="en-US" sz="32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            secondary immune responses</a:t>
            </a:r>
            <a:endParaRPr lang="x-none" sz="32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2400" b="1" dirty="0"/>
              <a:t>Reference</a:t>
            </a:r>
          </a:p>
          <a:p>
            <a:pPr algn="ctr"/>
            <a:r>
              <a:rPr lang="en-US" altLang="en-US" sz="2400" b="1" dirty="0" err="1"/>
              <a:t>Kuby</a:t>
            </a:r>
            <a:r>
              <a:rPr lang="en-US" altLang="en-US" sz="2400" b="1" dirty="0"/>
              <a:t> Immunology  7</a:t>
            </a:r>
            <a:r>
              <a:rPr lang="en-US" altLang="en-US" sz="2400" b="1" baseline="30000" dirty="0"/>
              <a:t>th</a:t>
            </a:r>
            <a:r>
              <a:rPr lang="en-US" altLang="en-US" sz="2400" b="1" dirty="0"/>
              <a:t> Edition 2013</a:t>
            </a:r>
          </a:p>
          <a:p>
            <a:pPr algn="ctr"/>
            <a:r>
              <a:rPr lang="en-US" altLang="en-US" b="1" dirty="0"/>
              <a:t>Chapter </a:t>
            </a:r>
            <a:r>
              <a:rPr lang="en-US" altLang="en-US" b="1" dirty="0" smtClean="0"/>
              <a:t>13 </a:t>
            </a:r>
            <a:r>
              <a:rPr lang="en-US" altLang="en-US" b="1" dirty="0"/>
              <a:t>Pages </a:t>
            </a:r>
            <a:r>
              <a:rPr lang="en-US" altLang="en-US" b="1" dirty="0" smtClean="0"/>
              <a:t>416-423 </a:t>
            </a:r>
            <a:endParaRPr lang="en-US" altLang="en-US" b="1" dirty="0"/>
          </a:p>
          <a:p>
            <a:pPr algn="ctr"/>
            <a:r>
              <a:rPr lang="en-US" altLang="en-US" b="1" dirty="0"/>
              <a:t> Chapter </a:t>
            </a:r>
            <a:r>
              <a:rPr lang="en-US" altLang="en-US" b="1" dirty="0" smtClean="0"/>
              <a:t>3 </a:t>
            </a:r>
            <a:r>
              <a:rPr lang="en-US" altLang="en-US" b="1" dirty="0"/>
              <a:t>Pages </a:t>
            </a:r>
            <a:r>
              <a:rPr lang="en-US" altLang="en-US" b="1" dirty="0" smtClean="0"/>
              <a:t>80-90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333189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Comparison between primary &amp; secondary responses</a:t>
            </a:r>
            <a:endParaRPr lang="x-none" sz="32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5342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334000"/>
            <a:ext cx="9144000" cy="1477328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Take Home Message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B cells can be activated by antigen to produce antibodies either with the assistance of helper T cells or directly by the antigen itself</a:t>
            </a:r>
          </a:p>
          <a:p>
            <a:r>
              <a:rPr lang="en-US" sz="2800" dirty="0" smtClean="0"/>
              <a:t>Antibodies are made up of two heavy and two light amino acid chains and have a shape of letter “Y”</a:t>
            </a:r>
          </a:p>
          <a:p>
            <a:r>
              <a:rPr lang="en-US" sz="2800" dirty="0" smtClean="0"/>
              <a:t>Different types of antibodies are located at various sites to provide protection by agglutination, precipitation, complement fixation etc.</a:t>
            </a:r>
          </a:p>
          <a:p>
            <a:r>
              <a:rPr lang="en-US" sz="2800" dirty="0" smtClean="0"/>
              <a:t>Secondary </a:t>
            </a:r>
            <a:r>
              <a:rPr lang="en-US" sz="2800" dirty="0" err="1" smtClean="0"/>
              <a:t>humoral</a:t>
            </a:r>
            <a:r>
              <a:rPr lang="en-US" sz="2800" dirty="0" smtClean="0"/>
              <a:t> immune response is swift and a stronger immune response mediated by </a:t>
            </a:r>
            <a:r>
              <a:rPr lang="en-US" sz="2800" dirty="0" err="1" smtClean="0"/>
              <a:t>IgG</a:t>
            </a:r>
            <a:r>
              <a:rPr lang="en-US" sz="2800" dirty="0" smtClean="0"/>
              <a:t> class of antibodies because of the memory cells. 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O</a:t>
            </a:r>
            <a:r>
              <a:rPr lang="en-US" sz="32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bjectives </a:t>
            </a:r>
            <a:endParaRPr lang="en-US" sz="3200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1.	To describe B-cells as the mediators of </a:t>
            </a:r>
            <a:r>
              <a:rPr lang="en-US" sz="2800" dirty="0" err="1" smtClean="0">
                <a:cs typeface="Times New Roman" pitchFamily="18" charset="0"/>
              </a:rPr>
              <a:t>humoral</a:t>
            </a:r>
            <a:r>
              <a:rPr lang="en-US" sz="2800" dirty="0" smtClean="0">
                <a:cs typeface="Times New Roman" pitchFamily="18" charset="0"/>
              </a:rPr>
              <a:t> immunity, (antibody-mediated immunity)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2. To describe activation of B-cells which involve: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        -Antigen recognition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        -T-dependent &amp; T-independent antigens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        - Requirement for T-helper cells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3. To explain </a:t>
            </a:r>
            <a:r>
              <a:rPr lang="en-US" sz="2800" dirty="0" err="1" smtClean="0">
                <a:cs typeface="Times New Roman" pitchFamily="18" charset="0"/>
              </a:rPr>
              <a:t>clonal</a:t>
            </a:r>
            <a:r>
              <a:rPr lang="en-US" sz="2800" dirty="0" smtClean="0">
                <a:cs typeface="Times New Roman" pitchFamily="18" charset="0"/>
              </a:rPr>
              <a:t> selection, </a:t>
            </a:r>
            <a:r>
              <a:rPr lang="en-US" sz="2800" dirty="0" err="1" smtClean="0">
                <a:cs typeface="Times New Roman" pitchFamily="18" charset="0"/>
              </a:rPr>
              <a:t>clonal</a:t>
            </a:r>
            <a:r>
              <a:rPr lang="en-US" sz="2800" dirty="0" smtClean="0">
                <a:cs typeface="Times New Roman" pitchFamily="18" charset="0"/>
              </a:rPr>
              <a:t> expansion &amp;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generation of  plasma cells &amp; memory cells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4. To describe primary &amp; secondary immune responses 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5. To describe the structure &amp; function of </a:t>
            </a:r>
            <a:r>
              <a:rPr lang="en-US" sz="2800" dirty="0" err="1" smtClean="0">
                <a:cs typeface="Times New Roman" pitchFamily="18" charset="0"/>
              </a:rPr>
              <a:t>Immunoglobulins</a:t>
            </a:r>
            <a:endParaRPr lang="en-US" sz="2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CC"/>
                </a:solidFill>
                <a:cs typeface="Times New Roman" pitchFamily="18" charset="0"/>
              </a:rPr>
              <a:t>The </a:t>
            </a:r>
            <a:r>
              <a:rPr lang="en-US" b="1" dirty="0" smtClean="0">
                <a:solidFill>
                  <a:srgbClr val="FFFFCC"/>
                </a:solidFill>
                <a:cs typeface="Times New Roman" pitchFamily="18" charset="0"/>
              </a:rPr>
              <a:t>Humoral Immune Response</a:t>
            </a:r>
            <a:r>
              <a:rPr lang="en-US" dirty="0" smtClean="0">
                <a:solidFill>
                  <a:srgbClr val="FFFFCC"/>
                </a:solidFill>
                <a:cs typeface="Times New Roman" pitchFamily="18" charset="0"/>
              </a:rPr>
              <a:t>  is the aspect of  immunity that is mediated by secreted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antibodies</a:t>
            </a:r>
            <a:endParaRPr lang="en-US" dirty="0">
              <a:solidFill>
                <a:srgbClr val="FFFFCC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219200"/>
            <a:ext cx="75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CC"/>
                </a:solidFill>
                <a:cs typeface="Times New Roman" pitchFamily="18" charset="0"/>
              </a:rPr>
              <a:t>Humoral immunity is so named because it involves substances found in the: </a:t>
            </a: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  <a:cs typeface="Times New Roman" pitchFamily="18" charset="0"/>
              </a:rPr>
              <a:t>humours</a:t>
            </a:r>
            <a:r>
              <a:rPr lang="en-US" sz="3200" dirty="0" smtClean="0">
                <a:solidFill>
                  <a:srgbClr val="FFFF00"/>
                </a:solidFill>
                <a:cs typeface="Times New Roman" pitchFamily="18" charset="0"/>
              </a:rPr>
              <a:t> or body fluids</a:t>
            </a:r>
            <a:endParaRPr lang="en-US" sz="3200" dirty="0">
              <a:solidFill>
                <a:srgbClr val="FFFF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Nature of antigen determine type of response either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EXTRACELLULAR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INTERACELLUALR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arapaho.nsuok.edu/~castillo/NotesImages/Topic5NotesImag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24000"/>
            <a:ext cx="9144000" cy="5315308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>
          <a:xfrm>
            <a:off x="2362200" y="990600"/>
            <a:ext cx="533400" cy="457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6" name="Down Arrow 5"/>
          <p:cNvSpPr/>
          <p:nvPr/>
        </p:nvSpPr>
        <p:spPr>
          <a:xfrm>
            <a:off x="5867400" y="990600"/>
            <a:ext cx="609600" cy="457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Activation of B cells by antigens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3340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>
                <a:cs typeface="Times New Roman" pitchFamily="18" charset="0"/>
              </a:rPr>
              <a:t>Two types of antigens</a:t>
            </a:r>
            <a:r>
              <a:rPr lang="en-US" dirty="0" smtClean="0">
                <a:cs typeface="Times New Roman" pitchFamily="18" charset="0"/>
              </a:rPr>
              <a:t>:</a:t>
            </a:r>
          </a:p>
          <a:p>
            <a:r>
              <a:rPr lang="en-US" b="1" dirty="0" smtClean="0">
                <a:cs typeface="Times New Roman" pitchFamily="18" charset="0"/>
              </a:rPr>
              <a:t>1. 	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T-dependan</a:t>
            </a:r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t</a:t>
            </a:r>
            <a:r>
              <a:rPr lang="en-US" b="1" dirty="0" smtClean="0">
                <a:cs typeface="Times New Roman" pitchFamily="18" charset="0"/>
              </a:rPr>
              <a:t> :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 - 	Antibody production by B-cells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require</a:t>
            </a:r>
            <a:r>
              <a:rPr lang="en-US" dirty="0" smtClean="0">
                <a:cs typeface="Times New Roman" pitchFamily="18" charset="0"/>
              </a:rPr>
              <a:t> T-	helper cells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- 	Antigen presenting cells recognize antigen &amp; 	present it to T-helper cells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- 	T-helper cells stimulate B-cells specific for 	that antigen to become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plasma cells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- 	T-dependant antigens are mainly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proteins </a:t>
            </a:r>
            <a:r>
              <a:rPr lang="en-US" dirty="0" smtClean="0">
                <a:cs typeface="Times New Roman" pitchFamily="18" charset="0"/>
              </a:rPr>
              <a:t>on 	viruses, bacteria &amp; other foreign materials. 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File:T-dependent B cell activat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3733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(Th2)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3400" y="0"/>
            <a:ext cx="3048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734" y="0"/>
            <a:ext cx="8051910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Rectangle 4"/>
          <p:cNvSpPr/>
          <p:nvPr/>
        </p:nvSpPr>
        <p:spPr>
          <a:xfrm>
            <a:off x="381000" y="0"/>
            <a:ext cx="8534400" cy="9906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Clonal selection and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clonal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proliferation 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7159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2.</a:t>
            </a:r>
            <a:r>
              <a:rPr lang="en-US" sz="3200" b="1" dirty="0" smtClean="0">
                <a:latin typeface="+mn-lt"/>
                <a:cs typeface="Times New Roman" pitchFamily="18" charset="0"/>
              </a:rPr>
              <a:t>	</a:t>
            </a:r>
            <a:r>
              <a:rPr lang="en-US" sz="32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T- independent antigens </a:t>
            </a:r>
            <a:endParaRPr lang="en-US" sz="32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05800" cy="5410200"/>
          </a:xfrm>
        </p:spPr>
        <p:txBody>
          <a:bodyPr/>
          <a:lstStyle/>
          <a:p>
            <a:pPr marL="914400" lvl="1" indent="-514350">
              <a:buAutoNum type="arabicPeriod"/>
            </a:pPr>
            <a:r>
              <a:rPr lang="en-US" dirty="0" smtClean="0">
                <a:cs typeface="Times New Roman" pitchFamily="18" charset="0"/>
              </a:rPr>
              <a:t>B-cells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do not </a:t>
            </a:r>
            <a:r>
              <a:rPr lang="en-US" dirty="0" smtClean="0">
                <a:cs typeface="Times New Roman" pitchFamily="18" charset="0"/>
              </a:rPr>
              <a:t>require T-helper cells to produce antibody.</a:t>
            </a:r>
          </a:p>
          <a:p>
            <a:pPr marL="914400" lvl="1" indent="-514350">
              <a:buNone/>
            </a:pPr>
            <a:r>
              <a:rPr lang="en-US" dirty="0" smtClean="0">
                <a:cs typeface="Times New Roman" pitchFamily="18" charset="0"/>
              </a:rPr>
              <a:t>2.	Antigens are mainly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polysaccharides  or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        	lipopolysaccharides</a:t>
            </a:r>
            <a:r>
              <a:rPr lang="en-US" dirty="0" smtClean="0">
                <a:cs typeface="Times New Roman" pitchFamily="18" charset="0"/>
              </a:rPr>
              <a:t> with repeating 	subunits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(bacterial capsules).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	3.	Immune responses induce the production of </a:t>
            </a:r>
            <a:r>
              <a:rPr lang="en-US" dirty="0" err="1" smtClean="0">
                <a:solidFill>
                  <a:srgbClr val="FFFF00"/>
                </a:solidFill>
                <a:cs typeface="Times New Roman" pitchFamily="18" charset="0"/>
              </a:rPr>
              <a:t>IgM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 of low affinity </a:t>
            </a:r>
            <a:r>
              <a:rPr lang="en-US" dirty="0" smtClean="0">
                <a:cs typeface="Times New Roman" pitchFamily="18" charset="0"/>
              </a:rPr>
              <a:t>for the antigen and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no immunologic memory </a:t>
            </a:r>
            <a:endParaRPr lang="en-US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64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404</Words>
  <Application>Microsoft Macintosh PowerPoint</Application>
  <PresentationFormat>On-screen Show (4:3)</PresentationFormat>
  <Paragraphs>107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Antibody-mediated Immunity </vt:lpstr>
      <vt:lpstr>PowerPoint Presentation</vt:lpstr>
      <vt:lpstr>Objectives </vt:lpstr>
      <vt:lpstr>PowerPoint Presentation</vt:lpstr>
      <vt:lpstr>Nature of antigen determine type of response either     EXTRACELLULAR or INTERACELLUALR </vt:lpstr>
      <vt:lpstr>  Activation of B cells by antigens</vt:lpstr>
      <vt:lpstr>PowerPoint Presentation</vt:lpstr>
      <vt:lpstr>PowerPoint Presentation</vt:lpstr>
      <vt:lpstr>2. T- independent antigens </vt:lpstr>
      <vt:lpstr>PowerPoint Presentation</vt:lpstr>
      <vt:lpstr>   Protective functions of antibodies</vt:lpstr>
      <vt:lpstr>Electron micrographs of the effect of antibodies and complement upon bacteria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Primary &amp; Secondary immune responses </vt:lpstr>
      <vt:lpstr>Concentration &amp; type of antibody in primary &amp;             secondary immune responses</vt:lpstr>
      <vt:lpstr>Comparison between primary &amp; secondary responses</vt:lpstr>
      <vt:lpstr>Take Home Message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Immune Response  (Part II) (Antibody- Mediated Immunity)</dc:title>
  <dc:creator>Dr.Hazem</dc:creator>
  <cp:lastModifiedBy>maha</cp:lastModifiedBy>
  <cp:revision>136</cp:revision>
  <dcterms:created xsi:type="dcterms:W3CDTF">2011-09-27T11:18:56Z</dcterms:created>
  <dcterms:modified xsi:type="dcterms:W3CDTF">2016-10-30T09:22:20Z</dcterms:modified>
</cp:coreProperties>
</file>