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1" r:id="rId2"/>
  </p:sldMasterIdLst>
  <p:notesMasterIdLst>
    <p:notesMasterId r:id="rId47"/>
  </p:notesMasterIdLst>
  <p:handoutMasterIdLst>
    <p:handoutMasterId r:id="rId48"/>
  </p:handoutMasterIdLst>
  <p:sldIdLst>
    <p:sldId id="256" r:id="rId3"/>
    <p:sldId id="593" r:id="rId4"/>
    <p:sldId id="551" r:id="rId5"/>
    <p:sldId id="552" r:id="rId6"/>
    <p:sldId id="553" r:id="rId7"/>
    <p:sldId id="554" r:id="rId8"/>
    <p:sldId id="596" r:id="rId9"/>
    <p:sldId id="555" r:id="rId10"/>
    <p:sldId id="535" r:id="rId11"/>
    <p:sldId id="563" r:id="rId12"/>
    <p:sldId id="597" r:id="rId13"/>
    <p:sldId id="565" r:id="rId14"/>
    <p:sldId id="566" r:id="rId15"/>
    <p:sldId id="567" r:id="rId16"/>
    <p:sldId id="598" r:id="rId17"/>
    <p:sldId id="568" r:id="rId18"/>
    <p:sldId id="569" r:id="rId19"/>
    <p:sldId id="570" r:id="rId20"/>
    <p:sldId id="571" r:id="rId21"/>
    <p:sldId id="572" r:id="rId22"/>
    <p:sldId id="573" r:id="rId23"/>
    <p:sldId id="574" r:id="rId24"/>
    <p:sldId id="575" r:id="rId25"/>
    <p:sldId id="576" r:id="rId26"/>
    <p:sldId id="577" r:id="rId27"/>
    <p:sldId id="578" r:id="rId28"/>
    <p:sldId id="579" r:id="rId29"/>
    <p:sldId id="580" r:id="rId30"/>
    <p:sldId id="581" r:id="rId31"/>
    <p:sldId id="582" r:id="rId32"/>
    <p:sldId id="583" r:id="rId33"/>
    <p:sldId id="584" r:id="rId34"/>
    <p:sldId id="585" r:id="rId35"/>
    <p:sldId id="586" r:id="rId36"/>
    <p:sldId id="587" r:id="rId37"/>
    <p:sldId id="588" r:id="rId38"/>
    <p:sldId id="589" r:id="rId39"/>
    <p:sldId id="595" r:id="rId40"/>
    <p:sldId id="590" r:id="rId41"/>
    <p:sldId id="599" r:id="rId42"/>
    <p:sldId id="600" r:id="rId43"/>
    <p:sldId id="592" r:id="rId44"/>
    <p:sldId id="591" r:id="rId45"/>
    <p:sldId id="491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0085"/>
    </p:cViewPr>
  </p:sorterViewPr>
  <p:notesViewPr>
    <p:cSldViewPr snapToGrid="0" showGuides="1">
      <p:cViewPr varScale="1">
        <p:scale>
          <a:sx n="51" d="100"/>
          <a:sy n="51" d="100"/>
        </p:scale>
        <p:origin x="2352" y="5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n-US"/>
              <a:pPr/>
              <a:t>10/6/2016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n-US"/>
              <a:pPr/>
              <a:t>10/6/2016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069811-8F68-4DB9-A65F-0DEF9799228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76719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A9AC76-8417-4FBF-B452-DF988D09906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64509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712310-E471-4D35-A104-30E8798A9F4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54723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914A78-B817-46B9-830C-460E5B14E86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44788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BAE1E6-079E-4131-A606-E131C0F449E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65190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SA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4CB915-591A-46DC-9556-3EB0B0279D2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73733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 altLang="en-US" smtClean="0"/>
          </a:p>
        </p:txBody>
      </p:sp>
      <p:sp>
        <p:nvSpPr>
          <p:cNvPr id="532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xmlns="" val="21136546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7B3B483-BF71-4900-A3E4-20BA1E1335B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33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91277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A8CF6A-DBD8-4415-91FD-D64DF616954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34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46850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5A661C-DD55-4114-85CC-2C7F9C66CE4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35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16081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AC5045B-8CCF-4D82-87DE-CC8B25EEED8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36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0357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89D6F5-91F3-42D6-A1C8-878C474403C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50486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B2730B-67DF-4DC3-B51B-97735E88045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37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82306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AE99D1-1314-4341-AB3D-EFFE71EB9FB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39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3089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A3F593-9977-4141-AB1F-28C14BA6941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43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9774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08FB7E-720E-491B-B763-1D3694B4CD33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8971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97E7932-4508-489C-BEDF-4A347BA7DCF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2504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EBBC79-1C2D-460E-9FD2-EFC9A176BEF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6789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D53CB7-9323-4EBD-8EDF-2AC532FDDF3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5059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0779E3-A39F-45B7-8638-D7C9ED070AB6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xmlns="" val="10487372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9B77FEC-5E57-406A-9887-EE48B04BC9E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33056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62118B0-E199-4BEE-90F3-41E174FABAC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6106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ar-SA" smtClean="0"/>
              <a:pPr/>
              <a:t>05/01/38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F54DE5-C571-48E8-A5BC-B369434E2F4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ar-SA" smtClean="0"/>
              <a:pPr/>
              <a:t>05/01/38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0FF54DE5-C571-48E8-A5BC-B369434E2F4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ar-SA" smtClean="0"/>
              <a:pPr/>
              <a:t>05/01/38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1"/>
            <a:ext cx="1930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ar-SA" smtClean="0"/>
              <a:pPr/>
              <a:t>05/01/38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2"/>
            <a:ext cx="609600" cy="441325"/>
          </a:xfrm>
        </p:spPr>
        <p:txBody>
          <a:bodyPr/>
          <a:lstStyle/>
          <a:p>
            <a:fld id="{0FF54DE5-C571-48E8-A5BC-B369434E2F4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ar-SA" smtClean="0"/>
              <a:pPr/>
              <a:t>05/01/38</a:t>
            </a:fld>
            <a:endParaRPr lang="ar-S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F54DE5-C571-48E8-A5BC-B369434E2F4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402B9795-92DC-40DC-A1CA-9A4B349D7824}" type="datetimeFigureOut">
              <a:rPr lang="ar-SA" smtClean="0"/>
              <a:pPr/>
              <a:t>05/01/38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7" y="1575652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ar-SA" smtClean="0"/>
              <a:pPr/>
              <a:t>05/01/38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0FF54DE5-C571-48E8-A5BC-B369434E2F4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ar-SA" smtClean="0"/>
              <a:pPr/>
              <a:t>05/01/38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0FF54DE5-C571-48E8-A5BC-B369434E2F4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ar-SA" smtClean="0"/>
              <a:pPr/>
              <a:t>05/01/38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F54DE5-C571-48E8-A5BC-B369434E2F4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F54DE5-C571-48E8-A5BC-B369434E2F4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ar-SA" smtClean="0"/>
              <a:pPr/>
              <a:t>05/01/38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0FF54DE5-C571-48E8-A5BC-B369434E2F4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402B9795-92DC-40DC-A1CA-9A4B349D7824}" type="datetimeFigureOut">
              <a:rPr lang="ar-SA" smtClean="0"/>
              <a:pPr/>
              <a:t>05/01/38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02B9795-92DC-40DC-A1CA-9A4B349D7824}" type="datetimeFigureOut">
              <a:rPr lang="ar-SA" smtClean="0"/>
              <a:pPr/>
              <a:t>05/01/38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4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F54DE5-C571-48E8-A5BC-B369434E2F4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body" idx="1"/>
          </p:nvPr>
        </p:nvSpPr>
        <p:spPr>
          <a:xfrm>
            <a:off x="1704646" y="2655066"/>
            <a:ext cx="8640232" cy="3026208"/>
          </a:xfrm>
        </p:spPr>
        <p:txBody>
          <a:bodyPr>
            <a:normAutofit/>
          </a:bodyPr>
          <a:lstStyle/>
          <a:p>
            <a:pPr algn="ctr" rtl="0"/>
            <a:endParaRPr lang="en-US" sz="17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 rtl="0"/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Centre 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for Assessment &amp; Evaluation</a:t>
            </a:r>
          </a:p>
          <a:p>
            <a:pPr algn="ctr" rtl="0"/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Dept. of Medical Education,</a:t>
            </a:r>
          </a:p>
          <a:p>
            <a:pPr algn="ctr" rtl="0"/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College of Medicine, KSU</a:t>
            </a:r>
            <a:endParaRPr lang="en-US" sz="2000" b="1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  <a:p>
            <a:pPr rtl="0"/>
            <a:endParaRPr lang="en-US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63084" y="191386"/>
            <a:ext cx="10363200" cy="2094614"/>
          </a:xfrm>
        </p:spPr>
        <p:txBody>
          <a:bodyPr anchor="ctr">
            <a:noAutofit/>
          </a:bodyPr>
          <a:lstStyle/>
          <a:p>
            <a:pPr rtl="0"/>
            <a:r>
              <a:rPr lang="en-US" sz="4800" dirty="0"/>
              <a:t>Basic Principles &amp; Concepts </a:t>
            </a:r>
            <a:r>
              <a:rPr lang="en-US" sz="4800" dirty="0" smtClean="0"/>
              <a:t>in Learning </a:t>
            </a:r>
            <a:br>
              <a:rPr lang="en-US" sz="4800" dirty="0" smtClean="0"/>
            </a:br>
            <a:r>
              <a:rPr lang="en-US" sz="4800" dirty="0" smtClean="0"/>
              <a:t>(Learning how to learn)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2133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2621441" y="1383191"/>
            <a:ext cx="714375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b="1" dirty="0">
                <a:latin typeface="Arial" panose="020B0604020202020204" pitchFamily="34" charset="0"/>
              </a:rPr>
              <a:t>How is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b="1" dirty="0">
                <a:latin typeface="Arial" panose="020B0604020202020204" pitchFamily="34" charset="0"/>
              </a:rPr>
              <a:t>learning &amp; studying as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b="1" dirty="0">
                <a:latin typeface="Arial" panose="020B0604020202020204" pitchFamily="34" charset="0"/>
              </a:rPr>
              <a:t>an </a:t>
            </a:r>
            <a:r>
              <a:rPr lang="en-US" altLang="en-US" sz="36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undergraduate </a:t>
            </a:r>
            <a:r>
              <a:rPr lang="en-US" altLang="en-US" sz="36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(Adults) </a:t>
            </a:r>
            <a:endParaRPr lang="en-US" altLang="en-US" sz="36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b="1" dirty="0">
                <a:solidFill>
                  <a:srgbClr val="002060"/>
                </a:solidFill>
                <a:latin typeface="Arial" panose="020B0604020202020204" pitchFamily="34" charset="0"/>
              </a:rPr>
              <a:t>different to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b="1" dirty="0">
                <a:latin typeface="Arial" panose="020B0604020202020204" pitchFamily="34" charset="0"/>
              </a:rPr>
              <a:t>learning &amp; studying as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b="1" dirty="0">
                <a:latin typeface="Arial" panose="020B0604020202020204" pitchFamily="34" charset="0"/>
              </a:rPr>
              <a:t>a </a:t>
            </a:r>
            <a:r>
              <a:rPr lang="en-US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secondary school </a:t>
            </a:r>
            <a:r>
              <a:rPr lang="en-US" altLang="en-US" sz="36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student </a:t>
            </a:r>
            <a:r>
              <a:rPr lang="en-US" altLang="en-US" sz="36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(Adolescent) </a:t>
            </a:r>
            <a:r>
              <a:rPr lang="en-US" altLang="en-US" sz="3600" b="1" dirty="0" smtClean="0">
                <a:latin typeface="Arial" panose="020B0604020202020204" pitchFamily="34" charset="0"/>
              </a:rPr>
              <a:t>? </a:t>
            </a:r>
            <a:endParaRPr lang="en-GB" altLang="en-US" sz="36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2677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285751" y="214313"/>
            <a:ext cx="11620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Calibri" pitchFamily="34" charset="0"/>
              </a:rPr>
              <a:t>How different is adult learning?</a:t>
            </a:r>
            <a:endParaRPr lang="en-GB" sz="32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85751" y="928689"/>
          <a:ext cx="11620582" cy="5578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/>
                <a:gridCol w="3238523"/>
                <a:gridCol w="6381795"/>
              </a:tblGrid>
              <a:tr h="2533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Adolescent learning</a:t>
                      </a:r>
                      <a:endParaRPr lang="en-GB" sz="24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Adult learning</a:t>
                      </a:r>
                      <a:endParaRPr lang="en-GB" sz="2400" dirty="0"/>
                    </a:p>
                  </a:txBody>
                  <a:tcPr marL="121920" marR="121920"/>
                </a:tc>
              </a:tr>
              <a:tr h="683844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Sources</a:t>
                      </a:r>
                      <a:endParaRPr lang="en-GB" sz="20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L="121920" marR="121920"/>
                </a:tc>
              </a:tr>
              <a:tr h="683844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Orientation</a:t>
                      </a:r>
                      <a:endParaRPr lang="en-GB" sz="20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L="121920" marR="121920"/>
                </a:tc>
              </a:tr>
              <a:tr h="703902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Goals</a:t>
                      </a:r>
                      <a:endParaRPr lang="en-GB" sz="20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L="121920" marR="121920"/>
                </a:tc>
              </a:tr>
              <a:tr h="683844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Type of learning</a:t>
                      </a:r>
                      <a:endParaRPr lang="en-GB" sz="20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L="121920" marR="121920"/>
                </a:tc>
              </a:tr>
              <a:tr h="976921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Methods</a:t>
                      </a:r>
                      <a:endParaRPr lang="en-GB" sz="20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L="121920" marR="121920"/>
                </a:tc>
              </a:tr>
              <a:tr h="683844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Assessment</a:t>
                      </a:r>
                    </a:p>
                    <a:p>
                      <a:endParaRPr lang="en-US" sz="2000" b="1" dirty="0" smtClean="0"/>
                    </a:p>
                    <a:p>
                      <a:endParaRPr lang="en-GB" sz="20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L="121920" marR="12192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55573" y="1804754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Mainly from teachers</a:t>
            </a:r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615947" y="1700808"/>
            <a:ext cx="61446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Not only from teachers. Books, internet, peers are also very important</a:t>
            </a:r>
            <a:endParaRPr lang="en-GB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351584" y="2420888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More knowledge oriented</a:t>
            </a:r>
            <a:endParaRPr lang="en-GB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519936" y="2420888"/>
            <a:ext cx="65760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Not only knowledge. In a professional course there are skills, attitudes, </a:t>
            </a:r>
            <a:r>
              <a:rPr lang="en-US" sz="2000" dirty="0" err="1" smtClean="0"/>
              <a:t>behaviours</a:t>
            </a:r>
            <a:endParaRPr lang="en-GB" sz="2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351584" y="3212976"/>
            <a:ext cx="2976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To pass an exam</a:t>
            </a: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519936" y="3140968"/>
            <a:ext cx="62406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Not only to pass an exam, but mainly to train for a profession</a:t>
            </a:r>
            <a:endParaRPr lang="en-GB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351584" y="3789040"/>
            <a:ext cx="32643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Passive &amp; superficial mostly</a:t>
            </a:r>
            <a:endParaRPr lang="en-GB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519936" y="3789040"/>
            <a:ext cx="62406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Active and deep learning. Learning needs to be with you for a lifetime</a:t>
            </a:r>
            <a:endParaRPr lang="en-GB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351584" y="4509120"/>
            <a:ext cx="26244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Mainly  books and teacher’s notes</a:t>
            </a:r>
            <a:endParaRPr lang="en-GB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5519936" y="4509121"/>
            <a:ext cx="65760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Lectures, small group discussions, computer assisted learning, library, internet, clinical skills sessions, laboratory</a:t>
            </a:r>
            <a:endParaRPr lang="en-GB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2351584" y="5517232"/>
            <a:ext cx="3072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Written exams</a:t>
            </a:r>
            <a:endParaRPr lang="en-GB" sz="20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5423925" y="5517233"/>
            <a:ext cx="61446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Written exams, </a:t>
            </a:r>
            <a:r>
              <a:rPr lang="en-US" sz="2000" dirty="0" err="1" smtClean="0"/>
              <a:t>practicals</a:t>
            </a:r>
            <a:r>
              <a:rPr lang="en-US" sz="2000" dirty="0" smtClean="0"/>
              <a:t>, </a:t>
            </a:r>
            <a:r>
              <a:rPr lang="en-US" sz="2000" dirty="0" err="1" smtClean="0"/>
              <a:t>vivas</a:t>
            </a:r>
            <a:r>
              <a:rPr lang="en-US" sz="2000" dirty="0" smtClean="0"/>
              <a:t> (oral exams), clinical exams (e.g. OSCE), Workplace exams</a:t>
            </a:r>
            <a:endParaRPr lang="en-GB" sz="2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1952625" y="214313"/>
            <a:ext cx="8358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00" b="1">
                <a:latin typeface="Arial" panose="020B0604020202020204" pitchFamily="34" charset="0"/>
              </a:rPr>
              <a:t>Why are these differences in learning?</a:t>
            </a:r>
            <a:endParaRPr lang="en-GB" altLang="en-US" sz="3200" b="1">
              <a:latin typeface="Arial" panose="020B0604020202020204" pitchFamily="34" charset="0"/>
            </a:endParaRPr>
          </a:p>
        </p:txBody>
      </p:sp>
      <p:sp>
        <p:nvSpPr>
          <p:cNvPr id="22531" name="TextBox 2"/>
          <p:cNvSpPr txBox="1">
            <a:spLocks noChangeArrowheads="1"/>
          </p:cNvSpPr>
          <p:nvPr/>
        </p:nvSpPr>
        <p:spPr bwMode="auto">
          <a:xfrm>
            <a:off x="2809875" y="857251"/>
            <a:ext cx="6357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Arial" panose="020B0604020202020204" pitchFamily="34" charset="0"/>
              </a:rPr>
              <a:t>We consider you as adult learners</a:t>
            </a:r>
            <a:endParaRPr lang="en-GB" altLang="en-US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881188" y="1428751"/>
            <a:ext cx="8501062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spcAft>
                <a:spcPts val="1800"/>
              </a:spcAft>
              <a:buClrTx/>
              <a:buNone/>
            </a:pPr>
            <a:r>
              <a:rPr lang="en-GB" altLang="en-US" sz="2400" b="1">
                <a:latin typeface="Arial" panose="020B0604020202020204" pitchFamily="34" charset="0"/>
              </a:rPr>
              <a:t>The need to know</a:t>
            </a:r>
            <a:r>
              <a:rPr lang="en-GB" altLang="en-US" sz="2400">
                <a:latin typeface="Arial" panose="020B0604020202020204" pitchFamily="34" charset="0"/>
              </a:rPr>
              <a:t> — adult learners need to know why they need to learn something before undertaking to learn it </a:t>
            </a:r>
          </a:p>
          <a:p>
            <a:pPr>
              <a:spcBef>
                <a:spcPct val="0"/>
              </a:spcBef>
              <a:spcAft>
                <a:spcPts val="1800"/>
              </a:spcAft>
              <a:buClrTx/>
              <a:buNone/>
            </a:pPr>
            <a:r>
              <a:rPr lang="en-GB" altLang="en-US" sz="2400" b="1">
                <a:latin typeface="Arial" panose="020B0604020202020204" pitchFamily="34" charset="0"/>
              </a:rPr>
              <a:t>Learner self-concept</a:t>
            </a:r>
            <a:r>
              <a:rPr lang="en-GB" altLang="en-US" sz="2400">
                <a:latin typeface="Arial" panose="020B0604020202020204" pitchFamily="34" charset="0"/>
              </a:rPr>
              <a:t> — need to be responsible for their own decisions</a:t>
            </a:r>
          </a:p>
          <a:p>
            <a:pPr>
              <a:spcBef>
                <a:spcPct val="0"/>
              </a:spcBef>
              <a:spcAft>
                <a:spcPts val="1800"/>
              </a:spcAft>
              <a:buClrTx/>
              <a:buNone/>
            </a:pPr>
            <a:r>
              <a:rPr lang="en-GB" altLang="en-US" sz="2400" b="1">
                <a:latin typeface="Arial" panose="020B0604020202020204" pitchFamily="34" charset="0"/>
              </a:rPr>
              <a:t>Role of learners' experience</a:t>
            </a:r>
            <a:r>
              <a:rPr lang="en-GB" altLang="en-US" sz="2400">
                <a:latin typeface="Arial" panose="020B0604020202020204" pitchFamily="34" charset="0"/>
              </a:rPr>
              <a:t> — have a variety of experiences of life - the richest resource for learning</a:t>
            </a:r>
          </a:p>
          <a:p>
            <a:pPr>
              <a:spcBef>
                <a:spcPct val="0"/>
              </a:spcBef>
              <a:spcAft>
                <a:spcPts val="1800"/>
              </a:spcAft>
              <a:buClrTx/>
              <a:buNone/>
            </a:pPr>
            <a:r>
              <a:rPr lang="en-GB" altLang="en-US" sz="2400" b="1">
                <a:latin typeface="Arial" panose="020B0604020202020204" pitchFamily="34" charset="0"/>
              </a:rPr>
              <a:t>Readiness to learn</a:t>
            </a:r>
            <a:r>
              <a:rPr lang="en-GB" altLang="en-US" sz="2400">
                <a:latin typeface="Arial" panose="020B0604020202020204" pitchFamily="34" charset="0"/>
              </a:rPr>
              <a:t> — are ready to learn those things they need to know in order to cope effectively with life situations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400" b="1">
                <a:latin typeface="Arial" panose="020B0604020202020204" pitchFamily="34" charset="0"/>
              </a:rPr>
              <a:t>Orientation to learning</a:t>
            </a:r>
            <a:r>
              <a:rPr lang="en-GB" altLang="en-US" sz="2400">
                <a:latin typeface="Arial" panose="020B0604020202020204" pitchFamily="34" charset="0"/>
              </a:rPr>
              <a:t> — are motivated to learn to the extent that they perceive that it will help them perform tasks they confront in their life situations. </a:t>
            </a:r>
          </a:p>
        </p:txBody>
      </p:sp>
    </p:spTree>
    <p:extLst>
      <p:ext uri="{BB962C8B-B14F-4D97-AF65-F5344CB8AC3E}">
        <p14:creationId xmlns:p14="http://schemas.microsoft.com/office/powerpoint/2010/main" xmlns="" val="569615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2238375" y="428625"/>
            <a:ext cx="800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00" b="1">
                <a:solidFill>
                  <a:srgbClr val="C00000"/>
                </a:solidFill>
                <a:latin typeface="Arial" panose="020B0604020202020204" pitchFamily="34" charset="0"/>
              </a:rPr>
              <a:t>If adult learning is to be achieved…...</a:t>
            </a:r>
            <a:endParaRPr lang="en-GB" altLang="en-US" sz="3200" b="1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52625" y="1214439"/>
            <a:ext cx="8286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Learning has to be </a:t>
            </a:r>
            <a:r>
              <a:rPr lang="en-US" altLang="en-US" b="1">
                <a:solidFill>
                  <a:srgbClr val="FF0000"/>
                </a:solidFill>
                <a:latin typeface="Arial" panose="020B0604020202020204" pitchFamily="34" charset="0"/>
              </a:rPr>
              <a:t>deep</a:t>
            </a:r>
            <a:r>
              <a:rPr lang="en-US" altLang="en-US" b="1">
                <a:latin typeface="Arial" panose="020B0604020202020204" pitchFamily="34" charset="0"/>
              </a:rPr>
              <a:t> and </a:t>
            </a:r>
            <a:r>
              <a:rPr lang="en-US" altLang="en-US" b="1">
                <a:solidFill>
                  <a:srgbClr val="FF0000"/>
                </a:solidFill>
                <a:latin typeface="Arial" panose="020B0604020202020204" pitchFamily="34" charset="0"/>
              </a:rPr>
              <a:t>active</a:t>
            </a:r>
            <a:r>
              <a:rPr lang="en-US" altLang="en-US" b="1">
                <a:latin typeface="Arial" panose="020B0604020202020204" pitchFamily="34" charset="0"/>
              </a:rPr>
              <a:t> learning as opposed to superficial and passive learning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95500" y="2857500"/>
            <a:ext cx="800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00" b="1">
                <a:solidFill>
                  <a:srgbClr val="C00000"/>
                </a:solidFill>
                <a:latin typeface="Arial" panose="020B0604020202020204" pitchFamily="34" charset="0"/>
              </a:rPr>
              <a:t>Why is deep/active learning important?</a:t>
            </a:r>
            <a:endParaRPr lang="en-GB" altLang="en-US" sz="3200" b="1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09750" y="3571875"/>
            <a:ext cx="82867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Char char="-"/>
            </a:pPr>
            <a:r>
              <a:rPr lang="en-US" altLang="en-US" b="1">
                <a:latin typeface="Arial" panose="020B0604020202020204" pitchFamily="34" charset="0"/>
              </a:rPr>
              <a:t>Superficial learning is easily and very quickly </a:t>
            </a:r>
            <a:r>
              <a:rPr lang="en-US" altLang="en-US" b="1">
                <a:solidFill>
                  <a:srgbClr val="002060"/>
                </a:solidFill>
                <a:latin typeface="Arial" panose="020B0604020202020204" pitchFamily="34" charset="0"/>
              </a:rPr>
              <a:t>forgotten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809750" y="4572000"/>
            <a:ext cx="82867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Char char="-"/>
            </a:pPr>
            <a:r>
              <a:rPr lang="en-US" altLang="en-US" b="1">
                <a:latin typeface="Arial" panose="020B0604020202020204" pitchFamily="34" charset="0"/>
              </a:rPr>
              <a:t>With superficial learning you will not be able to </a:t>
            </a:r>
            <a:r>
              <a:rPr lang="en-US" altLang="en-US" b="1">
                <a:solidFill>
                  <a:srgbClr val="002060"/>
                </a:solidFill>
                <a:latin typeface="Arial" panose="020B0604020202020204" pitchFamily="34" charset="0"/>
              </a:rPr>
              <a:t>apply</a:t>
            </a:r>
            <a:r>
              <a:rPr lang="en-US" altLang="en-US" b="1">
                <a:latin typeface="Arial" panose="020B0604020202020204" pitchFamily="34" charset="0"/>
              </a:rPr>
              <a:t> or use it in practical situations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881188" y="5643564"/>
            <a:ext cx="8286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Char char="-"/>
            </a:pPr>
            <a:r>
              <a:rPr lang="en-US" altLang="en-US" b="1">
                <a:latin typeface="Arial" panose="020B0604020202020204" pitchFamily="34" charset="0"/>
              </a:rPr>
              <a:t>Deep learning accommodates varying </a:t>
            </a:r>
            <a:r>
              <a:rPr lang="en-US" altLang="en-US" b="1">
                <a:solidFill>
                  <a:srgbClr val="002060"/>
                </a:solidFill>
                <a:latin typeface="Arial" panose="020B0604020202020204" pitchFamily="34" charset="0"/>
              </a:rPr>
              <a:t>learning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938230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2095500" y="2571750"/>
            <a:ext cx="80010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Do not be a passive receiver of information. Try to </a:t>
            </a:r>
            <a:r>
              <a:rPr lang="en-US" altLang="en-US" b="1">
                <a:solidFill>
                  <a:srgbClr val="FF0000"/>
                </a:solidFill>
                <a:latin typeface="Arial" panose="020B0604020202020204" pitchFamily="34" charset="0"/>
              </a:rPr>
              <a:t>interact</a:t>
            </a:r>
            <a:r>
              <a:rPr lang="en-US" altLang="en-US" b="1">
                <a:latin typeface="Arial" panose="020B0604020202020204" pitchFamily="34" charset="0"/>
              </a:rPr>
              <a:t> with information and try to </a:t>
            </a:r>
            <a:r>
              <a:rPr lang="en-US" altLang="en-US" b="1">
                <a:solidFill>
                  <a:srgbClr val="FF0000"/>
                </a:solidFill>
                <a:latin typeface="Arial" panose="020B0604020202020204" pitchFamily="34" charset="0"/>
              </a:rPr>
              <a:t>apply</a:t>
            </a:r>
            <a:r>
              <a:rPr lang="en-US" altLang="en-US" b="1">
                <a:latin typeface="Arial" panose="020B0604020202020204" pitchFamily="34" charset="0"/>
              </a:rPr>
              <a:t> it and try </a:t>
            </a:r>
            <a:r>
              <a:rPr lang="en-US" altLang="en-US" b="1">
                <a:solidFill>
                  <a:srgbClr val="FF0000"/>
                </a:solidFill>
                <a:latin typeface="Arial" panose="020B0604020202020204" pitchFamily="34" charset="0"/>
              </a:rPr>
              <a:t>to do different things </a:t>
            </a:r>
            <a:r>
              <a:rPr lang="en-US" altLang="en-US" b="1">
                <a:latin typeface="Arial" panose="020B0604020202020204" pitchFamily="34" charset="0"/>
              </a:rPr>
              <a:t>with that information.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26627" name="TextBox 2"/>
          <p:cNvSpPr txBox="1">
            <a:spLocks noChangeArrowheads="1"/>
          </p:cNvSpPr>
          <p:nvPr/>
        </p:nvSpPr>
        <p:spPr bwMode="auto">
          <a:xfrm>
            <a:off x="2309813" y="857251"/>
            <a:ext cx="8001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00" b="1">
                <a:solidFill>
                  <a:srgbClr val="C00000"/>
                </a:solidFill>
                <a:latin typeface="Arial" panose="020B0604020202020204" pitchFamily="34" charset="0"/>
              </a:rPr>
              <a:t>How can deep /active learning be achieved?</a:t>
            </a:r>
            <a:endParaRPr lang="en-GB" altLang="en-US" sz="3200" b="1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8553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623392" y="4797153"/>
            <a:ext cx="10668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/>
              <a:t>Try </a:t>
            </a:r>
            <a:r>
              <a:rPr lang="en-US" sz="2800" b="1" dirty="0"/>
              <a:t>to promote </a:t>
            </a:r>
            <a:r>
              <a:rPr lang="en-US" sz="2800" b="1" dirty="0">
                <a:solidFill>
                  <a:srgbClr val="FF0000"/>
                </a:solidFill>
              </a:rPr>
              <a:t>interaction</a:t>
            </a:r>
            <a:r>
              <a:rPr lang="en-US" sz="2800" b="1" dirty="0"/>
              <a:t> with information; i.e. by encouraging </a:t>
            </a:r>
            <a:r>
              <a:rPr lang="en-US" sz="2800" b="1" dirty="0">
                <a:solidFill>
                  <a:srgbClr val="FF0000"/>
                </a:solidFill>
              </a:rPr>
              <a:t>applying</a:t>
            </a:r>
            <a:r>
              <a:rPr lang="en-US" sz="2800" b="1" dirty="0"/>
              <a:t> it, and </a:t>
            </a:r>
            <a:r>
              <a:rPr lang="en-US" sz="2800" b="1" dirty="0">
                <a:solidFill>
                  <a:srgbClr val="FF0000"/>
                </a:solidFill>
              </a:rPr>
              <a:t>doing different things </a:t>
            </a:r>
            <a:r>
              <a:rPr lang="en-US" sz="2800" b="1" dirty="0"/>
              <a:t>with that information.</a:t>
            </a:r>
            <a:endParaRPr lang="en-GB" sz="2800" b="1" dirty="0"/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911424" y="332657"/>
            <a:ext cx="10668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Active versus passive learning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15413" y="2473732"/>
            <a:ext cx="107531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>
                <a:solidFill>
                  <a:prstClr val="black"/>
                </a:solidFill>
              </a:rPr>
              <a:t>Do not promote passive reception of information.</a:t>
            </a:r>
          </a:p>
        </p:txBody>
      </p:sp>
      <p:sp>
        <p:nvSpPr>
          <p:cNvPr id="5" name="Rectangle 4"/>
          <p:cNvSpPr/>
          <p:nvPr/>
        </p:nvSpPr>
        <p:spPr>
          <a:xfrm>
            <a:off x="815414" y="1177588"/>
            <a:ext cx="91210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solidFill>
                  <a:schemeClr val="tx2"/>
                </a:solidFill>
              </a:rPr>
              <a:t>What is passive learning (teacher-</a:t>
            </a:r>
            <a:r>
              <a:rPr lang="en-US" sz="2800" b="1" dirty="0" err="1" smtClean="0">
                <a:solidFill>
                  <a:schemeClr val="tx2"/>
                </a:solidFill>
              </a:rPr>
              <a:t>centred</a:t>
            </a:r>
            <a:r>
              <a:rPr lang="en-US" sz="2800" b="1" dirty="0" smtClean="0">
                <a:solidFill>
                  <a:schemeClr val="tx2"/>
                </a:solidFill>
              </a:rPr>
              <a:t>)?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5413" y="1825660"/>
            <a:ext cx="107531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solidFill>
                  <a:prstClr val="black"/>
                </a:solidFill>
              </a:rPr>
              <a:t>Memorizing without understanding.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9403" y="3481844"/>
            <a:ext cx="91210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solidFill>
                  <a:schemeClr val="tx2"/>
                </a:solidFill>
              </a:rPr>
              <a:t>What is active learning (student-</a:t>
            </a:r>
            <a:r>
              <a:rPr lang="en-US" sz="2800" b="1" dirty="0" err="1" smtClean="0">
                <a:solidFill>
                  <a:schemeClr val="tx2"/>
                </a:solidFill>
              </a:rPr>
              <a:t>centred</a:t>
            </a:r>
            <a:r>
              <a:rPr lang="en-US" sz="2800" b="1" dirty="0" smtClean="0">
                <a:solidFill>
                  <a:schemeClr val="tx2"/>
                </a:solidFill>
              </a:rPr>
              <a:t>)?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9403" y="4129916"/>
            <a:ext cx="100811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solidFill>
                  <a:prstClr val="black"/>
                </a:solidFill>
              </a:rPr>
              <a:t>Learning in a way that promotes </a:t>
            </a:r>
            <a:r>
              <a:rPr lang="en-US" sz="2800" b="1" dirty="0" smtClean="0">
                <a:solidFill>
                  <a:srgbClr val="FF0000"/>
                </a:solidFill>
              </a:rPr>
              <a:t>understanding</a:t>
            </a:r>
            <a:r>
              <a:rPr lang="en-US" sz="2800" b="1" dirty="0" smtClean="0">
                <a:solidFill>
                  <a:prstClr val="black"/>
                </a:solidFill>
              </a:rPr>
              <a:t>.</a:t>
            </a:r>
            <a:endParaRPr lang="en-US" sz="28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4" grpId="0"/>
      <p:bldP spid="6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/>
          <p:cNvSpPr txBox="1">
            <a:spLocks noChangeArrowheads="1"/>
          </p:cNvSpPr>
          <p:nvPr/>
        </p:nvSpPr>
        <p:spPr bwMode="auto">
          <a:xfrm>
            <a:off x="3381376" y="642938"/>
            <a:ext cx="5000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00" b="1">
                <a:solidFill>
                  <a:srgbClr val="C00000"/>
                </a:solidFill>
                <a:latin typeface="Arial" panose="020B0604020202020204" pitchFamily="34" charset="0"/>
              </a:rPr>
              <a:t>What do we remember?</a:t>
            </a:r>
            <a:endParaRPr lang="en-GB" altLang="en-US" sz="3200" b="1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3095625" y="1643064"/>
            <a:ext cx="5214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b="1">
                <a:latin typeface="Arial" panose="020B0604020202020204" pitchFamily="34" charset="0"/>
              </a:rPr>
              <a:t> 20% of what we read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3095625" y="2286001"/>
            <a:ext cx="5214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b="1">
                <a:latin typeface="Arial" panose="020B0604020202020204" pitchFamily="34" charset="0"/>
              </a:rPr>
              <a:t> 30% of what we hear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3095625" y="2928939"/>
            <a:ext cx="5214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b="1">
                <a:latin typeface="Arial" panose="020B0604020202020204" pitchFamily="34" charset="0"/>
              </a:rPr>
              <a:t> 40% of what we see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13318" name="TextBox 5"/>
          <p:cNvSpPr txBox="1">
            <a:spLocks noChangeArrowheads="1"/>
          </p:cNvSpPr>
          <p:nvPr/>
        </p:nvSpPr>
        <p:spPr bwMode="auto">
          <a:xfrm>
            <a:off x="3095625" y="3571876"/>
            <a:ext cx="5214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b="1">
                <a:latin typeface="Arial" panose="020B0604020202020204" pitchFamily="34" charset="0"/>
              </a:rPr>
              <a:t> 50% of what we say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13319" name="TextBox 6"/>
          <p:cNvSpPr txBox="1">
            <a:spLocks noChangeArrowheads="1"/>
          </p:cNvSpPr>
          <p:nvPr/>
        </p:nvSpPr>
        <p:spPr bwMode="auto">
          <a:xfrm>
            <a:off x="3095625" y="4214814"/>
            <a:ext cx="5214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b="1">
                <a:latin typeface="Arial" panose="020B0604020202020204" pitchFamily="34" charset="0"/>
              </a:rPr>
              <a:t> 60% of what we do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13320" name="TextBox 7"/>
          <p:cNvSpPr txBox="1">
            <a:spLocks noChangeArrowheads="1"/>
          </p:cNvSpPr>
          <p:nvPr/>
        </p:nvSpPr>
        <p:spPr bwMode="auto">
          <a:xfrm>
            <a:off x="3095626" y="4929189"/>
            <a:ext cx="67151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90% of what we read, hear, see,            say and do</a:t>
            </a:r>
            <a:endParaRPr lang="en-GB" altLang="en-US" b="1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0646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  <p:bldP spid="13317" grpId="0"/>
      <p:bldP spid="13318" grpId="0"/>
      <p:bldP spid="13319" grpId="0"/>
      <p:bldP spid="133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1"/>
          <p:cNvSpPr txBox="1">
            <a:spLocks noChangeArrowheads="1"/>
          </p:cNvSpPr>
          <p:nvPr/>
        </p:nvSpPr>
        <p:spPr bwMode="auto">
          <a:xfrm>
            <a:off x="3024188" y="642938"/>
            <a:ext cx="5643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00" b="1">
                <a:solidFill>
                  <a:srgbClr val="C00000"/>
                </a:solidFill>
                <a:latin typeface="Arial" panose="020B0604020202020204" pitchFamily="34" charset="0"/>
              </a:rPr>
              <a:t>Learn actively and deeply</a:t>
            </a:r>
            <a:endParaRPr lang="en-GB" altLang="en-US" sz="3200" b="1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2524125" y="1643064"/>
            <a:ext cx="6286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b="1">
                <a:latin typeface="Arial" panose="020B0604020202020204" pitchFamily="34" charset="0"/>
              </a:rPr>
              <a:t> </a:t>
            </a:r>
            <a:r>
              <a:rPr lang="en-US" altLang="en-US" b="1">
                <a:solidFill>
                  <a:srgbClr val="C00000"/>
                </a:solidFill>
                <a:latin typeface="Arial" panose="020B0604020202020204" pitchFamily="34" charset="0"/>
              </a:rPr>
              <a:t>Don’t</a:t>
            </a:r>
            <a:r>
              <a:rPr lang="en-US" altLang="en-US" b="1">
                <a:latin typeface="Arial" panose="020B0604020202020204" pitchFamily="34" charset="0"/>
              </a:rPr>
              <a:t> just read and close the book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2452688" y="2286000"/>
            <a:ext cx="73580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3050" indent="-27305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tabLst>
                <a:tab pos="273050" algn="l"/>
              </a:tabLst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tabLst>
                <a:tab pos="273050" algn="l"/>
              </a:tabLst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tabLst>
                <a:tab pos="273050" algn="l"/>
              </a:tabLst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tabLst>
                <a:tab pos="273050" algn="l"/>
              </a:tabLst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tabLst>
                <a:tab pos="273050" algn="l"/>
              </a:tabLst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tabLst>
                <a:tab pos="273050" algn="l"/>
              </a:tabLst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tabLst>
                <a:tab pos="273050" algn="l"/>
              </a:tabLst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tabLst>
                <a:tab pos="273050" algn="l"/>
              </a:tabLst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tabLst>
                <a:tab pos="273050" algn="l"/>
              </a:tabLst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b="1">
                <a:latin typeface="Arial" panose="020B0604020202020204" pitchFamily="34" charset="0"/>
              </a:rPr>
              <a:t>Try to do different things with what you have read immediately after writing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3167064" y="3357564"/>
            <a:ext cx="5214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ü"/>
            </a:pPr>
            <a:r>
              <a:rPr lang="en-US" altLang="en-US" b="1">
                <a:latin typeface="Arial" panose="020B0604020202020204" pitchFamily="34" charset="0"/>
              </a:rPr>
              <a:t> draw flow charts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3167064" y="3929064"/>
            <a:ext cx="5572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ü"/>
            </a:pPr>
            <a:r>
              <a:rPr lang="en-US" altLang="en-US" b="1">
                <a:latin typeface="Arial" panose="020B0604020202020204" pitchFamily="34" charset="0"/>
              </a:rPr>
              <a:t> draw diagrams using colour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15367" name="TextBox 6"/>
          <p:cNvSpPr txBox="1">
            <a:spLocks noChangeArrowheads="1"/>
          </p:cNvSpPr>
          <p:nvPr/>
        </p:nvSpPr>
        <p:spPr bwMode="auto">
          <a:xfrm>
            <a:off x="3167064" y="4500564"/>
            <a:ext cx="5214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ü"/>
            </a:pPr>
            <a:r>
              <a:rPr lang="en-US" altLang="en-US" b="1">
                <a:latin typeface="Arial" panose="020B0604020202020204" pitchFamily="34" charset="0"/>
              </a:rPr>
              <a:t> write a summary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15368" name="TextBox 7"/>
          <p:cNvSpPr txBox="1">
            <a:spLocks noChangeArrowheads="1"/>
          </p:cNvSpPr>
          <p:nvPr/>
        </p:nvSpPr>
        <p:spPr bwMode="auto">
          <a:xfrm>
            <a:off x="3167063" y="5072064"/>
            <a:ext cx="6286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3050" indent="-27305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ü"/>
            </a:pPr>
            <a:r>
              <a:rPr lang="en-US" altLang="en-US" b="1">
                <a:latin typeface="Arial" panose="020B0604020202020204" pitchFamily="34" charset="0"/>
              </a:rPr>
              <a:t> attempt answering pass papers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15369" name="TextBox 8"/>
          <p:cNvSpPr txBox="1">
            <a:spLocks noChangeArrowheads="1"/>
          </p:cNvSpPr>
          <p:nvPr/>
        </p:nvSpPr>
        <p:spPr bwMode="auto">
          <a:xfrm>
            <a:off x="2166938" y="5715001"/>
            <a:ext cx="79295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In short, interact with what you have learned</a:t>
            </a:r>
            <a:endParaRPr lang="en-GB" altLang="en-US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6020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4" grpId="0"/>
      <p:bldP spid="15365" grpId="0"/>
      <p:bldP spid="15366" grpId="0"/>
      <p:bldP spid="15367" grpId="0"/>
      <p:bldP spid="15368" grpId="0"/>
      <p:bldP spid="1536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"/>
          <p:cNvSpPr txBox="1">
            <a:spLocks noChangeArrowheads="1"/>
          </p:cNvSpPr>
          <p:nvPr/>
        </p:nvSpPr>
        <p:spPr bwMode="auto">
          <a:xfrm>
            <a:off x="2881314" y="642938"/>
            <a:ext cx="67151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00" b="1">
                <a:solidFill>
                  <a:srgbClr val="C00000"/>
                </a:solidFill>
                <a:latin typeface="Arial" panose="020B0604020202020204" pitchFamily="34" charset="0"/>
              </a:rPr>
              <a:t>How to shift information from short term to long term memory?</a:t>
            </a:r>
            <a:endParaRPr lang="en-GB" altLang="en-US" sz="3200" b="1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3167063" y="1857376"/>
            <a:ext cx="5143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1. Learn actively &amp; deeply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3167063" y="2428876"/>
            <a:ext cx="5143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2. Revisit, repeat &amp; revise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881188" y="5715001"/>
            <a:ext cx="8572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355600" indent="-355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ü"/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 Do not wait until you finish studying to revise.</a:t>
            </a:r>
            <a:endParaRPr lang="en-GB" altLang="en-US" b="1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09751" y="3429000"/>
            <a:ext cx="8715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00" b="1">
                <a:solidFill>
                  <a:srgbClr val="C00000"/>
                </a:solidFill>
                <a:latin typeface="Arial" panose="020B0604020202020204" pitchFamily="34" charset="0"/>
              </a:rPr>
              <a:t>Important points about revisiting &amp; revision</a:t>
            </a:r>
            <a:endParaRPr lang="en-GB" altLang="en-US" sz="3200" b="1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809751" y="4071939"/>
            <a:ext cx="8215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ü"/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 There is no special place of time to revise.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809750" y="4714875"/>
            <a:ext cx="85725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0850" indent="-45085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ü"/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Try to revisit and repeat at every given opportunity.</a:t>
            </a:r>
          </a:p>
        </p:txBody>
      </p:sp>
    </p:spTree>
    <p:extLst>
      <p:ext uri="{BB962C8B-B14F-4D97-AF65-F5344CB8AC3E}">
        <p14:creationId xmlns:p14="http://schemas.microsoft.com/office/powerpoint/2010/main" xmlns="" val="1340148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/>
      <p:bldP spid="5" grpId="0"/>
      <p:bldP spid="6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3" descr="http://www.adm.uwaterloo.ca/infocs/Images/curv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52626" y="1571625"/>
            <a:ext cx="8215313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TextBox 1"/>
          <p:cNvSpPr txBox="1">
            <a:spLocks noChangeArrowheads="1"/>
          </p:cNvSpPr>
          <p:nvPr/>
        </p:nvSpPr>
        <p:spPr bwMode="auto">
          <a:xfrm>
            <a:off x="3381376" y="642938"/>
            <a:ext cx="5000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00" b="1">
                <a:solidFill>
                  <a:srgbClr val="C00000"/>
                </a:solidFill>
                <a:latin typeface="Arial" panose="020B0604020202020204" pitchFamily="34" charset="0"/>
              </a:rPr>
              <a:t>Forgetting curve</a:t>
            </a:r>
            <a:endParaRPr lang="en-GB" altLang="en-US" sz="3200" b="1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5264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3595689" y="571500"/>
            <a:ext cx="521493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400" dirty="0">
                <a:solidFill>
                  <a:schemeClr val="tx2"/>
                </a:solidFill>
                <a:latin typeface="Bernard MT Condensed" pitchFamily="18" charset="0"/>
                <a:ea typeface="+mj-ea"/>
                <a:cs typeface="+mj-cs"/>
              </a:rPr>
              <a:t>Overview</a:t>
            </a:r>
            <a:endParaRPr lang="en-GB" sz="4400" dirty="0">
              <a:solidFill>
                <a:schemeClr val="tx2"/>
              </a:solidFill>
              <a:latin typeface="Bernard MT Condensed" pitchFamily="18" charset="0"/>
              <a:ea typeface="+mj-ea"/>
              <a:cs typeface="+mj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095500" y="1785939"/>
            <a:ext cx="8001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Bernard MT Condensed" pitchFamily="18" charset="0"/>
              </a:rPr>
              <a:t>What is Learning?</a:t>
            </a:r>
          </a:p>
          <a:p>
            <a:pPr eaLnBrk="1" hangingPunct="1">
              <a:defRPr/>
            </a:pPr>
            <a:r>
              <a:rPr lang="en-US" sz="2800" dirty="0" smtClean="0">
                <a:latin typeface="Bernard MT Condensed" pitchFamily="18" charset="0"/>
              </a:rPr>
              <a:t>How is undergraduate learning different?</a:t>
            </a:r>
            <a:endParaRPr lang="en-GB" sz="2800" dirty="0">
              <a:latin typeface="Bernard MT Condensed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66938" y="2786064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dirty="0">
                <a:latin typeface="Bernard MT Condensed" pitchFamily="18" charset="0"/>
              </a:rPr>
              <a:t>How to learn deeply and actively?</a:t>
            </a:r>
            <a:endParaRPr lang="en-GB" sz="2800" dirty="0">
              <a:latin typeface="Bernard MT Condensed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9800" y="3733801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dirty="0">
                <a:latin typeface="Bernard MT Condensed" pitchFamily="18" charset="0"/>
              </a:rPr>
              <a:t>What is your learning style?</a:t>
            </a:r>
            <a:endParaRPr lang="en-GB" sz="2800" dirty="0">
              <a:latin typeface="Bernard MT Condensed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66938" y="4714876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dirty="0">
                <a:latin typeface="Bernard MT Condensed" pitchFamily="18" charset="0"/>
              </a:rPr>
              <a:t>How to promote reflective learning?</a:t>
            </a:r>
            <a:endParaRPr lang="en-GB" sz="2800" dirty="0">
              <a:latin typeface="Bernard MT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4274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8291" y="529087"/>
            <a:ext cx="7772400" cy="5181600"/>
          </a:xfrm>
          <a:ln>
            <a:miter lim="800000"/>
            <a:headEnd/>
            <a:tailEnd/>
          </a:ln>
          <a:extLst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5400" dirty="0">
                <a:solidFill>
                  <a:srgbClr val="FF0000"/>
                </a:solidFill>
              </a:rPr>
              <a:t/>
            </a:r>
            <a:br>
              <a:rPr lang="en-US" sz="5400" dirty="0">
                <a:solidFill>
                  <a:srgbClr val="FF0000"/>
                </a:solidFill>
              </a:rPr>
            </a:br>
            <a:r>
              <a:rPr lang="en-US" sz="5400" dirty="0">
                <a:solidFill>
                  <a:srgbClr val="FF0000"/>
                </a:solidFill>
              </a:rPr>
              <a:t/>
            </a:r>
            <a:br>
              <a:rPr lang="en-US" sz="5400" dirty="0">
                <a:solidFill>
                  <a:srgbClr val="FF0000"/>
                </a:solidFill>
              </a:rPr>
            </a:br>
            <a:r>
              <a:rPr lang="en-US" sz="5400" dirty="0">
                <a:solidFill>
                  <a:srgbClr val="FF0000"/>
                </a:solidFill>
              </a:rPr>
              <a:t/>
            </a:r>
            <a:br>
              <a:rPr lang="en-US" sz="5400" dirty="0">
                <a:solidFill>
                  <a:srgbClr val="FF0000"/>
                </a:solidFill>
              </a:rPr>
            </a:br>
            <a:r>
              <a:rPr lang="en-US" sz="5400" dirty="0">
                <a:solidFill>
                  <a:srgbClr val="FF0000"/>
                </a:solidFill>
              </a:rPr>
              <a:t/>
            </a:r>
            <a:br>
              <a:rPr lang="en-US" sz="5400" dirty="0">
                <a:solidFill>
                  <a:srgbClr val="FF0000"/>
                </a:solidFill>
              </a:rPr>
            </a:br>
            <a:r>
              <a:rPr lang="en-US" sz="5400" dirty="0">
                <a:solidFill>
                  <a:srgbClr val="FF0000"/>
                </a:solidFill>
              </a:rPr>
              <a:t/>
            </a:r>
            <a:br>
              <a:rPr lang="en-US" sz="5400" dirty="0">
                <a:solidFill>
                  <a:srgbClr val="FF0000"/>
                </a:solidFill>
              </a:rPr>
            </a:br>
            <a:r>
              <a:rPr lang="en-US" sz="5400" dirty="0">
                <a:solidFill>
                  <a:srgbClr val="FF0000"/>
                </a:solidFill>
              </a:rPr>
              <a:t>Why there is different in Learning from one person to Other??</a:t>
            </a:r>
          </a:p>
        </p:txBody>
      </p:sp>
      <p:sp>
        <p:nvSpPr>
          <p:cNvPr id="36867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2303253"/>
          </a:xfrm>
        </p:spPr>
        <p:txBody>
          <a:bodyPr/>
          <a:lstStyle/>
          <a:p>
            <a:pPr marL="44450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324909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Box 2"/>
          <p:cNvSpPr txBox="1">
            <a:spLocks noChangeArrowheads="1"/>
          </p:cNvSpPr>
          <p:nvPr/>
        </p:nvSpPr>
        <p:spPr bwMode="auto">
          <a:xfrm>
            <a:off x="3524251" y="1428751"/>
            <a:ext cx="4786313" cy="6461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Visual learner</a:t>
            </a:r>
          </a:p>
        </p:txBody>
      </p:sp>
      <p:sp>
        <p:nvSpPr>
          <p:cNvPr id="37891" name="TextBox 3"/>
          <p:cNvSpPr txBox="1">
            <a:spLocks noChangeArrowheads="1"/>
          </p:cNvSpPr>
          <p:nvPr/>
        </p:nvSpPr>
        <p:spPr bwMode="auto">
          <a:xfrm>
            <a:off x="3452813" y="3786188"/>
            <a:ext cx="4857750" cy="646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Reading/writing</a:t>
            </a:r>
          </a:p>
        </p:txBody>
      </p:sp>
      <p:sp>
        <p:nvSpPr>
          <p:cNvPr id="37892" name="TextBox 4"/>
          <p:cNvSpPr txBox="1">
            <a:spLocks noChangeArrowheads="1"/>
          </p:cNvSpPr>
          <p:nvPr/>
        </p:nvSpPr>
        <p:spPr bwMode="auto">
          <a:xfrm>
            <a:off x="3452813" y="2571751"/>
            <a:ext cx="4857750" cy="6461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Auditory learner</a:t>
            </a:r>
          </a:p>
        </p:txBody>
      </p:sp>
      <p:sp>
        <p:nvSpPr>
          <p:cNvPr id="37893" name="TextBox 5"/>
          <p:cNvSpPr txBox="1">
            <a:spLocks noChangeArrowheads="1"/>
          </p:cNvSpPr>
          <p:nvPr/>
        </p:nvSpPr>
        <p:spPr bwMode="auto">
          <a:xfrm>
            <a:off x="3452813" y="5000626"/>
            <a:ext cx="4857750" cy="6461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Kinaesthetic learner</a:t>
            </a:r>
          </a:p>
        </p:txBody>
      </p:sp>
      <p:sp>
        <p:nvSpPr>
          <p:cNvPr id="37894" name="TextBox 1"/>
          <p:cNvSpPr txBox="1">
            <a:spLocks noChangeArrowheads="1"/>
          </p:cNvSpPr>
          <p:nvPr/>
        </p:nvSpPr>
        <p:spPr bwMode="auto">
          <a:xfrm>
            <a:off x="3167063" y="357188"/>
            <a:ext cx="5643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00" b="1">
                <a:solidFill>
                  <a:srgbClr val="C00000"/>
                </a:solidFill>
                <a:latin typeface="Arial" panose="020B0604020202020204" pitchFamily="34" charset="0"/>
              </a:rPr>
              <a:t>Learning styles I</a:t>
            </a:r>
            <a:endParaRPr lang="en-GB" altLang="en-US" sz="3200" b="1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3898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Box 2"/>
          <p:cNvSpPr txBox="1">
            <a:spLocks noChangeArrowheads="1"/>
          </p:cNvSpPr>
          <p:nvPr/>
        </p:nvSpPr>
        <p:spPr bwMode="auto">
          <a:xfrm>
            <a:off x="3167063" y="2428876"/>
            <a:ext cx="2362200" cy="6461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Reflector</a:t>
            </a:r>
          </a:p>
        </p:txBody>
      </p:sp>
      <p:sp>
        <p:nvSpPr>
          <p:cNvPr id="39939" name="TextBox 3"/>
          <p:cNvSpPr txBox="1">
            <a:spLocks noChangeArrowheads="1"/>
          </p:cNvSpPr>
          <p:nvPr/>
        </p:nvSpPr>
        <p:spPr bwMode="auto">
          <a:xfrm>
            <a:off x="6672263" y="4257676"/>
            <a:ext cx="2667000" cy="6461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Pragmatist</a:t>
            </a:r>
          </a:p>
        </p:txBody>
      </p:sp>
      <p:sp>
        <p:nvSpPr>
          <p:cNvPr id="39940" name="TextBox 4"/>
          <p:cNvSpPr txBox="1">
            <a:spLocks noChangeArrowheads="1"/>
          </p:cNvSpPr>
          <p:nvPr/>
        </p:nvSpPr>
        <p:spPr bwMode="auto">
          <a:xfrm>
            <a:off x="6672263" y="2428876"/>
            <a:ext cx="2667000" cy="6461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Theorist</a:t>
            </a:r>
          </a:p>
        </p:txBody>
      </p:sp>
      <p:sp>
        <p:nvSpPr>
          <p:cNvPr id="39941" name="TextBox 5"/>
          <p:cNvSpPr txBox="1">
            <a:spLocks noChangeArrowheads="1"/>
          </p:cNvSpPr>
          <p:nvPr/>
        </p:nvSpPr>
        <p:spPr bwMode="auto">
          <a:xfrm>
            <a:off x="3014663" y="4257676"/>
            <a:ext cx="2667000" cy="6461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Activist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405063" y="3648075"/>
            <a:ext cx="7391400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Arrow 8"/>
          <p:cNvSpPr/>
          <p:nvPr/>
        </p:nvSpPr>
        <p:spPr>
          <a:xfrm rot="16200000">
            <a:off x="1497013" y="1965325"/>
            <a:ext cx="2197100" cy="6858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 rot="-5400000">
            <a:off x="2024063" y="2352675"/>
            <a:ext cx="1143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Thinkers</a:t>
            </a:r>
          </a:p>
        </p:txBody>
      </p:sp>
      <p:sp>
        <p:nvSpPr>
          <p:cNvPr id="11" name="Right Arrow 10"/>
          <p:cNvSpPr/>
          <p:nvPr/>
        </p:nvSpPr>
        <p:spPr>
          <a:xfrm rot="5400000">
            <a:off x="1497013" y="4556125"/>
            <a:ext cx="2197100" cy="6858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 rot="-5400000">
            <a:off x="1723232" y="4558507"/>
            <a:ext cx="1733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Action-oriented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529263" y="3114675"/>
            <a:ext cx="1143000" cy="1066800"/>
          </a:xfrm>
          <a:prstGeom prst="straightConnector1">
            <a:avLst/>
          </a:prstGeom>
          <a:ln w="31750"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5567363" y="3152775"/>
            <a:ext cx="1066800" cy="990600"/>
          </a:xfrm>
          <a:prstGeom prst="straightConnector1">
            <a:avLst/>
          </a:prstGeom>
          <a:ln w="31750"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49" name="TextBox 1"/>
          <p:cNvSpPr txBox="1">
            <a:spLocks noChangeArrowheads="1"/>
          </p:cNvSpPr>
          <p:nvPr/>
        </p:nvSpPr>
        <p:spPr bwMode="auto">
          <a:xfrm>
            <a:off x="3167063" y="357188"/>
            <a:ext cx="5643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00" b="1">
                <a:solidFill>
                  <a:srgbClr val="C00000"/>
                </a:solidFill>
                <a:latin typeface="Arial" panose="020B0604020202020204" pitchFamily="34" charset="0"/>
              </a:rPr>
              <a:t>Learning styles II</a:t>
            </a:r>
            <a:endParaRPr lang="en-GB" altLang="en-US" sz="3200" b="1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4713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altLang="en-US" sz="4400" dirty="0" smtClean="0"/>
              <a:t>Your learning style   =</a:t>
            </a:r>
          </a:p>
          <a:p>
            <a:pPr>
              <a:buFontTx/>
              <a:buNone/>
            </a:pPr>
            <a:endParaRPr lang="en-US" altLang="en-US" sz="1200" dirty="0"/>
          </a:p>
          <a:p>
            <a:pPr algn="ctr">
              <a:buFontTx/>
              <a:buNone/>
            </a:pPr>
            <a:r>
              <a:rPr lang="en-US" altLang="en-US" sz="4400" dirty="0" smtClean="0"/>
              <a:t>    </a:t>
            </a:r>
            <a:r>
              <a:rPr lang="en-US" altLang="en-US" sz="4400" dirty="0" smtClean="0">
                <a:solidFill>
                  <a:srgbClr val="FF0000"/>
                </a:solidFill>
              </a:rPr>
              <a:t>How you </a:t>
            </a:r>
            <a:r>
              <a:rPr lang="en-US" altLang="en-US" sz="4400" dirty="0" smtClean="0">
                <a:solidFill>
                  <a:schemeClr val="tx2"/>
                </a:solidFill>
              </a:rPr>
              <a:t>perceive</a:t>
            </a:r>
            <a:r>
              <a:rPr lang="en-US" altLang="en-US" sz="4400" dirty="0" smtClean="0">
                <a:solidFill>
                  <a:schemeClr val="accent2"/>
                </a:solidFill>
              </a:rPr>
              <a:t> </a:t>
            </a:r>
            <a:r>
              <a:rPr lang="en-US" altLang="en-US" sz="4400" dirty="0" smtClean="0">
                <a:solidFill>
                  <a:srgbClr val="FF0000"/>
                </a:solidFill>
              </a:rPr>
              <a:t>information</a:t>
            </a:r>
          </a:p>
          <a:p>
            <a:pPr algn="ctr">
              <a:buFontTx/>
              <a:buNone/>
            </a:pPr>
            <a:r>
              <a:rPr lang="en-US" altLang="en-US" sz="4400" dirty="0" smtClean="0"/>
              <a:t>+</a:t>
            </a:r>
          </a:p>
          <a:p>
            <a:pPr algn="ctr">
              <a:buFontTx/>
              <a:buNone/>
            </a:pPr>
            <a:r>
              <a:rPr lang="en-US" altLang="en-US" sz="4400" dirty="0" smtClean="0">
                <a:solidFill>
                  <a:schemeClr val="accent2"/>
                </a:solidFill>
              </a:rPr>
              <a:t>    </a:t>
            </a:r>
            <a:r>
              <a:rPr lang="en-US" altLang="en-US" sz="4400" dirty="0" smtClean="0">
                <a:solidFill>
                  <a:srgbClr val="FF0000"/>
                </a:solidFill>
              </a:rPr>
              <a:t>How you </a:t>
            </a:r>
            <a:r>
              <a:rPr lang="en-US" altLang="en-US" sz="4400" dirty="0" smtClean="0">
                <a:solidFill>
                  <a:schemeClr val="tx2"/>
                </a:solidFill>
              </a:rPr>
              <a:t>process</a:t>
            </a:r>
            <a:r>
              <a:rPr lang="en-US" altLang="en-US" sz="4400" dirty="0" smtClean="0">
                <a:solidFill>
                  <a:schemeClr val="accent2"/>
                </a:solidFill>
              </a:rPr>
              <a:t> </a:t>
            </a:r>
            <a:r>
              <a:rPr lang="en-US" altLang="en-US" sz="4400" dirty="0" smtClean="0">
                <a:solidFill>
                  <a:srgbClr val="FF0000"/>
                </a:solidFill>
              </a:rPr>
              <a:t>information</a:t>
            </a:r>
          </a:p>
          <a:p>
            <a:endParaRPr lang="en-US" alt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xmlns="" val="1179019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da-DK" altLang="en-US" smtClean="0">
                <a:solidFill>
                  <a:srgbClr val="C00000"/>
                </a:solidFill>
                <a:latin typeface="Arial Unicode MS" panose="020B0604020202020204" pitchFamily="34" charset="-128"/>
              </a:rPr>
              <a:t>WHAT IS LEARING STYLES?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05000"/>
            <a:ext cx="8229600" cy="5562600"/>
          </a:xfrm>
          <a:noFill/>
        </p:spPr>
        <p:txBody>
          <a:bodyPr/>
          <a:lstStyle/>
          <a:p>
            <a:pPr algn="l" rtl="0"/>
            <a:r>
              <a:rPr lang="en-US" altLang="en-US" sz="2400" dirty="0"/>
              <a:t>The way in which each individual learner begins to concentrate on, process, absorb, and retain new and difficult information.</a:t>
            </a:r>
          </a:p>
          <a:p>
            <a:pPr algn="l" rtl="0"/>
            <a:r>
              <a:rPr lang="en-US" altLang="en-US" sz="2400" dirty="0"/>
              <a:t>Learning styles are the most important tool for us when we construct knowledge.</a:t>
            </a:r>
          </a:p>
          <a:p>
            <a:pPr algn="l" rtl="0"/>
            <a:r>
              <a:rPr lang="en-US" altLang="en-US" sz="2400" dirty="0"/>
              <a:t>The right way of studying does not exist.</a:t>
            </a:r>
          </a:p>
          <a:p>
            <a:pPr algn="l" rtl="0"/>
            <a:r>
              <a:rPr lang="en-US" altLang="en-US" sz="2400" dirty="0"/>
              <a:t>Everybody learns in his individual way, but without knowing this way, you can’t learn efficiently – sometimes you can’t learn at all.           </a:t>
            </a:r>
            <a:r>
              <a:rPr lang="en-US" altLang="en-US" sz="4000" dirty="0">
                <a:solidFill>
                  <a:srgbClr val="FF0000"/>
                </a:solidFill>
                <a:latin typeface="Arial Unicode MS" panose="020B0604020202020204" pitchFamily="34" charset="-128"/>
              </a:rPr>
              <a:t>SO</a:t>
            </a:r>
          </a:p>
          <a:p>
            <a:pPr algn="l" rtl="0"/>
            <a:r>
              <a:rPr lang="en-US" altLang="en-US" sz="2400" dirty="0"/>
              <a:t>Learning styles are strategies or regular mental behaviors that are habitually applied by an individual to learning.</a:t>
            </a:r>
          </a:p>
          <a:p>
            <a:pPr algn="l" rtl="0"/>
            <a:endParaRPr lang="en-US" altLang="en-US" sz="2000" dirty="0"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3385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Font typeface="Wingdings 2" panose="05020102010507070707" pitchFamily="18" charset="2"/>
              <a:buNone/>
            </a:pPr>
            <a:r>
              <a:rPr lang="en-US" altLang="en-US" b="1" dirty="0" smtClean="0">
                <a:solidFill>
                  <a:srgbClr val="C00000"/>
                </a:solidFill>
              </a:rPr>
              <a:t>Classical classification of Learning styles:</a:t>
            </a:r>
          </a:p>
          <a:p>
            <a:pPr algn="l" rtl="0" eaLnBrk="1" hangingPunct="1"/>
            <a:r>
              <a:rPr lang="en-US" altLang="en-US" dirty="0" smtClean="0"/>
              <a:t>Visual (prefer to learn by seeing)</a:t>
            </a:r>
          </a:p>
          <a:p>
            <a:pPr algn="l" rtl="0" eaLnBrk="1" hangingPunct="1"/>
            <a:r>
              <a:rPr lang="en-US" altLang="en-US" dirty="0" smtClean="0"/>
              <a:t> Auditory (prefer to learn by sound)</a:t>
            </a:r>
          </a:p>
          <a:p>
            <a:pPr algn="l" rtl="0" eaLnBrk="1" hangingPunct="1"/>
            <a:r>
              <a:rPr lang="en-US" altLang="en-US" dirty="0" smtClean="0"/>
              <a:t> Kinesthetic (prefer to learn by doing)</a:t>
            </a:r>
          </a:p>
          <a:p>
            <a:pPr algn="l" rtl="0" eaLnBrk="1" hangingPunct="1"/>
            <a:r>
              <a:rPr lang="en-US" altLang="en-US" dirty="0" smtClean="0"/>
              <a:t>Verbal (linguistic) learning style</a:t>
            </a:r>
          </a:p>
          <a:p>
            <a:pPr algn="l" rtl="0" eaLnBrk="1" hangingPunct="1"/>
            <a:r>
              <a:rPr lang="en-US" altLang="en-US" dirty="0" smtClean="0"/>
              <a:t>Logical (mathematical) learning style</a:t>
            </a:r>
          </a:p>
          <a:p>
            <a:pPr algn="l" rtl="0" eaLnBrk="1" hangingPunct="1"/>
            <a:r>
              <a:rPr lang="en-US" altLang="en-US" dirty="0" smtClean="0"/>
              <a:t>Social (interpersonal) learning style</a:t>
            </a:r>
          </a:p>
          <a:p>
            <a:pPr algn="l" rtl="0" eaLnBrk="1" hangingPunct="1"/>
            <a:endParaRPr lang="en-US" altLang="en-US" dirty="0" smtClean="0"/>
          </a:p>
          <a:p>
            <a:pPr algn="l" rtl="0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640383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066800"/>
            <a:ext cx="8153400" cy="5257800"/>
          </a:xfrm>
        </p:spPr>
        <p:txBody>
          <a:bodyPr>
            <a:normAutofit lnSpcReduction="10000"/>
          </a:bodyPr>
          <a:lstStyle/>
          <a:p>
            <a:pPr algn="l" rtl="0">
              <a:buClr>
                <a:schemeClr val="accent3"/>
              </a:buClr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Visual style:</a:t>
            </a:r>
          </a:p>
          <a:p>
            <a:pPr algn="l" rtl="0">
              <a:buClr>
                <a:schemeClr val="accent3"/>
              </a:buClr>
              <a:buNone/>
              <a:defRPr/>
            </a:pPr>
            <a:r>
              <a:rPr lang="en-US" dirty="0" smtClean="0"/>
              <a:t>* 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Characteristics</a:t>
            </a:r>
          </a:p>
          <a:p>
            <a:pPr algn="l" rtl="0">
              <a:buClr>
                <a:schemeClr val="accent3"/>
              </a:buClr>
              <a:defRPr/>
            </a:pPr>
            <a:r>
              <a:rPr lang="en-US" dirty="0" smtClean="0"/>
              <a:t>– prefer to see the information </a:t>
            </a:r>
          </a:p>
          <a:p>
            <a:pPr algn="l" rtl="0">
              <a:buClr>
                <a:schemeClr val="accent3"/>
              </a:buClr>
              <a:defRPr/>
            </a:pPr>
            <a:r>
              <a:rPr lang="en-US" dirty="0" smtClean="0"/>
              <a:t>- like reading text</a:t>
            </a:r>
          </a:p>
          <a:p>
            <a:pPr algn="l" rtl="0">
              <a:buClr>
                <a:schemeClr val="accent3"/>
              </a:buClr>
              <a:defRPr/>
            </a:pPr>
            <a:r>
              <a:rPr lang="en-US" dirty="0" smtClean="0"/>
              <a:t>– memorizes by writing repeatedly</a:t>
            </a:r>
          </a:p>
          <a:p>
            <a:pPr algn="l" rtl="0">
              <a:buClr>
                <a:schemeClr val="accent3"/>
              </a:buClr>
              <a:defRPr/>
            </a:pPr>
            <a:r>
              <a:rPr lang="en-US" dirty="0" smtClean="0"/>
              <a:t>– when inactive, doodles, looks around </a:t>
            </a:r>
          </a:p>
          <a:p>
            <a:pPr algn="l" rtl="0">
              <a:buClr>
                <a:schemeClr val="accent3"/>
              </a:buClr>
              <a:buNone/>
              <a:defRPr/>
            </a:pPr>
            <a:r>
              <a:rPr lang="en-US" dirty="0" smtClean="0"/>
              <a:t>*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Enhancing</a:t>
            </a:r>
            <a:endParaRPr lang="en-US" dirty="0" smtClean="0"/>
          </a:p>
          <a:p>
            <a:pPr algn="l" rtl="0">
              <a:buClr>
                <a:schemeClr val="accent3"/>
              </a:buClr>
              <a:defRPr/>
            </a:pPr>
            <a:r>
              <a:rPr lang="en-US" dirty="0" smtClean="0"/>
              <a:t>– Visualization-imagine</a:t>
            </a:r>
          </a:p>
          <a:p>
            <a:pPr algn="l" rtl="0">
              <a:buClr>
                <a:schemeClr val="accent3"/>
              </a:buClr>
              <a:defRPr/>
            </a:pPr>
            <a:r>
              <a:rPr lang="en-US" dirty="0" smtClean="0"/>
              <a:t>– Visual prompts</a:t>
            </a:r>
          </a:p>
          <a:p>
            <a:pPr algn="l" rtl="0">
              <a:buClr>
                <a:schemeClr val="accent3"/>
              </a:buClr>
              <a:defRPr/>
            </a:pPr>
            <a:r>
              <a:rPr lang="en-US" dirty="0" smtClean="0"/>
              <a:t>– Concept maps</a:t>
            </a:r>
          </a:p>
          <a:p>
            <a:pPr algn="l" rtl="0">
              <a:buClr>
                <a:schemeClr val="accent3"/>
              </a:buClr>
              <a:defRPr/>
            </a:pPr>
            <a:r>
              <a:rPr lang="en-US" dirty="0" smtClean="0"/>
              <a:t>- visual representation of information-posters etc</a:t>
            </a:r>
          </a:p>
          <a:p>
            <a:pPr algn="l" rtl="0">
              <a:buClr>
                <a:schemeClr val="accent3"/>
              </a:buCl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0896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95400"/>
            <a:ext cx="8229600" cy="5029200"/>
          </a:xfrm>
        </p:spPr>
        <p:txBody>
          <a:bodyPr>
            <a:normAutofit/>
          </a:bodyPr>
          <a:lstStyle/>
          <a:p>
            <a:pPr algn="l" rtl="0">
              <a:buClr>
                <a:schemeClr val="accent3"/>
              </a:buClr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Auditory style: </a:t>
            </a:r>
          </a:p>
          <a:p>
            <a:pPr algn="l" rtl="0">
              <a:buClr>
                <a:schemeClr val="accent3"/>
              </a:buClr>
              <a:buNone/>
              <a:defRPr/>
            </a:pPr>
            <a:r>
              <a:rPr lang="en-US" dirty="0" smtClean="0"/>
              <a:t>* 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Characteristics</a:t>
            </a:r>
          </a:p>
          <a:p>
            <a:pPr algn="l" rtl="0">
              <a:buClr>
                <a:schemeClr val="accent3"/>
              </a:buClr>
              <a:defRPr/>
            </a:pPr>
            <a:r>
              <a:rPr lang="en-US" dirty="0" smtClean="0"/>
              <a:t>– like to listen to teacher</a:t>
            </a:r>
          </a:p>
          <a:p>
            <a:pPr algn="l" rtl="0">
              <a:buClr>
                <a:schemeClr val="accent3"/>
              </a:buClr>
              <a:defRPr/>
            </a:pPr>
            <a:r>
              <a:rPr lang="en-US" dirty="0" smtClean="0"/>
              <a:t>– talks fluently and logically</a:t>
            </a:r>
          </a:p>
          <a:p>
            <a:pPr algn="l" rtl="0">
              <a:buClr>
                <a:schemeClr val="accent3"/>
              </a:buClr>
              <a:defRPr/>
            </a:pPr>
            <a:r>
              <a:rPr lang="en-US" dirty="0" smtClean="0"/>
              <a:t>– memorizes by repeating words aloud</a:t>
            </a:r>
          </a:p>
          <a:p>
            <a:pPr algn="l" rtl="0">
              <a:buClr>
                <a:schemeClr val="accent3"/>
              </a:buClr>
              <a:defRPr/>
            </a:pPr>
            <a:r>
              <a:rPr lang="en-US" dirty="0" smtClean="0"/>
              <a:t>– inactivity leads to talking to self or others</a:t>
            </a:r>
          </a:p>
          <a:p>
            <a:pPr algn="l" rtl="0">
              <a:buClr>
                <a:schemeClr val="accent3"/>
              </a:buClr>
              <a:buNone/>
              <a:defRPr/>
            </a:pPr>
            <a:r>
              <a:rPr lang="en-US" dirty="0" smtClean="0"/>
              <a:t>* 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Enhancing</a:t>
            </a:r>
          </a:p>
          <a:p>
            <a:pPr algn="l" rtl="0">
              <a:buClr>
                <a:schemeClr val="accent3"/>
              </a:buClr>
              <a:defRPr/>
            </a:pPr>
            <a:r>
              <a:rPr lang="en-US" dirty="0" smtClean="0"/>
              <a:t>– active listening</a:t>
            </a:r>
          </a:p>
          <a:p>
            <a:pPr algn="l" rtl="0">
              <a:buClr>
                <a:schemeClr val="accent3"/>
              </a:buClr>
              <a:defRPr/>
            </a:pPr>
            <a:r>
              <a:rPr lang="en-US" dirty="0" smtClean="0"/>
              <a:t>– rhyme and rhythm-mnemonics</a:t>
            </a:r>
          </a:p>
          <a:p>
            <a:pPr algn="l" rtl="0">
              <a:buClr>
                <a:schemeClr val="accent3"/>
              </a:buClr>
              <a:defRPr/>
            </a:pPr>
            <a:r>
              <a:rPr lang="en-US" dirty="0" smtClean="0"/>
              <a:t>– imagine you can hear …</a:t>
            </a:r>
          </a:p>
          <a:p>
            <a:pPr algn="l" rtl="0">
              <a:buClr>
                <a:schemeClr val="accent3"/>
              </a:buCl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5171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09800" y="914400"/>
            <a:ext cx="6248400" cy="52014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125" indent="-255588">
              <a:spcBef>
                <a:spcPts val="300"/>
              </a:spcBef>
              <a:buClr>
                <a:srgbClr val="A04DA3"/>
              </a:buClr>
              <a:defRPr/>
            </a:pPr>
            <a:r>
              <a:rPr lang="en-US" sz="2800" b="1" dirty="0">
                <a:solidFill>
                  <a:srgbClr val="C00000"/>
                </a:solidFill>
              </a:rPr>
              <a:t> Kinesthetic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* 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Arial" charset="0"/>
                <a:cs typeface="Arial" charset="0"/>
              </a:rPr>
              <a:t>Characteristics</a:t>
            </a:r>
          </a:p>
          <a:p>
            <a:pPr eaLnBrk="1" hangingPunct="1">
              <a:defRPr/>
            </a:pPr>
            <a:r>
              <a:rPr lang="en-US" sz="2400" dirty="0">
                <a:latin typeface="Arial" charset="0"/>
                <a:cs typeface="Arial" charset="0"/>
              </a:rPr>
              <a:t>– </a:t>
            </a:r>
            <a:r>
              <a:rPr lang="en-US" sz="2800" dirty="0">
                <a:latin typeface="+mj-lt"/>
                <a:cs typeface="Arial" charset="0"/>
              </a:rPr>
              <a:t>hands on</a:t>
            </a:r>
          </a:p>
          <a:p>
            <a:pPr eaLnBrk="1" hangingPunct="1">
              <a:defRPr/>
            </a:pPr>
            <a:r>
              <a:rPr lang="en-US" sz="2800" dirty="0">
                <a:latin typeface="+mj-lt"/>
                <a:cs typeface="Arial" charset="0"/>
              </a:rPr>
              <a:t>– talks about actions, speaks more slowly</a:t>
            </a:r>
          </a:p>
          <a:p>
            <a:pPr eaLnBrk="1" hangingPunct="1">
              <a:defRPr/>
            </a:pPr>
            <a:r>
              <a:rPr lang="en-US" sz="2800" dirty="0">
                <a:latin typeface="+mj-lt"/>
                <a:cs typeface="Arial" charset="0"/>
              </a:rPr>
              <a:t>– inactivity leads to fidgeting</a:t>
            </a:r>
          </a:p>
          <a:p>
            <a:pPr eaLnBrk="1" hangingPunct="1">
              <a:defRPr/>
            </a:pPr>
            <a:r>
              <a:rPr lang="en-US" sz="2800" dirty="0">
                <a:latin typeface="+mj-lt"/>
                <a:cs typeface="Arial" charset="0"/>
              </a:rPr>
              <a:t>– distracted by physical disturbance</a:t>
            </a:r>
          </a:p>
          <a:p>
            <a:pPr eaLnBrk="1" hangingPunct="1">
              <a:defRPr/>
            </a:pPr>
            <a:r>
              <a:rPr lang="en-US" sz="2800" dirty="0">
                <a:latin typeface="+mj-lt"/>
                <a:cs typeface="Arial" charset="0"/>
              </a:rPr>
              <a:t>* 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  <a:latin typeface="+mj-lt"/>
                <a:cs typeface="Arial" charset="0"/>
              </a:rPr>
              <a:t>Enhancing</a:t>
            </a:r>
          </a:p>
          <a:p>
            <a:pPr eaLnBrk="1" hangingPunct="1">
              <a:defRPr/>
            </a:pPr>
            <a:r>
              <a:rPr lang="en-US" sz="2800" dirty="0">
                <a:latin typeface="+mj-lt"/>
                <a:cs typeface="Arial" charset="0"/>
              </a:rPr>
              <a:t>– use objects that can be manipulated</a:t>
            </a:r>
          </a:p>
          <a:p>
            <a:pPr eaLnBrk="1" hangingPunct="1">
              <a:defRPr/>
            </a:pPr>
            <a:r>
              <a:rPr lang="en-US" sz="2800" dirty="0">
                <a:latin typeface="+mj-lt"/>
                <a:cs typeface="Arial" charset="0"/>
              </a:rPr>
              <a:t>– acting out</a:t>
            </a:r>
          </a:p>
          <a:p>
            <a:pPr eaLnBrk="1" hangingPunct="1">
              <a:defRPr/>
            </a:pPr>
            <a:r>
              <a:rPr lang="en-US" sz="2800" dirty="0">
                <a:latin typeface="+mj-lt"/>
                <a:cs typeface="Arial" charset="0"/>
              </a:rPr>
              <a:t>– body language and physical movements</a:t>
            </a:r>
          </a:p>
        </p:txBody>
      </p:sp>
    </p:spTree>
    <p:extLst>
      <p:ext uri="{BB962C8B-B14F-4D97-AF65-F5344CB8AC3E}">
        <p14:creationId xmlns:p14="http://schemas.microsoft.com/office/powerpoint/2010/main" xmlns="" val="1517242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Georgia" panose="02040502050405020303" pitchFamily="18" charset="0"/>
              <a:buNone/>
            </a:pPr>
            <a:r>
              <a:rPr lang="en-US" altLang="en-US" b="1" dirty="0" smtClean="0">
                <a:solidFill>
                  <a:srgbClr val="C00000"/>
                </a:solidFill>
              </a:rPr>
              <a:t>The verbal (linguistic)style:</a:t>
            </a:r>
          </a:p>
          <a:p>
            <a:pPr algn="l" rtl="0">
              <a:buFont typeface="Wingdings 2" panose="05020102010507070707" pitchFamily="18" charset="2"/>
              <a:buNone/>
            </a:pPr>
            <a:r>
              <a:rPr lang="en-US" altLang="en-US" dirty="0" smtClean="0"/>
              <a:t>- Involves both the written and spoken word.</a:t>
            </a:r>
          </a:p>
          <a:p>
            <a:pPr algn="l" rtl="0">
              <a:buFont typeface="Wingdings 2" panose="05020102010507070707" pitchFamily="18" charset="2"/>
              <a:buNone/>
            </a:pPr>
            <a:r>
              <a:rPr lang="en-US" altLang="en-US" dirty="0" smtClean="0"/>
              <a:t>- Express both in writing and verbally. </a:t>
            </a:r>
          </a:p>
          <a:p>
            <a:pPr algn="l" rtl="0">
              <a:buFont typeface="Wingdings 2" panose="05020102010507070707" pitchFamily="18" charset="2"/>
              <a:buNone/>
            </a:pPr>
            <a:r>
              <a:rPr lang="en-US" altLang="en-US" dirty="0" smtClean="0"/>
              <a:t>-  love reading and writing.</a:t>
            </a:r>
          </a:p>
          <a:p>
            <a:pPr algn="l" rtl="0">
              <a:buFont typeface="Wingdings 2" panose="05020102010507070707" pitchFamily="18" charset="2"/>
              <a:buNone/>
            </a:pPr>
            <a:r>
              <a:rPr lang="en-US" altLang="en-US" dirty="0" smtClean="0"/>
              <a:t>-  Know the meaning of many words</a:t>
            </a:r>
          </a:p>
          <a:p>
            <a:pPr algn="l" rtl="0">
              <a:buFont typeface="Wingdings 2" panose="05020102010507070707" pitchFamily="18" charset="2"/>
              <a:buNone/>
            </a:pPr>
            <a:r>
              <a:rPr lang="en-US" altLang="en-US" dirty="0" smtClean="0"/>
              <a:t>- The temporal and frontal lobes drive this style. </a:t>
            </a:r>
          </a:p>
          <a:p>
            <a:pPr algn="l" rtl="0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532850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Learning: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Font typeface="Wingdings" pitchFamily="2" charset="2"/>
              <a:buChar char="Ø"/>
            </a:pPr>
            <a:r>
              <a:rPr lang="en-US" sz="2800" b="1" dirty="0" smtClean="0"/>
              <a:t>The process of </a:t>
            </a:r>
            <a:r>
              <a:rPr lang="en-US" sz="2800" b="1" dirty="0" smtClean="0">
                <a:solidFill>
                  <a:srgbClr val="FF0000"/>
                </a:solidFill>
              </a:rPr>
              <a:t>acquisition</a:t>
            </a:r>
            <a:r>
              <a:rPr lang="en-US" sz="2800" b="1" dirty="0" smtClean="0"/>
              <a:t> of new </a:t>
            </a:r>
            <a:r>
              <a:rPr lang="en-US" sz="2800" b="1" dirty="0" smtClean="0">
                <a:solidFill>
                  <a:srgbClr val="002060"/>
                </a:solidFill>
              </a:rPr>
              <a:t>knowledge, skills, attitudes, values, </a:t>
            </a:r>
            <a:r>
              <a:rPr lang="en-US" sz="2800" b="1" dirty="0" err="1" smtClean="0">
                <a:solidFill>
                  <a:srgbClr val="002060"/>
                </a:solidFill>
              </a:rPr>
              <a:t>behaviours</a:t>
            </a:r>
            <a:r>
              <a:rPr lang="en-US" sz="2800" b="1" dirty="0" smtClean="0">
                <a:solidFill>
                  <a:srgbClr val="002060"/>
                </a:solidFill>
              </a:rPr>
              <a:t>,  preferences, understanding</a:t>
            </a:r>
          </a:p>
          <a:p>
            <a:pPr algn="l" rtl="0">
              <a:buFont typeface="Wingdings" pitchFamily="2" charset="2"/>
              <a:buChar char="Ø"/>
            </a:pPr>
            <a:endParaRPr lang="en-GB" sz="2800" b="1" dirty="0" smtClean="0">
              <a:solidFill>
                <a:srgbClr val="002060"/>
              </a:solidFill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800" b="1" dirty="0" smtClean="0"/>
              <a:t>It is </a:t>
            </a:r>
            <a:r>
              <a:rPr lang="en-US" sz="2800" b="1" dirty="0" smtClean="0">
                <a:solidFill>
                  <a:srgbClr val="FF0000"/>
                </a:solidFill>
              </a:rPr>
              <a:t>not</a:t>
            </a:r>
            <a:r>
              <a:rPr lang="en-US" sz="2800" b="1" dirty="0" smtClean="0"/>
              <a:t> only knowledge</a:t>
            </a:r>
          </a:p>
          <a:p>
            <a:pPr algn="l" rtl="0">
              <a:buFont typeface="Wingdings" pitchFamily="2" charset="2"/>
              <a:buChar char="Ø"/>
            </a:pPr>
            <a:endParaRPr lang="en-US" sz="2800" b="1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800" b="1" dirty="0" smtClean="0"/>
              <a:t>It is, however, not mere acquisition, but </a:t>
            </a:r>
            <a:r>
              <a:rPr lang="en-US" sz="2800" b="1" dirty="0" smtClean="0">
                <a:solidFill>
                  <a:srgbClr val="FF0000"/>
                </a:solidFill>
              </a:rPr>
              <a:t>construction of meaning</a:t>
            </a:r>
            <a:endParaRPr lang="en-GB" sz="2800" b="1" dirty="0" smtClean="0">
              <a:solidFill>
                <a:srgbClr val="FF0000"/>
              </a:solidFill>
            </a:endParaRPr>
          </a:p>
          <a:p>
            <a:pPr algn="l" rtl="0">
              <a:buFont typeface="Wingdings" pitchFamily="2" charset="2"/>
              <a:buChar char="Ø"/>
            </a:pPr>
            <a:endParaRPr lang="en-GB" sz="2800" b="1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800" b="1" dirty="0" smtClean="0"/>
              <a:t>Learner should be able to </a:t>
            </a:r>
            <a:r>
              <a:rPr lang="en-US" sz="2800" b="1" dirty="0" smtClean="0">
                <a:solidFill>
                  <a:srgbClr val="FF0000"/>
                </a:solidFill>
              </a:rPr>
              <a:t>demonstrate</a:t>
            </a:r>
            <a:r>
              <a:rPr lang="en-US" sz="2800" b="1" dirty="0" smtClean="0"/>
              <a:t> such new learning</a:t>
            </a:r>
            <a:endParaRPr lang="en-GB" sz="2800" b="1" dirty="0" smtClean="0"/>
          </a:p>
          <a:p>
            <a:pPr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2397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1905000" y="1066800"/>
            <a:ext cx="8229600" cy="5181600"/>
          </a:xfrm>
        </p:spPr>
        <p:txBody>
          <a:bodyPr/>
          <a:lstStyle/>
          <a:p>
            <a:pPr algn="l" rtl="0">
              <a:buFont typeface="Georgia" panose="02040502050405020303" pitchFamily="18" charset="0"/>
              <a:buNone/>
            </a:pPr>
            <a:r>
              <a:rPr lang="en-US" altLang="en-US" b="1" dirty="0" smtClean="0">
                <a:solidFill>
                  <a:srgbClr val="C00000"/>
                </a:solidFill>
              </a:rPr>
              <a:t>The logical (mathematical) style:</a:t>
            </a:r>
          </a:p>
          <a:p>
            <a:pPr algn="l" rtl="0">
              <a:buFontTx/>
              <a:buChar char="-"/>
            </a:pPr>
            <a:r>
              <a:rPr lang="en-US" altLang="en-US" dirty="0" smtClean="0"/>
              <a:t>using brain for logical and mathematical reasoning. classify and group information to learn or understand </a:t>
            </a:r>
          </a:p>
          <a:p>
            <a:pPr algn="l" rtl="0">
              <a:buFontTx/>
              <a:buChar char="-"/>
            </a:pPr>
            <a:r>
              <a:rPr lang="en-US" altLang="en-US" dirty="0" smtClean="0"/>
              <a:t>Work well with numbers and perform complex calculations. </a:t>
            </a:r>
          </a:p>
          <a:p>
            <a:pPr algn="l" rtl="0">
              <a:buFontTx/>
              <a:buChar char="-"/>
            </a:pPr>
            <a:r>
              <a:rPr lang="en-US" altLang="en-US" dirty="0" smtClean="0"/>
              <a:t>Work through problems and issues in a systematic way</a:t>
            </a:r>
          </a:p>
          <a:p>
            <a:pPr algn="l" rtl="0">
              <a:buFont typeface="Wingdings 2" panose="05020102010507070707" pitchFamily="18" charset="2"/>
              <a:buNone/>
            </a:pPr>
            <a:r>
              <a:rPr lang="en-US" altLang="en-US" dirty="0" smtClean="0"/>
              <a:t>- The parietal lobes, especially the left side, drive our logical thinking. </a:t>
            </a:r>
          </a:p>
          <a:p>
            <a:pPr algn="l" rtl="0">
              <a:buFont typeface="Wingdings 2" panose="05020102010507070707" pitchFamily="18" charset="2"/>
              <a:buNone/>
            </a:pPr>
            <a:r>
              <a:rPr lang="en-US" altLang="en-US" dirty="0" smtClean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54210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ontent Placeholder 2"/>
          <p:cNvSpPr>
            <a:spLocks noGrp="1"/>
          </p:cNvSpPr>
          <p:nvPr>
            <p:ph idx="1"/>
          </p:nvPr>
        </p:nvSpPr>
        <p:spPr>
          <a:xfrm>
            <a:off x="1905000" y="1219200"/>
            <a:ext cx="8305800" cy="5105400"/>
          </a:xfrm>
        </p:spPr>
        <p:txBody>
          <a:bodyPr>
            <a:normAutofit lnSpcReduction="10000"/>
          </a:bodyPr>
          <a:lstStyle/>
          <a:p>
            <a:pPr algn="l" rtl="0">
              <a:buFont typeface="Georgia" panose="02040502050405020303" pitchFamily="18" charset="0"/>
              <a:buNone/>
            </a:pPr>
            <a:r>
              <a:rPr lang="en-US" altLang="en-US" b="1" dirty="0" smtClean="0">
                <a:solidFill>
                  <a:srgbClr val="C00000"/>
                </a:solidFill>
              </a:rPr>
              <a:t>The social (interpersonal) style:</a:t>
            </a:r>
          </a:p>
          <a:p>
            <a:pPr algn="l" rtl="0">
              <a:buFontTx/>
              <a:buChar char="-"/>
            </a:pPr>
            <a:r>
              <a:rPr lang="en-US" altLang="en-US" dirty="0" smtClean="0">
                <a:solidFill>
                  <a:srgbClr val="002060"/>
                </a:solidFill>
              </a:rPr>
              <a:t>Communication well with people, both verbally and non-verbally. </a:t>
            </a:r>
          </a:p>
          <a:p>
            <a:pPr algn="l" rtl="0">
              <a:buFont typeface="Wingdings 2" panose="05020102010507070707" pitchFamily="18" charset="2"/>
              <a:buNone/>
            </a:pPr>
            <a:endParaRPr lang="en-US" altLang="en-US" dirty="0" smtClean="0">
              <a:solidFill>
                <a:srgbClr val="002060"/>
              </a:solidFill>
            </a:endParaRPr>
          </a:p>
          <a:p>
            <a:pPr algn="l" rtl="0">
              <a:buFontTx/>
              <a:buChar char="-"/>
            </a:pPr>
            <a:r>
              <a:rPr lang="en-US" altLang="en-US" dirty="0" smtClean="0">
                <a:solidFill>
                  <a:srgbClr val="002060"/>
                </a:solidFill>
              </a:rPr>
              <a:t>listen well and understand other’s views. </a:t>
            </a:r>
          </a:p>
          <a:p>
            <a:pPr algn="l" rtl="0">
              <a:buFont typeface="Wingdings 2" panose="05020102010507070707" pitchFamily="18" charset="2"/>
              <a:buNone/>
            </a:pPr>
            <a:endParaRPr lang="en-US" altLang="en-US" dirty="0" smtClean="0">
              <a:solidFill>
                <a:srgbClr val="002060"/>
              </a:solidFill>
            </a:endParaRPr>
          </a:p>
          <a:p>
            <a:pPr algn="l" rtl="0">
              <a:buFontTx/>
              <a:buChar char="-"/>
            </a:pPr>
            <a:r>
              <a:rPr lang="en-US" altLang="en-US" dirty="0" smtClean="0">
                <a:solidFill>
                  <a:srgbClr val="002060"/>
                </a:solidFill>
              </a:rPr>
              <a:t>Prefer learning in groups</a:t>
            </a:r>
          </a:p>
          <a:p>
            <a:pPr algn="l" rtl="0">
              <a:buFont typeface="Wingdings 2" panose="05020102010507070707" pitchFamily="18" charset="2"/>
              <a:buNone/>
            </a:pPr>
            <a:endParaRPr lang="en-US" altLang="en-US" dirty="0" smtClean="0">
              <a:solidFill>
                <a:srgbClr val="002060"/>
              </a:solidFill>
            </a:endParaRPr>
          </a:p>
          <a:p>
            <a:pPr algn="l" rtl="0">
              <a:buFontTx/>
              <a:buChar char="-"/>
            </a:pPr>
            <a:r>
              <a:rPr lang="en-US" altLang="en-US" dirty="0" smtClean="0">
                <a:solidFill>
                  <a:srgbClr val="002060"/>
                </a:solidFill>
              </a:rPr>
              <a:t>prefer to stay around and talk with others.</a:t>
            </a:r>
          </a:p>
          <a:p>
            <a:pPr algn="l" rtl="0">
              <a:buFont typeface="Wingdings 2" panose="05020102010507070707" pitchFamily="18" charset="2"/>
              <a:buNone/>
            </a:pPr>
            <a:r>
              <a:rPr lang="en-US" altLang="en-US" dirty="0" smtClean="0">
                <a:solidFill>
                  <a:srgbClr val="002060"/>
                </a:solidFill>
              </a:rPr>
              <a:t>-  The frontal and temporal lobes handle much of our social activities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481252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0" name="Rectangle 1034"/>
          <p:cNvSpPr>
            <a:spLocks noChangeArrowheads="1"/>
          </p:cNvSpPr>
          <p:nvPr/>
        </p:nvSpPr>
        <p:spPr bwMode="auto">
          <a:xfrm>
            <a:off x="1930400" y="2590800"/>
            <a:ext cx="1576388" cy="350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ctr" eaLnBrk="1" hangingPunct="1">
              <a:lnSpc>
                <a:spcPct val="115000"/>
              </a:lnSpc>
              <a:spcBef>
                <a:spcPct val="75000"/>
              </a:spcBef>
              <a:spcAft>
                <a:spcPct val="25000"/>
              </a:spcAft>
              <a:buClr>
                <a:srgbClr val="FFFBFD"/>
              </a:buClr>
              <a:buSzPct val="70000"/>
              <a:buFont typeface="Monotype Sorts" charset="2"/>
              <a:buNone/>
              <a:defRPr/>
            </a:pPr>
            <a:r>
              <a:rPr lang="da-DK" dirty="0">
                <a:solidFill>
                  <a:srgbClr val="FFFFFF"/>
                </a:solidFill>
                <a:latin typeface="Arial" charset="0"/>
                <a:cs typeface="Arial" charset="0"/>
              </a:rPr>
              <a:t>Remember </a:t>
            </a:r>
            <a:br>
              <a:rPr lang="da-DK" dirty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da-DK" dirty="0">
                <a:solidFill>
                  <a:srgbClr val="FFFFFF"/>
                </a:solidFill>
                <a:latin typeface="Arial" charset="0"/>
                <a:cs typeface="Arial" charset="0"/>
              </a:rPr>
              <a:t>best when </a:t>
            </a:r>
            <a:br>
              <a:rPr lang="da-DK" dirty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da-DK" dirty="0">
                <a:solidFill>
                  <a:srgbClr val="FFFFFF"/>
                </a:solidFill>
                <a:latin typeface="Arial" charset="0"/>
                <a:cs typeface="Arial" charset="0"/>
              </a:rPr>
              <a:t>they </a:t>
            </a:r>
            <a:r>
              <a:rPr lang="en-US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LISTEN</a:t>
            </a:r>
            <a:r>
              <a:rPr lang="da-DK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br>
              <a:rPr lang="da-DK" dirty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da-DK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Arial" charset="0"/>
              </a:rPr>
              <a:t>to a lecture, a presentation, or an </a:t>
            </a:r>
            <a:br>
              <a:rPr lang="da-DK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Arial" charset="0"/>
              </a:rPr>
            </a:br>
            <a:r>
              <a:rPr lang="da-DK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Arial" charset="0"/>
              </a:rPr>
              <a:t>audiotape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Arial" charset="0"/>
              </a:rPr>
              <a:t>.</a:t>
            </a:r>
            <a:endParaRPr lang="en-US" sz="2000" dirty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52227" name="Rectangle 1035"/>
          <p:cNvSpPr>
            <a:spLocks noChangeArrowheads="1"/>
          </p:cNvSpPr>
          <p:nvPr/>
        </p:nvSpPr>
        <p:spPr bwMode="auto">
          <a:xfrm>
            <a:off x="1920875" y="1447800"/>
            <a:ext cx="1595438" cy="4648200"/>
          </a:xfrm>
          <a:prstGeom prst="rect">
            <a:avLst/>
          </a:prstGeom>
          <a:noFill/>
          <a:ln w="63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ar-SA" altLang="en-US" sz="1800">
              <a:latin typeface="Arial" panose="020B0604020202020204" pitchFamily="34" charset="0"/>
            </a:endParaRPr>
          </a:p>
        </p:txBody>
      </p:sp>
      <p:grpSp>
        <p:nvGrpSpPr>
          <p:cNvPr id="52228" name="Group 1036"/>
          <p:cNvGrpSpPr>
            <a:grpSpLocks/>
          </p:cNvGrpSpPr>
          <p:nvPr/>
        </p:nvGrpSpPr>
        <p:grpSpPr bwMode="auto">
          <a:xfrm>
            <a:off x="2078039" y="1524001"/>
            <a:ext cx="1163637" cy="733425"/>
            <a:chOff x="2208" y="3456"/>
            <a:chExt cx="576" cy="240"/>
          </a:xfrm>
        </p:grpSpPr>
        <p:sp>
          <p:nvSpPr>
            <p:cNvPr id="52256" name="Line 1037"/>
            <p:cNvSpPr>
              <a:spLocks noChangeShapeType="1"/>
            </p:cNvSpPr>
            <p:nvPr/>
          </p:nvSpPr>
          <p:spPr bwMode="auto">
            <a:xfrm>
              <a:off x="2496" y="345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7" name="AutoShape 1038"/>
            <p:cNvSpPr>
              <a:spLocks noChangeArrowheads="1"/>
            </p:cNvSpPr>
            <p:nvPr/>
          </p:nvSpPr>
          <p:spPr bwMode="auto">
            <a:xfrm>
              <a:off x="2208" y="3456"/>
              <a:ext cx="576" cy="240"/>
            </a:xfrm>
            <a:prstGeom prst="roundRect">
              <a:avLst>
                <a:gd name="adj" fmla="val 16667"/>
              </a:avLst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ar-SA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2258" name="Rectangle 1039"/>
            <p:cNvSpPr>
              <a:spLocks noChangeArrowheads="1"/>
            </p:cNvSpPr>
            <p:nvPr/>
          </p:nvSpPr>
          <p:spPr bwMode="auto">
            <a:xfrm>
              <a:off x="2280" y="3490"/>
              <a:ext cx="432" cy="90"/>
            </a:xfrm>
            <a:prstGeom prst="rect">
              <a:avLst/>
            </a:prstGeom>
            <a:solidFill>
              <a:srgbClr val="EF73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da-DK" altLang="en-US" sz="1200" b="1">
                <a:latin typeface="Arial" panose="020B0604020202020204" pitchFamily="34" charset="0"/>
              </a:endParaRPr>
            </a:p>
          </p:txBody>
        </p:sp>
      </p:grpSp>
      <p:sp>
        <p:nvSpPr>
          <p:cNvPr id="52229" name="Rectangle 1040"/>
          <p:cNvSpPr>
            <a:spLocks noChangeArrowheads="1"/>
          </p:cNvSpPr>
          <p:nvPr/>
        </p:nvSpPr>
        <p:spPr bwMode="auto">
          <a:xfrm>
            <a:off x="2133600" y="1631950"/>
            <a:ext cx="1066800" cy="52322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Auditory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Learners</a:t>
            </a:r>
            <a:endParaRPr lang="en-US" altLang="en-US" sz="900" b="1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245777" name="Rectangle 1041"/>
          <p:cNvSpPr>
            <a:spLocks noChangeArrowheads="1"/>
          </p:cNvSpPr>
          <p:nvPr/>
        </p:nvSpPr>
        <p:spPr bwMode="auto">
          <a:xfrm>
            <a:off x="8675689" y="2590800"/>
            <a:ext cx="1576387" cy="350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ctr" eaLnBrk="1" hangingPunct="1">
              <a:lnSpc>
                <a:spcPct val="115000"/>
              </a:lnSpc>
              <a:spcBef>
                <a:spcPct val="75000"/>
              </a:spcBef>
              <a:spcAft>
                <a:spcPct val="25000"/>
              </a:spcAft>
              <a:buClr>
                <a:srgbClr val="FFFBFD"/>
              </a:buClr>
              <a:buSzPct val="70000"/>
              <a:buFont typeface="Monotype Sorts" charset="2"/>
              <a:buNone/>
              <a:defRPr/>
            </a:pP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Remember </a:t>
            </a:r>
            <a:b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best when </a:t>
            </a:r>
            <a:b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they </a:t>
            </a:r>
            <a:r>
              <a:rPr lang="en-US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DISCUSS</a:t>
            </a: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Arial" charset="0"/>
              </a:rPr>
              <a:t>with others the new </a:t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Arial" charset="0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Arial" charset="0"/>
              </a:rPr>
              <a:t>and complex information they are learning.</a:t>
            </a:r>
            <a:endParaRPr lang="en-US" sz="2000" dirty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52231" name="Rectangle 1042"/>
          <p:cNvSpPr>
            <a:spLocks noChangeArrowheads="1"/>
          </p:cNvSpPr>
          <p:nvPr/>
        </p:nvSpPr>
        <p:spPr bwMode="auto">
          <a:xfrm>
            <a:off x="8675689" y="1447800"/>
            <a:ext cx="1595437" cy="4648200"/>
          </a:xfrm>
          <a:prstGeom prst="rect">
            <a:avLst/>
          </a:prstGeom>
          <a:noFill/>
          <a:ln w="127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ar-SA" altLang="en-US" sz="1800">
              <a:latin typeface="Arial" panose="020B0604020202020204" pitchFamily="34" charset="0"/>
            </a:endParaRPr>
          </a:p>
        </p:txBody>
      </p:sp>
      <p:grpSp>
        <p:nvGrpSpPr>
          <p:cNvPr id="52232" name="Group 1043"/>
          <p:cNvGrpSpPr>
            <a:grpSpLocks/>
          </p:cNvGrpSpPr>
          <p:nvPr/>
        </p:nvGrpSpPr>
        <p:grpSpPr bwMode="auto">
          <a:xfrm>
            <a:off x="8947151" y="1524001"/>
            <a:ext cx="1165225" cy="733425"/>
            <a:chOff x="2208" y="3456"/>
            <a:chExt cx="576" cy="240"/>
          </a:xfrm>
        </p:grpSpPr>
        <p:sp>
          <p:nvSpPr>
            <p:cNvPr id="52253" name="Line 1044"/>
            <p:cNvSpPr>
              <a:spLocks noChangeShapeType="1"/>
            </p:cNvSpPr>
            <p:nvPr/>
          </p:nvSpPr>
          <p:spPr bwMode="auto">
            <a:xfrm>
              <a:off x="2496" y="345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4" name="AutoShape 1045"/>
            <p:cNvSpPr>
              <a:spLocks noChangeArrowheads="1"/>
            </p:cNvSpPr>
            <p:nvPr/>
          </p:nvSpPr>
          <p:spPr bwMode="auto">
            <a:xfrm>
              <a:off x="2208" y="3456"/>
              <a:ext cx="576" cy="240"/>
            </a:xfrm>
            <a:prstGeom prst="roundRect">
              <a:avLst>
                <a:gd name="adj" fmla="val 16667"/>
              </a:avLst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ar-SA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2255" name="Rectangle 1046"/>
            <p:cNvSpPr>
              <a:spLocks noChangeArrowheads="1"/>
            </p:cNvSpPr>
            <p:nvPr/>
          </p:nvSpPr>
          <p:spPr bwMode="auto">
            <a:xfrm>
              <a:off x="2280" y="3490"/>
              <a:ext cx="432" cy="90"/>
            </a:xfrm>
            <a:prstGeom prst="rect">
              <a:avLst/>
            </a:prstGeom>
            <a:solidFill>
              <a:srgbClr val="EF73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da-DK" altLang="en-US" sz="1200" b="1">
                <a:latin typeface="Arial" panose="020B0604020202020204" pitchFamily="34" charset="0"/>
              </a:endParaRPr>
            </a:p>
          </p:txBody>
        </p:sp>
      </p:grpSp>
      <p:sp>
        <p:nvSpPr>
          <p:cNvPr id="52233" name="Rectangle 1047"/>
          <p:cNvSpPr>
            <a:spLocks noChangeArrowheads="1"/>
          </p:cNvSpPr>
          <p:nvPr/>
        </p:nvSpPr>
        <p:spPr bwMode="auto">
          <a:xfrm>
            <a:off x="8991600" y="1631950"/>
            <a:ext cx="1081088" cy="52322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Verbal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Learners</a:t>
            </a:r>
            <a:endParaRPr lang="en-US" altLang="en-US" sz="900" b="1">
              <a:latin typeface="Arial Narrow" panose="020B0606020202030204" pitchFamily="34" charset="0"/>
            </a:endParaRPr>
          </a:p>
        </p:txBody>
      </p:sp>
      <p:grpSp>
        <p:nvGrpSpPr>
          <p:cNvPr id="52234" name="Group 1084"/>
          <p:cNvGrpSpPr>
            <a:grpSpLocks/>
          </p:cNvGrpSpPr>
          <p:nvPr/>
        </p:nvGrpSpPr>
        <p:grpSpPr bwMode="auto">
          <a:xfrm>
            <a:off x="5300664" y="1447800"/>
            <a:ext cx="1595437" cy="4648200"/>
            <a:chOff x="2376" y="912"/>
            <a:chExt cx="1020" cy="2928"/>
          </a:xfrm>
        </p:grpSpPr>
        <p:sp>
          <p:nvSpPr>
            <p:cNvPr id="245784" name="Rectangle 1048"/>
            <p:cNvSpPr>
              <a:spLocks noChangeArrowheads="1"/>
            </p:cNvSpPr>
            <p:nvPr/>
          </p:nvSpPr>
          <p:spPr bwMode="auto">
            <a:xfrm>
              <a:off x="2376" y="1632"/>
              <a:ext cx="1008" cy="22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/>
            <a:lstStyle/>
            <a:p>
              <a:pPr algn="ctr" eaLnBrk="1" hangingPunct="1">
                <a:lnSpc>
                  <a:spcPct val="115000"/>
                </a:lnSpc>
                <a:spcBef>
                  <a:spcPct val="75000"/>
                </a:spcBef>
                <a:spcAft>
                  <a:spcPct val="25000"/>
                </a:spcAft>
                <a:buClr>
                  <a:srgbClr val="FFFBFD"/>
                </a:buClr>
                <a:buSzPct val="70000"/>
                <a:buFont typeface="Monotype Sorts" charset="2"/>
                <a:buNone/>
                <a:defRPr/>
              </a:pPr>
              <a:r>
                <a:rPr lang="en-US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Remember </a:t>
              </a:r>
              <a:br>
                <a:rPr lang="en-US" dirty="0">
                  <a:solidFill>
                    <a:srgbClr val="FFFFFF"/>
                  </a:solidFill>
                  <a:latin typeface="Arial" charset="0"/>
                  <a:cs typeface="Arial" charset="0"/>
                </a:rPr>
              </a:br>
              <a:r>
                <a:rPr lang="en-US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best when </a:t>
              </a:r>
              <a:br>
                <a:rPr lang="en-US" dirty="0">
                  <a:solidFill>
                    <a:srgbClr val="FFFFFF"/>
                  </a:solidFill>
                  <a:latin typeface="Arial" charset="0"/>
                  <a:cs typeface="Arial" charset="0"/>
                </a:rPr>
              </a:br>
              <a:r>
                <a:rPr lang="en-US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they </a:t>
              </a:r>
              <a:r>
                <a:rPr lang="en-US" dirty="0">
                  <a:solidFill>
                    <a:srgbClr val="FF66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Arial" charset="0"/>
                </a:rPr>
                <a:t>READ</a:t>
              </a:r>
              <a:r>
                <a:rPr lang="en-US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 </a:t>
              </a:r>
              <a:r>
                <a:rPr lang="en-US" dirty="0">
                  <a:solidFill>
                    <a:schemeClr val="bg2">
                      <a:lumMod val="25000"/>
                    </a:schemeClr>
                  </a:solidFill>
                  <a:latin typeface="Arial" charset="0"/>
                  <a:cs typeface="Arial" charset="0"/>
                </a:rPr>
                <a:t>the written word (textbooks, memos, </a:t>
              </a:r>
              <a:br>
                <a:rPr lang="en-US" dirty="0">
                  <a:solidFill>
                    <a:schemeClr val="bg2">
                      <a:lumMod val="25000"/>
                    </a:schemeClr>
                  </a:solidFill>
                  <a:latin typeface="Arial" charset="0"/>
                  <a:cs typeface="Arial" charset="0"/>
                </a:rPr>
              </a:br>
              <a:r>
                <a:rPr lang="en-US" dirty="0">
                  <a:solidFill>
                    <a:schemeClr val="bg2">
                      <a:lumMod val="25000"/>
                    </a:schemeClr>
                  </a:solidFill>
                  <a:latin typeface="Arial" charset="0"/>
                  <a:cs typeface="Arial" charset="0"/>
                </a:rPr>
                <a:t> and e-mail messages</a:t>
              </a:r>
              <a:r>
                <a:rPr lang="en-US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).</a:t>
              </a:r>
              <a:endParaRPr lang="en-US" sz="2000" dirty="0">
                <a:solidFill>
                  <a:srgbClr val="FFFFFF"/>
                </a:solidFill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52246" name="Rectangle 1049"/>
            <p:cNvSpPr>
              <a:spLocks noChangeArrowheads="1"/>
            </p:cNvSpPr>
            <p:nvPr/>
          </p:nvSpPr>
          <p:spPr bwMode="auto">
            <a:xfrm>
              <a:off x="2376" y="912"/>
              <a:ext cx="1020" cy="2928"/>
            </a:xfrm>
            <a:prstGeom prst="rect">
              <a:avLst/>
            </a:prstGeom>
            <a:noFill/>
            <a:ln w="12700">
              <a:solidFill>
                <a:srgbClr val="FF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ar-SA" altLang="en-US" sz="1800">
                <a:latin typeface="Arial" panose="020B0604020202020204" pitchFamily="34" charset="0"/>
              </a:endParaRPr>
            </a:p>
          </p:txBody>
        </p:sp>
        <p:grpSp>
          <p:nvGrpSpPr>
            <p:cNvPr id="52247" name="Group 1074"/>
            <p:cNvGrpSpPr>
              <a:grpSpLocks/>
            </p:cNvGrpSpPr>
            <p:nvPr/>
          </p:nvGrpSpPr>
          <p:grpSpPr bwMode="auto">
            <a:xfrm>
              <a:off x="2454" y="960"/>
              <a:ext cx="864" cy="466"/>
              <a:chOff x="2448" y="960"/>
              <a:chExt cx="864" cy="466"/>
            </a:xfrm>
          </p:grpSpPr>
          <p:grpSp>
            <p:nvGrpSpPr>
              <p:cNvPr id="52248" name="Group 1050"/>
              <p:cNvGrpSpPr>
                <a:grpSpLocks/>
              </p:cNvGrpSpPr>
              <p:nvPr/>
            </p:nvGrpSpPr>
            <p:grpSpPr bwMode="auto">
              <a:xfrm>
                <a:off x="2472" y="960"/>
                <a:ext cx="816" cy="462"/>
                <a:chOff x="2208" y="3456"/>
                <a:chExt cx="576" cy="240"/>
              </a:xfrm>
            </p:grpSpPr>
            <p:sp>
              <p:nvSpPr>
                <p:cNvPr id="52250" name="Line 1051"/>
                <p:cNvSpPr>
                  <a:spLocks noChangeShapeType="1"/>
                </p:cNvSpPr>
                <p:nvPr/>
              </p:nvSpPr>
              <p:spPr bwMode="auto">
                <a:xfrm>
                  <a:off x="2496" y="3456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251" name="AutoShape 1052"/>
                <p:cNvSpPr>
                  <a:spLocks noChangeArrowheads="1"/>
                </p:cNvSpPr>
                <p:nvPr/>
              </p:nvSpPr>
              <p:spPr bwMode="auto">
                <a:xfrm>
                  <a:off x="2208" y="3456"/>
                  <a:ext cx="576" cy="24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ts val="300"/>
                    </a:spcBef>
                    <a:buClr>
                      <a:schemeClr val="accent2"/>
                    </a:buClr>
                    <a:buFont typeface="Georgia" panose="02040502050405020303" pitchFamily="18" charset="0"/>
                    <a:buChar char="▫"/>
                    <a:defRPr sz="2600">
                      <a:solidFill>
                        <a:schemeClr val="accent2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400">
                      <a:solidFill>
                        <a:schemeClr val="accent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200">
                      <a:solidFill>
                        <a:schemeClr val="accent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ar-SA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2252" name="Rectangle 1053"/>
                <p:cNvSpPr>
                  <a:spLocks noChangeArrowheads="1"/>
                </p:cNvSpPr>
                <p:nvPr/>
              </p:nvSpPr>
              <p:spPr bwMode="auto">
                <a:xfrm>
                  <a:off x="2280" y="3490"/>
                  <a:ext cx="432" cy="90"/>
                </a:xfrm>
                <a:prstGeom prst="rect">
                  <a:avLst/>
                </a:prstGeom>
                <a:solidFill>
                  <a:srgbClr val="FF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lvl1pPr>
                  <a:lvl2pPr marL="742950" indent="-285750">
                    <a:spcBef>
                      <a:spcPts val="300"/>
                    </a:spcBef>
                    <a:buClr>
                      <a:schemeClr val="accent2"/>
                    </a:buClr>
                    <a:buFont typeface="Georgia" panose="02040502050405020303" pitchFamily="18" charset="0"/>
                    <a:buChar char="▫"/>
                    <a:defRPr sz="2600">
                      <a:solidFill>
                        <a:schemeClr val="accent2"/>
                      </a:solidFill>
                      <a:latin typeface="Georgia" panose="02040502050405020303" pitchFamily="18" charset="0"/>
                    </a:defRPr>
                  </a:lvl2pPr>
                  <a:lvl3pPr marL="1143000" indent="-22860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400">
                      <a:solidFill>
                        <a:schemeClr val="accent1"/>
                      </a:solidFill>
                      <a:latin typeface="Georgia" panose="02040502050405020303" pitchFamily="18" charset="0"/>
                    </a:defRPr>
                  </a:lvl3pPr>
                  <a:lvl4pPr marL="1600200" indent="-22860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200">
                      <a:solidFill>
                        <a:schemeClr val="accent1"/>
                      </a:solidFill>
                      <a:latin typeface="Georgia" panose="02040502050405020303" pitchFamily="18" charset="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Georgia" panose="02040502050405020303" pitchFamily="18" charset="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Georgia" panose="02040502050405020303" pitchFamily="18" charset="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Georgia" panose="02040502050405020303" pitchFamily="18" charset="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Georgia" panose="02040502050405020303" pitchFamily="18" charset="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Georgia" panose="02040502050405020303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da-DK" altLang="en-US" sz="1200" b="1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52249" name="Rectangle 1054"/>
              <p:cNvSpPr>
                <a:spLocks noChangeArrowheads="1"/>
              </p:cNvSpPr>
              <p:nvPr/>
            </p:nvSpPr>
            <p:spPr bwMode="auto">
              <a:xfrm>
                <a:off x="2448" y="961"/>
                <a:ext cx="864" cy="4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300"/>
                  </a:spcBef>
                  <a:buClr>
                    <a:srgbClr val="A04DA3"/>
                  </a:buClr>
                  <a:buFont typeface="Georgia" panose="02040502050405020303" pitchFamily="18" charset="0"/>
                  <a:buChar char="•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1pPr>
                <a:lvl2pPr marL="742950" indent="-285750">
                  <a:spcBef>
                    <a:spcPts val="300"/>
                  </a:spcBef>
                  <a:buClr>
                    <a:schemeClr val="accent2"/>
                  </a:buClr>
                  <a:buFont typeface="Georgia" panose="02040502050405020303" pitchFamily="18" charset="0"/>
                  <a:buChar char="▫"/>
                  <a:defRPr sz="2600">
                    <a:solidFill>
                      <a:schemeClr val="accent2"/>
                    </a:solidFill>
                    <a:latin typeface="Georgia" panose="02040502050405020303" pitchFamily="18" charset="0"/>
                  </a:defRPr>
                </a:lvl2pPr>
                <a:lvl3pPr marL="1143000" indent="-228600">
                  <a:spcBef>
                    <a:spcPts val="300"/>
                  </a:spcBef>
                  <a:buClr>
                    <a:schemeClr val="accent1"/>
                  </a:buClr>
                  <a:buFont typeface="Wingdings 2" panose="05020102010507070707" pitchFamily="18" charset="2"/>
                  <a:buChar char=""/>
                  <a:defRPr sz="2400">
                    <a:solidFill>
                      <a:schemeClr val="accent1"/>
                    </a:solidFill>
                    <a:latin typeface="Georgia" panose="02040502050405020303" pitchFamily="18" charset="0"/>
                  </a:defRPr>
                </a:lvl3pPr>
                <a:lvl4pPr marL="1600200" indent="-228600">
                  <a:spcBef>
                    <a:spcPts val="300"/>
                  </a:spcBef>
                  <a:buClr>
                    <a:schemeClr val="accent1"/>
                  </a:buClr>
                  <a:buFont typeface="Wingdings 2" panose="05020102010507070707" pitchFamily="18" charset="2"/>
                  <a:buChar char=""/>
                  <a:defRPr sz="2200">
                    <a:solidFill>
                      <a:schemeClr val="accent1"/>
                    </a:solidFill>
                    <a:latin typeface="Georgia" panose="02040502050405020303" pitchFamily="18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Georgia" panose="02040502050405020303" pitchFamily="18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Georgia" panose="02040502050405020303" pitchFamily="18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Georgia" panose="02040502050405020303" pitchFamily="18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Georgia" panose="02040502050405020303" pitchFamily="18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Georgia" panose="02040502050405020303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400" b="1">
                    <a:latin typeface="Arial" panose="020B0604020202020204" pitchFamily="34" charset="0"/>
                  </a:rPr>
                  <a:t>Visual </a:t>
                </a:r>
                <a:br>
                  <a:rPr lang="en-US" altLang="en-US" sz="1400" b="1">
                    <a:latin typeface="Arial" panose="020B0604020202020204" pitchFamily="34" charset="0"/>
                  </a:rPr>
                </a:br>
                <a:r>
                  <a:rPr lang="en-US" altLang="en-US" sz="1400" b="1">
                    <a:latin typeface="Arial" panose="020B0604020202020204" pitchFamily="34" charset="0"/>
                  </a:rPr>
                  <a:t>Text</a:t>
                </a:r>
              </a:p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400" b="1">
                    <a:latin typeface="Arial" panose="020B0604020202020204" pitchFamily="34" charset="0"/>
                  </a:rPr>
                  <a:t>Learners</a:t>
                </a:r>
                <a:endParaRPr lang="en-US" altLang="en-US" sz="900" b="1">
                  <a:solidFill>
                    <a:srgbClr val="FFFF66"/>
                  </a:solidFill>
                  <a:latin typeface="Arial Narrow" panose="020B0606020202030204" pitchFamily="34" charset="0"/>
                </a:endParaRPr>
              </a:p>
            </p:txBody>
          </p:sp>
        </p:grpSp>
      </p:grpSp>
      <p:sp>
        <p:nvSpPr>
          <p:cNvPr id="245791" name="Rectangle 1055"/>
          <p:cNvSpPr>
            <a:spLocks noChangeArrowheads="1"/>
          </p:cNvSpPr>
          <p:nvPr/>
        </p:nvSpPr>
        <p:spPr bwMode="auto">
          <a:xfrm>
            <a:off x="6986589" y="2590800"/>
            <a:ext cx="1577975" cy="350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ctr" eaLnBrk="1" hangingPunct="1">
              <a:lnSpc>
                <a:spcPct val="115000"/>
              </a:lnSpc>
              <a:spcBef>
                <a:spcPct val="75000"/>
              </a:spcBef>
              <a:spcAft>
                <a:spcPct val="25000"/>
              </a:spcAft>
              <a:buClr>
                <a:srgbClr val="FFFBFD"/>
              </a:buClr>
              <a:buSzPct val="70000"/>
              <a:buFont typeface="Monotype Sorts" charset="2"/>
              <a:buNone/>
              <a:defRPr/>
            </a:pP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Remember </a:t>
            </a:r>
            <a:b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best by </a:t>
            </a:r>
            <a:r>
              <a:rPr lang="en-US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DOING</a:t>
            </a: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b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Arial" charset="0"/>
              </a:rPr>
              <a:t>rather than sitting and listening, reading, </a:t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Arial" charset="0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Arial" charset="0"/>
              </a:rPr>
              <a:t>or thinking about the information</a:t>
            </a: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2000" dirty="0">
              <a:solidFill>
                <a:srgbClr val="FFFFF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52236" name="Rectangle 1056"/>
          <p:cNvSpPr>
            <a:spLocks noChangeArrowheads="1"/>
          </p:cNvSpPr>
          <p:nvPr/>
        </p:nvSpPr>
        <p:spPr bwMode="auto">
          <a:xfrm>
            <a:off x="6986589" y="1447800"/>
            <a:ext cx="1597025" cy="4648200"/>
          </a:xfrm>
          <a:prstGeom prst="rect">
            <a:avLst/>
          </a:prstGeom>
          <a:noFill/>
          <a:ln w="127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ar-SA" altLang="en-US" sz="1800">
              <a:latin typeface="Arial" panose="020B0604020202020204" pitchFamily="34" charset="0"/>
            </a:endParaRPr>
          </a:p>
        </p:txBody>
      </p:sp>
      <p:sp>
        <p:nvSpPr>
          <p:cNvPr id="52237" name="Line 1058"/>
          <p:cNvSpPr>
            <a:spLocks noChangeShapeType="1"/>
          </p:cNvSpPr>
          <p:nvPr/>
        </p:nvSpPr>
        <p:spPr bwMode="auto">
          <a:xfrm>
            <a:off x="7762875" y="1522414"/>
            <a:ext cx="0" cy="733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AutoShape 1059"/>
          <p:cNvSpPr>
            <a:spLocks noChangeArrowheads="1"/>
          </p:cNvSpPr>
          <p:nvPr/>
        </p:nvSpPr>
        <p:spPr bwMode="auto">
          <a:xfrm>
            <a:off x="7124700" y="1522414"/>
            <a:ext cx="1276350" cy="733425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latin typeface="Arial Unicode MS" panose="020B0604020202020204" pitchFamily="34" charset="-128"/>
              </a:rPr>
              <a:t>Tactile and/or </a:t>
            </a:r>
            <a:br>
              <a:rPr lang="en-US" altLang="en-US" sz="1400" b="1">
                <a:latin typeface="Arial Unicode MS" panose="020B0604020202020204" pitchFamily="34" charset="-128"/>
              </a:rPr>
            </a:br>
            <a:r>
              <a:rPr lang="en-US" altLang="en-US" sz="1400" b="1">
                <a:latin typeface="Arial Unicode MS" panose="020B0604020202020204" pitchFamily="34" charset="-128"/>
              </a:rPr>
              <a:t>Kinesthetic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latin typeface="Arial Unicode MS" panose="020B0604020202020204" pitchFamily="34" charset="-128"/>
              </a:rPr>
              <a:t>Learners</a:t>
            </a:r>
          </a:p>
        </p:txBody>
      </p:sp>
      <p:sp>
        <p:nvSpPr>
          <p:cNvPr id="245798" name="Rectangle 1062"/>
          <p:cNvSpPr>
            <a:spLocks noChangeArrowheads="1"/>
          </p:cNvSpPr>
          <p:nvPr/>
        </p:nvSpPr>
        <p:spPr bwMode="auto">
          <a:xfrm>
            <a:off x="3606801" y="2590800"/>
            <a:ext cx="1577975" cy="350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ctr" eaLnBrk="1" hangingPunct="1">
              <a:lnSpc>
                <a:spcPct val="115000"/>
              </a:lnSpc>
              <a:spcBef>
                <a:spcPct val="75000"/>
              </a:spcBef>
              <a:spcAft>
                <a:spcPct val="25000"/>
              </a:spcAft>
              <a:buClr>
                <a:srgbClr val="FFFBFD"/>
              </a:buClr>
              <a:buSzPct val="70000"/>
              <a:buFont typeface="Monotype Sorts" charset="2"/>
              <a:buNone/>
              <a:defRPr/>
            </a:pP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Remember </a:t>
            </a:r>
            <a:b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best when </a:t>
            </a:r>
            <a:b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they </a:t>
            </a:r>
            <a:r>
              <a:rPr lang="en-US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SEE</a:t>
            </a: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Arial" charset="0"/>
              </a:rPr>
              <a:t>(create) mental images </a:t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Arial" charset="0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Arial" charset="0"/>
              </a:rPr>
              <a:t>of what </a:t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Arial" charset="0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Arial" charset="0"/>
              </a:rPr>
              <a:t>they hear </a:t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Arial" charset="0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Arial" charset="0"/>
              </a:rPr>
              <a:t>or read.</a:t>
            </a:r>
            <a:endParaRPr lang="en-US" sz="2000" dirty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52240" name="Rectangle 1063"/>
          <p:cNvSpPr>
            <a:spLocks noChangeArrowheads="1"/>
          </p:cNvSpPr>
          <p:nvPr/>
        </p:nvSpPr>
        <p:spPr bwMode="auto">
          <a:xfrm>
            <a:off x="3611564" y="1447800"/>
            <a:ext cx="1597025" cy="4648200"/>
          </a:xfrm>
          <a:prstGeom prst="rect">
            <a:avLst/>
          </a:prstGeom>
          <a:noFill/>
          <a:ln w="317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ar-SA" altLang="en-US" sz="1800">
              <a:latin typeface="Arial" panose="020B0604020202020204" pitchFamily="34" charset="0"/>
            </a:endParaRPr>
          </a:p>
        </p:txBody>
      </p:sp>
      <p:sp>
        <p:nvSpPr>
          <p:cNvPr id="52241" name="Line 1065"/>
          <p:cNvSpPr>
            <a:spLocks noChangeShapeType="1"/>
          </p:cNvSpPr>
          <p:nvPr/>
        </p:nvSpPr>
        <p:spPr bwMode="auto">
          <a:xfrm>
            <a:off x="4405313" y="1524001"/>
            <a:ext cx="0" cy="733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2" name="AutoShape 1066"/>
          <p:cNvSpPr>
            <a:spLocks noChangeArrowheads="1"/>
          </p:cNvSpPr>
          <p:nvPr/>
        </p:nvSpPr>
        <p:spPr bwMode="auto">
          <a:xfrm>
            <a:off x="3767138" y="1524001"/>
            <a:ext cx="1276350" cy="733425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latin typeface="Arial Unicode MS" panose="020B0604020202020204" pitchFamily="34" charset="-128"/>
              </a:rPr>
              <a:t>Visual </a:t>
            </a:r>
            <a:br>
              <a:rPr lang="en-US" altLang="en-US" sz="1400" b="1">
                <a:latin typeface="Arial Unicode MS" panose="020B0604020202020204" pitchFamily="34" charset="-128"/>
              </a:rPr>
            </a:br>
            <a:r>
              <a:rPr lang="en-US" altLang="en-US" sz="1400" b="1">
                <a:latin typeface="Arial Unicode MS" panose="020B0604020202020204" pitchFamily="34" charset="-128"/>
              </a:rPr>
              <a:t>Picture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latin typeface="Arial Unicode MS" panose="020B0604020202020204" pitchFamily="34" charset="-128"/>
              </a:rPr>
              <a:t>Learners</a:t>
            </a:r>
            <a:endParaRPr lang="da-DK" altLang="en-US" sz="1400" b="1">
              <a:latin typeface="Arial Unicode MS" panose="020B0604020202020204" pitchFamily="34" charset="-128"/>
            </a:endParaRPr>
          </a:p>
        </p:txBody>
      </p:sp>
      <p:sp>
        <p:nvSpPr>
          <p:cNvPr id="245823" name="Rectangle 1087"/>
          <p:cNvSpPr>
            <a:spLocks noChangeArrowheads="1"/>
          </p:cNvSpPr>
          <p:nvPr/>
        </p:nvSpPr>
        <p:spPr bwMode="auto">
          <a:xfrm>
            <a:off x="2654300" y="457201"/>
            <a:ext cx="6883400" cy="574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/>
          <a:lstStyle/>
          <a:p>
            <a:pPr algn="ctr" eaLnBrk="1" hangingPunct="1">
              <a:defRPr/>
            </a:pP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Perceptual Elements of style</a:t>
            </a:r>
          </a:p>
        </p:txBody>
      </p:sp>
      <p:sp>
        <p:nvSpPr>
          <p:cNvPr id="52244" name="Line 1089"/>
          <p:cNvSpPr>
            <a:spLocks noChangeShapeType="1"/>
          </p:cNvSpPr>
          <p:nvPr/>
        </p:nvSpPr>
        <p:spPr bwMode="auto">
          <a:xfrm>
            <a:off x="1828800" y="1066800"/>
            <a:ext cx="8534400" cy="0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3198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1738313" y="285750"/>
            <a:ext cx="8786812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en-US" sz="2800" b="1" dirty="0">
              <a:solidFill>
                <a:srgbClr val="C00000"/>
              </a:solidFill>
            </a:endParaRPr>
          </a:p>
          <a:p>
            <a:pPr algn="ctr" eaLnBrk="1" hangingPunct="1">
              <a:defRPr/>
            </a:pPr>
            <a:r>
              <a:rPr lang="en-US" sz="3200" b="1" dirty="0">
                <a:solidFill>
                  <a:srgbClr val="C00000"/>
                </a:solidFill>
              </a:rPr>
              <a:t>How can you learn from learning experiences (both academic &amp; non-academic)?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05001" y="2209801"/>
            <a:ext cx="8429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By active reflection 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309814" y="3143250"/>
            <a:ext cx="807243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Reflection is purposeful and systematic revisiting of a learning experience with a view to learning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09814" y="5286375"/>
            <a:ext cx="70008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Any incident that you either participate in or see/hear</a:t>
            </a:r>
            <a:endParaRPr lang="en-GB" altLang="en-US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881189" y="2643189"/>
            <a:ext cx="8429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What is </a:t>
            </a:r>
            <a:r>
              <a:rPr lang="en-US" altLang="en-US" b="1">
                <a:solidFill>
                  <a:srgbClr val="FF0000"/>
                </a:solidFill>
                <a:latin typeface="Arial" panose="020B0604020202020204" pitchFamily="34" charset="0"/>
              </a:rPr>
              <a:t>reflection</a:t>
            </a:r>
            <a:r>
              <a:rPr lang="en-US" altLang="en-US" b="1">
                <a:latin typeface="Arial" panose="020B0604020202020204" pitchFamily="34" charset="0"/>
              </a:rPr>
              <a:t>? 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881189" y="4714876"/>
            <a:ext cx="8429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What is a </a:t>
            </a:r>
            <a:r>
              <a:rPr lang="en-US" altLang="en-US" b="1">
                <a:solidFill>
                  <a:srgbClr val="FF0000"/>
                </a:solidFill>
                <a:latin typeface="Arial" panose="020B0604020202020204" pitchFamily="34" charset="0"/>
              </a:rPr>
              <a:t>learning experience</a:t>
            </a:r>
            <a:r>
              <a:rPr lang="en-US" altLang="en-US" b="1">
                <a:latin typeface="Arial" panose="020B0604020202020204" pitchFamily="34" charset="0"/>
              </a:rPr>
              <a:t>? </a:t>
            </a:r>
            <a:endParaRPr lang="en-GB" altLang="en-US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7511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881313" y="1571625"/>
            <a:ext cx="6324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200" b="1">
                <a:solidFill>
                  <a:schemeClr val="accent2"/>
                </a:solidFill>
                <a:latin typeface="Calibri" panose="020F0502020204030204" pitchFamily="34" charset="0"/>
              </a:rPr>
              <a:t>Kolb’s cycle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809875" y="2286001"/>
            <a:ext cx="6705600" cy="4106863"/>
            <a:chOff x="912" y="1152"/>
            <a:chExt cx="4224" cy="2587"/>
          </a:xfrm>
        </p:grpSpPr>
        <p:grpSp>
          <p:nvGrpSpPr>
            <p:cNvPr id="56326" name="Group 18"/>
            <p:cNvGrpSpPr>
              <a:grpSpLocks/>
            </p:cNvGrpSpPr>
            <p:nvPr/>
          </p:nvGrpSpPr>
          <p:grpSpPr bwMode="auto">
            <a:xfrm>
              <a:off x="1440" y="1344"/>
              <a:ext cx="3072" cy="2160"/>
              <a:chOff x="1440" y="1344"/>
              <a:chExt cx="3072" cy="2160"/>
            </a:xfrm>
          </p:grpSpPr>
          <p:sp>
            <p:nvSpPr>
              <p:cNvPr id="56332" name="Oval 5"/>
              <p:cNvSpPr>
                <a:spLocks noChangeArrowheads="1"/>
              </p:cNvSpPr>
              <p:nvPr/>
            </p:nvSpPr>
            <p:spPr bwMode="auto">
              <a:xfrm>
                <a:off x="1440" y="1344"/>
                <a:ext cx="3072" cy="2160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ts val="300"/>
                  </a:spcBef>
                  <a:buClr>
                    <a:srgbClr val="A04DA3"/>
                  </a:buClr>
                  <a:buFont typeface="Georgia" panose="02040502050405020303" pitchFamily="18" charset="0"/>
                  <a:buChar char="•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</a:defRPr>
                </a:lvl1pPr>
                <a:lvl2pPr marL="742950" indent="-285750">
                  <a:spcBef>
                    <a:spcPts val="300"/>
                  </a:spcBef>
                  <a:buClr>
                    <a:schemeClr val="accent2"/>
                  </a:buClr>
                  <a:buFont typeface="Georgia" panose="02040502050405020303" pitchFamily="18" charset="0"/>
                  <a:buChar char="▫"/>
                  <a:defRPr sz="2600">
                    <a:solidFill>
                      <a:schemeClr val="accent2"/>
                    </a:solidFill>
                    <a:latin typeface="Georgia" panose="02040502050405020303" pitchFamily="18" charset="0"/>
                  </a:defRPr>
                </a:lvl2pPr>
                <a:lvl3pPr marL="1143000" indent="-228600">
                  <a:spcBef>
                    <a:spcPts val="300"/>
                  </a:spcBef>
                  <a:buClr>
                    <a:schemeClr val="accent1"/>
                  </a:buClr>
                  <a:buFont typeface="Wingdings 2" panose="05020102010507070707" pitchFamily="18" charset="2"/>
                  <a:buChar char=""/>
                  <a:defRPr sz="2400">
                    <a:solidFill>
                      <a:schemeClr val="accent1"/>
                    </a:solidFill>
                    <a:latin typeface="Georgia" panose="02040502050405020303" pitchFamily="18" charset="0"/>
                  </a:defRPr>
                </a:lvl3pPr>
                <a:lvl4pPr marL="1600200" indent="-228600">
                  <a:spcBef>
                    <a:spcPts val="300"/>
                  </a:spcBef>
                  <a:buClr>
                    <a:schemeClr val="accent1"/>
                  </a:buClr>
                  <a:buFont typeface="Wingdings 2" panose="05020102010507070707" pitchFamily="18" charset="2"/>
                  <a:buChar char=""/>
                  <a:defRPr sz="2200">
                    <a:solidFill>
                      <a:schemeClr val="accent1"/>
                    </a:solidFill>
                    <a:latin typeface="Georgia" panose="02040502050405020303" pitchFamily="18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Georgia" panose="02040502050405020303" pitchFamily="18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Georgia" panose="02040502050405020303" pitchFamily="18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Georgia" panose="02040502050405020303" pitchFamily="18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Georgia" panose="02040502050405020303" pitchFamily="18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Georgia" panose="02040502050405020303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GB" altLang="en-US" sz="1800">
                  <a:latin typeface="Calibri" panose="020F0502020204030204" pitchFamily="34" charset="0"/>
                </a:endParaRPr>
              </a:p>
            </p:txBody>
          </p:sp>
          <p:sp>
            <p:nvSpPr>
              <p:cNvPr id="56333" name="Line 13"/>
              <p:cNvSpPr>
                <a:spLocks noChangeShapeType="1"/>
              </p:cNvSpPr>
              <p:nvPr/>
            </p:nvSpPr>
            <p:spPr bwMode="auto">
              <a:xfrm>
                <a:off x="4032" y="1632"/>
                <a:ext cx="96" cy="9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34" name="Line 14"/>
              <p:cNvSpPr>
                <a:spLocks noChangeShapeType="1"/>
              </p:cNvSpPr>
              <p:nvPr/>
            </p:nvSpPr>
            <p:spPr bwMode="auto">
              <a:xfrm flipH="1">
                <a:off x="4224" y="2880"/>
                <a:ext cx="144" cy="19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35" name="Line 15"/>
              <p:cNvSpPr>
                <a:spLocks noChangeShapeType="1"/>
              </p:cNvSpPr>
              <p:nvPr/>
            </p:nvSpPr>
            <p:spPr bwMode="auto">
              <a:xfrm flipH="1" flipV="1">
                <a:off x="1632" y="2928"/>
                <a:ext cx="96" cy="14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36" name="Line 16"/>
              <p:cNvSpPr>
                <a:spLocks noChangeShapeType="1"/>
              </p:cNvSpPr>
              <p:nvPr/>
            </p:nvSpPr>
            <p:spPr bwMode="auto">
              <a:xfrm flipV="1">
                <a:off x="1632" y="1776"/>
                <a:ext cx="96" cy="14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6327" name="Text Box 6"/>
            <p:cNvSpPr txBox="1">
              <a:spLocks noChangeArrowheads="1"/>
            </p:cNvSpPr>
            <p:nvPr/>
          </p:nvSpPr>
          <p:spPr bwMode="auto">
            <a:xfrm>
              <a:off x="2160" y="1200"/>
              <a:ext cx="15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endParaRPr lang="en-US" altLang="en-US" sz="1800">
                <a:latin typeface="Calibri" panose="020F0502020204030204" pitchFamily="34" charset="0"/>
              </a:endParaRPr>
            </a:p>
          </p:txBody>
        </p:sp>
        <p:sp>
          <p:nvSpPr>
            <p:cNvPr id="56328" name="Text Box 7"/>
            <p:cNvSpPr txBox="1">
              <a:spLocks noChangeArrowheads="1"/>
            </p:cNvSpPr>
            <p:nvPr/>
          </p:nvSpPr>
          <p:spPr bwMode="auto">
            <a:xfrm>
              <a:off x="2352" y="1152"/>
              <a:ext cx="1248" cy="5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 b="1">
                  <a:latin typeface="Calibri" panose="020F0502020204030204" pitchFamily="34" charset="0"/>
                </a:rPr>
                <a:t>Concrete experience</a:t>
              </a:r>
            </a:p>
          </p:txBody>
        </p:sp>
        <p:sp>
          <p:nvSpPr>
            <p:cNvPr id="56329" name="Text Box 8"/>
            <p:cNvSpPr txBox="1">
              <a:spLocks noChangeArrowheads="1"/>
            </p:cNvSpPr>
            <p:nvPr/>
          </p:nvSpPr>
          <p:spPr bwMode="auto">
            <a:xfrm>
              <a:off x="3888" y="2112"/>
              <a:ext cx="1248" cy="5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 b="1">
                  <a:latin typeface="Calibri" panose="020F0502020204030204" pitchFamily="34" charset="0"/>
                </a:rPr>
                <a:t>Reflective observation</a:t>
              </a:r>
            </a:p>
          </p:txBody>
        </p:sp>
        <p:sp>
          <p:nvSpPr>
            <p:cNvPr id="56330" name="Text Box 9"/>
            <p:cNvSpPr txBox="1">
              <a:spLocks noChangeArrowheads="1"/>
            </p:cNvSpPr>
            <p:nvPr/>
          </p:nvSpPr>
          <p:spPr bwMode="auto">
            <a:xfrm>
              <a:off x="2262" y="3216"/>
              <a:ext cx="1530" cy="5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 b="1">
                  <a:latin typeface="Calibri" panose="020F0502020204030204" pitchFamily="34" charset="0"/>
                </a:rPr>
                <a:t>Abstract conceptualisation</a:t>
              </a:r>
            </a:p>
          </p:txBody>
        </p:sp>
        <p:sp>
          <p:nvSpPr>
            <p:cNvPr id="56331" name="Text Box 10"/>
            <p:cNvSpPr txBox="1">
              <a:spLocks noChangeArrowheads="1"/>
            </p:cNvSpPr>
            <p:nvPr/>
          </p:nvSpPr>
          <p:spPr bwMode="auto">
            <a:xfrm>
              <a:off x="912" y="2256"/>
              <a:ext cx="1248" cy="5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 b="1">
                  <a:latin typeface="Calibri" panose="020F0502020204030204" pitchFamily="34" charset="0"/>
                </a:rPr>
                <a:t>Future planning</a:t>
              </a:r>
            </a:p>
          </p:txBody>
        </p:sp>
      </p:grpSp>
      <p:sp>
        <p:nvSpPr>
          <p:cNvPr id="56324" name="Text Box 20"/>
          <p:cNvSpPr txBox="1">
            <a:spLocks noChangeArrowheads="1"/>
          </p:cNvSpPr>
          <p:nvPr/>
        </p:nvSpPr>
        <p:spPr bwMode="auto">
          <a:xfrm>
            <a:off x="2209800" y="381001"/>
            <a:ext cx="7772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1">
                <a:latin typeface="Calibri" panose="020F0502020204030204" pitchFamily="34" charset="0"/>
              </a:rPr>
              <a:t>Reflection - cyclical process</a:t>
            </a:r>
          </a:p>
        </p:txBody>
      </p:sp>
      <p:sp>
        <p:nvSpPr>
          <p:cNvPr id="56325" name="Text Box 21"/>
          <p:cNvSpPr txBox="1">
            <a:spLocks noChangeArrowheads="1"/>
          </p:cNvSpPr>
          <p:nvPr/>
        </p:nvSpPr>
        <p:spPr bwMode="auto">
          <a:xfrm>
            <a:off x="3738563" y="857251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1">
                <a:latin typeface="Calibri" panose="020F0502020204030204" pitchFamily="34" charset="0"/>
              </a:rPr>
              <a:t>-</a:t>
            </a:r>
            <a:r>
              <a:rPr lang="en-US" altLang="en-US">
                <a:latin typeface="Calibri" panose="020F0502020204030204" pitchFamily="34" charset="0"/>
              </a:rPr>
              <a:t> </a:t>
            </a:r>
            <a:r>
              <a:rPr lang="en-US" altLang="en-US" b="1">
                <a:latin typeface="Calibri" panose="020F0502020204030204" pitchFamily="34" charset="0"/>
              </a:rPr>
              <a:t>many ways</a:t>
            </a:r>
            <a:r>
              <a:rPr lang="en-US" altLang="en-US">
                <a:latin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69763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4"/>
          <p:cNvSpPr txBox="1">
            <a:spLocks noChangeArrowheads="1"/>
          </p:cNvSpPr>
          <p:nvPr/>
        </p:nvSpPr>
        <p:spPr bwMode="auto">
          <a:xfrm>
            <a:off x="2133600" y="762000"/>
            <a:ext cx="7543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200" b="1">
                <a:solidFill>
                  <a:srgbClr val="C00000"/>
                </a:solidFill>
                <a:latin typeface="Calibri" panose="020F0502020204030204" pitchFamily="34" charset="0"/>
              </a:rPr>
              <a:t>Reflective cycle: a simplified version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048000" y="1752601"/>
            <a:ext cx="6762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1. What is the learning event?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048000" y="2514601"/>
            <a:ext cx="464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2. What did I learn?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048001" y="3276601"/>
            <a:ext cx="6619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3. What more do I have to learn?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048000" y="4114801"/>
            <a:ext cx="5867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4. How can I learn it?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048001" y="4876800"/>
            <a:ext cx="69056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0838" indent="-350838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5. Evidence for further learning / change of practice?</a:t>
            </a:r>
          </a:p>
        </p:txBody>
      </p:sp>
    </p:spTree>
    <p:extLst>
      <p:ext uri="{BB962C8B-B14F-4D97-AF65-F5344CB8AC3E}">
        <p14:creationId xmlns:p14="http://schemas.microsoft.com/office/powerpoint/2010/main" xmlns="" val="1049835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6" grpId="0"/>
      <p:bldP spid="5127" grpId="0"/>
      <p:bldP spid="5128" grpId="0"/>
      <p:bldP spid="512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4"/>
          <p:cNvGrpSpPr>
            <a:grpSpLocks/>
          </p:cNvGrpSpPr>
          <p:nvPr/>
        </p:nvGrpSpPr>
        <p:grpSpPr bwMode="auto">
          <a:xfrm>
            <a:off x="2971800" y="1828801"/>
            <a:ext cx="6705600" cy="3927475"/>
            <a:chOff x="912" y="1152"/>
            <a:chExt cx="4224" cy="2474"/>
          </a:xfrm>
        </p:grpSpPr>
        <p:sp>
          <p:nvSpPr>
            <p:cNvPr id="60427" name="Oval 5"/>
            <p:cNvSpPr>
              <a:spLocks noChangeArrowheads="1"/>
            </p:cNvSpPr>
            <p:nvPr/>
          </p:nvSpPr>
          <p:spPr bwMode="auto">
            <a:xfrm>
              <a:off x="1440" y="1344"/>
              <a:ext cx="3072" cy="216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en-US" sz="1800">
                <a:latin typeface="Calibri" panose="020F0502020204030204" pitchFamily="34" charset="0"/>
              </a:endParaRPr>
            </a:p>
          </p:txBody>
        </p:sp>
        <p:sp>
          <p:nvSpPr>
            <p:cNvPr id="60428" name="Text Box 6"/>
            <p:cNvSpPr txBox="1">
              <a:spLocks noChangeArrowheads="1"/>
            </p:cNvSpPr>
            <p:nvPr/>
          </p:nvSpPr>
          <p:spPr bwMode="auto">
            <a:xfrm>
              <a:off x="2352" y="1152"/>
              <a:ext cx="1248" cy="41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 b="1">
                  <a:latin typeface="Calibri" panose="020F0502020204030204" pitchFamily="34" charset="0"/>
                </a:rPr>
                <a:t>Concrete experience</a:t>
              </a:r>
            </a:p>
          </p:txBody>
        </p:sp>
        <p:sp>
          <p:nvSpPr>
            <p:cNvPr id="60429" name="Text Box 7"/>
            <p:cNvSpPr txBox="1">
              <a:spLocks noChangeArrowheads="1"/>
            </p:cNvSpPr>
            <p:nvPr/>
          </p:nvSpPr>
          <p:spPr bwMode="auto">
            <a:xfrm>
              <a:off x="3888" y="2112"/>
              <a:ext cx="1248" cy="40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 b="1">
                  <a:latin typeface="Calibri" panose="020F0502020204030204" pitchFamily="34" charset="0"/>
                </a:rPr>
                <a:t>Reflective observation</a:t>
              </a:r>
            </a:p>
          </p:txBody>
        </p:sp>
        <p:sp>
          <p:nvSpPr>
            <p:cNvPr id="60430" name="Text Box 8"/>
            <p:cNvSpPr txBox="1">
              <a:spLocks noChangeArrowheads="1"/>
            </p:cNvSpPr>
            <p:nvPr/>
          </p:nvSpPr>
          <p:spPr bwMode="auto">
            <a:xfrm>
              <a:off x="2400" y="3216"/>
              <a:ext cx="1392" cy="41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 b="1">
                  <a:latin typeface="Calibri" panose="020F0502020204030204" pitchFamily="34" charset="0"/>
                </a:rPr>
                <a:t>Abstract conceptualisation</a:t>
              </a:r>
            </a:p>
          </p:txBody>
        </p:sp>
        <p:sp>
          <p:nvSpPr>
            <p:cNvPr id="60431" name="Text Box 9"/>
            <p:cNvSpPr txBox="1">
              <a:spLocks noChangeArrowheads="1"/>
            </p:cNvSpPr>
            <p:nvPr/>
          </p:nvSpPr>
          <p:spPr bwMode="auto">
            <a:xfrm>
              <a:off x="912" y="2256"/>
              <a:ext cx="1248" cy="23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 b="1">
                  <a:latin typeface="Calibri" panose="020F0502020204030204" pitchFamily="34" charset="0"/>
                </a:rPr>
                <a:t>Future planning</a:t>
              </a:r>
            </a:p>
          </p:txBody>
        </p:sp>
        <p:sp>
          <p:nvSpPr>
            <p:cNvPr id="60432" name="Line 10"/>
            <p:cNvSpPr>
              <a:spLocks noChangeShapeType="1"/>
            </p:cNvSpPr>
            <p:nvPr/>
          </p:nvSpPr>
          <p:spPr bwMode="auto">
            <a:xfrm>
              <a:off x="4032" y="163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3" name="Line 11"/>
            <p:cNvSpPr>
              <a:spLocks noChangeShapeType="1"/>
            </p:cNvSpPr>
            <p:nvPr/>
          </p:nvSpPr>
          <p:spPr bwMode="auto">
            <a:xfrm flipH="1">
              <a:off x="4224" y="2880"/>
              <a:ext cx="144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4" name="Line 12"/>
            <p:cNvSpPr>
              <a:spLocks noChangeShapeType="1"/>
            </p:cNvSpPr>
            <p:nvPr/>
          </p:nvSpPr>
          <p:spPr bwMode="auto">
            <a:xfrm flipH="1" flipV="1">
              <a:off x="1632" y="2928"/>
              <a:ext cx="96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5" name="Line 13"/>
            <p:cNvSpPr>
              <a:spLocks noChangeShapeType="1"/>
            </p:cNvSpPr>
            <p:nvPr/>
          </p:nvSpPr>
          <p:spPr bwMode="auto">
            <a:xfrm flipV="1">
              <a:off x="1632" y="1776"/>
              <a:ext cx="96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419" name="Text Box 2"/>
          <p:cNvSpPr txBox="1">
            <a:spLocks noChangeArrowheads="1"/>
          </p:cNvSpPr>
          <p:nvPr/>
        </p:nvSpPr>
        <p:spPr bwMode="auto">
          <a:xfrm>
            <a:off x="4038600" y="304800"/>
            <a:ext cx="449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200" b="1">
                <a:solidFill>
                  <a:srgbClr val="C00000"/>
                </a:solidFill>
                <a:latin typeface="Calibri" panose="020F0502020204030204" pitchFamily="34" charset="0"/>
              </a:rPr>
              <a:t>Reflection</a:t>
            </a:r>
          </a:p>
        </p:txBody>
      </p:sp>
      <p:sp>
        <p:nvSpPr>
          <p:cNvPr id="60420" name="Text Box 3"/>
          <p:cNvSpPr txBox="1">
            <a:spLocks noChangeArrowheads="1"/>
          </p:cNvSpPr>
          <p:nvPr/>
        </p:nvSpPr>
        <p:spPr bwMode="auto">
          <a:xfrm>
            <a:off x="4953000" y="1905001"/>
            <a:ext cx="251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5181600" y="2514600"/>
            <a:ext cx="22098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latin typeface="Calibri" panose="020F0502020204030204" pitchFamily="34" charset="0"/>
              </a:rPr>
              <a:t>What is the event?</a:t>
            </a:r>
          </a:p>
        </p:txBody>
      </p:sp>
      <p:sp>
        <p:nvSpPr>
          <p:cNvPr id="60422" name="Text Box 15"/>
          <p:cNvSpPr txBox="1">
            <a:spLocks noChangeArrowheads="1"/>
          </p:cNvSpPr>
          <p:nvPr/>
        </p:nvSpPr>
        <p:spPr bwMode="auto">
          <a:xfrm>
            <a:off x="7620000" y="4191001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7696200" y="4191000"/>
            <a:ext cx="19812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latin typeface="Calibri" panose="020F0502020204030204" pitchFamily="34" charset="0"/>
              </a:rPr>
              <a:t>What did I learn?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2895600" y="4038600"/>
            <a:ext cx="20574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latin typeface="Calibri" panose="020F0502020204030204" pitchFamily="34" charset="0"/>
              </a:rPr>
              <a:t>How can I learn?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4876800" y="1066801"/>
            <a:ext cx="26670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latin typeface="Calibri" panose="020F0502020204030204" pitchFamily="34" charset="0"/>
              </a:rPr>
              <a:t>Evidence for learning / change of practice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7696200" y="4953001"/>
            <a:ext cx="24384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latin typeface="Calibri" panose="020F0502020204030204" pitchFamily="34" charset="0"/>
              </a:rPr>
              <a:t>What more do I have to learn?</a:t>
            </a:r>
          </a:p>
        </p:txBody>
      </p:sp>
    </p:spTree>
    <p:extLst>
      <p:ext uri="{BB962C8B-B14F-4D97-AF65-F5344CB8AC3E}">
        <p14:creationId xmlns:p14="http://schemas.microsoft.com/office/powerpoint/2010/main" xmlns="" val="72696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0" grpId="0" animBg="1"/>
      <p:bldP spid="4112" grpId="0" animBg="1"/>
      <p:bldP spid="4114" grpId="0" animBg="1"/>
      <p:bldP spid="4115" grpId="0" animBg="1"/>
      <p:bldP spid="411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Box 1"/>
          <p:cNvSpPr txBox="1">
            <a:spLocks noChangeArrowheads="1"/>
          </p:cNvSpPr>
          <p:nvPr/>
        </p:nvSpPr>
        <p:spPr bwMode="auto">
          <a:xfrm>
            <a:off x="1809750" y="357188"/>
            <a:ext cx="85725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00" b="1">
                <a:solidFill>
                  <a:srgbClr val="C00000"/>
                </a:solidFill>
                <a:latin typeface="Arial" panose="020B0604020202020204" pitchFamily="34" charset="0"/>
              </a:rPr>
              <a:t>Why should you participate in other non-academic activities?</a:t>
            </a:r>
            <a:endParaRPr lang="en-GB" altLang="en-US" sz="3200" b="1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881189" y="1785939"/>
            <a:ext cx="84296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They provide a rich source of learning experiences for you to develop a lot of abilities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24126" y="2786063"/>
            <a:ext cx="7643813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Char char="-"/>
            </a:pPr>
            <a:r>
              <a:rPr lang="en-US" altLang="en-US" b="1">
                <a:latin typeface="Arial" panose="020B0604020202020204" pitchFamily="34" charset="0"/>
              </a:rPr>
              <a:t> Communication/interpersonal skills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-"/>
            </a:pPr>
            <a:r>
              <a:rPr lang="en-US" altLang="en-US" b="1">
                <a:latin typeface="Arial" panose="020B0604020202020204" pitchFamily="34" charset="0"/>
              </a:rPr>
              <a:t> Team work and leadership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-"/>
            </a:pPr>
            <a:r>
              <a:rPr lang="en-US" altLang="en-US" b="1">
                <a:latin typeface="Arial" panose="020B0604020202020204" pitchFamily="34" charset="0"/>
              </a:rPr>
              <a:t> Decision making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-"/>
            </a:pPr>
            <a:r>
              <a:rPr lang="en-US" altLang="en-US" b="1">
                <a:latin typeface="Arial" panose="020B0604020202020204" pitchFamily="34" charset="0"/>
              </a:rPr>
              <a:t> Organisational and management abilities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-"/>
            </a:pPr>
            <a:r>
              <a:rPr lang="en-US" altLang="en-US" b="1">
                <a:latin typeface="Arial" panose="020B0604020202020204" pitchFamily="34" charset="0"/>
              </a:rPr>
              <a:t> Attitudes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-"/>
            </a:pPr>
            <a:r>
              <a:rPr lang="en-US" altLang="en-US" b="1">
                <a:latin typeface="Arial" panose="020B0604020202020204" pitchFamily="34" charset="0"/>
              </a:rPr>
              <a:t> Personal development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81189" y="5643564"/>
            <a:ext cx="7000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Key to </a:t>
            </a:r>
            <a:r>
              <a:rPr lang="en-US" altLang="en-US" b="1">
                <a:solidFill>
                  <a:srgbClr val="FF0000"/>
                </a:solidFill>
                <a:latin typeface="Arial" panose="020B0604020202020204" pitchFamily="34" charset="0"/>
              </a:rPr>
              <a:t>holistic education </a:t>
            </a:r>
            <a:endParaRPr lang="en-GB" altLang="en-US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6703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acrlog.org/wp-content/uploads/2014/01/learningpyramid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1820" y="228600"/>
            <a:ext cx="11960180" cy="6288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80631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Box 1"/>
          <p:cNvSpPr txBox="1">
            <a:spLocks noChangeArrowheads="1"/>
          </p:cNvSpPr>
          <p:nvPr/>
        </p:nvSpPr>
        <p:spPr bwMode="auto">
          <a:xfrm>
            <a:off x="4024314" y="357188"/>
            <a:ext cx="4357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00" b="1">
                <a:solidFill>
                  <a:srgbClr val="C00000"/>
                </a:solidFill>
                <a:latin typeface="Arial" panose="020B0604020202020204" pitchFamily="34" charset="0"/>
              </a:rPr>
              <a:t>Summary</a:t>
            </a:r>
            <a:endParaRPr lang="en-GB" altLang="en-US" sz="3200" b="1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881188" y="1143000"/>
            <a:ext cx="82867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Learning in university is fundamentally different from learning in secondary school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952625" y="2286000"/>
            <a:ext cx="82867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Active and deep learning is the key to success in the university (and in later life)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52625" y="5072064"/>
            <a:ext cx="8286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Try to learning from all experiences (both academic and non-academic) in the university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952625" y="3500438"/>
            <a:ext cx="82867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Identify the learning style that suits you best to achieve deep learning and use it to the maximum </a:t>
            </a:r>
            <a:endParaRPr lang="en-GB" altLang="en-US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1565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odoni MT Black" pitchFamily="18" charset="0"/>
              </a:rPr>
              <a:t>TEACHING &amp; LEARNING</a:t>
            </a:r>
            <a:endParaRPr lang="en-US" dirty="0"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35480"/>
            <a:ext cx="8229600" cy="4617720"/>
          </a:xfrm>
        </p:spPr>
        <p:txBody>
          <a:bodyPr>
            <a:normAutofit/>
          </a:bodyPr>
          <a:lstStyle/>
          <a:p>
            <a:pPr algn="l" rtl="0"/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Bodoni MT Black" pitchFamily="18" charset="0"/>
              </a:rPr>
              <a:t>Teacher:</a:t>
            </a:r>
            <a:endParaRPr lang="en-US" sz="3600" dirty="0"/>
          </a:p>
          <a:p>
            <a:pPr algn="l" rtl="0"/>
            <a:r>
              <a:rPr lang="en-US" sz="2800" dirty="0"/>
              <a:t>A teacher is anyone who affects the environment so that others learn. </a:t>
            </a:r>
          </a:p>
          <a:p>
            <a:pPr algn="l" rtl="0">
              <a:buNone/>
            </a:pPr>
            <a:r>
              <a:rPr lang="en-US" sz="2400" b="1" dirty="0">
                <a:solidFill>
                  <a:srgbClr val="C00000"/>
                </a:solidFill>
              </a:rPr>
              <a:t>(By this definition </a:t>
            </a:r>
            <a:r>
              <a:rPr lang="en-US" sz="2400" b="1" dirty="0" smtClean="0">
                <a:solidFill>
                  <a:srgbClr val="C00000"/>
                </a:solidFill>
              </a:rPr>
              <a:t>we </a:t>
            </a:r>
            <a:r>
              <a:rPr lang="en-US" sz="2400" b="1" dirty="0">
                <a:solidFill>
                  <a:srgbClr val="C00000"/>
                </a:solidFill>
              </a:rPr>
              <a:t>don't even have </a:t>
            </a:r>
            <a:r>
              <a:rPr lang="en-US" sz="2400" b="1" dirty="0" smtClean="0">
                <a:solidFill>
                  <a:srgbClr val="C00000"/>
                </a:solidFill>
              </a:rPr>
              <a:t>to have a teacher!)</a:t>
            </a:r>
            <a:endParaRPr lang="en-US" sz="2000" dirty="0">
              <a:solidFill>
                <a:schemeClr val="accent4">
                  <a:lumMod val="75000"/>
                </a:schemeClr>
              </a:solidFill>
              <a:latin typeface="Bodoni MT Black" pitchFamily="18" charset="0"/>
            </a:endParaRPr>
          </a:p>
          <a:p>
            <a:pPr algn="l" rtl="0"/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Bodoni MT Black" pitchFamily="18" charset="0"/>
              </a:rPr>
              <a:t>Learning: </a:t>
            </a:r>
            <a:r>
              <a:rPr lang="en-US" sz="2000" dirty="0"/>
              <a:t>A process that leads to </a:t>
            </a:r>
            <a:r>
              <a:rPr lang="en-US" sz="2800" b="1" dirty="0">
                <a:solidFill>
                  <a:srgbClr val="C00000"/>
                </a:solidFill>
              </a:rPr>
              <a:t>change, </a:t>
            </a:r>
            <a:r>
              <a:rPr lang="en-US" sz="2000" dirty="0"/>
              <a:t>which occurs as a results of experience and increases potential for future performance.</a:t>
            </a:r>
          </a:p>
          <a:p>
            <a:pPr algn="l" rtl="0"/>
            <a:endParaRPr lang="en-US" sz="3600" dirty="0">
              <a:latin typeface="Bodoni MT Black" pitchFamily="18" charset="0"/>
            </a:endParaRPr>
          </a:p>
          <a:p>
            <a:pPr algn="l" rtl="0">
              <a:buNone/>
            </a:pPr>
            <a:endParaRPr lang="en-US" sz="3200" dirty="0">
              <a:latin typeface="Bodoni MT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1372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88853" y="1087254"/>
            <a:ext cx="1026543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FINALY: </a:t>
            </a:r>
          </a:p>
          <a:p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</a:rPr>
              <a:t>Take 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</a:rPr>
              <a:t>home 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</a:rPr>
              <a:t>messages 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</a:rPr>
              <a:t>from your outstanding 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</a:rPr>
              <a:t>colleagues (published 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</a:rPr>
              <a:t>evidence 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</a:rPr>
              <a:t>from our 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</a:rPr>
              <a:t>KSU study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</a:rPr>
              <a:t>): </a:t>
            </a:r>
          </a:p>
          <a:p>
            <a:r>
              <a:rPr lang="en-US" sz="4000" b="1" dirty="0" smtClean="0">
                <a:solidFill>
                  <a:srgbClr val="C00000"/>
                </a:solidFill>
              </a:rPr>
              <a:t>13 key factors for academic success: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0692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048000" y="-171450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26091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3646" y="1796903"/>
            <a:ext cx="10345479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Thirteen factors influencing high academic achievement include: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Attendance to lectures,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Early revision,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Prioritization of learning needs,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Deep learning,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Learning in small groups,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Mind mapping,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Learning in skills lab,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Learning with patients,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Learning from mistakes,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time management,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family support.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Internal motivation and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Expected examination results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489098" y="511767"/>
            <a:ext cx="1101532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What factors determine academic achievement in high achieving undergraduate medical students? A qualitative study. </a:t>
            </a:r>
          </a:p>
          <a:p>
            <a:pPr algn="r"/>
            <a:r>
              <a:rPr lang="en-US" b="1" i="1" dirty="0" smtClean="0"/>
              <a:t>Abdulghani et al. Medical Teacher 2014, 36: S43–S48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Box 1"/>
          <p:cNvSpPr txBox="1">
            <a:spLocks noChangeArrowheads="1"/>
          </p:cNvSpPr>
          <p:nvPr/>
        </p:nvSpPr>
        <p:spPr bwMode="auto">
          <a:xfrm>
            <a:off x="2667000" y="1571626"/>
            <a:ext cx="65722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000" b="1" dirty="0">
                <a:latin typeface="Harlow Solid Italic" panose="04030604020F02020D02" pitchFamily="82" charset="0"/>
              </a:rPr>
              <a:t>I wish you a very successful and enjoyable time in your course</a:t>
            </a:r>
            <a:endParaRPr lang="en-GB" altLang="en-US" sz="4000" b="1" dirty="0">
              <a:latin typeface="Harlow Solid Italic" panose="04030604020F02020D02" pitchFamily="82" charset="0"/>
            </a:endParaRPr>
          </a:p>
        </p:txBody>
      </p:sp>
      <p:sp>
        <p:nvSpPr>
          <p:cNvPr id="66563" name="TextBox 2"/>
          <p:cNvSpPr txBox="1">
            <a:spLocks noChangeArrowheads="1"/>
          </p:cNvSpPr>
          <p:nvPr/>
        </p:nvSpPr>
        <p:spPr bwMode="auto">
          <a:xfrm>
            <a:off x="3309939" y="3857625"/>
            <a:ext cx="50006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7200" b="1">
                <a:solidFill>
                  <a:srgbClr val="FF0000"/>
                </a:solidFill>
                <a:latin typeface="Harlow Solid Italic" panose="04030604020F02020D02" pitchFamily="82" charset="0"/>
              </a:rPr>
              <a:t>All the best</a:t>
            </a:r>
            <a:endParaRPr lang="en-GB" altLang="en-US" sz="7200" b="1">
              <a:solidFill>
                <a:srgbClr val="FF0000"/>
              </a:solidFill>
              <a:latin typeface="Harlow Solid Italic" panose="04030604020F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8639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Med_Edu.MEDU-RECP\My Documents\My Pictures\img_970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9784" y="299803"/>
            <a:ext cx="11512446" cy="592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97800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228600"/>
            <a:ext cx="7772400" cy="685800"/>
          </a:xfrm>
          <a:noFill/>
          <a:ln/>
        </p:spPr>
        <p:txBody>
          <a:bodyPr vert="horz" lIns="92075" tIns="46038" rIns="92075" bIns="46038" anchor="ctr">
            <a:normAutofit/>
          </a:bodyPr>
          <a:lstStyle/>
          <a:p>
            <a:pPr algn="ctr" eaLnBrk="0" hangingPunct="0"/>
            <a:r>
              <a:rPr lang="en-US" altLang="en-US"/>
              <a:t>Definitions:  Learning is: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957588"/>
            <a:ext cx="8534400" cy="4519411"/>
          </a:xfrm>
          <a:noFill/>
          <a:ln/>
        </p:spPr>
        <p:txBody>
          <a:bodyPr vert="horz" lIns="92075" tIns="46038" rIns="92075" bIns="46038">
            <a:normAutofit/>
          </a:bodyPr>
          <a:lstStyle/>
          <a:p>
            <a:pPr marL="742950" indent="-742950" algn="l" rtl="0" eaLnBrk="0" hangingPunct="0">
              <a:buAutoNum type="arabicPeriod"/>
              <a:tabLst>
                <a:tab pos="685800" algn="l"/>
              </a:tabLst>
            </a:pPr>
            <a:r>
              <a:rPr lang="en-US" altLang="en-US" sz="4000" dirty="0" smtClean="0"/>
              <a:t>“</a:t>
            </a:r>
            <a:r>
              <a:rPr lang="en-US" altLang="en-US" sz="4000" dirty="0"/>
              <a:t>a persisting </a:t>
            </a:r>
            <a:r>
              <a:rPr lang="en-US" altLang="en-US" sz="4000" b="1" i="1" dirty="0">
                <a:solidFill>
                  <a:srgbClr val="C00000"/>
                </a:solidFill>
              </a:rPr>
              <a:t>change</a:t>
            </a:r>
            <a:r>
              <a:rPr lang="en-US" altLang="en-US" sz="4000" dirty="0"/>
              <a:t> in human performance </a:t>
            </a:r>
            <a:r>
              <a:rPr lang="en-US" altLang="en-US" sz="4000" dirty="0" smtClean="0"/>
              <a:t>or </a:t>
            </a:r>
            <a:r>
              <a:rPr lang="en-US" altLang="en-US" sz="4000" dirty="0"/>
              <a:t>performance potential . . . (brought) about </a:t>
            </a:r>
            <a:r>
              <a:rPr lang="en-US" altLang="en-US" sz="4000" dirty="0" smtClean="0"/>
              <a:t>as </a:t>
            </a:r>
            <a:r>
              <a:rPr lang="en-US" altLang="en-US" sz="4000" dirty="0"/>
              <a:t>a result of the learner’s interaction with the 	environment” </a:t>
            </a:r>
            <a:endParaRPr lang="en-US" altLang="en-US" sz="4000" dirty="0" smtClean="0"/>
          </a:p>
          <a:p>
            <a:pPr marL="0" indent="0" algn="l" rtl="0" eaLnBrk="0" hangingPunct="0">
              <a:buNone/>
              <a:tabLst>
                <a:tab pos="685800" algn="l"/>
              </a:tabLst>
            </a:pPr>
            <a:r>
              <a:rPr lang="en-US" altLang="en-US" sz="4000" dirty="0" smtClean="0"/>
              <a:t> </a:t>
            </a:r>
            <a:r>
              <a:rPr lang="en-US" altLang="en-US" sz="2400" dirty="0"/>
              <a:t>(Driscoll, </a:t>
            </a:r>
            <a:r>
              <a:rPr lang="en-US" altLang="en-US" sz="2400" dirty="0" smtClean="0"/>
              <a:t>1994).</a:t>
            </a:r>
            <a:r>
              <a:rPr lang="en-US" altLang="en-US" sz="4000" dirty="0" smtClean="0"/>
              <a:t>   </a:t>
            </a:r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8555558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228600"/>
            <a:ext cx="7772400" cy="685800"/>
          </a:xfrm>
          <a:noFill/>
          <a:ln/>
        </p:spPr>
        <p:txBody>
          <a:bodyPr vert="horz" lIns="92075" tIns="46038" rIns="92075" bIns="46038" anchor="ctr">
            <a:normAutofit/>
          </a:bodyPr>
          <a:lstStyle/>
          <a:p>
            <a:pPr algn="ctr" eaLnBrk="0" hangingPunct="0"/>
            <a:r>
              <a:rPr lang="en-US" altLang="en-US"/>
              <a:t>Definitions:  Learning is: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8186" y="1790162"/>
            <a:ext cx="9821214" cy="4095483"/>
          </a:xfrm>
          <a:noFill/>
          <a:ln/>
        </p:spPr>
        <p:txBody>
          <a:bodyPr vert="horz" lIns="92075" tIns="46038" rIns="92075" bIns="46038">
            <a:noAutofit/>
          </a:bodyPr>
          <a:lstStyle/>
          <a:p>
            <a:pPr marL="0" indent="0" algn="l" rtl="0" eaLnBrk="0" hangingPunct="0">
              <a:buNone/>
              <a:tabLst>
                <a:tab pos="685800" algn="l"/>
              </a:tabLst>
            </a:pPr>
            <a:r>
              <a:rPr lang="en-US" altLang="en-US" sz="3600" dirty="0" smtClean="0"/>
              <a:t>2.“</a:t>
            </a:r>
            <a:r>
              <a:rPr lang="en-US" altLang="en-US" sz="3600" dirty="0"/>
              <a:t>the relatively permanent </a:t>
            </a:r>
            <a:r>
              <a:rPr lang="en-US" altLang="en-US" sz="3600" b="1" i="1" dirty="0">
                <a:solidFill>
                  <a:srgbClr val="C00000"/>
                </a:solidFill>
              </a:rPr>
              <a:t>change</a:t>
            </a:r>
            <a:r>
              <a:rPr lang="en-US" altLang="en-US" sz="3600" dirty="0"/>
              <a:t> in a 	person’s knowledge or behavior </a:t>
            </a:r>
            <a:r>
              <a:rPr lang="en-US" altLang="en-US" sz="3600" dirty="0" smtClean="0"/>
              <a:t>due to </a:t>
            </a:r>
            <a:r>
              <a:rPr lang="en-US" altLang="en-US" sz="3600" dirty="0"/>
              <a:t>	experience”  </a:t>
            </a:r>
            <a:r>
              <a:rPr lang="en-US" altLang="en-US" sz="2000" dirty="0"/>
              <a:t>(Mayer, 1982, p. 1040).</a:t>
            </a:r>
            <a:endParaRPr lang="en-US" altLang="en-US" sz="3600" dirty="0"/>
          </a:p>
          <a:p>
            <a:pPr marL="0" indent="0" algn="l" rtl="0" eaLnBrk="0" hangingPunct="0">
              <a:buNone/>
              <a:tabLst>
                <a:tab pos="685800" algn="l"/>
              </a:tabLst>
            </a:pPr>
            <a:r>
              <a:rPr lang="en-US" altLang="en-US" sz="3600" dirty="0"/>
              <a:t>3.  	“an enduring </a:t>
            </a:r>
            <a:r>
              <a:rPr lang="en-US" altLang="en-US" sz="3600" b="1" i="1" dirty="0">
                <a:solidFill>
                  <a:srgbClr val="C00000"/>
                </a:solidFill>
              </a:rPr>
              <a:t>change </a:t>
            </a:r>
            <a:r>
              <a:rPr lang="en-US" altLang="en-US" sz="3600" dirty="0"/>
              <a:t>in behavior, or in the 	capacity to behave in a given fashion, which 	results from practice or other forms of 	experience”  </a:t>
            </a:r>
            <a:r>
              <a:rPr lang="en-US" altLang="en-US" sz="2000" dirty="0"/>
              <a:t>(</a:t>
            </a:r>
            <a:r>
              <a:rPr lang="en-US" altLang="en-US" sz="2000" dirty="0" err="1"/>
              <a:t>Shuell</a:t>
            </a:r>
            <a:r>
              <a:rPr lang="en-US" altLang="en-US" sz="2000" dirty="0"/>
              <a:t>, 1986, p. 412).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166180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Study: a definition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411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44450" rtl="0"/>
            <a:r>
              <a:rPr lang="en-US" altLang="en-US" sz="3600" dirty="0"/>
              <a:t>“ Reading with a purpose </a:t>
            </a:r>
            <a:r>
              <a:rPr lang="en-US" altLang="en-US" sz="3600" dirty="0" err="1" smtClean="0"/>
              <a:t>i.E</a:t>
            </a:r>
            <a:r>
              <a:rPr lang="en-US" altLang="en-US" sz="3600" dirty="0" smtClean="0"/>
              <a:t> </a:t>
            </a:r>
            <a:r>
              <a:rPr lang="en-US" altLang="en-US" sz="3600" dirty="0"/>
              <a:t>to obtain specific answers to specific questions”</a:t>
            </a:r>
          </a:p>
          <a:p>
            <a:pPr marL="44450" rtl="0"/>
            <a:r>
              <a:rPr lang="en-US" altLang="en-US" sz="3600" dirty="0"/>
              <a:t>                         </a:t>
            </a:r>
            <a:r>
              <a:rPr lang="en-US" altLang="en-US" sz="3600" dirty="0" smtClean="0"/>
              <a:t>  </a:t>
            </a:r>
            <a:r>
              <a:rPr lang="en-US" altLang="en-US" sz="3200" i="1" cap="none" dirty="0" err="1"/>
              <a:t>A</a:t>
            </a:r>
            <a:r>
              <a:rPr lang="en-US" altLang="en-US" sz="3200" i="1" cap="none" dirty="0" err="1" smtClean="0"/>
              <a:t>ilan</a:t>
            </a:r>
            <a:r>
              <a:rPr lang="en-US" altLang="en-US" sz="3200" i="1" cap="none" dirty="0" smtClean="0"/>
              <a:t> </a:t>
            </a:r>
            <a:r>
              <a:rPr lang="en-US" altLang="en-US" sz="3200" i="1" cap="none" dirty="0"/>
              <a:t>M</a:t>
            </a:r>
            <a:r>
              <a:rPr lang="en-US" altLang="en-US" sz="3200" i="1" cap="none" dirty="0" smtClean="0"/>
              <a:t>oran</a:t>
            </a:r>
            <a:endParaRPr lang="en-US" altLang="en-US" sz="3600" i="1" dirty="0"/>
          </a:p>
        </p:txBody>
      </p:sp>
    </p:spTree>
    <p:extLst>
      <p:ext uri="{BB962C8B-B14F-4D97-AF65-F5344CB8AC3E}">
        <p14:creationId xmlns:p14="http://schemas.microsoft.com/office/powerpoint/2010/main" xmlns="" val="358839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When Learning take place?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5" y="990600"/>
            <a:ext cx="9579735" cy="5334000"/>
          </a:xfrm>
        </p:spPr>
        <p:txBody>
          <a:bodyPr>
            <a:normAutofit/>
          </a:bodyPr>
          <a:lstStyle/>
          <a:p>
            <a:pPr algn="l" rtl="0"/>
            <a:endParaRPr lang="en-US" sz="3600" dirty="0" smtClean="0"/>
          </a:p>
          <a:p>
            <a:pPr algn="l" rtl="0"/>
            <a:endParaRPr lang="en-US" sz="3600" dirty="0" smtClean="0"/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sz="4400" b="1" dirty="0"/>
              <a:t>Learning occurs as a result of the activity in which </a:t>
            </a:r>
            <a:r>
              <a:rPr lang="en-US" sz="4400" b="1" dirty="0" smtClean="0"/>
              <a:t>the learner </a:t>
            </a:r>
            <a:r>
              <a:rPr lang="en-US" sz="4400" b="1" dirty="0"/>
              <a:t>not the teacher, engages.</a:t>
            </a:r>
          </a:p>
          <a:p>
            <a:pPr marL="0" indent="0" algn="l" rtl="0">
              <a:buNone/>
            </a:pPr>
            <a:endParaRPr lang="en-US" sz="4400" b="1" dirty="0" smtClean="0"/>
          </a:p>
          <a:p>
            <a:pPr marL="0" indent="0" algn="l" rtl="0">
              <a:buNone/>
            </a:pPr>
            <a:endParaRPr 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3469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Adults Learning Principles</a:t>
            </a:r>
            <a:endParaRPr lang="ar-SA" sz="4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>
              <a:buFont typeface="Wingdings" panose="05000000000000000000" pitchFamily="2" charset="2"/>
              <a:buChar char="q"/>
            </a:pPr>
            <a:r>
              <a:rPr lang="en-US" altLang="en-US" sz="4000" b="1" i="1" dirty="0" smtClean="0"/>
              <a:t>Effective &amp; Safe learning climate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altLang="en-US" sz="4000" b="1" i="1" dirty="0" smtClean="0"/>
              <a:t>Learners to be Involved in:</a:t>
            </a:r>
          </a:p>
          <a:p>
            <a:pPr lvl="1" algn="l" rtl="0">
              <a:buFont typeface="Wingdings" panose="05000000000000000000" pitchFamily="2" charset="2"/>
              <a:buChar char="q"/>
            </a:pPr>
            <a:r>
              <a:rPr lang="en-US" altLang="en-US" sz="3500" b="1" i="1" dirty="0" smtClean="0"/>
              <a:t> diagnosing their learning needs</a:t>
            </a:r>
          </a:p>
          <a:p>
            <a:pPr lvl="1" algn="l" rtl="0">
              <a:buFont typeface="Wingdings" panose="05000000000000000000" pitchFamily="2" charset="2"/>
              <a:buChar char="q"/>
            </a:pPr>
            <a:r>
              <a:rPr lang="en-US" altLang="en-US" sz="3500" b="1" i="1" dirty="0" smtClean="0"/>
              <a:t>Planning the learning</a:t>
            </a:r>
          </a:p>
          <a:p>
            <a:pPr lvl="1" algn="l" rtl="0">
              <a:buFont typeface="Wingdings" panose="05000000000000000000" pitchFamily="2" charset="2"/>
              <a:buChar char="q"/>
            </a:pPr>
            <a:r>
              <a:rPr lang="en-US" altLang="en-US" sz="3500" b="1" i="1" dirty="0" smtClean="0"/>
              <a:t>Identify learning resources</a:t>
            </a:r>
          </a:p>
          <a:p>
            <a:pPr lvl="1" algn="l" rtl="0">
              <a:buFont typeface="Wingdings" panose="05000000000000000000" pitchFamily="2" charset="2"/>
              <a:buChar char="q"/>
            </a:pPr>
            <a:r>
              <a:rPr lang="en-US" altLang="en-US" sz="3500" b="1" i="1" dirty="0" smtClean="0"/>
              <a:t>Evaluate their learning</a:t>
            </a:r>
          </a:p>
          <a:p>
            <a:pPr algn="l" rtl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1309883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r. Hamzah 1_16x9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Dr. Hamzah 1_16x9</Template>
  <TotalTime>0</TotalTime>
  <Words>1762</Words>
  <Application>Microsoft Office PowerPoint</Application>
  <PresentationFormat>مخصص</PresentationFormat>
  <Paragraphs>301</Paragraphs>
  <Slides>44</Slides>
  <Notes>22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44</vt:i4>
      </vt:variant>
    </vt:vector>
  </HeadingPairs>
  <TitlesOfParts>
    <vt:vector size="45" baseType="lpstr">
      <vt:lpstr>Dr. Hamzah 1_16x9</vt:lpstr>
      <vt:lpstr>Basic Principles &amp; Concepts in Learning  (Learning how to learn)</vt:lpstr>
      <vt:lpstr>الشريحة 2</vt:lpstr>
      <vt:lpstr>Learning:</vt:lpstr>
      <vt:lpstr>TEACHING &amp; LEARNING</vt:lpstr>
      <vt:lpstr>Definitions:  Learning is:</vt:lpstr>
      <vt:lpstr>Definitions:  Learning is:</vt:lpstr>
      <vt:lpstr>Study: a definition</vt:lpstr>
      <vt:lpstr>When Learning take place?</vt:lpstr>
      <vt:lpstr>Adults Learning Principles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     Why there is different in Learning from one person to Other??</vt:lpstr>
      <vt:lpstr>الشريحة 21</vt:lpstr>
      <vt:lpstr>الشريحة 22</vt:lpstr>
      <vt:lpstr>الشريحة 23</vt:lpstr>
      <vt:lpstr>WHAT IS LEARING STYLES?</vt:lpstr>
      <vt:lpstr>الشريحة 25</vt:lpstr>
      <vt:lpstr>الشريحة 26</vt:lpstr>
      <vt:lpstr>الشريحة 27</vt:lpstr>
      <vt:lpstr>الشريحة 28</vt:lpstr>
      <vt:lpstr>الشريحة 29</vt:lpstr>
      <vt:lpstr>الشريحة 30</vt:lpstr>
      <vt:lpstr>الشريحة 31</vt:lpstr>
      <vt:lpstr>الشريحة 32</vt:lpstr>
      <vt:lpstr>الشريحة 33</vt:lpstr>
      <vt:lpstr>الشريحة 34</vt:lpstr>
      <vt:lpstr>الشريحة 35</vt:lpstr>
      <vt:lpstr>الشريحة 36</vt:lpstr>
      <vt:lpstr>الشريحة 37</vt:lpstr>
      <vt:lpstr>الشريحة 38</vt:lpstr>
      <vt:lpstr>الشريحة 39</vt:lpstr>
      <vt:lpstr>الشريحة 40</vt:lpstr>
      <vt:lpstr>الشريحة 41</vt:lpstr>
      <vt:lpstr>الشريحة 42</vt:lpstr>
      <vt:lpstr>الشريحة 43</vt:lpstr>
      <vt:lpstr>الشريحة 44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2013-02-06T13:05:32Z</dcterms:created>
  <dcterms:modified xsi:type="dcterms:W3CDTF">2016-10-06T09:12:46Z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TC034313809991</vt:lpwstr>
  </property>
</Properties>
</file>