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	<Relationship Id="rId3" Type="http://schemas.openxmlformats.org/officeDocument/2006/relationships/image" Target="../media/image13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	<Relationship Id="rId4" Type="http://schemas.openxmlformats.org/officeDocument/2006/relationships/image" Target="../media/image16.jpeg" />
	<Relationship Id="rId5" Type="http://schemas.openxmlformats.org/officeDocument/2006/relationships/image" Target="../media/image17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image" Target="../media/image19.jpeg" />
	<Relationship Id="rId4" Type="http://schemas.openxmlformats.org/officeDocument/2006/relationships/image" Target="../media/image20.jpeg" />
	<Relationship Id="rId5" Type="http://schemas.openxmlformats.org/officeDocument/2006/relationships/image" Target="../media/image21.jpeg" />
	<Relationship Id="rId6" Type="http://schemas.openxmlformats.org/officeDocument/2006/relationships/image" Target="../media/image22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	<Relationship Id="rId4" Type="http://schemas.openxmlformats.org/officeDocument/2006/relationships/image" Target="../media/image25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	<Relationship Id="rId3" Type="http://schemas.openxmlformats.org/officeDocument/2006/relationships/image" Target="../media/image30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	<Relationship Id="rId3" Type="http://schemas.openxmlformats.org/officeDocument/2006/relationships/image" Target="../media/image36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	<Relationship Id="rId3" Type="http://schemas.openxmlformats.org/officeDocument/2006/relationships/image" Target="../media/image40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1.jpeg" />
	<Relationship Id="rId3" Type="http://schemas.openxmlformats.org/officeDocument/2006/relationships/image" Target="../media/image42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3.jpeg" />
	<Relationship Id="rId3" Type="http://schemas.openxmlformats.org/officeDocument/2006/relationships/image" Target="../media/image44.jpeg" />
	<Relationship Id="rId4" Type="http://schemas.openxmlformats.org/officeDocument/2006/relationships/image" Target="../media/image45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6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7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06600" y="2565400"/>
            <a:ext cx="54102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43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Foundation</a:t>
            </a:r>
            <a:r>
              <a:rPr lang="en-US" altLang="zh-CN" sz="4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228600" algn="l"/>
              </a:tabLst>
            </a:pP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Introduction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95600" y="5867400"/>
            <a:ext cx="3721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685800" algn="l"/>
              </a:tabLst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Dr: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BADR</a:t>
            </a:r>
          </a:p>
          <a:p>
            <a:pPr>
              <a:lnSpc>
                <a:spcPts val="1500"/>
              </a:lnSpc>
              <a:tabLst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139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0"/>
            <a:ext cx="90043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128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100"/>
            <a:ext cx="3136900" cy="5892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"/>
            <a:ext cx="2578100" cy="6350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1900" y="368300"/>
            <a:ext cx="2514600" cy="6273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07400" y="6311900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90600" y="3395090"/>
            <a:ext cx="2059051" cy="1279144"/>
          </a:xfrm>
          <a:custGeom>
            <a:avLst/>
            <a:gdLst>
              <a:gd name="connsiteX0" fmla="*/ 102323 w 2059051"/>
              <a:gd name="connsiteY0" fmla="*/ 0 h 1279144"/>
              <a:gd name="connsiteX1" fmla="*/ 1956689 w 2059051"/>
              <a:gd name="connsiteY1" fmla="*/ 0 h 1279144"/>
              <a:gd name="connsiteX2" fmla="*/ 2059051 w 2059051"/>
              <a:gd name="connsiteY2" fmla="*/ 102362 h 1279144"/>
              <a:gd name="connsiteX3" fmla="*/ 2059051 w 2059051"/>
              <a:gd name="connsiteY3" fmla="*/ 1279144 h 1279144"/>
              <a:gd name="connsiteX4" fmla="*/ 0 w 2059051"/>
              <a:gd name="connsiteY4" fmla="*/ 1279144 h 1279144"/>
              <a:gd name="connsiteX5" fmla="*/ 0 w 2059051"/>
              <a:gd name="connsiteY5" fmla="*/ 102362 h 1279144"/>
              <a:gd name="connsiteX6" fmla="*/ 102323 w 2059051"/>
              <a:gd name="connsiteY6" fmla="*/ 0 h 1279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59051" h="1279144">
                <a:moveTo>
                  <a:pt x="102323" y="0"/>
                </a:moveTo>
                <a:lnTo>
                  <a:pt x="1956689" y="0"/>
                </a:lnTo>
                <a:cubicBezTo>
                  <a:pt x="2013204" y="0"/>
                  <a:pt x="2059051" y="45847"/>
                  <a:pt x="2059051" y="102362"/>
                </a:cubicBezTo>
                <a:lnTo>
                  <a:pt x="2059051" y="1279144"/>
                </a:lnTo>
                <a:lnTo>
                  <a:pt x="0" y="1279144"/>
                </a:lnTo>
                <a:lnTo>
                  <a:pt x="0" y="102362"/>
                </a:lnTo>
                <a:cubicBezTo>
                  <a:pt x="0" y="45847"/>
                  <a:pt x="45808" y="0"/>
                  <a:pt x="10232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7900" y="3382390"/>
            <a:ext cx="2084451" cy="1304544"/>
          </a:xfrm>
          <a:custGeom>
            <a:avLst/>
            <a:gdLst>
              <a:gd name="connsiteX0" fmla="*/ 115023 w 2084451"/>
              <a:gd name="connsiteY0" fmla="*/ 12700 h 1304544"/>
              <a:gd name="connsiteX1" fmla="*/ 1969389 w 2084451"/>
              <a:gd name="connsiteY1" fmla="*/ 12700 h 1304544"/>
              <a:gd name="connsiteX2" fmla="*/ 2071751 w 2084451"/>
              <a:gd name="connsiteY2" fmla="*/ 115062 h 1304544"/>
              <a:gd name="connsiteX3" fmla="*/ 2071751 w 2084451"/>
              <a:gd name="connsiteY3" fmla="*/ 1291844 h 1304544"/>
              <a:gd name="connsiteX4" fmla="*/ 12700 w 2084451"/>
              <a:gd name="connsiteY4" fmla="*/ 1291844 h 1304544"/>
              <a:gd name="connsiteX5" fmla="*/ 12700 w 2084451"/>
              <a:gd name="connsiteY5" fmla="*/ 115062 h 1304544"/>
              <a:gd name="connsiteX6" fmla="*/ 115023 w 2084451"/>
              <a:gd name="connsiteY6" fmla="*/ 12700 h 1304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84451" h="1304544">
                <a:moveTo>
                  <a:pt x="115023" y="12700"/>
                </a:moveTo>
                <a:lnTo>
                  <a:pt x="1969389" y="12700"/>
                </a:lnTo>
                <a:cubicBezTo>
                  <a:pt x="2025904" y="12700"/>
                  <a:pt x="2071751" y="58547"/>
                  <a:pt x="2071751" y="115062"/>
                </a:cubicBezTo>
                <a:lnTo>
                  <a:pt x="2071751" y="1291844"/>
                </a:lnTo>
                <a:lnTo>
                  <a:pt x="12700" y="1291844"/>
                </a:lnTo>
                <a:lnTo>
                  <a:pt x="12700" y="115062"/>
                </a:lnTo>
                <a:cubicBezTo>
                  <a:pt x="12700" y="58547"/>
                  <a:pt x="58508" y="12700"/>
                  <a:pt x="115023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cc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90600" y="3402850"/>
            <a:ext cx="2047113" cy="1258557"/>
          </a:xfrm>
          <a:custGeom>
            <a:avLst/>
            <a:gdLst>
              <a:gd name="connsiteX0" fmla="*/ 0 w 2047113"/>
              <a:gd name="connsiteY0" fmla="*/ 1258557 h 1258557"/>
              <a:gd name="connsiteX1" fmla="*/ 2047113 w 2047113"/>
              <a:gd name="connsiteY1" fmla="*/ 1258557 h 1258557"/>
              <a:gd name="connsiteX2" fmla="*/ 2047113 w 2047113"/>
              <a:gd name="connsiteY2" fmla="*/ 0 h 1258557"/>
              <a:gd name="connsiteX3" fmla="*/ 0 w 2047113"/>
              <a:gd name="connsiteY3" fmla="*/ 0 h 1258557"/>
              <a:gd name="connsiteX4" fmla="*/ 0 w 2047113"/>
              <a:gd name="connsiteY4" fmla="*/ 1258557 h 12585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47113" h="1258557">
                <a:moveTo>
                  <a:pt x="0" y="1258557"/>
                </a:moveTo>
                <a:lnTo>
                  <a:pt x="2047113" y="1258557"/>
                </a:lnTo>
                <a:lnTo>
                  <a:pt x="2047113" y="0"/>
                </a:lnTo>
                <a:lnTo>
                  <a:pt x="0" y="0"/>
                </a:lnTo>
                <a:lnTo>
                  <a:pt x="0" y="1258557"/>
                </a:lnTo>
              </a:path>
            </a:pathLst>
          </a:custGeom>
          <a:solidFill>
            <a:srgbClr val="00cc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7900" y="3390150"/>
            <a:ext cx="2072513" cy="1283957"/>
          </a:xfrm>
          <a:custGeom>
            <a:avLst/>
            <a:gdLst>
              <a:gd name="connsiteX0" fmla="*/ 12700 w 2072513"/>
              <a:gd name="connsiteY0" fmla="*/ 1271257 h 1283957"/>
              <a:gd name="connsiteX1" fmla="*/ 2059813 w 2072513"/>
              <a:gd name="connsiteY1" fmla="*/ 1271257 h 1283957"/>
              <a:gd name="connsiteX2" fmla="*/ 2059813 w 2072513"/>
              <a:gd name="connsiteY2" fmla="*/ 12700 h 1283957"/>
              <a:gd name="connsiteX3" fmla="*/ 12700 w 2072513"/>
              <a:gd name="connsiteY3" fmla="*/ 12700 h 1283957"/>
              <a:gd name="connsiteX4" fmla="*/ 12700 w 2072513"/>
              <a:gd name="connsiteY4" fmla="*/ 1271257 h 1283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72513" h="1283957">
                <a:moveTo>
                  <a:pt x="12700" y="1271257"/>
                </a:moveTo>
                <a:lnTo>
                  <a:pt x="2059813" y="1271257"/>
                </a:lnTo>
                <a:lnTo>
                  <a:pt x="2059813" y="12700"/>
                </a:lnTo>
                <a:lnTo>
                  <a:pt x="12700" y="12700"/>
                </a:lnTo>
                <a:lnTo>
                  <a:pt x="12700" y="127125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cc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53564" y="3376676"/>
            <a:ext cx="625093" cy="625093"/>
          </a:xfrm>
          <a:custGeom>
            <a:avLst/>
            <a:gdLst>
              <a:gd name="connsiteX0" fmla="*/ 12700 w 625093"/>
              <a:gd name="connsiteY0" fmla="*/ 312546 h 625093"/>
              <a:gd name="connsiteX1" fmla="*/ 312546 w 625093"/>
              <a:gd name="connsiteY1" fmla="*/ 12700 h 625093"/>
              <a:gd name="connsiteX2" fmla="*/ 612393 w 625093"/>
              <a:gd name="connsiteY2" fmla="*/ 312546 h 625093"/>
              <a:gd name="connsiteX3" fmla="*/ 312546 w 625093"/>
              <a:gd name="connsiteY3" fmla="*/ 612394 h 625093"/>
              <a:gd name="connsiteX4" fmla="*/ 12700 w 625093"/>
              <a:gd name="connsiteY4" fmla="*/ 312546 h 625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5093" h="625093">
                <a:moveTo>
                  <a:pt x="12700" y="312546"/>
                </a:moveTo>
                <a:cubicBezTo>
                  <a:pt x="12700" y="146939"/>
                  <a:pt x="146938" y="12700"/>
                  <a:pt x="312546" y="12700"/>
                </a:cubicBezTo>
                <a:cubicBezTo>
                  <a:pt x="478154" y="12700"/>
                  <a:pt x="612393" y="146939"/>
                  <a:pt x="612393" y="312546"/>
                </a:cubicBezTo>
                <a:cubicBezTo>
                  <a:pt x="612393" y="478154"/>
                  <a:pt x="478154" y="612394"/>
                  <a:pt x="312546" y="612394"/>
                </a:cubicBezTo>
                <a:cubicBezTo>
                  <a:pt x="146938" y="612394"/>
                  <a:pt x="12700" y="478154"/>
                  <a:pt x="12700" y="31254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0ede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28517" y="990600"/>
            <a:ext cx="2092452" cy="1279017"/>
          </a:xfrm>
          <a:custGeom>
            <a:avLst/>
            <a:gdLst>
              <a:gd name="connsiteX0" fmla="*/ 102361 w 2092452"/>
              <a:gd name="connsiteY0" fmla="*/ 0 h 1279017"/>
              <a:gd name="connsiteX1" fmla="*/ 1990090 w 2092452"/>
              <a:gd name="connsiteY1" fmla="*/ 0 h 1279017"/>
              <a:gd name="connsiteX2" fmla="*/ 2092452 w 2092452"/>
              <a:gd name="connsiteY2" fmla="*/ 102361 h 1279017"/>
              <a:gd name="connsiteX3" fmla="*/ 2092452 w 2092452"/>
              <a:gd name="connsiteY3" fmla="*/ 1279017 h 1279017"/>
              <a:gd name="connsiteX4" fmla="*/ 0 w 2092452"/>
              <a:gd name="connsiteY4" fmla="*/ 1279017 h 1279017"/>
              <a:gd name="connsiteX5" fmla="*/ 0 w 2092452"/>
              <a:gd name="connsiteY5" fmla="*/ 102361 h 1279017"/>
              <a:gd name="connsiteX6" fmla="*/ 102361 w 2092452"/>
              <a:gd name="connsiteY6" fmla="*/ 0 h 1279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92452" h="1279017">
                <a:moveTo>
                  <a:pt x="102361" y="0"/>
                </a:moveTo>
                <a:lnTo>
                  <a:pt x="1990090" y="0"/>
                </a:lnTo>
                <a:cubicBezTo>
                  <a:pt x="2046604" y="0"/>
                  <a:pt x="2092452" y="45847"/>
                  <a:pt x="2092452" y="102361"/>
                </a:cubicBezTo>
                <a:lnTo>
                  <a:pt x="2092452" y="1279017"/>
                </a:lnTo>
                <a:lnTo>
                  <a:pt x="0" y="1279017"/>
                </a:lnTo>
                <a:lnTo>
                  <a:pt x="0" y="102361"/>
                </a:lnTo>
                <a:cubicBezTo>
                  <a:pt x="0" y="45847"/>
                  <a:pt x="45847" y="0"/>
                  <a:pt x="10236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15817" y="977900"/>
            <a:ext cx="2117852" cy="1304417"/>
          </a:xfrm>
          <a:custGeom>
            <a:avLst/>
            <a:gdLst>
              <a:gd name="connsiteX0" fmla="*/ 115061 w 2117852"/>
              <a:gd name="connsiteY0" fmla="*/ 12700 h 1304417"/>
              <a:gd name="connsiteX1" fmla="*/ 2002790 w 2117852"/>
              <a:gd name="connsiteY1" fmla="*/ 12700 h 1304417"/>
              <a:gd name="connsiteX2" fmla="*/ 2105152 w 2117852"/>
              <a:gd name="connsiteY2" fmla="*/ 115061 h 1304417"/>
              <a:gd name="connsiteX3" fmla="*/ 2105152 w 2117852"/>
              <a:gd name="connsiteY3" fmla="*/ 1291717 h 1304417"/>
              <a:gd name="connsiteX4" fmla="*/ 12700 w 2117852"/>
              <a:gd name="connsiteY4" fmla="*/ 1291717 h 1304417"/>
              <a:gd name="connsiteX5" fmla="*/ 12700 w 2117852"/>
              <a:gd name="connsiteY5" fmla="*/ 115061 h 1304417"/>
              <a:gd name="connsiteX6" fmla="*/ 115061 w 2117852"/>
              <a:gd name="connsiteY6" fmla="*/ 12700 h 1304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17852" h="1304417">
                <a:moveTo>
                  <a:pt x="115061" y="12700"/>
                </a:moveTo>
                <a:lnTo>
                  <a:pt x="2002790" y="12700"/>
                </a:lnTo>
                <a:cubicBezTo>
                  <a:pt x="2059304" y="12700"/>
                  <a:pt x="2105152" y="58547"/>
                  <a:pt x="2105152" y="115061"/>
                </a:cubicBezTo>
                <a:lnTo>
                  <a:pt x="2105152" y="1291717"/>
                </a:lnTo>
                <a:lnTo>
                  <a:pt x="12700" y="1291717"/>
                </a:lnTo>
                <a:lnTo>
                  <a:pt x="12700" y="115061"/>
                </a:lnTo>
                <a:cubicBezTo>
                  <a:pt x="12700" y="58547"/>
                  <a:pt x="58547" y="12700"/>
                  <a:pt x="115061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cc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63138" y="990600"/>
            <a:ext cx="2855341" cy="1646047"/>
          </a:xfrm>
          <a:custGeom>
            <a:avLst/>
            <a:gdLst>
              <a:gd name="connsiteX0" fmla="*/ 0 w 2855341"/>
              <a:gd name="connsiteY0" fmla="*/ 1646047 h 1646047"/>
              <a:gd name="connsiteX1" fmla="*/ 2855340 w 2855341"/>
              <a:gd name="connsiteY1" fmla="*/ 1646047 h 1646047"/>
              <a:gd name="connsiteX2" fmla="*/ 2855340 w 2855341"/>
              <a:gd name="connsiteY2" fmla="*/ 0 h 1646047"/>
              <a:gd name="connsiteX3" fmla="*/ 0 w 2855341"/>
              <a:gd name="connsiteY3" fmla="*/ 0 h 1646047"/>
              <a:gd name="connsiteX4" fmla="*/ 0 w 2855341"/>
              <a:gd name="connsiteY4" fmla="*/ 1646047 h 1646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5341" h="1646047">
                <a:moveTo>
                  <a:pt x="0" y="1646047"/>
                </a:moveTo>
                <a:lnTo>
                  <a:pt x="2855340" y="1646047"/>
                </a:lnTo>
                <a:lnTo>
                  <a:pt x="2855340" y="0"/>
                </a:lnTo>
                <a:lnTo>
                  <a:pt x="0" y="0"/>
                </a:lnTo>
                <a:lnTo>
                  <a:pt x="0" y="1646047"/>
                </a:lnTo>
              </a:path>
            </a:pathLst>
          </a:custGeom>
          <a:solidFill>
            <a:srgbClr val="00cc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50438" y="977900"/>
            <a:ext cx="2880741" cy="1671447"/>
          </a:xfrm>
          <a:custGeom>
            <a:avLst/>
            <a:gdLst>
              <a:gd name="connsiteX0" fmla="*/ 12700 w 2880741"/>
              <a:gd name="connsiteY0" fmla="*/ 1658747 h 1671447"/>
              <a:gd name="connsiteX1" fmla="*/ 2868040 w 2880741"/>
              <a:gd name="connsiteY1" fmla="*/ 1658747 h 1671447"/>
              <a:gd name="connsiteX2" fmla="*/ 2868040 w 2880741"/>
              <a:gd name="connsiteY2" fmla="*/ 12700 h 1671447"/>
              <a:gd name="connsiteX3" fmla="*/ 12700 w 2880741"/>
              <a:gd name="connsiteY3" fmla="*/ 12700 h 1671447"/>
              <a:gd name="connsiteX4" fmla="*/ 12700 w 2880741"/>
              <a:gd name="connsiteY4" fmla="*/ 1658747 h 1671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741" h="1671447">
                <a:moveTo>
                  <a:pt x="12700" y="1658747"/>
                </a:moveTo>
                <a:lnTo>
                  <a:pt x="2868040" y="1658747"/>
                </a:lnTo>
                <a:lnTo>
                  <a:pt x="2868040" y="12700"/>
                </a:lnTo>
                <a:lnTo>
                  <a:pt x="12700" y="12700"/>
                </a:lnTo>
                <a:lnTo>
                  <a:pt x="12700" y="165874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cc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92700" y="1206500"/>
            <a:ext cx="882777" cy="887348"/>
          </a:xfrm>
          <a:custGeom>
            <a:avLst/>
            <a:gdLst>
              <a:gd name="connsiteX0" fmla="*/ 12700 w 882777"/>
              <a:gd name="connsiteY0" fmla="*/ 443610 h 887348"/>
              <a:gd name="connsiteX1" fmla="*/ 441452 w 882777"/>
              <a:gd name="connsiteY1" fmla="*/ 12700 h 887348"/>
              <a:gd name="connsiteX2" fmla="*/ 870077 w 882777"/>
              <a:gd name="connsiteY2" fmla="*/ 12700 h 887348"/>
              <a:gd name="connsiteX3" fmla="*/ 870077 w 882777"/>
              <a:gd name="connsiteY3" fmla="*/ 443610 h 887348"/>
              <a:gd name="connsiteX4" fmla="*/ 441452 w 882777"/>
              <a:gd name="connsiteY4" fmla="*/ 874648 h 887348"/>
              <a:gd name="connsiteX5" fmla="*/ 12700 w 882777"/>
              <a:gd name="connsiteY5" fmla="*/ 443610 h 887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82777" h="887348">
                <a:moveTo>
                  <a:pt x="12700" y="443610"/>
                </a:moveTo>
                <a:cubicBezTo>
                  <a:pt x="12700" y="205613"/>
                  <a:pt x="204596" y="12700"/>
                  <a:pt x="441452" y="12700"/>
                </a:cubicBezTo>
                <a:cubicBezTo>
                  <a:pt x="584327" y="12700"/>
                  <a:pt x="727202" y="12700"/>
                  <a:pt x="870077" y="12700"/>
                </a:cubicBezTo>
                <a:cubicBezTo>
                  <a:pt x="870077" y="156336"/>
                  <a:pt x="870077" y="299974"/>
                  <a:pt x="870077" y="443610"/>
                </a:cubicBezTo>
                <a:cubicBezTo>
                  <a:pt x="870077" y="681735"/>
                  <a:pt x="678179" y="874648"/>
                  <a:pt x="441452" y="874648"/>
                </a:cubicBezTo>
                <a:cubicBezTo>
                  <a:pt x="204596" y="874648"/>
                  <a:pt x="12700" y="681735"/>
                  <a:pt x="12700" y="44361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0ede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08268" y="3302253"/>
            <a:ext cx="1792732" cy="1279017"/>
          </a:xfrm>
          <a:custGeom>
            <a:avLst/>
            <a:gdLst>
              <a:gd name="connsiteX0" fmla="*/ 102361 w 1792732"/>
              <a:gd name="connsiteY0" fmla="*/ 0 h 1279017"/>
              <a:gd name="connsiteX1" fmla="*/ 1690370 w 1792732"/>
              <a:gd name="connsiteY1" fmla="*/ 0 h 1279017"/>
              <a:gd name="connsiteX2" fmla="*/ 1792732 w 1792732"/>
              <a:gd name="connsiteY2" fmla="*/ 102361 h 1279017"/>
              <a:gd name="connsiteX3" fmla="*/ 1792732 w 1792732"/>
              <a:gd name="connsiteY3" fmla="*/ 1279017 h 1279017"/>
              <a:gd name="connsiteX4" fmla="*/ 0 w 1792732"/>
              <a:gd name="connsiteY4" fmla="*/ 1279017 h 1279017"/>
              <a:gd name="connsiteX5" fmla="*/ 0 w 1792732"/>
              <a:gd name="connsiteY5" fmla="*/ 102361 h 1279017"/>
              <a:gd name="connsiteX6" fmla="*/ 102361 w 1792732"/>
              <a:gd name="connsiteY6" fmla="*/ 0 h 1279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92732" h="1279017">
                <a:moveTo>
                  <a:pt x="102361" y="0"/>
                </a:moveTo>
                <a:lnTo>
                  <a:pt x="1690370" y="0"/>
                </a:lnTo>
                <a:cubicBezTo>
                  <a:pt x="1746885" y="0"/>
                  <a:pt x="1792732" y="45847"/>
                  <a:pt x="1792732" y="102361"/>
                </a:cubicBezTo>
                <a:lnTo>
                  <a:pt x="1792732" y="1279017"/>
                </a:lnTo>
                <a:lnTo>
                  <a:pt x="0" y="1279017"/>
                </a:lnTo>
                <a:lnTo>
                  <a:pt x="0" y="102361"/>
                </a:lnTo>
                <a:cubicBezTo>
                  <a:pt x="0" y="45847"/>
                  <a:pt x="45847" y="0"/>
                  <a:pt x="10236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95568" y="3289553"/>
            <a:ext cx="1818132" cy="1304417"/>
          </a:xfrm>
          <a:custGeom>
            <a:avLst/>
            <a:gdLst>
              <a:gd name="connsiteX0" fmla="*/ 115061 w 1818132"/>
              <a:gd name="connsiteY0" fmla="*/ 12700 h 1304417"/>
              <a:gd name="connsiteX1" fmla="*/ 1703070 w 1818132"/>
              <a:gd name="connsiteY1" fmla="*/ 12700 h 1304417"/>
              <a:gd name="connsiteX2" fmla="*/ 1805432 w 1818132"/>
              <a:gd name="connsiteY2" fmla="*/ 115061 h 1304417"/>
              <a:gd name="connsiteX3" fmla="*/ 1805432 w 1818132"/>
              <a:gd name="connsiteY3" fmla="*/ 1291717 h 1304417"/>
              <a:gd name="connsiteX4" fmla="*/ 12700 w 1818132"/>
              <a:gd name="connsiteY4" fmla="*/ 1291717 h 1304417"/>
              <a:gd name="connsiteX5" fmla="*/ 12700 w 1818132"/>
              <a:gd name="connsiteY5" fmla="*/ 115061 h 1304417"/>
              <a:gd name="connsiteX6" fmla="*/ 115061 w 1818132"/>
              <a:gd name="connsiteY6" fmla="*/ 12700 h 1304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18132" h="1304417">
                <a:moveTo>
                  <a:pt x="115061" y="12700"/>
                </a:moveTo>
                <a:lnTo>
                  <a:pt x="1703070" y="12700"/>
                </a:lnTo>
                <a:cubicBezTo>
                  <a:pt x="1759585" y="12700"/>
                  <a:pt x="1805432" y="58547"/>
                  <a:pt x="1805432" y="115061"/>
                </a:cubicBezTo>
                <a:lnTo>
                  <a:pt x="1805432" y="1291717"/>
                </a:lnTo>
                <a:lnTo>
                  <a:pt x="12700" y="1291717"/>
                </a:lnTo>
                <a:lnTo>
                  <a:pt x="12700" y="115061"/>
                </a:lnTo>
                <a:cubicBezTo>
                  <a:pt x="12700" y="58547"/>
                  <a:pt x="58547" y="12700"/>
                  <a:pt x="115061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cc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19317" y="3352800"/>
            <a:ext cx="1898903" cy="1336675"/>
          </a:xfrm>
          <a:custGeom>
            <a:avLst/>
            <a:gdLst>
              <a:gd name="connsiteX0" fmla="*/ 0 w 1898903"/>
              <a:gd name="connsiteY0" fmla="*/ 1336675 h 1336675"/>
              <a:gd name="connsiteX1" fmla="*/ 1898903 w 1898903"/>
              <a:gd name="connsiteY1" fmla="*/ 1336675 h 1336675"/>
              <a:gd name="connsiteX2" fmla="*/ 1898903 w 1898903"/>
              <a:gd name="connsiteY2" fmla="*/ 0 h 1336675"/>
              <a:gd name="connsiteX3" fmla="*/ 0 w 1898903"/>
              <a:gd name="connsiteY3" fmla="*/ 0 h 1336675"/>
              <a:gd name="connsiteX4" fmla="*/ 0 w 1898903"/>
              <a:gd name="connsiteY4" fmla="*/ 1336675 h 1336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98903" h="1336675">
                <a:moveTo>
                  <a:pt x="0" y="1336675"/>
                </a:moveTo>
                <a:lnTo>
                  <a:pt x="1898903" y="1336675"/>
                </a:lnTo>
                <a:lnTo>
                  <a:pt x="1898903" y="0"/>
                </a:lnTo>
                <a:lnTo>
                  <a:pt x="0" y="0"/>
                </a:lnTo>
                <a:lnTo>
                  <a:pt x="0" y="1336675"/>
                </a:lnTo>
              </a:path>
            </a:pathLst>
          </a:custGeom>
          <a:solidFill>
            <a:srgbClr val="00cc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06617" y="3340100"/>
            <a:ext cx="1924303" cy="1362075"/>
          </a:xfrm>
          <a:custGeom>
            <a:avLst/>
            <a:gdLst>
              <a:gd name="connsiteX0" fmla="*/ 12700 w 1924303"/>
              <a:gd name="connsiteY0" fmla="*/ 1349375 h 1362075"/>
              <a:gd name="connsiteX1" fmla="*/ 1911603 w 1924303"/>
              <a:gd name="connsiteY1" fmla="*/ 1349375 h 1362075"/>
              <a:gd name="connsiteX2" fmla="*/ 1911603 w 1924303"/>
              <a:gd name="connsiteY2" fmla="*/ 12700 h 1362075"/>
              <a:gd name="connsiteX3" fmla="*/ 12700 w 1924303"/>
              <a:gd name="connsiteY3" fmla="*/ 12700 h 1362075"/>
              <a:gd name="connsiteX4" fmla="*/ 12700 w 1924303"/>
              <a:gd name="connsiteY4" fmla="*/ 1349375 h 1362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24303" h="1362075">
                <a:moveTo>
                  <a:pt x="12700" y="1349375"/>
                </a:moveTo>
                <a:lnTo>
                  <a:pt x="1911603" y="1349375"/>
                </a:lnTo>
                <a:lnTo>
                  <a:pt x="1911603" y="12700"/>
                </a:lnTo>
                <a:lnTo>
                  <a:pt x="12700" y="12700"/>
                </a:lnTo>
                <a:lnTo>
                  <a:pt x="12700" y="134937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cc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38746" y="3545205"/>
            <a:ext cx="625094" cy="625094"/>
          </a:xfrm>
          <a:custGeom>
            <a:avLst/>
            <a:gdLst>
              <a:gd name="connsiteX0" fmla="*/ 12700 w 625094"/>
              <a:gd name="connsiteY0" fmla="*/ 312547 h 625094"/>
              <a:gd name="connsiteX1" fmla="*/ 312547 w 625094"/>
              <a:gd name="connsiteY1" fmla="*/ 12700 h 625094"/>
              <a:gd name="connsiteX2" fmla="*/ 612394 w 625094"/>
              <a:gd name="connsiteY2" fmla="*/ 312547 h 625094"/>
              <a:gd name="connsiteX3" fmla="*/ 312547 w 625094"/>
              <a:gd name="connsiteY3" fmla="*/ 612394 h 625094"/>
              <a:gd name="connsiteX4" fmla="*/ 12700 w 625094"/>
              <a:gd name="connsiteY4" fmla="*/ 312547 h 625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5094" h="625094">
                <a:moveTo>
                  <a:pt x="12700" y="312547"/>
                </a:moveTo>
                <a:cubicBezTo>
                  <a:pt x="12700" y="146939"/>
                  <a:pt x="146939" y="12700"/>
                  <a:pt x="312547" y="12700"/>
                </a:cubicBezTo>
                <a:cubicBezTo>
                  <a:pt x="478155" y="12700"/>
                  <a:pt x="612394" y="146939"/>
                  <a:pt x="612394" y="312547"/>
                </a:cubicBezTo>
                <a:cubicBezTo>
                  <a:pt x="612394" y="478154"/>
                  <a:pt x="478155" y="612394"/>
                  <a:pt x="312547" y="612394"/>
                </a:cubicBezTo>
                <a:cubicBezTo>
                  <a:pt x="146939" y="612394"/>
                  <a:pt x="12700" y="478154"/>
                  <a:pt x="12700" y="31254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0ede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100" y="2400300"/>
            <a:ext cx="774700" cy="889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3378200"/>
            <a:ext cx="622300" cy="622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1206500"/>
            <a:ext cx="889000" cy="876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2400300"/>
            <a:ext cx="698500" cy="889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3556000"/>
            <a:ext cx="622300" cy="60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92200" y="3835400"/>
            <a:ext cx="12700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Intestinal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0" y="1384300"/>
            <a:ext cx="1219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Parasitic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25400" algn="l"/>
              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Protozoa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11900" y="3492500"/>
            <a:ext cx="9144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7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3250" y="2660650"/>
            <a:ext cx="3898900" cy="774700"/>
          </a:xfrm>
          <a:custGeom>
            <a:avLst/>
            <a:gdLst>
              <a:gd name="connsiteX0" fmla="*/ 6350 w 3898900"/>
              <a:gd name="connsiteY0" fmla="*/ 6350 h 774700"/>
              <a:gd name="connsiteX1" fmla="*/ 3511550 w 3898900"/>
              <a:gd name="connsiteY1" fmla="*/ 6350 h 774700"/>
              <a:gd name="connsiteX2" fmla="*/ 3892550 w 3898900"/>
              <a:gd name="connsiteY2" fmla="*/ 387350 h 774700"/>
              <a:gd name="connsiteX3" fmla="*/ 3511550 w 3898900"/>
              <a:gd name="connsiteY3" fmla="*/ 768350 h 774700"/>
              <a:gd name="connsiteX4" fmla="*/ 6350 w 3898900"/>
              <a:gd name="connsiteY4" fmla="*/ 768350 h 774700"/>
              <a:gd name="connsiteX5" fmla="*/ 6350 w 3898900"/>
              <a:gd name="connsiteY5" fmla="*/ 6350 h 774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898900" h="774700">
                <a:moveTo>
                  <a:pt x="6350" y="6350"/>
                </a:moveTo>
                <a:lnTo>
                  <a:pt x="3511550" y="6350"/>
                </a:lnTo>
                <a:lnTo>
                  <a:pt x="3892550" y="387350"/>
                </a:lnTo>
                <a:lnTo>
                  <a:pt x="3511550" y="768350"/>
                </a:lnTo>
                <a:lnTo>
                  <a:pt x="6350" y="768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e2ec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00600" y="2514600"/>
            <a:ext cx="3581400" cy="914400"/>
          </a:xfrm>
          <a:custGeom>
            <a:avLst/>
            <a:gdLst>
              <a:gd name="connsiteX0" fmla="*/ 0 w 3581400"/>
              <a:gd name="connsiteY0" fmla="*/ 914400 h 914400"/>
              <a:gd name="connsiteX1" fmla="*/ 3581400 w 3581400"/>
              <a:gd name="connsiteY1" fmla="*/ 914400 h 914400"/>
              <a:gd name="connsiteX2" fmla="*/ 3581400 w 3581400"/>
              <a:gd name="connsiteY2" fmla="*/ 0 h 914400"/>
              <a:gd name="connsiteX3" fmla="*/ 0 w 3581400"/>
              <a:gd name="connsiteY3" fmla="*/ 0 h 914400"/>
              <a:gd name="connsiteX4" fmla="*/ 0 w 3581400"/>
              <a:gd name="connsiteY4" fmla="*/ 914400 h 914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81400" h="914400">
                <a:moveTo>
                  <a:pt x="0" y="914400"/>
                </a:moveTo>
                <a:lnTo>
                  <a:pt x="3581400" y="914400"/>
                </a:lnTo>
                <a:lnTo>
                  <a:pt x="3581400" y="0"/>
                </a:lnTo>
                <a:lnTo>
                  <a:pt x="0" y="0"/>
                </a:lnTo>
                <a:lnTo>
                  <a:pt x="0" y="914400"/>
                </a:lnTo>
              </a:path>
            </a:pathLst>
          </a:custGeom>
          <a:solidFill>
            <a:srgbClr val="8585e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87900" y="2501900"/>
            <a:ext cx="3606800" cy="939800"/>
          </a:xfrm>
          <a:custGeom>
            <a:avLst/>
            <a:gdLst>
              <a:gd name="connsiteX0" fmla="*/ 12700 w 3606800"/>
              <a:gd name="connsiteY0" fmla="*/ 927100 h 939800"/>
              <a:gd name="connsiteX1" fmla="*/ 3594100 w 3606800"/>
              <a:gd name="connsiteY1" fmla="*/ 927100 h 939800"/>
              <a:gd name="connsiteX2" fmla="*/ 3594100 w 3606800"/>
              <a:gd name="connsiteY2" fmla="*/ 12700 h 939800"/>
              <a:gd name="connsiteX3" fmla="*/ 12700 w 3606800"/>
              <a:gd name="connsiteY3" fmla="*/ 12700 h 939800"/>
              <a:gd name="connsiteX4" fmla="*/ 12700 w 3606800"/>
              <a:gd name="connsiteY4" fmla="*/ 927100 h 939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6800" h="939800">
                <a:moveTo>
                  <a:pt x="12700" y="927100"/>
                </a:moveTo>
                <a:lnTo>
                  <a:pt x="3594100" y="927100"/>
                </a:lnTo>
                <a:lnTo>
                  <a:pt x="3594100" y="12700"/>
                </a:lnTo>
                <a:lnTo>
                  <a:pt x="12700" y="12700"/>
                </a:lnTo>
                <a:lnTo>
                  <a:pt x="12700" y="9271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956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94250" y="4260850"/>
            <a:ext cx="3594100" cy="927100"/>
          </a:xfrm>
          <a:custGeom>
            <a:avLst/>
            <a:gdLst>
              <a:gd name="connsiteX0" fmla="*/ 6350 w 3594100"/>
              <a:gd name="connsiteY0" fmla="*/ 920750 h 927100"/>
              <a:gd name="connsiteX1" fmla="*/ 3587750 w 3594100"/>
              <a:gd name="connsiteY1" fmla="*/ 920750 h 927100"/>
              <a:gd name="connsiteX2" fmla="*/ 3587750 w 3594100"/>
              <a:gd name="connsiteY2" fmla="*/ 6350 h 927100"/>
              <a:gd name="connsiteX3" fmla="*/ 6350 w 3594100"/>
              <a:gd name="connsiteY3" fmla="*/ 6350 h 927100"/>
              <a:gd name="connsiteX4" fmla="*/ 6350 w 3594100"/>
              <a:gd name="connsiteY4" fmla="*/ 920750 h 927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4100" h="927100">
                <a:moveTo>
                  <a:pt x="6350" y="920750"/>
                </a:moveTo>
                <a:lnTo>
                  <a:pt x="3587750" y="920750"/>
                </a:lnTo>
                <a:lnTo>
                  <a:pt x="3587750" y="6350"/>
                </a:lnTo>
                <a:lnTo>
                  <a:pt x="6350" y="6350"/>
                </a:lnTo>
                <a:lnTo>
                  <a:pt x="6350" y="920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cc9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2628900"/>
            <a:ext cx="4013200" cy="876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4305300"/>
            <a:ext cx="4013200" cy="889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100" y="4229100"/>
            <a:ext cx="3708400" cy="102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04900" y="4572000"/>
            <a:ext cx="2679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05500" y="4572000"/>
            <a:ext cx="1346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amoebiasis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98600" y="2006600"/>
            <a:ext cx="18923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Parasite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175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lamblia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07100" y="2006600"/>
            <a:ext cx="12192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937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giardiasis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82700" y="533400"/>
            <a:ext cx="63500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358900" algn="l"/>
              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3800"/>
              </a:lnSpc>
              <a:tabLst>
                <a:tab pos="13589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Intestinal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Protozoa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603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825500"/>
            <a:ext cx="8636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1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Giadria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Intestinal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Protozoa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444500"/>
            <a:ext cx="368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1701800"/>
            <a:ext cx="8636000" cy="317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Plasmodium,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definitive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host)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transmits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(called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sporozoite)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host),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vector.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travels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vessels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(hepatocytes),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reproduces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asexually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(tissue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schizogony),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thousands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merozoites.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initiate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asexual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schizogony)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merozoites,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burst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begins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anew.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merozoites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immature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gametocytes,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precursors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gametes.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fertilised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person,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gametocytes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gut.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gametocytes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fuse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fertilized,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zygote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migrate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insect's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salivary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glands,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injected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saliva,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subsequent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meal.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blood;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prefer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night.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578100"/>
            <a:ext cx="3149600" cy="307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700" y="2273300"/>
            <a:ext cx="4064000" cy="3390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1930400"/>
            <a:ext cx="1803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cyst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stage)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1841500"/>
            <a:ext cx="2159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trophozoite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956300" y="292100"/>
            <a:ext cx="3073400" cy="468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19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lamblia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nutrient,loss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appetite,stomach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cramp,vomiting.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infect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duodenum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jejunum.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59500" y="6311900"/>
            <a:ext cx="2209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72588" y="2381758"/>
            <a:ext cx="1868424" cy="30480"/>
          </a:xfrm>
          <a:custGeom>
            <a:avLst/>
            <a:gdLst>
              <a:gd name="connsiteX0" fmla="*/ 0 w 1868424"/>
              <a:gd name="connsiteY0" fmla="*/ 15239 h 30480"/>
              <a:gd name="connsiteX1" fmla="*/ 1868424 w 1868424"/>
              <a:gd name="connsiteY1" fmla="*/ 15239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8424" h="30480">
                <a:moveTo>
                  <a:pt x="0" y="15239"/>
                </a:moveTo>
                <a:lnTo>
                  <a:pt x="1868424" y="15239"/>
                </a:lnTo>
              </a:path>
            </a:pathLst>
          </a:custGeom>
          <a:ln w="254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" y="584200"/>
            <a:ext cx="8940800" cy="524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1-.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Giardia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infective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stage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20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99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G.</a:t>
            </a:r>
            <a:r>
              <a:rPr lang="en-US" altLang="zh-CN" sz="20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99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intestinalis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few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10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cysts</a:t>
            </a:r>
          </a:p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can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cause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infection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These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ingested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by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consuming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contaminated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food</a:t>
            </a:r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water,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fecal-orally.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survive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outside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body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several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months,</a:t>
            </a:r>
          </a:p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also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relatively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resistant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chlorination,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UV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exposure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freezing.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2_.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When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ingested,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low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pH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2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29" b="1" u="sng" dirty="0" smtClean="0">
                <a:solidFill>
                  <a:srgbClr val="c00000"/>
                </a:solidFill>
                <a:latin typeface="Tahoma" pitchFamily="18" charset="0"/>
                <a:cs typeface="Tahoma" pitchFamily="18" charset="0"/>
              </a:rPr>
              <a:t>stomach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,the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acidity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produces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excystation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25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32" b="1" dirty="0" smtClean="0">
                <a:solidFill>
                  <a:srgbClr val="c00000"/>
                </a:solidFill>
                <a:latin typeface="Tahoma" pitchFamily="18" charset="0"/>
                <a:cs typeface="Tahoma" pitchFamily="18" charset="0"/>
              </a:rPr>
              <a:t>Excystation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means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releases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2400" b="1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trophozoites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.</a:t>
            </a:r>
          </a:p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3.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Within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small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intestine(duodenum,jejunum),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trophozoites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reproduce</a:t>
            </a:r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asexually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(binary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fission)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either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float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free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attached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mucosa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lumen.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4.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Some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trophozoites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then</a:t>
            </a:r>
            <a:r>
              <a:rPr lang="en-US" altLang="zh-CN" sz="2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29" b="1" u="sng" dirty="0" smtClean="0">
                <a:solidFill>
                  <a:srgbClr val="32946a"/>
                </a:solidFill>
                <a:latin typeface="Tahoma" pitchFamily="18" charset="0"/>
                <a:cs typeface="Tahoma" pitchFamily="18" charset="0"/>
              </a:rPr>
              <a:t>encyst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u="sng" dirty="0" smtClean="0">
                <a:solidFill>
                  <a:srgbClr val="32946a"/>
                </a:solidFill>
                <a:latin typeface="Tahoma" pitchFamily="18" charset="0"/>
                <a:cs typeface="Tahoma" pitchFamily="18" charset="0"/>
              </a:rPr>
              <a:t>small intestine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(become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cyst),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Both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trophozoites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passed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feces,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but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only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the</a:t>
            </a:r>
          </a:p>
          <a:p>
            <a:pPr>
              <a:lnSpc>
                <a:spcPts val="4000"/>
              </a:lnSpc>
              <a:tabLst>
                <a:tab pos="88900" algn="l"/>
              </a:tabLst>
            </a:pPr>
            <a:r>
              <a:rPr lang="en-US" altLang="zh-CN" sz="3194" b="1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cyst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infectious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,</a:t>
            </a:r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Person-to-person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transmission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possible,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Animals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can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also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be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infected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with</a:t>
            </a:r>
          </a:p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Giardia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333333"/>
                </a:solidFill>
                <a:latin typeface="Tahoma" pitchFamily="18" charset="0"/>
                <a:cs typeface="Tahom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778000"/>
            <a:ext cx="101600" cy="388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790700"/>
            <a:ext cx="76835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natural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ecology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malaria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involves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malaria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successively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two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types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hosts: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female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Anopheles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mosquitoes.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humans,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grow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multiply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first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liver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successive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broods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grow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inside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destroy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them,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releasing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daughter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("merozoites")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continue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cycle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invading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other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stage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those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cause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symptoms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malaria.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certain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forms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stage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("gametocytes")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picked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up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female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Anopheles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during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meal,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start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different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cycle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growth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multiplication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After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10-18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days,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found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(as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"sporozoites")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mosquito's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salivary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glands.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Anopheles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takes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meal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sporozoites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inJected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with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mosquito's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saliva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start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infection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parasitize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liver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Thus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carries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disease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one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(acting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"vector").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Differently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vector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does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not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suffer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presence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3250" y="2660650"/>
            <a:ext cx="3898900" cy="774700"/>
          </a:xfrm>
          <a:custGeom>
            <a:avLst/>
            <a:gdLst>
              <a:gd name="connsiteX0" fmla="*/ 6350 w 3898900"/>
              <a:gd name="connsiteY0" fmla="*/ 6350 h 774700"/>
              <a:gd name="connsiteX1" fmla="*/ 3511550 w 3898900"/>
              <a:gd name="connsiteY1" fmla="*/ 6350 h 774700"/>
              <a:gd name="connsiteX2" fmla="*/ 3892550 w 3898900"/>
              <a:gd name="connsiteY2" fmla="*/ 387350 h 774700"/>
              <a:gd name="connsiteX3" fmla="*/ 3511550 w 3898900"/>
              <a:gd name="connsiteY3" fmla="*/ 768350 h 774700"/>
              <a:gd name="connsiteX4" fmla="*/ 6350 w 3898900"/>
              <a:gd name="connsiteY4" fmla="*/ 768350 h 774700"/>
              <a:gd name="connsiteX5" fmla="*/ 6350 w 3898900"/>
              <a:gd name="connsiteY5" fmla="*/ 6350 h 774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898900" h="774700">
                <a:moveTo>
                  <a:pt x="6350" y="6350"/>
                </a:moveTo>
                <a:lnTo>
                  <a:pt x="3511550" y="6350"/>
                </a:lnTo>
                <a:lnTo>
                  <a:pt x="3892550" y="387350"/>
                </a:lnTo>
                <a:lnTo>
                  <a:pt x="3511550" y="768350"/>
                </a:lnTo>
                <a:lnTo>
                  <a:pt x="6350" y="768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e2ec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00600" y="2514600"/>
            <a:ext cx="3581400" cy="914400"/>
          </a:xfrm>
          <a:custGeom>
            <a:avLst/>
            <a:gdLst>
              <a:gd name="connsiteX0" fmla="*/ 0 w 3581400"/>
              <a:gd name="connsiteY0" fmla="*/ 914400 h 914400"/>
              <a:gd name="connsiteX1" fmla="*/ 3581400 w 3581400"/>
              <a:gd name="connsiteY1" fmla="*/ 914400 h 914400"/>
              <a:gd name="connsiteX2" fmla="*/ 3581400 w 3581400"/>
              <a:gd name="connsiteY2" fmla="*/ 0 h 914400"/>
              <a:gd name="connsiteX3" fmla="*/ 0 w 3581400"/>
              <a:gd name="connsiteY3" fmla="*/ 0 h 914400"/>
              <a:gd name="connsiteX4" fmla="*/ 0 w 3581400"/>
              <a:gd name="connsiteY4" fmla="*/ 914400 h 914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81400" h="914400">
                <a:moveTo>
                  <a:pt x="0" y="914400"/>
                </a:moveTo>
                <a:lnTo>
                  <a:pt x="3581400" y="914400"/>
                </a:lnTo>
                <a:lnTo>
                  <a:pt x="3581400" y="0"/>
                </a:lnTo>
                <a:lnTo>
                  <a:pt x="0" y="0"/>
                </a:lnTo>
                <a:lnTo>
                  <a:pt x="0" y="914400"/>
                </a:lnTo>
              </a:path>
            </a:pathLst>
          </a:custGeom>
          <a:solidFill>
            <a:srgbClr val="8585e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87900" y="2501900"/>
            <a:ext cx="3606800" cy="939800"/>
          </a:xfrm>
          <a:custGeom>
            <a:avLst/>
            <a:gdLst>
              <a:gd name="connsiteX0" fmla="*/ 12700 w 3606800"/>
              <a:gd name="connsiteY0" fmla="*/ 927100 h 939800"/>
              <a:gd name="connsiteX1" fmla="*/ 3594100 w 3606800"/>
              <a:gd name="connsiteY1" fmla="*/ 927100 h 939800"/>
              <a:gd name="connsiteX2" fmla="*/ 3594100 w 3606800"/>
              <a:gd name="connsiteY2" fmla="*/ 12700 h 939800"/>
              <a:gd name="connsiteX3" fmla="*/ 12700 w 3606800"/>
              <a:gd name="connsiteY3" fmla="*/ 12700 h 939800"/>
              <a:gd name="connsiteX4" fmla="*/ 12700 w 3606800"/>
              <a:gd name="connsiteY4" fmla="*/ 927100 h 939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6800" h="939800">
                <a:moveTo>
                  <a:pt x="12700" y="927100"/>
                </a:moveTo>
                <a:lnTo>
                  <a:pt x="3594100" y="927100"/>
                </a:lnTo>
                <a:lnTo>
                  <a:pt x="3594100" y="12700"/>
                </a:lnTo>
                <a:lnTo>
                  <a:pt x="12700" y="12700"/>
                </a:lnTo>
                <a:lnTo>
                  <a:pt x="12700" y="9271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956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2628900"/>
            <a:ext cx="4013200" cy="87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35100" y="2006600"/>
            <a:ext cx="20193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Parasite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810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34100" y="2006600"/>
            <a:ext cx="10922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malaria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533400"/>
            <a:ext cx="76073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828800" algn="l"/>
              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3800"/>
              </a:lnSpc>
              <a:tabLst>
                <a:tab pos="18288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Protozoa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889000"/>
            <a:ext cx="6070600" cy="328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457200" algn="l"/>
                <a:tab pos="2273300" algn="l"/>
              </a:tabLst>
            </a:pPr>
            <a:r>
              <a:rPr lang="en-US" altLang="zh-CN" dirty="0" smtClean="0"/>
              <a:t>		</a:t>
            </a:r>
            <a:r>
              <a:rPr lang="en-US" altLang="zh-CN" sz="4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Malaria</a:t>
            </a:r>
            <a:r>
              <a:rPr lang="en-US" altLang="zh-CN" sz="4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457200" algn="l"/>
                <a:tab pos="2273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malaria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falciparum</a:t>
            </a: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vivax</a:t>
            </a: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ovale</a:t>
            </a: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malariae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362200" y="2133600"/>
            <a:ext cx="558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296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Zygote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43000" y="571500"/>
            <a:ext cx="61468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2235200" algn="l"/>
                <a:tab pos="4419600" algn="l"/>
              </a:tabLst>
            </a:pPr>
            <a:r>
              <a:rPr lang="en-US" altLang="zh-CN" sz="3914" b="1" dirty="0" smtClean="0">
                <a:solidFill>
                  <a:srgbClr val="0066cc"/>
                </a:solidFill>
                <a:latin typeface="Tahoma" pitchFamily="18" charset="0"/>
                <a:cs typeface="Tahoma" pitchFamily="18" charset="0"/>
              </a:rPr>
              <a:t>LIFE</a:t>
            </a:r>
            <a:r>
              <a:rPr lang="en-US" altLang="zh-CN" sz="39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14" b="1" dirty="0" smtClean="0">
                <a:solidFill>
                  <a:srgbClr val="0066cc"/>
                </a:solidFill>
                <a:latin typeface="Tahoma" pitchFamily="18" charset="0"/>
                <a:cs typeface="Tahoma" pitchFamily="18" charset="0"/>
              </a:rPr>
              <a:t>CYCLE</a:t>
            </a:r>
            <a:r>
              <a:rPr lang="en-US" altLang="zh-CN" sz="39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14" b="1" dirty="0" smtClean="0">
                <a:solidFill>
                  <a:srgbClr val="0066cc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39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14" b="1" dirty="0" smtClean="0">
                <a:solidFill>
                  <a:srgbClr val="0066cc"/>
                </a:solidFill>
                <a:latin typeface="Tahoma" pitchFamily="18" charset="0"/>
                <a:cs typeface="Tahoma" pitchFamily="18" charset="0"/>
              </a:rPr>
              <a:t>MALARIA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235200" algn="l"/>
                <a:tab pos="4419600" algn="l"/>
              </a:tabLst>
            </a:pPr>
            <a:r>
              <a:rPr lang="en-US" altLang="zh-CN" dirty="0" smtClean="0"/>
              <a:t>	</a:t>
            </a:r>
            <a:r>
              <a:rPr lang="en-US" altLang="zh-CN" sz="1296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Oocyst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235200" algn="l"/>
                <a:tab pos="44196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Sporozoites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2070100"/>
            <a:ext cx="1219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Stomach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Wall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05600" y="4114800"/>
            <a:ext cx="2286000" cy="246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Pre-erythrocytic</a:t>
            </a:r>
          </a:p>
          <a:p>
            <a:pPr>
              <a:lnSpc>
                <a:spcPts val="16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 smtClean="0"/>
              <a:t>	</a:t>
            </a:r>
            <a:r>
              <a:rPr lang="en-US" altLang="zh-CN" sz="1394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(hepatic)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cycle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Exo-erythrocytic</a:t>
            </a:r>
          </a:p>
          <a:p>
            <a:pPr>
              <a:lnSpc>
                <a:spcPts val="16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sz="1394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(hepatic)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cycle</a:t>
            </a:r>
          </a:p>
          <a:p>
            <a:pPr>
              <a:lnSpc>
                <a:spcPts val="17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Hypnozoites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 smtClean="0"/>
              <a:t>			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3009900"/>
            <a:ext cx="39624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 smtClean="0"/>
              <a:t>			</a:t>
            </a:r>
            <a:r>
              <a:rPr lang="en-US" altLang="zh-CN" sz="1514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Salivary</a:t>
            </a:r>
            <a:r>
              <a:rPr lang="en-US" altLang="zh-CN" sz="151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14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Gland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 smtClean="0"/>
              <a:t>				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sz="1296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Gametocytes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 smtClean="0"/>
              <a:t>	</a:t>
            </a:r>
            <a:r>
              <a:rPr lang="en-US" altLang="zh-CN" sz="13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Erythrocytic</a:t>
            </a:r>
          </a:p>
          <a:p>
            <a:pPr>
              <a:lnSpc>
                <a:spcPts val="16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 smtClean="0"/>
              <a:t>		</a:t>
            </a:r>
            <a:r>
              <a:rPr lang="en-US" altLang="zh-CN" sz="13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Cycle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 smtClean="0"/>
              <a:t>		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0"/>
            <a:ext cx="5892800" cy="511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65300" y="5499100"/>
            <a:ext cx="57277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8669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malaria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RBCs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2889250"/>
            <a:ext cx="3594100" cy="927100"/>
          </a:xfrm>
          <a:custGeom>
            <a:avLst/>
            <a:gdLst>
              <a:gd name="connsiteX0" fmla="*/ 6350 w 3594100"/>
              <a:gd name="connsiteY0" fmla="*/ 920750 h 927100"/>
              <a:gd name="connsiteX1" fmla="*/ 3587750 w 3594100"/>
              <a:gd name="connsiteY1" fmla="*/ 920750 h 927100"/>
              <a:gd name="connsiteX2" fmla="*/ 3587750 w 3594100"/>
              <a:gd name="connsiteY2" fmla="*/ 6350 h 927100"/>
              <a:gd name="connsiteX3" fmla="*/ 6350 w 3594100"/>
              <a:gd name="connsiteY3" fmla="*/ 6350 h 927100"/>
              <a:gd name="connsiteX4" fmla="*/ 6350 w 3594100"/>
              <a:gd name="connsiteY4" fmla="*/ 920750 h 927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4100" h="927100">
                <a:moveTo>
                  <a:pt x="6350" y="920750"/>
                </a:moveTo>
                <a:lnTo>
                  <a:pt x="3587750" y="920750"/>
                </a:lnTo>
                <a:lnTo>
                  <a:pt x="3587750" y="6350"/>
                </a:lnTo>
                <a:lnTo>
                  <a:pt x="6350" y="6350"/>
                </a:lnTo>
                <a:lnTo>
                  <a:pt x="6350" y="920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cc9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2857500"/>
            <a:ext cx="4013200" cy="889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2857500"/>
            <a:ext cx="3708400" cy="102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70000" y="2019300"/>
            <a:ext cx="21971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Parasite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461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27600" y="2019300"/>
            <a:ext cx="29972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473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leishmaniasis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533400"/>
            <a:ext cx="76073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828800" algn="l"/>
              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3800"/>
              </a:lnSpc>
              <a:tabLst>
                <a:tab pos="18288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Protozoa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282700"/>
            <a:ext cx="7162800" cy="4737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06400"/>
            <a:ext cx="6578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leishmaniasis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3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435100"/>
            <a:ext cx="3860800" cy="542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1358900"/>
            <a:ext cx="3975100" cy="5499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11300" y="762000"/>
            <a:ext cx="6019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Parasitology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11300" y="762000"/>
            <a:ext cx="6019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Parasitology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298700"/>
            <a:ext cx="77343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(CDC)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http://www.dpd.cdc.gov/DPDx/HTML/Para_Health.htm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3064" y="2340864"/>
            <a:ext cx="2508503" cy="48767"/>
          </a:xfrm>
          <a:custGeom>
            <a:avLst/>
            <a:gdLst>
              <a:gd name="connsiteX0" fmla="*/ 0 w 2508503"/>
              <a:gd name="connsiteY0" fmla="*/ 0 h 48767"/>
              <a:gd name="connsiteX1" fmla="*/ 1254252 w 2508503"/>
              <a:gd name="connsiteY1" fmla="*/ 0 h 48767"/>
              <a:gd name="connsiteX2" fmla="*/ 2508503 w 2508503"/>
              <a:gd name="connsiteY2" fmla="*/ 0 h 48767"/>
              <a:gd name="connsiteX3" fmla="*/ 2508503 w 2508503"/>
              <a:gd name="connsiteY3" fmla="*/ 48767 h 48767"/>
              <a:gd name="connsiteX4" fmla="*/ 1254252 w 2508503"/>
              <a:gd name="connsiteY4" fmla="*/ 48767 h 48767"/>
              <a:gd name="connsiteX5" fmla="*/ 0 w 2508503"/>
              <a:gd name="connsiteY5" fmla="*/ 48767 h 48767"/>
              <a:gd name="connsiteX6" fmla="*/ 0 w 2508503"/>
              <a:gd name="connsiteY6" fmla="*/ 0 h 48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08503" h="48767">
                <a:moveTo>
                  <a:pt x="0" y="0"/>
                </a:moveTo>
                <a:lnTo>
                  <a:pt x="1254252" y="0"/>
                </a:lnTo>
                <a:lnTo>
                  <a:pt x="2508503" y="0"/>
                </a:lnTo>
                <a:lnTo>
                  <a:pt x="2508503" y="48767"/>
                </a:lnTo>
                <a:lnTo>
                  <a:pt x="1254252" y="48767"/>
                </a:lnTo>
                <a:lnTo>
                  <a:pt x="0" y="48767"/>
                </a:lnTo>
                <a:lnTo>
                  <a:pt x="0" y="0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1600" y="3279648"/>
            <a:ext cx="3544824" cy="39623"/>
          </a:xfrm>
          <a:custGeom>
            <a:avLst/>
            <a:gdLst>
              <a:gd name="connsiteX0" fmla="*/ 0 w 3544824"/>
              <a:gd name="connsiteY0" fmla="*/ 0 h 39623"/>
              <a:gd name="connsiteX1" fmla="*/ 1772412 w 3544824"/>
              <a:gd name="connsiteY1" fmla="*/ 0 h 39623"/>
              <a:gd name="connsiteX2" fmla="*/ 3544824 w 3544824"/>
              <a:gd name="connsiteY2" fmla="*/ 0 h 39623"/>
              <a:gd name="connsiteX3" fmla="*/ 3544824 w 3544824"/>
              <a:gd name="connsiteY3" fmla="*/ 39623 h 39623"/>
              <a:gd name="connsiteX4" fmla="*/ 1772412 w 3544824"/>
              <a:gd name="connsiteY4" fmla="*/ 39623 h 39623"/>
              <a:gd name="connsiteX5" fmla="*/ 0 w 3544824"/>
              <a:gd name="connsiteY5" fmla="*/ 39623 h 39623"/>
              <a:gd name="connsiteX6" fmla="*/ 0 w 3544824"/>
              <a:gd name="connsiteY6" fmla="*/ 0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44824" h="39623">
                <a:moveTo>
                  <a:pt x="0" y="0"/>
                </a:moveTo>
                <a:lnTo>
                  <a:pt x="1772412" y="0"/>
                </a:lnTo>
                <a:lnTo>
                  <a:pt x="3544824" y="0"/>
                </a:lnTo>
                <a:lnTo>
                  <a:pt x="3544824" y="39623"/>
                </a:lnTo>
                <a:lnTo>
                  <a:pt x="1772412" y="39623"/>
                </a:lnTo>
                <a:lnTo>
                  <a:pt x="0" y="39623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95288" y="5541264"/>
            <a:ext cx="2414016" cy="45720"/>
          </a:xfrm>
          <a:custGeom>
            <a:avLst/>
            <a:gdLst>
              <a:gd name="connsiteX0" fmla="*/ 0 w 2414016"/>
              <a:gd name="connsiteY0" fmla="*/ 0 h 45720"/>
              <a:gd name="connsiteX1" fmla="*/ 1207007 w 2414016"/>
              <a:gd name="connsiteY1" fmla="*/ 0 h 45720"/>
              <a:gd name="connsiteX2" fmla="*/ 2414016 w 2414016"/>
              <a:gd name="connsiteY2" fmla="*/ 0 h 45720"/>
              <a:gd name="connsiteX3" fmla="*/ 2414016 w 2414016"/>
              <a:gd name="connsiteY3" fmla="*/ 45720 h 45720"/>
              <a:gd name="connsiteX4" fmla="*/ 1207007 w 2414016"/>
              <a:gd name="connsiteY4" fmla="*/ 45720 h 45720"/>
              <a:gd name="connsiteX5" fmla="*/ 0 w 2414016"/>
              <a:gd name="connsiteY5" fmla="*/ 45720 h 45720"/>
              <a:gd name="connsiteX6" fmla="*/ 0 w 2414016"/>
              <a:gd name="connsiteY6" fmla="*/ 0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14016" h="45720">
                <a:moveTo>
                  <a:pt x="0" y="0"/>
                </a:moveTo>
                <a:lnTo>
                  <a:pt x="1207007" y="0"/>
                </a:lnTo>
                <a:lnTo>
                  <a:pt x="2414016" y="0"/>
                </a:lnTo>
                <a:lnTo>
                  <a:pt x="2414016" y="45720"/>
                </a:lnTo>
                <a:lnTo>
                  <a:pt x="1207007" y="45720"/>
                </a:lnTo>
                <a:lnTo>
                  <a:pt x="0" y="45720"/>
                </a:lnTo>
                <a:lnTo>
                  <a:pt x="0" y="0"/>
                </a:ln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73100"/>
            <a:ext cx="8356600" cy="510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			</a:t>
            </a:r>
            <a:r>
              <a:rPr lang="en-US" altLang="zh-CN" sz="43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7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sz="4394" dirty="0" smtClean="0">
                <a:solidFill>
                  <a:srgbClr val="00b05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4394" b="1" i="1" dirty="0" smtClean="0">
                <a:solidFill>
                  <a:srgbClr val="00b050"/>
                </a:solidFill>
                <a:latin typeface="Century Gothic" pitchFamily="18" charset="0"/>
                <a:cs typeface="Century Gothic" pitchFamily="18" charset="0"/>
              </a:rPr>
              <a:t>Infection: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entry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,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development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multiplication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c00000"/>
                </a:solidFill>
                <a:latin typeface="Century Gothic" pitchFamily="18" charset="0"/>
                <a:cs typeface="Century Gothic" pitchFamily="18" charset="0"/>
              </a:rPr>
              <a:t>infectious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c00000"/>
                </a:solidFill>
                <a:latin typeface="Century Gothic" pitchFamily="18" charset="0"/>
                <a:cs typeface="Century Gothic" pitchFamily="18" charset="0"/>
              </a:rPr>
              <a:t>agent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body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animals.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result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be: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	</a:t>
            </a:r>
            <a:r>
              <a:rPr lang="en-US" altLang="zh-CN" sz="3194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194" b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inapparent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b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(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asymptomatic)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		</a:t>
            </a:r>
            <a:r>
              <a:rPr lang="en-US" altLang="zh-CN" sz="3194" b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infection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,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</a:t>
            </a:r>
          </a:p>
          <a:p>
            <a:pPr>
              <a:lnSpc>
                <a:spcPts val="4800"/>
              </a:lnSpc>
              <a:tabLst>
                <a:tab pos="457200" algn="l"/>
                <a:tab pos="736600" algn="l"/>
                <a:tab pos="914400" algn="l"/>
                <a:tab pos="1143000" algn="l"/>
                <a:tab pos="2425700" algn="l"/>
              </a:tabLst>
            </a:pPr>
            <a:r>
              <a:rPr lang="en-US" altLang="zh-CN" dirty="0" smtClean="0"/>
              <a:t>			</a:t>
            </a:r>
            <a:r>
              <a:rPr lang="en-US" altLang="zh-CN" sz="3192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192" b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manifest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(symptomatic)</a:t>
            </a:r>
            <a:r>
              <a:rPr lang="en-US" altLang="zh-CN" sz="40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i="1" dirty="0" smtClean="0">
                <a:solidFill>
                  <a:srgbClr val="92d050"/>
                </a:solidFill>
                <a:latin typeface="Century Gothic" pitchFamily="18" charset="0"/>
                <a:cs typeface="Century Gothic" pitchFamily="18" charset="0"/>
              </a:rPr>
              <a:t>infection..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311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32200" y="6438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94700" y="6311900"/>
            <a:ext cx="190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6045200"/>
            <a:ext cx="1358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protozoa.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698500"/>
            <a:ext cx="8242300" cy="527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2352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235200" algn="l"/>
              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235200" algn="l"/>
              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describing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host-parasite</a:t>
            </a:r>
          </a:p>
          <a:p>
            <a:pPr>
              <a:lnSpc>
                <a:spcPts val="2800"/>
              </a:lnSpc>
              <a:tabLst>
                <a:tab pos="2235200" algn="l"/>
              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relationship.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235200" algn="l"/>
              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parasites.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235200" algn="l"/>
              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protozoan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parasites.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235200" algn="l"/>
              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life-cycle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Giadia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>
              <a:lnSpc>
                <a:spcPts val="2800"/>
              </a:lnSpc>
              <a:tabLst>
                <a:tab pos="2235200" algn="l"/>
              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intestinal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protozoa.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235200" algn="l"/>
              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life-cycle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235200" algn="l"/>
              </a:tabLst>
            </a:pP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4795" y="1135761"/>
            <a:ext cx="3535680" cy="54863"/>
          </a:xfrm>
          <a:custGeom>
            <a:avLst/>
            <a:gdLst>
              <a:gd name="connsiteX0" fmla="*/ 0 w 3535680"/>
              <a:gd name="connsiteY0" fmla="*/ 0 h 54863"/>
              <a:gd name="connsiteX1" fmla="*/ 1767839 w 3535680"/>
              <a:gd name="connsiteY1" fmla="*/ 0 h 54863"/>
              <a:gd name="connsiteX2" fmla="*/ 3535680 w 3535680"/>
              <a:gd name="connsiteY2" fmla="*/ 0 h 54863"/>
              <a:gd name="connsiteX3" fmla="*/ 3535680 w 3535680"/>
              <a:gd name="connsiteY3" fmla="*/ 54863 h 54863"/>
              <a:gd name="connsiteX4" fmla="*/ 1767839 w 3535680"/>
              <a:gd name="connsiteY4" fmla="*/ 54863 h 54863"/>
              <a:gd name="connsiteX5" fmla="*/ 0 w 3535680"/>
              <a:gd name="connsiteY5" fmla="*/ 54863 h 54863"/>
              <a:gd name="connsiteX6" fmla="*/ 0 w 3535680"/>
              <a:gd name="connsiteY6" fmla="*/ 0 h 54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35680" h="54863">
                <a:moveTo>
                  <a:pt x="0" y="0"/>
                </a:moveTo>
                <a:lnTo>
                  <a:pt x="1767839" y="0"/>
                </a:lnTo>
                <a:lnTo>
                  <a:pt x="3535680" y="0"/>
                </a:lnTo>
                <a:lnTo>
                  <a:pt x="3535680" y="54863"/>
                </a:lnTo>
                <a:lnTo>
                  <a:pt x="1767839" y="54863"/>
                </a:lnTo>
                <a:lnTo>
                  <a:pt x="0" y="54863"/>
                </a:lnTo>
                <a:lnTo>
                  <a:pt x="0" y="0"/>
                </a:lnTo>
              </a:path>
            </a:pathLst>
          </a:custGeom>
          <a:solidFill>
            <a:srgbClr val="cc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3493008"/>
            <a:ext cx="5693664" cy="36576"/>
          </a:xfrm>
          <a:custGeom>
            <a:avLst/>
            <a:gdLst>
              <a:gd name="connsiteX0" fmla="*/ 0 w 5693664"/>
              <a:gd name="connsiteY0" fmla="*/ 0 h 36576"/>
              <a:gd name="connsiteX1" fmla="*/ 1897888 w 5693664"/>
              <a:gd name="connsiteY1" fmla="*/ 0 h 36576"/>
              <a:gd name="connsiteX2" fmla="*/ 3795776 w 5693664"/>
              <a:gd name="connsiteY2" fmla="*/ 0 h 36576"/>
              <a:gd name="connsiteX3" fmla="*/ 5693664 w 5693664"/>
              <a:gd name="connsiteY3" fmla="*/ 0 h 36576"/>
              <a:gd name="connsiteX4" fmla="*/ 5693664 w 5693664"/>
              <a:gd name="connsiteY4" fmla="*/ 36576 h 36576"/>
              <a:gd name="connsiteX5" fmla="*/ 3795776 w 5693664"/>
              <a:gd name="connsiteY5" fmla="*/ 36576 h 36576"/>
              <a:gd name="connsiteX6" fmla="*/ 1897888 w 5693664"/>
              <a:gd name="connsiteY6" fmla="*/ 36576 h 36576"/>
              <a:gd name="connsiteX7" fmla="*/ 0 w 5693664"/>
              <a:gd name="connsiteY7" fmla="*/ 36576 h 36576"/>
              <a:gd name="connsiteX8" fmla="*/ 0 w 5693664"/>
              <a:gd name="connsiteY8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693664" h="36576">
                <a:moveTo>
                  <a:pt x="0" y="0"/>
                </a:moveTo>
                <a:lnTo>
                  <a:pt x="1897888" y="0"/>
                </a:lnTo>
                <a:lnTo>
                  <a:pt x="3795776" y="0"/>
                </a:lnTo>
                <a:lnTo>
                  <a:pt x="5693664" y="0"/>
                </a:lnTo>
                <a:lnTo>
                  <a:pt x="5693664" y="36576"/>
                </a:lnTo>
                <a:lnTo>
                  <a:pt x="3795776" y="36576"/>
                </a:lnTo>
                <a:lnTo>
                  <a:pt x="1897888" y="36576"/>
                </a:lnTo>
                <a:lnTo>
                  <a:pt x="0" y="36576"/>
                </a:lnTo>
                <a:lnTo>
                  <a:pt x="0" y="0"/>
                </a:lnTo>
              </a:path>
            </a:pathLst>
          </a:custGeom>
          <a:solidFill>
            <a:srgbClr val="ff99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81456" y="4736592"/>
            <a:ext cx="6903719" cy="36576"/>
          </a:xfrm>
          <a:custGeom>
            <a:avLst/>
            <a:gdLst>
              <a:gd name="connsiteX0" fmla="*/ 0 w 6903719"/>
              <a:gd name="connsiteY0" fmla="*/ 0 h 36576"/>
              <a:gd name="connsiteX1" fmla="*/ 1725929 w 6903719"/>
              <a:gd name="connsiteY1" fmla="*/ 0 h 36576"/>
              <a:gd name="connsiteX2" fmla="*/ 3451859 w 6903719"/>
              <a:gd name="connsiteY2" fmla="*/ 0 h 36576"/>
              <a:gd name="connsiteX3" fmla="*/ 5177790 w 6903719"/>
              <a:gd name="connsiteY3" fmla="*/ 0 h 36576"/>
              <a:gd name="connsiteX4" fmla="*/ 6903719 w 6903719"/>
              <a:gd name="connsiteY4" fmla="*/ 0 h 36576"/>
              <a:gd name="connsiteX5" fmla="*/ 6903719 w 6903719"/>
              <a:gd name="connsiteY5" fmla="*/ 36576 h 36576"/>
              <a:gd name="connsiteX6" fmla="*/ 5177790 w 6903719"/>
              <a:gd name="connsiteY6" fmla="*/ 36576 h 36576"/>
              <a:gd name="connsiteX7" fmla="*/ 3451859 w 6903719"/>
              <a:gd name="connsiteY7" fmla="*/ 36576 h 36576"/>
              <a:gd name="connsiteX8" fmla="*/ 1725929 w 6903719"/>
              <a:gd name="connsiteY8" fmla="*/ 36576 h 36576"/>
              <a:gd name="connsiteX9" fmla="*/ 0 w 6903719"/>
              <a:gd name="connsiteY9" fmla="*/ 36576 h 36576"/>
              <a:gd name="connsiteX10" fmla="*/ 0 w 6903719"/>
              <a:gd name="connsiteY10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903719" h="36576">
                <a:moveTo>
                  <a:pt x="0" y="0"/>
                </a:moveTo>
                <a:lnTo>
                  <a:pt x="1725929" y="0"/>
                </a:lnTo>
                <a:lnTo>
                  <a:pt x="3451859" y="0"/>
                </a:lnTo>
                <a:lnTo>
                  <a:pt x="5177790" y="0"/>
                </a:lnTo>
                <a:lnTo>
                  <a:pt x="6903719" y="0"/>
                </a:lnTo>
                <a:lnTo>
                  <a:pt x="6903719" y="36576"/>
                </a:lnTo>
                <a:lnTo>
                  <a:pt x="5177790" y="36576"/>
                </a:lnTo>
                <a:lnTo>
                  <a:pt x="3451859" y="36576"/>
                </a:lnTo>
                <a:lnTo>
                  <a:pt x="1725929" y="36576"/>
                </a:lnTo>
                <a:lnTo>
                  <a:pt x="0" y="36576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73100"/>
            <a:ext cx="7848600" cy="603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8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		</a:t>
            </a:r>
            <a:r>
              <a:rPr lang="en-US" altLang="zh-CN" sz="4802" b="1" i="1" dirty="0" smtClean="0">
                <a:solidFill>
                  <a:srgbClr val="ccccff"/>
                </a:solidFill>
                <a:latin typeface="Century Gothic" pitchFamily="18" charset="0"/>
                <a:cs typeface="Century Gothic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sz="3602" dirty="0" smtClean="0">
                <a:solidFill>
                  <a:srgbClr val="cce8ea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602" b="1" i="1" u="sng" dirty="0" smtClean="0">
                <a:solidFill>
                  <a:srgbClr val="cce8ea"/>
                </a:solidFill>
                <a:latin typeface="Century Gothic" pitchFamily="18" charset="0"/>
                <a:cs typeface="Century Gothic" pitchFamily="18" charset="0"/>
              </a:rPr>
              <a:t>Host: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animal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harbors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infectious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agent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under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natural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conditions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sz="3192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Definitive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host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(primary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host):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passes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its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33cc"/>
                </a:solidFill>
                <a:latin typeface="Century Gothic" pitchFamily="18" charset="0"/>
                <a:cs typeface="Century Gothic" pitchFamily="18" charset="0"/>
              </a:rPr>
              <a:t>sexual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33cc"/>
                </a:solidFill>
                <a:latin typeface="Century Gothic" pitchFamily="18" charset="0"/>
                <a:cs typeface="Century Gothic" pitchFamily="18" charset="0"/>
              </a:rPr>
              <a:t>stage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.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19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Intermediate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host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(secondary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host)</a:t>
            </a:r>
            <a:r>
              <a:rPr lang="en-US" altLang="zh-CN" sz="3192" b="1" i="1" u="sng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: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passes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its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ff00"/>
                </a:solidFill>
                <a:latin typeface="Century Gothic" pitchFamily="18" charset="0"/>
                <a:cs typeface="Century Gothic" pitchFamily="18" charset="0"/>
              </a:rPr>
              <a:t>larval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</a:t>
            </a:r>
          </a:p>
          <a:p>
            <a:pPr>
              <a:lnSpc>
                <a:spcPts val="30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	</a:t>
            </a:r>
            <a:r>
              <a:rPr lang="en-US" altLang="zh-CN" sz="3194" b="1" dirty="0" smtClean="0">
                <a:solidFill>
                  <a:srgbClr val="00ff00"/>
                </a:solidFill>
                <a:latin typeface="Century Gothic" pitchFamily="18" charset="0"/>
                <a:cs typeface="Century Gothic" pitchFamily="18" charset="0"/>
              </a:rPr>
              <a:t>asexual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ff00"/>
                </a:solidFill>
                <a:latin typeface="Century Gothic" pitchFamily="18" charset="0"/>
                <a:cs typeface="Century Gothic" pitchFamily="18" charset="0"/>
              </a:rPr>
              <a:t>stages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457200" algn="l"/>
                <a:tab pos="736600" algn="l"/>
                <a:tab pos="2247900" algn="l"/>
                <a:tab pos="3086100" algn="l"/>
              </a:tabLst>
            </a:pPr>
            <a:r>
              <a:rPr lang="en-US" altLang="zh-CN" dirty="0" smtClean="0"/>
              <a:t>				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4795" y="899160"/>
            <a:ext cx="3535680" cy="54863"/>
          </a:xfrm>
          <a:custGeom>
            <a:avLst/>
            <a:gdLst>
              <a:gd name="connsiteX0" fmla="*/ 0 w 3535680"/>
              <a:gd name="connsiteY0" fmla="*/ 0 h 54863"/>
              <a:gd name="connsiteX1" fmla="*/ 1767839 w 3535680"/>
              <a:gd name="connsiteY1" fmla="*/ 0 h 54863"/>
              <a:gd name="connsiteX2" fmla="*/ 3535680 w 3535680"/>
              <a:gd name="connsiteY2" fmla="*/ 0 h 54863"/>
              <a:gd name="connsiteX3" fmla="*/ 3535680 w 3535680"/>
              <a:gd name="connsiteY3" fmla="*/ 54863 h 54863"/>
              <a:gd name="connsiteX4" fmla="*/ 1767839 w 3535680"/>
              <a:gd name="connsiteY4" fmla="*/ 54863 h 54863"/>
              <a:gd name="connsiteX5" fmla="*/ 0 w 3535680"/>
              <a:gd name="connsiteY5" fmla="*/ 54863 h 54863"/>
              <a:gd name="connsiteX6" fmla="*/ 0 w 3535680"/>
              <a:gd name="connsiteY6" fmla="*/ 0 h 54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35680" h="54863">
                <a:moveTo>
                  <a:pt x="0" y="0"/>
                </a:moveTo>
                <a:lnTo>
                  <a:pt x="1767839" y="0"/>
                </a:lnTo>
                <a:lnTo>
                  <a:pt x="3535680" y="0"/>
                </a:lnTo>
                <a:lnTo>
                  <a:pt x="3535680" y="54863"/>
                </a:lnTo>
                <a:lnTo>
                  <a:pt x="1767839" y="54863"/>
                </a:lnTo>
                <a:lnTo>
                  <a:pt x="0" y="54863"/>
                </a:lnTo>
                <a:lnTo>
                  <a:pt x="0" y="0"/>
                </a:lnTo>
              </a:path>
            </a:pathLst>
          </a:custGeom>
          <a:solidFill>
            <a:srgbClr val="00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6864" y="1603248"/>
            <a:ext cx="1389888" cy="36575"/>
          </a:xfrm>
          <a:custGeom>
            <a:avLst/>
            <a:gdLst>
              <a:gd name="connsiteX0" fmla="*/ 0 w 1389888"/>
              <a:gd name="connsiteY0" fmla="*/ 18287 h 36575"/>
              <a:gd name="connsiteX1" fmla="*/ 1389888 w 1389888"/>
              <a:gd name="connsiteY1" fmla="*/ 18287 h 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9888" h="36575">
                <a:moveTo>
                  <a:pt x="0" y="18287"/>
                </a:moveTo>
                <a:lnTo>
                  <a:pt x="1389888" y="18287"/>
                </a:lnTo>
              </a:path>
            </a:pathLst>
          </a:custGeom>
          <a:ln w="254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24784" y="3063240"/>
            <a:ext cx="4803648" cy="33527"/>
          </a:xfrm>
          <a:custGeom>
            <a:avLst/>
            <a:gdLst>
              <a:gd name="connsiteX0" fmla="*/ 0 w 4803648"/>
              <a:gd name="connsiteY0" fmla="*/ 0 h 33527"/>
              <a:gd name="connsiteX1" fmla="*/ 1601216 w 4803648"/>
              <a:gd name="connsiteY1" fmla="*/ 0 h 33527"/>
              <a:gd name="connsiteX2" fmla="*/ 3202431 w 4803648"/>
              <a:gd name="connsiteY2" fmla="*/ 0 h 33527"/>
              <a:gd name="connsiteX3" fmla="*/ 4803648 w 4803648"/>
              <a:gd name="connsiteY3" fmla="*/ 0 h 33527"/>
              <a:gd name="connsiteX4" fmla="*/ 4803648 w 4803648"/>
              <a:gd name="connsiteY4" fmla="*/ 33527 h 33527"/>
              <a:gd name="connsiteX5" fmla="*/ 3202431 w 4803648"/>
              <a:gd name="connsiteY5" fmla="*/ 33527 h 33527"/>
              <a:gd name="connsiteX6" fmla="*/ 1601216 w 4803648"/>
              <a:gd name="connsiteY6" fmla="*/ 33527 h 33527"/>
              <a:gd name="connsiteX7" fmla="*/ 0 w 4803648"/>
              <a:gd name="connsiteY7" fmla="*/ 33527 h 33527"/>
              <a:gd name="connsiteX8" fmla="*/ 0 w 4803648"/>
              <a:gd name="connsiteY8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803648" h="33527">
                <a:moveTo>
                  <a:pt x="0" y="0"/>
                </a:moveTo>
                <a:lnTo>
                  <a:pt x="1601216" y="0"/>
                </a:lnTo>
                <a:lnTo>
                  <a:pt x="3202431" y="0"/>
                </a:lnTo>
                <a:lnTo>
                  <a:pt x="4803648" y="0"/>
                </a:lnTo>
                <a:lnTo>
                  <a:pt x="4803648" y="33527"/>
                </a:lnTo>
                <a:lnTo>
                  <a:pt x="3202431" y="33527"/>
                </a:lnTo>
                <a:lnTo>
                  <a:pt x="1601216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6864" y="3596640"/>
            <a:ext cx="3108959" cy="39623"/>
          </a:xfrm>
          <a:custGeom>
            <a:avLst/>
            <a:gdLst>
              <a:gd name="connsiteX0" fmla="*/ 0 w 3108959"/>
              <a:gd name="connsiteY0" fmla="*/ 0 h 39623"/>
              <a:gd name="connsiteX1" fmla="*/ 1554480 w 3108959"/>
              <a:gd name="connsiteY1" fmla="*/ 0 h 39623"/>
              <a:gd name="connsiteX2" fmla="*/ 3108959 w 3108959"/>
              <a:gd name="connsiteY2" fmla="*/ 0 h 39623"/>
              <a:gd name="connsiteX3" fmla="*/ 3108959 w 3108959"/>
              <a:gd name="connsiteY3" fmla="*/ 39623 h 39623"/>
              <a:gd name="connsiteX4" fmla="*/ 1554480 w 3108959"/>
              <a:gd name="connsiteY4" fmla="*/ 39623 h 39623"/>
              <a:gd name="connsiteX5" fmla="*/ 0 w 3108959"/>
              <a:gd name="connsiteY5" fmla="*/ 39623 h 39623"/>
              <a:gd name="connsiteX6" fmla="*/ 0 w 3108959"/>
              <a:gd name="connsiteY6" fmla="*/ 0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08959" h="39623">
                <a:moveTo>
                  <a:pt x="0" y="0"/>
                </a:moveTo>
                <a:lnTo>
                  <a:pt x="1554480" y="0"/>
                </a:lnTo>
                <a:lnTo>
                  <a:pt x="3108959" y="0"/>
                </a:lnTo>
                <a:lnTo>
                  <a:pt x="3108959" y="39623"/>
                </a:lnTo>
                <a:lnTo>
                  <a:pt x="1554480" y="39623"/>
                </a:lnTo>
                <a:lnTo>
                  <a:pt x="0" y="39623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6864" y="4767072"/>
            <a:ext cx="3218688" cy="39624"/>
          </a:xfrm>
          <a:custGeom>
            <a:avLst/>
            <a:gdLst>
              <a:gd name="connsiteX0" fmla="*/ 0 w 3218688"/>
              <a:gd name="connsiteY0" fmla="*/ 0 h 39624"/>
              <a:gd name="connsiteX1" fmla="*/ 1609343 w 3218688"/>
              <a:gd name="connsiteY1" fmla="*/ 0 h 39624"/>
              <a:gd name="connsiteX2" fmla="*/ 3218688 w 3218688"/>
              <a:gd name="connsiteY2" fmla="*/ 0 h 39624"/>
              <a:gd name="connsiteX3" fmla="*/ 3218688 w 3218688"/>
              <a:gd name="connsiteY3" fmla="*/ 39624 h 39624"/>
              <a:gd name="connsiteX4" fmla="*/ 1609343 w 3218688"/>
              <a:gd name="connsiteY4" fmla="*/ 39624 h 39624"/>
              <a:gd name="connsiteX5" fmla="*/ 0 w 3218688"/>
              <a:gd name="connsiteY5" fmla="*/ 39624 h 39624"/>
              <a:gd name="connsiteX6" fmla="*/ 0 w 3218688"/>
              <a:gd name="connsiteY6" fmla="*/ 0 h 39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18688" h="39624">
                <a:moveTo>
                  <a:pt x="0" y="0"/>
                </a:moveTo>
                <a:lnTo>
                  <a:pt x="1609343" y="0"/>
                </a:lnTo>
                <a:lnTo>
                  <a:pt x="3218688" y="0"/>
                </a:lnTo>
                <a:lnTo>
                  <a:pt x="3218688" y="39624"/>
                </a:lnTo>
                <a:lnTo>
                  <a:pt x="1609343" y="39624"/>
                </a:lnTo>
                <a:lnTo>
                  <a:pt x="0" y="39624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74136" y="5772912"/>
            <a:ext cx="2234184" cy="36576"/>
          </a:xfrm>
          <a:custGeom>
            <a:avLst/>
            <a:gdLst>
              <a:gd name="connsiteX0" fmla="*/ 0 w 2234184"/>
              <a:gd name="connsiteY0" fmla="*/ 0 h 36576"/>
              <a:gd name="connsiteX1" fmla="*/ 1117092 w 2234184"/>
              <a:gd name="connsiteY1" fmla="*/ 0 h 36576"/>
              <a:gd name="connsiteX2" fmla="*/ 2234184 w 2234184"/>
              <a:gd name="connsiteY2" fmla="*/ 0 h 36576"/>
              <a:gd name="connsiteX3" fmla="*/ 2234184 w 2234184"/>
              <a:gd name="connsiteY3" fmla="*/ 36576 h 36576"/>
              <a:gd name="connsiteX4" fmla="*/ 1117092 w 2234184"/>
              <a:gd name="connsiteY4" fmla="*/ 36576 h 36576"/>
              <a:gd name="connsiteX5" fmla="*/ 0 w 2234184"/>
              <a:gd name="connsiteY5" fmla="*/ 36576 h 36576"/>
              <a:gd name="connsiteX6" fmla="*/ 0 w 2234184"/>
              <a:gd name="connsiteY6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34184" h="36576">
                <a:moveTo>
                  <a:pt x="0" y="0"/>
                </a:moveTo>
                <a:lnTo>
                  <a:pt x="1117092" y="0"/>
                </a:lnTo>
                <a:lnTo>
                  <a:pt x="2234184" y="0"/>
                </a:lnTo>
                <a:lnTo>
                  <a:pt x="2234184" y="36576"/>
                </a:lnTo>
                <a:lnTo>
                  <a:pt x="1117092" y="36576"/>
                </a:lnTo>
                <a:lnTo>
                  <a:pt x="0" y="36576"/>
                </a:lnTo>
                <a:lnTo>
                  <a:pt x="0" y="0"/>
                </a:lnTo>
              </a:path>
            </a:pathLst>
          </a:custGeom>
          <a:solidFill>
            <a:srgbClr val="88c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9900" y="1155700"/>
            <a:ext cx="1727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3192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carrier: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44500"/>
            <a:ext cx="7950200" cy="627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8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		</a:t>
            </a:r>
            <a:r>
              <a:rPr lang="en-US" altLang="zh-CN" sz="4802" b="1" i="1" dirty="0" smtClean="0">
                <a:solidFill>
                  <a:srgbClr val="00ff00"/>
                </a:solidFill>
                <a:latin typeface="Century Gothic" pitchFamily="18" charset="0"/>
                <a:cs typeface="Century Gothic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person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animal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harbors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specific</a:t>
            </a:r>
          </a:p>
          <a:p>
            <a:pPr>
              <a:lnSpc>
                <a:spcPts val="26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infectious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agent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absence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</a:p>
          <a:p>
            <a:pPr>
              <a:lnSpc>
                <a:spcPts val="26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symptoms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signs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disease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</a:p>
          <a:p>
            <a:pPr>
              <a:lnSpc>
                <a:spcPts val="26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serves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i="1" dirty="0" smtClean="0">
                <a:solidFill>
                  <a:srgbClr val="ff33cc"/>
                </a:solidFill>
                <a:latin typeface="Century Gothic" pitchFamily="18" charset="0"/>
                <a:cs typeface="Century Gothic" pitchFamily="18" charset="0"/>
              </a:rPr>
              <a:t>potential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i="1" dirty="0" smtClean="0">
                <a:solidFill>
                  <a:srgbClr val="ff33cc"/>
                </a:solidFill>
                <a:latin typeface="Century Gothic" pitchFamily="18" charset="0"/>
                <a:cs typeface="Century Gothic" pitchFamily="18" charset="0"/>
              </a:rPr>
              <a:t>source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i="1" dirty="0" smtClean="0">
                <a:solidFill>
                  <a:srgbClr val="ff33cc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i="1" dirty="0" smtClean="0">
                <a:solidFill>
                  <a:srgbClr val="ff33cc"/>
                </a:solidFill>
                <a:latin typeface="Century Gothic" pitchFamily="18" charset="0"/>
                <a:cs typeface="Century Gothic" pitchFamily="18" charset="0"/>
              </a:rPr>
              <a:t>infection</a:t>
            </a:r>
          </a:p>
          <a:p>
            <a:pPr>
              <a:lnSpc>
                <a:spcPts val="43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sz="3600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pathogenesis: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Production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development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disease</a:t>
            </a:r>
            <a:r>
              <a:rPr lang="en-US" altLang="zh-CN" sz="2808" dirty="0" smtClean="0">
                <a:solidFill>
                  <a:srgbClr val="000000"/>
                </a:solidFill>
                <a:latin typeface="Century Gothic" pitchFamily="18" charset="0"/>
                <a:cs typeface="Century Gothic" pitchFamily="18" charset="0"/>
              </a:rPr>
              <a:t>.</a:t>
            </a:r>
          </a:p>
          <a:p>
            <a:pPr>
              <a:lnSpc>
                <a:spcPts val="51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sz="3602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360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pathogenicity: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Capability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infectious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agent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cause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disease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i="1" dirty="0" smtClean="0">
                <a:solidFill>
                  <a:srgbClr val="88c9ce"/>
                </a:solidFill>
                <a:latin typeface="Century Gothic" pitchFamily="18" charset="0"/>
                <a:cs typeface="Century Gothic" pitchFamily="18" charset="0"/>
              </a:rPr>
              <a:t>susceptiBle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2324100" algn="l"/>
                <a:tab pos="3162300" algn="l"/>
              </a:tabLst>
            </a:pPr>
            <a:r>
              <a:rPr lang="en-US" altLang="zh-CN" dirty="0" smtClean="0"/>
              <a:t>				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4795" y="515112"/>
            <a:ext cx="3535680" cy="54863"/>
          </a:xfrm>
          <a:custGeom>
            <a:avLst/>
            <a:gdLst>
              <a:gd name="connsiteX0" fmla="*/ 0 w 3535680"/>
              <a:gd name="connsiteY0" fmla="*/ 0 h 54863"/>
              <a:gd name="connsiteX1" fmla="*/ 1767839 w 3535680"/>
              <a:gd name="connsiteY1" fmla="*/ 0 h 54863"/>
              <a:gd name="connsiteX2" fmla="*/ 3535680 w 3535680"/>
              <a:gd name="connsiteY2" fmla="*/ 0 h 54863"/>
              <a:gd name="connsiteX3" fmla="*/ 3535680 w 3535680"/>
              <a:gd name="connsiteY3" fmla="*/ 54863 h 54863"/>
              <a:gd name="connsiteX4" fmla="*/ 1767839 w 3535680"/>
              <a:gd name="connsiteY4" fmla="*/ 54863 h 54863"/>
              <a:gd name="connsiteX5" fmla="*/ 0 w 3535680"/>
              <a:gd name="connsiteY5" fmla="*/ 54863 h 54863"/>
              <a:gd name="connsiteX6" fmla="*/ 0 w 3535680"/>
              <a:gd name="connsiteY6" fmla="*/ 0 h 54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35680" h="54863">
                <a:moveTo>
                  <a:pt x="0" y="0"/>
                </a:moveTo>
                <a:lnTo>
                  <a:pt x="1767839" y="0"/>
                </a:lnTo>
                <a:lnTo>
                  <a:pt x="3535680" y="0"/>
                </a:lnTo>
                <a:lnTo>
                  <a:pt x="3535680" y="54863"/>
                </a:lnTo>
                <a:lnTo>
                  <a:pt x="1767839" y="54863"/>
                </a:lnTo>
                <a:lnTo>
                  <a:pt x="0" y="54863"/>
                </a:lnTo>
                <a:lnTo>
                  <a:pt x="0" y="0"/>
                </a:lnTo>
              </a:path>
            </a:pathLst>
          </a:custGeom>
          <a:solidFill>
            <a:srgbClr val="00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3167" y="1618488"/>
            <a:ext cx="3483864" cy="60960"/>
          </a:xfrm>
          <a:custGeom>
            <a:avLst/>
            <a:gdLst>
              <a:gd name="connsiteX0" fmla="*/ 0 w 3483864"/>
              <a:gd name="connsiteY0" fmla="*/ 0 h 60960"/>
              <a:gd name="connsiteX1" fmla="*/ 1741932 w 3483864"/>
              <a:gd name="connsiteY1" fmla="*/ 0 h 60960"/>
              <a:gd name="connsiteX2" fmla="*/ 3483864 w 3483864"/>
              <a:gd name="connsiteY2" fmla="*/ 0 h 60960"/>
              <a:gd name="connsiteX3" fmla="*/ 3483864 w 3483864"/>
              <a:gd name="connsiteY3" fmla="*/ 60960 h 60960"/>
              <a:gd name="connsiteX4" fmla="*/ 1741932 w 3483864"/>
              <a:gd name="connsiteY4" fmla="*/ 60960 h 60960"/>
              <a:gd name="connsiteX5" fmla="*/ 0 w 3483864"/>
              <a:gd name="connsiteY5" fmla="*/ 60960 h 60960"/>
              <a:gd name="connsiteX6" fmla="*/ 0 w 3483864"/>
              <a:gd name="connsiteY6" fmla="*/ 0 h 60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83864" h="60960">
                <a:moveTo>
                  <a:pt x="0" y="0"/>
                </a:moveTo>
                <a:lnTo>
                  <a:pt x="1741932" y="0"/>
                </a:lnTo>
                <a:lnTo>
                  <a:pt x="3483864" y="0"/>
                </a:lnTo>
                <a:lnTo>
                  <a:pt x="3483864" y="60960"/>
                </a:lnTo>
                <a:lnTo>
                  <a:pt x="1741932" y="60960"/>
                </a:lnTo>
                <a:lnTo>
                  <a:pt x="0" y="60960"/>
                </a:lnTo>
                <a:lnTo>
                  <a:pt x="0" y="0"/>
                </a:lnTo>
              </a:path>
            </a:pathLst>
          </a:custGeom>
          <a:solidFill>
            <a:srgbClr val="ff99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4757928"/>
            <a:ext cx="3886200" cy="45720"/>
          </a:xfrm>
          <a:custGeom>
            <a:avLst/>
            <a:gdLst>
              <a:gd name="connsiteX0" fmla="*/ 0 w 3886200"/>
              <a:gd name="connsiteY0" fmla="*/ 0 h 45720"/>
              <a:gd name="connsiteX1" fmla="*/ 1943100 w 3886200"/>
              <a:gd name="connsiteY1" fmla="*/ 0 h 45720"/>
              <a:gd name="connsiteX2" fmla="*/ 3886200 w 3886200"/>
              <a:gd name="connsiteY2" fmla="*/ 0 h 45720"/>
              <a:gd name="connsiteX3" fmla="*/ 3886200 w 3886200"/>
              <a:gd name="connsiteY3" fmla="*/ 45719 h 45720"/>
              <a:gd name="connsiteX4" fmla="*/ 1943100 w 3886200"/>
              <a:gd name="connsiteY4" fmla="*/ 45719 h 45720"/>
              <a:gd name="connsiteX5" fmla="*/ 0 w 3886200"/>
              <a:gd name="connsiteY5" fmla="*/ 45719 h 45720"/>
              <a:gd name="connsiteX6" fmla="*/ 0 w 3886200"/>
              <a:gd name="connsiteY6" fmla="*/ 0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86200" h="45720">
                <a:moveTo>
                  <a:pt x="0" y="0"/>
                </a:moveTo>
                <a:lnTo>
                  <a:pt x="1943100" y="0"/>
                </a:lnTo>
                <a:lnTo>
                  <a:pt x="3886200" y="0"/>
                </a:lnTo>
                <a:lnTo>
                  <a:pt x="3886200" y="45719"/>
                </a:lnTo>
                <a:lnTo>
                  <a:pt x="1943100" y="45719"/>
                </a:lnTo>
                <a:lnTo>
                  <a:pt x="0" y="45719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37888" y="5775960"/>
            <a:ext cx="2371343" cy="45720"/>
          </a:xfrm>
          <a:custGeom>
            <a:avLst/>
            <a:gdLst>
              <a:gd name="connsiteX0" fmla="*/ 0 w 2371343"/>
              <a:gd name="connsiteY0" fmla="*/ 0 h 45720"/>
              <a:gd name="connsiteX1" fmla="*/ 1185671 w 2371343"/>
              <a:gd name="connsiteY1" fmla="*/ 0 h 45720"/>
              <a:gd name="connsiteX2" fmla="*/ 2371343 w 2371343"/>
              <a:gd name="connsiteY2" fmla="*/ 0 h 45720"/>
              <a:gd name="connsiteX3" fmla="*/ 2371343 w 2371343"/>
              <a:gd name="connsiteY3" fmla="*/ 45720 h 45720"/>
              <a:gd name="connsiteX4" fmla="*/ 1185671 w 2371343"/>
              <a:gd name="connsiteY4" fmla="*/ 45720 h 45720"/>
              <a:gd name="connsiteX5" fmla="*/ 0 w 2371343"/>
              <a:gd name="connsiteY5" fmla="*/ 45720 h 45720"/>
              <a:gd name="connsiteX6" fmla="*/ 0 w 2371343"/>
              <a:gd name="connsiteY6" fmla="*/ 0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71343" h="45720">
                <a:moveTo>
                  <a:pt x="0" y="0"/>
                </a:moveTo>
                <a:lnTo>
                  <a:pt x="1185671" y="0"/>
                </a:lnTo>
                <a:lnTo>
                  <a:pt x="2371343" y="0"/>
                </a:lnTo>
                <a:lnTo>
                  <a:pt x="2371343" y="45720"/>
                </a:lnTo>
                <a:lnTo>
                  <a:pt x="1185671" y="45720"/>
                </a:lnTo>
                <a:lnTo>
                  <a:pt x="0" y="4572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51048" y="6275832"/>
            <a:ext cx="774192" cy="36576"/>
          </a:xfrm>
          <a:custGeom>
            <a:avLst/>
            <a:gdLst>
              <a:gd name="connsiteX0" fmla="*/ 0 w 774192"/>
              <a:gd name="connsiteY0" fmla="*/ 18288 h 36576"/>
              <a:gd name="connsiteX1" fmla="*/ 774192 w 774192"/>
              <a:gd name="connsiteY1" fmla="*/ 18288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4192" h="36576">
                <a:moveTo>
                  <a:pt x="0" y="18288"/>
                </a:moveTo>
                <a:lnTo>
                  <a:pt x="774192" y="18288"/>
                </a:lnTo>
              </a:path>
            </a:pathLst>
          </a:custGeom>
          <a:ln w="254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886700" y="2247900"/>
            <a:ext cx="660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-12700"/>
            <a:ext cx="7251700" cy="389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8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dirty="0" smtClean="0"/>
              <a:t>			</a:t>
            </a:r>
            <a:r>
              <a:rPr lang="en-US" altLang="zh-CN" sz="4802" b="1" i="1" dirty="0" smtClean="0">
                <a:solidFill>
                  <a:srgbClr val="00ff00"/>
                </a:solidFill>
                <a:latin typeface="Century Gothic" pitchFamily="18" charset="0"/>
                <a:cs typeface="Century Gothic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7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sz="5402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5402" b="1" i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Parasitism:</a:t>
            </a:r>
          </a:p>
          <a:p>
            <a:pPr>
              <a:lnSpc>
                <a:spcPts val="31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relationship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organism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(the</a:t>
            </a:r>
          </a:p>
          <a:p>
            <a:pPr>
              <a:lnSpc>
                <a:spcPts val="43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infectious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agent,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parasite)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b="1" i="1" u="sng" dirty="0" smtClean="0">
                <a:solidFill>
                  <a:srgbClr val="ff0000"/>
                </a:solidFill>
                <a:latin typeface="Century Gothic" pitchFamily="18" charset="0"/>
                <a:cs typeface="Century Gothic" pitchFamily="18" charset="0"/>
              </a:rPr>
              <a:t>Benefits</a:t>
            </a:r>
          </a:p>
          <a:p>
            <a:pPr>
              <a:lnSpc>
                <a:spcPts val="25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association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organism</a:t>
            </a: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i="1" dirty="0" smtClean="0">
                <a:solidFill>
                  <a:srgbClr val="ff0000"/>
                </a:solidFill>
                <a:latin typeface="Century Gothic" pitchFamily="18" charset="0"/>
                <a:cs typeface="Century Gothic" pitchFamily="18" charset="0"/>
              </a:rPr>
              <a:t>(the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ff0000"/>
                </a:solidFill>
                <a:latin typeface="Century Gothic" pitchFamily="18" charset="0"/>
                <a:cs typeface="Century Gothic" pitchFamily="18" charset="0"/>
              </a:rPr>
              <a:t>host)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whereas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u="sng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harmed</a:t>
            </a:r>
          </a:p>
          <a:p>
            <a:pPr>
              <a:lnSpc>
                <a:spcPts val="2500"/>
              </a:lnSpc>
              <a:tabLst>
                <a:tab pos="457200" algn="l"/>
                <a:tab pos="736600" algn="l"/>
                <a:tab pos="22479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way.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279900"/>
            <a:ext cx="8343900" cy="245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457200" algn="l"/>
                <a:tab pos="736600" algn="l"/>
                <a:tab pos="6477000" algn="l"/>
                <a:tab pos="7950200" algn="l"/>
              </a:tabLst>
            </a:pPr>
            <a:r>
              <a:rPr lang="en-US" altLang="zh-CN" sz="4010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4010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commensalism:</a:t>
            </a:r>
          </a:p>
          <a:p>
            <a:pPr>
              <a:lnSpc>
                <a:spcPts val="3600"/>
              </a:lnSpc>
              <a:tabLst>
                <a:tab pos="457200" algn="l"/>
                <a:tab pos="736600" algn="l"/>
                <a:tab pos="6477000" algn="l"/>
                <a:tab pos="7950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Kind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relationship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organism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,</a:t>
            </a:r>
          </a:p>
          <a:p>
            <a:pPr>
              <a:lnSpc>
                <a:spcPts val="4300"/>
              </a:lnSpc>
              <a:tabLst>
                <a:tab pos="457200" algn="l"/>
                <a:tab pos="736600" algn="l"/>
                <a:tab pos="6477000" algn="l"/>
                <a:tab pos="7950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commensal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is</a:t>
            </a:r>
            <a:r>
              <a:rPr lang="en-US" altLang="zh-CN" sz="4010" b="1" i="1" dirty="0" smtClean="0">
                <a:solidFill>
                  <a:srgbClr val="ff0000"/>
                </a:solidFill>
                <a:latin typeface="Century Gothic" pitchFamily="18" charset="0"/>
                <a:cs typeface="Century Gothic" pitchFamily="18" charset="0"/>
              </a:rPr>
              <a:t>Benefited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whereas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,</a:t>
            </a:r>
          </a:p>
          <a:p>
            <a:pPr>
              <a:lnSpc>
                <a:spcPts val="3800"/>
              </a:lnSpc>
              <a:tabLst>
                <a:tab pos="457200" algn="l"/>
                <a:tab pos="736600" algn="l"/>
                <a:tab pos="6477000" algn="l"/>
                <a:tab pos="7950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i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no</a:t>
            </a:r>
            <a:r>
              <a:rPr lang="en-US" altLang="zh-CN" sz="2808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harmed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even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helped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by</a:t>
            </a:r>
          </a:p>
          <a:p>
            <a:pPr>
              <a:lnSpc>
                <a:spcPts val="1300"/>
              </a:lnSpc>
              <a:tabLst>
                <a:tab pos="457200" algn="l"/>
                <a:tab pos="736600" algn="l"/>
                <a:tab pos="6477000" algn="l"/>
                <a:tab pos="7950200" algn="l"/>
              </a:tabLst>
            </a:pPr>
            <a:r>
              <a:rPr lang="en-US" altLang="zh-CN" dirty="0" smtClean="0"/>
              <a:t>				</a:t>
            </a: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200"/>
              </a:lnSpc>
              <a:tabLst>
                <a:tab pos="457200" algn="l"/>
                <a:tab pos="736600" algn="l"/>
                <a:tab pos="6477000" algn="l"/>
                <a:tab pos="7950200" algn="l"/>
              </a:tabLst>
            </a:pPr>
            <a:r>
              <a:rPr lang="en-US" altLang="zh-CN" dirty="0" smtClean="0"/>
              <a:t>			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3064" y="2188464"/>
            <a:ext cx="3203448" cy="45720"/>
          </a:xfrm>
          <a:custGeom>
            <a:avLst/>
            <a:gdLst>
              <a:gd name="connsiteX0" fmla="*/ 0 w 3203448"/>
              <a:gd name="connsiteY0" fmla="*/ 0 h 45720"/>
              <a:gd name="connsiteX1" fmla="*/ 1601724 w 3203448"/>
              <a:gd name="connsiteY1" fmla="*/ 0 h 45720"/>
              <a:gd name="connsiteX2" fmla="*/ 3203448 w 3203448"/>
              <a:gd name="connsiteY2" fmla="*/ 0 h 45720"/>
              <a:gd name="connsiteX3" fmla="*/ 3203448 w 3203448"/>
              <a:gd name="connsiteY3" fmla="*/ 45719 h 45720"/>
              <a:gd name="connsiteX4" fmla="*/ 1601724 w 3203448"/>
              <a:gd name="connsiteY4" fmla="*/ 45719 h 45720"/>
              <a:gd name="connsiteX5" fmla="*/ 0 w 3203448"/>
              <a:gd name="connsiteY5" fmla="*/ 45719 h 45720"/>
              <a:gd name="connsiteX6" fmla="*/ 0 w 3203448"/>
              <a:gd name="connsiteY6" fmla="*/ 0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03448" h="45720">
                <a:moveTo>
                  <a:pt x="0" y="0"/>
                </a:moveTo>
                <a:lnTo>
                  <a:pt x="1601724" y="0"/>
                </a:lnTo>
                <a:lnTo>
                  <a:pt x="3203448" y="0"/>
                </a:lnTo>
                <a:lnTo>
                  <a:pt x="3203448" y="45719"/>
                </a:lnTo>
                <a:lnTo>
                  <a:pt x="1601724" y="45719"/>
                </a:lnTo>
                <a:lnTo>
                  <a:pt x="0" y="45719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96512" y="2188464"/>
            <a:ext cx="137159" cy="45720"/>
          </a:xfrm>
          <a:custGeom>
            <a:avLst/>
            <a:gdLst>
              <a:gd name="connsiteX0" fmla="*/ 0 w 137159"/>
              <a:gd name="connsiteY0" fmla="*/ 22860 h 45720"/>
              <a:gd name="connsiteX1" fmla="*/ 137159 w 137159"/>
              <a:gd name="connsiteY1" fmla="*/ 22860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159" h="45720">
                <a:moveTo>
                  <a:pt x="0" y="22860"/>
                </a:moveTo>
                <a:lnTo>
                  <a:pt x="137159" y="2286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3407664"/>
            <a:ext cx="3364992" cy="45720"/>
          </a:xfrm>
          <a:custGeom>
            <a:avLst/>
            <a:gdLst>
              <a:gd name="connsiteX0" fmla="*/ 0 w 3364992"/>
              <a:gd name="connsiteY0" fmla="*/ 0 h 45720"/>
              <a:gd name="connsiteX1" fmla="*/ 1682496 w 3364992"/>
              <a:gd name="connsiteY1" fmla="*/ 0 h 45720"/>
              <a:gd name="connsiteX2" fmla="*/ 3364992 w 3364992"/>
              <a:gd name="connsiteY2" fmla="*/ 0 h 45720"/>
              <a:gd name="connsiteX3" fmla="*/ 3364992 w 3364992"/>
              <a:gd name="connsiteY3" fmla="*/ 45720 h 45720"/>
              <a:gd name="connsiteX4" fmla="*/ 1682496 w 3364992"/>
              <a:gd name="connsiteY4" fmla="*/ 45720 h 45720"/>
              <a:gd name="connsiteX5" fmla="*/ 0 w 3364992"/>
              <a:gd name="connsiteY5" fmla="*/ 45720 h 45720"/>
              <a:gd name="connsiteX6" fmla="*/ 0 w 3364992"/>
              <a:gd name="connsiteY6" fmla="*/ 0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64992" h="45720">
                <a:moveTo>
                  <a:pt x="0" y="0"/>
                </a:moveTo>
                <a:lnTo>
                  <a:pt x="1682496" y="0"/>
                </a:lnTo>
                <a:lnTo>
                  <a:pt x="3364992" y="0"/>
                </a:lnTo>
                <a:lnTo>
                  <a:pt x="3364992" y="45720"/>
                </a:lnTo>
                <a:lnTo>
                  <a:pt x="1682496" y="45720"/>
                </a:lnTo>
                <a:lnTo>
                  <a:pt x="0" y="45720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58056" y="3407664"/>
            <a:ext cx="137159" cy="45720"/>
          </a:xfrm>
          <a:custGeom>
            <a:avLst/>
            <a:gdLst>
              <a:gd name="connsiteX0" fmla="*/ 0 w 137159"/>
              <a:gd name="connsiteY0" fmla="*/ 22859 h 45720"/>
              <a:gd name="connsiteX1" fmla="*/ 137159 w 137159"/>
              <a:gd name="connsiteY1" fmla="*/ 22859 h 4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159" h="45720">
                <a:moveTo>
                  <a:pt x="0" y="22859"/>
                </a:moveTo>
                <a:lnTo>
                  <a:pt x="137159" y="2285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4696968"/>
            <a:ext cx="2444495" cy="48767"/>
          </a:xfrm>
          <a:custGeom>
            <a:avLst/>
            <a:gdLst>
              <a:gd name="connsiteX0" fmla="*/ 0 w 2444495"/>
              <a:gd name="connsiteY0" fmla="*/ 0 h 48767"/>
              <a:gd name="connsiteX1" fmla="*/ 1222248 w 2444495"/>
              <a:gd name="connsiteY1" fmla="*/ 0 h 48767"/>
              <a:gd name="connsiteX2" fmla="*/ 2444495 w 2444495"/>
              <a:gd name="connsiteY2" fmla="*/ 0 h 48767"/>
              <a:gd name="connsiteX3" fmla="*/ 2444495 w 2444495"/>
              <a:gd name="connsiteY3" fmla="*/ 48767 h 48767"/>
              <a:gd name="connsiteX4" fmla="*/ 1222248 w 2444495"/>
              <a:gd name="connsiteY4" fmla="*/ 48767 h 48767"/>
              <a:gd name="connsiteX5" fmla="*/ 0 w 2444495"/>
              <a:gd name="connsiteY5" fmla="*/ 48767 h 48767"/>
              <a:gd name="connsiteX6" fmla="*/ 0 w 2444495"/>
              <a:gd name="connsiteY6" fmla="*/ 0 h 48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44495" h="48767">
                <a:moveTo>
                  <a:pt x="0" y="0"/>
                </a:moveTo>
                <a:lnTo>
                  <a:pt x="1222248" y="0"/>
                </a:lnTo>
                <a:lnTo>
                  <a:pt x="2444495" y="0"/>
                </a:lnTo>
                <a:lnTo>
                  <a:pt x="2444495" y="48767"/>
                </a:lnTo>
                <a:lnTo>
                  <a:pt x="1222248" y="48767"/>
                </a:lnTo>
                <a:lnTo>
                  <a:pt x="0" y="48767"/>
                </a:lnTo>
                <a:lnTo>
                  <a:pt x="0" y="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37559" y="4696968"/>
            <a:ext cx="155448" cy="48767"/>
          </a:xfrm>
          <a:custGeom>
            <a:avLst/>
            <a:gdLst>
              <a:gd name="connsiteX0" fmla="*/ 0 w 155448"/>
              <a:gd name="connsiteY0" fmla="*/ 24384 h 48767"/>
              <a:gd name="connsiteX1" fmla="*/ 155448 w 155448"/>
              <a:gd name="connsiteY1" fmla="*/ 24384 h 48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448" h="48767">
                <a:moveTo>
                  <a:pt x="0" y="24384"/>
                </a:moveTo>
                <a:lnTo>
                  <a:pt x="155448" y="2438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57195" y="806196"/>
            <a:ext cx="3230880" cy="48768"/>
          </a:xfrm>
          <a:custGeom>
            <a:avLst/>
            <a:gdLst>
              <a:gd name="connsiteX0" fmla="*/ 0 w 3230880"/>
              <a:gd name="connsiteY0" fmla="*/ 0 h 48768"/>
              <a:gd name="connsiteX1" fmla="*/ 1615439 w 3230880"/>
              <a:gd name="connsiteY1" fmla="*/ 0 h 48768"/>
              <a:gd name="connsiteX2" fmla="*/ 3230880 w 3230880"/>
              <a:gd name="connsiteY2" fmla="*/ 0 h 48768"/>
              <a:gd name="connsiteX3" fmla="*/ 3230880 w 3230880"/>
              <a:gd name="connsiteY3" fmla="*/ 48768 h 48768"/>
              <a:gd name="connsiteX4" fmla="*/ 1615439 w 3230880"/>
              <a:gd name="connsiteY4" fmla="*/ 48768 h 48768"/>
              <a:gd name="connsiteX5" fmla="*/ 0 w 3230880"/>
              <a:gd name="connsiteY5" fmla="*/ 48768 h 48768"/>
              <a:gd name="connsiteX6" fmla="*/ 0 w 3230880"/>
              <a:gd name="connsiteY6" fmla="*/ 0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30880" h="48768">
                <a:moveTo>
                  <a:pt x="0" y="0"/>
                </a:moveTo>
                <a:lnTo>
                  <a:pt x="1615439" y="0"/>
                </a:lnTo>
                <a:lnTo>
                  <a:pt x="3230880" y="0"/>
                </a:lnTo>
                <a:lnTo>
                  <a:pt x="3230880" y="48768"/>
                </a:lnTo>
                <a:lnTo>
                  <a:pt x="1615439" y="48768"/>
                </a:lnTo>
                <a:lnTo>
                  <a:pt x="0" y="48768"/>
                </a:lnTo>
                <a:lnTo>
                  <a:pt x="0" y="0"/>
                </a:lnTo>
              </a:path>
            </a:pathLst>
          </a:custGeom>
          <a:solidFill>
            <a:srgbClr val="00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06400"/>
            <a:ext cx="7835900" cy="629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dirty="0" smtClean="0"/>
              <a:t>		</a:t>
            </a:r>
            <a:r>
              <a:rPr lang="en-US" altLang="zh-CN" sz="4394" b="1" i="1" dirty="0" smtClean="0">
                <a:solidFill>
                  <a:srgbClr val="00ff00"/>
                </a:solidFill>
                <a:latin typeface="Century Gothic" pitchFamily="18" charset="0"/>
                <a:cs typeface="Century Gothic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8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sz="4008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4008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Ectoparasite: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lives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on</a:t>
            </a:r>
          </a:p>
          <a:p>
            <a:pPr>
              <a:lnSpc>
                <a:spcPts val="38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dirty="0" smtClean="0"/>
              <a:t>	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outer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surface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its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host.</a:t>
            </a:r>
          </a:p>
          <a:p>
            <a:pPr>
              <a:lnSpc>
                <a:spcPts val="57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sz="4010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4010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Endoparasite: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lives</a:t>
            </a:r>
          </a:p>
          <a:p>
            <a:pPr>
              <a:lnSpc>
                <a:spcPts val="38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dirty="0" smtClean="0"/>
              <a:t>	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inside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its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host.</a:t>
            </a:r>
          </a:p>
          <a:p>
            <a:pPr>
              <a:lnSpc>
                <a:spcPts val="63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sz="4394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•</a:t>
            </a:r>
            <a:r>
              <a:rPr lang="en-US" altLang="zh-CN" sz="4394" b="1" i="1" dirty="0" smtClean="0">
                <a:solidFill>
                  <a:srgbClr val="ffff00"/>
                </a:solidFill>
                <a:latin typeface="Century Gothic" pitchFamily="18" charset="0"/>
                <a:cs typeface="Century Gothic" pitchFamily="18" charset="0"/>
              </a:rPr>
              <a:t>zoonosis: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Disease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animals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is</a:t>
            </a:r>
          </a:p>
          <a:p>
            <a:pPr>
              <a:lnSpc>
                <a:spcPts val="38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dirty="0" smtClean="0"/>
              <a:t>	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transmissible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42900" algn="l"/>
                <a:tab pos="2400300" algn="l"/>
                <a:tab pos="3086100" algn="l"/>
              </a:tabLst>
            </a:pPr>
            <a:r>
              <a:rPr lang="en-US" altLang="zh-CN" dirty="0" smtClean="0"/>
              <a:t>			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492500" y="4559300"/>
            <a:ext cx="2159000" cy="863600"/>
          </a:xfrm>
          <a:custGeom>
            <a:avLst/>
            <a:gdLst>
              <a:gd name="connsiteX0" fmla="*/ 12700 w 2159000"/>
              <a:gd name="connsiteY0" fmla="*/ 431800 h 863600"/>
              <a:gd name="connsiteX1" fmla="*/ 1079500 w 2159000"/>
              <a:gd name="connsiteY1" fmla="*/ 12700 h 863600"/>
              <a:gd name="connsiteX2" fmla="*/ 2146300 w 2159000"/>
              <a:gd name="connsiteY2" fmla="*/ 431800 h 863600"/>
              <a:gd name="connsiteX3" fmla="*/ 1079500 w 2159000"/>
              <a:gd name="connsiteY3" fmla="*/ 850900 h 863600"/>
              <a:gd name="connsiteX4" fmla="*/ 12700 w 2159000"/>
              <a:gd name="connsiteY4" fmla="*/ 431800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9000" h="863600">
                <a:moveTo>
                  <a:pt x="12700" y="431800"/>
                </a:moveTo>
                <a:cubicBezTo>
                  <a:pt x="12700" y="200278"/>
                  <a:pt x="490346" y="12700"/>
                  <a:pt x="1079500" y="12700"/>
                </a:cubicBezTo>
                <a:cubicBezTo>
                  <a:pt x="1668653" y="12700"/>
                  <a:pt x="2146300" y="200278"/>
                  <a:pt x="2146300" y="431800"/>
                </a:cubicBezTo>
                <a:cubicBezTo>
                  <a:pt x="2146300" y="663321"/>
                  <a:pt x="1668653" y="850900"/>
                  <a:pt x="1079500" y="850900"/>
                </a:cubicBezTo>
                <a:cubicBezTo>
                  <a:pt x="490346" y="850900"/>
                  <a:pt x="12700" y="663321"/>
                  <a:pt x="12700" y="4318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2d2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02050" y="4768850"/>
            <a:ext cx="1739900" cy="444500"/>
          </a:xfrm>
          <a:custGeom>
            <a:avLst/>
            <a:gdLst>
              <a:gd name="connsiteX0" fmla="*/ 12700 w 1739900"/>
              <a:gd name="connsiteY0" fmla="*/ 222250 h 444500"/>
              <a:gd name="connsiteX1" fmla="*/ 869950 w 1739900"/>
              <a:gd name="connsiteY1" fmla="*/ 431800 h 444500"/>
              <a:gd name="connsiteX2" fmla="*/ 1727200 w 1739900"/>
              <a:gd name="connsiteY2" fmla="*/ 222250 h 444500"/>
              <a:gd name="connsiteX3" fmla="*/ 869950 w 1739900"/>
              <a:gd name="connsiteY3" fmla="*/ 12700 h 444500"/>
              <a:gd name="connsiteX4" fmla="*/ 12700 w 1739900"/>
              <a:gd name="connsiteY4" fmla="*/ 222250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9900" h="444500">
                <a:moveTo>
                  <a:pt x="12700" y="222250"/>
                </a:moveTo>
                <a:cubicBezTo>
                  <a:pt x="12700" y="337946"/>
                  <a:pt x="396494" y="431800"/>
                  <a:pt x="869950" y="431800"/>
                </a:cubicBezTo>
                <a:cubicBezTo>
                  <a:pt x="1343406" y="431800"/>
                  <a:pt x="1727200" y="337946"/>
                  <a:pt x="1727200" y="222250"/>
                </a:cubicBezTo>
                <a:cubicBezTo>
                  <a:pt x="1727200" y="106553"/>
                  <a:pt x="1343406" y="12700"/>
                  <a:pt x="869950" y="12700"/>
                </a:cubicBezTo>
                <a:cubicBezTo>
                  <a:pt x="396494" y="12700"/>
                  <a:pt x="12700" y="106553"/>
                  <a:pt x="12700" y="22225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2d2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40100" y="5168900"/>
            <a:ext cx="2540000" cy="939800"/>
          </a:xfrm>
          <a:custGeom>
            <a:avLst/>
            <a:gdLst>
              <a:gd name="connsiteX0" fmla="*/ 12700 w 2540000"/>
              <a:gd name="connsiteY0" fmla="*/ 469900 h 939800"/>
              <a:gd name="connsiteX1" fmla="*/ 1270000 w 2540000"/>
              <a:gd name="connsiteY1" fmla="*/ 12700 h 939800"/>
              <a:gd name="connsiteX2" fmla="*/ 2527300 w 2540000"/>
              <a:gd name="connsiteY2" fmla="*/ 469900 h 939800"/>
              <a:gd name="connsiteX3" fmla="*/ 1270000 w 2540000"/>
              <a:gd name="connsiteY3" fmla="*/ 927100 h 939800"/>
              <a:gd name="connsiteX4" fmla="*/ 12700 w 2540000"/>
              <a:gd name="connsiteY4" fmla="*/ 469900 h 939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0000" h="939800">
                <a:moveTo>
                  <a:pt x="12700" y="469900"/>
                </a:moveTo>
                <a:cubicBezTo>
                  <a:pt x="12700" y="217423"/>
                  <a:pt x="575564" y="12700"/>
                  <a:pt x="1270000" y="12700"/>
                </a:cubicBezTo>
                <a:cubicBezTo>
                  <a:pt x="1964435" y="12700"/>
                  <a:pt x="2527300" y="217423"/>
                  <a:pt x="2527300" y="469900"/>
                </a:cubicBezTo>
                <a:cubicBezTo>
                  <a:pt x="2527300" y="722401"/>
                  <a:pt x="1964435" y="927100"/>
                  <a:pt x="1270000" y="927100"/>
                </a:cubicBezTo>
                <a:cubicBezTo>
                  <a:pt x="575564" y="927100"/>
                  <a:pt x="12700" y="722401"/>
                  <a:pt x="12700" y="4699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2d2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68700" y="5397500"/>
            <a:ext cx="2082800" cy="482600"/>
          </a:xfrm>
          <a:custGeom>
            <a:avLst/>
            <a:gdLst>
              <a:gd name="connsiteX0" fmla="*/ 12700 w 2082800"/>
              <a:gd name="connsiteY0" fmla="*/ 241300 h 482600"/>
              <a:gd name="connsiteX1" fmla="*/ 1041400 w 2082800"/>
              <a:gd name="connsiteY1" fmla="*/ 469900 h 482600"/>
              <a:gd name="connsiteX2" fmla="*/ 2070100 w 2082800"/>
              <a:gd name="connsiteY2" fmla="*/ 241300 h 482600"/>
              <a:gd name="connsiteX3" fmla="*/ 1041400 w 2082800"/>
              <a:gd name="connsiteY3" fmla="*/ 12700 h 482600"/>
              <a:gd name="connsiteX4" fmla="*/ 12700 w 2082800"/>
              <a:gd name="connsiteY4" fmla="*/ 241300 h 482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2800" h="482600">
                <a:moveTo>
                  <a:pt x="12700" y="241300"/>
                </a:moveTo>
                <a:cubicBezTo>
                  <a:pt x="12700" y="367550"/>
                  <a:pt x="473202" y="469900"/>
                  <a:pt x="1041400" y="469900"/>
                </a:cubicBezTo>
                <a:cubicBezTo>
                  <a:pt x="1609597" y="469900"/>
                  <a:pt x="2070100" y="367550"/>
                  <a:pt x="2070100" y="241300"/>
                </a:cubicBezTo>
                <a:cubicBezTo>
                  <a:pt x="2070100" y="115061"/>
                  <a:pt x="1609597" y="12700"/>
                  <a:pt x="1041400" y="12700"/>
                </a:cubicBezTo>
                <a:cubicBezTo>
                  <a:pt x="473202" y="12700"/>
                  <a:pt x="12700" y="115061"/>
                  <a:pt x="12700" y="2413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2d2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4800" y="63"/>
            <a:ext cx="8839200" cy="830262"/>
          </a:xfrm>
          <a:custGeom>
            <a:avLst/>
            <a:gdLst>
              <a:gd name="connsiteX0" fmla="*/ 0 w 8839200"/>
              <a:gd name="connsiteY0" fmla="*/ 830262 h 830262"/>
              <a:gd name="connsiteX1" fmla="*/ 8839200 w 8839200"/>
              <a:gd name="connsiteY1" fmla="*/ 830262 h 830262"/>
              <a:gd name="connsiteX2" fmla="*/ 8839200 w 8839200"/>
              <a:gd name="connsiteY2" fmla="*/ 0 h 830262"/>
              <a:gd name="connsiteX3" fmla="*/ 0 w 8839200"/>
              <a:gd name="connsiteY3" fmla="*/ 0 h 830262"/>
              <a:gd name="connsiteX4" fmla="*/ 0 w 8839200"/>
              <a:gd name="connsiteY4" fmla="*/ 830262 h 830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9200" h="830262">
                <a:moveTo>
                  <a:pt x="0" y="830262"/>
                </a:moveTo>
                <a:lnTo>
                  <a:pt x="8839200" y="830262"/>
                </a:lnTo>
                <a:lnTo>
                  <a:pt x="8839200" y="0"/>
                </a:lnTo>
                <a:lnTo>
                  <a:pt x="0" y="0"/>
                </a:lnTo>
                <a:lnTo>
                  <a:pt x="0" y="83026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2100" y="-12636"/>
            <a:ext cx="8864600" cy="855662"/>
          </a:xfrm>
          <a:custGeom>
            <a:avLst/>
            <a:gdLst>
              <a:gd name="connsiteX0" fmla="*/ 12700 w 8864600"/>
              <a:gd name="connsiteY0" fmla="*/ 842962 h 855662"/>
              <a:gd name="connsiteX1" fmla="*/ 8851900 w 8864600"/>
              <a:gd name="connsiteY1" fmla="*/ 842962 h 855662"/>
              <a:gd name="connsiteX2" fmla="*/ 8851900 w 8864600"/>
              <a:gd name="connsiteY2" fmla="*/ 12700 h 855662"/>
              <a:gd name="connsiteX3" fmla="*/ 12700 w 8864600"/>
              <a:gd name="connsiteY3" fmla="*/ 12700 h 855662"/>
              <a:gd name="connsiteX4" fmla="*/ 12700 w 8864600"/>
              <a:gd name="connsiteY4" fmla="*/ 842962 h 855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64600" h="855662">
                <a:moveTo>
                  <a:pt x="12700" y="842962"/>
                </a:moveTo>
                <a:lnTo>
                  <a:pt x="8851900" y="842962"/>
                </a:lnTo>
                <a:lnTo>
                  <a:pt x="8851900" y="12700"/>
                </a:lnTo>
                <a:lnTo>
                  <a:pt x="12700" y="12700"/>
                </a:lnTo>
                <a:lnTo>
                  <a:pt x="12700" y="84296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4559300"/>
            <a:ext cx="2540000" cy="1549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9300"/>
            <a:ext cx="9144000" cy="543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82700" y="63500"/>
            <a:ext cx="68580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463800" algn="l"/>
              </a:tabLst>
            </a:pPr>
            <a:r>
              <a:rPr lang="en-US" altLang="zh-CN" sz="2402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Scientific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names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follow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Zoological</a:t>
            </a:r>
          </a:p>
          <a:p>
            <a:pPr>
              <a:lnSpc>
                <a:spcPts val="2800"/>
              </a:lnSpc>
              <a:tabLst>
                <a:tab pos="2463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99ff"/>
                </a:solidFill>
                <a:latin typeface="Century Gothic" pitchFamily="18" charset="0"/>
                <a:cs typeface="Century Gothic" pitchFamily="18" charset="0"/>
              </a:rPr>
              <a:t>Classification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27400" y="64389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76200" y="1371600"/>
          <a:ext cx="9067800" cy="4724400"/>
        </p:xfrm>
        <a:graphic>
          <a:graphicData uri="http://schemas.openxmlformats.org/drawingml/2006/table">
            <a:tbl>
              <a:tblPr/>
              <a:tblGrid>
                <a:gridCol w="4498975"/>
                <a:gridCol w="4568825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PROTOZOA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HELMINTHS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ce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Unicellular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en-US" altLang="zh-CN" sz="2808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functions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Multicellular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Specialized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cells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b"/>
                    </a:solidFill>
                  </a:tcPr>
                </a:tc>
              </a:tr>
              <a:tr h="30175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1:Amoebae: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move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pseudopodia.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2:Flagellates: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move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flagella.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3:Ciliates: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move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cilia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4:Apicomplexa(Sporozoa)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tissue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parasites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Round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worms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(Nematodes):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elongated,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cylindrical,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unsegmented.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Flat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worms</a:t>
                      </a:r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Trematodes: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leaf-like,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unsegmented.</a:t>
                      </a:r>
                      <a:endParaRPr lang="zh-CN" altLang="en-US" sz="24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Cestodes: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tape-like,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segmented.</a:t>
                      </a:r>
                      <a:endParaRPr lang="zh-CN" altLang="en-US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889000" y="762000"/>
            <a:ext cx="7378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PARASITES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96300" y="6311900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32200" y="62357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