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	<Relationship Id="rId36" Type="http://schemas.openxmlformats.org/officeDocument/2006/relationships/slide" Target="slides/slide31.xml" />
	<Relationship Id="rId37" Type="http://schemas.openxmlformats.org/officeDocument/2006/relationships/slide" Target="slides/slide32.xml" />
	<Relationship Id="rId38" Type="http://schemas.openxmlformats.org/officeDocument/2006/relationships/slide" Target="slides/slide33.xml" />
	<Relationship Id="rId39" Type="http://schemas.openxmlformats.org/officeDocument/2006/relationships/slide" Target="slides/slide34.xml" />
	<Relationship Id="rId40" Type="http://schemas.openxmlformats.org/officeDocument/2006/relationships/slide" Target="slides/slide35.xml" />
	<Relationship Id="rId41" Type="http://schemas.openxmlformats.org/officeDocument/2006/relationships/slide" Target="slides/slide36.xml" />
	<Relationship Id="rId42" Type="http://schemas.openxmlformats.org/officeDocument/2006/relationships/slide" Target="slides/slide37.xml" />
	<Relationship Id="rId43" Type="http://schemas.openxmlformats.org/officeDocument/2006/relationships/slide" Target="slides/slide38.xml" />
	<Relationship Id="rId44" Type="http://schemas.openxmlformats.org/officeDocument/2006/relationships/slide" Target="slides/slide39.xml" />
	<Relationship Id="rId45" Type="http://schemas.openxmlformats.org/officeDocument/2006/relationships/slide" Target="slides/slide40.xml" />
	<Relationship Id="rId46" Type="http://schemas.openxmlformats.org/officeDocument/2006/relationships/slide" Target="slides/slide41.xml" />
	<Relationship Id="rId47" Type="http://schemas.openxmlformats.org/officeDocument/2006/relationships/slide" Target="slides/slide42.xml" />
	<Relationship Id="rId48" Type="http://schemas.openxmlformats.org/officeDocument/2006/relationships/slide" Target="slides/slide43.xml" />
	<Relationship Id="rId49" Type="http://schemas.openxmlformats.org/officeDocument/2006/relationships/slide" Target="slides/slide44.xml" />
	<Relationship Id="rId50" Type="http://schemas.openxmlformats.org/officeDocument/2006/relationships/slide" Target="slides/slide45.xml" />
	<Relationship Id="rId51" Type="http://schemas.openxmlformats.org/officeDocument/2006/relationships/slide" Target="slides/slide46.xml" />
	<Relationship Id="rId52" Type="http://schemas.openxmlformats.org/officeDocument/2006/relationships/slide" Target="slides/slide47.xml" />
	<Relationship Id="rId53" Type="http://schemas.openxmlformats.org/officeDocument/2006/relationships/slide" Target="slides/slide48.xml" />
	<Relationship Id="rId54" Type="http://schemas.openxmlformats.org/officeDocument/2006/relationships/slide" Target="slides/slide49.xml" />
	<Relationship Id="rId55" Type="http://schemas.openxmlformats.org/officeDocument/2006/relationships/slide" Target="slides/slide50.xml" />
	<Relationship Id="rId56" Type="http://schemas.openxmlformats.org/officeDocument/2006/relationships/slide" Target="slides/slide51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	<Relationship Id="rId3" Type="http://schemas.openxmlformats.org/officeDocument/2006/relationships/image" Target="../media/image6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</Relationships>
</file>

<file path=ppt/slides/_rels/slide3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_rels/slide3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4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</Relationships>
</file>

<file path=ppt/slides/_rels/slide4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	<Relationship Id="rId3" Type="http://schemas.openxmlformats.org/officeDocument/2006/relationships/image" Target="../media/image15.jpeg" />
</Relationships>
</file>

<file path=ppt/slides/_rels/slide4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</Relationships>
</file>

<file path=ppt/slides/_rels/slide4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5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5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6275" y="3388995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176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176"/>
                </a:lnTo>
              </a:path>
            </a:pathLst>
          </a:custGeom>
          <a:ln w="12700">
            <a:solidFill>
              <a:srgbClr val="d2533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93700" y="2882900"/>
            <a:ext cx="8356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31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EPIDEMIOLOGY</a:t>
            </a:r>
            <a:r>
              <a:rPr lang="en-US" altLang="zh-CN" sz="31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73400" y="3632200"/>
            <a:ext cx="2552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Maria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Arafah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93800" y="4013200"/>
            <a:ext cx="6337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Assistant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Professor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Pathology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89200" y="4457700"/>
            <a:ext cx="37338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608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http://fac.ksu.edu.sa/mariaarafah/courses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16000"/>
            <a:ext cx="7899400" cy="473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Age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Generally,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age.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mortality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childhood.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are: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Leukemia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CNS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Lymphomas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Soft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bone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sarcomas.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66700"/>
            <a:ext cx="6769100" cy="414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66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Hereditary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Hereditary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Autosomal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dominant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syndromes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Autosomal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recessive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syndromes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defective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repair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Familial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uncertain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77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03300"/>
            <a:ext cx="7302500" cy="462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Hereditary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Autosomal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dominant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syndromes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Several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well-defined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mutant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greatly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developing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retinoblastoma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children:</a:t>
            </a:r>
          </a:p>
          <a:p>
            <a:pPr>
              <a:lnSpc>
                <a:spcPts val="25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		</a:t>
            </a: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40%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retinoblastomas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familial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nature.</a:t>
            </a:r>
          </a:p>
          <a:p>
            <a:pPr>
              <a:lnSpc>
                <a:spcPts val="25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		</a:t>
            </a:r>
            <a:r>
              <a:rPr lang="en-US" altLang="zh-CN" sz="163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Carriers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mutation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10000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fold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1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developing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retinoblastoma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endocrine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neoplasia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(MEN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syndrome)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65200"/>
            <a:ext cx="7861300" cy="328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Hereditary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Autosomal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recessive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syndromes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defective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repair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autosomal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recessive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collectively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characterized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chromosomal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instability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rates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xeroderma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pigmentosum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16000"/>
            <a:ext cx="7962900" cy="501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Hereditary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Familial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uncertain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occur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sporadically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occur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familial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</a:p>
          <a:p>
            <a:pPr>
              <a:lnSpc>
                <a:spcPts val="23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unclear.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breast,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colon,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ovary,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Familial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features:</a:t>
            </a:r>
          </a:p>
          <a:p>
            <a:pPr>
              <a:lnSpc>
                <a:spcPts val="26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dirty="0" smtClean="0"/>
              <a:t>			</a:t>
            </a:r>
            <a:r>
              <a:rPr lang="en-US" altLang="zh-CN" sz="163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age</a:t>
            </a:r>
          </a:p>
          <a:p>
            <a:pPr>
              <a:lnSpc>
                <a:spcPts val="25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dirty="0" smtClean="0"/>
              <a:t>			</a:t>
            </a: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bilateral</a:t>
            </a:r>
          </a:p>
          <a:p>
            <a:pPr>
              <a:lnSpc>
                <a:spcPts val="25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dirty="0" smtClean="0"/>
              <a:t>			</a:t>
            </a:r>
            <a:r>
              <a:rPr lang="en-US" altLang="zh-CN" sz="163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occur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relatives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09064" y="1406523"/>
            <a:ext cx="5321300" cy="5428487"/>
          </a:xfrm>
          <a:custGeom>
            <a:avLst/>
            <a:gdLst>
              <a:gd name="connsiteX0" fmla="*/ 19050 w 5321300"/>
              <a:gd name="connsiteY0" fmla="*/ 5409437 h 5428487"/>
              <a:gd name="connsiteX1" fmla="*/ 5302250 w 5321300"/>
              <a:gd name="connsiteY1" fmla="*/ 5409437 h 5428487"/>
              <a:gd name="connsiteX2" fmla="*/ 5302250 w 5321300"/>
              <a:gd name="connsiteY2" fmla="*/ 19050 h 5428487"/>
              <a:gd name="connsiteX3" fmla="*/ 19050 w 5321300"/>
              <a:gd name="connsiteY3" fmla="*/ 19050 h 5428487"/>
              <a:gd name="connsiteX4" fmla="*/ 19050 w 5321300"/>
              <a:gd name="connsiteY4" fmla="*/ 5409437 h 5428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321300" h="5428487">
                <a:moveTo>
                  <a:pt x="19050" y="5409437"/>
                </a:moveTo>
                <a:lnTo>
                  <a:pt x="5302250" y="5409437"/>
                </a:lnTo>
                <a:lnTo>
                  <a:pt x="5302250" y="19050"/>
                </a:lnTo>
                <a:lnTo>
                  <a:pt x="19050" y="19050"/>
                </a:lnTo>
                <a:lnTo>
                  <a:pt x="19050" y="5409437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358900"/>
            <a:ext cx="5461000" cy="549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39624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Hereditary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41400"/>
            <a:ext cx="7772400" cy="541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  <a:tab pos="546100" algn="l"/>
                <a:tab pos="7239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Acquired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Pre-neoplastic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77800" algn="l"/>
                <a:tab pos="546100" algn="l"/>
                <a:tab pos="7239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Acquired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preneoplastic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  <a:p>
            <a:pPr>
              <a:lnSpc>
                <a:spcPts val="2500"/>
              </a:lnSpc>
              <a:tabLst>
                <a:tab pos="177800" algn="l"/>
                <a:tab pos="5461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predispose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77800" algn="l"/>
                <a:tab pos="5461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Dysplastic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bronchial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mucosa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smokers</a:t>
            </a:r>
            <a:r>
              <a:rPr lang="en-US" altLang="zh-CN" sz="1800" dirty="0" smtClean="0">
                <a:solidFill>
                  <a:srgbClr val="292934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5461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Liver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cirrhosis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liver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5461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Margins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fistulae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5461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Endometrial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hyperplasia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endometrial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5461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Leukoplakia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cavity,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vulva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penis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</a:p>
          <a:p>
            <a:pPr>
              <a:lnSpc>
                <a:spcPts val="1900"/>
              </a:lnSpc>
              <a:tabLst>
                <a:tab pos="177800" algn="l"/>
                <a:tab pos="546100" algn="l"/>
                <a:tab pos="723900" algn="l"/>
              </a:tabLst>
            </a:pPr>
            <a:r>
              <a:rPr lang="en-US" altLang="zh-CN" dirty="0" smtClean="0"/>
              <a:t>			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5461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Villous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adenoma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colon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rectum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colorectal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adenocarcinoma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66700"/>
            <a:ext cx="4483100" cy="406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66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carcinogenic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agents: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Chemicals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Radiant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agents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273" y="1644610"/>
            <a:ext cx="9045575" cy="5178298"/>
          </a:xfrm>
          <a:custGeom>
            <a:avLst/>
            <a:gdLst>
              <a:gd name="connsiteX0" fmla="*/ 19050 w 9045575"/>
              <a:gd name="connsiteY0" fmla="*/ 5159248 h 5178298"/>
              <a:gd name="connsiteX1" fmla="*/ 9026525 w 9045575"/>
              <a:gd name="connsiteY1" fmla="*/ 5159248 h 5178298"/>
              <a:gd name="connsiteX2" fmla="*/ 9026525 w 9045575"/>
              <a:gd name="connsiteY2" fmla="*/ 19050 h 5178298"/>
              <a:gd name="connsiteX3" fmla="*/ 19050 w 9045575"/>
              <a:gd name="connsiteY3" fmla="*/ 19050 h 5178298"/>
              <a:gd name="connsiteX4" fmla="*/ 19050 w 9045575"/>
              <a:gd name="connsiteY4" fmla="*/ 5159248 h 51782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45575" h="5178298">
                <a:moveTo>
                  <a:pt x="19050" y="5159248"/>
                </a:moveTo>
                <a:lnTo>
                  <a:pt x="9026525" y="5159248"/>
                </a:lnTo>
                <a:lnTo>
                  <a:pt x="9026525" y="19050"/>
                </a:lnTo>
                <a:lnTo>
                  <a:pt x="19050" y="19050"/>
                </a:lnTo>
                <a:lnTo>
                  <a:pt x="19050" y="5159248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1663700"/>
            <a:ext cx="8991600" cy="513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39878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79400"/>
            <a:ext cx="6921500" cy="427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66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Carcinogens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carcinogens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synthetic.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damage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Indirect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39800"/>
            <a:ext cx="7442200" cy="283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incidence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varies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age,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race,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geographic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factors.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predisposition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identify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precancerous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conditions.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various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181600" y="127000"/>
            <a:ext cx="596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211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65200"/>
            <a:ext cx="7747000" cy="328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Carcinogens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Direct-acting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agents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require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conversion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become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carcinogenic.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carcinogens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chemotherapy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(e.g.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alkylating</a:t>
            </a:r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agents).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65200"/>
            <a:ext cx="7454900" cy="334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Carcinogens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Indirect-acting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agents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require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conversion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compound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994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procarcinogen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carcinogenic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994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ultimate</a:t>
            </a:r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carcinogen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benzo[</a:t>
            </a:r>
            <a:r>
              <a:rPr lang="en-US" altLang="zh-CN" sz="199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]pyrene,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aromatic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amines,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azo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Aflatoxin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34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16000"/>
            <a:ext cx="7759700" cy="494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Carcinogens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Mechanisms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action: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carcinogens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mutagenic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i.e.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genetic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mutations.</a:t>
            </a:r>
          </a:p>
          <a:p>
            <a:pPr>
              <a:lnSpc>
                <a:spcPts val="25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		</a:t>
            </a: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commonly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mutated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suppressors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1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			</a:t>
            </a:r>
            <a:r>
              <a:rPr lang="en-US" altLang="zh-CN" sz="180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TP53.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carcinogens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ultimate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carcinogens</a:t>
            </a:r>
          </a:p>
          <a:p>
            <a:pPr>
              <a:lnSpc>
                <a:spcPts val="23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highly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reactive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electron-deficient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atoms.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react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rich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atoms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RNA,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  <a:tab pos="5461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cellular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proteins.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86300" y="3735703"/>
            <a:ext cx="4464050" cy="3128644"/>
          </a:xfrm>
          <a:custGeom>
            <a:avLst/>
            <a:gdLst>
              <a:gd name="connsiteX0" fmla="*/ 19050 w 4464050"/>
              <a:gd name="connsiteY0" fmla="*/ 3109594 h 3128644"/>
              <a:gd name="connsiteX1" fmla="*/ 4445000 w 4464050"/>
              <a:gd name="connsiteY1" fmla="*/ 3109594 h 3128644"/>
              <a:gd name="connsiteX2" fmla="*/ 4445000 w 4464050"/>
              <a:gd name="connsiteY2" fmla="*/ 19050 h 3128644"/>
              <a:gd name="connsiteX3" fmla="*/ 19050 w 4464050"/>
              <a:gd name="connsiteY3" fmla="*/ 19050 h 3128644"/>
              <a:gd name="connsiteX4" fmla="*/ 19050 w 4464050"/>
              <a:gd name="connsiteY4" fmla="*/ 3109594 h 31286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64050" h="3128644">
                <a:moveTo>
                  <a:pt x="19050" y="3109594"/>
                </a:moveTo>
                <a:lnTo>
                  <a:pt x="4445000" y="3109594"/>
                </a:lnTo>
                <a:lnTo>
                  <a:pt x="4445000" y="19050"/>
                </a:lnTo>
                <a:lnTo>
                  <a:pt x="19050" y="19050"/>
                </a:lnTo>
                <a:lnTo>
                  <a:pt x="19050" y="3109594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695700"/>
            <a:ext cx="4495800" cy="316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304800"/>
            <a:ext cx="4876800" cy="501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66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Carcinogens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Alkylating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agents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Polycyclic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hydrocarbons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Cigarette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smoking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fats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broiling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meats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Smoked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meats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fish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13275" y="4267325"/>
            <a:ext cx="4505325" cy="2565273"/>
          </a:xfrm>
          <a:custGeom>
            <a:avLst/>
            <a:gdLst>
              <a:gd name="connsiteX0" fmla="*/ 19050 w 4505325"/>
              <a:gd name="connsiteY0" fmla="*/ 2546223 h 2565273"/>
              <a:gd name="connsiteX1" fmla="*/ 4486275 w 4505325"/>
              <a:gd name="connsiteY1" fmla="*/ 2546223 h 2565273"/>
              <a:gd name="connsiteX2" fmla="*/ 4486275 w 4505325"/>
              <a:gd name="connsiteY2" fmla="*/ 19050 h 2565273"/>
              <a:gd name="connsiteX3" fmla="*/ 19050 w 4505325"/>
              <a:gd name="connsiteY3" fmla="*/ 19050 h 2565273"/>
              <a:gd name="connsiteX4" fmla="*/ 19050 w 4505325"/>
              <a:gd name="connsiteY4" fmla="*/ 2546223 h 25652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05325" h="2565273">
                <a:moveTo>
                  <a:pt x="19050" y="2546223"/>
                </a:moveTo>
                <a:lnTo>
                  <a:pt x="4486275" y="2546223"/>
                </a:lnTo>
                <a:lnTo>
                  <a:pt x="4486275" y="19050"/>
                </a:lnTo>
                <a:lnTo>
                  <a:pt x="19050" y="19050"/>
                </a:lnTo>
                <a:lnTo>
                  <a:pt x="19050" y="2546223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29100"/>
            <a:ext cx="4572000" cy="2628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952500"/>
            <a:ext cx="8026400" cy="312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Carcinogens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Aromatic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amines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azo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dyes: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99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B-naphthylamine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bladder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rubber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industries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26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aniline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99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azo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dyes,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food,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bladder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43371" y="3834128"/>
            <a:ext cx="2925825" cy="2950844"/>
          </a:xfrm>
          <a:custGeom>
            <a:avLst/>
            <a:gdLst>
              <a:gd name="connsiteX0" fmla="*/ 19050 w 2925825"/>
              <a:gd name="connsiteY0" fmla="*/ 2931794 h 2950844"/>
              <a:gd name="connsiteX1" fmla="*/ 2906775 w 2925825"/>
              <a:gd name="connsiteY1" fmla="*/ 2931794 h 2950844"/>
              <a:gd name="connsiteX2" fmla="*/ 2906775 w 2925825"/>
              <a:gd name="connsiteY2" fmla="*/ 19050 h 2950844"/>
              <a:gd name="connsiteX3" fmla="*/ 19050 w 2925825"/>
              <a:gd name="connsiteY3" fmla="*/ 19050 h 2950844"/>
              <a:gd name="connsiteX4" fmla="*/ 19050 w 2925825"/>
              <a:gd name="connsiteY4" fmla="*/ 2931794 h 2950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25825" h="2950844">
                <a:moveTo>
                  <a:pt x="19050" y="2931794"/>
                </a:moveTo>
                <a:lnTo>
                  <a:pt x="2906775" y="2931794"/>
                </a:lnTo>
                <a:lnTo>
                  <a:pt x="2906775" y="19050"/>
                </a:lnTo>
                <a:lnTo>
                  <a:pt x="19050" y="19050"/>
                </a:lnTo>
                <a:lnTo>
                  <a:pt x="19050" y="2931794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797300"/>
            <a:ext cx="3048000" cy="306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952500"/>
            <a:ext cx="7747000" cy="312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Carcinogens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Nitrosamines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nitrosamides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preservatives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gastric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Alfatoxin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6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produced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grow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  <a:p>
            <a:pPr>
              <a:lnSpc>
                <a:spcPts val="24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improperly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stored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grains,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hepatocellular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4775" y="1943354"/>
            <a:ext cx="4521200" cy="4793996"/>
          </a:xfrm>
          <a:custGeom>
            <a:avLst/>
            <a:gdLst>
              <a:gd name="connsiteX0" fmla="*/ 19050 w 4521200"/>
              <a:gd name="connsiteY0" fmla="*/ 4774946 h 4793996"/>
              <a:gd name="connsiteX1" fmla="*/ 4502150 w 4521200"/>
              <a:gd name="connsiteY1" fmla="*/ 4774946 h 4793996"/>
              <a:gd name="connsiteX2" fmla="*/ 4502150 w 4521200"/>
              <a:gd name="connsiteY2" fmla="*/ 19050 h 4793996"/>
              <a:gd name="connsiteX3" fmla="*/ 19050 w 4521200"/>
              <a:gd name="connsiteY3" fmla="*/ 19050 h 4793996"/>
              <a:gd name="connsiteX4" fmla="*/ 19050 w 4521200"/>
              <a:gd name="connsiteY4" fmla="*/ 4774946 h 4793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21200" h="4793996">
                <a:moveTo>
                  <a:pt x="19050" y="4774946"/>
                </a:moveTo>
                <a:lnTo>
                  <a:pt x="4502150" y="4774946"/>
                </a:lnTo>
                <a:lnTo>
                  <a:pt x="4502150" y="19050"/>
                </a:lnTo>
                <a:lnTo>
                  <a:pt x="19050" y="19050"/>
                </a:lnTo>
                <a:lnTo>
                  <a:pt x="19050" y="4774946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4230" y="3086100"/>
            <a:ext cx="4436745" cy="2238375"/>
          </a:xfrm>
          <a:custGeom>
            <a:avLst/>
            <a:gdLst>
              <a:gd name="connsiteX0" fmla="*/ 19050 w 4436745"/>
              <a:gd name="connsiteY0" fmla="*/ 2219325 h 2238375"/>
              <a:gd name="connsiteX1" fmla="*/ 4417695 w 4436745"/>
              <a:gd name="connsiteY1" fmla="*/ 2219325 h 2238375"/>
              <a:gd name="connsiteX2" fmla="*/ 4417695 w 4436745"/>
              <a:gd name="connsiteY2" fmla="*/ 19050 h 2238375"/>
              <a:gd name="connsiteX3" fmla="*/ 19050 w 4436745"/>
              <a:gd name="connsiteY3" fmla="*/ 19050 h 2238375"/>
              <a:gd name="connsiteX4" fmla="*/ 19050 w 4436745"/>
              <a:gd name="connsiteY4" fmla="*/ 2219325 h 2238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6745" h="2238375">
                <a:moveTo>
                  <a:pt x="19050" y="2219325"/>
                </a:moveTo>
                <a:lnTo>
                  <a:pt x="4417695" y="2219325"/>
                </a:lnTo>
                <a:lnTo>
                  <a:pt x="4417695" y="19050"/>
                </a:lnTo>
                <a:lnTo>
                  <a:pt x="19050" y="19050"/>
                </a:lnTo>
                <a:lnTo>
                  <a:pt x="19050" y="2219325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905000"/>
            <a:ext cx="9080500" cy="4927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48768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Carcinogens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52500"/>
            <a:ext cx="8039100" cy="312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Radiation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Radiation,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whatever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(UV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rays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sunlight,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x-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rays,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fission,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radionuclides)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established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carcinogen.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Radiation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mutagenic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effects: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chromosomes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breakage,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translocations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mutations.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03300"/>
            <a:ext cx="7886700" cy="433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Radiation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rays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sunlight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cancers: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melanoma,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basal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capable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damage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mutations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p53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suppressor</a:t>
            </a:r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extensive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exposure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rays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occurs,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repair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overwhelmed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66700"/>
            <a:ext cx="6070600" cy="414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66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viruses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viruses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micro-organisms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H.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bacteria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66700"/>
            <a:ext cx="7023100" cy="414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77800" algn="l"/>
                <a:tab pos="266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177800" algn="l"/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Epidemiology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Studying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epidemiology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following: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Discover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etiologic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preventive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measures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rare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screening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52500"/>
            <a:ext cx="7670800" cy="312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endogenous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maintain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cycle.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Oncogene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viruses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induce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cellular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proliferation,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mimic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block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cycle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regulation.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90600"/>
            <a:ext cx="7886700" cy="402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oncogenic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viruses: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lymphotropic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virus-1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(HTLV-1),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retrovirus,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transforms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T-lymphocytes.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T-Cell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leukemia/Lymphoma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prolonged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latent</a:t>
            </a:r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(20-30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years).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endemic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Japan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Caribbean.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77900"/>
            <a:ext cx="7962900" cy="372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oncogenic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viruses: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transmitted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T-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leukemia/Lymphoma.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cure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vaccine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HTLV-1.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Treatment: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chemotherapy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relapses.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60270" y="1581148"/>
            <a:ext cx="5166360" cy="5219699"/>
          </a:xfrm>
          <a:custGeom>
            <a:avLst/>
            <a:gdLst>
              <a:gd name="connsiteX0" fmla="*/ 19050 w 5166360"/>
              <a:gd name="connsiteY0" fmla="*/ 5200649 h 5219699"/>
              <a:gd name="connsiteX1" fmla="*/ 5147310 w 5166360"/>
              <a:gd name="connsiteY1" fmla="*/ 5200649 h 5219699"/>
              <a:gd name="connsiteX2" fmla="*/ 5147310 w 5166360"/>
              <a:gd name="connsiteY2" fmla="*/ 19050 h 5219699"/>
              <a:gd name="connsiteX3" fmla="*/ 19050 w 5166360"/>
              <a:gd name="connsiteY3" fmla="*/ 19050 h 5219699"/>
              <a:gd name="connsiteX4" fmla="*/ 19050 w 5166360"/>
              <a:gd name="connsiteY4" fmla="*/ 5200649 h 52196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166360" h="5219699">
                <a:moveTo>
                  <a:pt x="19050" y="5200649"/>
                </a:moveTo>
                <a:lnTo>
                  <a:pt x="5147310" y="5200649"/>
                </a:lnTo>
                <a:lnTo>
                  <a:pt x="5147310" y="19050"/>
                </a:lnTo>
                <a:lnTo>
                  <a:pt x="19050" y="19050"/>
                </a:lnTo>
                <a:lnTo>
                  <a:pt x="19050" y="5200649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900" y="1536700"/>
            <a:ext cx="5295900" cy="5321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35560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HTLV-1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39800"/>
            <a:ext cx="7493000" cy="279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oncogenic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viruses: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viruses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stable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associations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hosts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DNA,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1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transcribed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transforms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host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92200" y="4089400"/>
            <a:ext cx="635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63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63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4127500"/>
            <a:ext cx="7048500" cy="135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papilloma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(HPV)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Epstein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Barr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(EBV)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Hepatitis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(HBV)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Kaposi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sarcoma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herpesvirus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(KSHV,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herpesvirus-8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[HHV-8])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77900"/>
            <a:ext cx="7480300" cy="372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HPV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HPV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serotypes.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sexually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transmitted.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warts,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cervix,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anogenital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region,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mouth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larynx.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4013200"/>
            <a:ext cx="61595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279400" algn="l"/>
              </a:tabLst>
            </a:pP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HPV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16,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18,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31:</a:t>
            </a:r>
          </a:p>
          <a:p>
            <a:pPr>
              <a:lnSpc>
                <a:spcPts val="26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63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85%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cervical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HPV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>
              <a:lnSpc>
                <a:spcPts val="25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HPV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integrates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host’s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DNA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28600"/>
            <a:ext cx="6070600" cy="300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66700" algn="l"/>
                <a:tab pos="5461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266700" algn="l"/>
                <a:tab pos="5461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5461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HPV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HPV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11:</a:t>
            </a:r>
          </a:p>
          <a:p>
            <a:pPr>
              <a:lnSpc>
                <a:spcPts val="2600"/>
              </a:lnSpc>
              <a:tabLst>
                <a:tab pos="2667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163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Genital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warts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77950" y="1644650"/>
            <a:ext cx="6280150" cy="2508504"/>
          </a:xfrm>
          <a:custGeom>
            <a:avLst/>
            <a:gdLst>
              <a:gd name="connsiteX0" fmla="*/ 19050 w 6280150"/>
              <a:gd name="connsiteY0" fmla="*/ 2489453 h 2508504"/>
              <a:gd name="connsiteX1" fmla="*/ 6261100 w 6280150"/>
              <a:gd name="connsiteY1" fmla="*/ 2489453 h 2508504"/>
              <a:gd name="connsiteX2" fmla="*/ 6261100 w 6280150"/>
              <a:gd name="connsiteY2" fmla="*/ 19050 h 2508504"/>
              <a:gd name="connsiteX3" fmla="*/ 19050 w 6280150"/>
              <a:gd name="connsiteY3" fmla="*/ 19050 h 2508504"/>
              <a:gd name="connsiteX4" fmla="*/ 19050 w 6280150"/>
              <a:gd name="connsiteY4" fmla="*/ 2489453 h 2508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80150" h="2508504">
                <a:moveTo>
                  <a:pt x="19050" y="2489453"/>
                </a:moveTo>
                <a:lnTo>
                  <a:pt x="6261100" y="2489453"/>
                </a:lnTo>
                <a:lnTo>
                  <a:pt x="6261100" y="19050"/>
                </a:lnTo>
                <a:lnTo>
                  <a:pt x="19050" y="19050"/>
                </a:lnTo>
                <a:lnTo>
                  <a:pt x="19050" y="2489453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77950" y="4281297"/>
            <a:ext cx="6280150" cy="2443353"/>
          </a:xfrm>
          <a:custGeom>
            <a:avLst/>
            <a:gdLst>
              <a:gd name="connsiteX0" fmla="*/ 19050 w 6280150"/>
              <a:gd name="connsiteY0" fmla="*/ 2424303 h 2443353"/>
              <a:gd name="connsiteX1" fmla="*/ 6261100 w 6280150"/>
              <a:gd name="connsiteY1" fmla="*/ 2424303 h 2443353"/>
              <a:gd name="connsiteX2" fmla="*/ 6261100 w 6280150"/>
              <a:gd name="connsiteY2" fmla="*/ 19050 h 2443353"/>
              <a:gd name="connsiteX3" fmla="*/ 19050 w 6280150"/>
              <a:gd name="connsiteY3" fmla="*/ 19050 h 2443353"/>
              <a:gd name="connsiteX4" fmla="*/ 19050 w 6280150"/>
              <a:gd name="connsiteY4" fmla="*/ 2424303 h 24433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80150" h="2443353">
                <a:moveTo>
                  <a:pt x="19050" y="2424303"/>
                </a:moveTo>
                <a:lnTo>
                  <a:pt x="6261100" y="2424303"/>
                </a:lnTo>
                <a:lnTo>
                  <a:pt x="6261100" y="19050"/>
                </a:lnTo>
                <a:lnTo>
                  <a:pt x="19050" y="19050"/>
                </a:lnTo>
                <a:lnTo>
                  <a:pt x="19050" y="2424303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600200"/>
            <a:ext cx="6413500" cy="5219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29464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HPV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03300"/>
            <a:ext cx="7480300" cy="433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HPV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oncogenic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HPV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genes,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E6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E7.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E6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binds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suppressor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releases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E2F</a:t>
            </a:r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transcription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sequestered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Rb,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promoting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progression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cycle.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E7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binds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p53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facilitates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degradation.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77900"/>
            <a:ext cx="7835900" cy="381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HPV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HPV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alone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sufficient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contribute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cervical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dirty="0" smtClean="0"/>
              <a:t>			</a:t>
            </a: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cigarette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smoking</a:t>
            </a:r>
          </a:p>
          <a:p>
            <a:pPr>
              <a:lnSpc>
                <a:spcPts val="25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dirty="0" smtClean="0"/>
              <a:t>			</a:t>
            </a: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coexisting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infections</a:t>
            </a:r>
          </a:p>
          <a:p>
            <a:pPr>
              <a:lnSpc>
                <a:spcPts val="2500"/>
              </a:lnSpc>
              <a:tabLst>
                <a:tab pos="266700" algn="l"/>
                <a:tab pos="457200" algn="l"/>
                <a:tab pos="546100" algn="l"/>
              </a:tabLst>
            </a:pPr>
            <a:r>
              <a:rPr lang="en-US" altLang="zh-CN" dirty="0" smtClean="0"/>
              <a:t>			</a:t>
            </a:r>
            <a:r>
              <a:rPr lang="en-US" altLang="zh-CN" sz="163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hormonal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37719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Incidence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28700"/>
            <a:ext cx="7302500" cy="513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5461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5461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EBV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worldwide.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lymphocytes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nasopharynx.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infectious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mononucleosis.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several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>
              <a:lnSpc>
                <a:spcPts val="2600"/>
              </a:lnSpc>
              <a:tabLst>
                <a:tab pos="2667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163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Burkitt</a:t>
            </a:r>
            <a:r>
              <a:rPr lang="en-US" altLang="zh-CN" sz="1802" dirty="0" smtClean="0">
                <a:solidFill>
                  <a:srgbClr val="292934"/>
                </a:solidFill>
                <a:latin typeface="MS PGothic" pitchFamily="18" charset="0"/>
                <a:cs typeface="MS PGothic" pitchFamily="18" charset="0"/>
              </a:rPr>
              <a:t>’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Lymphoma</a:t>
            </a:r>
          </a:p>
          <a:p>
            <a:pPr>
              <a:lnSpc>
                <a:spcPts val="2800"/>
              </a:lnSpc>
              <a:tabLst>
                <a:tab pos="2667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B-cell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lymphoma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immunosuppressed</a:t>
            </a:r>
          </a:p>
          <a:p>
            <a:pPr>
              <a:lnSpc>
                <a:spcPts val="2800"/>
              </a:lnSpc>
              <a:tabLst>
                <a:tab pos="2667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Nasopharyngeal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3875" y="1553843"/>
            <a:ext cx="5753100" cy="5247004"/>
          </a:xfrm>
          <a:custGeom>
            <a:avLst/>
            <a:gdLst>
              <a:gd name="connsiteX0" fmla="*/ 19050 w 5753100"/>
              <a:gd name="connsiteY0" fmla="*/ 5227954 h 5247004"/>
              <a:gd name="connsiteX1" fmla="*/ 5734050 w 5753100"/>
              <a:gd name="connsiteY1" fmla="*/ 5227954 h 5247004"/>
              <a:gd name="connsiteX2" fmla="*/ 5734050 w 5753100"/>
              <a:gd name="connsiteY2" fmla="*/ 19050 h 5247004"/>
              <a:gd name="connsiteX3" fmla="*/ 19050 w 5753100"/>
              <a:gd name="connsiteY3" fmla="*/ 19050 h 5247004"/>
              <a:gd name="connsiteX4" fmla="*/ 19050 w 5753100"/>
              <a:gd name="connsiteY4" fmla="*/ 5227954 h 5247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53100" h="5247004">
                <a:moveTo>
                  <a:pt x="19050" y="5227954"/>
                </a:moveTo>
                <a:lnTo>
                  <a:pt x="5734050" y="5227954"/>
                </a:lnTo>
                <a:lnTo>
                  <a:pt x="5734050" y="19050"/>
                </a:lnTo>
                <a:lnTo>
                  <a:pt x="19050" y="19050"/>
                </a:lnTo>
                <a:lnTo>
                  <a:pt x="19050" y="5227954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11300"/>
            <a:ext cx="5892800" cy="5346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800100"/>
            <a:ext cx="8051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EBV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Infectious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Mononucleoses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90600"/>
            <a:ext cx="7747000" cy="405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EBV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Nasopharyngeal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arising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nasopharygeal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epithelium.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endemic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China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Africa.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cases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contain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EBV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genome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endemic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areas.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16000"/>
            <a:ext cx="7505700" cy="476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EBV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EBV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Burkitt’s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lymphoma,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highly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B-cell</a:t>
            </a:r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However,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rare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sporadic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cases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occur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worldwide.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EBV-related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Burkitt’s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lymphoma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childhood</a:t>
            </a:r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Africa.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cases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t(8:14)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genetic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mutation.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65200"/>
            <a:ext cx="7505700" cy="334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EBV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EBV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lymphocyte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cellular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proliferation.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regulation.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predisposes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genetic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mutations,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especially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t(8:14).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3620" y="2311400"/>
            <a:ext cx="3065526" cy="3568700"/>
          </a:xfrm>
          <a:custGeom>
            <a:avLst/>
            <a:gdLst>
              <a:gd name="connsiteX0" fmla="*/ 19050 w 3065526"/>
              <a:gd name="connsiteY0" fmla="*/ 3549650 h 3568700"/>
              <a:gd name="connsiteX1" fmla="*/ 3046476 w 3065526"/>
              <a:gd name="connsiteY1" fmla="*/ 3549650 h 3568700"/>
              <a:gd name="connsiteX2" fmla="*/ 3046476 w 3065526"/>
              <a:gd name="connsiteY2" fmla="*/ 19050 h 3568700"/>
              <a:gd name="connsiteX3" fmla="*/ 19050 w 3065526"/>
              <a:gd name="connsiteY3" fmla="*/ 19050 h 3568700"/>
              <a:gd name="connsiteX4" fmla="*/ 19050 w 3065526"/>
              <a:gd name="connsiteY4" fmla="*/ 3549650 h 3568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65526" h="3568700">
                <a:moveTo>
                  <a:pt x="19050" y="3549650"/>
                </a:moveTo>
                <a:lnTo>
                  <a:pt x="3046476" y="3549650"/>
                </a:lnTo>
                <a:lnTo>
                  <a:pt x="3046476" y="19050"/>
                </a:lnTo>
                <a:lnTo>
                  <a:pt x="19050" y="19050"/>
                </a:lnTo>
                <a:lnTo>
                  <a:pt x="19050" y="354965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91990" y="2311400"/>
            <a:ext cx="4732909" cy="3568700"/>
          </a:xfrm>
          <a:custGeom>
            <a:avLst/>
            <a:gdLst>
              <a:gd name="connsiteX0" fmla="*/ 19050 w 4732909"/>
              <a:gd name="connsiteY0" fmla="*/ 3549650 h 3568700"/>
              <a:gd name="connsiteX1" fmla="*/ 4713859 w 4732909"/>
              <a:gd name="connsiteY1" fmla="*/ 3549650 h 3568700"/>
              <a:gd name="connsiteX2" fmla="*/ 4713859 w 4732909"/>
              <a:gd name="connsiteY2" fmla="*/ 19050 h 3568700"/>
              <a:gd name="connsiteX3" fmla="*/ 19050 w 4732909"/>
              <a:gd name="connsiteY3" fmla="*/ 19050 h 3568700"/>
              <a:gd name="connsiteX4" fmla="*/ 19050 w 4732909"/>
              <a:gd name="connsiteY4" fmla="*/ 3549650 h 3568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2909" h="3568700">
                <a:moveTo>
                  <a:pt x="19050" y="3549650"/>
                </a:moveTo>
                <a:lnTo>
                  <a:pt x="4713859" y="3549650"/>
                </a:lnTo>
                <a:lnTo>
                  <a:pt x="4713859" y="19050"/>
                </a:lnTo>
                <a:lnTo>
                  <a:pt x="19050" y="19050"/>
                </a:lnTo>
                <a:lnTo>
                  <a:pt x="19050" y="354965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73300"/>
            <a:ext cx="3200400" cy="3695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9700" y="2273300"/>
            <a:ext cx="4864100" cy="3695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29210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EBV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16000"/>
            <a:ext cx="7962900" cy="469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HBV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99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HBV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association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liver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(HCC).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99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world-wide,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commonly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East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2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Africa.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99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HBV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incurs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200-fold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HCC.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100" y="1635251"/>
            <a:ext cx="4114800" cy="4794504"/>
          </a:xfrm>
          <a:custGeom>
            <a:avLst/>
            <a:gdLst>
              <a:gd name="connsiteX0" fmla="*/ 19050 w 4114800"/>
              <a:gd name="connsiteY0" fmla="*/ 4775454 h 4794504"/>
              <a:gd name="connsiteX1" fmla="*/ 4095750 w 4114800"/>
              <a:gd name="connsiteY1" fmla="*/ 4775454 h 4794504"/>
              <a:gd name="connsiteX2" fmla="*/ 4095750 w 4114800"/>
              <a:gd name="connsiteY2" fmla="*/ 19050 h 4794504"/>
              <a:gd name="connsiteX3" fmla="*/ 19050 w 4114800"/>
              <a:gd name="connsiteY3" fmla="*/ 19050 h 4794504"/>
              <a:gd name="connsiteX4" fmla="*/ 19050 w 4114800"/>
              <a:gd name="connsiteY4" fmla="*/ 4775454 h 4794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14800" h="4794504">
                <a:moveTo>
                  <a:pt x="19050" y="4775454"/>
                </a:moveTo>
                <a:lnTo>
                  <a:pt x="4095750" y="4775454"/>
                </a:lnTo>
                <a:lnTo>
                  <a:pt x="4095750" y="19050"/>
                </a:lnTo>
                <a:lnTo>
                  <a:pt x="19050" y="19050"/>
                </a:lnTo>
                <a:lnTo>
                  <a:pt x="19050" y="4775454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10100" y="1635251"/>
            <a:ext cx="4114800" cy="4794504"/>
          </a:xfrm>
          <a:custGeom>
            <a:avLst/>
            <a:gdLst>
              <a:gd name="connsiteX0" fmla="*/ 19050 w 4114800"/>
              <a:gd name="connsiteY0" fmla="*/ 4775454 h 4794504"/>
              <a:gd name="connsiteX1" fmla="*/ 4095750 w 4114800"/>
              <a:gd name="connsiteY1" fmla="*/ 4775454 h 4794504"/>
              <a:gd name="connsiteX2" fmla="*/ 4095750 w 4114800"/>
              <a:gd name="connsiteY2" fmla="*/ 19050 h 4794504"/>
              <a:gd name="connsiteX3" fmla="*/ 19050 w 4114800"/>
              <a:gd name="connsiteY3" fmla="*/ 19050 h 4794504"/>
              <a:gd name="connsiteX4" fmla="*/ 19050 w 4114800"/>
              <a:gd name="connsiteY4" fmla="*/ 4775454 h 4794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14800" h="4794504">
                <a:moveTo>
                  <a:pt x="19050" y="4775454"/>
                </a:moveTo>
                <a:lnTo>
                  <a:pt x="4095750" y="4775454"/>
                </a:lnTo>
                <a:lnTo>
                  <a:pt x="4095750" y="19050"/>
                </a:lnTo>
                <a:lnTo>
                  <a:pt x="19050" y="19050"/>
                </a:lnTo>
                <a:lnTo>
                  <a:pt x="19050" y="4775454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87500"/>
            <a:ext cx="8432800" cy="4940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29464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HBV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90600"/>
            <a:ext cx="8026400" cy="407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5461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Microbial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Oncogenes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5461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Helicobacter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bacteria: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bacteria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infects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stomach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Peptic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ulcers</a:t>
            </a:r>
          </a:p>
          <a:p>
            <a:pPr>
              <a:lnSpc>
                <a:spcPts val="2800"/>
              </a:lnSpc>
              <a:tabLst>
                <a:tab pos="2667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Gastric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lymphoma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(Mucosal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Associated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Lymphoid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(MALT)</a:t>
            </a:r>
          </a:p>
          <a:p>
            <a:pPr>
              <a:lnSpc>
                <a:spcPts val="2800"/>
              </a:lnSpc>
              <a:tabLst>
                <a:tab pos="2667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Gastric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100" y="1635251"/>
            <a:ext cx="4114800" cy="4794504"/>
          </a:xfrm>
          <a:custGeom>
            <a:avLst/>
            <a:gdLst>
              <a:gd name="connsiteX0" fmla="*/ 19050 w 4114800"/>
              <a:gd name="connsiteY0" fmla="*/ 4775454 h 4794504"/>
              <a:gd name="connsiteX1" fmla="*/ 4095750 w 4114800"/>
              <a:gd name="connsiteY1" fmla="*/ 4775454 h 4794504"/>
              <a:gd name="connsiteX2" fmla="*/ 4095750 w 4114800"/>
              <a:gd name="connsiteY2" fmla="*/ 19050 h 4794504"/>
              <a:gd name="connsiteX3" fmla="*/ 19050 w 4114800"/>
              <a:gd name="connsiteY3" fmla="*/ 19050 h 4794504"/>
              <a:gd name="connsiteX4" fmla="*/ 19050 w 4114800"/>
              <a:gd name="connsiteY4" fmla="*/ 4775454 h 4794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14800" h="4794504">
                <a:moveTo>
                  <a:pt x="19050" y="4775454"/>
                </a:moveTo>
                <a:lnTo>
                  <a:pt x="4095750" y="4775454"/>
                </a:lnTo>
                <a:lnTo>
                  <a:pt x="4095750" y="19050"/>
                </a:lnTo>
                <a:lnTo>
                  <a:pt x="19050" y="19050"/>
                </a:lnTo>
                <a:lnTo>
                  <a:pt x="19050" y="4775454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10100" y="1635251"/>
            <a:ext cx="4114800" cy="4794504"/>
          </a:xfrm>
          <a:custGeom>
            <a:avLst/>
            <a:gdLst>
              <a:gd name="connsiteX0" fmla="*/ 19050 w 4114800"/>
              <a:gd name="connsiteY0" fmla="*/ 4775454 h 4794504"/>
              <a:gd name="connsiteX1" fmla="*/ 4095750 w 4114800"/>
              <a:gd name="connsiteY1" fmla="*/ 4775454 h 4794504"/>
              <a:gd name="connsiteX2" fmla="*/ 4095750 w 4114800"/>
              <a:gd name="connsiteY2" fmla="*/ 19050 h 4794504"/>
              <a:gd name="connsiteX3" fmla="*/ 19050 w 4114800"/>
              <a:gd name="connsiteY3" fmla="*/ 19050 h 4794504"/>
              <a:gd name="connsiteX4" fmla="*/ 19050 w 4114800"/>
              <a:gd name="connsiteY4" fmla="*/ 4775454 h 4794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14800" h="4794504">
                <a:moveTo>
                  <a:pt x="19050" y="4775454"/>
                </a:moveTo>
                <a:lnTo>
                  <a:pt x="4095750" y="4775454"/>
                </a:lnTo>
                <a:lnTo>
                  <a:pt x="4095750" y="19050"/>
                </a:lnTo>
                <a:lnTo>
                  <a:pt x="19050" y="19050"/>
                </a:lnTo>
                <a:lnTo>
                  <a:pt x="19050" y="4775454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87500"/>
            <a:ext cx="8432800" cy="4940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37465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H.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54000"/>
            <a:ext cx="5727700" cy="369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66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Incidence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affecting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incidence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Geographic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Age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Hereditary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Acquired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preneoplastic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01700"/>
            <a:ext cx="7759700" cy="151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Kumar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Abbas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AK,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JC.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Robbins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Pathology.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16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ed.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Elsevier;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2013.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Philadelphia,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6275" y="3388995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176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176"/>
                </a:lnTo>
              </a:path>
            </a:pathLst>
          </a:custGeom>
          <a:ln w="12700">
            <a:solidFill>
              <a:srgbClr val="d2533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641600"/>
            <a:ext cx="58039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5402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altLang="zh-CN" sz="5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5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LECTURE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You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90600"/>
            <a:ext cx="7912100" cy="400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Geographic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gastric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Japan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America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Europe.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breast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America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Japan.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Liver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African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populations.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43025" y="2057438"/>
            <a:ext cx="6426200" cy="4309491"/>
          </a:xfrm>
          <a:custGeom>
            <a:avLst/>
            <a:gdLst>
              <a:gd name="connsiteX0" fmla="*/ 19050 w 6426200"/>
              <a:gd name="connsiteY0" fmla="*/ 4290441 h 4309491"/>
              <a:gd name="connsiteX1" fmla="*/ 6407150 w 6426200"/>
              <a:gd name="connsiteY1" fmla="*/ 4290441 h 4309491"/>
              <a:gd name="connsiteX2" fmla="*/ 6407150 w 6426200"/>
              <a:gd name="connsiteY2" fmla="*/ 19050 h 4309491"/>
              <a:gd name="connsiteX3" fmla="*/ 19050 w 6426200"/>
              <a:gd name="connsiteY3" fmla="*/ 19050 h 4309491"/>
              <a:gd name="connsiteX4" fmla="*/ 19050 w 6426200"/>
              <a:gd name="connsiteY4" fmla="*/ 4290441 h 43094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26200" h="4309491">
                <a:moveTo>
                  <a:pt x="19050" y="4290441"/>
                </a:moveTo>
                <a:lnTo>
                  <a:pt x="6407150" y="4290441"/>
                </a:lnTo>
                <a:lnTo>
                  <a:pt x="6407150" y="19050"/>
                </a:lnTo>
                <a:lnTo>
                  <a:pt x="19050" y="19050"/>
                </a:lnTo>
                <a:lnTo>
                  <a:pt x="19050" y="429044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19300"/>
            <a:ext cx="6565900" cy="444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863600"/>
            <a:ext cx="7912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Geographic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77900"/>
            <a:ext cx="7912100" cy="378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Geographic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Exposure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asbestos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mesothelioma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Smoking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sexual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partners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Fat-rich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diet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colon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863600"/>
            <a:ext cx="7912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Geographic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