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3"/>
  </p:notesMasterIdLst>
  <p:sldIdLst>
    <p:sldId id="256" r:id="rId2"/>
    <p:sldId id="341" r:id="rId3"/>
    <p:sldId id="342" r:id="rId4"/>
    <p:sldId id="402" r:id="rId5"/>
    <p:sldId id="343" r:id="rId6"/>
    <p:sldId id="344" r:id="rId7"/>
    <p:sldId id="345" r:id="rId8"/>
    <p:sldId id="346" r:id="rId9"/>
    <p:sldId id="347" r:id="rId10"/>
    <p:sldId id="442" r:id="rId11"/>
    <p:sldId id="348" r:id="rId12"/>
    <p:sldId id="349" r:id="rId13"/>
    <p:sldId id="403" r:id="rId14"/>
    <p:sldId id="350" r:id="rId15"/>
    <p:sldId id="404" r:id="rId16"/>
    <p:sldId id="351" r:id="rId17"/>
    <p:sldId id="352" r:id="rId18"/>
    <p:sldId id="353" r:id="rId19"/>
    <p:sldId id="354" r:id="rId20"/>
    <p:sldId id="355" r:id="rId21"/>
    <p:sldId id="407" r:id="rId22"/>
    <p:sldId id="356" r:id="rId23"/>
    <p:sldId id="357" r:id="rId24"/>
    <p:sldId id="443" r:id="rId25"/>
    <p:sldId id="358" r:id="rId26"/>
    <p:sldId id="359" r:id="rId27"/>
    <p:sldId id="410" r:id="rId28"/>
    <p:sldId id="360" r:id="rId29"/>
    <p:sldId id="361" r:id="rId30"/>
    <p:sldId id="411" r:id="rId31"/>
    <p:sldId id="362" r:id="rId32"/>
    <p:sldId id="363" r:id="rId33"/>
    <p:sldId id="364" r:id="rId34"/>
    <p:sldId id="365" r:id="rId35"/>
    <p:sldId id="406" r:id="rId36"/>
    <p:sldId id="366" r:id="rId37"/>
    <p:sldId id="367" r:id="rId38"/>
    <p:sldId id="409" r:id="rId39"/>
    <p:sldId id="368" r:id="rId40"/>
    <p:sldId id="369" r:id="rId41"/>
    <p:sldId id="370" r:id="rId42"/>
    <p:sldId id="371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79" r:id="rId51"/>
    <p:sldId id="380" r:id="rId52"/>
    <p:sldId id="381" r:id="rId53"/>
    <p:sldId id="382" r:id="rId54"/>
    <p:sldId id="383" r:id="rId55"/>
    <p:sldId id="384" r:id="rId56"/>
    <p:sldId id="385" r:id="rId57"/>
    <p:sldId id="387" r:id="rId58"/>
    <p:sldId id="388" r:id="rId59"/>
    <p:sldId id="389" r:id="rId60"/>
    <p:sldId id="390" r:id="rId61"/>
    <p:sldId id="391" r:id="rId62"/>
    <p:sldId id="392" r:id="rId63"/>
    <p:sldId id="393" r:id="rId64"/>
    <p:sldId id="394" r:id="rId65"/>
    <p:sldId id="395" r:id="rId66"/>
    <p:sldId id="396" r:id="rId67"/>
    <p:sldId id="397" r:id="rId68"/>
    <p:sldId id="398" r:id="rId69"/>
    <p:sldId id="399" r:id="rId70"/>
    <p:sldId id="400" r:id="rId71"/>
    <p:sldId id="441" r:id="rId7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D1D2"/>
    <a:srgbClr val="FF7C8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7" autoAdjust="0"/>
    <p:restoredTop sz="94559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3DC41AB4-3916-41A9-9B76-2D1CC011C37C}" type="datetimeFigureOut">
              <a:rPr lang="en-US"/>
              <a:pPr>
                <a:defRPr/>
              </a:pPr>
              <a:t>11/24/2016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36B852B-CDAD-4DB8-B92C-5CF2FD779BE7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DA7B5F-6E0F-4AE2-A331-343A9BF10EE9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1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C7C263-ED30-4209-89E8-A7D600F4FDF1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11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9E63EC-17AD-4D4F-846F-466B4A614E93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12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A97D03-B6FB-438D-AFE6-D312B8B7607E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13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C6967D-D89A-4A3E-A51B-7251DB67E42C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14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706F08-94FB-49AF-8899-586542F131F9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15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236910-8A64-470A-81B7-A9FA22A005BB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16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BCD9B5-8303-4749-AEF5-29C01F4BD360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17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6DA9F7-F75A-4778-9DF5-81E054ABF8A9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18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6E579E-80A2-49E4-B5B0-5CAA8706CA1B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19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B1135D-E1C9-4135-B7C0-0E018BF5E668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20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6C9486-9457-4AE8-8D31-230164649421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2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4510F7-0306-4C2C-8F44-8612DBBBABEB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22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BB5943-C863-4758-BA86-1136FAB3B8CB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23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D2261D-4BF1-4FD2-BEEF-FD4A03416615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25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25B713-A352-4331-86FF-6330756C2E9F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26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AD6E7B-689D-4529-9233-9A55D2183E8C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28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4533B2-F164-4EC0-87C9-9E8F0266A5EC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29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3A59FC-05E2-4A84-98C2-5214FC8B0DBF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31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04FB06-23E9-4D65-A6F8-29761D8DA69B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32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B729B4-777A-46BF-A8AE-1018DA28A3FB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33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B93F27-49A1-4285-B7E0-AEA979135DE8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34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F6D54D-FCAF-43A7-8410-058EA1FC64D5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3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2757C3-558B-43B4-BFB4-EC03D5996A87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35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A0411C-AF49-4985-9208-188586043354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36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2C3A90-8F3F-4512-8624-69D719C29356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37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FD65D8-7211-4B93-B7CE-1655B0231B67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39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A29FAC-E26C-4230-A895-F05D8752C280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40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3D0076-D8D7-4BF8-A8D6-3AE40E4F24D6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41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A74EBA-8DBF-4DFC-B0E6-61B8F68F46BA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42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1063C4-93F2-49BA-8CF7-16DA115CD429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43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E45DDE-D1C4-46C0-BFC5-9FAD117DD261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44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A789F3-50E5-4088-9079-B5FD6D5B1D9B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45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AEEC5E-8E86-494A-AC48-D0666F9BCF27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4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3E8BE7-A23B-4EA8-B2BD-A5A91385A7B6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46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8FEC80-63EC-4838-8BC2-A1348836BCD3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47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FD76A1-24B9-4AEE-8430-0A6A0234714C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48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6D23F7-487B-4ECD-A0F4-0F2CF525BD53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49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26B8CF-09E7-4551-8B06-D7C42E17DCEC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50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43E811-8868-41B1-823B-0C48E02C5646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51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BBD480-0168-4858-9872-843B358F0EFA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52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2A4932-4E91-4DD8-87EE-97E796E4C5B0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53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A67AC7-675C-42B5-9633-B88CCDAF51F4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54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3F85A0-3938-4EB8-A7F5-276D97FC5289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55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94C2F4-9263-4BEC-87B2-C1D10AA4DC86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5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18E721-0E40-4468-A25A-1A7E37656E96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56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D9F0F8-DC63-43A7-87C5-5688C286DB75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57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DCD7B6-912E-49BC-9C3B-2AB1CCB1146D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58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B66C51-49C2-4B4A-ADB8-D123AD1BE5A0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59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19FF6C-7B83-43CD-8858-30D040D26766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60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9E871A-001E-4E94-9742-E0B02C61C0B8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61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693C6A-92EE-4B1F-935D-D1CAD4D464DB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62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F530EA-0084-4D58-8DD7-CE22D677486C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63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0A2EEC-B12F-475F-873B-3A1D318C0CE8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64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D42747-CB02-4ADF-83E3-F8A4E97C9CCC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65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DF0137-CC61-4C0C-8FD8-DEE99F7273BE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6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BC26AD-5B12-436C-9DC0-4F4C549EC79C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66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03CAC1-E20E-4903-AA7E-A45E4DB43F8F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67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3E392F-6745-4E5A-923E-7F691BF1123C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68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297AD8-0C3D-43B6-8D68-EFE4C32EF601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69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4E3808-9441-4F9B-A8B3-243922A8BED4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70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653BAE-07EE-4198-BAF7-EC83F311EB24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7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7D4EE0-C855-45DA-823C-F6D75564D450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8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E448B9-2315-4194-AAD2-872DF98F7E82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9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163 h 1906"/>
                <a:gd name="T4" fmla="*/ 5866 w 5740"/>
                <a:gd name="T5" fmla="*/ 1163 h 1906"/>
                <a:gd name="T6" fmla="*/ 586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83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109FF-34F2-4A67-A356-DB523FFACCCC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323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CDC3F-34F9-4356-A894-BC5FCB34A2FE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6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6A801-E6B3-4DE2-94C1-5D92A8AEAB23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8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4FBF6-5D84-4433-B554-A9FB62C5ABC9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6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455EE-2F71-4853-9162-586E5FB7F2F4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6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E89A9-918A-4607-8BCA-3ACCFAA614D0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8FA48-09A3-4EAB-9346-2C4CAB865729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2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E924C-3F71-4745-91DA-DBE0EA0108C0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9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00E2A-0249-4C00-B4BC-36177AB7B61F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1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D26C5-DEEB-4958-9271-31826305B3D2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6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4ACD-E42B-4A5B-B7C1-4E3C034E5053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8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CC368F7-26F3-4D16-8787-8232209B93D2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73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73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73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3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573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163 h 1906"/>
                <a:gd name="T4" fmla="*/ 5866 w 5740"/>
                <a:gd name="T5" fmla="*/ 1163 h 1906"/>
                <a:gd name="T6" fmla="*/ 586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73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6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err="1"/>
              <a:t>Neoplasia</a:t>
            </a:r>
            <a:br>
              <a:rPr lang="en-US" sz="4800" dirty="0"/>
            </a:br>
            <a:r>
              <a:rPr lang="en-US" sz="4800" dirty="0"/>
              <a:t>Lecture 3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10000"/>
            <a:ext cx="7239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Dr. </a:t>
            </a:r>
            <a:r>
              <a:rPr lang="en-US" dirty="0" err="1"/>
              <a:t>Maha</a:t>
            </a:r>
            <a:r>
              <a:rPr lang="en-US" dirty="0"/>
              <a:t> </a:t>
            </a:r>
            <a:r>
              <a:rPr lang="en-US" dirty="0" err="1"/>
              <a:t>Arafah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Dr. </a:t>
            </a:r>
            <a:r>
              <a:rPr lang="en-US" dirty="0" err="1"/>
              <a:t>Abdulmalik</a:t>
            </a:r>
            <a:r>
              <a:rPr lang="en-US" dirty="0"/>
              <a:t> </a:t>
            </a:r>
            <a:r>
              <a:rPr lang="en-US" dirty="0" err="1"/>
              <a:t>Alsheikh</a:t>
            </a:r>
            <a:r>
              <a:rPr lang="en-US" dirty="0"/>
              <a:t>, MD, </a:t>
            </a:r>
            <a:r>
              <a:rPr lang="en-US" dirty="0" err="1"/>
              <a:t>FRCPC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43200" y="2286000"/>
            <a:ext cx="3725863" cy="584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dirty="0"/>
              <a:t>CARCINOGENESIS</a:t>
            </a:r>
            <a:endParaRPr lang="ar-SA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5715000"/>
            <a:ext cx="2259013" cy="6461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eaLnBrk="1" hangingPunct="1">
              <a:defRPr/>
            </a:pPr>
            <a:r>
              <a:rPr lang="en-US" dirty="0"/>
              <a:t>Foundation block 2014</a:t>
            </a:r>
          </a:p>
          <a:p>
            <a:pPr algn="ctr" eaLnBrk="1" hangingPunct="1">
              <a:defRPr/>
            </a:pPr>
            <a:r>
              <a:rPr lang="en-US" dirty="0"/>
              <a:t>Pathology</a:t>
            </a:r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 dirty="0"/>
          </a:p>
        </p:txBody>
      </p:sp>
      <p:pic>
        <p:nvPicPr>
          <p:cNvPr id="2253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Carcinogenesis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HOW CANCER CELLS ACQUIRE SELF-SUFFICIENCY IN GROWTH SIGNALS??</a:t>
            </a:r>
          </a:p>
        </p:txBody>
      </p:sp>
      <p:grpSp>
        <p:nvGrpSpPr>
          <p:cNvPr id="23556" name="Group 15"/>
          <p:cNvGrpSpPr>
            <a:grpSpLocks/>
          </p:cNvGrpSpPr>
          <p:nvPr/>
        </p:nvGrpSpPr>
        <p:grpSpPr bwMode="auto">
          <a:xfrm>
            <a:off x="2971800" y="2133600"/>
            <a:ext cx="4267200" cy="1828800"/>
            <a:chOff x="2743200" y="3276600"/>
            <a:chExt cx="4267200" cy="2819400"/>
          </a:xfrm>
        </p:grpSpPr>
        <p:sp>
          <p:nvSpPr>
            <p:cNvPr id="4" name="Oval 3"/>
            <p:cNvSpPr/>
            <p:nvPr/>
          </p:nvSpPr>
          <p:spPr>
            <a:xfrm>
              <a:off x="2743200" y="3276600"/>
              <a:ext cx="4267200" cy="2819400"/>
            </a:xfrm>
            <a:prstGeom prst="ellipse">
              <a:avLst/>
            </a:prstGeom>
            <a:solidFill>
              <a:srgbClr val="FFD1D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572000" y="4419535"/>
              <a:ext cx="457200" cy="45766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6" name="Chevron 5"/>
          <p:cNvSpPr/>
          <p:nvPr/>
        </p:nvSpPr>
        <p:spPr>
          <a:xfrm>
            <a:off x="2743200" y="2895600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Curved Connector 7"/>
          <p:cNvCxnSpPr/>
          <p:nvPr/>
        </p:nvCxnSpPr>
        <p:spPr>
          <a:xfrm flipV="1">
            <a:off x="3276600" y="2895600"/>
            <a:ext cx="1219200" cy="3048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 flipH="1">
            <a:off x="2133600" y="28194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2" name="Content Placeholder 4" descr="http://classweb.gmu.edu/achriste/213-PP11/img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18869" r="3703" b="22713"/>
          <a:stretch>
            <a:fillRect/>
          </a:stretch>
        </p:blipFill>
        <p:spPr bwMode="auto">
          <a:xfrm>
            <a:off x="1447800" y="3794125"/>
            <a:ext cx="6477000" cy="306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1- Growth factors:</a:t>
            </a:r>
          </a:p>
          <a:p>
            <a:pPr marL="990600" lvl="1" indent="-533400" eaLnBrk="1" hangingPunct="1">
              <a:defRPr/>
            </a:pPr>
            <a:r>
              <a:rPr lang="en-US" dirty="0"/>
              <a:t>Cancer cells are capable to synthesize the same growth factors to which they are responsive </a:t>
            </a:r>
          </a:p>
          <a:p>
            <a:pPr marL="1371600" lvl="2" indent="-457200" eaLnBrk="1" hangingPunct="1">
              <a:defRPr/>
            </a:pPr>
            <a:r>
              <a:rPr lang="en-US" dirty="0"/>
              <a:t>E.g.   Sarcomas ---- &gt;   </a:t>
            </a:r>
            <a:r>
              <a:rPr lang="en-US" dirty="0" err="1"/>
              <a:t>TGF</a:t>
            </a:r>
            <a:r>
              <a:rPr lang="en-US" dirty="0"/>
              <a:t>-</a:t>
            </a:r>
            <a:r>
              <a:rPr lang="en-US" dirty="0">
                <a:latin typeface="Symbol" pitchFamily="18" charset="2"/>
              </a:rPr>
              <a:t>a</a:t>
            </a:r>
            <a:endParaRPr lang="en-US" dirty="0"/>
          </a:p>
          <a:p>
            <a:pPr marL="1371600" lvl="2" indent="-45720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            </a:t>
            </a:r>
            <a:r>
              <a:rPr lang="en-US" dirty="0" err="1"/>
              <a:t>Glioblastoma</a:t>
            </a:r>
            <a:r>
              <a:rPr lang="en-US" dirty="0"/>
              <a:t>-----&gt; </a:t>
            </a:r>
            <a:r>
              <a:rPr lang="en-US" dirty="0" err="1"/>
              <a:t>PDGF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09800" y="2438400"/>
            <a:ext cx="4267200" cy="2819400"/>
          </a:xfrm>
          <a:prstGeom prst="ellipse">
            <a:avLst/>
          </a:prstGeom>
          <a:solidFill>
            <a:srgbClr val="FFD1D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38600" y="35814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 flipH="1">
            <a:off x="1143000" y="22860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flipH="1">
            <a:off x="1143000" y="27432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1143000" y="32004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flipH="1">
            <a:off x="1143000" y="37338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 flipH="1">
            <a:off x="1066800" y="42672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 flipH="1">
            <a:off x="1066800" y="47244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 flipH="1">
            <a:off x="1143000" y="17526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Chevron 13"/>
          <p:cNvSpPr/>
          <p:nvPr/>
        </p:nvSpPr>
        <p:spPr>
          <a:xfrm>
            <a:off x="1905000" y="3505200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Curved Connector 14"/>
          <p:cNvCxnSpPr/>
          <p:nvPr/>
        </p:nvCxnSpPr>
        <p:spPr>
          <a:xfrm>
            <a:off x="2514600" y="3657600"/>
            <a:ext cx="1524000" cy="3048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2-Growth factors receptors:</a:t>
            </a:r>
          </a:p>
          <a:p>
            <a:pPr marL="990600" lvl="1" indent="-533400" eaLnBrk="1" hangingPunct="1">
              <a:defRPr/>
            </a:pPr>
            <a:r>
              <a:rPr lang="en-US"/>
              <a:t>Receptors --- mutation ----continous signals to cells and uncontroled growth</a:t>
            </a:r>
          </a:p>
          <a:p>
            <a:pPr marL="990600" lvl="1" indent="-533400" eaLnBrk="1" hangingPunct="1">
              <a:defRPr/>
            </a:pPr>
            <a:r>
              <a:rPr lang="en-US"/>
              <a:t>Receptors --- overexpression ---cells become very sensitive ----hyperresponsive to normal levels of growth factors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09800" y="2438400"/>
            <a:ext cx="4267200" cy="2819400"/>
          </a:xfrm>
          <a:prstGeom prst="ellipse">
            <a:avLst/>
          </a:prstGeom>
          <a:solidFill>
            <a:srgbClr val="FFD1D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38600" y="35814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1143000" y="32004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Chevron 13"/>
          <p:cNvSpPr/>
          <p:nvPr/>
        </p:nvSpPr>
        <p:spPr>
          <a:xfrm>
            <a:off x="1905000" y="3505200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Curved Connector 14"/>
          <p:cNvCxnSpPr/>
          <p:nvPr/>
        </p:nvCxnSpPr>
        <p:spPr>
          <a:xfrm>
            <a:off x="2514600" y="3657600"/>
            <a:ext cx="1524000" cy="3048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hevron 15"/>
          <p:cNvSpPr/>
          <p:nvPr/>
        </p:nvSpPr>
        <p:spPr>
          <a:xfrm>
            <a:off x="2362200" y="2667000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1981200" y="4038600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1981200" y="3048000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2286000" y="4572000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2819400" y="4876800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3048000" y="2438400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Quad Arrow Callout 21"/>
          <p:cNvSpPr/>
          <p:nvPr/>
        </p:nvSpPr>
        <p:spPr>
          <a:xfrm rot="16200000">
            <a:off x="6134100" y="3771900"/>
            <a:ext cx="685800" cy="6096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6" name="Curved Connector 25"/>
          <p:cNvCxnSpPr/>
          <p:nvPr/>
        </p:nvCxnSpPr>
        <p:spPr>
          <a:xfrm rot="10800000">
            <a:off x="4572000" y="3733800"/>
            <a:ext cx="1371600" cy="4572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10800000">
            <a:off x="4648200" y="3581400"/>
            <a:ext cx="1371600" cy="4572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22" idx="0"/>
          </p:cNvCxnSpPr>
          <p:nvPr/>
        </p:nvCxnSpPr>
        <p:spPr>
          <a:xfrm rot="10800000">
            <a:off x="4953000" y="3962400"/>
            <a:ext cx="1219200" cy="1143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rot="10800000">
            <a:off x="4648200" y="3962400"/>
            <a:ext cx="1371600" cy="4572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/>
          <p:nvPr/>
        </p:nvCxnSpPr>
        <p:spPr>
          <a:xfrm rot="10800000">
            <a:off x="4572000" y="4038600"/>
            <a:ext cx="1371600" cy="4572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Example :  </a:t>
            </a:r>
          </a:p>
          <a:p>
            <a:pPr lvl="1" eaLnBrk="1" hangingPunct="1">
              <a:defRPr/>
            </a:pPr>
            <a:r>
              <a:rPr lang="en-US"/>
              <a:t>Epidermal Growth Factor ( EGF ) Receptor family</a:t>
            </a:r>
          </a:p>
          <a:p>
            <a:pPr lvl="2" eaLnBrk="1" hangingPunct="1">
              <a:defRPr/>
            </a:pPr>
            <a:r>
              <a:rPr lang="en-US"/>
              <a:t>HER2 </a:t>
            </a:r>
          </a:p>
          <a:p>
            <a:pPr lvl="3" eaLnBrk="1" hangingPunct="1">
              <a:defRPr/>
            </a:pPr>
            <a:r>
              <a:rPr lang="en-US"/>
              <a:t>Amplified in breast cancers and other tumors</a:t>
            </a:r>
          </a:p>
          <a:p>
            <a:pPr lvl="3" eaLnBrk="1" hangingPunct="1">
              <a:defRPr/>
            </a:pPr>
            <a:r>
              <a:rPr lang="en-US"/>
              <a:t>High levels of HER2 in breast cancer indicate poor prognosis</a:t>
            </a:r>
          </a:p>
          <a:p>
            <a:pPr lvl="3" eaLnBrk="1" hangingPunct="1">
              <a:defRPr/>
            </a:pPr>
            <a:r>
              <a:rPr lang="en-US"/>
              <a:t>Anti- HER2 antibodies are used in treatment</a:t>
            </a:r>
          </a:p>
          <a:p>
            <a:pPr lvl="3" eaLnBrk="1" hangingPunct="1">
              <a:defRPr/>
            </a:pPr>
            <a:endParaRPr lang="en-US"/>
          </a:p>
          <a:p>
            <a:pPr lvl="1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3- Signal-transducing proteins :</a:t>
            </a:r>
          </a:p>
          <a:p>
            <a:pPr eaLnBrk="1" hangingPunct="1">
              <a:defRPr/>
            </a:pPr>
            <a:r>
              <a:rPr lang="en-US"/>
              <a:t>They receive signals from activated growth factors receptors and transmitte them to the nucleus. Examples :</a:t>
            </a:r>
          </a:p>
          <a:p>
            <a:pPr lvl="1" eaLnBrk="1" hangingPunct="1">
              <a:defRPr/>
            </a:pPr>
            <a:r>
              <a:rPr lang="en-US"/>
              <a:t>RAS	</a:t>
            </a:r>
          </a:p>
          <a:p>
            <a:pPr lvl="1" eaLnBrk="1" hangingPunct="1">
              <a:defRPr/>
            </a:pPr>
            <a:r>
              <a:rPr lang="en-US"/>
              <a:t>ABL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RAS :</a:t>
            </a:r>
          </a:p>
          <a:p>
            <a:pPr lvl="1" eaLnBrk="1" hangingPunct="1">
              <a:defRPr/>
            </a:pPr>
            <a:r>
              <a:rPr lang="en-US"/>
              <a:t>30% of all human tumors contain mutated RAS  gene . E.g : colon . Pancreas cancers</a:t>
            </a:r>
          </a:p>
          <a:p>
            <a:pPr lvl="1" eaLnBrk="1" hangingPunct="1">
              <a:defRPr/>
            </a:pPr>
            <a:r>
              <a:rPr lang="en-US"/>
              <a:t>Mutations of the RAS gene is the most common oncogene abnormality in human tumors</a:t>
            </a:r>
          </a:p>
          <a:p>
            <a:pPr lvl="1" eaLnBrk="1" hangingPunct="1">
              <a:defRPr/>
            </a:pPr>
            <a:r>
              <a:rPr lang="en-US"/>
              <a:t>Mutations in RAS --- cells continue to proliferate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73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467600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CARCINOGENESIS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Carcinogenesis is a multistep process at both the phenotypic and the genetic levels.</a:t>
            </a:r>
          </a:p>
          <a:p>
            <a:pPr eaLnBrk="1" hangingPunct="1">
              <a:defRPr/>
            </a:pPr>
            <a:r>
              <a:rPr lang="en-US" dirty="0"/>
              <a:t>It starts with a genetic damage:</a:t>
            </a:r>
          </a:p>
          <a:p>
            <a:pPr lvl="1" eaLnBrk="1" hangingPunct="1">
              <a:defRPr/>
            </a:pPr>
            <a:r>
              <a:rPr lang="en-US" dirty="0"/>
              <a:t>Environmental</a:t>
            </a:r>
          </a:p>
          <a:p>
            <a:pPr lvl="2" eaLnBrk="1" hangingPunct="1">
              <a:defRPr/>
            </a:pPr>
            <a:r>
              <a:rPr lang="en-US" dirty="0"/>
              <a:t>Chemical</a:t>
            </a:r>
          </a:p>
          <a:p>
            <a:pPr lvl="2" eaLnBrk="1" hangingPunct="1">
              <a:defRPr/>
            </a:pPr>
            <a:r>
              <a:rPr lang="en-US" dirty="0"/>
              <a:t>Radiation</a:t>
            </a:r>
          </a:p>
          <a:p>
            <a:pPr lvl="2" eaLnBrk="1" hangingPunct="1">
              <a:defRPr/>
            </a:pPr>
            <a:r>
              <a:rPr lang="en-US" dirty="0"/>
              <a:t>Infectious</a:t>
            </a:r>
          </a:p>
          <a:p>
            <a:pPr lvl="1" eaLnBrk="1" hangingPunct="1">
              <a:defRPr/>
            </a:pPr>
            <a:r>
              <a:rPr lang="en-US" dirty="0" err="1"/>
              <a:t>Inhereted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/>
              <a:t>ABL gene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ABL protooncogene has a tyrosine kinase activity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Its activity is controlled by negative regulatory mechanism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E.g. :  chronic myeloid leukemia ( CML ) 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/>
              <a:t>t( 9,22) ---ABL gene transferred from ch. 9 to ch. 22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/>
              <a:t>Fusion with BCR ---&gt;  BCR-ABL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/>
              <a:t>BCR-ABL has tyrosine kinase acttivity ---( oncogenec)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/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44035" name="Picture 2" descr="f00802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CML patients are treated with ( Gleevec) which is inhibitor of ABL kinase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4- Nuclear transcription factors :</a:t>
            </a:r>
          </a:p>
          <a:p>
            <a:pPr lvl="1" eaLnBrk="1" hangingPunct="1">
              <a:defRPr/>
            </a:pPr>
            <a:r>
              <a:rPr lang="en-US"/>
              <a:t>Mutations may affect genes that regulate transcription of DNA </a:t>
            </a:r>
            <a:r>
              <a:rPr lang="en-US">
                <a:sym typeface="Wingdings" pitchFamily="2" charset="2"/>
              </a:rPr>
              <a:t> growth autonomy</a:t>
            </a:r>
          </a:p>
          <a:p>
            <a:pPr lvl="1" eaLnBrk="1" hangingPunct="1">
              <a:defRPr/>
            </a:pPr>
            <a:r>
              <a:rPr lang="en-US">
                <a:sym typeface="Wingdings" pitchFamily="2" charset="2"/>
              </a:rPr>
              <a:t>E.g. MYC</a:t>
            </a:r>
          </a:p>
          <a:p>
            <a:pPr lvl="2" eaLnBrk="1" hangingPunct="1">
              <a:defRPr/>
            </a:pPr>
            <a:r>
              <a:rPr lang="en-US"/>
              <a:t>MYC protooncogene produce MYC protein when cell receives growth signals</a:t>
            </a:r>
          </a:p>
          <a:p>
            <a:pPr lvl="2" eaLnBrk="1" hangingPunct="1">
              <a:defRPr/>
            </a:pPr>
            <a:r>
              <a:rPr lang="en-US"/>
              <a:t>MYC protein binds to DNA leading to activation of growth-related genes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4915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Normally … MYC decrease when cell cycle begins …but ..in tumors there is sustained expression of MYC </a:t>
            </a:r>
            <a:r>
              <a:rPr lang="en-US">
                <a:sym typeface="Wingdings" pitchFamily="2" charset="2"/>
              </a:rPr>
              <a:t> continuous proliferation</a:t>
            </a:r>
            <a:r>
              <a:rPr lang="en-US"/>
              <a:t> </a:t>
            </a:r>
          </a:p>
          <a:p>
            <a:pPr eaLnBrk="1" hangingPunct="1">
              <a:defRPr/>
            </a:pPr>
            <a:r>
              <a:rPr lang="en-US"/>
              <a:t>E.g. Burkitt Lymphoma ;  MYC is dysregulated due to  t( 8,14)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5- </a:t>
            </a:r>
            <a:r>
              <a:rPr lang="en-US" dirty="0" err="1"/>
              <a:t>Cyclins</a:t>
            </a:r>
            <a:r>
              <a:rPr lang="en-US" dirty="0"/>
              <a:t> and </a:t>
            </a:r>
            <a:r>
              <a:rPr lang="en-US" dirty="0" err="1"/>
              <a:t>cyclins</a:t>
            </a:r>
            <a:r>
              <a:rPr lang="en-US" dirty="0"/>
              <a:t>- dependent </a:t>
            </a:r>
            <a:r>
              <a:rPr lang="en-US" dirty="0" err="1"/>
              <a:t>kinases</a:t>
            </a:r>
            <a:r>
              <a:rPr lang="en-US" dirty="0"/>
              <a:t> (</a:t>
            </a:r>
            <a:r>
              <a:rPr lang="en-US" dirty="0" err="1"/>
              <a:t>CDKs</a:t>
            </a:r>
            <a:r>
              <a:rPr lang="en-US" dirty="0"/>
              <a:t>)</a:t>
            </a:r>
          </a:p>
          <a:p>
            <a:pPr lvl="1" eaLnBrk="1" hangingPunct="1">
              <a:defRPr/>
            </a:pPr>
            <a:r>
              <a:rPr lang="en-US" dirty="0"/>
              <a:t>Progression of cells through cell cycles is regulated by </a:t>
            </a:r>
            <a:r>
              <a:rPr lang="en-US" dirty="0" err="1"/>
              <a:t>CDKs</a:t>
            </a:r>
            <a:r>
              <a:rPr lang="en-US" dirty="0"/>
              <a:t> after they are activated by binding with </a:t>
            </a:r>
            <a:r>
              <a:rPr lang="en-US" dirty="0" err="1"/>
              <a:t>cyclins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Mutations that </a:t>
            </a:r>
            <a:r>
              <a:rPr lang="en-US" dirty="0" err="1"/>
              <a:t>dysregulate</a:t>
            </a:r>
            <a:r>
              <a:rPr lang="en-US" dirty="0"/>
              <a:t> </a:t>
            </a:r>
            <a:r>
              <a:rPr lang="en-US" dirty="0" err="1"/>
              <a:t>cyclins</a:t>
            </a:r>
            <a:r>
              <a:rPr lang="en-US" dirty="0"/>
              <a:t> and </a:t>
            </a:r>
            <a:r>
              <a:rPr lang="en-US" dirty="0" err="1"/>
              <a:t>CDKs</a:t>
            </a:r>
            <a:r>
              <a:rPr lang="en-US" dirty="0"/>
              <a:t> will lead to cell proliferation …e.g.</a:t>
            </a:r>
          </a:p>
          <a:p>
            <a:pPr lvl="2" eaLnBrk="1" hangingPunct="1">
              <a:defRPr/>
            </a:pPr>
            <a:r>
              <a:rPr lang="en-US" dirty="0" err="1"/>
              <a:t>Cyclin</a:t>
            </a:r>
            <a:r>
              <a:rPr lang="en-US" dirty="0"/>
              <a:t> D genes are </a:t>
            </a:r>
            <a:r>
              <a:rPr lang="en-US" dirty="0" err="1"/>
              <a:t>overexpressed</a:t>
            </a:r>
            <a:r>
              <a:rPr lang="en-US" dirty="0"/>
              <a:t> in breast, esophagus and liver cancers.</a:t>
            </a:r>
          </a:p>
          <a:p>
            <a:pPr lvl="2" eaLnBrk="1" hangingPunct="1">
              <a:defRPr/>
            </a:pPr>
            <a:r>
              <a:rPr lang="en-US" dirty="0"/>
              <a:t>CDK4 is amplified in melanoma and sarcomas			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54275" name="Picture 4" descr="G:\Cotran\Images\CH08\f0080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3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Main changes in the cell physiology that lead to formation of the malignant phenotype: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A- Self-sufficiency in growth signals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b="1">
                <a:solidFill>
                  <a:schemeClr val="hlink"/>
                </a:solidFill>
              </a:rPr>
              <a:t>B- Insensitivity to growth-inhibitory signals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C- Evasion of apoptosis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D- Limitless replicative potential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E- Sustained angiogenesis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F- Ability to invade and metastsize</a:t>
            </a:r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2. Insensitivity to growth-inhibitory signals</a:t>
            </a:r>
          </a:p>
          <a:p>
            <a:pPr marL="609600" indent="-609600" eaLnBrk="1" hangingPunct="1">
              <a:defRPr/>
            </a:pPr>
            <a:r>
              <a:rPr lang="en-US" dirty="0"/>
              <a:t>Tumor suppressor genes control ( apply brakes) cells proliferation</a:t>
            </a:r>
          </a:p>
          <a:p>
            <a:pPr marL="609600" indent="-609600" eaLnBrk="1" hangingPunct="1">
              <a:defRPr/>
            </a:pPr>
            <a:r>
              <a:rPr lang="en-US" dirty="0"/>
              <a:t>If mutation caused disruption to them </a:t>
            </a:r>
            <a:r>
              <a:rPr lang="en-US" dirty="0">
                <a:sym typeface="Wingdings" pitchFamily="2" charset="2"/>
              </a:rPr>
              <a:t> cell becomes insensitive to growth inhibition uncontrolled proliferation</a:t>
            </a:r>
          </a:p>
          <a:p>
            <a:pPr marL="609600" indent="-609600" eaLnBrk="1" hangingPunct="1">
              <a:defRPr/>
            </a:pPr>
            <a:r>
              <a:rPr lang="en-US" dirty="0">
                <a:sym typeface="Wingdings" pitchFamily="2" charset="2"/>
              </a:rPr>
              <a:t>Examples: RB, TGF-</a:t>
            </a:r>
            <a:r>
              <a:rPr lang="en-US" dirty="0">
                <a:latin typeface="Symbol" pitchFamily="18" charset="2"/>
                <a:sym typeface="Wingdings" pitchFamily="2" charset="2"/>
              </a:rPr>
              <a:t>b</a:t>
            </a:r>
            <a:r>
              <a:rPr lang="en-US" dirty="0">
                <a:sym typeface="Wingdings" pitchFamily="2" charset="2"/>
              </a:rPr>
              <a:t>, APC, P53</a:t>
            </a:r>
            <a:endParaRPr lang="en-US" dirty="0"/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Genetic damage lead to “ mutation”</a:t>
            </a:r>
          </a:p>
          <a:p>
            <a:pPr eaLnBrk="1" hangingPunct="1">
              <a:defRPr/>
            </a:pPr>
            <a:r>
              <a:rPr lang="en-US" dirty="0"/>
              <a:t> single cell which has the genetic damage undergoes </a:t>
            </a:r>
            <a:r>
              <a:rPr lang="en-US" dirty="0" err="1"/>
              <a:t>neoplastic</a:t>
            </a:r>
            <a:r>
              <a:rPr lang="en-US"/>
              <a:t> proliferation </a:t>
            </a:r>
            <a:r>
              <a:rPr lang="en-US" dirty="0"/>
              <a:t>( </a:t>
            </a:r>
            <a:r>
              <a:rPr lang="en-US" dirty="0" err="1"/>
              <a:t>clonal</a:t>
            </a:r>
            <a:r>
              <a:rPr lang="en-US" dirty="0"/>
              <a:t> expansion) forming the tumor mass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1752600" y="762000"/>
          <a:ext cx="54864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6" name="Photo Editor Photo" r:id="rId3" imgW="3780952" imgH="4686954" progId="MSPhotoEd.3">
                  <p:embed/>
                </p:oleObj>
              </mc:Choice>
              <mc:Fallback>
                <p:oleObj name="Photo Editor Photo" r:id="rId3" imgW="3780952" imgH="4686954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762000"/>
                        <a:ext cx="5486400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RB ( retinoblastoma ) gene :</a:t>
            </a:r>
          </a:p>
          <a:p>
            <a:pPr lvl="1" eaLnBrk="1" hangingPunct="1">
              <a:defRPr/>
            </a:pPr>
            <a:r>
              <a:rPr lang="en-US"/>
              <a:t>First tumor supressor gene discovered</a:t>
            </a:r>
          </a:p>
          <a:p>
            <a:pPr lvl="1" eaLnBrk="1" hangingPunct="1">
              <a:defRPr/>
            </a:pPr>
            <a:r>
              <a:rPr lang="en-US"/>
              <a:t>It was discovered initially in retinoblastomas</a:t>
            </a:r>
          </a:p>
          <a:p>
            <a:pPr lvl="1" eaLnBrk="1" hangingPunct="1">
              <a:defRPr/>
            </a:pPr>
            <a:r>
              <a:rPr lang="en-US"/>
              <a:t>Found in other tumors, e.g. breast ca</a:t>
            </a:r>
          </a:p>
          <a:p>
            <a:pPr lvl="1" eaLnBrk="1" hangingPunct="1">
              <a:defRPr/>
            </a:pPr>
            <a:r>
              <a:rPr lang="en-US"/>
              <a:t>RB gene is a DNA-binding protein </a:t>
            </a:r>
          </a:p>
          <a:p>
            <a:pPr lvl="1" eaLnBrk="1" hangingPunct="1">
              <a:defRPr/>
            </a:pPr>
            <a:r>
              <a:rPr lang="en-US"/>
              <a:t>RB is located on chromosome 13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RB gene exists in “ active “ and “ inactive” forms</a:t>
            </a:r>
          </a:p>
          <a:p>
            <a:pPr eaLnBrk="1" hangingPunct="1">
              <a:defRPr/>
            </a:pPr>
            <a:r>
              <a:rPr lang="en-US"/>
              <a:t>If active</a:t>
            </a:r>
            <a:r>
              <a:rPr lang="en-US">
                <a:sym typeface="Wingdings" pitchFamily="2" charset="2"/>
              </a:rPr>
              <a:t> will stop the advancing from G1 to S phase in cell cycle</a:t>
            </a:r>
          </a:p>
          <a:p>
            <a:pPr eaLnBrk="1" hangingPunct="1">
              <a:defRPr/>
            </a:pPr>
            <a:r>
              <a:rPr lang="en-US">
                <a:sym typeface="Wingdings" pitchFamily="2" charset="2"/>
              </a:rPr>
              <a:t>If cell is stimulated by growth factors  inactivation of RB gene brake is released cells start cell cycle …G1 SM …then RB gene is activated again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f008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239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/>
              <a:t>Retinoblastoma is an uncommon childhood tumor</a:t>
            </a:r>
          </a:p>
          <a:p>
            <a:pPr lvl="1" eaLnBrk="1" hangingPunct="1">
              <a:defRPr/>
            </a:pPr>
            <a:r>
              <a:rPr lang="en-US"/>
              <a:t>Retinoblastoma is either sporadic (60%) or familial   ( 40% )</a:t>
            </a:r>
          </a:p>
          <a:p>
            <a:pPr lvl="1" eaLnBrk="1" hangingPunct="1">
              <a:defRPr/>
            </a:pPr>
            <a:r>
              <a:rPr lang="en-US"/>
              <a:t>Two mutations required to produce retinoblastoma</a:t>
            </a:r>
          </a:p>
          <a:p>
            <a:pPr lvl="1" eaLnBrk="1" hangingPunct="1">
              <a:defRPr/>
            </a:pPr>
            <a:r>
              <a:rPr lang="en-US"/>
              <a:t>Both normal copies of the gene should be lost to produce retinoblastoma</a:t>
            </a:r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304800"/>
            <a:ext cx="83883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Transforming Growth Factor- </a:t>
            </a:r>
            <a:r>
              <a:rPr lang="en-US" dirty="0">
                <a:latin typeface="Symbol" pitchFamily="18" charset="2"/>
              </a:rPr>
              <a:t>b </a:t>
            </a:r>
            <a:r>
              <a:rPr lang="en-US" dirty="0"/>
              <a:t>pathway:</a:t>
            </a:r>
          </a:p>
          <a:p>
            <a:pPr lvl="1" eaLnBrk="1" hangingPunct="1">
              <a:defRPr/>
            </a:pPr>
            <a:r>
              <a:rPr lang="en-US" dirty="0"/>
              <a:t>TGF-</a:t>
            </a:r>
            <a:r>
              <a:rPr lang="en-US" dirty="0">
                <a:latin typeface="Symbol" pitchFamily="18" charset="2"/>
              </a:rPr>
              <a:t>b </a:t>
            </a:r>
            <a:r>
              <a:rPr lang="en-US" dirty="0"/>
              <a:t>is an inhibitor of proliferation</a:t>
            </a:r>
          </a:p>
          <a:p>
            <a:pPr lvl="1" eaLnBrk="1" hangingPunct="1">
              <a:defRPr/>
            </a:pPr>
            <a:r>
              <a:rPr lang="en-US" dirty="0"/>
              <a:t>It regulate RB pathway</a:t>
            </a:r>
          </a:p>
          <a:p>
            <a:pPr lvl="1" eaLnBrk="1" hangingPunct="1">
              <a:defRPr/>
            </a:pPr>
            <a:r>
              <a:rPr lang="en-US" dirty="0"/>
              <a:t>Inactivation of TGF-</a:t>
            </a:r>
            <a:r>
              <a:rPr lang="en-US" dirty="0">
                <a:latin typeface="Symbol" pitchFamily="18" charset="2"/>
              </a:rPr>
              <a:t>b </a:t>
            </a:r>
            <a:r>
              <a:rPr lang="en-US" dirty="0"/>
              <a:t>lead to cell proliferation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4038600"/>
            <a:ext cx="4876800" cy="1846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lvl="1" eaLnBrk="1" hangingPunct="1">
              <a:defRPr/>
            </a:pPr>
            <a:r>
              <a:rPr lang="en-US" sz="2400" dirty="0"/>
              <a:t>Mutations in TGF-</a:t>
            </a:r>
            <a:r>
              <a:rPr lang="en-US" sz="2400" dirty="0">
                <a:latin typeface="Symbol" pitchFamily="18" charset="2"/>
              </a:rPr>
              <a:t>b </a:t>
            </a:r>
            <a:r>
              <a:rPr lang="en-US" sz="2400" dirty="0"/>
              <a:t>pathway are present in :</a:t>
            </a:r>
          </a:p>
          <a:p>
            <a:pPr lvl="2" eaLnBrk="1" hangingPunct="1">
              <a:defRPr/>
            </a:pPr>
            <a:r>
              <a:rPr lang="en-US" sz="2400" dirty="0">
                <a:latin typeface="Symbol" pitchFamily="18" charset="2"/>
              </a:rPr>
              <a:t>100% </a:t>
            </a:r>
            <a:r>
              <a:rPr lang="en-US" sz="2400" dirty="0"/>
              <a:t>of pancreatic cancers</a:t>
            </a:r>
          </a:p>
          <a:p>
            <a:pPr lvl="2" eaLnBrk="1" hangingPunct="1">
              <a:defRPr/>
            </a:pPr>
            <a:r>
              <a:rPr lang="en-US" sz="2400" dirty="0">
                <a:latin typeface="Symbol" pitchFamily="18" charset="2"/>
              </a:rPr>
              <a:t>83% </a:t>
            </a:r>
            <a:r>
              <a:rPr lang="en-US" sz="2400" dirty="0"/>
              <a:t>of colon cancers</a:t>
            </a:r>
          </a:p>
          <a:p>
            <a:pPr eaLnBrk="1" hangingPunct="1">
              <a:defRPr/>
            </a:pPr>
            <a:endParaRPr lang="ar-SA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Adenomatous</a:t>
            </a:r>
            <a:r>
              <a:rPr lang="en-US" dirty="0"/>
              <a:t> </a:t>
            </a:r>
            <a:r>
              <a:rPr lang="en-US" dirty="0" err="1"/>
              <a:t>Polyposis</a:t>
            </a:r>
            <a:r>
              <a:rPr lang="en-US" dirty="0"/>
              <a:t> Coli – </a:t>
            </a:r>
            <a:r>
              <a:rPr lang="en-US" dirty="0">
                <a:latin typeface="Symbol" pitchFamily="18" charset="2"/>
              </a:rPr>
              <a:t>b</a:t>
            </a:r>
            <a:r>
              <a:rPr lang="en-US" dirty="0"/>
              <a:t> </a:t>
            </a:r>
            <a:r>
              <a:rPr lang="en-US" dirty="0" err="1"/>
              <a:t>Catenin</a:t>
            </a:r>
            <a:r>
              <a:rPr lang="en-US" dirty="0"/>
              <a:t> pathway:</a:t>
            </a:r>
          </a:p>
          <a:p>
            <a:pPr lvl="1" eaLnBrk="1" hangingPunct="1">
              <a:defRPr/>
            </a:pPr>
            <a:r>
              <a:rPr lang="en-US" dirty="0"/>
              <a:t>APC is tumor </a:t>
            </a:r>
            <a:r>
              <a:rPr lang="en-US" dirty="0" err="1"/>
              <a:t>supressor</a:t>
            </a:r>
            <a:r>
              <a:rPr lang="en-US" dirty="0"/>
              <a:t> gene</a:t>
            </a:r>
          </a:p>
          <a:p>
            <a:pPr lvl="1" eaLnBrk="1" hangingPunct="1">
              <a:defRPr/>
            </a:pPr>
            <a:r>
              <a:rPr lang="en-US" dirty="0"/>
              <a:t>APC gene loss is very common in colon cancers</a:t>
            </a:r>
          </a:p>
          <a:p>
            <a:pPr lvl="1" eaLnBrk="1" hangingPunct="1">
              <a:defRPr/>
            </a:pPr>
            <a:r>
              <a:rPr lang="en-US" dirty="0"/>
              <a:t>It has anti-proliferative action through inhibition of </a:t>
            </a:r>
            <a:r>
              <a:rPr lang="en-US" dirty="0">
                <a:latin typeface="Symbol" pitchFamily="18" charset="2"/>
              </a:rPr>
              <a:t>b-</a:t>
            </a:r>
            <a:r>
              <a:rPr lang="en-US" dirty="0" err="1"/>
              <a:t>Catenin</a:t>
            </a:r>
            <a:r>
              <a:rPr lang="en-US" dirty="0"/>
              <a:t> which activate cell proliferation</a:t>
            </a:r>
          </a:p>
          <a:p>
            <a:pPr lvl="1" eaLnBrk="1" hangingPunct="1">
              <a:defRPr/>
            </a:pPr>
            <a:r>
              <a:rPr lang="en-US" dirty="0"/>
              <a:t>Individuals with mutant APC develop thousands of colonic polyps</a:t>
            </a:r>
          </a:p>
          <a:p>
            <a:pPr lvl="1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Adenomatous</a:t>
            </a:r>
            <a:r>
              <a:rPr lang="en-US" dirty="0"/>
              <a:t> </a:t>
            </a:r>
            <a:r>
              <a:rPr lang="en-US" dirty="0" err="1"/>
              <a:t>Polyposis</a:t>
            </a:r>
            <a:r>
              <a:rPr lang="en-US" dirty="0"/>
              <a:t> Coli</a:t>
            </a:r>
            <a:endParaRPr lang="ar-SA" dirty="0"/>
          </a:p>
        </p:txBody>
      </p:sp>
      <p:pic>
        <p:nvPicPr>
          <p:cNvPr id="74755" name="Picture 1" descr="D:\SCContent\9781437717815\graphics\fullsize\S9781437717815-005-f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6"/>
          <a:stretch>
            <a:fillRect/>
          </a:stretch>
        </p:blipFill>
        <p:spPr>
          <a:xfrm>
            <a:off x="381000" y="990600"/>
            <a:ext cx="5349875" cy="3124200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:\Cotran\Images\CH18\F0180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13"/>
          <a:stretch>
            <a:fillRect/>
          </a:stretch>
        </p:blipFill>
        <p:spPr>
          <a:xfrm>
            <a:off x="4875213" y="3505200"/>
            <a:ext cx="4268787" cy="3352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One or more of the polyps will progress to colonic carcinoma</a:t>
            </a:r>
          </a:p>
          <a:p>
            <a:pPr eaLnBrk="1" hangingPunct="1">
              <a:defRPr/>
            </a:pPr>
            <a:r>
              <a:rPr lang="en-US"/>
              <a:t>APC mutations are seen in 70% to 80% of sporadic colon cancers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09550"/>
            <a:ext cx="505777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P53 </a:t>
            </a:r>
          </a:p>
          <a:p>
            <a:pPr lvl="1" eaLnBrk="1" hangingPunct="1">
              <a:defRPr/>
            </a:pPr>
            <a:r>
              <a:rPr lang="en-US" dirty="0"/>
              <a:t>It has multiple functions</a:t>
            </a:r>
          </a:p>
          <a:p>
            <a:pPr lvl="1" eaLnBrk="1" hangingPunct="1">
              <a:defRPr/>
            </a:pPr>
            <a:r>
              <a:rPr lang="en-US" dirty="0"/>
              <a:t>Mainly : </a:t>
            </a:r>
          </a:p>
          <a:p>
            <a:pPr lvl="2" eaLnBrk="1" hangingPunct="1">
              <a:defRPr/>
            </a:pPr>
            <a:r>
              <a:rPr lang="en-US" dirty="0"/>
              <a:t>Tumor suppressor gene ( anti-proliferative )</a:t>
            </a:r>
          </a:p>
          <a:p>
            <a:pPr lvl="2" eaLnBrk="1" hangingPunct="1">
              <a:defRPr/>
            </a:pPr>
            <a:r>
              <a:rPr lang="en-US" dirty="0"/>
              <a:t>Regulates apoptosis</a:t>
            </a:r>
          </a:p>
          <a:p>
            <a:pPr lvl="1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P53 senses DNA damage</a:t>
            </a:r>
            <a:endParaRPr lang="en-US" dirty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Causes G1 arrest to give chance for DNA repair</a:t>
            </a:r>
          </a:p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Induce DNA repair genes </a:t>
            </a:r>
          </a:p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If a cell with damaged DNA cannot be repaired, it will be directed by P53 to undergo apoptosis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With loss of P53, DNA damage goes unrepaired</a:t>
            </a:r>
          </a:p>
          <a:p>
            <a:pPr eaLnBrk="1" hangingPunct="1">
              <a:defRPr/>
            </a:pPr>
            <a:r>
              <a:rPr lang="en-US" dirty="0"/>
              <a:t>Mutations will be fixed in the dividing cells, leading to malignant transformation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f008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6172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Content Placeholder 3" descr="P5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P53 is called the “ guardian of the genome”</a:t>
            </a:r>
          </a:p>
          <a:p>
            <a:pPr eaLnBrk="1" hangingPunct="1">
              <a:defRPr/>
            </a:pPr>
            <a:r>
              <a:rPr lang="en-US" dirty="0"/>
              <a:t>70% of human cancers have a defect in P53</a:t>
            </a:r>
          </a:p>
          <a:p>
            <a:pPr eaLnBrk="1" hangingPunct="1">
              <a:defRPr/>
            </a:pPr>
            <a:r>
              <a:rPr lang="en-US" dirty="0"/>
              <a:t>It has been reported with almost all types of cancers : e.g. lung, colon, breast</a:t>
            </a:r>
          </a:p>
          <a:p>
            <a:pPr eaLnBrk="1" hangingPunct="1">
              <a:defRPr/>
            </a:pPr>
            <a:r>
              <a:rPr lang="en-US" dirty="0"/>
              <a:t>In most cases, mutations are acquired, but can be </a:t>
            </a:r>
            <a:r>
              <a:rPr lang="en-US" dirty="0" err="1"/>
              <a:t>inhereted</a:t>
            </a:r>
            <a:r>
              <a:rPr lang="en-US" dirty="0"/>
              <a:t>, </a:t>
            </a:r>
            <a:r>
              <a:rPr lang="en-US" dirty="0" err="1"/>
              <a:t>e.g</a:t>
            </a:r>
            <a:r>
              <a:rPr lang="en-US" dirty="0"/>
              <a:t> : Li-</a:t>
            </a:r>
            <a:r>
              <a:rPr lang="en-US" dirty="0" err="1"/>
              <a:t>Fraumeni</a:t>
            </a:r>
            <a:r>
              <a:rPr lang="en-US" dirty="0"/>
              <a:t> syndrome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994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Main changes in the cell physiology that lead to formation of the malignant phenotype: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A- Self-sufficiency in growth signals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B- Insensitivity to growth-inhibitory signals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b="1">
                <a:solidFill>
                  <a:schemeClr val="hlink"/>
                </a:solidFill>
              </a:rPr>
              <a:t>C- Evasion of apoptosis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D- Limitless replicative potential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E- Sustained angiogenesis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F- Ability to invade and metastsize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C000"/>
                </a:solidFill>
              </a:rPr>
              <a:t>Evasion of apoptosis:</a:t>
            </a:r>
          </a:p>
          <a:p>
            <a:pPr lvl="1" eaLnBrk="1" hangingPunct="1">
              <a:defRPr/>
            </a:pPr>
            <a:r>
              <a:rPr lang="en-US" dirty="0"/>
              <a:t>Mutations in the genes regulating apoptosis are factors in malignant transformation</a:t>
            </a:r>
          </a:p>
          <a:p>
            <a:pPr lvl="1" eaLnBrk="1" hangingPunct="1">
              <a:defRPr/>
            </a:pPr>
            <a:r>
              <a:rPr lang="en-US" dirty="0"/>
              <a:t>Cell survival is controlled by genes that promote and inhibit apoptosis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C000"/>
                </a:solidFill>
              </a:rPr>
              <a:t> Evasion of apoptosis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38100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Reduced CD95 level inactivate death –induced signaling cascade that cleaves DNA to cause death</a:t>
            </a:r>
            <a:r>
              <a:rPr lang="en-US" sz="2800" dirty="0">
                <a:sym typeface="Wingdings" pitchFamily="2" charset="2"/>
              </a:rPr>
              <a:t> tumor cells are less susceptible to apoptosis</a:t>
            </a:r>
            <a:endParaRPr lang="en-US" sz="2800" dirty="0">
              <a:solidFill>
                <a:schemeClr val="accent2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800" dirty="0"/>
              <a:t>DNA damage induced apoptosis (with the action of P53 ) can be blocked in tumors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800" dirty="0"/>
              <a:t>loss of P53 and up-regulation of BCL2 prevent apoptosis e.g. follicular lymphoma</a:t>
            </a:r>
          </a:p>
        </p:txBody>
      </p:sp>
      <p:pic>
        <p:nvPicPr>
          <p:cNvPr id="921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38" y="914400"/>
            <a:ext cx="444976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Main changes in the cell physiology that lead to formation of the malignant phenotype: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A- Self-sufficiency in growth signals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B- Insensitivity to growth-inhibitory signals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C- Evasion of apoptosis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b="1">
                <a:solidFill>
                  <a:schemeClr val="hlink"/>
                </a:solidFill>
              </a:rPr>
              <a:t>D- Limitless replicative potential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E- Sustained angiogenesis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F- Ability to invade and metastsize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048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C000"/>
                </a:solidFill>
              </a:rPr>
              <a:t>Limitless </a:t>
            </a:r>
            <a:r>
              <a:rPr lang="en-US" b="1" dirty="0" err="1">
                <a:solidFill>
                  <a:srgbClr val="FFC000"/>
                </a:solidFill>
              </a:rPr>
              <a:t>replicative</a:t>
            </a:r>
            <a:r>
              <a:rPr lang="en-US" b="1" dirty="0">
                <a:solidFill>
                  <a:srgbClr val="FFC000"/>
                </a:solidFill>
              </a:rPr>
              <a:t> potential:</a:t>
            </a:r>
          </a:p>
          <a:p>
            <a:pPr lvl="1" eaLnBrk="1" hangingPunct="1">
              <a:defRPr/>
            </a:pPr>
            <a:r>
              <a:rPr lang="en-US" sz="2400" dirty="0"/>
              <a:t>Normally there is progressive shortening of telomeres at the ends of chromosomes</a:t>
            </a:r>
          </a:p>
          <a:p>
            <a:pPr lvl="1" eaLnBrk="1" hangingPunct="1">
              <a:defRPr/>
            </a:pPr>
            <a:r>
              <a:rPr lang="en-US" sz="2400" dirty="0"/>
              <a:t>Telomerase is active in normal stem cells but absent in somatic cells</a:t>
            </a:r>
          </a:p>
          <a:p>
            <a:pPr lvl="1" eaLnBrk="1" hangingPunct="1">
              <a:defRPr/>
            </a:pPr>
            <a:r>
              <a:rPr lang="en-US" sz="2400" dirty="0"/>
              <a:t>In tumor cells : activation of the enzyme telomerase, which can maintain normal telomere length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 lvl="1" eaLnBrk="1" hangingPunct="1">
              <a:defRPr/>
            </a:pPr>
            <a:endParaRPr lang="en-US" dirty="0"/>
          </a:p>
        </p:txBody>
      </p:sp>
      <p:pic>
        <p:nvPicPr>
          <p:cNvPr id="962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76311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TextBox 3"/>
          <p:cNvSpPr txBox="1">
            <a:spLocks noChangeArrowheads="1"/>
          </p:cNvSpPr>
          <p:nvPr/>
        </p:nvSpPr>
        <p:spPr bwMode="auto">
          <a:xfrm>
            <a:off x="838200" y="2895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ar-SA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Where are the targets of the genetic damage??</a:t>
            </a:r>
          </a:p>
          <a:p>
            <a:pPr eaLnBrk="1" hangingPunct="1">
              <a:defRPr/>
            </a:pPr>
            <a:r>
              <a:rPr lang="en-US"/>
              <a:t>Four regulatory genes are the main targets:</a:t>
            </a:r>
          </a:p>
          <a:p>
            <a:pPr lvl="1" eaLnBrk="1" hangingPunct="1">
              <a:defRPr/>
            </a:pPr>
            <a:r>
              <a:rPr lang="en-US"/>
              <a:t>Growth promoting protooncogenes</a:t>
            </a:r>
          </a:p>
          <a:p>
            <a:pPr lvl="2" eaLnBrk="1" hangingPunct="1">
              <a:defRPr/>
            </a:pPr>
            <a:r>
              <a:rPr lang="en-US"/>
              <a:t>Protooncogene &gt; mutation &gt; oncogene</a:t>
            </a:r>
          </a:p>
          <a:p>
            <a:pPr lvl="1" eaLnBrk="1" hangingPunct="1">
              <a:defRPr/>
            </a:pPr>
            <a:r>
              <a:rPr lang="en-US"/>
              <a:t>Growth inhibiting (supressors) genes</a:t>
            </a:r>
          </a:p>
          <a:p>
            <a:pPr lvl="1" eaLnBrk="1" hangingPunct="1">
              <a:defRPr/>
            </a:pPr>
            <a:r>
              <a:rPr lang="en-US"/>
              <a:t>Genes regulating apoptosis</a:t>
            </a:r>
          </a:p>
          <a:p>
            <a:pPr lvl="1" eaLnBrk="1" hangingPunct="1">
              <a:defRPr/>
            </a:pPr>
            <a:r>
              <a:rPr lang="en-US"/>
              <a:t>DNA repair genes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Main changes in the cell physiology that lead to formation of the malignant phenotype: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A- Self-sufficiency in growth signals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B- Insensitivity to growth-inhibitory signals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C- Evasion of apoptosis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D- Limitless replicative potential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b="1">
                <a:solidFill>
                  <a:schemeClr val="hlink"/>
                </a:solidFill>
              </a:rPr>
              <a:t>E- Sustained angiogenesis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F- Ability to invade and metastsize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C000"/>
                </a:solidFill>
              </a:rPr>
              <a:t>Sustained angiogenesis</a:t>
            </a:r>
          </a:p>
          <a:p>
            <a:pPr lvl="1" eaLnBrk="1" hangingPunct="1">
              <a:defRPr/>
            </a:pPr>
            <a:r>
              <a:rPr lang="en-US" dirty="0" err="1"/>
              <a:t>Neovascularization</a:t>
            </a:r>
            <a:r>
              <a:rPr lang="en-US" dirty="0"/>
              <a:t> has two main effects: </a:t>
            </a:r>
          </a:p>
          <a:p>
            <a:pPr lvl="2" eaLnBrk="1" hangingPunct="1">
              <a:defRPr/>
            </a:pPr>
            <a:r>
              <a:rPr lang="en-US" dirty="0"/>
              <a:t>Perfusion supplies oxygen and nutrients</a:t>
            </a:r>
          </a:p>
          <a:p>
            <a:pPr lvl="2" eaLnBrk="1" hangingPunct="1">
              <a:defRPr/>
            </a:pPr>
            <a:r>
              <a:rPr lang="en-US" dirty="0"/>
              <a:t>Newly formed endothelial cells stimulate the growth of adjacent tumor cells by secreting growth factors, </a:t>
            </a:r>
            <a:r>
              <a:rPr lang="en-US" dirty="0" err="1"/>
              <a:t>e.g</a:t>
            </a:r>
            <a:r>
              <a:rPr lang="en-US" dirty="0"/>
              <a:t> : </a:t>
            </a:r>
            <a:r>
              <a:rPr lang="en-US" dirty="0" err="1"/>
              <a:t>PDGF</a:t>
            </a:r>
            <a:r>
              <a:rPr lang="en-US" dirty="0"/>
              <a:t>, IL-1</a:t>
            </a:r>
          </a:p>
          <a:p>
            <a:pPr lvl="1" eaLnBrk="1" hangingPunct="1">
              <a:defRPr/>
            </a:pPr>
            <a:r>
              <a:rPr lang="en-US" dirty="0"/>
              <a:t>Angiogenesis is required for metastasis</a:t>
            </a:r>
          </a:p>
          <a:p>
            <a:pPr lvl="1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How do tumors develop a blood supply?</a:t>
            </a:r>
          </a:p>
          <a:p>
            <a:pPr lvl="1" eaLnBrk="1" hangingPunct="1">
              <a:defRPr/>
            </a:pPr>
            <a:r>
              <a:rPr lang="en-US" dirty="0"/>
              <a:t>Tumor-associated </a:t>
            </a:r>
            <a:r>
              <a:rPr lang="en-US" dirty="0" err="1"/>
              <a:t>angiogenic</a:t>
            </a:r>
            <a:r>
              <a:rPr lang="en-US" dirty="0"/>
              <a:t> factors </a:t>
            </a:r>
          </a:p>
          <a:p>
            <a:pPr lvl="1" eaLnBrk="1" hangingPunct="1">
              <a:defRPr/>
            </a:pPr>
            <a:r>
              <a:rPr lang="en-US" dirty="0"/>
              <a:t>These factors may be produced by tumor cells or by inflammatory cells infiltrating the tumor e.g. macrophages</a:t>
            </a:r>
          </a:p>
          <a:p>
            <a:pPr lvl="1" eaLnBrk="1" hangingPunct="1">
              <a:defRPr/>
            </a:pPr>
            <a:r>
              <a:rPr lang="en-US" dirty="0"/>
              <a:t>Important factors : </a:t>
            </a:r>
          </a:p>
          <a:p>
            <a:pPr lvl="2" eaLnBrk="1" hangingPunct="1">
              <a:defRPr/>
            </a:pPr>
            <a:r>
              <a:rPr lang="en-US" dirty="0"/>
              <a:t>Vascular endothelial growth factor( </a:t>
            </a:r>
            <a:r>
              <a:rPr lang="en-US" dirty="0" err="1"/>
              <a:t>VEGF</a:t>
            </a:r>
            <a:r>
              <a:rPr lang="en-US" dirty="0"/>
              <a:t> ) </a:t>
            </a:r>
          </a:p>
          <a:p>
            <a:pPr lvl="2" eaLnBrk="1" hangingPunct="1">
              <a:defRPr/>
            </a:pPr>
            <a:r>
              <a:rPr lang="en-US" dirty="0"/>
              <a:t>Fibroblast growth factor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14800"/>
            <a:ext cx="7239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Main changes in the cell physiology that lead to formation of the malignant phenotype: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A- Self-sufficiency in growth signals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B- Insensitivity to growth-inhibitory signals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C- Evasion of apoptosis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D- Limitless replicative potential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E- Sustained angiogenesis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b="1">
                <a:solidFill>
                  <a:schemeClr val="hlink"/>
                </a:solidFill>
              </a:rPr>
              <a:t>F- Ability to invade and metastsize</a:t>
            </a:r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f0080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477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C000"/>
                </a:solidFill>
              </a:rPr>
              <a:t>Ability to invade and </a:t>
            </a:r>
            <a:r>
              <a:rPr lang="en-US" b="1" dirty="0" err="1">
                <a:solidFill>
                  <a:srgbClr val="FFC000"/>
                </a:solidFill>
              </a:rPr>
              <a:t>metastsize</a:t>
            </a:r>
            <a:r>
              <a:rPr lang="en-US" b="1" dirty="0">
                <a:solidFill>
                  <a:srgbClr val="FFC000"/>
                </a:solidFill>
              </a:rPr>
              <a:t>:</a:t>
            </a:r>
          </a:p>
          <a:p>
            <a:pPr lvl="1" eaLnBrk="1" hangingPunct="1">
              <a:defRPr/>
            </a:pPr>
            <a:r>
              <a:rPr lang="en-US" dirty="0"/>
              <a:t>Two phases : </a:t>
            </a:r>
          </a:p>
          <a:p>
            <a:pPr lvl="2" eaLnBrk="1" hangingPunct="1">
              <a:defRPr/>
            </a:pPr>
            <a:r>
              <a:rPr lang="en-US" dirty="0"/>
              <a:t>Invasion of extracellular matrix</a:t>
            </a:r>
          </a:p>
          <a:p>
            <a:pPr lvl="2" eaLnBrk="1" hangingPunct="1">
              <a:defRPr/>
            </a:pPr>
            <a:r>
              <a:rPr lang="en-US" dirty="0"/>
              <a:t>Vascular </a:t>
            </a:r>
            <a:r>
              <a:rPr lang="en-US" dirty="0" err="1"/>
              <a:t>dissimenation</a:t>
            </a:r>
            <a:r>
              <a:rPr lang="en-US" dirty="0"/>
              <a:t> and homing of tumor cells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Invasion of </a:t>
            </a:r>
            <a:r>
              <a:rPr lang="en-US" dirty="0" err="1"/>
              <a:t>ECM</a:t>
            </a:r>
            <a:r>
              <a:rPr lang="en-US" dirty="0"/>
              <a:t>:</a:t>
            </a:r>
          </a:p>
          <a:p>
            <a:pPr lvl="1" eaLnBrk="1" hangingPunct="1">
              <a:defRPr/>
            </a:pPr>
            <a:r>
              <a:rPr lang="en-US" dirty="0"/>
              <a:t>Malignant cells first breach the underlying basement membrane</a:t>
            </a:r>
          </a:p>
          <a:p>
            <a:pPr lvl="1" eaLnBrk="1" hangingPunct="1">
              <a:defRPr/>
            </a:pPr>
            <a:r>
              <a:rPr lang="en-US" dirty="0"/>
              <a:t>Traverse the interstitial tissue</a:t>
            </a:r>
          </a:p>
          <a:p>
            <a:pPr lvl="1" eaLnBrk="1" hangingPunct="1">
              <a:defRPr/>
            </a:pPr>
            <a:r>
              <a:rPr lang="en-US" dirty="0"/>
              <a:t>Penetrate the vascular basement membrane </a:t>
            </a:r>
          </a:p>
          <a:p>
            <a:pPr lvl="1" eaLnBrk="1" hangingPunct="1">
              <a:defRPr/>
            </a:pPr>
            <a:r>
              <a:rPr lang="en-US" dirty="0"/>
              <a:t>Gain access to the circulation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v"/>
              <a:defRPr/>
            </a:pPr>
            <a:r>
              <a:rPr lang="en-US" dirty="0"/>
              <a:t>Invasion of the </a:t>
            </a:r>
            <a:r>
              <a:rPr lang="en-US" dirty="0" err="1"/>
              <a:t>ECM</a:t>
            </a:r>
            <a:r>
              <a:rPr lang="en-US" dirty="0"/>
              <a:t> has four steps:</a:t>
            </a:r>
          </a:p>
          <a:p>
            <a:pPr lvl="1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73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4676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2"/>
          <p:cNvSpPr>
            <a:spLocks noChangeArrowheads="1"/>
          </p:cNvSpPr>
          <p:nvPr/>
        </p:nvSpPr>
        <p:spPr bwMode="auto">
          <a:xfrm>
            <a:off x="1219200" y="304800"/>
            <a:ext cx="6573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2400" b="1">
                <a:solidFill>
                  <a:srgbClr val="FFC000"/>
                </a:solidFill>
              </a:rPr>
              <a:t>1. Detachment of tumor cells from each other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73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4676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Rectangle 2"/>
          <p:cNvSpPr>
            <a:spLocks noChangeArrowheads="1"/>
          </p:cNvSpPr>
          <p:nvPr/>
        </p:nvSpPr>
        <p:spPr bwMode="auto">
          <a:xfrm>
            <a:off x="457200" y="228600"/>
            <a:ext cx="838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2400" b="1">
                <a:solidFill>
                  <a:srgbClr val="FFC000"/>
                </a:solidFill>
              </a:rPr>
              <a:t>2. </a:t>
            </a:r>
            <a:r>
              <a:rPr lang="en-US" altLang="ar-SA" b="1">
                <a:solidFill>
                  <a:srgbClr val="FFC000"/>
                </a:solidFill>
              </a:rPr>
              <a:t>Attachments of tumor cells to matrix components</a:t>
            </a:r>
            <a:endParaRPr lang="en-US" altLang="ar-SA" sz="2400" b="1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73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4676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Rectangle 2"/>
          <p:cNvSpPr>
            <a:spLocks noChangeArrowheads="1"/>
          </p:cNvSpPr>
          <p:nvPr/>
        </p:nvSpPr>
        <p:spPr bwMode="auto">
          <a:xfrm>
            <a:off x="533400" y="304800"/>
            <a:ext cx="7851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b="1">
                <a:solidFill>
                  <a:srgbClr val="FFC000"/>
                </a:solidFill>
              </a:rPr>
              <a:t>3. Degradation of ECM by collagenase enzyme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008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"/>
            <a:ext cx="6553200" cy="65420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3200400"/>
            <a:ext cx="1447800" cy="6461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3276600"/>
            <a:ext cx="1447800" cy="6461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3200400"/>
            <a:ext cx="1447800" cy="6461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73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7086600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Rectangle 2"/>
          <p:cNvSpPr>
            <a:spLocks noChangeArrowheads="1"/>
          </p:cNvSpPr>
          <p:nvPr/>
        </p:nvSpPr>
        <p:spPr bwMode="auto">
          <a:xfrm>
            <a:off x="2362200" y="152400"/>
            <a:ext cx="4919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b="1">
                <a:solidFill>
                  <a:srgbClr val="FFC000"/>
                </a:solidFill>
              </a:rPr>
              <a:t>4. Migration of tumor cells 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Vascular dissemination and homing of tumor cells:</a:t>
            </a:r>
          </a:p>
          <a:p>
            <a:pPr lvl="1" eaLnBrk="1" hangingPunct="1">
              <a:defRPr/>
            </a:pPr>
            <a:r>
              <a:rPr lang="en-US"/>
              <a:t>May form emboli </a:t>
            </a:r>
          </a:p>
          <a:p>
            <a:pPr lvl="1" eaLnBrk="1" hangingPunct="1">
              <a:defRPr/>
            </a:pPr>
            <a:r>
              <a:rPr lang="en-US"/>
              <a:t>Most travel as single cells</a:t>
            </a:r>
          </a:p>
          <a:p>
            <a:pPr lvl="1" eaLnBrk="1" hangingPunct="1">
              <a:defRPr/>
            </a:pPr>
            <a:r>
              <a:rPr lang="en-US"/>
              <a:t>Adhesion to vascular endothelium</a:t>
            </a:r>
          </a:p>
          <a:p>
            <a:pPr lvl="1" eaLnBrk="1" hangingPunct="1">
              <a:defRPr/>
            </a:pPr>
            <a:r>
              <a:rPr lang="en-US"/>
              <a:t>extravasation</a:t>
            </a:r>
          </a:p>
          <a:p>
            <a:pPr lvl="1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Main changes in the cell physiology that lead to formation of the malignant phenotype: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A- Self-sufficiency in growth signals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B- Insensitivity to growth-inhibitory signals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C- Evasion of apoptosis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D- Limitless replicative potential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E- Sustained angiogenesis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F- Ability to invade and metastsize</a:t>
            </a:r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Genomic Instability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Enabler of malignancy</a:t>
            </a:r>
          </a:p>
          <a:p>
            <a:pPr eaLnBrk="1" hangingPunct="1">
              <a:defRPr/>
            </a:pPr>
            <a:r>
              <a:rPr lang="en-US"/>
              <a:t>Due to defect in DNA repair genes</a:t>
            </a:r>
          </a:p>
          <a:p>
            <a:pPr eaLnBrk="1" hangingPunct="1">
              <a:defRPr/>
            </a:pPr>
            <a:r>
              <a:rPr lang="en-US"/>
              <a:t>Examples:</a:t>
            </a:r>
          </a:p>
          <a:p>
            <a:pPr lvl="1" eaLnBrk="1" hangingPunct="1">
              <a:defRPr/>
            </a:pPr>
            <a:r>
              <a:rPr lang="en-US"/>
              <a:t>Hereditary Nonpolyposis colon carcinoma(HNPCC)</a:t>
            </a:r>
          </a:p>
          <a:p>
            <a:pPr lvl="1" eaLnBrk="1" hangingPunct="1">
              <a:defRPr/>
            </a:pPr>
            <a:r>
              <a:rPr lang="en-US"/>
              <a:t>Xeroderma pigmentosum</a:t>
            </a:r>
          </a:p>
          <a:p>
            <a:pPr lvl="1" eaLnBrk="1" hangingPunct="1">
              <a:defRPr/>
            </a:pPr>
            <a:r>
              <a:rPr lang="en-US"/>
              <a:t>Familial breast cancer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Genomic Instability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Familial breast cancer:</a:t>
            </a:r>
          </a:p>
          <a:p>
            <a:pPr lvl="1" eaLnBrk="1" hangingPunct="1">
              <a:defRPr/>
            </a:pPr>
            <a:r>
              <a:rPr lang="en-US"/>
              <a:t>Due to mutations in BRCA1 and BRCA2 genes</a:t>
            </a:r>
          </a:p>
          <a:p>
            <a:pPr lvl="1" eaLnBrk="1" hangingPunct="1">
              <a:defRPr/>
            </a:pPr>
            <a:r>
              <a:rPr lang="en-US"/>
              <a:t>These genes regulate DNA repair</a:t>
            </a:r>
          </a:p>
          <a:p>
            <a:pPr lvl="1" eaLnBrk="1" hangingPunct="1">
              <a:defRPr/>
            </a:pPr>
            <a:r>
              <a:rPr lang="en-US"/>
              <a:t>Account for 80% of familial breast cancer</a:t>
            </a:r>
          </a:p>
          <a:p>
            <a:pPr lvl="1" eaLnBrk="1" hangingPunct="1">
              <a:defRPr/>
            </a:pPr>
            <a:r>
              <a:rPr lang="en-US"/>
              <a:t>They are also involved in other malignancies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Molecular Basis of multistep Carcinogenesis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Cancer results from accumulation of multiple mutations</a:t>
            </a:r>
          </a:p>
          <a:p>
            <a:pPr eaLnBrk="1" hangingPunct="1">
              <a:defRPr/>
            </a:pPr>
            <a:r>
              <a:rPr lang="en-US"/>
              <a:t>All cancers have multiple genetic alterations, involving activation of several oncogenes and loss of two or more tumor suppressor genes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Molecular Basis of multistep Carcinogenesis</a:t>
            </a:r>
          </a:p>
        </p:txBody>
      </p:sp>
      <p:pic>
        <p:nvPicPr>
          <p:cNvPr id="131075" name="Picture 4" descr="f00803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676400"/>
            <a:ext cx="65532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Tumor progression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Many tumors become more aggressive and acquire greater malignant potential…this is called “ tumor progression” …not increase in size!!</a:t>
            </a:r>
          </a:p>
          <a:p>
            <a:pPr eaLnBrk="1" hangingPunct="1">
              <a:defRPr/>
            </a:pPr>
            <a:r>
              <a:rPr lang="en-US"/>
              <a:t>By the time, the tumor become clinically evident, their constituent cells are extremely heterogeneous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groth dia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6951663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Karyotypic Changes in Tumors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Translocations: </a:t>
            </a:r>
          </a:p>
          <a:p>
            <a:pPr lvl="1" eaLnBrk="1" hangingPunct="1">
              <a:defRPr/>
            </a:pPr>
            <a:r>
              <a:rPr lang="en-US" dirty="0"/>
              <a:t>In CML : t(9,22) …” Philadelphia chromosome”</a:t>
            </a:r>
          </a:p>
          <a:p>
            <a:pPr lvl="1" eaLnBrk="1" hangingPunct="1">
              <a:defRPr/>
            </a:pPr>
            <a:r>
              <a:rPr lang="en-US" dirty="0"/>
              <a:t>In </a:t>
            </a:r>
            <a:r>
              <a:rPr lang="en-US" dirty="0" err="1"/>
              <a:t>Burkitt</a:t>
            </a:r>
            <a:r>
              <a:rPr lang="en-US" dirty="0"/>
              <a:t> Lymphoma : t(8,14)</a:t>
            </a:r>
          </a:p>
          <a:p>
            <a:pPr lvl="1" eaLnBrk="1" hangingPunct="1">
              <a:defRPr/>
            </a:pPr>
            <a:r>
              <a:rPr lang="en-US" dirty="0"/>
              <a:t>In Follicular Lymphoma : t(14,18)</a:t>
            </a:r>
          </a:p>
          <a:p>
            <a:pPr eaLnBrk="1" hangingPunct="1">
              <a:defRPr/>
            </a:pPr>
            <a:r>
              <a:rPr lang="en-US" dirty="0"/>
              <a:t>Deletions</a:t>
            </a:r>
          </a:p>
          <a:p>
            <a:pPr eaLnBrk="1" hangingPunct="1">
              <a:defRPr/>
            </a:pPr>
            <a:r>
              <a:rPr lang="en-US" dirty="0"/>
              <a:t>Gene amplification:</a:t>
            </a:r>
          </a:p>
          <a:p>
            <a:pPr lvl="1" eaLnBrk="1" hangingPunct="1">
              <a:defRPr/>
            </a:pPr>
            <a:r>
              <a:rPr lang="en-US" dirty="0"/>
              <a:t>Breast cancer : HER-2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Main changes in the cell physiology that lead to formation of the malignant phenotype:</a:t>
            </a:r>
          </a:p>
          <a:p>
            <a:pPr lvl="1" eaLnBrk="1" hangingPunct="1">
              <a:defRPr/>
            </a:pPr>
            <a:r>
              <a:rPr lang="en-US"/>
              <a:t>Self-sufficiency in growth signals</a:t>
            </a:r>
          </a:p>
          <a:p>
            <a:pPr lvl="1" eaLnBrk="1" hangingPunct="1">
              <a:defRPr/>
            </a:pPr>
            <a:r>
              <a:rPr lang="en-US"/>
              <a:t>Insensitivity to growth-inhibitory signals</a:t>
            </a:r>
          </a:p>
          <a:p>
            <a:pPr lvl="1" eaLnBrk="1" hangingPunct="1">
              <a:defRPr/>
            </a:pPr>
            <a:r>
              <a:rPr lang="en-US"/>
              <a:t>Evasion of apoptosis</a:t>
            </a:r>
          </a:p>
          <a:p>
            <a:pPr lvl="1" eaLnBrk="1" hangingPunct="1">
              <a:defRPr/>
            </a:pPr>
            <a:r>
              <a:rPr lang="en-US"/>
              <a:t>Limitless replicative potential</a:t>
            </a:r>
          </a:p>
          <a:p>
            <a:pPr lvl="1" eaLnBrk="1" hangingPunct="1">
              <a:defRPr/>
            </a:pPr>
            <a:r>
              <a:rPr lang="en-US"/>
              <a:t>Sustained angiogenesis</a:t>
            </a:r>
          </a:p>
          <a:p>
            <a:pPr lvl="1" eaLnBrk="1" hangingPunct="1">
              <a:defRPr/>
            </a:pPr>
            <a:r>
              <a:rPr lang="en-US"/>
              <a:t>Ability to invade and metastsize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f008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44958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7" name="Picture 2" descr="G:\Cotran\Images\CH08\f0080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Rectangle 3"/>
          <p:cNvSpPr>
            <a:spLocks noChangeArrowheads="1"/>
          </p:cNvSpPr>
          <p:nvPr/>
        </p:nvSpPr>
        <p:spPr bwMode="auto">
          <a:xfrm>
            <a:off x="1447800" y="0"/>
            <a:ext cx="1489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1800"/>
              <a:t>Translocations</a:t>
            </a:r>
            <a:endParaRPr lang="ar-SA" altLang="ar-SA" sz="1800"/>
          </a:p>
        </p:txBody>
      </p:sp>
      <p:sp>
        <p:nvSpPr>
          <p:cNvPr id="139269" name="Rectangle 4"/>
          <p:cNvSpPr>
            <a:spLocks noChangeArrowheads="1"/>
          </p:cNvSpPr>
          <p:nvPr/>
        </p:nvSpPr>
        <p:spPr bwMode="auto">
          <a:xfrm>
            <a:off x="5943600" y="0"/>
            <a:ext cx="1897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1800"/>
              <a:t>Gene amplification</a:t>
            </a:r>
            <a:endParaRPr lang="ar-SA" altLang="ar-SA" sz="1800"/>
          </a:p>
        </p:txBody>
      </p:sp>
      <p:pic>
        <p:nvPicPr>
          <p:cNvPr id="69636" name="Picture 4" descr="http://upload.wikimedia.org/wikipedia/commons/5/5f/Deletio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24225"/>
            <a:ext cx="2266950" cy="353377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A -  Self-sufficiency in Growth signals:</a:t>
            </a:r>
          </a:p>
          <a:p>
            <a:pPr marL="990600" lvl="1" indent="-533400" eaLnBrk="1" hangingPunct="1">
              <a:defRPr/>
            </a:pPr>
            <a:r>
              <a:rPr lang="en-US"/>
              <a:t>Oncogene: Gene that promote autonomous cell growth in cancer cells</a:t>
            </a:r>
          </a:p>
          <a:p>
            <a:pPr marL="990600" lvl="1" indent="-533400" eaLnBrk="1" hangingPunct="1">
              <a:defRPr/>
            </a:pPr>
            <a:r>
              <a:rPr lang="en-US"/>
              <a:t>They are derived by mutations in protooncogenes</a:t>
            </a:r>
          </a:p>
          <a:p>
            <a:pPr marL="990600" lvl="1" indent="-533400" eaLnBrk="1" hangingPunct="1">
              <a:defRPr/>
            </a:pPr>
            <a:r>
              <a:rPr lang="en-US"/>
              <a:t>They are characterized by the ability to promote cell growth in the absence of normal growth-promoting signals</a:t>
            </a:r>
          </a:p>
          <a:p>
            <a:pPr marL="990600" lvl="1" indent="-533400" eaLnBrk="1" hangingPunct="1">
              <a:defRPr/>
            </a:pPr>
            <a:r>
              <a:rPr lang="en-US"/>
              <a:t>Oncoproteins : are the products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Remember the cell cycle !!</a:t>
            </a:r>
          </a:p>
          <a:p>
            <a:pPr lvl="1" eaLnBrk="1" hangingPunct="1">
              <a:defRPr/>
            </a:pPr>
            <a:r>
              <a:rPr lang="en-US"/>
              <a:t>Binding of a growth factor to its receptor on the cell membrane</a:t>
            </a:r>
          </a:p>
          <a:p>
            <a:pPr lvl="1" eaLnBrk="1" hangingPunct="1">
              <a:defRPr/>
            </a:pPr>
            <a:r>
              <a:rPr lang="en-US"/>
              <a:t>Activation of the growth factor receptor leading to activation of signal-transducing proteins </a:t>
            </a:r>
          </a:p>
          <a:p>
            <a:pPr lvl="1" eaLnBrk="1" hangingPunct="1">
              <a:defRPr/>
            </a:pPr>
            <a:r>
              <a:rPr lang="en-US"/>
              <a:t>Transmission of the signal to the nucleus</a:t>
            </a:r>
          </a:p>
          <a:p>
            <a:pPr lvl="1" eaLnBrk="1" hangingPunct="1">
              <a:defRPr/>
            </a:pPr>
            <a:r>
              <a:rPr lang="en-US"/>
              <a:t>Induction of the DNA transcription</a:t>
            </a:r>
          </a:p>
          <a:p>
            <a:pPr lvl="1" eaLnBrk="1" hangingPunct="1">
              <a:defRPr/>
            </a:pPr>
            <a:r>
              <a:rPr lang="en-US"/>
              <a:t>Entry in the cell cycle and cell division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3461</TotalTime>
  <Words>1876</Words>
  <Application>Microsoft Office PowerPoint</Application>
  <PresentationFormat>On-screen Show (4:3)</PresentationFormat>
  <Paragraphs>350</Paragraphs>
  <Slides>71</Slides>
  <Notes>64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Arial</vt:lpstr>
      <vt:lpstr>Calibri</vt:lpstr>
      <vt:lpstr>Garamond</vt:lpstr>
      <vt:lpstr>Symbol</vt:lpstr>
      <vt:lpstr>Wingdings</vt:lpstr>
      <vt:lpstr>Stream</vt:lpstr>
      <vt:lpstr>Photo Editor Photo</vt:lpstr>
      <vt:lpstr>Neoplasia Lecture 3</vt:lpstr>
      <vt:lpstr>CARCINOGENESIS</vt:lpstr>
      <vt:lpstr>Carcinogenesis</vt:lpstr>
      <vt:lpstr>PowerPoint Presentation</vt:lpstr>
      <vt:lpstr>Carcinogenesis</vt:lpstr>
      <vt:lpstr>PowerPoint Presentation</vt:lpstr>
      <vt:lpstr>Carcinogenesis</vt:lpstr>
      <vt:lpstr>Carcinogenesis</vt:lpstr>
      <vt:lpstr>Carcinogenesis</vt:lpstr>
      <vt:lpstr>PowerPoint Presentation</vt:lpstr>
      <vt:lpstr>Carcinogenesis</vt:lpstr>
      <vt:lpstr>Carcinogenesis</vt:lpstr>
      <vt:lpstr>PowerPoint Presentation</vt:lpstr>
      <vt:lpstr>Carcinogenesis</vt:lpstr>
      <vt:lpstr>PowerPoint Presentation</vt:lpstr>
      <vt:lpstr>Carcinogenesis</vt:lpstr>
      <vt:lpstr>Carcinogenesis</vt:lpstr>
      <vt:lpstr>Carcinogenesis</vt:lpstr>
      <vt:lpstr>PowerPoint Presentation</vt:lpstr>
      <vt:lpstr>Carcinogenesis</vt:lpstr>
      <vt:lpstr>PowerPoint Presentation</vt:lpstr>
      <vt:lpstr>Carcinogenesis</vt:lpstr>
      <vt:lpstr>Carcinogenesis</vt:lpstr>
      <vt:lpstr>PowerPoint Presentation</vt:lpstr>
      <vt:lpstr>Carcinogenesis</vt:lpstr>
      <vt:lpstr>Carcinogenesis</vt:lpstr>
      <vt:lpstr>PowerPoint Presentation</vt:lpstr>
      <vt:lpstr>Carcinogenesis</vt:lpstr>
      <vt:lpstr>Carcinogenesis</vt:lpstr>
      <vt:lpstr>PowerPoint Presentation</vt:lpstr>
      <vt:lpstr>Carcinogenesis</vt:lpstr>
      <vt:lpstr>Carcinogenesis</vt:lpstr>
      <vt:lpstr>PowerPoint Presentation</vt:lpstr>
      <vt:lpstr>Carcinogenesis</vt:lpstr>
      <vt:lpstr>PowerPoint Presentation</vt:lpstr>
      <vt:lpstr>Carcinogenesis</vt:lpstr>
      <vt:lpstr>Carcinogenesis</vt:lpstr>
      <vt:lpstr>Adenomatous Polyposis Coli</vt:lpstr>
      <vt:lpstr>Carcinogenesis</vt:lpstr>
      <vt:lpstr>Carcinogenesis</vt:lpstr>
      <vt:lpstr>Carcinogenesis</vt:lpstr>
      <vt:lpstr>Carcinogenesis</vt:lpstr>
      <vt:lpstr>PowerPoint Presentation</vt:lpstr>
      <vt:lpstr>Carcinogenesis</vt:lpstr>
      <vt:lpstr>Carcinogenesis</vt:lpstr>
      <vt:lpstr>Carcinogenesis</vt:lpstr>
      <vt:lpstr> Evasion of apoptosis</vt:lpstr>
      <vt:lpstr>Carcinogenesis</vt:lpstr>
      <vt:lpstr>PowerPoint Presentation</vt:lpstr>
      <vt:lpstr>Carcinogenesis</vt:lpstr>
      <vt:lpstr>Carcinogenesis</vt:lpstr>
      <vt:lpstr>PowerPoint Presentation</vt:lpstr>
      <vt:lpstr>Carcinogenesis</vt:lpstr>
      <vt:lpstr>PowerPoint Presentation</vt:lpstr>
      <vt:lpstr>Carcinogenesis</vt:lpstr>
      <vt:lpstr>Carcinogenesis</vt:lpstr>
      <vt:lpstr>PowerPoint Presentation</vt:lpstr>
      <vt:lpstr>PowerPoint Presentation</vt:lpstr>
      <vt:lpstr>PowerPoint Presentation</vt:lpstr>
      <vt:lpstr>PowerPoint Presentation</vt:lpstr>
      <vt:lpstr>Carcinogenesis</vt:lpstr>
      <vt:lpstr>Carcinogenesis</vt:lpstr>
      <vt:lpstr>Genomic Instability</vt:lpstr>
      <vt:lpstr>Genomic Instability</vt:lpstr>
      <vt:lpstr>Molecular Basis of multistep Carcinogenesis</vt:lpstr>
      <vt:lpstr>Molecular Basis of multistep Carcinogenesis</vt:lpstr>
      <vt:lpstr>Tumor progression</vt:lpstr>
      <vt:lpstr>PowerPoint Presentation</vt:lpstr>
      <vt:lpstr>Karyotypic Changes in Tumors</vt:lpstr>
      <vt:lpstr>PowerPoint Presentation</vt:lpstr>
      <vt:lpstr>PowerPoint Presentation</vt:lpstr>
    </vt:vector>
  </TitlesOfParts>
  <Company>K.K.H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Neoplasia</dc:title>
  <dc:creator>K.K.H</dc:creator>
  <cp:lastModifiedBy>user</cp:lastModifiedBy>
  <cp:revision>59</cp:revision>
  <dcterms:created xsi:type="dcterms:W3CDTF">2004-10-29T18:43:32Z</dcterms:created>
  <dcterms:modified xsi:type="dcterms:W3CDTF">2016-11-24T01:40:00Z</dcterms:modified>
</cp:coreProperties>
</file>