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4"/>
  </p:notesMasterIdLst>
  <p:sldIdLst>
    <p:sldId id="257" r:id="rId2"/>
    <p:sldId id="258" r:id="rId3"/>
    <p:sldId id="259" r:id="rId4"/>
    <p:sldId id="260" r:id="rId5"/>
    <p:sldId id="300" r:id="rId6"/>
    <p:sldId id="299" r:id="rId7"/>
    <p:sldId id="305" r:id="rId8"/>
    <p:sldId id="306" r:id="rId9"/>
    <p:sldId id="261" r:id="rId10"/>
    <p:sldId id="262" r:id="rId11"/>
    <p:sldId id="303" r:id="rId12"/>
    <p:sldId id="302" r:id="rId13"/>
    <p:sldId id="264" r:id="rId14"/>
    <p:sldId id="263" r:id="rId15"/>
    <p:sldId id="265" r:id="rId16"/>
    <p:sldId id="266" r:id="rId17"/>
    <p:sldId id="293" r:id="rId18"/>
    <p:sldId id="295" r:id="rId19"/>
    <p:sldId id="294" r:id="rId20"/>
    <p:sldId id="268" r:id="rId21"/>
    <p:sldId id="296" r:id="rId22"/>
    <p:sldId id="269" r:id="rId23"/>
    <p:sldId id="270" r:id="rId24"/>
    <p:sldId id="271" r:id="rId25"/>
    <p:sldId id="272" r:id="rId26"/>
    <p:sldId id="310" r:id="rId27"/>
    <p:sldId id="273" r:id="rId28"/>
    <p:sldId id="274" r:id="rId29"/>
    <p:sldId id="275" r:id="rId30"/>
    <p:sldId id="276" r:id="rId31"/>
    <p:sldId id="277" r:id="rId32"/>
    <p:sldId id="308" r:id="rId33"/>
    <p:sldId id="278" r:id="rId34"/>
    <p:sldId id="279" r:id="rId35"/>
    <p:sldId id="304" r:id="rId36"/>
    <p:sldId id="280" r:id="rId37"/>
    <p:sldId id="292" r:id="rId38"/>
    <p:sldId id="309" r:id="rId39"/>
    <p:sldId id="282" r:id="rId40"/>
    <p:sldId id="281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7" r:id="rId49"/>
    <p:sldId id="298" r:id="rId50"/>
    <p:sldId id="307" r:id="rId51"/>
    <p:sldId id="290" r:id="rId52"/>
    <p:sldId id="291" r:id="rId5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768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1A19C8-7B98-4B3E-92B6-ACCE3F27FDC1}" type="datetimeFigureOut">
              <a:rPr lang="ar-SA"/>
              <a:pPr>
                <a:defRPr/>
              </a:pPr>
              <a:t>21/01/1438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941EC91D-9054-478C-A683-764C821794E8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7882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1FFBEF-AB9F-41B0-A8F4-8C1539A65F50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87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90066C5-684D-4345-BE5B-0DCDB2343D9D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09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366867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804EB14-9DB7-4ECD-B1E4-A50FC3988E6E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2. LEUKOCYTE INFILTRATION AND PHAGOCYTOSIS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 next phase, which we will now examine, is the migration of WBC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from the circulation to the site of injury.</a:t>
            </a:r>
          </a:p>
          <a:p>
            <a:pPr>
              <a:spcBef>
                <a:spcPct val="0"/>
              </a:spcBef>
            </a:pPr>
            <a:r>
              <a:rPr lang="en-US" b="1" i="1" smtClean="0">
                <a:latin typeface="Arial" panose="020B0604020202020204" pitchFamily="34" charset="0"/>
                <a:cs typeface="Arial" panose="020B0604020202020204" pitchFamily="34" charset="0"/>
              </a:rPr>
              <a:t>Leukocyte Exudation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 most striking finding in inflammation under the microscope - what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we call a "pathognomonic" feature - is the presence of leukocytes. The sequence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events in leukocyte infiltration (SLIDE) can be divided into (1) margination, (2)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sticking, (3) emigration and (4) phagocytosis.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In a typical course of inflammatory events, vasodilation, transudation,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and then slowing of circulation occurs as the blood viscosity increases. As stasis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develops, one begins to see the peripheral orientation of leukocytes, principally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neutrophils, along the vascular endothelium (margination). Leukocytes first stick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transiently and then more avidly (sticking). Soon after they migrate through the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vascular wall into the interstitial tissue (emigration).</a:t>
            </a:r>
          </a:p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69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19ED-DCF8-4F59-B8CE-8BC43B66E14B}" type="datetimeFigureOut">
              <a:rPr lang="ar-SA"/>
              <a:pPr>
                <a:defRPr/>
              </a:pPr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C7BE9-8463-43A4-95F0-B63C2FEC40E0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5287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BF87-B109-4DA4-81BA-A4B67C08B3A0}" type="datetimeFigureOut">
              <a:rPr lang="ar-SA"/>
              <a:pPr>
                <a:defRPr/>
              </a:pPr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DA132-BAE5-435E-A711-9E1D5564DC8D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9702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B2C8-619C-44F8-AECB-319312509DF4}" type="datetimeFigureOut">
              <a:rPr lang="ar-SA"/>
              <a:pPr>
                <a:defRPr/>
              </a:pPr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4A401-3A45-4EFB-B350-6BA28D1FF219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389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405B-6F27-4D42-B443-EE9E146BC1A5}" type="datetimeFigureOut">
              <a:rPr lang="ar-SA"/>
              <a:pPr>
                <a:defRPr/>
              </a:pPr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5ED7C-F666-42B5-91A7-AB2E687D0C35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2726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241A-7C8C-4962-9DA1-9CBE1085119D}" type="datetimeFigureOut">
              <a:rPr lang="ar-SA"/>
              <a:pPr>
                <a:defRPr/>
              </a:pPr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A6857-89AA-4A50-B0D8-9BED24DD8976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2525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8FD6F-60ED-466D-88B9-5BA4390DE7FB}" type="datetimeFigureOut">
              <a:rPr lang="ar-SA"/>
              <a:pPr>
                <a:defRPr/>
              </a:pPr>
              <a:t>21/01/1438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11BFB-9428-45B0-84C1-353A7B9FE16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94920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C4A4-8EF1-40CC-8A51-C86DB8B91574}" type="datetimeFigureOut">
              <a:rPr lang="ar-SA"/>
              <a:pPr>
                <a:defRPr/>
              </a:pPr>
              <a:t>21/01/1438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67983-318D-445D-B0A1-0E169F53D27B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22895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36B3-866C-47EF-8242-05D56457FBBC}" type="datetimeFigureOut">
              <a:rPr lang="ar-SA"/>
              <a:pPr>
                <a:defRPr/>
              </a:pPr>
              <a:t>21/01/1438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1F5CA-947D-44BA-953E-41529D03CB4D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3604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98B7-8929-4BA3-AB2A-7ED1640A6A34}" type="datetimeFigureOut">
              <a:rPr lang="ar-SA"/>
              <a:pPr>
                <a:defRPr/>
              </a:pPr>
              <a:t>21/01/1438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43A22-6609-4BEC-B08C-8192839E1C68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81586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1532-D9DB-4EEE-9938-41B74684F9C1}" type="datetimeFigureOut">
              <a:rPr lang="ar-SA"/>
              <a:pPr>
                <a:defRPr/>
              </a:pPr>
              <a:t>21/01/1438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596C9-5E90-41E2-BE7F-B86981960A4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10755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FEDD-5495-48FE-98DF-3A555BE85B3F}" type="datetimeFigureOut">
              <a:rPr lang="ar-SA"/>
              <a:pPr>
                <a:defRPr/>
              </a:pPr>
              <a:t>21/01/1438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378E4-8259-49E7-B9E6-ABA0A895696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1438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03F6BE-E9AB-45D7-92A7-CF8F8AA561A4}" type="datetimeFigureOut">
              <a:rPr lang="ar-SA"/>
              <a:pPr>
                <a:defRPr/>
              </a:pPr>
              <a:t>21/01/1438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7E6D7C2A-1669-418E-89BA-B1E1EF5D97B0}" type="slidenum">
              <a:rPr lang="ar-SA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3" y="4000500"/>
            <a:ext cx="6400800" cy="1752600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FB8A8C-371D-4599-8EB8-FC3DBEFE8AD6}" type="slidenum">
              <a:rPr lang="en-US">
                <a:solidFill>
                  <a:srgbClr val="898989"/>
                </a:solidFill>
              </a:rPr>
              <a:pPr/>
              <a:t>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500" y="285750"/>
            <a:ext cx="5732463" cy="1384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INFLAMMATION AND REPAIR</a:t>
            </a:r>
            <a:endParaRPr lang="en-US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Lecture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Cellular Events in Inflammation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5875" y="3213100"/>
            <a:ext cx="4537075" cy="2462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</a:t>
            </a:r>
            <a:r>
              <a:rPr lang="en-US" sz="2400" b="1" dirty="0" err="1"/>
              <a:t>Maha</a:t>
            </a:r>
            <a:r>
              <a:rPr lang="en-US" sz="2400" b="1" dirty="0"/>
              <a:t> </a:t>
            </a:r>
            <a:r>
              <a:rPr lang="en-US" sz="2400" b="1" dirty="0" err="1"/>
              <a:t>Arafah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Associate Professor 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Department of Pathology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King Saud University</a:t>
            </a: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Email:  </a:t>
            </a:r>
            <a:r>
              <a:rPr lang="en-US" sz="2400" dirty="0" smtClean="0"/>
              <a:t>marafah@hotmail.com</a:t>
            </a:r>
            <a:r>
              <a:rPr lang="en-US" sz="24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19873" y="2205038"/>
            <a:ext cx="29936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(Foundation Block, </a:t>
            </a:r>
            <a:r>
              <a:rPr lang="en-US" dirty="0" smtClean="0"/>
              <a:t>Pathology</a:t>
            </a:r>
            <a:r>
              <a:rPr lang="en-US" dirty="0"/>
              <a:t>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003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683568" y="908720"/>
            <a:ext cx="804068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2"/>
                </a:solidFill>
              </a:rPr>
              <a:t>Acute Inflammation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b="1" i="1" dirty="0">
                <a:latin typeface="Arial" panose="020B0604020202020204" pitchFamily="34" charset="0"/>
              </a:rPr>
              <a:t>CELLULAR EVENTS: </a:t>
            </a:r>
            <a:br>
              <a:rPr lang="en-US" b="1" i="1" dirty="0">
                <a:latin typeface="Arial" panose="020B0604020202020204" pitchFamily="34" charset="0"/>
              </a:rPr>
            </a:br>
            <a:r>
              <a:rPr lang="en-US" b="1" i="1" dirty="0">
                <a:latin typeface="Arial" panose="020B0604020202020204" pitchFamily="34" charset="0"/>
              </a:rPr>
              <a:t>LEUKOCYTE EXTRAVASATION AND PHAGOCYTOSIS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486400" y="4191000"/>
            <a:ext cx="213360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>
                <a:latin typeface="Arial" panose="020B0604020202020204" pitchFamily="34" charset="0"/>
              </a:rPr>
              <a:t>Margination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76400"/>
            <a:ext cx="8991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40798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Inflammation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55006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5508104" y="1124744"/>
            <a:ext cx="3005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Leukocytes Rolling </a:t>
            </a:r>
          </a:p>
          <a:p>
            <a:pPr algn="l" rtl="0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Within a </a:t>
            </a:r>
            <a:r>
              <a:rPr lang="en-US" dirty="0" err="1">
                <a:solidFill>
                  <a:schemeClr val="tx2"/>
                </a:solidFill>
              </a:rPr>
              <a:t>Venule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196" name="Picture 4" descr="polys_margina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502025"/>
            <a:ext cx="49577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0" y="4149080"/>
            <a:ext cx="40671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rgbClr val="F775E8"/>
                </a:solidFill>
                <a:latin typeface="Arial" panose="020B0604020202020204" pitchFamily="34" charset="0"/>
              </a:rPr>
              <a:t>Margination</a:t>
            </a:r>
            <a:endParaRPr lang="en-US" sz="2800" b="1" dirty="0">
              <a:solidFill>
                <a:srgbClr val="F775E8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 dirty="0">
                <a:latin typeface="Arial" panose="020B0604020202020204" pitchFamily="34" charset="0"/>
              </a:rPr>
              <a:t>because blood flow slows early in inflammation (stasis), the endothelium can be lined by white cells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latin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</a:rPr>
              <a:t>pavementation</a:t>
            </a:r>
            <a:r>
              <a:rPr lang="en-US" sz="2000" dirty="0">
                <a:latin typeface="Arial" panose="020B0604020202020204" pitchFamily="34" charset="0"/>
              </a:rPr>
              <a:t>)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eutrophil ev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6868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778" y="5961474"/>
            <a:ext cx="8929718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Resident tissue macrophages, mast cells, and endothelial cells respond to injury by secreting the cytokines TNF, IL-1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histamine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chemokines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003008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484"/>
          <a:stretch>
            <a:fillRect/>
          </a:stretch>
        </p:blipFill>
        <p:spPr bwMode="auto">
          <a:xfrm>
            <a:off x="1331640" y="1988840"/>
            <a:ext cx="7606680" cy="371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2195736" y="309275"/>
            <a:ext cx="428752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Leukocyte Adhesion </a:t>
            </a: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125413" y="981075"/>
            <a:ext cx="8839200" cy="915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Mediators such as histamine, thrombin, and platelet activating factor (PAF) stimulate the redistribution of P-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selectin</a:t>
            </a:r>
            <a:r>
              <a:rPr lang="en-US" dirty="0">
                <a:latin typeface="Arial" pitchFamily="34" charset="0"/>
                <a:cs typeface="Arial" pitchFamily="34" charset="0"/>
              </a:rPr>
              <a:t> from its normal intracellular stores in granules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Weibel</a:t>
            </a:r>
            <a:r>
              <a:rPr lang="en-US" dirty="0">
                <a:latin typeface="Arial" pitchFamily="34" charset="0"/>
                <a:cs typeface="Arial" pitchFamily="34" charset="0"/>
              </a:rPr>
              <a:t>-Palade bodies) to the cell surface.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76256" y="3573016"/>
            <a:ext cx="119776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selectin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467544" y="5301208"/>
            <a:ext cx="612068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b="1" dirty="0" err="1" smtClean="0"/>
              <a:t>Weibel</a:t>
            </a:r>
            <a:r>
              <a:rPr lang="en-US" sz="2000" b="1" dirty="0" smtClean="0"/>
              <a:t>-Palade bodies are the “glue factory” of endothelial cells, because they synthesize P-</a:t>
            </a:r>
            <a:r>
              <a:rPr lang="en-US" sz="2000" b="1" dirty="0" err="1" smtClean="0"/>
              <a:t>selectin</a:t>
            </a:r>
            <a:r>
              <a:rPr lang="en-US" sz="2000" b="1" dirty="0" smtClean="0"/>
              <a:t>, an adhesion molecule for leukocytes, and von </a:t>
            </a:r>
            <a:r>
              <a:rPr lang="en-US" sz="2000" b="1" dirty="0" err="1" smtClean="0"/>
              <a:t>Willebrand</a:t>
            </a:r>
            <a:r>
              <a:rPr lang="en-US" sz="2000" b="1" dirty="0" smtClean="0"/>
              <a:t> factor, the adhesion molecule of the platelet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</a:t>
            </a:r>
            <a:r>
              <a:rPr lang="en-US" dirty="0" smtClean="0">
                <a:latin typeface="Arial Rounded MT Bold" pitchFamily="34" charset="0"/>
              </a:rPr>
              <a:t>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Adhesion Molecules and </a:t>
            </a:r>
            <a:r>
              <a:rPr lang="en-US" dirty="0" smtClean="0"/>
              <a:t>Receptors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2835" y="1279501"/>
            <a:ext cx="4040188" cy="639762"/>
          </a:xfrm>
        </p:spPr>
        <p:txBody>
          <a:bodyPr/>
          <a:lstStyle/>
          <a:p>
            <a:r>
              <a:rPr lang="en-US" i="1" dirty="0">
                <a:solidFill>
                  <a:srgbClr val="FF3399"/>
                </a:solidFill>
                <a:latin typeface="Arial" panose="020B0604020202020204" pitchFamily="34" charset="0"/>
              </a:rPr>
              <a:t>1. </a:t>
            </a:r>
            <a:r>
              <a:rPr lang="en-US" i="1" dirty="0" err="1">
                <a:solidFill>
                  <a:srgbClr val="FF3399"/>
                </a:solidFill>
                <a:latin typeface="Arial" panose="020B0604020202020204" pitchFamily="34" charset="0"/>
              </a:rPr>
              <a:t>Selectins</a:t>
            </a:r>
            <a:r>
              <a:rPr lang="en-US" dirty="0">
                <a:solidFill>
                  <a:srgbClr val="FF3399"/>
                </a:solidFill>
                <a:latin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</a:rPr>
              <a:t> consist of</a:t>
            </a:r>
            <a:r>
              <a:rPr lang="en-US" dirty="0" smtClean="0">
                <a:latin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</a:rPr>
              <a:t>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</a:rPr>
              <a:t>  confined to </a:t>
            </a:r>
            <a:r>
              <a:rPr lang="en-US" dirty="0" smtClean="0">
                <a:latin typeface="Arial" panose="020B0604020202020204" pitchFamily="34" charset="0"/>
              </a:rPr>
              <a:t>endothelium induced by TNF&amp;IL-1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2.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</a:rPr>
              <a:t>  present in endothelium and platelets from </a:t>
            </a:r>
            <a:r>
              <a:rPr lang="en-US" dirty="0" err="1">
                <a:latin typeface="Arial" panose="020B0604020202020204" pitchFamily="34" charset="0"/>
              </a:rPr>
              <a:t>Weibel</a:t>
            </a:r>
            <a:r>
              <a:rPr lang="en-US" dirty="0">
                <a:latin typeface="Arial" panose="020B0604020202020204" pitchFamily="34" charset="0"/>
              </a:rPr>
              <a:t>-Palade bodies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3.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L-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</a:rPr>
              <a:t>  expressed on most leukocyte and endothelium </a:t>
            </a:r>
          </a:p>
          <a:p>
            <a:pPr marL="0" indent="0" eaLnBrk="0" hangingPunc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56701" y="2276872"/>
            <a:ext cx="4041775" cy="3033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211" y="5959743"/>
            <a:ext cx="857157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E-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&amp; P-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bind to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Sialyl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-Lewis X glycoprotein and slow the leukocytes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</a:t>
            </a:r>
            <a:r>
              <a:rPr lang="en-US" dirty="0" smtClean="0">
                <a:latin typeface="Arial Rounded MT Bold" pitchFamily="34" charset="0"/>
              </a:rPr>
              <a:t>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</p:spTree>
    <p:extLst>
      <p:ext uri="{BB962C8B-B14F-4D97-AF65-F5344CB8AC3E}">
        <p14:creationId xmlns:p14="http://schemas.microsoft.com/office/powerpoint/2010/main" xmlns="" val="37311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7272808" cy="49400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4293096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Interleukin-1 (IL-1) and tumor necrosis factor (TNF) stimulate the expression of </a:t>
            </a:r>
            <a:r>
              <a:rPr lang="en-US" sz="2800" b="1" dirty="0" err="1" smtClean="0"/>
              <a:t>selectin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ligands</a:t>
            </a:r>
            <a:r>
              <a:rPr lang="en-US" sz="2800" b="1" dirty="0" smtClean="0"/>
              <a:t> on the surface of </a:t>
            </a:r>
            <a:r>
              <a:rPr lang="en-US" sz="2800" b="1" dirty="0" err="1" smtClean="0"/>
              <a:t>neutrophils</a:t>
            </a:r>
            <a:r>
              <a:rPr lang="en-US" sz="2800" b="1" dirty="0" smtClean="0"/>
              <a:t> (L-</a:t>
            </a:r>
            <a:r>
              <a:rPr lang="en-US" sz="2800" b="1" dirty="0" err="1" smtClean="0"/>
              <a:t>selectin</a:t>
            </a:r>
            <a:r>
              <a:rPr lang="en-US" sz="2800" b="1" dirty="0" smtClean="0"/>
              <a:t>) and the expression of </a:t>
            </a:r>
            <a:r>
              <a:rPr lang="en-US" sz="2800" b="1" dirty="0" err="1" smtClean="0"/>
              <a:t>selectin</a:t>
            </a:r>
            <a:r>
              <a:rPr lang="en-US" sz="2800" b="1" dirty="0" smtClean="0"/>
              <a:t> molecules on the surface of </a:t>
            </a:r>
            <a:r>
              <a:rPr lang="en-US" sz="2800" b="1" dirty="0" err="1" smtClean="0"/>
              <a:t>venular</a:t>
            </a:r>
            <a:r>
              <a:rPr lang="en-US" sz="2800" b="1" dirty="0" smtClean="0"/>
              <a:t> endothelial cells (E-</a:t>
            </a:r>
            <a:r>
              <a:rPr lang="en-US" sz="2800" b="1" dirty="0" err="1" smtClean="0"/>
              <a:t>selectin</a:t>
            </a:r>
            <a:r>
              <a:rPr lang="en-US" sz="2800" b="1" dirty="0" smtClean="0"/>
              <a:t>, P-</a:t>
            </a:r>
            <a:r>
              <a:rPr lang="en-US" sz="2800" b="1" dirty="0" err="1" smtClean="0"/>
              <a:t>selectin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</a:t>
            </a:r>
            <a:r>
              <a:rPr lang="en-US" dirty="0" smtClean="0">
                <a:latin typeface="Arial Rounded MT Bold" pitchFamily="34" charset="0"/>
              </a:rPr>
              <a:t>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</p:spTree>
    <p:extLst>
      <p:ext uri="{BB962C8B-B14F-4D97-AF65-F5344CB8AC3E}">
        <p14:creationId xmlns:p14="http://schemas.microsoft.com/office/powerpoint/2010/main" xmlns="" val="36053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9512" y="332656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i="1" dirty="0">
                <a:latin typeface="Arial" panose="020B0604020202020204" pitchFamily="34" charset="0"/>
              </a:rPr>
              <a:t/>
            </a:r>
            <a:br>
              <a:rPr lang="en-US" b="1" i="1" dirty="0">
                <a:latin typeface="Arial" panose="020B0604020202020204" pitchFamily="34" charset="0"/>
              </a:rPr>
            </a:br>
            <a:r>
              <a:rPr lang="en-US" b="1" i="1" dirty="0">
                <a:latin typeface="Arial" panose="020B0604020202020204" pitchFamily="34" charset="0"/>
              </a:rPr>
              <a:t>LEUKOCYTE EXTRAVASATION AND PHAGOCYTOSIS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5"/>
            <a:ext cx="8352928" cy="502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</a:t>
            </a:r>
            <a:r>
              <a:rPr lang="en-US" dirty="0" smtClean="0">
                <a:latin typeface="Arial Rounded MT Bold" pitchFamily="34" charset="0"/>
              </a:rPr>
              <a:t>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</p:spTree>
    <p:extLst>
      <p:ext uri="{BB962C8B-B14F-4D97-AF65-F5344CB8AC3E}">
        <p14:creationId xmlns:p14="http://schemas.microsoft.com/office/powerpoint/2010/main" xmlns="" val="17933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200900" cy="863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557338"/>
            <a:ext cx="8820150" cy="5040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 </a:t>
            </a:r>
            <a:endParaRPr lang="en-US" dirty="0" smtClean="0"/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 </a:t>
            </a:r>
            <a:r>
              <a:rPr lang="en-US" dirty="0" smtClean="0">
                <a:latin typeface="Arial Rounded MT Bold" pitchFamily="34" charset="0"/>
              </a:rPr>
              <a:t>Describe 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Know </a:t>
            </a:r>
            <a:r>
              <a:rPr lang="en-US" dirty="0" smtClean="0">
                <a:latin typeface="Arial Rounded MT Bold" pitchFamily="34" charset="0"/>
              </a:rPr>
              <a:t>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Describe the meaning and utility of </a:t>
            </a:r>
            <a:r>
              <a:rPr lang="en-US" dirty="0" err="1" smtClean="0">
                <a:latin typeface="Arial Rounded MT Bold" pitchFamily="34" charset="0"/>
              </a:rPr>
              <a:t>chemotaxis</a:t>
            </a:r>
            <a:r>
              <a:rPr lang="en-US" dirty="0" smtClean="0">
                <a:latin typeface="Arial Rounded MT Bold" pitchFamily="34" charset="0"/>
              </a:rPr>
              <a:t>. Understand the role that </a:t>
            </a:r>
            <a:r>
              <a:rPr lang="en-US" dirty="0" err="1" smtClean="0">
                <a:latin typeface="Arial Rounded MT Bold" pitchFamily="34" charset="0"/>
              </a:rPr>
              <a:t>chemokines</a:t>
            </a:r>
            <a:r>
              <a:rPr lang="en-US" dirty="0" smtClean="0">
                <a:latin typeface="Arial Rounded MT Bold" pitchFamily="34" charset="0"/>
              </a:rPr>
              <a:t> play in inflammation.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List the mechanisms of microbial killing. 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Know various defects in leukocyte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003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20" b="44264"/>
          <a:stretch>
            <a:fillRect/>
          </a:stretch>
        </p:blipFill>
        <p:spPr bwMode="auto">
          <a:xfrm>
            <a:off x="3275856" y="858589"/>
            <a:ext cx="5328592" cy="458663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6516216" y="692696"/>
            <a:ext cx="8636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rolling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179512" y="980728"/>
            <a:ext cx="3143250" cy="604780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Char char="•"/>
            </a:pPr>
            <a:r>
              <a:rPr lang="ar-SA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are </a:t>
            </a:r>
            <a:r>
              <a:rPr lang="en-US" sz="2400" dirty="0">
                <a:latin typeface="Arial" panose="020B0604020202020204" pitchFamily="34" charset="0"/>
              </a:rPr>
              <a:t>transmembrane </a:t>
            </a:r>
            <a:r>
              <a:rPr lang="en-US" sz="2400" dirty="0" err="1">
                <a:latin typeface="Arial" panose="020B0604020202020204" pitchFamily="34" charset="0"/>
              </a:rPr>
              <a:t>heterodimeric</a:t>
            </a:r>
            <a:r>
              <a:rPr lang="en-US" sz="2400" dirty="0">
                <a:latin typeface="Arial" panose="020B0604020202020204" pitchFamily="34" charset="0"/>
              </a:rPr>
              <a:t> glycoproteins, made up of α and β </a:t>
            </a:r>
            <a:r>
              <a:rPr lang="en-US" sz="2400" dirty="0" smtClean="0">
                <a:latin typeface="Arial" panose="020B0604020202020204" pitchFamily="34" charset="0"/>
              </a:rPr>
              <a:t>chains expressed </a:t>
            </a:r>
            <a:r>
              <a:rPr lang="en-US" sz="2400" dirty="0">
                <a:latin typeface="Arial" panose="020B0604020202020204" pitchFamily="34" charset="0"/>
              </a:rPr>
              <a:t>on </a:t>
            </a:r>
            <a:r>
              <a:rPr lang="en-US" sz="2400" dirty="0" smtClean="0">
                <a:latin typeface="Arial" panose="020B0604020202020204" pitchFamily="34" charset="0"/>
              </a:rPr>
              <a:t> leukocytes and </a:t>
            </a:r>
            <a:r>
              <a:rPr lang="en-US" sz="2400" dirty="0">
                <a:latin typeface="Arial" panose="020B0604020202020204" pitchFamily="34" charset="0"/>
              </a:rPr>
              <a:t>bind to ligands on endothelial </a:t>
            </a:r>
            <a:r>
              <a:rPr lang="en-US" sz="2400" dirty="0" smtClean="0">
                <a:latin typeface="Arial" panose="020B0604020202020204" pitchFamily="34" charset="0"/>
              </a:rPr>
              <a:t>cells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400" dirty="0" err="1" smtClean="0">
                <a:latin typeface="Arial" panose="020B0604020202020204" pitchFamily="34" charset="0"/>
              </a:rPr>
              <a:t>Integrins</a:t>
            </a:r>
            <a:r>
              <a:rPr lang="en-US" sz="2400" dirty="0" smtClean="0">
                <a:latin typeface="Arial" panose="020B0604020202020204" pitchFamily="34" charset="0"/>
              </a:rPr>
              <a:t> are up regulated on leukocytes by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C5a &amp; LTB4 </a:t>
            </a:r>
            <a:r>
              <a:rPr lang="en-US" sz="2400" dirty="0" smtClean="0">
                <a:latin typeface="Arial" panose="020B0604020202020204" pitchFamily="34" charset="0"/>
              </a:rPr>
              <a:t>resulting in firm adhesion with vessel wall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67544" y="620688"/>
            <a:ext cx="206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i="1" dirty="0">
                <a:solidFill>
                  <a:srgbClr val="FF3399"/>
                </a:solidFill>
                <a:latin typeface="Arial" panose="020B0604020202020204" pitchFamily="34" charset="0"/>
              </a:rPr>
              <a:t>2. </a:t>
            </a:r>
            <a:r>
              <a:rPr lang="en-US" sz="2800" i="1" dirty="0" err="1">
                <a:solidFill>
                  <a:srgbClr val="FF3399"/>
                </a:solidFill>
                <a:latin typeface="Arial" panose="020B0604020202020204" pitchFamily="34" charset="0"/>
              </a:rPr>
              <a:t>Integrins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Picture 4" descr="d:\Inetpub\ombroot\content\0721601871\graphics\fullsize\S01871-002-f007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049"/>
          <a:stretch>
            <a:fillRect/>
          </a:stretch>
        </p:blipFill>
        <p:spPr bwMode="auto">
          <a:xfrm>
            <a:off x="5292080" y="4690630"/>
            <a:ext cx="3456384" cy="2167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7704" y="260648"/>
            <a:ext cx="6259513" cy="522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Adhesion Molecules and Receptors</a:t>
            </a:r>
            <a:endParaRPr lang="en-US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</a:t>
            </a:r>
            <a:r>
              <a:rPr lang="en-US" dirty="0" smtClean="0">
                <a:latin typeface="Arial Rounded MT Bold" pitchFamily="34" charset="0"/>
              </a:rPr>
              <a:t>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Leukocyte Adhesion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Deficiency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069160"/>
          </a:xfrm>
        </p:spPr>
        <p:txBody>
          <a:bodyPr/>
          <a:lstStyle/>
          <a:p>
            <a:r>
              <a:rPr lang="en-US" sz="2800" dirty="0" smtClean="0"/>
              <a:t>Autosomal recessive defect of </a:t>
            </a:r>
            <a:r>
              <a:rPr lang="en-US" sz="2800" dirty="0" err="1" smtClean="0"/>
              <a:t>integrins</a:t>
            </a:r>
            <a:endParaRPr lang="en-US" sz="2800" dirty="0" smtClean="0"/>
          </a:p>
          <a:p>
            <a:r>
              <a:rPr lang="en-US" sz="2800" dirty="0" smtClean="0"/>
              <a:t>Two types:</a:t>
            </a:r>
          </a:p>
          <a:p>
            <a:pPr lvl="1"/>
            <a:r>
              <a:rPr lang="en-US" sz="2400" dirty="0" smtClean="0"/>
              <a:t>LAD type 1 is a deficiency of β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-integrin</a:t>
            </a:r>
          </a:p>
          <a:p>
            <a:pPr lvl="1"/>
            <a:r>
              <a:rPr lang="en-US" sz="2400" dirty="0" smtClean="0"/>
              <a:t>LAD type 2 is a deficiency of an endothelial cell </a:t>
            </a:r>
            <a:r>
              <a:rPr lang="en-US" sz="2400" dirty="0" err="1" smtClean="0"/>
              <a:t>selectin</a:t>
            </a:r>
            <a:r>
              <a:rPr lang="en-US" sz="2400" dirty="0" smtClean="0"/>
              <a:t> that normally binds </a:t>
            </a:r>
            <a:r>
              <a:rPr lang="en-US" sz="2400" dirty="0" err="1" smtClean="0"/>
              <a:t>neutrophils</a:t>
            </a:r>
            <a:r>
              <a:rPr lang="en-US" sz="2400" dirty="0" smtClean="0"/>
              <a:t>.</a:t>
            </a:r>
          </a:p>
          <a:p>
            <a:r>
              <a:rPr lang="en-US" sz="2800" dirty="0" smtClean="0"/>
              <a:t>Clinical findings:</a:t>
            </a:r>
          </a:p>
          <a:p>
            <a:pPr lvl="1"/>
            <a:r>
              <a:rPr lang="en-US" sz="2400" dirty="0" smtClean="0"/>
              <a:t>Delayed separation of umbilical cord</a:t>
            </a:r>
          </a:p>
          <a:p>
            <a:pPr lvl="1"/>
            <a:r>
              <a:rPr lang="en-US" sz="2400" dirty="0" smtClean="0"/>
              <a:t>Increased circulating </a:t>
            </a:r>
            <a:r>
              <a:rPr lang="en-US" sz="2400" dirty="0" err="1" smtClean="0"/>
              <a:t>neutrophils</a:t>
            </a:r>
            <a:r>
              <a:rPr lang="en-US" sz="2400" dirty="0" smtClean="0"/>
              <a:t> (</a:t>
            </a:r>
            <a:r>
              <a:rPr lang="en-US" sz="2400" dirty="0" err="1" smtClean="0"/>
              <a:t>leukocytosis</a:t>
            </a:r>
            <a:r>
              <a:rPr lang="en-US" sz="2400" dirty="0" smtClean="0"/>
              <a:t> due to loss of the </a:t>
            </a:r>
            <a:r>
              <a:rPr lang="en-US" sz="2400" dirty="0" err="1" smtClean="0"/>
              <a:t>marginating</a:t>
            </a:r>
            <a:r>
              <a:rPr lang="en-US" sz="2400" dirty="0" smtClean="0"/>
              <a:t> pool)</a:t>
            </a:r>
          </a:p>
          <a:p>
            <a:pPr lvl="1"/>
            <a:r>
              <a:rPr lang="en-US" sz="2400" dirty="0" smtClean="0"/>
              <a:t>Recurrent bacterial infection that lack pus formation</a:t>
            </a:r>
          </a:p>
          <a:p>
            <a:pPr lvl="1"/>
            <a:r>
              <a:rPr lang="en-US" sz="2400" dirty="0" smtClean="0"/>
              <a:t>Poor  wound healing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</a:t>
            </a:r>
            <a:r>
              <a:rPr lang="en-US" dirty="0" smtClean="0">
                <a:latin typeface="Arial Rounded MT Bold" pitchFamily="34" charset="0"/>
              </a:rPr>
              <a:t>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</p:spTree>
    <p:extLst>
      <p:ext uri="{BB962C8B-B14F-4D97-AF65-F5344CB8AC3E}">
        <p14:creationId xmlns:p14="http://schemas.microsoft.com/office/powerpoint/2010/main" xmlns="" val="4492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003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728" b="20618"/>
          <a:stretch>
            <a:fillRect/>
          </a:stretch>
        </p:blipFill>
        <p:spPr bwMode="auto">
          <a:xfrm>
            <a:off x="3059832" y="2276872"/>
            <a:ext cx="5722937" cy="424338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683568" y="4869160"/>
            <a:ext cx="3200400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adhesion to endothelium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27584" y="692696"/>
            <a:ext cx="679384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dirty="0">
                <a:solidFill>
                  <a:srgbClr val="FF3399"/>
                </a:solidFill>
                <a:latin typeface="Arial" panose="020B0604020202020204" pitchFamily="34" charset="0"/>
              </a:rPr>
              <a:t>3. 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The </a:t>
            </a:r>
            <a:r>
              <a:rPr lang="en-US" sz="2400" i="1" dirty="0">
                <a:solidFill>
                  <a:srgbClr val="FF3399"/>
                </a:solidFill>
                <a:latin typeface="Arial" panose="020B0604020202020204" pitchFamily="34" charset="0"/>
              </a:rPr>
              <a:t>immunoglobulin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FF3399"/>
                </a:solidFill>
                <a:latin typeface="Arial" panose="020B0604020202020204" pitchFamily="34" charset="0"/>
              </a:rPr>
              <a:t>family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 molecules</a:t>
            </a:r>
            <a:r>
              <a:rPr lang="en-US" sz="2400" dirty="0">
                <a:latin typeface="Arial" panose="020B0604020202020204" pitchFamily="34" charset="0"/>
              </a:rPr>
              <a:t> :</a:t>
            </a:r>
          </a:p>
          <a:p>
            <a:pPr lvl="1" algn="ctr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ICAM-1 (intercellular adhesion molecule 1) </a:t>
            </a:r>
          </a:p>
          <a:p>
            <a:pPr lvl="1" algn="ctr"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</a:rPr>
              <a:t> VCAM-1 (vascular cell adhesion molecule 1</a:t>
            </a:r>
            <a:r>
              <a:rPr lang="en-US" sz="2400" dirty="0" smtClean="0">
                <a:latin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010400" y="152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32656"/>
            <a:ext cx="6259512" cy="8001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Adhesion Molecules and Receptors</a:t>
            </a:r>
            <a:endParaRPr lang="en-US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492896"/>
            <a:ext cx="309634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IL-1 and TNF activate intercellular adhesion molecule (ICAM) and vascular cell adhesion molecule (VCAM) on </a:t>
            </a:r>
            <a:r>
              <a:rPr lang="en-US" sz="2000" b="1" dirty="0" err="1" smtClean="0"/>
              <a:t>venular</a:t>
            </a:r>
            <a:r>
              <a:rPr lang="en-US" sz="2000" b="1" dirty="0" smtClean="0"/>
              <a:t> endothelial cells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</a:t>
            </a:r>
            <a:r>
              <a:rPr lang="en-US" dirty="0" smtClean="0">
                <a:latin typeface="Arial Rounded MT Bold" pitchFamily="34" charset="0"/>
              </a:rPr>
              <a:t>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0030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085"/>
          <a:stretch>
            <a:fillRect/>
          </a:stretch>
        </p:blipFill>
        <p:spPr bwMode="auto">
          <a:xfrm>
            <a:off x="2123728" y="2348880"/>
            <a:ext cx="6572249" cy="438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92696"/>
            <a:ext cx="8424168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i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Mucin</a:t>
            </a: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-like </a:t>
            </a:r>
            <a:r>
              <a:rPr lang="en-US" sz="2400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glycoproteins</a:t>
            </a:r>
            <a:r>
              <a:rPr lang="en-US" sz="2400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PECAM-1   </a:t>
            </a:r>
            <a:endParaRPr lang="en-US" sz="2400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dirty="0">
                <a:latin typeface="Arial" pitchFamily="34" charset="0"/>
                <a:cs typeface="Arial" pitchFamily="34" charset="0"/>
              </a:rPr>
              <a:t>these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glycoproteins</a:t>
            </a:r>
            <a:r>
              <a:rPr lang="en-US" dirty="0">
                <a:latin typeface="Arial" pitchFamily="34" charset="0"/>
                <a:cs typeface="Arial" pitchFamily="34" charset="0"/>
              </a:rPr>
              <a:t> are found in the extracellular matrix and on cell surfaces.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467544" y="5085184"/>
            <a:ext cx="5472608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Neutrophils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monocytes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lymphocytes,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eosinophils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basophils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all use the same pathway to migrate from the blood into tissues.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332656"/>
            <a:ext cx="6259512" cy="8001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Adhesion Molecules and Receptors</a:t>
            </a:r>
            <a:endParaRPr lang="en-US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412776"/>
            <a:ext cx="8676456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 err="1" smtClean="0"/>
              <a:t>Neutrophils</a:t>
            </a:r>
            <a:r>
              <a:rPr lang="en-US" sz="2000" dirty="0" smtClean="0"/>
              <a:t> moving along the </a:t>
            </a:r>
            <a:r>
              <a:rPr lang="en-US" sz="2000" dirty="0" err="1" smtClean="0"/>
              <a:t>venular</a:t>
            </a:r>
            <a:r>
              <a:rPr lang="en-US" sz="2000" dirty="0" smtClean="0"/>
              <a:t> endothelium dissolve the </a:t>
            </a:r>
            <a:r>
              <a:rPr lang="en-US" sz="2000" dirty="0" err="1" smtClean="0"/>
              <a:t>venular</a:t>
            </a:r>
            <a:r>
              <a:rPr lang="en-US" sz="2000" dirty="0" smtClean="0"/>
              <a:t> basement membrane (release type IV </a:t>
            </a:r>
            <a:r>
              <a:rPr lang="en-US" sz="2000" dirty="0" err="1" smtClean="0"/>
              <a:t>collagenase</a:t>
            </a:r>
            <a:r>
              <a:rPr lang="en-US" sz="2000" dirty="0" smtClean="0"/>
              <a:t>) exposed by previous histamine-mediated endothelial cell contraction and enter the interstitial tissue.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</a:t>
            </a:r>
            <a:r>
              <a:rPr lang="en-US" dirty="0" smtClean="0">
                <a:latin typeface="Arial Rounded MT Bold" pitchFamily="34" charset="0"/>
              </a:rPr>
              <a:t>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772400" cy="381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i="1" dirty="0">
                <a:latin typeface="Arial" pitchFamily="34" charset="0"/>
                <a:cs typeface="Arial" pitchFamily="34" charset="0"/>
              </a:rPr>
              <a:t>Leukocyte Adhesion and Transmigration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5711825" cy="4248150"/>
          </a:xfrm>
        </p:spPr>
        <p:txBody>
          <a:bodyPr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Migration of the leukocytes through the endothelium is called: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2400" b="1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b="1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Transmigration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b="1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    			</a:t>
            </a:r>
            <a:r>
              <a:rPr lang="en-US" b="1" i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Diapedesis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Diapedesis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occurs predominantly in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postcapillary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venules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388" name="Picture 4" descr="d:\Inetpub\ombroot\content\0721601871\graphics\fullsize\S01871-002-f006.jpg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87" t="7867" b="6761"/>
          <a:stretch>
            <a:fillRect/>
          </a:stretch>
        </p:blipFill>
        <p:spPr bwMode="auto">
          <a:xfrm>
            <a:off x="5940425" y="1844675"/>
            <a:ext cx="2771775" cy="3906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3663" y="2205038"/>
            <a:ext cx="1206500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BV lumen</a:t>
            </a:r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7164388" y="5157788"/>
            <a:ext cx="1585912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Extravascular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</a:t>
            </a:r>
            <a:r>
              <a:rPr lang="en-US" dirty="0" smtClean="0">
                <a:latin typeface="Arial Rounded MT Bold" pitchFamily="34" charset="0"/>
              </a:rPr>
              <a:t>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736725"/>
            <a:ext cx="8143875" cy="378050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 dirty="0">
                <a:latin typeface="Tahoma" pitchFamily="34" charset="0"/>
                <a:ea typeface="Tahoma" pitchFamily="34" charset="0"/>
                <a:cs typeface="+mj-cs"/>
              </a:rPr>
              <a:t>The type of emigrating leukocyte varies with the age of the inflammatory response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+mj-cs"/>
              </a:rPr>
              <a:t> </a:t>
            </a:r>
            <a:endParaRPr lang="en-US" sz="3000" dirty="0">
              <a:latin typeface="Tahoma" pitchFamily="34" charset="0"/>
              <a:ea typeface="Tahoma" pitchFamily="34" charset="0"/>
              <a:cs typeface="+mj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 dirty="0">
                <a:latin typeface="Tahoma" pitchFamily="34" charset="0"/>
                <a:ea typeface="Tahoma" pitchFamily="34" charset="0"/>
                <a:cs typeface="+mj-cs"/>
              </a:rPr>
              <a:t>In most forms of acute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+mj-cs"/>
              </a:rPr>
              <a:t>inflammation: neutrophils predominate </a:t>
            </a:r>
            <a:r>
              <a:rPr lang="en-US" sz="3000" dirty="0">
                <a:latin typeface="Tahoma" pitchFamily="34" charset="0"/>
                <a:ea typeface="Tahoma" pitchFamily="34" charset="0"/>
                <a:cs typeface="+mj-cs"/>
              </a:rPr>
              <a:t>in the inflammatory infiltrate during the first 6 to 24 hours, then are replaced by monocytes in 24 to 48 hours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3568" y="620688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003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560840" cy="47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95268" y="5949280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rgbClr val="F775E8"/>
                </a:solidFill>
                <a:latin typeface="Arial" pitchFamily="34" charset="0"/>
              </a:rPr>
              <a:t>WHY?</a:t>
            </a:r>
            <a:endParaRPr lang="en-US" sz="2000" b="1" dirty="0">
              <a:solidFill>
                <a:srgbClr val="F775E8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2204864"/>
            <a:ext cx="8143875" cy="45005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neutrophils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are more numerous in the blood, they respond more rapidly to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chemokines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are short-lived; they undergo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apoptosis and disappear after 24 to 48 hours,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whereas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monocytes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survive longer.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55576" y="1268760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444500" y="1844675"/>
            <a:ext cx="8015288" cy="4114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type of emigrating leukocyte varies with the type of stimulus: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viral infections, lymphocytes may be the first cells to arrive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In some hypersensitivity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reactions and parasitic infection,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eosinophil may be the main cell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type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Chronic inflammation lymphocytes plasma cells and macrophages are present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27584" y="1052736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7772400" cy="609600"/>
          </a:xfrm>
        </p:spPr>
        <p:txBody>
          <a:bodyPr/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7544" y="1052736"/>
            <a:ext cx="8305800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anose="020B0604020202020204" pitchFamily="34" charset="0"/>
              </a:rPr>
              <a:t>After extravasation, leukocytes emigrate in tissues toward the site of injury by a process called </a:t>
            </a:r>
            <a:r>
              <a:rPr lang="en-US" sz="2800" i="1" dirty="0">
                <a:latin typeface="Arial" panose="020B0604020202020204" pitchFamily="34" charset="0"/>
              </a:rPr>
              <a:t>chemotaxis</a:t>
            </a:r>
            <a:r>
              <a:rPr lang="en-US" sz="2800" dirty="0">
                <a:latin typeface="Arial" panose="020B0604020202020204" pitchFamily="34" charset="0"/>
              </a:rPr>
              <a:t>, defined  as locomotion oriented along a 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chemical gradient !!!!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</a:rPr>
              <a:t>				</a:t>
            </a:r>
            <a:r>
              <a:rPr lang="en-US" sz="3200" dirty="0" err="1" smtClean="0">
                <a:solidFill>
                  <a:srgbClr val="F222D9"/>
                </a:solidFill>
                <a:latin typeface="Arial" panose="020B0604020202020204" pitchFamily="34" charset="0"/>
              </a:rPr>
              <a:t>Chemoattractants</a:t>
            </a:r>
            <a:endParaRPr lang="en-US" sz="2800" dirty="0">
              <a:solidFill>
                <a:srgbClr val="F222D9"/>
              </a:solidFill>
              <a:latin typeface="Arial" panose="020B0604020202020204" pitchFamily="34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636" y="3933056"/>
            <a:ext cx="7570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7375"/>
            <a:ext cx="833920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Neutrophils are attracted by bacterial products, IL-8, C5a &amp; LTB4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5805264"/>
            <a:ext cx="892971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Chemokines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act on the adherent leukocytes and stimulate the cells to migrate toward the site of injury or infection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3164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3. Describe </a:t>
            </a:r>
            <a:r>
              <a:rPr lang="en-US" dirty="0" smtClean="0">
                <a:latin typeface="Arial Rounded MT Bold" pitchFamily="34" charset="0"/>
              </a:rPr>
              <a:t>the meaning and utility of </a:t>
            </a:r>
            <a:r>
              <a:rPr lang="en-US" dirty="0" err="1" smtClean="0">
                <a:latin typeface="Arial Rounded MT Bold" pitchFamily="34" charset="0"/>
              </a:rPr>
              <a:t>chemotaxis</a:t>
            </a:r>
            <a:r>
              <a:rPr lang="en-US" dirty="0" smtClean="0">
                <a:latin typeface="Arial Rounded MT Bold" pitchFamily="34" charset="0"/>
              </a:rPr>
              <a:t>. Understand the role that </a:t>
            </a:r>
            <a:r>
              <a:rPr lang="en-US" dirty="0" err="1" smtClean="0">
                <a:latin typeface="Arial Rounded MT Bold" pitchFamily="34" charset="0"/>
              </a:rPr>
              <a:t>chemokines</a:t>
            </a:r>
            <a:r>
              <a:rPr lang="en-US" dirty="0" smtClean="0">
                <a:latin typeface="Arial Rounded MT Bold" pitchFamily="34" charset="0"/>
              </a:rPr>
              <a:t> play in inflammation.</a:t>
            </a:r>
            <a:endParaRPr lang="en-US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the relevant page numbers..</a:t>
            </a:r>
            <a:endParaRPr lang="ar-SA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Robbins Basic Pathology 9</a:t>
            </a:r>
            <a:r>
              <a:rPr lang="en-US" baseline="30000" smtClean="0">
                <a:cs typeface="Arial" panose="020B0604020202020204" pitchFamily="34" charset="0"/>
              </a:rPr>
              <a:t>th</a:t>
            </a:r>
            <a:r>
              <a:rPr lang="en-US" smtClean="0">
                <a:cs typeface="Arial" panose="020B0604020202020204" pitchFamily="34" charset="0"/>
              </a:rPr>
              <a:t> edition,            pages 34-41</a:t>
            </a:r>
          </a:p>
          <a:p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556792"/>
            <a:ext cx="7772400" cy="609600"/>
          </a:xfrm>
        </p:spPr>
        <p:txBody>
          <a:bodyPr/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222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Chemoattractants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323528" y="2492896"/>
            <a:ext cx="8305800" cy="3694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Exogenous and endogenous substances  </a:t>
            </a:r>
          </a:p>
          <a:p>
            <a:pPr marL="914400" lvl="1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most common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exogenous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agents are </a:t>
            </a:r>
            <a:r>
              <a:rPr lang="en-US" sz="24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bacterial products</a:t>
            </a:r>
            <a:r>
              <a:rPr lang="en-US" sz="24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914400" lvl="1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Endogenous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chemoattractants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include several chemical mediators: </a:t>
            </a:r>
          </a:p>
          <a:p>
            <a:pPr marL="914400" lvl="1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components of the complement system, particularly 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C5a</a:t>
            </a:r>
            <a:r>
              <a:rPr lang="en-US" sz="2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products of the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lipoxygenase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pathway, mainly </a:t>
            </a:r>
            <a:r>
              <a:rPr lang="en-US" sz="2000" i="1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leukotriene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en-US" sz="2000" i="1" baseline="-30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(LTB</a:t>
            </a:r>
            <a:r>
              <a:rPr lang="en-US" sz="2000" i="1" baseline="-30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cytokines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particularly those of the </a:t>
            </a:r>
            <a:r>
              <a:rPr lang="en-US" sz="2000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chemokine</a:t>
            </a:r>
            <a:r>
              <a:rPr lang="en-US" sz="2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family (e.g., IL-8).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3164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3. Describe </a:t>
            </a:r>
            <a:r>
              <a:rPr lang="en-US" dirty="0" smtClean="0">
                <a:latin typeface="Arial Rounded MT Bold" pitchFamily="34" charset="0"/>
              </a:rPr>
              <a:t>the meaning and utility of </a:t>
            </a:r>
            <a:r>
              <a:rPr lang="en-US" dirty="0" err="1" smtClean="0">
                <a:latin typeface="Arial Rounded MT Bold" pitchFamily="34" charset="0"/>
              </a:rPr>
              <a:t>chemotaxis</a:t>
            </a:r>
            <a:r>
              <a:rPr lang="en-US" dirty="0" smtClean="0">
                <a:latin typeface="Arial Rounded MT Bold" pitchFamily="34" charset="0"/>
              </a:rPr>
              <a:t>. Understand the role that </a:t>
            </a:r>
            <a:r>
              <a:rPr lang="en-US" dirty="0" err="1" smtClean="0">
                <a:latin typeface="Arial Rounded MT Bold" pitchFamily="34" charset="0"/>
              </a:rPr>
              <a:t>chemokines</a:t>
            </a:r>
            <a:r>
              <a:rPr lang="en-US" dirty="0" smtClean="0">
                <a:latin typeface="Arial Rounded MT Bold" pitchFamily="34" charset="0"/>
              </a:rPr>
              <a:t> play in inflammation.</a:t>
            </a:r>
            <a:endParaRPr lang="en-US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692696"/>
            <a:ext cx="831641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</a:rPr>
              <a:t>All these </a:t>
            </a:r>
            <a:r>
              <a:rPr lang="en-US" sz="2400" dirty="0" err="1">
                <a:latin typeface="Arial" pitchFamily="34" charset="0"/>
              </a:rPr>
              <a:t>chemotactic</a:t>
            </a:r>
            <a:r>
              <a:rPr lang="en-US" sz="2400" dirty="0">
                <a:latin typeface="Arial" pitchFamily="34" charset="0"/>
              </a:rPr>
              <a:t> agents bind to specific seven-</a:t>
            </a:r>
            <a:r>
              <a:rPr lang="en-US" sz="2400" dirty="0" err="1">
                <a:latin typeface="Arial" pitchFamily="34" charset="0"/>
              </a:rPr>
              <a:t>transmembrane</a:t>
            </a:r>
            <a:r>
              <a:rPr lang="en-US" sz="2400" dirty="0">
                <a:latin typeface="Arial" pitchFamily="34" charset="0"/>
              </a:rPr>
              <a:t> G-protein-coupled receptors (GPCRs) on the surface of leukocytes.</a:t>
            </a:r>
            <a:endParaRPr lang="en-US" sz="2400" dirty="0"/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8840"/>
            <a:ext cx="8748712" cy="452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83164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3. Describe </a:t>
            </a:r>
            <a:r>
              <a:rPr lang="en-US" dirty="0" smtClean="0">
                <a:latin typeface="Arial Rounded MT Bold" pitchFamily="34" charset="0"/>
              </a:rPr>
              <a:t>the meaning and utility of </a:t>
            </a:r>
            <a:r>
              <a:rPr lang="en-US" dirty="0" err="1" smtClean="0">
                <a:latin typeface="Arial Rounded MT Bold" pitchFamily="34" charset="0"/>
              </a:rPr>
              <a:t>chemotaxis</a:t>
            </a:r>
            <a:r>
              <a:rPr lang="en-US" dirty="0" smtClean="0">
                <a:latin typeface="Arial Rounded MT Bold" pitchFamily="34" charset="0"/>
              </a:rPr>
              <a:t>. Understand the role that </a:t>
            </a:r>
            <a:r>
              <a:rPr lang="en-US" dirty="0" err="1" smtClean="0">
                <a:latin typeface="Arial Rounded MT Bold" pitchFamily="34" charset="0"/>
              </a:rPr>
              <a:t>chemokines</a:t>
            </a:r>
            <a:r>
              <a:rPr lang="en-US" dirty="0" smtClean="0">
                <a:latin typeface="Arial Rounded MT Bold" pitchFamily="34" charset="0"/>
              </a:rPr>
              <a:t> play in inflammation.</a:t>
            </a:r>
            <a:endParaRPr lang="en-US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9338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91680" y="692696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Scanning electron micrograph of a moving leukocyte in culture showing a </a:t>
            </a:r>
            <a:r>
              <a:rPr lang="en-US" dirty="0" err="1" smtClean="0"/>
              <a:t>filopodium</a:t>
            </a:r>
            <a:r>
              <a:rPr lang="en-US" dirty="0" smtClean="0"/>
              <a:t> and a trailing tail.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683568" y="1700808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The leukocyte moves by extending </a:t>
            </a:r>
            <a:r>
              <a:rPr lang="en-US" sz="2400" dirty="0" err="1" smtClean="0"/>
              <a:t>filopodia</a:t>
            </a:r>
            <a:r>
              <a:rPr lang="en-US" sz="2400" dirty="0" smtClean="0"/>
              <a:t> that pull the back of the cell in the direction of extension</a:t>
            </a:r>
            <a:endParaRPr lang="ar-SA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3164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3. Describe </a:t>
            </a:r>
            <a:r>
              <a:rPr lang="en-US" dirty="0" smtClean="0">
                <a:latin typeface="Arial Rounded MT Bold" pitchFamily="34" charset="0"/>
              </a:rPr>
              <a:t>the meaning and utility of </a:t>
            </a:r>
            <a:r>
              <a:rPr lang="en-US" dirty="0" err="1" smtClean="0">
                <a:latin typeface="Arial Rounded MT Bold" pitchFamily="34" charset="0"/>
              </a:rPr>
              <a:t>chemotaxis</a:t>
            </a:r>
            <a:r>
              <a:rPr lang="en-US" dirty="0" smtClean="0">
                <a:latin typeface="Arial Rounded MT Bold" pitchFamily="34" charset="0"/>
              </a:rPr>
              <a:t>. Understand the role that </a:t>
            </a:r>
            <a:r>
              <a:rPr lang="en-US" dirty="0" err="1" smtClean="0">
                <a:latin typeface="Arial Rounded MT Bold" pitchFamily="34" charset="0"/>
              </a:rPr>
              <a:t>chemokines</a:t>
            </a:r>
            <a:r>
              <a:rPr lang="en-US" dirty="0" smtClean="0">
                <a:latin typeface="Arial Rounded MT Bold" pitchFamily="34" charset="0"/>
              </a:rPr>
              <a:t> play in inflammation.</a:t>
            </a:r>
            <a:endParaRPr lang="en-US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1143000"/>
            <a:ext cx="8345487" cy="4616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/>
              <a:t>Leukocyte Activation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 err="1"/>
              <a:t>Phagocytosis</a:t>
            </a:r>
            <a:endParaRPr lang="en-US" sz="4000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Intracellular destruction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Liberation of substances that destroy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extracellular microbes and dead tissues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Production of mediators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323528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Phagocytosis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7638"/>
            <a:ext cx="4763004" cy="4525963"/>
          </a:xfrm>
        </p:spPr>
        <p:txBody>
          <a:bodyPr rtlCol="1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involves three distinct but interrelated steps </a:t>
            </a:r>
          </a:p>
          <a:p>
            <a:pPr marL="1099566" lvl="1" indent="-5143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Recognition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Attachment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particle to be ingested by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leukocyte</a:t>
            </a:r>
          </a:p>
          <a:p>
            <a:pPr marL="1099566" lvl="1" indent="-5143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(2) its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Engulfment</a:t>
            </a:r>
            <a:r>
              <a:rPr lang="en-US" dirty="0">
                <a:latin typeface="Arial" pitchFamily="34" charset="0"/>
                <a:cs typeface="Arial" pitchFamily="34" charset="0"/>
              </a:rPr>
              <a:t>, with subsequent formation of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phagocytic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vacuole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(3)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killing</a:t>
            </a:r>
            <a:r>
              <a:rPr lang="en-US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Degradation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ingested material.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6532" y="2555286"/>
            <a:ext cx="4057468" cy="2842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577"/>
          <a:stretch>
            <a:fillRect/>
          </a:stretch>
        </p:blipFill>
        <p:spPr bwMode="auto">
          <a:xfrm>
            <a:off x="683568" y="1196752"/>
            <a:ext cx="3674842" cy="546299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543300" cy="36480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88024" y="5445224"/>
            <a:ext cx="388843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Immune </a:t>
            </a:r>
            <a:r>
              <a:rPr lang="en-US" sz="2000" b="1" dirty="0" err="1" smtClean="0"/>
              <a:t>phagocytosis</a:t>
            </a:r>
            <a:r>
              <a:rPr lang="en-US" sz="2000" b="1" dirty="0" smtClean="0"/>
              <a:t> is much more efficient than nonspecific </a:t>
            </a:r>
            <a:r>
              <a:rPr lang="en-US" sz="2000" b="1" dirty="0" err="1" smtClean="0"/>
              <a:t>phagocytosis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555776" y="764704"/>
            <a:ext cx="3824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Phagocytosis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by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neutrophils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23528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7772400" cy="9144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Leukocyte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activation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> (1) Recognition and Attachment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err="1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Opsonization</a:t>
            </a:r>
            <a:r>
              <a:rPr lang="en-US" sz="3600" i="1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6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060848"/>
            <a:ext cx="8686800" cy="4797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Is 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process of coating a particle, such as a microbe, to target it for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substances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that do this are </a:t>
            </a:r>
            <a:r>
              <a:rPr lang="en-US" sz="2800" i="1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opsonins</a:t>
            </a:r>
            <a:r>
              <a:rPr lang="en-US" sz="28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These substances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include: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antibodies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IgG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complement proteins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C3)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And others: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lectins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(mannose-binding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lectin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(MBL), </a:t>
            </a:r>
            <a:r>
              <a:rPr lang="en-US" dirty="0" err="1" smtClean="0"/>
              <a:t>collectins</a:t>
            </a:r>
            <a:r>
              <a:rPr lang="en-US" sz="2400" dirty="0" err="1" smtClean="0"/>
              <a:t>,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fibronectin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fibrinogen, and C-reactive protein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These can coat microbes and are recognized by receptors 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phagocytes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C3b receptors).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.miami.edu/tom/courses/bil255/bil255goods/u3fg9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3696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96" y="46365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20695"/>
            <a:ext cx="82089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b="1" dirty="0" err="1" smtClean="0"/>
              <a:t>Neutrophil</a:t>
            </a:r>
            <a:r>
              <a:rPr lang="en-CA" sz="2000" b="1" dirty="0" smtClean="0"/>
              <a:t> extracellular traps (NETs) </a:t>
            </a:r>
            <a:endParaRPr lang="ar-SA" sz="2000" b="1" dirty="0" smtClean="0"/>
          </a:p>
          <a:p>
            <a:pPr algn="l"/>
            <a:r>
              <a:rPr lang="en-CA" dirty="0" smtClean="0"/>
              <a:t>A, Healthy </a:t>
            </a:r>
            <a:r>
              <a:rPr lang="en-CA" dirty="0" err="1" smtClean="0"/>
              <a:t>neutrophils</a:t>
            </a:r>
            <a:r>
              <a:rPr lang="en-CA" dirty="0" smtClean="0"/>
              <a:t> with nuclei stained red and cytoplasm green. </a:t>
            </a:r>
            <a:endParaRPr lang="ar-SA" dirty="0" smtClean="0"/>
          </a:p>
          <a:p>
            <a:pPr algn="l"/>
            <a:r>
              <a:rPr lang="en-CA" dirty="0" smtClean="0"/>
              <a:t>B, Release of nuclear material from </a:t>
            </a:r>
            <a:r>
              <a:rPr lang="en-CA" dirty="0" err="1" smtClean="0"/>
              <a:t>neutrophils</a:t>
            </a:r>
            <a:r>
              <a:rPr lang="en-CA" dirty="0" smtClean="0"/>
              <a:t> (note that two have lost their nuclei), forming extracellular traps. </a:t>
            </a:r>
            <a:endParaRPr lang="ar-SA" dirty="0" smtClean="0"/>
          </a:p>
          <a:p>
            <a:pPr algn="l"/>
            <a:r>
              <a:rPr lang="en-CA" dirty="0" smtClean="0"/>
              <a:t>C, An electron micrograph of bacteria (staphylococci) trapped in NETs.</a:t>
            </a:r>
            <a:endParaRPr lang="ar-SA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0200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/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Engulfment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411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During engulfment, extensions of the cytoplasm (pseudopods) flow around the particle to be engulfed, eventually resulting in complete enclosure of the particle within a </a:t>
            </a:r>
            <a:r>
              <a:rPr lang="en-US" b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phagosome</a:t>
            </a:r>
          </a:p>
        </p:txBody>
      </p:sp>
      <p:pic>
        <p:nvPicPr>
          <p:cNvPr id="407556" name="Picture 4" descr="f003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369"/>
          <a:stretch>
            <a:fillRect/>
          </a:stretch>
        </p:blipFill>
        <p:spPr bwMode="auto">
          <a:xfrm>
            <a:off x="3929063" y="1143000"/>
            <a:ext cx="509111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5900" y="4508500"/>
            <a:ext cx="87487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</a:rPr>
              <a:t>The phagocytic vacuole then fuses with a </a:t>
            </a:r>
            <a:r>
              <a:rPr lang="en-US" sz="2800" dirty="0" err="1">
                <a:latin typeface="Arial" panose="020B0604020202020204" pitchFamily="34" charset="0"/>
              </a:rPr>
              <a:t>lysosomal</a:t>
            </a:r>
            <a:r>
              <a:rPr lang="en-US" sz="2800" dirty="0">
                <a:latin typeface="Arial" panose="020B0604020202020204" pitchFamily="34" charset="0"/>
              </a:rPr>
              <a:t> granule, resulting in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</a:rPr>
              <a:t>phagolysosome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</a:endParaRPr>
          </a:p>
          <a:p>
            <a:endParaRPr lang="ar-SA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488" tIns="44450" rIns="90488" bIns="44450"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Acute Inflammation</a:t>
            </a:r>
            <a:br>
              <a:rPr lang="en-US" dirty="0"/>
            </a:b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CELLULAR 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EVENTS:</a:t>
            </a:r>
            <a:endParaRPr lang="en-US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 rtlCol="1"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critical function of inflammation is to deliver leukocytes to the site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injury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to activate the leukocytes to perform their normal functions in host defense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WHAT ARE THESE FUNCTION?</a:t>
            </a:r>
            <a:endParaRPr lang="en-US" sz="24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Leukocytes ingest offending agents, kill bacteria and other microbes, and get rid of necrotic tissue and foreign substances.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may induce tissue damage and prolong inflammation, since the leukocyte products that destroy microbes and necrotic tissues can also injure normal host tissues. 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2500" y="2051050"/>
            <a:ext cx="3530600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LEUKOCYTE EXTRAVASATION</a:t>
            </a:r>
            <a:endParaRPr lang="ar-S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Inetpub\ombroot\content\0721601871\graphics\fullsize\S01871-002-f01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53"/>
          <a:stretch>
            <a:fillRect/>
          </a:stretch>
        </p:blipFill>
        <p:spPr bwMode="auto">
          <a:xfrm>
            <a:off x="251520" y="857250"/>
            <a:ext cx="8686800" cy="5740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7724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i="1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/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Killing and Degradation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205038"/>
            <a:ext cx="8429625" cy="2232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 mechanisms for Microbial killing: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xygen-dependent mechanisms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2. Oxygen-independent mechanisms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0"/>
            <a:ext cx="59046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5 . List </a:t>
            </a:r>
            <a:r>
              <a:rPr lang="en-US" dirty="0" smtClean="0">
                <a:latin typeface="Arial Rounded MT Bold" pitchFamily="34" charset="0"/>
              </a:rPr>
              <a:t>the mechanisms of microbial killing. </a:t>
            </a:r>
            <a:endParaRPr lang="en-US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Oxygen-Dependent Mechanisms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1747" name="Picture 4" descr="d:\Inetpub\ombroot\content\0721601871\graphics\fullsize\S01871-002-f01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32"/>
          <a:stretch>
            <a:fillRect/>
          </a:stretch>
        </p:blipFill>
        <p:spPr>
          <a:xfrm>
            <a:off x="2043242" y="2618458"/>
            <a:ext cx="4896544" cy="420295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1052736"/>
            <a:ext cx="791527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Arial" pitchFamily="34" charset="0"/>
              </a:rPr>
              <a:t>The H</a:t>
            </a:r>
            <a:r>
              <a:rPr lang="en-US" sz="2800" i="1" baseline="-30000" dirty="0">
                <a:latin typeface="Arial" pitchFamily="34" charset="0"/>
              </a:rPr>
              <a:t>2</a:t>
            </a:r>
            <a:r>
              <a:rPr lang="en-US" sz="2800" i="1" dirty="0">
                <a:latin typeface="Arial" pitchFamily="34" charset="0"/>
              </a:rPr>
              <a:t>O</a:t>
            </a:r>
            <a:r>
              <a:rPr lang="en-US" sz="2800" i="1" baseline="-30000" dirty="0">
                <a:latin typeface="Arial" pitchFamily="34" charset="0"/>
              </a:rPr>
              <a:t>2</a:t>
            </a:r>
            <a:r>
              <a:rPr lang="en-US" sz="2800" i="1" dirty="0">
                <a:latin typeface="Arial" pitchFamily="34" charset="0"/>
              </a:rPr>
              <a:t>-MPO-halide system is the most efficient bactericidal system in </a:t>
            </a:r>
            <a:r>
              <a:rPr lang="en-US" sz="2800" i="1" dirty="0" smtClean="0">
                <a:latin typeface="Arial" pitchFamily="34" charset="0"/>
              </a:rPr>
              <a:t>neutrophils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313" y="2012485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074742" y="2132855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oxidase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97878" y="2051050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67480" y="1868597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_</a:t>
            </a:r>
            <a:endParaRPr lang="en-US" sz="2000" b="1" dirty="0"/>
          </a:p>
        </p:txBody>
      </p:sp>
      <p:sp>
        <p:nvSpPr>
          <p:cNvPr id="10" name="Right Arrow 9"/>
          <p:cNvSpPr/>
          <p:nvPr/>
        </p:nvSpPr>
        <p:spPr>
          <a:xfrm>
            <a:off x="2817160" y="2171420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6991" y="2093881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dirty="0" smtClean="0"/>
              <a:t>2</a:t>
            </a:r>
            <a:r>
              <a:rPr lang="en-US" sz="2800" dirty="0" smtClean="0"/>
              <a:t>O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882873" y="2132855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MPO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69795" y="2093881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HOCL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79512" y="0"/>
            <a:ext cx="59046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5 . List </a:t>
            </a:r>
            <a:r>
              <a:rPr lang="en-US" dirty="0" smtClean="0">
                <a:latin typeface="Arial Rounded MT Bold" pitchFamily="34" charset="0"/>
              </a:rPr>
              <a:t>the mechanisms of microbial killing. </a:t>
            </a:r>
            <a:endParaRPr lang="en-US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765175"/>
            <a:ext cx="8208963" cy="5832475"/>
          </a:xfrm>
        </p:spPr>
        <p:txBody>
          <a:bodyPr rtlCol="1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2. Oxygen-independent </a:t>
            </a:r>
            <a:r>
              <a:rPr lang="en-US" sz="36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mechanisms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through the action of substances in leukocyte granules. These include: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bactericidal permeability increasing protein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BPI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lysozyme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lactoferrin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major basic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protein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defensins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000" baseline="300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addition,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neutrophil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granules contain many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enzymes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such as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elastase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that also contribute to microbial killing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0"/>
            <a:ext cx="59046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5 . List </a:t>
            </a:r>
            <a:r>
              <a:rPr lang="en-US" dirty="0" smtClean="0">
                <a:latin typeface="Arial Rounded MT Bold" pitchFamily="34" charset="0"/>
              </a:rPr>
              <a:t>the mechanisms of microbial killing. </a:t>
            </a:r>
            <a:endParaRPr lang="en-US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Summary of Phagocytosis</a:t>
            </a:r>
            <a:endParaRPr lang="ar-SA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7813" y="908050"/>
            <a:ext cx="8686800" cy="573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0648"/>
            <a:ext cx="7772400" cy="11430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500188"/>
            <a:ext cx="8229600" cy="4829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Defects in leukocyte function, both genetic and acquired, lead to increased vulnerability to infections: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Defects in leukocyte adhesion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Defects in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phagolysosome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Defects in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microbicidal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activity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436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6. Know </a:t>
            </a:r>
            <a:r>
              <a:rPr lang="en-US" dirty="0" smtClean="0">
                <a:latin typeface="Arial Rounded MT Bold" pitchFamily="34" charset="0"/>
              </a:rPr>
              <a:t>various defects in leukocyte function.</a:t>
            </a:r>
            <a:endParaRPr lang="en-US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144000" cy="55721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Genetic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9436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Leukocyte adhesion deficiency 1and 2</a:t>
            </a:r>
          </a:p>
          <a:p>
            <a:pPr marL="651510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Chédiak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-Higashi syndrome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Protein involved in organelle membrane fusion      (no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phagolysosomes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9436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Chronic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granulomatous disease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Decreased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oxidative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burst. 2 types: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A. X-linked: 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NADPH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oxidase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(membrane component)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B. Autosomal recessive: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a. NADPH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oxidase (cytoplasmic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components)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b. Myeloperoxidase deficiency: (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absent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MPO-H2O2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pt. have increased risk of candida infection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436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6. Know </a:t>
            </a:r>
            <a:r>
              <a:rPr lang="en-US" dirty="0" smtClean="0">
                <a:latin typeface="Arial Rounded MT Bold" pitchFamily="34" charset="0"/>
              </a:rPr>
              <a:t>various defects in leukocyte function.</a:t>
            </a:r>
            <a:endParaRPr lang="en-US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i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8136904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endParaRPr lang="en-US" sz="3600" dirty="0" smtClean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 injury, diabetes, malignancy, sepsis,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immunodeficiencies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  <a:endParaRPr lang="en-US" sz="3200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Hemodialysis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diabetes mellitus</a:t>
            </a:r>
            <a:endParaRPr lang="en-US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Adhesion</a:t>
            </a:r>
            <a:endParaRPr lang="en-US" sz="3200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Leukemia, anemia, sepsis, diabetes, neonates, malnutrition</a:t>
            </a:r>
            <a:endParaRPr lang="en-US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Phagocytosis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microbicidal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activity</a:t>
            </a:r>
            <a:endParaRPr lang="en-US" sz="3200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436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6. Know </a:t>
            </a:r>
            <a:r>
              <a:rPr lang="en-US" dirty="0" smtClean="0">
                <a:latin typeface="Arial Rounded MT Bold" pitchFamily="34" charset="0"/>
              </a:rPr>
              <a:t>various defects in leukocyte function.</a:t>
            </a:r>
            <a:endParaRPr lang="en-US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08112"/>
          </a:xfrm>
        </p:spPr>
        <p:txBody>
          <a:bodyPr/>
          <a:lstStyle/>
          <a:p>
            <a:r>
              <a:rPr lang="en-US" sz="4000" dirty="0" smtClean="0"/>
              <a:t>Defect in </a:t>
            </a:r>
            <a:r>
              <a:rPr lang="en-US" sz="4000" b="1" dirty="0" err="1">
                <a:solidFill>
                  <a:srgbClr val="FF3399"/>
                </a:solidFill>
                <a:latin typeface="Arial" panose="020B0604020202020204" pitchFamily="34" charset="0"/>
              </a:rPr>
              <a:t>phagolysosome</a:t>
            </a:r>
            <a:r>
              <a:rPr lang="en-US" sz="4000" dirty="0" smtClean="0"/>
              <a:t> formation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23" y="980728"/>
            <a:ext cx="8229600" cy="576064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Chediak</a:t>
            </a:r>
            <a:r>
              <a:rPr lang="en-US" dirty="0" smtClean="0">
                <a:solidFill>
                  <a:srgbClr val="0070C0"/>
                </a:solidFill>
              </a:rPr>
              <a:t>-Higashi Syndrome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/>
              <a:t>Protein trafficking defect ( microtubule defect)</a:t>
            </a:r>
          </a:p>
          <a:p>
            <a:pPr lvl="1"/>
            <a:r>
              <a:rPr lang="en-US" sz="2400" dirty="0"/>
              <a:t>Autosomal recessive</a:t>
            </a:r>
          </a:p>
          <a:p>
            <a:pPr lvl="1"/>
            <a:r>
              <a:rPr lang="en-US" sz="2400" dirty="0"/>
              <a:t>Lead to impaired </a:t>
            </a:r>
            <a:r>
              <a:rPr lang="en-US" sz="2400" dirty="0" err="1"/>
              <a:t>phagolysosome</a:t>
            </a:r>
            <a:r>
              <a:rPr lang="en-US" sz="2400" dirty="0"/>
              <a:t> formation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Clinical </a:t>
            </a:r>
            <a:r>
              <a:rPr lang="en-US" dirty="0"/>
              <a:t>feature</a:t>
            </a:r>
            <a:r>
              <a:rPr lang="en-US" dirty="0" smtClean="0"/>
              <a:t>:</a:t>
            </a:r>
          </a:p>
          <a:p>
            <a:pPr marL="742950" lvl="2" indent="-342900"/>
            <a:r>
              <a:rPr lang="en-US" dirty="0" smtClean="0"/>
              <a:t>Increased risk of pyogenic infection</a:t>
            </a:r>
          </a:p>
          <a:p>
            <a:pPr marL="742950" lvl="2" indent="-342900"/>
            <a:r>
              <a:rPr lang="en-US" dirty="0" smtClean="0"/>
              <a:t>Neutropenia (defect in generation from BM)</a:t>
            </a:r>
          </a:p>
          <a:p>
            <a:pPr marL="742950" lvl="2" indent="-342900"/>
            <a:r>
              <a:rPr lang="en-US" dirty="0" smtClean="0"/>
              <a:t>Giant granule formation (granules formed cannot move in cytoplasm)</a:t>
            </a:r>
          </a:p>
          <a:p>
            <a:pPr marL="742950" lvl="2" indent="-342900"/>
            <a:r>
              <a:rPr lang="en-US" dirty="0" smtClean="0"/>
              <a:t>Defective primary hemostasis ( platelet granule are not secreted)</a:t>
            </a:r>
          </a:p>
          <a:p>
            <a:pPr marL="742950" lvl="2" indent="-342900"/>
            <a:r>
              <a:rPr lang="en-US" dirty="0" smtClean="0"/>
              <a:t>Albinism</a:t>
            </a:r>
          </a:p>
          <a:p>
            <a:pPr marL="742950" lvl="2" indent="-342900"/>
            <a:r>
              <a:rPr lang="en-US" dirty="0" smtClean="0"/>
              <a:t>Peripheral neuropathy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436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6. Know </a:t>
            </a:r>
            <a:r>
              <a:rPr lang="en-US" dirty="0" smtClean="0">
                <a:latin typeface="Arial Rounded MT Bold" pitchFamily="34" charset="0"/>
              </a:rPr>
              <a:t>various defects in leukocyte function.</a:t>
            </a:r>
            <a:endParaRPr lang="en-US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1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sz="4000" dirty="0"/>
              <a:t>Chronic </a:t>
            </a:r>
            <a:r>
              <a:rPr lang="en-US" sz="4000" dirty="0" smtClean="0"/>
              <a:t>Granulomatous Disease</a:t>
            </a:r>
            <a:br>
              <a:rPr lang="en-US" sz="4000" dirty="0" smtClean="0"/>
            </a:br>
            <a:r>
              <a:rPr lang="en-US" sz="3600" dirty="0" smtClean="0"/>
              <a:t>(CGD)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62" y="1412776"/>
            <a:ext cx="8229600" cy="4525963"/>
          </a:xfrm>
        </p:spPr>
        <p:txBody>
          <a:bodyPr/>
          <a:lstStyle/>
          <a:p>
            <a:r>
              <a:rPr lang="en-US" dirty="0" smtClean="0"/>
              <a:t>Infection and granuloma formation with catalase positive organisms e.g. </a:t>
            </a:r>
            <a:r>
              <a:rPr lang="en-US" i="1" dirty="0" smtClean="0"/>
              <a:t>S aureus,        P </a:t>
            </a:r>
            <a:r>
              <a:rPr lang="en-US" i="1" dirty="0" err="1" smtClean="0"/>
              <a:t>cepacia</a:t>
            </a:r>
            <a:r>
              <a:rPr lang="en-US" i="1" dirty="0" smtClean="0"/>
              <a:t>, S </a:t>
            </a:r>
            <a:r>
              <a:rPr lang="en-US" i="1" dirty="0" err="1" smtClean="0"/>
              <a:t>marcescens</a:t>
            </a:r>
            <a:r>
              <a:rPr lang="en-US" i="1" dirty="0" smtClean="0"/>
              <a:t>, </a:t>
            </a:r>
            <a:r>
              <a:rPr lang="en-US" i="1" dirty="0" err="1" smtClean="0"/>
              <a:t>Norcardia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err="1" smtClean="0"/>
              <a:t>aspergillus</a:t>
            </a:r>
            <a:endParaRPr lang="en-US" i="1" dirty="0" smtClean="0"/>
          </a:p>
          <a:p>
            <a:r>
              <a:rPr lang="en-US" dirty="0" err="1" smtClean="0"/>
              <a:t>Nitroblue</a:t>
            </a:r>
            <a:r>
              <a:rPr lang="en-US" dirty="0" smtClean="0"/>
              <a:t> </a:t>
            </a:r>
            <a:r>
              <a:rPr lang="en-US" dirty="0" err="1" smtClean="0"/>
              <a:t>tetrazolium</a:t>
            </a:r>
            <a:r>
              <a:rPr lang="en-US" dirty="0" smtClean="0"/>
              <a:t> test (NBT), turn blue if NADPH oxidase can convertO</a:t>
            </a:r>
            <a:r>
              <a:rPr lang="en-US" sz="2000" dirty="0" smtClean="0"/>
              <a:t>2</a:t>
            </a:r>
            <a:r>
              <a:rPr lang="en-US" dirty="0" smtClean="0"/>
              <a:t> to O</a:t>
            </a:r>
            <a:r>
              <a:rPr lang="en-US" sz="2000" dirty="0" smtClean="0"/>
              <a:t>2</a:t>
            </a:r>
            <a:r>
              <a:rPr lang="en-US" dirty="0" smtClean="0"/>
              <a:t>- </a:t>
            </a:r>
          </a:p>
          <a:p>
            <a:r>
              <a:rPr lang="en-US" dirty="0" smtClean="0"/>
              <a:t>Remains colorless in CGD (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NADPH oxidase)</a:t>
            </a:r>
          </a:p>
          <a:p>
            <a:r>
              <a:rPr lang="en-US" dirty="0"/>
              <a:t>NBT test is normal </a:t>
            </a:r>
            <a:r>
              <a:rPr lang="en-US" dirty="0" smtClean="0"/>
              <a:t>in Myeloperoxidase </a:t>
            </a:r>
            <a:r>
              <a:rPr lang="en-US" smtClean="0"/>
              <a:t>deficiency type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436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6. Know </a:t>
            </a:r>
            <a:r>
              <a:rPr lang="en-US" dirty="0" smtClean="0">
                <a:latin typeface="Arial Rounded MT Bold" pitchFamily="34" charset="0"/>
              </a:rPr>
              <a:t>various defects in leukocyte function.</a:t>
            </a:r>
            <a:endParaRPr lang="en-US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2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5883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6365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en-US" sz="3600" dirty="0" smtClean="0"/>
              <a:t>Comparison of Chronic </a:t>
            </a:r>
            <a:r>
              <a:rPr lang="en-US" sz="3600" dirty="0" err="1" smtClean="0"/>
              <a:t>Granulomatous</a:t>
            </a:r>
            <a:r>
              <a:rPr lang="en-US" sz="3600" dirty="0" smtClean="0"/>
              <a:t> Disease and </a:t>
            </a:r>
            <a:r>
              <a:rPr lang="en-US" sz="3600" dirty="0" err="1" smtClean="0"/>
              <a:t>Myeloperoxidase</a:t>
            </a:r>
            <a:r>
              <a:rPr lang="en-US" sz="3600" dirty="0" smtClean="0"/>
              <a:t> Deficiency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049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5436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6. Know </a:t>
            </a:r>
            <a:r>
              <a:rPr lang="en-US" dirty="0" smtClean="0">
                <a:latin typeface="Arial Rounded MT Bold" pitchFamily="34" charset="0"/>
              </a:rPr>
              <a:t>various defects in leukocyte function.</a:t>
            </a:r>
            <a:endParaRPr lang="en-US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/>
              <a:t>TAKE HOME MESSAGES: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Several steps are involved in </a:t>
            </a:r>
            <a:r>
              <a:rPr lang="en-US" dirty="0" err="1" smtClean="0"/>
              <a:t>extravasation</a:t>
            </a:r>
            <a:r>
              <a:rPr lang="en-US" dirty="0" smtClean="0"/>
              <a:t> of leukocytes from the blood to the tissues.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Phagocytosis</a:t>
            </a:r>
            <a:r>
              <a:rPr lang="en-US" dirty="0" smtClean="0"/>
              <a:t> is important step to get rid of necrotic material and bacteria.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Various defects in leukocyte function are present. These could be genetic defects or acquired.</a:t>
            </a:r>
          </a:p>
          <a:p>
            <a:pPr marL="651510" indent="-5143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23556" name="Picture 2" descr="f003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6093296"/>
            <a:ext cx="287072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Leukocyte emigration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1628775"/>
            <a:ext cx="53149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35332"/>
            <a:ext cx="51125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CA" dirty="0" smtClean="0"/>
              <a:t>pathogen-associated molecular patterns  </a:t>
            </a:r>
            <a:endParaRPr lang="ar-SA" dirty="0"/>
          </a:p>
        </p:txBody>
      </p:sp>
      <p:sp>
        <p:nvSpPr>
          <p:cNvPr id="4" name="Right Arrow Callout 3"/>
          <p:cNvSpPr/>
          <p:nvPr/>
        </p:nvSpPr>
        <p:spPr>
          <a:xfrm>
            <a:off x="0" y="404664"/>
            <a:ext cx="914400" cy="432048"/>
          </a:xfrm>
          <a:prstGeom prst="righ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LPS 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4644008" y="3861048"/>
            <a:ext cx="332591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dirty="0" smtClean="0"/>
              <a:t>Nod-like receptor </a:t>
            </a:r>
            <a:r>
              <a:rPr lang="en-CA" dirty="0" err="1" smtClean="0"/>
              <a:t>inflammasome</a:t>
            </a:r>
            <a:r>
              <a:rPr lang="en-CA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376" y="0"/>
            <a:ext cx="5616624" cy="693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5536" y="764704"/>
            <a:ext cx="33123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inflammasome</a:t>
            </a:r>
            <a:r>
              <a:rPr lang="en-US" dirty="0" smtClean="0"/>
              <a:t>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The </a:t>
            </a:r>
            <a:r>
              <a:rPr lang="en-US" dirty="0" err="1" smtClean="0"/>
              <a:t>inflammasome</a:t>
            </a:r>
            <a:r>
              <a:rPr lang="en-US" dirty="0" smtClean="0"/>
              <a:t> is a protein complex that recognizes products of dead cells and some microbes and induces the secretion of </a:t>
            </a:r>
            <a:endParaRPr lang="ar-SA" dirty="0" smtClean="0"/>
          </a:p>
          <a:p>
            <a:pPr algn="l"/>
            <a:r>
              <a:rPr lang="en-US" dirty="0" smtClean="0"/>
              <a:t>biologically active interleukin 1.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The </a:t>
            </a:r>
            <a:r>
              <a:rPr lang="en-US" dirty="0" err="1" smtClean="0"/>
              <a:t>inflammasome</a:t>
            </a:r>
            <a:r>
              <a:rPr lang="en-US" dirty="0" smtClean="0"/>
              <a:t> consists of a sensor protein (a </a:t>
            </a:r>
            <a:r>
              <a:rPr lang="en-US" dirty="0" err="1" smtClean="0"/>
              <a:t>leucine</a:t>
            </a:r>
            <a:r>
              <a:rPr lang="en-US" dirty="0" smtClean="0"/>
              <a:t>-rich protein called NLRP3), an adapter, and the enzyme caspase-1, which is converted from an inactive to an active form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98984"/>
            <a:ext cx="77724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Recruitment of leukocytes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7772400" cy="452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multistep process involving attachment of circulating leukocytes to endothelial cells and their migration through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endothelium </a:t>
            </a:r>
            <a:r>
              <a:rPr lang="en-US" sz="2400" b="1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extravasation</a:t>
            </a:r>
            <a:r>
              <a:rPr lang="en-US" sz="24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3400" indent="-533400" fontAlgn="auto">
              <a:spcAft>
                <a:spcPts val="0"/>
              </a:spcAft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 steps: </a:t>
            </a:r>
            <a:endParaRPr lang="en-US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lumen: 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Margination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rolling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adhesion to endothelium</a:t>
            </a:r>
          </a:p>
          <a:p>
            <a:pPr marL="914400" lvl="1" indent="-457200" fontAlgn="auto">
              <a:spcAft>
                <a:spcPts val="0"/>
              </a:spcAft>
              <a:buFontTx/>
              <a:buNone/>
              <a:defRPr/>
            </a:pPr>
            <a:r>
              <a:rPr lang="en-US" sz="1600" dirty="0" smtClean="0">
                <a:solidFill>
                  <a:srgbClr val="CCFF99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Vascular endothelium normally does not bind circulating cells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Transmigration across the endothelium (also called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diapedesis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Migration in interstitial tissues toward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chemotactic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stimulus</a:t>
            </a:r>
            <a:r>
              <a:rPr lang="en-US" sz="2000" dirty="0" smtClean="0"/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</a:t>
            </a:r>
            <a:r>
              <a:rPr lang="en-US" dirty="0" smtClean="0">
                <a:latin typeface="Arial Rounded MT Bold" pitchFamily="34" charset="0"/>
              </a:rPr>
              <a:t>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2550</Words>
  <Application>Microsoft Office PowerPoint</Application>
  <PresentationFormat>On-screen Show (4:3)</PresentationFormat>
  <Paragraphs>303</Paragraphs>
  <Slides>52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Objectives</vt:lpstr>
      <vt:lpstr>Reference book and the relevant page numbers..</vt:lpstr>
      <vt:lpstr>Acute Inflammation CELLULAR EVENTS:</vt:lpstr>
      <vt:lpstr>Slide 5</vt:lpstr>
      <vt:lpstr>Slide 6</vt:lpstr>
      <vt:lpstr>Slide 7</vt:lpstr>
      <vt:lpstr>Slide 8</vt:lpstr>
      <vt:lpstr>Recruitment of leukocytes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Adhesion Molecules and Receptors</vt:lpstr>
      <vt:lpstr>Slide 18</vt:lpstr>
      <vt:lpstr>Slide 19</vt:lpstr>
      <vt:lpstr>Slide 20</vt:lpstr>
      <vt:lpstr>Leukocyte Adhesion Deficiency </vt:lpstr>
      <vt:lpstr>Slide 22</vt:lpstr>
      <vt:lpstr>Slide 23</vt:lpstr>
      <vt:lpstr>Leukocyte Adhesion and Transmigration</vt:lpstr>
      <vt:lpstr>Slide 25</vt:lpstr>
      <vt:lpstr>Slide 26</vt:lpstr>
      <vt:lpstr>Slide 27</vt:lpstr>
      <vt:lpstr>Slide 28</vt:lpstr>
      <vt:lpstr>Chemotaxis</vt:lpstr>
      <vt:lpstr>Chemotaxis  Chemoattractants </vt:lpstr>
      <vt:lpstr>Slide 31</vt:lpstr>
      <vt:lpstr>Slide 32</vt:lpstr>
      <vt:lpstr>Slide 33</vt:lpstr>
      <vt:lpstr>Phagocytosis</vt:lpstr>
      <vt:lpstr>Slide 35</vt:lpstr>
      <vt:lpstr>Leukocyte activation  (1) Recognition and Attachment   (Opsonization)</vt:lpstr>
      <vt:lpstr>Slide 37</vt:lpstr>
      <vt:lpstr>Slide 38</vt:lpstr>
      <vt:lpstr>Phagocytosis  2. Engulfment</vt:lpstr>
      <vt:lpstr>Slide 40</vt:lpstr>
      <vt:lpstr>Phagocytosis Killing and Degradation </vt:lpstr>
      <vt:lpstr>1. Oxygen-Dependent Mechanisms</vt:lpstr>
      <vt:lpstr>Slide 43</vt:lpstr>
      <vt:lpstr>Summary of Phagocytosis</vt:lpstr>
      <vt:lpstr>Defects in Leukocyte Function</vt:lpstr>
      <vt:lpstr>Defects in Leukocyte Function </vt:lpstr>
      <vt:lpstr>Defects in Leukocyte Function</vt:lpstr>
      <vt:lpstr>Defect in phagolysosome formation</vt:lpstr>
      <vt:lpstr>Chronic Granulomatous Disease (CGD)</vt:lpstr>
      <vt:lpstr>Comparison of Chronic Granulomatous Disease and Myeloperoxidase Deficiency</vt:lpstr>
      <vt:lpstr>TAKE HOME MESSAGES: </vt:lpstr>
      <vt:lpstr>Slide 52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Maha Arafah</cp:lastModifiedBy>
  <cp:revision>68</cp:revision>
  <dcterms:created xsi:type="dcterms:W3CDTF">2013-10-01T20:54:24Z</dcterms:created>
  <dcterms:modified xsi:type="dcterms:W3CDTF">2016-10-22T00:53:05Z</dcterms:modified>
</cp:coreProperties>
</file>