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304" r:id="rId13"/>
    <p:sldId id="268" r:id="rId14"/>
    <p:sldId id="305" r:id="rId15"/>
    <p:sldId id="269" r:id="rId16"/>
    <p:sldId id="270" r:id="rId17"/>
    <p:sldId id="271" r:id="rId18"/>
    <p:sldId id="306" r:id="rId19"/>
    <p:sldId id="31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307" r:id="rId33"/>
    <p:sldId id="284" r:id="rId34"/>
    <p:sldId id="285" r:id="rId35"/>
    <p:sldId id="286" r:id="rId36"/>
    <p:sldId id="309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1" r:id="rId50"/>
    <p:sldId id="310" r:id="rId5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048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12" Type="http://schemas.microsoft.com/office/2006/relationships/legacyDiagramText" Target="legacyDiagramText12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drawings/_rels/vmlDrawing10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04.bin"/><Relationship Id="rId2" Type="http://schemas.microsoft.com/office/2006/relationships/legacyDiagramText" Target="legacyDiagramText103.bin"/><Relationship Id="rId1" Type="http://schemas.microsoft.com/office/2006/relationships/legacyDiagramText" Target="legacyDiagramText102.bin"/><Relationship Id="rId5" Type="http://schemas.microsoft.com/office/2006/relationships/legacyDiagramText" Target="legacyDiagramText106.bin"/><Relationship Id="rId4" Type="http://schemas.microsoft.com/office/2006/relationships/legacyDiagramText" Target="legacyDiagramText105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5.bin"/><Relationship Id="rId2" Type="http://schemas.microsoft.com/office/2006/relationships/legacyDiagramText" Target="legacyDiagramText14.bin"/><Relationship Id="rId1" Type="http://schemas.microsoft.com/office/2006/relationships/legacyDiagramText" Target="legacyDiagramText13.bin"/><Relationship Id="rId5" Type="http://schemas.microsoft.com/office/2006/relationships/legacyDiagramText" Target="legacyDiagramText17.bin"/><Relationship Id="rId4" Type="http://schemas.microsoft.com/office/2006/relationships/legacyDiagramText" Target="legacyDiagramText16.bin"/></Relationships>
</file>

<file path=ppt/drawings/_rels/vmlDrawing3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25.bin"/><Relationship Id="rId3" Type="http://schemas.microsoft.com/office/2006/relationships/legacyDiagramText" Target="legacyDiagramText20.bin"/><Relationship Id="rId7" Type="http://schemas.microsoft.com/office/2006/relationships/legacyDiagramText" Target="legacyDiagramText24.bin"/><Relationship Id="rId12" Type="http://schemas.microsoft.com/office/2006/relationships/legacyDiagramText" Target="legacyDiagramText29.bin"/><Relationship Id="rId2" Type="http://schemas.microsoft.com/office/2006/relationships/legacyDiagramText" Target="legacyDiagramText19.bin"/><Relationship Id="rId1" Type="http://schemas.microsoft.com/office/2006/relationships/legacyDiagramText" Target="legacyDiagramText18.bin"/><Relationship Id="rId6" Type="http://schemas.microsoft.com/office/2006/relationships/legacyDiagramText" Target="legacyDiagramText23.bin"/><Relationship Id="rId11" Type="http://schemas.microsoft.com/office/2006/relationships/legacyDiagramText" Target="legacyDiagramText28.bin"/><Relationship Id="rId5" Type="http://schemas.microsoft.com/office/2006/relationships/legacyDiagramText" Target="legacyDiagramText22.bin"/><Relationship Id="rId10" Type="http://schemas.microsoft.com/office/2006/relationships/legacyDiagramText" Target="legacyDiagramText27.bin"/><Relationship Id="rId4" Type="http://schemas.microsoft.com/office/2006/relationships/legacyDiagramText" Target="legacyDiagramText21.bin"/><Relationship Id="rId9" Type="http://schemas.microsoft.com/office/2006/relationships/legacyDiagramText" Target="legacyDiagramText26.bin"/></Relationships>
</file>

<file path=ppt/drawings/_rels/vmlDrawing4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37.bin"/><Relationship Id="rId3" Type="http://schemas.microsoft.com/office/2006/relationships/legacyDiagramText" Target="legacyDiagramText32.bin"/><Relationship Id="rId7" Type="http://schemas.microsoft.com/office/2006/relationships/legacyDiagramText" Target="legacyDiagramText36.bin"/><Relationship Id="rId12" Type="http://schemas.microsoft.com/office/2006/relationships/legacyDiagramText" Target="legacyDiagramText41.bin"/><Relationship Id="rId2" Type="http://schemas.microsoft.com/office/2006/relationships/legacyDiagramText" Target="legacyDiagramText31.bin"/><Relationship Id="rId1" Type="http://schemas.microsoft.com/office/2006/relationships/legacyDiagramText" Target="legacyDiagramText30.bin"/><Relationship Id="rId6" Type="http://schemas.microsoft.com/office/2006/relationships/legacyDiagramText" Target="legacyDiagramText35.bin"/><Relationship Id="rId11" Type="http://schemas.microsoft.com/office/2006/relationships/legacyDiagramText" Target="legacyDiagramText40.bin"/><Relationship Id="rId5" Type="http://schemas.microsoft.com/office/2006/relationships/legacyDiagramText" Target="legacyDiagramText34.bin"/><Relationship Id="rId10" Type="http://schemas.microsoft.com/office/2006/relationships/legacyDiagramText" Target="legacyDiagramText39.bin"/><Relationship Id="rId4" Type="http://schemas.microsoft.com/office/2006/relationships/legacyDiagramText" Target="legacyDiagramText33.bin"/><Relationship Id="rId9" Type="http://schemas.microsoft.com/office/2006/relationships/legacyDiagramText" Target="legacyDiagramText38.bin"/></Relationships>
</file>

<file path=ppt/drawings/_rels/vmlDrawing5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49.bin"/><Relationship Id="rId3" Type="http://schemas.microsoft.com/office/2006/relationships/legacyDiagramText" Target="legacyDiagramText44.bin"/><Relationship Id="rId7" Type="http://schemas.microsoft.com/office/2006/relationships/legacyDiagramText" Target="legacyDiagramText48.bin"/><Relationship Id="rId12" Type="http://schemas.microsoft.com/office/2006/relationships/legacyDiagramText" Target="legacyDiagramText53.bin"/><Relationship Id="rId2" Type="http://schemas.microsoft.com/office/2006/relationships/legacyDiagramText" Target="legacyDiagramText43.bin"/><Relationship Id="rId1" Type="http://schemas.microsoft.com/office/2006/relationships/legacyDiagramText" Target="legacyDiagramText42.bin"/><Relationship Id="rId6" Type="http://schemas.microsoft.com/office/2006/relationships/legacyDiagramText" Target="legacyDiagramText47.bin"/><Relationship Id="rId11" Type="http://schemas.microsoft.com/office/2006/relationships/legacyDiagramText" Target="legacyDiagramText52.bin"/><Relationship Id="rId5" Type="http://schemas.microsoft.com/office/2006/relationships/legacyDiagramText" Target="legacyDiagramText46.bin"/><Relationship Id="rId10" Type="http://schemas.microsoft.com/office/2006/relationships/legacyDiagramText" Target="legacyDiagramText51.bin"/><Relationship Id="rId4" Type="http://schemas.microsoft.com/office/2006/relationships/legacyDiagramText" Target="legacyDiagramText45.bin"/><Relationship Id="rId9" Type="http://schemas.microsoft.com/office/2006/relationships/legacyDiagramText" Target="legacyDiagramText50.bin"/></Relationships>
</file>

<file path=ppt/drawings/_rels/vmlDrawing6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61.bin"/><Relationship Id="rId3" Type="http://schemas.microsoft.com/office/2006/relationships/legacyDiagramText" Target="legacyDiagramText56.bin"/><Relationship Id="rId7" Type="http://schemas.microsoft.com/office/2006/relationships/legacyDiagramText" Target="legacyDiagramText60.bin"/><Relationship Id="rId12" Type="http://schemas.microsoft.com/office/2006/relationships/legacyDiagramText" Target="legacyDiagramText65.bin"/><Relationship Id="rId2" Type="http://schemas.microsoft.com/office/2006/relationships/legacyDiagramText" Target="legacyDiagramText55.bin"/><Relationship Id="rId1" Type="http://schemas.microsoft.com/office/2006/relationships/legacyDiagramText" Target="legacyDiagramText54.bin"/><Relationship Id="rId6" Type="http://schemas.microsoft.com/office/2006/relationships/legacyDiagramText" Target="legacyDiagramText59.bin"/><Relationship Id="rId11" Type="http://schemas.microsoft.com/office/2006/relationships/legacyDiagramText" Target="legacyDiagramText64.bin"/><Relationship Id="rId5" Type="http://schemas.microsoft.com/office/2006/relationships/legacyDiagramText" Target="legacyDiagramText58.bin"/><Relationship Id="rId10" Type="http://schemas.microsoft.com/office/2006/relationships/legacyDiagramText" Target="legacyDiagramText63.bin"/><Relationship Id="rId4" Type="http://schemas.microsoft.com/office/2006/relationships/legacyDiagramText" Target="legacyDiagramText57.bin"/><Relationship Id="rId9" Type="http://schemas.microsoft.com/office/2006/relationships/legacyDiagramText" Target="legacyDiagramText62.bin"/></Relationships>
</file>

<file path=ppt/drawings/_rels/vmlDrawing7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73.bin"/><Relationship Id="rId3" Type="http://schemas.microsoft.com/office/2006/relationships/legacyDiagramText" Target="legacyDiagramText68.bin"/><Relationship Id="rId7" Type="http://schemas.microsoft.com/office/2006/relationships/legacyDiagramText" Target="legacyDiagramText72.bin"/><Relationship Id="rId12" Type="http://schemas.microsoft.com/office/2006/relationships/legacyDiagramText" Target="legacyDiagramText77.bin"/><Relationship Id="rId2" Type="http://schemas.microsoft.com/office/2006/relationships/legacyDiagramText" Target="legacyDiagramText67.bin"/><Relationship Id="rId1" Type="http://schemas.microsoft.com/office/2006/relationships/legacyDiagramText" Target="legacyDiagramText66.bin"/><Relationship Id="rId6" Type="http://schemas.microsoft.com/office/2006/relationships/legacyDiagramText" Target="legacyDiagramText71.bin"/><Relationship Id="rId11" Type="http://schemas.microsoft.com/office/2006/relationships/legacyDiagramText" Target="legacyDiagramText76.bin"/><Relationship Id="rId5" Type="http://schemas.microsoft.com/office/2006/relationships/legacyDiagramText" Target="legacyDiagramText70.bin"/><Relationship Id="rId10" Type="http://schemas.microsoft.com/office/2006/relationships/legacyDiagramText" Target="legacyDiagramText75.bin"/><Relationship Id="rId4" Type="http://schemas.microsoft.com/office/2006/relationships/legacyDiagramText" Target="legacyDiagramText69.bin"/><Relationship Id="rId9" Type="http://schemas.microsoft.com/office/2006/relationships/legacyDiagramText" Target="legacyDiagramText74.bin"/></Relationships>
</file>

<file path=ppt/drawings/_rels/vmlDrawing8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5.bin"/><Relationship Id="rId3" Type="http://schemas.microsoft.com/office/2006/relationships/legacyDiagramText" Target="legacyDiagramText80.bin"/><Relationship Id="rId7" Type="http://schemas.microsoft.com/office/2006/relationships/legacyDiagramText" Target="legacyDiagramText84.bin"/><Relationship Id="rId12" Type="http://schemas.microsoft.com/office/2006/relationships/legacyDiagramText" Target="legacyDiagramText89.bin"/><Relationship Id="rId2" Type="http://schemas.microsoft.com/office/2006/relationships/legacyDiagramText" Target="legacyDiagramText79.bin"/><Relationship Id="rId1" Type="http://schemas.microsoft.com/office/2006/relationships/legacyDiagramText" Target="legacyDiagramText78.bin"/><Relationship Id="rId6" Type="http://schemas.microsoft.com/office/2006/relationships/legacyDiagramText" Target="legacyDiagramText83.bin"/><Relationship Id="rId11" Type="http://schemas.microsoft.com/office/2006/relationships/legacyDiagramText" Target="legacyDiagramText88.bin"/><Relationship Id="rId5" Type="http://schemas.microsoft.com/office/2006/relationships/legacyDiagramText" Target="legacyDiagramText82.bin"/><Relationship Id="rId10" Type="http://schemas.microsoft.com/office/2006/relationships/legacyDiagramText" Target="legacyDiagramText87.bin"/><Relationship Id="rId4" Type="http://schemas.microsoft.com/office/2006/relationships/legacyDiagramText" Target="legacyDiagramText81.bin"/><Relationship Id="rId9" Type="http://schemas.microsoft.com/office/2006/relationships/legacyDiagramText" Target="legacyDiagramText86.bin"/></Relationships>
</file>

<file path=ppt/drawings/_rels/vmlDrawing9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97.bin"/><Relationship Id="rId3" Type="http://schemas.microsoft.com/office/2006/relationships/legacyDiagramText" Target="legacyDiagramText92.bin"/><Relationship Id="rId7" Type="http://schemas.microsoft.com/office/2006/relationships/legacyDiagramText" Target="legacyDiagramText96.bin"/><Relationship Id="rId12" Type="http://schemas.microsoft.com/office/2006/relationships/legacyDiagramText" Target="legacyDiagramText101.bin"/><Relationship Id="rId2" Type="http://schemas.microsoft.com/office/2006/relationships/legacyDiagramText" Target="legacyDiagramText91.bin"/><Relationship Id="rId1" Type="http://schemas.microsoft.com/office/2006/relationships/legacyDiagramText" Target="legacyDiagramText90.bin"/><Relationship Id="rId6" Type="http://schemas.microsoft.com/office/2006/relationships/legacyDiagramText" Target="legacyDiagramText95.bin"/><Relationship Id="rId11" Type="http://schemas.microsoft.com/office/2006/relationships/legacyDiagramText" Target="legacyDiagramText100.bin"/><Relationship Id="rId5" Type="http://schemas.microsoft.com/office/2006/relationships/legacyDiagramText" Target="legacyDiagramText94.bin"/><Relationship Id="rId10" Type="http://schemas.microsoft.com/office/2006/relationships/legacyDiagramText" Target="legacyDiagramText99.bin"/><Relationship Id="rId4" Type="http://schemas.microsoft.com/office/2006/relationships/legacyDiagramText" Target="legacyDiagramText93.bin"/><Relationship Id="rId9" Type="http://schemas.microsoft.com/office/2006/relationships/legacyDiagramText" Target="legacyDiagramText98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211E717-452B-463E-9C80-42C91A2E2B68}" type="datetimeFigureOut">
              <a:rPr lang="ar-SA" smtClean="0"/>
              <a:pPr/>
              <a:t>21/01/1438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E839512-1150-40D4-B2B9-FA1204BC6DA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80C374-998A-44E1-A2C4-8C9BDD17C59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90928-8B50-4762-A3FE-F24E965FDE43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94B26-7846-4F5F-A0E0-ABB8D6D0FF0E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162021-39E4-4F33-8A21-EE62016CB02F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F5BC9-2CD2-4DE4-91F5-48ABFBDBB5D6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F5BC9-2CD2-4DE4-91F5-48ABFBDBB5D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A3C1A-CD79-4284-A329-F1AD9C2976E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Endothelial cells at the site of inflammation</a:t>
            </a:r>
          </a:p>
          <a:p>
            <a:pPr>
              <a:buFontTx/>
              <a:buChar char="•"/>
            </a:pPr>
            <a:r>
              <a:rPr lang="en-US" smtClean="0"/>
              <a:t>Leukocytes recruited to the site form the blood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2AF894-B215-47E8-B930-EC7AA2696D22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SzPct val="75000"/>
              <a:buFont typeface="Wingdings" pitchFamily="2" charset="2"/>
              <a:buNone/>
            </a:pPr>
            <a:r>
              <a:rPr lang="en-US" smtClean="0"/>
              <a:t>Histamine is the principal mediator of the immediate phase of increased vascular permeability, inducing venular endothelial contraction and interendothelial gaps.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29993F-229E-43E9-8089-732CB4CCE0C2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E6427-FD45-48DC-B9E9-F5BF7963EB55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B0D9F-40B6-43FE-A20A-A875D0D8F350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81FD8-211A-44A6-B596-F4BAB8C1861B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CB634-B21F-4221-BE8B-C1FC6DA2C3CB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21/01/1438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21/01/1438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21/01/1438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F6EDA-5219-45F5-8497-357C60FBA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21/01/1438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21/01/1438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21/01/1438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21/01/1438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21/01/1438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21/01/1438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21/01/1438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21/01/1438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A2DB0-AD16-4DB6-A9CC-E05315509D76}" type="datetimeFigureOut">
              <a:rPr lang="ar-SA" smtClean="0"/>
              <a:pPr/>
              <a:t>21/01/1438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613118"/>
            <a:ext cx="7848872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INFLAMMATION AND REPAIR</a:t>
            </a:r>
            <a:endParaRPr lang="en-US" sz="2800" dirty="0" smtClean="0"/>
          </a:p>
          <a:p>
            <a:pPr algn="ctr"/>
            <a:r>
              <a:rPr lang="en-US" sz="2800" b="1" dirty="0" smtClean="0"/>
              <a:t>Lecture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6256" y="5589240"/>
            <a:ext cx="109036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Oct,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3789040"/>
            <a:ext cx="3744416" cy="19082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Dr. </a:t>
            </a:r>
            <a:r>
              <a:rPr lang="en-US" sz="2400" b="1" dirty="0" err="1" smtClean="0"/>
              <a:t>Maha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Arafah</a:t>
            </a:r>
            <a:endParaRPr lang="en-US" sz="2000" b="1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/>
              <a:t>Associate Professor </a:t>
            </a:r>
            <a:endParaRPr lang="en-US" sz="2000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/>
              <a:t>Department of Pathology</a:t>
            </a:r>
            <a:endParaRPr lang="en-US" sz="2000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/>
              <a:t>King Saud University</a:t>
            </a:r>
            <a:endParaRPr lang="en-US" sz="2000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Email:  marafah@hotmail.com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5508104" y="404664"/>
            <a:ext cx="291554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 smtClean="0"/>
              <a:t>Foundation block: pathology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2564904"/>
            <a:ext cx="3340100" cy="2514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7624" y="1052736"/>
            <a:ext cx="64442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 charset="0"/>
              </a:rPr>
              <a:t>SEROUS</a:t>
            </a:r>
            <a:r>
              <a:rPr lang="en-US" sz="3200" b="1" i="1" dirty="0" smtClean="0">
                <a:latin typeface="Arial" charset="0"/>
              </a:rPr>
              <a:t> </a:t>
            </a:r>
            <a:r>
              <a:rPr lang="en-US" sz="3200" b="1" dirty="0" smtClean="0">
                <a:latin typeface="Arial" charset="0"/>
              </a:rPr>
              <a:t>INFLAMMATION:</a:t>
            </a:r>
            <a:r>
              <a:rPr lang="en-US" sz="2800" dirty="0" smtClean="0">
                <a:latin typeface="Arial" charset="0"/>
              </a:rPr>
              <a:t> marked by the outpouring of a thin fluid  </a:t>
            </a:r>
          </a:p>
        </p:txBody>
      </p:sp>
      <p:pic>
        <p:nvPicPr>
          <p:cNvPr id="6" name="Picture 2" descr="d:\Inetpub\ombroot\content\0721601871\graphics\fullsize\S01871-002-f023.jpg"/>
          <p:cNvPicPr>
            <a:picLocks noChangeAspect="1" noChangeArrowheads="1"/>
          </p:cNvPicPr>
          <p:nvPr/>
        </p:nvPicPr>
        <p:blipFill>
          <a:blip r:embed="rId3" cstate="print"/>
          <a:srcRect b="8571"/>
          <a:stretch>
            <a:fillRect/>
          </a:stretch>
        </p:blipFill>
        <p:spPr bwMode="auto">
          <a:xfrm>
            <a:off x="5004048" y="2564904"/>
            <a:ext cx="3592237" cy="26000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2.  Recognize  the different patterns of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</a:rPr>
              <a:t>FIBRINOUS INFLAMMATION </a:t>
            </a:r>
            <a:r>
              <a:rPr lang="en-US" sz="3200" dirty="0" smtClean="0">
                <a:latin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0" y="785794"/>
            <a:ext cx="8839200" cy="4708525"/>
          </a:xfrm>
        </p:spPr>
        <p:txBody>
          <a:bodyPr/>
          <a:lstStyle/>
          <a:p>
            <a:pPr lvl="1"/>
            <a:r>
              <a:rPr lang="en-US" dirty="0" smtClean="0">
                <a:latin typeface="Arial" charset="0"/>
                <a:cs typeface="Arial" charset="0"/>
              </a:rPr>
              <a:t>A </a:t>
            </a:r>
            <a:r>
              <a:rPr lang="en-US" dirty="0" err="1" smtClean="0">
                <a:latin typeface="Arial" charset="0"/>
                <a:cs typeface="Arial" charset="0"/>
              </a:rPr>
              <a:t>fibrinous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exudate</a:t>
            </a:r>
            <a:r>
              <a:rPr lang="en-US" dirty="0" smtClean="0">
                <a:latin typeface="Arial" charset="0"/>
                <a:cs typeface="Arial" charset="0"/>
              </a:rPr>
              <a:t> is characteristic of inflammation in the lining of body cavities, such as the </a:t>
            </a:r>
            <a:r>
              <a:rPr lang="en-US" dirty="0" err="1" smtClean="0">
                <a:latin typeface="Arial" charset="0"/>
                <a:cs typeface="Arial" charset="0"/>
              </a:rPr>
              <a:t>meninges</a:t>
            </a:r>
            <a:r>
              <a:rPr lang="en-US" dirty="0" smtClean="0">
                <a:latin typeface="Arial" charset="0"/>
                <a:cs typeface="Arial" charset="0"/>
              </a:rPr>
              <a:t>, pericardium and pleura (</a:t>
            </a:r>
            <a:r>
              <a:rPr lang="en-US" dirty="0" smtClean="0">
                <a:latin typeface="Arial" charset="0"/>
              </a:rPr>
              <a:t>larger molecules such as fibrinogen pass the vascular barrier)</a:t>
            </a:r>
          </a:p>
          <a:p>
            <a:pPr lvl="1"/>
            <a:r>
              <a:rPr lang="en-US" dirty="0" err="1" smtClean="0">
                <a:latin typeface="Arial" charset="0"/>
              </a:rPr>
              <a:t>Fibrinous</a:t>
            </a:r>
            <a:r>
              <a:rPr lang="en-US" dirty="0" smtClean="0">
                <a:latin typeface="Arial" charset="0"/>
              </a:rPr>
              <a:t> exudates may be removed by </a:t>
            </a:r>
            <a:r>
              <a:rPr lang="en-US" dirty="0" err="1" smtClean="0">
                <a:latin typeface="Arial" charset="0"/>
              </a:rPr>
              <a:t>fibrinolysis</a:t>
            </a:r>
            <a:r>
              <a:rPr lang="en-US" dirty="0" smtClean="0">
                <a:latin typeface="Arial" charset="0"/>
              </a:rPr>
              <a:t>, if not: </a:t>
            </a:r>
            <a:r>
              <a:rPr lang="en-US" sz="2000" dirty="0" smtClean="0">
                <a:latin typeface="Arial" charset="0"/>
              </a:rPr>
              <a:t>it may stimulate the </a:t>
            </a:r>
            <a:r>
              <a:rPr lang="en-US" sz="2000" dirty="0" err="1" smtClean="0">
                <a:latin typeface="Arial" charset="0"/>
              </a:rPr>
              <a:t>ingrowth</a:t>
            </a:r>
            <a:r>
              <a:rPr lang="en-US" sz="2000" dirty="0" smtClean="0">
                <a:latin typeface="Arial" charset="0"/>
              </a:rPr>
              <a:t> of granulation tissue </a:t>
            </a:r>
            <a:r>
              <a:rPr lang="en-US" dirty="0" smtClean="0">
                <a:solidFill>
                  <a:srgbClr val="F24895"/>
                </a:solidFill>
                <a:latin typeface="Arial" charset="0"/>
              </a:rPr>
              <a:t>(</a:t>
            </a:r>
            <a:r>
              <a:rPr lang="en-US" i="1" dirty="0" smtClean="0">
                <a:solidFill>
                  <a:srgbClr val="F24895"/>
                </a:solidFill>
                <a:latin typeface="Arial" charset="0"/>
              </a:rPr>
              <a:t>organization</a:t>
            </a:r>
            <a:r>
              <a:rPr lang="en-US" sz="2000" dirty="0" smtClean="0">
                <a:solidFill>
                  <a:srgbClr val="F24895"/>
                </a:solidFill>
                <a:latin typeface="Arial" charset="0"/>
              </a:rPr>
              <a:t>) 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pic>
        <p:nvPicPr>
          <p:cNvPr id="40964" name="Picture 4" descr="d:\Inetpub\ombroot\content\0721601871\graphics\fullsize\S01871-002-f024a.jpg"/>
          <p:cNvPicPr>
            <a:picLocks noChangeAspect="1" noChangeArrowheads="1"/>
          </p:cNvPicPr>
          <p:nvPr/>
        </p:nvPicPr>
        <p:blipFill>
          <a:blip r:embed="rId2" cstate="print"/>
          <a:srcRect b="10706"/>
          <a:stretch>
            <a:fillRect/>
          </a:stretch>
        </p:blipFill>
        <p:spPr bwMode="auto">
          <a:xfrm>
            <a:off x="304800" y="3143248"/>
            <a:ext cx="4038600" cy="33305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5" name="Picture 3" descr="d:\Inetpub\ombroot\content\0721601871\graphics\fullsize\S01871-002-f024b.jpg"/>
          <p:cNvPicPr>
            <a:picLocks noChangeAspect="1" noChangeArrowheads="1"/>
          </p:cNvPicPr>
          <p:nvPr/>
        </p:nvPicPr>
        <p:blipFill>
          <a:blip r:embed="rId3" cstate="print"/>
          <a:srcRect b="8090"/>
          <a:stretch>
            <a:fillRect/>
          </a:stretch>
        </p:blipFill>
        <p:spPr bwMode="auto">
          <a:xfrm>
            <a:off x="4572000" y="3143248"/>
            <a:ext cx="4343400" cy="33924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2.  Recognize  the different patterns of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Catarrhal inflammation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Inflammation affects mucosa-lined surfaces with the outpouring of </a:t>
            </a:r>
            <a:r>
              <a:rPr lang="en-US" b="1" dirty="0" smtClean="0"/>
              <a:t>watery mucus</a:t>
            </a:r>
            <a:endParaRPr lang="ar-SA" dirty="0"/>
          </a:p>
        </p:txBody>
      </p:sp>
      <p:pic>
        <p:nvPicPr>
          <p:cNvPr id="90114" name="Picture 2" descr="http://upload.wikimedia.org/wikipedia/commons/b/b1/Pharyng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888126"/>
            <a:ext cx="4857785" cy="396987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2.  Recognize  the different patterns of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6752"/>
            <a:ext cx="89154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SUPPURATIVE OR PURULENT INFLAMMATION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564904"/>
            <a:ext cx="7939608" cy="26319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1">
              <a:buNone/>
            </a:pPr>
            <a:r>
              <a:rPr lang="en-US" sz="2800" b="1" dirty="0" smtClean="0">
                <a:latin typeface="Arial" charset="0"/>
              </a:rPr>
              <a:t>characterized by the production of large amounts of pus or purulent </a:t>
            </a:r>
            <a:r>
              <a:rPr lang="en-US" sz="2800" b="1" dirty="0" err="1" smtClean="0">
                <a:latin typeface="Arial" charset="0"/>
              </a:rPr>
              <a:t>exudate</a:t>
            </a:r>
            <a:r>
              <a:rPr lang="en-US" sz="2800" b="1" dirty="0" smtClean="0">
                <a:latin typeface="Arial" charset="0"/>
              </a:rPr>
              <a:t> consisting of </a:t>
            </a:r>
            <a:r>
              <a:rPr lang="en-US" sz="2800" b="1" dirty="0" err="1" smtClean="0">
                <a:latin typeface="Arial" charset="0"/>
              </a:rPr>
              <a:t>neutrophils</a:t>
            </a:r>
            <a:r>
              <a:rPr lang="en-US" sz="2800" b="1" dirty="0" smtClean="0">
                <a:latin typeface="Arial" charset="0"/>
              </a:rPr>
              <a:t>, necrotic cells, and edema fluid</a:t>
            </a:r>
            <a:r>
              <a:rPr lang="en-US" sz="2800" b="1" dirty="0" smtClean="0">
                <a:latin typeface="Arial" charset="0"/>
                <a:cs typeface="Arial" charset="0"/>
              </a:rPr>
              <a:t> caused by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pyogenic</a:t>
            </a:r>
            <a:r>
              <a:rPr lang="en-US" sz="2800" b="1" dirty="0" smtClean="0">
                <a:latin typeface="Arial" charset="0"/>
              </a:rPr>
              <a:t> (pus-producing) bacteria</a:t>
            </a:r>
            <a:r>
              <a:rPr lang="en-US" sz="2800" b="1" dirty="0" smtClean="0">
                <a:latin typeface="Arial" charset="0"/>
                <a:cs typeface="Arial" charset="0"/>
              </a:rPr>
              <a:t> </a:t>
            </a:r>
          </a:p>
          <a:p>
            <a:pPr lvl="1"/>
            <a:endParaRPr lang="en-US" sz="2800" b="1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2.  Recognize  the different patterns of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Suppurative</a:t>
            </a:r>
            <a:r>
              <a:rPr lang="en-US" b="1" dirty="0" smtClean="0"/>
              <a:t> abscess.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r>
              <a:rPr lang="en-US" dirty="0" smtClean="0"/>
              <a:t>An enclosed collection of pus </a:t>
            </a:r>
            <a:r>
              <a:rPr lang="en-US" dirty="0" err="1" smtClean="0"/>
              <a:t>consisits</a:t>
            </a:r>
            <a:r>
              <a:rPr lang="en-US" dirty="0" smtClean="0"/>
              <a:t> of a mixture of </a:t>
            </a:r>
            <a:r>
              <a:rPr lang="en-US" dirty="0" err="1" smtClean="0"/>
              <a:t>neutrophils</a:t>
            </a:r>
            <a:r>
              <a:rPr lang="en-US" dirty="0" smtClean="0"/>
              <a:t> and necrotic debris.  </a:t>
            </a:r>
            <a:endParaRPr lang="ar-SA" dirty="0"/>
          </a:p>
        </p:txBody>
      </p:sp>
      <p:pic>
        <p:nvPicPr>
          <p:cNvPr id="35842" name="Picture 2" descr="https://encrypted-tbn2.gstatic.com/images?q=tbn:ANd9GcQRe9jhhHikbA25tpQAJ-VTgGw-Z14DLVWV5vbc9m0pj_smZpO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28800"/>
            <a:ext cx="4032448" cy="302433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2.  Recognize  the different patterns of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8915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Morphologic Patterns of Acute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Inflammation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SUPPURATIVE OR PURULENT INFLAMMATION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382000" cy="4648200"/>
          </a:xfrm>
        </p:spPr>
        <p:txBody>
          <a:bodyPr/>
          <a:lstStyle/>
          <a:p>
            <a:pPr lvl="1"/>
            <a:r>
              <a:rPr lang="en-US" sz="3000" b="1" smtClean="0">
                <a:latin typeface="Arial" charset="0"/>
              </a:rPr>
              <a:t>Abscesses : localized collections of purulent inflammatory tissue caused by suppuration buried in a tissue, an organ, or a confined space</a:t>
            </a:r>
            <a:r>
              <a:rPr lang="en-US" sz="3000" b="1" smtClean="0"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929066"/>
            <a:ext cx="3023972" cy="27215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00430" y="3786190"/>
            <a:ext cx="4733932" cy="290144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3" descr="http://medstat.med.utah.edu/WebPath/jpeg4/LIVER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2142" y="4414841"/>
            <a:ext cx="3471858" cy="244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2.  Recognize  the different patterns of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Inetpub\ombroot\content\0721601871\graphics\fullsize\S01871-002-f026.jpg"/>
          <p:cNvPicPr>
            <a:picLocks noChangeAspect="1" noChangeArrowheads="1"/>
          </p:cNvPicPr>
          <p:nvPr/>
        </p:nvPicPr>
        <p:blipFill>
          <a:blip r:embed="rId2" cstate="print"/>
          <a:srcRect b="8926"/>
          <a:stretch>
            <a:fillRect/>
          </a:stretch>
        </p:blipFill>
        <p:spPr bwMode="auto">
          <a:xfrm>
            <a:off x="285720" y="3143248"/>
            <a:ext cx="8686800" cy="352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43306" y="4000504"/>
            <a:ext cx="2073275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Epithelial Defect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14678" y="5572140"/>
            <a:ext cx="307975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>
                <a:latin typeface="Verdana" pitchFamily="34" charset="0"/>
              </a:rPr>
              <a:t>Fibrinopurulent</a:t>
            </a:r>
            <a:r>
              <a:rPr lang="en-US" dirty="0">
                <a:latin typeface="Verdana" pitchFamily="34" charset="0"/>
              </a:rPr>
              <a:t> exudates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71934" y="6000768"/>
            <a:ext cx="229235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Granulation tissue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72066" y="6357958"/>
            <a:ext cx="1068388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Fibrosis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14744" y="5143512"/>
            <a:ext cx="1751013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Necrotic base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3D342-6AC2-412F-8620-4F0E0112FE4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7544" y="404664"/>
            <a:ext cx="807246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ULCERS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endParaRPr lang="en-US" b="1" dirty="0" smtClean="0">
              <a:latin typeface="Arial" charset="0"/>
              <a:cs typeface="Arial" charset="0"/>
            </a:endParaRPr>
          </a:p>
          <a:p>
            <a:pPr lvl="1" algn="l">
              <a:lnSpc>
                <a:spcPct val="90000"/>
              </a:lnSpc>
            </a:pPr>
            <a:r>
              <a:rPr lang="en-US" sz="2800" dirty="0" smtClean="0">
                <a:latin typeface="Arial" charset="0"/>
              </a:rPr>
              <a:t>An ulcer is a local defect of the surface of an organ or tissue that is produced by the sloughing (shedding) of inflammatory necrotic tissue 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2.  Recognize  the different patterns of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Fistula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tract between two surfaces.</a:t>
            </a:r>
            <a:endParaRPr lang="en-US" dirty="0"/>
          </a:p>
        </p:txBody>
      </p:sp>
      <p:pic>
        <p:nvPicPr>
          <p:cNvPr id="108548" name="Picture 4" descr="http://www.citrussurgery.com/attachments/Image/fist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6885664" cy="400052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2.  Recognize  the different patterns of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Cellulitis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r>
              <a:rPr lang="en-US" dirty="0" smtClean="0"/>
              <a:t>denotes a spreading acute inflammation through interstitial tissues.</a:t>
            </a:r>
            <a:endParaRPr lang="ar-SA" dirty="0"/>
          </a:p>
        </p:txBody>
      </p:sp>
      <p:pic>
        <p:nvPicPr>
          <p:cNvPr id="76802" name="Picture 2" descr="https://encrypted-tbn1.gstatic.com/images?q=tbn:ANd9GcSG3RFVtyuUHRuvrCGRxiCdS0myWZ_R6dcHqcXvAxFAHHmvnl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16832"/>
            <a:ext cx="2762250" cy="1657351"/>
          </a:xfrm>
          <a:prstGeom prst="rect">
            <a:avLst/>
          </a:prstGeom>
          <a:noFill/>
        </p:spPr>
      </p:pic>
      <p:pic>
        <p:nvPicPr>
          <p:cNvPr id="67586" name="Picture 2" descr="https://encrypted-tbn3.gstatic.com/images?q=tbn:ANd9GcTkgOqrbYNi5_P9Xh6exrP5yPAoemL0L1jU1Gnx-8Z2gja1KW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771490"/>
            <a:ext cx="4176464" cy="270946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2.  Recognize  the different patterns of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29"/>
            <a:ext cx="8820472" cy="679784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373616" cy="19442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 </a:t>
            </a:r>
            <a:b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</a:br>
            <a: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</a:br>
            <a:r>
              <a:rPr lang="en-US" sz="4000" b="1" kern="0" dirty="0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  <a:t>1. Outcomes of acute inflammation</a:t>
            </a:r>
            <a:br>
              <a:rPr lang="en-US" sz="4000" b="1" kern="0" dirty="0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</a:br>
            <a:r>
              <a:rPr lang="en-US" sz="4000" b="1" kern="0" dirty="0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  <a:t> 2. Different patterns of inflammation </a:t>
            </a:r>
            <a:br>
              <a:rPr lang="en-US" sz="4000" b="1" kern="0" dirty="0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</a:br>
            <a:r>
              <a:rPr lang="en-US" sz="4000" b="1" kern="0" dirty="0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  <a:t>3.Chemical mediators</a:t>
            </a:r>
            <a:br>
              <a:rPr lang="en-US" sz="4000" b="1" kern="0" dirty="0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> </a:t>
            </a:r>
            <a:r>
              <a:rPr lang="en-US" sz="4000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en-US" sz="4000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</a:br>
            <a:endParaRPr lang="en-US" kern="0" dirty="0">
              <a:solidFill>
                <a:schemeClr val="hlink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715404" cy="53823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smtClean="0"/>
              <a:t>Upon completion of this lecture, the student should:</a:t>
            </a:r>
            <a:r>
              <a:rPr lang="en-US" sz="2400" b="1" dirty="0" smtClean="0"/>
              <a:t> </a:t>
            </a:r>
            <a:endParaRPr lang="en-US" sz="2400" dirty="0" smtClean="0"/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List and describe the outcome of acute inflammation</a:t>
            </a:r>
            <a:r>
              <a:rPr lang="en-US" dirty="0" smtClean="0"/>
              <a:t>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Recognize  the different pattern of inflammation.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Chemical mediators of inflammation: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Definition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Know the general principles for chemical mediators.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Know the cellular sources and major effects of the mediators.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List the most likely mediators of each of the steps of inflammation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57224" y="928670"/>
            <a:ext cx="7358114" cy="3763963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4300" b="1" kern="0" dirty="0">
                <a:solidFill>
                  <a:schemeClr val="hlink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rial" charset="0"/>
                <a:ea typeface="+mj-ea"/>
                <a:cs typeface="Times New Roman" pitchFamily="18" charset="0"/>
              </a:rPr>
              <a:t>What are mediators?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endParaRPr kumimoji="0" lang="en-US" sz="3200" b="1" i="1" kern="0" dirty="0">
              <a:latin typeface="+mn-lt"/>
              <a:cs typeface="Arial" pitchFamily="34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3200" kern="0" dirty="0" smtClean="0">
                <a:cs typeface="Arial" pitchFamily="34" charset="0"/>
              </a:rPr>
              <a:t>Chemical mediators of inflammation are substances produced during inflammation inducing a specific events in acute inflammation. 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3200" b="1" kern="0" dirty="0" smtClean="0">
                <a:cs typeface="Arial" pitchFamily="34" charset="0"/>
              </a:rPr>
              <a:t> </a:t>
            </a:r>
            <a:endParaRPr lang="en-US" sz="3200" kern="0" dirty="0"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88640"/>
            <a:ext cx="532859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3.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92D050"/>
                </a:solidFill>
              </a:rPr>
              <a:t/>
            </a:r>
            <a:br>
              <a:rPr lang="en-US" sz="3200" dirty="0" smtClean="0">
                <a:solidFill>
                  <a:srgbClr val="92D05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General </a:t>
            </a:r>
            <a:r>
              <a:rPr lang="en-US" sz="3600" b="1" dirty="0">
                <a:solidFill>
                  <a:srgbClr val="FF0000"/>
                </a:solidFill>
              </a:rPr>
              <a:t>principles for chemical </a:t>
            </a:r>
            <a:r>
              <a:rPr lang="en-US" sz="3600" b="1" dirty="0" smtClean="0">
                <a:solidFill>
                  <a:srgbClr val="FF0000"/>
                </a:solidFill>
              </a:rPr>
              <a:t>mediators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47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534400" cy="40736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Clr>
                <a:schemeClr val="bg2"/>
              </a:buClr>
              <a:buNone/>
            </a:pPr>
            <a:r>
              <a:rPr lang="en-US" dirty="0" smtClean="0">
                <a:latin typeface="Arial" pitchFamily="34" charset="0"/>
              </a:rPr>
              <a:t>The </a:t>
            </a:r>
            <a:r>
              <a:rPr lang="en-US" dirty="0">
                <a:latin typeface="Arial" pitchFamily="34" charset="0"/>
              </a:rPr>
              <a:t>production of active mediators is triggered </a:t>
            </a:r>
            <a:r>
              <a:rPr lang="en-US" dirty="0" smtClean="0">
                <a:latin typeface="Arial" pitchFamily="34" charset="0"/>
              </a:rPr>
              <a:t>by:</a:t>
            </a:r>
          </a:p>
          <a:p>
            <a:pPr marL="754380" lvl="1" indent="-3429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3200" dirty="0">
                <a:latin typeface="Arial" pitchFamily="34" charset="0"/>
              </a:rPr>
              <a:t>microbial products </a:t>
            </a:r>
            <a:endParaRPr lang="en-US" sz="3200" dirty="0" smtClean="0">
              <a:latin typeface="Arial" pitchFamily="34" charset="0"/>
            </a:endParaRPr>
          </a:p>
          <a:p>
            <a:pPr marL="754380" lvl="1" indent="-3429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3200" dirty="0" smtClean="0">
                <a:latin typeface="Arial" pitchFamily="34" charset="0"/>
              </a:rPr>
              <a:t>host </a:t>
            </a:r>
            <a:r>
              <a:rPr lang="en-US" sz="3200" dirty="0">
                <a:latin typeface="Arial" pitchFamily="34" charset="0"/>
              </a:rPr>
              <a:t>proteins, such as the proteins of the complement, </a:t>
            </a:r>
            <a:r>
              <a:rPr lang="en-US" sz="3200" dirty="0" err="1">
                <a:latin typeface="Arial" pitchFamily="34" charset="0"/>
              </a:rPr>
              <a:t>kinin</a:t>
            </a:r>
            <a:r>
              <a:rPr lang="en-US" sz="3200" dirty="0">
                <a:latin typeface="Arial" pitchFamily="34" charset="0"/>
              </a:rPr>
              <a:t> and coagulation </a:t>
            </a:r>
            <a:r>
              <a:rPr lang="en-US" sz="3200" dirty="0" smtClean="0">
                <a:latin typeface="Arial" pitchFamily="34" charset="0"/>
              </a:rPr>
              <a:t>systems</a:t>
            </a:r>
          </a:p>
          <a:p>
            <a:pPr marL="1019556" lvl="2" indent="-342900"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sz="3000" dirty="0" smtClean="0">
                <a:latin typeface="Arial" pitchFamily="34" charset="0"/>
              </a:rPr>
              <a:t> </a:t>
            </a:r>
            <a:r>
              <a:rPr lang="en-US" sz="3000" dirty="0">
                <a:latin typeface="Arial" pitchFamily="34" charset="0"/>
              </a:rPr>
              <a:t>( these are themselves activated by microbes and damaged tissues</a:t>
            </a:r>
            <a:r>
              <a:rPr lang="en-US" sz="3000" dirty="0" smtClean="0">
                <a:latin typeface="Arial" pitchFamily="34" charset="0"/>
              </a:rPr>
              <a:t>)</a:t>
            </a:r>
          </a:p>
          <a:p>
            <a:pPr>
              <a:buClr>
                <a:schemeClr val="bg2"/>
              </a:buClr>
              <a:buNone/>
            </a:pPr>
            <a:endParaRPr lang="en-US" sz="3600" dirty="0"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3.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4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General principles for chemical </a:t>
            </a:r>
            <a:r>
              <a:rPr lang="en-US" sz="3200" dirty="0" smtClean="0">
                <a:solidFill>
                  <a:srgbClr val="FF0000"/>
                </a:solidFill>
              </a:rPr>
              <a:t>mediators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358214" cy="47525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FFC000"/>
              </a:buClr>
              <a:buNone/>
            </a:pPr>
            <a:r>
              <a:rPr lang="en-US" sz="2400" dirty="0" smtClean="0">
                <a:latin typeface="Arial Rounded MT Bold" pitchFamily="34" charset="0"/>
              </a:rPr>
              <a:t>Most </a:t>
            </a:r>
            <a:r>
              <a:rPr lang="en-US" sz="2400" dirty="0">
                <a:latin typeface="Arial Rounded MT Bold" pitchFamily="34" charset="0"/>
              </a:rPr>
              <a:t>mediators have the potential to cause harmful effects</a:t>
            </a:r>
            <a:r>
              <a:rPr lang="en-US" sz="2400" dirty="0" smtClean="0">
                <a:latin typeface="Arial Rounded MT Bold" pitchFamily="34" charset="0"/>
              </a:rPr>
              <a:t>.</a:t>
            </a:r>
          </a:p>
          <a:p>
            <a:pPr>
              <a:buClr>
                <a:schemeClr val="bg2"/>
              </a:buCl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Therefore, there should be a mechanism to checks and balances their action.</a:t>
            </a:r>
          </a:p>
          <a:p>
            <a:pPr>
              <a:buClr>
                <a:schemeClr val="bg2"/>
              </a:buCl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 2" pitchFamily="18" charset="2"/>
              <a:buChar char=""/>
            </a:pPr>
            <a:r>
              <a:rPr lang="en-US" sz="2400" dirty="0" smtClean="0">
                <a:latin typeface="Arial Rounded MT Bold" pitchFamily="34" charset="0"/>
              </a:rPr>
              <a:t>Mediator function is tightly regulated by:</a:t>
            </a:r>
          </a:p>
          <a:p>
            <a:pPr marL="594360" indent="-457200">
              <a:buFont typeface="+mj-lt"/>
              <a:buAutoNum type="arabicParenR"/>
            </a:pPr>
            <a:r>
              <a:rPr lang="en-US" sz="2400" dirty="0" smtClean="0">
                <a:latin typeface="Arial Rounded MT Bold" pitchFamily="34" charset="0"/>
              </a:rPr>
              <a:t> decay (e.g. AA metabolites)</a:t>
            </a:r>
          </a:p>
          <a:p>
            <a:pPr marL="594360" indent="-457200">
              <a:buFont typeface="+mj-lt"/>
              <a:buAutoNum type="arabicParenR"/>
            </a:pPr>
            <a:r>
              <a:rPr lang="en-US" sz="2400" dirty="0" smtClean="0">
                <a:latin typeface="Arial Rounded MT Bold" pitchFamily="34" charset="0"/>
              </a:rPr>
              <a:t> inactivated by enzymes (</a:t>
            </a:r>
            <a:r>
              <a:rPr lang="en-US" sz="2400" dirty="0" err="1" smtClean="0">
                <a:latin typeface="Arial Rounded MT Bold" pitchFamily="34" charset="0"/>
              </a:rPr>
              <a:t>kininase</a:t>
            </a:r>
            <a:r>
              <a:rPr lang="en-US" sz="2400" dirty="0" smtClean="0">
                <a:latin typeface="Arial Rounded MT Bold" pitchFamily="34" charset="0"/>
              </a:rPr>
              <a:t> inactivates </a:t>
            </a:r>
            <a:r>
              <a:rPr lang="en-US" sz="2400" dirty="0" err="1" smtClean="0">
                <a:latin typeface="Arial Rounded MT Bold" pitchFamily="34" charset="0"/>
              </a:rPr>
              <a:t>bradykinin</a:t>
            </a:r>
            <a:r>
              <a:rPr lang="en-US" sz="2400" dirty="0" smtClean="0">
                <a:latin typeface="Arial Rounded MT Bold" pitchFamily="34" charset="0"/>
              </a:rPr>
              <a:t>) </a:t>
            </a:r>
          </a:p>
          <a:p>
            <a:pPr marL="594360" indent="-457200">
              <a:buFont typeface="+mj-lt"/>
              <a:buAutoNum type="arabicParenR"/>
            </a:pPr>
            <a:r>
              <a:rPr lang="en-US" sz="2400" dirty="0" smtClean="0">
                <a:latin typeface="Arial Rounded MT Bold" pitchFamily="34" charset="0"/>
              </a:rPr>
              <a:t> eliminated ( antioxidants scavenge toxic oxygen metabolites)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Source of Chemical mediators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45920"/>
            <a:ext cx="4038600" cy="349759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 eaLnBrk="1" hangingPunct="1"/>
            <a:r>
              <a:rPr lang="en-US" dirty="0" smtClean="0">
                <a:cs typeface="Arial" charset="0"/>
              </a:rPr>
              <a:t>Plasma-derived:</a:t>
            </a:r>
          </a:p>
          <a:p>
            <a:pPr marL="868680" lvl="1" indent="-457200" algn="l" rtl="0" eaLnBrk="1" hangingPunct="1">
              <a:buFont typeface="+mj-lt"/>
              <a:buAutoNum type="arabicPeriod"/>
            </a:pPr>
            <a:r>
              <a:rPr lang="en-US" dirty="0" smtClean="0"/>
              <a:t>Complement</a:t>
            </a:r>
          </a:p>
          <a:p>
            <a:pPr marL="868680" lvl="1" indent="-457200" algn="l" rtl="0" eaLnBrk="1" hangingPunct="1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kinins</a:t>
            </a:r>
            <a:endParaRPr lang="en-US" dirty="0" smtClean="0"/>
          </a:p>
          <a:p>
            <a:pPr marL="868680" lvl="1" indent="-457200" algn="l" rtl="0" eaLnBrk="1" hangingPunct="1">
              <a:buFont typeface="+mj-lt"/>
              <a:buAutoNum type="arabicPeriod"/>
            </a:pPr>
            <a:r>
              <a:rPr lang="en-US" dirty="0" smtClean="0"/>
              <a:t>coagulation factors</a:t>
            </a:r>
          </a:p>
          <a:p>
            <a:pPr lvl="1" algn="l" rtl="0" eaLnBrk="1" hangingPunct="1"/>
            <a:endParaRPr lang="en-US" dirty="0" smtClean="0"/>
          </a:p>
          <a:p>
            <a:pPr lvl="1"/>
            <a:r>
              <a:rPr lang="en-US" dirty="0" smtClean="0"/>
              <a:t>Many in “pro-form” requiring activation (enzymatic cleavage)</a:t>
            </a:r>
          </a:p>
          <a:p>
            <a:pPr lvl="1"/>
            <a:endParaRPr lang="en-US" dirty="0" smtClean="0"/>
          </a:p>
          <a:p>
            <a:pPr lvl="1" algn="l" rtl="0" eaLnBrk="1" hangingPunct="1"/>
            <a:endParaRPr lang="en-US" dirty="0" smtClean="0"/>
          </a:p>
          <a:p>
            <a:pPr lvl="1" algn="l" rtl="0"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28800"/>
            <a:ext cx="4038600" cy="349759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cs typeface="Arial" charset="0"/>
              </a:rPr>
              <a:t>Cell-derived: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Synthesized as needed (prostaglandin)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Preformed, sequestered and released (mast cell histamine)</a:t>
            </a:r>
          </a:p>
          <a:p>
            <a:pPr lvl="1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3.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rganization Chart 2"/>
          <p:cNvGraphicFramePr>
            <a:graphicFrameLocks/>
          </p:cNvGraphicFramePr>
          <p:nvPr>
            <p:ph type="dgm" idx="1"/>
          </p:nvPr>
        </p:nvGraphicFramePr>
        <p:xfrm>
          <a:off x="285720" y="428604"/>
          <a:ext cx="8572528" cy="5929306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3" name="Rectangle 2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3.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5" name="Organization Chart 2"/>
          <p:cNvGraphicFramePr>
            <a:graphicFrameLocks/>
          </p:cNvGraphicFramePr>
          <p:nvPr>
            <p:ph type="dgm" idx="1"/>
          </p:nvPr>
        </p:nvGraphicFramePr>
        <p:xfrm>
          <a:off x="1371600" y="1219200"/>
          <a:ext cx="7610475" cy="4264025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sp>
        <p:nvSpPr>
          <p:cNvPr id="3" name="Rectangle 2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3.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Cell-Derived Mediators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Producing cells:</a:t>
            </a:r>
          </a:p>
          <a:p>
            <a:pPr algn="l">
              <a:buFont typeface="Wingdings" pitchFamily="2" charset="2"/>
              <a:buNone/>
            </a:pPr>
            <a:endParaRPr lang="en-US" dirty="0" smtClean="0">
              <a:cs typeface="Arial" charset="0"/>
            </a:endParaRPr>
          </a:p>
          <a:p>
            <a:pPr algn="l">
              <a:buSzPct val="65000"/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Tissue macrophages</a:t>
            </a:r>
          </a:p>
          <a:p>
            <a:pPr algn="l">
              <a:buSzPct val="65000"/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Mast cells</a:t>
            </a:r>
          </a:p>
          <a:p>
            <a:pPr algn="l">
              <a:buSzPct val="65000"/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Endothelial cells</a:t>
            </a:r>
          </a:p>
          <a:p>
            <a:pPr algn="l">
              <a:buSzPct val="65000"/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Leukocytes</a:t>
            </a:r>
          </a:p>
        </p:txBody>
      </p:sp>
      <p:pic>
        <p:nvPicPr>
          <p:cNvPr id="4" name="Picture 3" descr="7335"/>
          <p:cNvPicPr>
            <a:picLocks noChangeAspect="1" noChangeArrowheads="1"/>
          </p:cNvPicPr>
          <p:nvPr/>
        </p:nvPicPr>
        <p:blipFill>
          <a:blip r:embed="rId3" cstate="print"/>
          <a:srcRect b="46512"/>
          <a:stretch>
            <a:fillRect/>
          </a:stretch>
        </p:blipFill>
        <p:spPr bwMode="auto">
          <a:xfrm>
            <a:off x="257432" y="2143116"/>
            <a:ext cx="865796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3.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Vasoactive</a:t>
            </a:r>
            <a:r>
              <a:rPr lang="en-US" dirty="0" smtClean="0">
                <a:solidFill>
                  <a:srgbClr val="FF0000"/>
                </a:solidFill>
              </a:rPr>
              <a:t> Amines</a:t>
            </a:r>
            <a:r>
              <a:rPr lang="en-US" dirty="0" smtClean="0">
                <a:solidFill>
                  <a:srgbClr val="92D050"/>
                </a:solidFill>
              </a:rPr>
              <a:t/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sz="4000" dirty="0" smtClean="0">
                <a:cs typeface="Arial" charset="0"/>
              </a:rPr>
              <a:t>Histamine &amp; Serotonin</a:t>
            </a:r>
            <a:br>
              <a:rPr lang="en-US" sz="4000" dirty="0" smtClean="0">
                <a:cs typeface="Arial" charset="0"/>
              </a:rPr>
            </a:br>
            <a:endParaRPr lang="en-US" dirty="0" smtClean="0">
              <a:solidFill>
                <a:srgbClr val="92D05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70"/>
            <a:ext cx="9144000" cy="4709160"/>
          </a:xfrm>
        </p:spPr>
        <p:txBody>
          <a:bodyPr/>
          <a:lstStyle/>
          <a:p>
            <a:endParaRPr lang="en-US" dirty="0" smtClean="0">
              <a:cs typeface="Arial" charset="0"/>
            </a:endParaRPr>
          </a:p>
          <a:p>
            <a:pPr>
              <a:buNone/>
            </a:pPr>
            <a:r>
              <a:rPr lang="en-US" dirty="0" smtClean="0">
                <a:cs typeface="Arial" charset="0"/>
              </a:rPr>
              <a:t>Among first mediators in acute inflammatory reactions</a:t>
            </a:r>
          </a:p>
          <a:p>
            <a:r>
              <a:rPr lang="en-US" dirty="0" smtClean="0">
                <a:cs typeface="Arial" charset="0"/>
              </a:rPr>
              <a:t>Preformed mediators in </a:t>
            </a:r>
            <a:r>
              <a:rPr lang="en-US" dirty="0" err="1" smtClean="0">
                <a:cs typeface="Arial" charset="0"/>
              </a:rPr>
              <a:t>secretory</a:t>
            </a:r>
            <a:r>
              <a:rPr lang="en-US" dirty="0" smtClean="0">
                <a:cs typeface="Arial" charset="0"/>
              </a:rPr>
              <a:t> granules</a:t>
            </a:r>
          </a:p>
          <a:p>
            <a:endParaRPr lang="en-US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</p:txBody>
      </p:sp>
      <p:pic>
        <p:nvPicPr>
          <p:cNvPr id="4" name="Picture 4" descr="7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466374"/>
            <a:ext cx="6430597" cy="439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3.  Chemical mediators of inflammation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785794"/>
          </a:xfrm>
        </p:spPr>
        <p:txBody>
          <a:bodyPr/>
          <a:lstStyle/>
          <a:p>
            <a:pPr algn="ctr"/>
            <a:r>
              <a:rPr lang="en-US" dirty="0" smtClean="0"/>
              <a:t>Histamine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714356"/>
            <a:ext cx="8072494" cy="4175125"/>
          </a:xfrm>
        </p:spPr>
        <p:txBody>
          <a:bodyPr>
            <a:normAutofit/>
          </a:bodyPr>
          <a:lstStyle/>
          <a:p>
            <a:pPr marL="495300" indent="-4953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Source:</a:t>
            </a:r>
          </a:p>
          <a:p>
            <a:pPr marL="495300" indent="-4953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many cell types, esp. </a:t>
            </a:r>
            <a:r>
              <a:rPr lang="en-US" sz="2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mast cells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circulating </a:t>
            </a:r>
            <a:r>
              <a:rPr lang="en-US" sz="26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basophils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and </a:t>
            </a:r>
            <a:r>
              <a:rPr lang="en-US" sz="2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platelets</a:t>
            </a:r>
          </a:p>
          <a:p>
            <a:pPr marL="495300" indent="-495300" algn="l">
              <a:lnSpc>
                <a:spcPct val="90000"/>
              </a:lnSpc>
              <a:buFont typeface="Wingdings" pitchFamily="2" charset="2"/>
              <a:buNone/>
            </a:pPr>
            <a:endParaRPr lang="en-US" sz="26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95300" indent="-495300" algn="l">
              <a:lnSpc>
                <a:spcPct val="90000"/>
              </a:lnSpc>
              <a:buSzPct val="75000"/>
              <a:buFont typeface="Wingdings" pitchFamily="2" charset="2"/>
              <a:buNone/>
            </a:pPr>
            <a:endParaRPr lang="en-US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071678"/>
            <a:ext cx="3264612" cy="28931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95300" indent="-495300" algn="l">
              <a:buNone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rPr>
              <a:t>Stimuli of Release:</a:t>
            </a:r>
          </a:p>
          <a:p>
            <a:pPr marL="495300" indent="-495300" algn="l">
              <a:buNone/>
            </a:pPr>
            <a:r>
              <a:rPr lang="en-US" sz="2000" dirty="0" smtClean="0">
                <a:cs typeface="Arial" charset="0"/>
              </a:rPr>
              <a:t>Physical injury</a:t>
            </a:r>
          </a:p>
          <a:p>
            <a:pPr marL="495300" indent="-495300" algn="l">
              <a:buNone/>
            </a:pPr>
            <a:r>
              <a:rPr lang="en-US" sz="2000" dirty="0" smtClean="0">
                <a:cs typeface="Arial" charset="0"/>
              </a:rPr>
              <a:t>Immune reactions</a:t>
            </a:r>
          </a:p>
          <a:p>
            <a:pPr marL="495300" indent="-495300" algn="l">
              <a:buNone/>
            </a:pPr>
            <a:r>
              <a:rPr lang="en-US" sz="2000" dirty="0" smtClean="0">
                <a:cs typeface="Arial" charset="0"/>
              </a:rPr>
              <a:t>C3a and C5a fragments </a:t>
            </a:r>
          </a:p>
          <a:p>
            <a:pPr marL="495300" indent="-495300" algn="l">
              <a:buNone/>
            </a:pPr>
            <a:r>
              <a:rPr lang="en-US" sz="2000" dirty="0" smtClean="0">
                <a:cs typeface="Arial" charset="0"/>
              </a:rPr>
              <a:t>Leukocyte-derived histamine-</a:t>
            </a:r>
          </a:p>
          <a:p>
            <a:pPr marL="495300" indent="-495300" algn="l">
              <a:buNone/>
            </a:pPr>
            <a:r>
              <a:rPr lang="en-US" sz="2000" dirty="0" smtClean="0">
                <a:cs typeface="Arial" charset="0"/>
              </a:rPr>
              <a:t>releasing proteins</a:t>
            </a:r>
          </a:p>
          <a:p>
            <a:pPr marL="495300" indent="-495300" algn="l">
              <a:buNone/>
            </a:pPr>
            <a:r>
              <a:rPr lang="en-US" sz="2000" dirty="0" err="1" smtClean="0">
                <a:cs typeface="Arial" charset="0"/>
              </a:rPr>
              <a:t>Neuropeptides</a:t>
            </a:r>
            <a:r>
              <a:rPr lang="en-US" sz="2000" dirty="0" smtClean="0">
                <a:cs typeface="Arial" charset="0"/>
              </a:rPr>
              <a:t> </a:t>
            </a:r>
          </a:p>
          <a:p>
            <a:pPr marL="495300" indent="-495300" algn="l">
              <a:buNone/>
            </a:pPr>
            <a:r>
              <a:rPr lang="en-US" sz="2000" dirty="0" smtClean="0">
                <a:cs typeface="Arial" charset="0"/>
              </a:rPr>
              <a:t>Cytokines (e.g. IL-1 and IL-8)</a:t>
            </a:r>
          </a:p>
          <a:p>
            <a:pPr algn="l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57654" y="2000240"/>
            <a:ext cx="4786346" cy="26868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95300" indent="-495300">
              <a:lnSpc>
                <a:spcPct val="90000"/>
              </a:lnSpc>
            </a:pPr>
            <a:endParaRPr lang="en-US" i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95300" indent="-495300" algn="ctr" rtl="0">
              <a:buNone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Actions: </a:t>
            </a:r>
          </a:p>
          <a:p>
            <a:pPr marL="495300" indent="-495300" algn="ctr" rtl="0">
              <a:buNone/>
            </a:pP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l" rtl="0">
              <a:lnSpc>
                <a:spcPct val="90000"/>
              </a:lnSpc>
              <a:buSzPct val="75000"/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ARTERIOLAR DILATION</a:t>
            </a:r>
          </a:p>
          <a:p>
            <a:pPr marL="514350" indent="-514350" algn="l" rtl="0">
              <a:lnSpc>
                <a:spcPct val="90000"/>
              </a:lnSpc>
              <a:buSzPct val="75000"/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INCREASED VASCULAR PERMEABILITY (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venular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gaps)</a:t>
            </a:r>
          </a:p>
          <a:p>
            <a:pPr marL="514350" indent="-514350" algn="l" rtl="0">
              <a:lnSpc>
                <a:spcPct val="90000"/>
              </a:lnSpc>
              <a:buSzPct val="75000"/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ENDOTHELIAL ACTIVATION</a:t>
            </a:r>
          </a:p>
          <a:p>
            <a:pPr algn="l" rtl="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5143512"/>
            <a:ext cx="1712713" cy="8679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495300" indent="-495300">
              <a:lnSpc>
                <a:spcPct val="90000"/>
              </a:lnSpc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Inactivated by:</a:t>
            </a:r>
          </a:p>
          <a:p>
            <a:pPr marL="495300" indent="-495300">
              <a:lnSpc>
                <a:spcPct val="90000"/>
              </a:lnSpc>
              <a:buSzPct val="75000"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Histaminase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2217" y="21263"/>
            <a:ext cx="5515987" cy="4160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3.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715404" cy="5382360"/>
          </a:xfrm>
        </p:spPr>
        <p:txBody>
          <a:bodyPr>
            <a:normAutofit fontScale="92500" lnSpcReduction="10000"/>
          </a:bodyPr>
          <a:lstStyle/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List and describe the outcome of acute inflammation</a:t>
            </a:r>
            <a:r>
              <a:rPr lang="en-US" dirty="0" smtClean="0"/>
              <a:t>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Recognize  the different patterns of inflammation.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Chemical mediators of inflammation: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 smtClean="0">
                <a:latin typeface="Arial Rounded MT Bold" pitchFamily="34" charset="0"/>
              </a:rPr>
              <a:t>Definition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 smtClean="0">
                <a:latin typeface="Arial Rounded MT Bold" pitchFamily="34" charset="0"/>
              </a:rPr>
              <a:t>Know the general principles for chemical mediators.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 smtClean="0">
                <a:latin typeface="Arial Rounded MT Bold" pitchFamily="34" charset="0"/>
              </a:rPr>
              <a:t>Know the cellular sources and major effects of the mediators.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 smtClean="0">
                <a:latin typeface="Arial Rounded MT Bold" pitchFamily="34" charset="0"/>
              </a:rPr>
              <a:t>List the most likely mediators of each of the steps of inflammation.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Serotonin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(5-HT)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0" y="1600200"/>
            <a:ext cx="6995120" cy="4525963"/>
          </a:xfrm>
        </p:spPr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dirty="0" smtClean="0">
                <a:solidFill>
                  <a:srgbClr val="0070C0"/>
                </a:solidFill>
                <a:cs typeface="Arial" charset="0"/>
              </a:rPr>
              <a:t>Source: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Platelets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cs typeface="Arial" charset="0"/>
              </a:rPr>
              <a:t>Action: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Similar to histamine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cs typeface="Arial" charset="0"/>
              </a:rPr>
              <a:t>Stimulus: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Platelet aggregation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3.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219200" y="19050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7" descr="showimage"/>
          <p:cNvPicPr>
            <a:picLocks noChangeAspect="1" noChangeArrowheads="1"/>
          </p:cNvPicPr>
          <p:nvPr/>
        </p:nvPicPr>
        <p:blipFill>
          <a:blip r:embed="rId3" cstate="print"/>
          <a:srcRect b="2513"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48264" y="0"/>
            <a:ext cx="1993489" cy="13542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222D9"/>
                </a:solidFill>
                <a:cs typeface="Arial" charset="0"/>
              </a:rPr>
              <a:t>Source:</a:t>
            </a:r>
            <a:endParaRPr lang="en-US" sz="1600" u="sng" dirty="0" smtClean="0">
              <a:solidFill>
                <a:srgbClr val="F222D9"/>
              </a:solidFill>
              <a:cs typeface="Arial" charset="0"/>
            </a:endParaRPr>
          </a:p>
          <a:p>
            <a:pPr algn="ctr">
              <a:buFontTx/>
              <a:buNone/>
            </a:pPr>
            <a:r>
              <a:rPr lang="en-US" sz="1600" dirty="0" smtClean="0">
                <a:cs typeface="Arial" charset="0"/>
              </a:rPr>
              <a:t>Leukocytes</a:t>
            </a:r>
          </a:p>
          <a:p>
            <a:pPr algn="ctr">
              <a:buFontTx/>
              <a:buNone/>
            </a:pPr>
            <a:r>
              <a:rPr lang="en-US" sz="1600" dirty="0" smtClean="0">
                <a:cs typeface="Arial" charset="0"/>
              </a:rPr>
              <a:t>Mast cells</a:t>
            </a:r>
          </a:p>
          <a:p>
            <a:pPr algn="ctr">
              <a:buFontTx/>
              <a:buNone/>
            </a:pPr>
            <a:r>
              <a:rPr lang="en-US" sz="1600" dirty="0" smtClean="0">
                <a:cs typeface="Arial" charset="0"/>
              </a:rPr>
              <a:t>Endothelial cells</a:t>
            </a:r>
          </a:p>
          <a:p>
            <a:pPr algn="ctr">
              <a:buFontTx/>
              <a:buNone/>
            </a:pPr>
            <a:r>
              <a:rPr lang="en-US" sz="1600" dirty="0" smtClean="0">
                <a:cs typeface="Arial" charset="0"/>
              </a:rPr>
              <a:t>Platelets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07504" y="-2738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3.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4735"/>
            <a:ext cx="8136905" cy="648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1196752"/>
            <a:ext cx="3419872" cy="56323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Ss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23528" y="1268760"/>
            <a:ext cx="25179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Cyclo</a:t>
            </a:r>
            <a:r>
              <a:rPr lang="en-US" dirty="0" smtClean="0"/>
              <a:t> </a:t>
            </a:r>
            <a:r>
              <a:rPr lang="en-US" dirty="0" err="1" smtClean="0"/>
              <a:t>oxigenase</a:t>
            </a:r>
            <a:r>
              <a:rPr lang="en-US" dirty="0" smtClean="0"/>
              <a:t> pathway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1125899"/>
            <a:ext cx="4608512" cy="42473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Ss</a:t>
            </a:r>
          </a:p>
          <a:p>
            <a:pPr algn="ctr"/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107504" y="107340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3.  Chemical mediators of inflammation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868557" y="1196752"/>
            <a:ext cx="236539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5 </a:t>
            </a:r>
            <a:r>
              <a:rPr lang="en-US" dirty="0" err="1" smtClean="0"/>
              <a:t>lipoxigenase</a:t>
            </a:r>
            <a:r>
              <a:rPr lang="en-US" dirty="0" smtClean="0"/>
              <a:t> pathway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327188" y="5445224"/>
            <a:ext cx="248241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12 </a:t>
            </a:r>
            <a:r>
              <a:rPr lang="en-US" dirty="0" err="1" smtClean="0"/>
              <a:t>lipoxigenase</a:t>
            </a:r>
            <a:r>
              <a:rPr lang="en-US" dirty="0" smtClean="0"/>
              <a:t> pathway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51920" y="5445224"/>
            <a:ext cx="5040560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12" grpId="0" animBg="1"/>
      <p:bldP spid="1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rganization Chart 2"/>
          <p:cNvGraphicFramePr>
            <a:graphicFrameLocks/>
          </p:cNvGraphicFramePr>
          <p:nvPr>
            <p:ph type="dgm" idx="1"/>
          </p:nvPr>
        </p:nvGraphicFramePr>
        <p:xfrm>
          <a:off x="0" y="1340768"/>
          <a:ext cx="8928992" cy="5964560"/>
        </p:xfrm>
        <a:graphic>
          <a:graphicData uri="http://schemas.openxmlformats.org/drawingml/2006/compatibility">
            <com:legacyDrawing xmlns:com="http://schemas.openxmlformats.org/drawingml/2006/compatibility" spid="_x0000_s4098"/>
          </a:graphicData>
        </a:graphic>
      </p:graphicFrame>
      <p:sp>
        <p:nvSpPr>
          <p:cNvPr id="5" name="Right Arrow 4"/>
          <p:cNvSpPr>
            <a:spLocks noChangeArrowheads="1"/>
          </p:cNvSpPr>
          <p:nvPr/>
        </p:nvSpPr>
        <p:spPr bwMode="auto">
          <a:xfrm>
            <a:off x="1752600" y="28956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2" descr="73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6672"/>
            <a:ext cx="8568952" cy="638132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3.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rganization Chart 2"/>
          <p:cNvGraphicFramePr>
            <a:graphicFrameLocks/>
          </p:cNvGraphicFramePr>
          <p:nvPr>
            <p:ph type="dgm" idx="1"/>
          </p:nvPr>
        </p:nvGraphicFramePr>
        <p:xfrm>
          <a:off x="142844" y="548680"/>
          <a:ext cx="9001156" cy="6095006"/>
        </p:xfrm>
        <a:graphic>
          <a:graphicData uri="http://schemas.openxmlformats.org/drawingml/2006/compatibility">
            <com:legacyDrawing xmlns:com="http://schemas.openxmlformats.org/drawingml/2006/compatibility" spid="_x0000_s5122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524000" y="32004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7158" y="1428736"/>
            <a:ext cx="8501122" cy="52149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Cytokines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Polypeptides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Actions: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Involved in early immune and inflammatory reactions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Some stimulate bone marrow precursors to produce more leukocytes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3.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 descr="d:\Inetpub\ombroot\content\0721601871\graphics\fullsize\S01871-002-f018.jpg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b="3137"/>
          <a:stretch>
            <a:fillRect/>
          </a:stretch>
        </p:blipFill>
        <p:spPr bwMode="auto">
          <a:xfrm>
            <a:off x="2928926" y="476672"/>
            <a:ext cx="6067445" cy="6238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0" y="6096000"/>
            <a:ext cx="937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1800"/>
          </a:p>
        </p:txBody>
      </p:sp>
      <p:sp>
        <p:nvSpPr>
          <p:cNvPr id="4" name="TextBox 3"/>
          <p:cNvSpPr txBox="1"/>
          <p:nvPr/>
        </p:nvSpPr>
        <p:spPr>
          <a:xfrm>
            <a:off x="184506" y="500042"/>
            <a:ext cx="260968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70C0"/>
                </a:solidFill>
                <a:cs typeface="Arial" charset="0"/>
              </a:rPr>
              <a:t>Cytokine of  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70C0"/>
                </a:solidFill>
                <a:cs typeface="Arial" charset="0"/>
              </a:rPr>
              <a:t>Acute inflammation</a:t>
            </a:r>
            <a:r>
              <a:rPr lang="en-US" sz="2000" dirty="0" smtClean="0">
                <a:solidFill>
                  <a:srgbClr val="FFC000"/>
                </a:solidFill>
                <a:cs typeface="Arial" charset="0"/>
              </a:rPr>
              <a:t>: 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000" dirty="0" smtClean="0">
                <a:cs typeface="Arial" charset="0"/>
              </a:rPr>
              <a:t>Interleukin (IL-1) &amp; TNF</a:t>
            </a:r>
          </a:p>
          <a:p>
            <a:pPr algn="ctr"/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3.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760" y="467380"/>
            <a:ext cx="455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Major roles of cytokines in acute inflammation</a:t>
            </a:r>
            <a:endParaRPr lang="ar-SA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966788"/>
            <a:ext cx="8645400" cy="500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3.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 descr="d:\Inetpub\ombroot\content\0721601871\graphics\fullsize\S01871-002-f031.jpg"/>
          <p:cNvPicPr>
            <a:picLocks noChangeAspect="1" noChangeArrowheads="1"/>
          </p:cNvPicPr>
          <p:nvPr/>
        </p:nvPicPr>
        <p:blipFill>
          <a:blip r:embed="rId2" cstate="print"/>
          <a:srcRect b="6456"/>
          <a:stretch>
            <a:fillRect/>
          </a:stretch>
        </p:blipFill>
        <p:spPr bwMode="auto">
          <a:xfrm>
            <a:off x="827584" y="1628800"/>
            <a:ext cx="7086600" cy="3528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2563" name="Rectangle 3"/>
          <p:cNvSpPr>
            <a:spLocks noChangeArrowheads="1"/>
          </p:cNvSpPr>
          <p:nvPr/>
        </p:nvSpPr>
        <p:spPr bwMode="auto">
          <a:xfrm>
            <a:off x="500034" y="5546725"/>
            <a:ext cx="86439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i="1" dirty="0">
                <a:latin typeface="Arial" pitchFamily="34" charset="0"/>
              </a:rPr>
              <a:t>Activated lymphocytes and macrophages influence each other and also release inflammatory mediators that affect other cells.</a:t>
            </a:r>
          </a:p>
          <a:p>
            <a:endParaRPr lang="en-US" b="1" i="1" dirty="0">
              <a:latin typeface="Arial" pitchFamily="34" charset="0"/>
            </a:endParaRPr>
          </a:p>
        </p:txBody>
      </p:sp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0" y="3719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0" y="357166"/>
            <a:ext cx="9144000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Chronic Inflammation:</a:t>
            </a:r>
            <a:r>
              <a:rPr lang="ar-SA" sz="32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 Cytokines of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dirty="0" smtClean="0">
                <a:cs typeface="Arial" charset="0"/>
              </a:rPr>
              <a:t>Interferon-</a:t>
            </a:r>
            <a:r>
              <a:rPr lang="el-GR" sz="3200" dirty="0" smtClean="0">
                <a:cs typeface="Arial" charset="0"/>
              </a:rPr>
              <a:t>γ</a:t>
            </a:r>
            <a:r>
              <a:rPr lang="en-US" sz="3200" dirty="0" smtClean="0">
                <a:cs typeface="Arial" charset="0"/>
              </a:rPr>
              <a:t> (INF- </a:t>
            </a:r>
            <a:r>
              <a:rPr lang="el-GR" sz="3200" dirty="0" smtClean="0">
                <a:cs typeface="Arial" charset="0"/>
              </a:rPr>
              <a:t>γ</a:t>
            </a:r>
            <a:r>
              <a:rPr lang="en-US" sz="3200" dirty="0" smtClean="0">
                <a:cs typeface="Arial" charset="0"/>
              </a:rPr>
              <a:t>) &amp; Interleukin ( IL-12)</a:t>
            </a:r>
            <a:endParaRPr lang="el-GR" sz="3200" dirty="0" smtClean="0">
              <a:cs typeface="Arial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3.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rganization Chart 2"/>
          <p:cNvGraphicFramePr>
            <a:graphicFrameLocks/>
          </p:cNvGraphicFramePr>
          <p:nvPr>
            <p:ph type="dgm" idx="1"/>
          </p:nvPr>
        </p:nvGraphicFramePr>
        <p:xfrm>
          <a:off x="323528" y="571456"/>
          <a:ext cx="8429684" cy="6286544"/>
        </p:xfrm>
        <a:graphic>
          <a:graphicData uri="http://schemas.openxmlformats.org/drawingml/2006/compatibility">
            <com:legacyDrawing xmlns:com="http://schemas.openxmlformats.org/drawingml/2006/compatibility" spid="_x0000_s6146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676400" y="38100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99592" y="1428736"/>
            <a:ext cx="7996736" cy="5183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Chemokines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Small proteins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They are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chemoattractants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for leukocytes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Main functions: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Leukocyte recruitment &amp; activation in inflammation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Normal anatomic organization of cells in lymphoid and other tissues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3.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rganization Chart 2"/>
          <p:cNvGraphicFramePr>
            <a:graphicFrameLocks/>
          </p:cNvGraphicFramePr>
          <p:nvPr>
            <p:ph type="dgm" idx="1"/>
          </p:nvPr>
        </p:nvGraphicFramePr>
        <p:xfrm>
          <a:off x="0" y="476672"/>
          <a:ext cx="9144000" cy="6381328"/>
        </p:xfrm>
        <a:graphic>
          <a:graphicData uri="http://schemas.openxmlformats.org/drawingml/2006/compatibility">
            <com:legacyDrawing xmlns:com="http://schemas.openxmlformats.org/drawingml/2006/compatibility" spid="_x0000_s7170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219200" y="44958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14414" y="1357298"/>
            <a:ext cx="7491412" cy="55007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Reactive Oxygen Species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Synthesized via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NADPH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oxidase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pathway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Source: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Neutrophils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and Macrophages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Stimuli of release: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Microbes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Immune complexes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Cytokines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Action: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Microbicidial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cytotoxic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 agent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3.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cs typeface="Arial" pitchFamily="34" charset="0"/>
              </a:rPr>
              <a:t> 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Outcomes of Acute Inflammation</a:t>
            </a:r>
            <a:r>
              <a:rPr lang="en-US" dirty="0"/>
              <a:t> 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382000" cy="5105400"/>
          </a:xfrm>
        </p:spPr>
        <p:txBody>
          <a:bodyPr/>
          <a:lstStyle/>
          <a:p>
            <a:pPr marL="609600" indent="-609600"/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Acute inflammation may have one of the four outcomes</a:t>
            </a:r>
            <a:r>
              <a:rPr lang="en-US" dirty="0" smtClean="0">
                <a:solidFill>
                  <a:srgbClr val="FF9999"/>
                </a:solidFill>
                <a:latin typeface="Arial" charset="0"/>
                <a:cs typeface="Arial" charset="0"/>
              </a:rPr>
              <a:t>:</a:t>
            </a:r>
          </a:p>
          <a:p>
            <a:pPr marL="990600" lvl="1" indent="-533400"/>
            <a:r>
              <a:rPr lang="en-US" i="1" dirty="0" smtClean="0">
                <a:latin typeface="Arial" charset="0"/>
              </a:rPr>
              <a:t>Complete resolution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990600" lvl="1" indent="-533400"/>
            <a:r>
              <a:rPr lang="en-US" i="1" dirty="0" smtClean="0">
                <a:latin typeface="Arial" charset="0"/>
              </a:rPr>
              <a:t>Healing by connective tissue replacement (fibrosis)</a:t>
            </a:r>
            <a:endParaRPr lang="en-US" sz="2000" dirty="0" smtClean="0">
              <a:latin typeface="Arial" charset="0"/>
            </a:endParaRPr>
          </a:p>
          <a:p>
            <a:pPr marL="990600" lvl="1" indent="-533400"/>
            <a:r>
              <a:rPr lang="en-US" i="1" dirty="0" smtClean="0">
                <a:latin typeface="Arial" charset="0"/>
              </a:rPr>
              <a:t>Progression of the tissue response to chronic inflammation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990600" lvl="1" indent="-533400"/>
            <a:r>
              <a:rPr lang="en-US" i="1" dirty="0" smtClean="0">
                <a:latin typeface="Arial" charset="0"/>
              </a:rPr>
              <a:t>Abscess 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88640"/>
            <a:ext cx="71642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 rtl="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List and describe the outcome of acute inflammation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rganization Chart 2"/>
          <p:cNvGraphicFramePr>
            <a:graphicFrameLocks/>
          </p:cNvGraphicFramePr>
          <p:nvPr>
            <p:ph type="dgm" idx="1"/>
          </p:nvPr>
        </p:nvGraphicFramePr>
        <p:xfrm>
          <a:off x="251520" y="404664"/>
          <a:ext cx="8643998" cy="6213942"/>
        </p:xfrm>
        <a:graphic>
          <a:graphicData uri="http://schemas.openxmlformats.org/drawingml/2006/compatibility">
            <com:legacyDrawing xmlns:com="http://schemas.openxmlformats.org/drawingml/2006/compatibility" spid="_x0000_s8194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285852" y="4929198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52600" y="1357298"/>
            <a:ext cx="6934200" cy="55007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Nitric Oxide ( NO)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Short-lived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Soluble free-radical gas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Functions: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Vasodilation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 Antagonism of platelet activation (adhesion, aggregation, &amp;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degranulation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Reduction of leukocyte recruitment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Microbicidial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cytotoxic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 agent (with or without ROS) in activated macrophages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3.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1170" y="95250"/>
            <a:ext cx="539115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3.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rganization Chart 2"/>
          <p:cNvGraphicFramePr>
            <a:graphicFrameLocks/>
          </p:cNvGraphicFramePr>
          <p:nvPr>
            <p:ph type="dgm" idx="1"/>
          </p:nvPr>
        </p:nvGraphicFramePr>
        <p:xfrm>
          <a:off x="0" y="476672"/>
          <a:ext cx="9144000" cy="6381328"/>
        </p:xfrm>
        <a:graphic>
          <a:graphicData uri="http://schemas.openxmlformats.org/drawingml/2006/compatibility">
            <com:legacyDrawing xmlns:com="http://schemas.openxmlformats.org/drawingml/2006/compatibility" spid="_x0000_s9218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371600" y="57912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7158" y="1214422"/>
            <a:ext cx="8229600" cy="56435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Lysosomal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Enzymes of Leukocytes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Neutrophils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&amp;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Monocytes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Enzymes: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Acid proteases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Neutral proteases (e.g.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elastase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collagenase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, &amp;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cathepsin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Their action is checked by: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Serum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antiproteases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(e.g.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α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-antitrypsin)</a:t>
            </a: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3.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rganization Chart 2"/>
          <p:cNvGraphicFramePr>
            <a:graphicFrameLocks/>
          </p:cNvGraphicFramePr>
          <p:nvPr>
            <p:ph type="dgm" idx="1"/>
          </p:nvPr>
        </p:nvGraphicFramePr>
        <p:xfrm>
          <a:off x="357158" y="476672"/>
          <a:ext cx="8786842" cy="6167014"/>
        </p:xfrm>
        <a:graphic>
          <a:graphicData uri="http://schemas.openxmlformats.org/drawingml/2006/compatibility">
            <com:legacyDrawing xmlns:com="http://schemas.openxmlformats.org/drawingml/2006/compatibility" spid="_x0000_s10242"/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1538" y="1428736"/>
            <a:ext cx="7867675" cy="4714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Neuropeptides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Small proteins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Secreted by nerve fibers mainly in lung &amp; GIT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Initiate inflammatory response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e.g. Substance P 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Transmits pain signals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Regulates vessel tone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Modulates vascular permeability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3.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5" name="Organization Chart 2"/>
          <p:cNvGraphicFramePr>
            <a:graphicFrameLocks/>
          </p:cNvGraphicFramePr>
          <p:nvPr>
            <p:ph type="dgm" idx="1"/>
          </p:nvPr>
        </p:nvGraphicFramePr>
        <p:xfrm>
          <a:off x="1371600" y="1219200"/>
          <a:ext cx="7610475" cy="4264025"/>
        </p:xfrm>
        <a:graphic>
          <a:graphicData uri="http://schemas.openxmlformats.org/drawingml/2006/compatibility">
            <com:legacyDrawing xmlns:com="http://schemas.openxmlformats.org/drawingml/2006/compatibility" spid="_x0000_s11266"/>
          </a:graphicData>
        </a:graphic>
      </p:graphicFrame>
      <p:pic>
        <p:nvPicPr>
          <p:cNvPr id="3" name="Picture 3" descr="7335"/>
          <p:cNvPicPr>
            <a:picLocks noChangeAspect="1" noChangeArrowheads="1"/>
          </p:cNvPicPr>
          <p:nvPr/>
        </p:nvPicPr>
        <p:blipFill>
          <a:blip r:embed="rId4" cstate="print"/>
          <a:srcRect t="53156" r="16896"/>
          <a:stretch>
            <a:fillRect/>
          </a:stretch>
        </p:blipFill>
        <p:spPr bwMode="auto">
          <a:xfrm>
            <a:off x="1101410" y="3500414"/>
            <a:ext cx="80425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3.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PLASMA PROTEASES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A variety of phenomena in the inflammatory response are mediated by plasma proteins that belong to three interrelated systems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1.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Kinin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  2.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complement</a:t>
            </a:r>
          </a:p>
          <a:p>
            <a:pPr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	  3.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clotting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systems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3.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 descr="d:\Inetpub\ombroot\content\0721601871\graphics\fullsize\S01871-002-f015.jpg"/>
          <p:cNvPicPr>
            <a:picLocks noChangeAspect="1" noChangeArrowheads="1"/>
          </p:cNvPicPr>
          <p:nvPr/>
        </p:nvPicPr>
        <p:blipFill>
          <a:blip r:embed="rId2" cstate="print"/>
          <a:srcRect b="2823"/>
          <a:stretch>
            <a:fillRect/>
          </a:stretch>
        </p:blipFill>
        <p:spPr bwMode="auto">
          <a:xfrm>
            <a:off x="357160" y="908720"/>
            <a:ext cx="8463312" cy="5950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0" y="4357694"/>
            <a:ext cx="1981200" cy="5905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1600" i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increases vascular permeability, pain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884674" y="5910371"/>
            <a:ext cx="2071702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increases vascular </a:t>
            </a:r>
            <a:r>
              <a:rPr lang="en-US" sz="1600" i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permeability, </a:t>
            </a:r>
            <a:r>
              <a:rPr lang="en-US" sz="1600" i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Chemotaxis</a:t>
            </a:r>
            <a:endParaRPr lang="en-US" sz="1600" i="1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215074" y="2643182"/>
            <a:ext cx="1285884" cy="1407036"/>
          </a:xfrm>
          <a:prstGeom prst="downArrow">
            <a:avLst>
              <a:gd name="adj1" fmla="val 100000"/>
              <a:gd name="adj2" fmla="val 48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enhanced leukocyte adhesion &amp; activation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404664"/>
            <a:ext cx="36433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Kinin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&amp; clotting systems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3.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5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animBg="1"/>
      <p:bldP spid="4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7784" y="620688"/>
            <a:ext cx="4354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Complement System </a:t>
            </a:r>
            <a:endParaRPr lang="en-US" sz="3200" b="1" dirty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8436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3.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0104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Complement protein</a:t>
            </a:r>
          </a:p>
        </p:txBody>
      </p:sp>
      <p:sp>
        <p:nvSpPr>
          <p:cNvPr id="96259" name="TextBox 3"/>
          <p:cNvSpPr txBox="1">
            <a:spLocks noChangeArrowheads="1"/>
          </p:cNvSpPr>
          <p:nvPr/>
        </p:nvSpPr>
        <p:spPr bwMode="auto">
          <a:xfrm>
            <a:off x="1259632" y="1500174"/>
            <a:ext cx="762923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/>
          </a:p>
          <a:p>
            <a:pPr algn="l"/>
            <a:r>
              <a:rPr lang="en-US" sz="2400" dirty="0"/>
              <a:t>C3a &amp; C5a  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en-US" sz="2400" dirty="0" smtClean="0"/>
              <a:t>  </a:t>
            </a:r>
            <a:r>
              <a:rPr lang="en-US" sz="2400" dirty="0"/>
              <a:t>Increase vascular </a:t>
            </a:r>
            <a:r>
              <a:rPr lang="en-US" sz="2400" dirty="0" smtClean="0"/>
              <a:t>permeability</a:t>
            </a:r>
          </a:p>
          <a:p>
            <a:pPr algn="l"/>
            <a:r>
              <a:rPr lang="en-US" sz="2400" dirty="0" smtClean="0"/>
              <a:t>( </a:t>
            </a:r>
            <a:r>
              <a:rPr lang="en-US" sz="2400" dirty="0" err="1" smtClean="0"/>
              <a:t>anaphylatoxins</a:t>
            </a:r>
            <a:r>
              <a:rPr lang="en-US" sz="2400" dirty="0" smtClean="0"/>
              <a:t>) 		</a:t>
            </a:r>
            <a:endParaRPr lang="en-US" sz="2400" dirty="0"/>
          </a:p>
          <a:p>
            <a:pPr algn="l"/>
            <a:endParaRPr lang="en-US" sz="2400" dirty="0"/>
          </a:p>
          <a:p>
            <a:pPr algn="l"/>
            <a:r>
              <a:rPr lang="en-US" sz="2400" dirty="0" smtClean="0"/>
              <a:t>C5a </a:t>
            </a:r>
            <a:r>
              <a:rPr lang="en-US" sz="2400" dirty="0" smtClean="0">
                <a:sym typeface="Wingdings" pitchFamily="2" charset="2"/>
              </a:rPr>
              <a:t>    </a:t>
            </a:r>
            <a:r>
              <a:rPr lang="en-US" sz="2400" dirty="0" smtClean="0"/>
              <a:t> </a:t>
            </a:r>
            <a:r>
              <a:rPr lang="en-US" sz="2400" dirty="0" err="1"/>
              <a:t>Chemotaxis</a:t>
            </a:r>
            <a:r>
              <a:rPr lang="en-US" sz="2400" dirty="0"/>
              <a:t>  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C3b 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en-US" sz="2400" dirty="0" smtClean="0"/>
              <a:t>     </a:t>
            </a:r>
            <a:r>
              <a:rPr lang="en-US" sz="2400" dirty="0" err="1" smtClean="0"/>
              <a:t>Opsonization</a:t>
            </a:r>
            <a:r>
              <a:rPr lang="en-US" sz="2400" dirty="0" smtClean="0"/>
              <a:t>  </a:t>
            </a:r>
            <a:endParaRPr lang="en-US" sz="2400" dirty="0"/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C5-9 </a:t>
            </a:r>
            <a:r>
              <a:rPr lang="en-US" sz="2400" dirty="0" smtClean="0">
                <a:sym typeface="Wingdings" pitchFamily="2" charset="2"/>
              </a:rPr>
              <a:t>   </a:t>
            </a:r>
            <a:r>
              <a:rPr lang="en-US" sz="2400" dirty="0" smtClean="0"/>
              <a:t> </a:t>
            </a:r>
            <a:r>
              <a:rPr lang="en-US" sz="2400" dirty="0"/>
              <a:t>membrane attack complex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3.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0034" name="Group 2"/>
          <p:cNvGraphicFramePr>
            <a:graphicFrameLocks noGrp="1"/>
          </p:cNvGraphicFramePr>
          <p:nvPr/>
        </p:nvGraphicFramePr>
        <p:xfrm>
          <a:off x="2987824" y="188640"/>
          <a:ext cx="6156176" cy="6640399"/>
        </p:xfrm>
        <a:graphic>
          <a:graphicData uri="http://schemas.openxmlformats.org/drawingml/2006/table">
            <a:tbl>
              <a:tblPr/>
              <a:tblGrid>
                <a:gridCol w="3001135"/>
                <a:gridCol w="3155041"/>
              </a:tblGrid>
              <a:tr h="89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Vasodilation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Prostaglandins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Histamine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Nitric oxide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31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Increased vascular permeability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Vasoactive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amines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Bradykinin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Leukotrienes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C4, D4, E4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Substance 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431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Chemotaxis, leukocyte recruitment and activation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C5a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Leukotriene B4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Chemokines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IL-1, TNF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Bacterial products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45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IL-1, TNF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Prostaglandins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745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Prostaglandins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Bradykinin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127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Tissue damage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Neutrophil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and macrophage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lysosomal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enzymes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Oxygen metabolites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Nitric oxide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300057" name="Rectangle 25"/>
          <p:cNvSpPr>
            <a:spLocks noChangeArrowheads="1"/>
          </p:cNvSpPr>
          <p:nvPr/>
        </p:nvSpPr>
        <p:spPr bwMode="auto">
          <a:xfrm>
            <a:off x="0" y="838200"/>
            <a:ext cx="2895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i="1" dirty="0">
                <a:solidFill>
                  <a:srgbClr val="FF0000"/>
                </a:solidFill>
                <a:latin typeface="Arial" pitchFamily="34" charset="0"/>
              </a:rPr>
              <a:t>Role of Mediators in Different Reactions of Inflammation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3.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3D342-6AC2-412F-8620-4F0E0112FE4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" name="Picture 277" descr="D:\SCContent\9781437717815\graphics\fullsize\S9781437717815-002-f010.jpg"/>
          <p:cNvPicPr>
            <a:picLocks noChangeAspect="1" noChangeArrowheads="1"/>
          </p:cNvPicPr>
          <p:nvPr/>
        </p:nvPicPr>
        <p:blipFill>
          <a:blip r:embed="rId2" cstate="print"/>
          <a:srcRect b="5020"/>
          <a:stretch>
            <a:fillRect/>
          </a:stretch>
        </p:blipFill>
        <p:spPr bwMode="auto">
          <a:xfrm>
            <a:off x="251520" y="476672"/>
            <a:ext cx="8748464" cy="6048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5332"/>
            <a:ext cx="71642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 rtl="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List and describe the outcome of acute inflammation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Autofit/>
          </a:bodyPr>
          <a:lstStyle/>
          <a:p>
            <a:r>
              <a:rPr lang="en-US" sz="3600" b="1" dirty="0"/>
              <a:t>The Actions of the Principal </a:t>
            </a:r>
            <a:r>
              <a:rPr lang="en-US" sz="3600" b="1" dirty="0" smtClean="0"/>
              <a:t>Mediators</a:t>
            </a:r>
            <a:endParaRPr lang="ar-SA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16632"/>
          <a:ext cx="8229600" cy="670183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88920"/>
                <a:gridCol w="2524686"/>
                <a:gridCol w="1615994"/>
              </a:tblGrid>
              <a:tr h="334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Book Antiqua"/>
                          <a:ea typeface="Times New Roman"/>
                          <a:cs typeface="Arial"/>
                        </a:rPr>
                        <a:t>Principal Actions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Book Antiqua"/>
                          <a:ea typeface="Times New Roman"/>
                          <a:cs typeface="Arial"/>
                        </a:rPr>
                        <a:t>Source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Book Antiqua"/>
                          <a:ea typeface="Times New Roman"/>
                          <a:cs typeface="Arial"/>
                        </a:rPr>
                        <a:t>Mediators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61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r-SA" sz="1400" b="1" u="sng" dirty="0" smtClean="0">
                          <a:latin typeface="Book Antiqua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400" b="1" u="sng" dirty="0" smtClean="0">
                          <a:latin typeface="Book Antiqua"/>
                          <a:ea typeface="Times New Roman"/>
                          <a:cs typeface="Arial"/>
                        </a:rPr>
                        <a:t>Cell-Derived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7995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Vasodilation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increased vascular permeability, endothelial activation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Mast cells,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basophils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platelets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Histamine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9778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Vasodilatation, increased vascular permeability.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Platelets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Serotonin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6874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Vasodilatation, pain, fever.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Mast cells, leukocytes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Prostaglandins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74273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Increased vascular permeability,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chemotaxis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leukocyte adhesion and activation.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Mast cells, leukocytes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Leukotrienes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990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Vasodilatation, increased vascular permeability, leukocyte adhesion,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chemotaxis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degranulation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oxidative burst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Leukocytes, endothelial cells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Platelet-activating factor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7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Killing of microbes, tissue damage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Leukocytes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Reactive oxygen species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767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Vascular smooth muscle relaxation; killing of microbes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Endothelium, macrophages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Nitric oxide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328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Local endothelial activation (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expres-sion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adhesion molecules), systemic acute-phase response in severe infections, septic shock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Macrophages, lymphocytes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Endothelial cells, mast cells 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Cytokines (e.g. TNF, IL-)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836712"/>
            <a:ext cx="3733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dirty="0"/>
              <a:t>Events in the resolution of </a:t>
            </a:r>
            <a:r>
              <a:rPr lang="en-US" sz="2000" dirty="0" smtClean="0"/>
              <a:t>inflammation</a:t>
            </a:r>
          </a:p>
          <a:p>
            <a:pPr marL="457200" indent="-457200" algn="l" rtl="0">
              <a:buFont typeface="Wingdings" pitchFamily="2" charset="2"/>
              <a:buChar char="§"/>
            </a:pPr>
            <a:r>
              <a:rPr lang="en-US" sz="2000" dirty="0" smtClean="0"/>
              <a:t>This involves neutralization, decay, or enzymatic degradation of the various chemical mediators; normalization of vascular permeability; and cessation of leukocyte emigration and apoptosis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000" dirty="0" smtClean="0"/>
              <a:t>The necrotic debris, edema fluid, and inflammatory cells are cleared by phagocytes and lymphatic drainage </a:t>
            </a:r>
            <a:endParaRPr lang="en-US" sz="2000" dirty="0"/>
          </a:p>
        </p:txBody>
      </p:sp>
      <p:pic>
        <p:nvPicPr>
          <p:cNvPr id="57347" name="Picture 3" descr="d:\Inetpub\ombroot\content\0721601871\graphics\fullsize\S01871-002-f022.jpg"/>
          <p:cNvPicPr>
            <a:picLocks noChangeAspect="1" noChangeArrowheads="1"/>
          </p:cNvPicPr>
          <p:nvPr/>
        </p:nvPicPr>
        <p:blipFill>
          <a:blip r:embed="rId2" cstate="print"/>
          <a:srcRect b="3044"/>
          <a:stretch>
            <a:fillRect/>
          </a:stretch>
        </p:blipFill>
        <p:spPr bwMode="auto">
          <a:xfrm>
            <a:off x="3563888" y="476672"/>
            <a:ext cx="5257800" cy="6192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3D342-6AC2-412F-8620-4F0E0112FE4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88640"/>
            <a:ext cx="71642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 rtl="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List and describe the outcome of acute inflammation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715404" cy="53823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smtClean="0"/>
              <a:t>Upon completion of this lecture, the student should:</a:t>
            </a:r>
            <a:r>
              <a:rPr lang="en-US" sz="2400" b="1" dirty="0" smtClean="0"/>
              <a:t> </a:t>
            </a:r>
            <a:endParaRPr lang="en-US" sz="2400" dirty="0" smtClean="0"/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List and describe the outcome of acute inflammation</a:t>
            </a:r>
            <a:r>
              <a:rPr lang="en-US" dirty="0" smtClean="0"/>
              <a:t>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Arial Rounded MT Bold" pitchFamily="34" charset="0"/>
              </a:rPr>
              <a:t>Recognize  the different pattern of inflammation.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Define the chemical mediators of inflammation.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 smtClean="0">
                <a:latin typeface="Arial Rounded MT Bold" pitchFamily="34" charset="0"/>
              </a:rPr>
              <a:t>Definition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 smtClean="0">
                <a:latin typeface="Arial Rounded MT Bold" pitchFamily="34" charset="0"/>
              </a:rPr>
              <a:t>Know the general principles for chemical mediators.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 smtClean="0">
                <a:latin typeface="Arial Rounded MT Bold" pitchFamily="34" charset="0"/>
              </a:rPr>
              <a:t>Know the cellular sources and major effects of the mediators.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 smtClean="0">
                <a:latin typeface="Arial Rounded MT Bold" pitchFamily="34" charset="0"/>
              </a:rPr>
              <a:t>List the most likely mediators of each of the steps of inflammation.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None/>
            </a:pPr>
            <a:endParaRPr lang="en-US" dirty="0" smtClean="0">
              <a:latin typeface="Arial Rounded MT Bol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Morphologic Patterns of Acute Inflammation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988840"/>
            <a:ext cx="8458200" cy="5181600"/>
          </a:xfrm>
        </p:spPr>
        <p:txBody>
          <a:bodyPr/>
          <a:lstStyle/>
          <a:p>
            <a:r>
              <a:rPr lang="en-US" sz="3200" dirty="0" smtClean="0">
                <a:latin typeface="Arial" charset="0"/>
                <a:cs typeface="Arial" charset="0"/>
              </a:rPr>
              <a:t>Several types of inflammation vary in their morphology and clinical correlates. Why?</a:t>
            </a:r>
          </a:p>
          <a:p>
            <a:pPr lvl="1"/>
            <a:r>
              <a:rPr lang="en-US" dirty="0" smtClean="0">
                <a:latin typeface="Arial" charset="0"/>
              </a:rPr>
              <a:t>The severity of the reaction</a:t>
            </a:r>
          </a:p>
          <a:p>
            <a:pPr lvl="1"/>
            <a:r>
              <a:rPr lang="en-US" dirty="0" smtClean="0">
                <a:latin typeface="Arial" charset="0"/>
              </a:rPr>
              <a:t>specific cause</a:t>
            </a:r>
          </a:p>
          <a:p>
            <a:pPr lvl="1"/>
            <a:r>
              <a:rPr lang="en-US" dirty="0" smtClean="0">
                <a:latin typeface="Arial" charset="0"/>
              </a:rPr>
              <a:t>the particular tissue </a:t>
            </a:r>
          </a:p>
          <a:p>
            <a:pPr lvl="1"/>
            <a:r>
              <a:rPr lang="en-US" dirty="0" smtClean="0">
                <a:latin typeface="Arial" charset="0"/>
              </a:rPr>
              <a:t>site involved </a:t>
            </a:r>
          </a:p>
          <a:p>
            <a:endParaRPr lang="en-US" sz="4000" dirty="0" smtClean="0">
              <a:latin typeface="Arial" charset="0"/>
              <a:cs typeface="Arial" charset="0"/>
            </a:endParaRPr>
          </a:p>
          <a:p>
            <a:endParaRPr lang="en-US" sz="2000" b="1" i="1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2.  Recognize  the different patterns of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Morphologic Patterns of Acute Inflammation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132856"/>
            <a:ext cx="8458200" cy="5181600"/>
          </a:xfrm>
        </p:spPr>
        <p:txBody>
          <a:bodyPr/>
          <a:lstStyle/>
          <a:p>
            <a:r>
              <a:rPr lang="en-US" sz="3200" b="1" dirty="0" smtClean="0">
                <a:latin typeface="Arial" charset="0"/>
              </a:rPr>
              <a:t>SEROUS INFLAMMATION</a:t>
            </a:r>
          </a:p>
          <a:p>
            <a:r>
              <a:rPr lang="en-US" sz="3200" b="1" dirty="0" smtClean="0">
                <a:latin typeface="Arial" charset="0"/>
              </a:rPr>
              <a:t>FIBRINOUS INFLAMMATION</a:t>
            </a:r>
          </a:p>
          <a:p>
            <a:r>
              <a:rPr lang="en-US" sz="3200" b="1" dirty="0" smtClean="0">
                <a:latin typeface="Arial" charset="0"/>
              </a:rPr>
              <a:t>SUPPURATIVE OR PURULENT INFLAMMATION </a:t>
            </a:r>
          </a:p>
          <a:p>
            <a:r>
              <a:rPr lang="en-US" sz="3200" b="1" dirty="0" smtClean="0">
                <a:latin typeface="Arial" charset="0"/>
              </a:rPr>
              <a:t>ULCERS</a:t>
            </a:r>
          </a:p>
          <a:p>
            <a:endParaRPr lang="en-US" sz="3200" b="1" dirty="0" smtClean="0">
              <a:latin typeface="Arial" charset="0"/>
            </a:endParaRPr>
          </a:p>
          <a:p>
            <a:endParaRPr lang="en-US" sz="3200" b="1" dirty="0" smtClean="0">
              <a:latin typeface="Arial" charset="0"/>
            </a:endParaRPr>
          </a:p>
          <a:p>
            <a:endParaRPr lang="en-US" sz="3200" b="1" dirty="0" smtClean="0">
              <a:latin typeface="Arial" charset="0"/>
            </a:endParaRPr>
          </a:p>
          <a:p>
            <a:endParaRPr lang="en-US" sz="2000" b="1" i="1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2.  Recognize  the different patterns of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1873</Words>
  <Application>Microsoft Office PowerPoint</Application>
  <PresentationFormat>On-screen Show (4:3)</PresentationFormat>
  <Paragraphs>515</Paragraphs>
  <Slides>50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   1. Outcomes of acute inflammation  2. Different patterns of inflammation  3.Chemical mediators   </vt:lpstr>
      <vt:lpstr>Objectives</vt:lpstr>
      <vt:lpstr> Outcomes of Acute Inflammation </vt:lpstr>
      <vt:lpstr>Slide 5</vt:lpstr>
      <vt:lpstr>Slide 6</vt:lpstr>
      <vt:lpstr>Objectives</vt:lpstr>
      <vt:lpstr>Morphologic Patterns of Acute Inflammation </vt:lpstr>
      <vt:lpstr>Morphologic Patterns of Acute Inflammation </vt:lpstr>
      <vt:lpstr>Slide 10</vt:lpstr>
      <vt:lpstr> FIBRINOUS INFLAMMATION  </vt:lpstr>
      <vt:lpstr>Catarrhal inflammation  </vt:lpstr>
      <vt:lpstr> SUPPURATIVE OR PURULENT INFLAMMATION</vt:lpstr>
      <vt:lpstr>Suppurative abscess.</vt:lpstr>
      <vt:lpstr>Morphologic Patterns of Acute Inflammation  SUPPURATIVE OR PURULENT INFLAMMATION</vt:lpstr>
      <vt:lpstr>Slide 16</vt:lpstr>
      <vt:lpstr>Fistula</vt:lpstr>
      <vt:lpstr>Cellulitis</vt:lpstr>
      <vt:lpstr>Slide 19</vt:lpstr>
      <vt:lpstr>Objectives</vt:lpstr>
      <vt:lpstr>Slide 21</vt:lpstr>
      <vt:lpstr> General principles for chemical mediators</vt:lpstr>
      <vt:lpstr>General principles for chemical mediators</vt:lpstr>
      <vt:lpstr>Source of Chemical mediators</vt:lpstr>
      <vt:lpstr>Slide 25</vt:lpstr>
      <vt:lpstr>Slide 26</vt:lpstr>
      <vt:lpstr>Cell-Derived Mediators</vt:lpstr>
      <vt:lpstr>Vasoactive Amines Histamine &amp; Serotonin </vt:lpstr>
      <vt:lpstr>Histamine</vt:lpstr>
      <vt:lpstr>Serotonin (5-HT)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PLASMA PROTEASES</vt:lpstr>
      <vt:lpstr>Slide 46</vt:lpstr>
      <vt:lpstr>Slide 47</vt:lpstr>
      <vt:lpstr>Complement protein</vt:lpstr>
      <vt:lpstr>Slide 49</vt:lpstr>
      <vt:lpstr>The Actions of the Principal Mediators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Maha Arafah</cp:lastModifiedBy>
  <cp:revision>13</cp:revision>
  <dcterms:created xsi:type="dcterms:W3CDTF">2013-10-06T18:46:52Z</dcterms:created>
  <dcterms:modified xsi:type="dcterms:W3CDTF">2016-10-22T11:20:56Z</dcterms:modified>
</cp:coreProperties>
</file>