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3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91" r:id="rId21"/>
    <p:sldId id="296" r:id="rId22"/>
    <p:sldId id="278" r:id="rId23"/>
    <p:sldId id="293" r:id="rId24"/>
    <p:sldId id="295" r:id="rId25"/>
    <p:sldId id="294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8" r:id="rId34"/>
    <p:sldId id="287" r:id="rId35"/>
    <p:sldId id="299" r:id="rId36"/>
    <p:sldId id="286" r:id="rId37"/>
    <p:sldId id="290" r:id="rId38"/>
    <p:sldId id="300" r:id="rId39"/>
    <p:sldId id="301" r:id="rId40"/>
    <p:sldId id="302" r:id="rId41"/>
    <p:sldId id="292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41" autoAdjust="0"/>
    <p:restoredTop sz="94660"/>
  </p:normalViewPr>
  <p:slideViewPr>
    <p:cSldViewPr>
      <p:cViewPr varScale="1">
        <p:scale>
          <a:sx n="56" d="100"/>
          <a:sy n="56" d="100"/>
        </p:scale>
        <p:origin x="-7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9FE2D-3046-4031-B449-BEF95EE354E5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D1EEC-AB23-4FC0-AE07-5F9F79928EE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77369-5F4E-4995-B18A-220F51051D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Acute inflammation is marked by an increase in inflammatory cells. </a:t>
            </a:r>
            <a:r>
              <a:rPr lang="en-US" dirty="0" smtClean="0"/>
              <a:t>Perhaps the simplest indicator of acute inflammation is an increase in the white blood cell count in the </a:t>
            </a:r>
            <a:r>
              <a:rPr lang="en-US" dirty="0" err="1" smtClean="0"/>
              <a:t>peripheal</a:t>
            </a:r>
            <a:r>
              <a:rPr lang="en-US" dirty="0" smtClean="0"/>
              <a:t> blood, here marked by an increase in segmented </a:t>
            </a:r>
            <a:r>
              <a:rPr lang="en-US" dirty="0" err="1" smtClean="0"/>
              <a:t>neutrophils</a:t>
            </a:r>
            <a:r>
              <a:rPr lang="en-US" dirty="0" smtClean="0"/>
              <a:t> (PMN's).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7934-9542-4CF9-BB53-2991797FEFCB}" type="datetimeFigureOut">
              <a:rPr lang="ar-SA" smtClean="0"/>
              <a:pPr/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908720"/>
            <a:ext cx="4937569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INFLAMMATION AND REPAIR</a:t>
            </a:r>
            <a:endParaRPr lang="en-US" sz="2400" dirty="0" smtClean="0"/>
          </a:p>
          <a:p>
            <a:pPr algn="ctr"/>
            <a:r>
              <a:rPr lang="en-US" sz="2400" b="1" dirty="0" smtClean="0"/>
              <a:t>Lecture 4</a:t>
            </a:r>
            <a:endParaRPr lang="en-US" dirty="0" smtClean="0"/>
          </a:p>
          <a:p>
            <a:pPr algn="ctr"/>
            <a:r>
              <a:rPr lang="en-US" dirty="0" smtClean="0"/>
              <a:t>Chronic inflammation</a:t>
            </a:r>
          </a:p>
          <a:p>
            <a:pPr algn="ctr"/>
            <a:r>
              <a:rPr lang="en-US" dirty="0" smtClean="0"/>
              <a:t>Systemic effect of inflammation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3403" y="260648"/>
            <a:ext cx="29054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Foundation Block</a:t>
            </a:r>
            <a:r>
              <a:rPr lang="en-US" dirty="0" smtClean="0"/>
              <a:t>,  Pathology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4067944" y="4797152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Oct 2016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59832" y="2420888"/>
            <a:ext cx="364330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Dr.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Arafah</a:t>
            </a:r>
            <a:endParaRPr lang="en-US" dirty="0" smtClean="0"/>
          </a:p>
          <a:p>
            <a:pPr algn="ctr"/>
            <a:r>
              <a:rPr lang="en-US" b="1" dirty="0" smtClean="0"/>
              <a:t>Associate Professor</a:t>
            </a:r>
            <a:endParaRPr lang="en-US" dirty="0" smtClean="0"/>
          </a:p>
          <a:p>
            <a:pPr algn="ctr"/>
            <a:r>
              <a:rPr lang="en-US" b="1" dirty="0" smtClean="0"/>
              <a:t>Department of Pathology</a:t>
            </a:r>
            <a:endParaRPr lang="en-US" dirty="0" smtClean="0"/>
          </a:p>
          <a:p>
            <a:pPr algn="ctr"/>
            <a:r>
              <a:rPr lang="en-US" b="1" dirty="0" smtClean="0"/>
              <a:t>King Khalid University Hospital and King Saud University</a:t>
            </a:r>
            <a:endParaRPr lang="en-US" dirty="0" smtClean="0"/>
          </a:p>
          <a:p>
            <a:pPr algn="ctr" rtl="1"/>
            <a:r>
              <a:rPr lang="en-US" dirty="0" smtClean="0"/>
              <a:t>Email: marafah@ksu.edu.sa</a:t>
            </a:r>
          </a:p>
          <a:p>
            <a:pPr algn="ctr"/>
            <a:r>
              <a:rPr lang="en-US" dirty="0" smtClean="0"/>
              <a:t>           </a:t>
            </a:r>
            <a:r>
              <a:rPr lang="en-US" dirty="0" err="1" smtClean="0"/>
              <a:t>marafah</a:t>
            </a:r>
            <a:r>
              <a:rPr lang="en-US" dirty="0" smtClean="0"/>
              <a:t> @</a:t>
            </a:r>
            <a:r>
              <a:rPr lang="en-US" dirty="0" err="1" smtClean="0"/>
              <a:t>hotmail.com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3630407"/>
            <a:ext cx="4608512" cy="32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896544" cy="325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1700808"/>
            <a:ext cx="268939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Lung chronic inflammation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8007" y="6021288"/>
            <a:ext cx="2519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Lung acute inflammation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inflammation 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Chronic non specific </a:t>
            </a:r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Features of chronic inflammation</a:t>
            </a:r>
          </a:p>
          <a:p>
            <a:pPr fontAlgn="base"/>
            <a:r>
              <a:rPr lang="en-US" dirty="0" smtClean="0"/>
              <a:t>Examples:</a:t>
            </a:r>
          </a:p>
          <a:p>
            <a:pPr lvl="1" fontAlgn="base"/>
            <a:r>
              <a:rPr lang="en-US" dirty="0" smtClean="0"/>
              <a:t>Foreign </a:t>
            </a:r>
            <a:r>
              <a:rPr lang="en-US" dirty="0" smtClean="0"/>
              <a:t>material, e.g. silicates, including asbestos</a:t>
            </a:r>
            <a:r>
              <a:rPr lang="en-US" dirty="0" smtClean="0"/>
              <a:t>.</a:t>
            </a:r>
            <a:endParaRPr lang="en-US" b="1" dirty="0" smtClean="0"/>
          </a:p>
          <a:p>
            <a:pPr lvl="1" fontAlgn="base"/>
            <a:r>
              <a:rPr lang="en-US" dirty="0" smtClean="0"/>
              <a:t>Auto-immune diseases, e.g. auto-immune </a:t>
            </a:r>
            <a:r>
              <a:rPr lang="en-US" dirty="0" err="1" smtClean="0"/>
              <a:t>thyroiditis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Chronic </a:t>
            </a:r>
            <a:r>
              <a:rPr lang="en-US" dirty="0" err="1" smtClean="0"/>
              <a:t>granulomatous</a:t>
            </a:r>
            <a:r>
              <a:rPr lang="en-US" dirty="0" smtClean="0"/>
              <a:t> inflammation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Chronic </a:t>
            </a:r>
            <a:r>
              <a:rPr lang="en-US" dirty="0" smtClean="0"/>
              <a:t>inflammation in which modified macrophages (</a:t>
            </a:r>
            <a:r>
              <a:rPr lang="en-US" dirty="0" err="1" smtClean="0"/>
              <a:t>epithelioid</a:t>
            </a:r>
            <a:r>
              <a:rPr lang="en-US" dirty="0" smtClean="0"/>
              <a:t> cells) accumulate in small clusters surrounded by lymphocytes. The small clusters </a:t>
            </a:r>
            <a:r>
              <a:rPr lang="en-US" dirty="0" smtClean="0"/>
              <a:t>are  called: </a:t>
            </a:r>
            <a:r>
              <a:rPr lang="en-US" dirty="0" smtClean="0">
                <a:solidFill>
                  <a:srgbClr val="FF0000"/>
                </a:solidFill>
              </a:rPr>
              <a:t>(GRANULOMAS)</a:t>
            </a:r>
          </a:p>
          <a:p>
            <a:r>
              <a:rPr lang="en-US" dirty="0" smtClean="0"/>
              <a:t> Example</a:t>
            </a:r>
            <a:r>
              <a:rPr lang="en-US" cap="all" dirty="0" smtClean="0"/>
              <a:t>: </a:t>
            </a:r>
          </a:p>
          <a:p>
            <a:pPr lvl="1"/>
            <a:r>
              <a:rPr lang="en-US" cap="all" dirty="0" smtClean="0"/>
              <a:t>TUBERCULOSIS </a:t>
            </a: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Cells in Chronic inflammation </a:t>
            </a:r>
            <a:endParaRPr lang="ar-SA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interactions between several cell populations and their secreted mediators. </a:t>
            </a:r>
          </a:p>
          <a:p>
            <a:r>
              <a:rPr lang="en-US" dirty="0" smtClean="0">
                <a:cs typeface="Arial" charset="0"/>
              </a:rPr>
              <a:t>Mediated by the interaction of </a:t>
            </a:r>
            <a:r>
              <a:rPr lang="en-US" dirty="0" err="1" smtClean="0">
                <a:cs typeface="Arial" charset="0"/>
              </a:rPr>
              <a:t>monocyte</a:t>
            </a:r>
            <a:r>
              <a:rPr lang="en-US" dirty="0" smtClean="0">
                <a:cs typeface="Arial" charset="0"/>
              </a:rPr>
              <a:t> macrophages with T and B lymphocyte, plasma cells and 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tissue:</a:t>
            </a:r>
          </a:p>
          <a:p>
            <a:pPr lvl="1"/>
            <a:r>
              <a:rPr lang="en-US" dirty="0" smtClean="0"/>
              <a:t>  the liver (</a:t>
            </a:r>
            <a:r>
              <a:rPr lang="en-US" dirty="0" err="1" smtClean="0"/>
              <a:t>Kupffer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spleen and lymph nodes (sinus </a:t>
            </a:r>
            <a:r>
              <a:rPr lang="en-US" dirty="0" err="1" smtClean="0"/>
              <a:t>histiocytes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central nervous system (</a:t>
            </a:r>
            <a:r>
              <a:rPr lang="en-US" dirty="0" err="1" smtClean="0"/>
              <a:t>microglial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and lungs (alveolar macrophages)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blood: </a:t>
            </a:r>
            <a:r>
              <a:rPr lang="en-US" dirty="0" err="1" smtClean="0"/>
              <a:t>monocytes</a:t>
            </a:r>
            <a:endParaRPr lang="en-US" dirty="0" smtClean="0"/>
          </a:p>
          <a:p>
            <a:pPr lvl="1"/>
            <a:r>
              <a:rPr lang="en-US" dirty="0" smtClean="0"/>
              <a:t>Under the influence of adhesion molecules and </a:t>
            </a:r>
            <a:r>
              <a:rPr lang="en-US" dirty="0" err="1" smtClean="0"/>
              <a:t>chemokines</a:t>
            </a:r>
            <a:r>
              <a:rPr lang="en-US" dirty="0" smtClean="0"/>
              <a:t>, they migrate to a site of injury within 24 to 48 hours after the onset of acute inflammation</a:t>
            </a:r>
          </a:p>
          <a:p>
            <a:pPr lvl="1">
              <a:buNone/>
            </a:pPr>
            <a:r>
              <a:rPr lang="en-US" dirty="0" smtClean="0"/>
              <a:t>    (macrophages)</a:t>
            </a:r>
            <a:endParaRPr lang="ar-SA" dirty="0"/>
          </a:p>
        </p:txBody>
      </p:sp>
      <p:pic>
        <p:nvPicPr>
          <p:cNvPr id="4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7219950" y="5262563"/>
            <a:ext cx="1833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733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6596"/>
          <a:stretch>
            <a:fillRect/>
          </a:stretch>
        </p:blipFill>
        <p:spPr bwMode="auto">
          <a:xfrm>
            <a:off x="0" y="980728"/>
            <a:ext cx="9144000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619672" y="476672"/>
            <a:ext cx="521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mononuclear phagocyte system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5496" y="5725588"/>
            <a:ext cx="9144000" cy="17358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err="1"/>
              <a:t>monocytes</a:t>
            </a:r>
            <a:r>
              <a:rPr lang="en-US" sz="2400" b="1" dirty="0"/>
              <a:t> begin to emigrate into </a:t>
            </a:r>
            <a:r>
              <a:rPr lang="en-US" sz="2400" b="1" dirty="0" err="1"/>
              <a:t>extravascular</a:t>
            </a:r>
            <a:r>
              <a:rPr lang="en-US" sz="2400" b="1" dirty="0"/>
              <a:t> tissues quite early in acute inflammation and within 48 hours they may constitute the predominant cell type 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endParaRPr lang="en-US" sz="2000" dirty="0">
              <a:latin typeface="Verdana" pitchFamily="34" charset="0"/>
            </a:endParaRPr>
          </a:p>
        </p:txBody>
      </p:sp>
      <p:pic>
        <p:nvPicPr>
          <p:cNvPr id="67589" name="Picture 4" descr="macrophageAttacksMed.jpg"/>
          <p:cNvPicPr>
            <a:picLocks noChangeAspect="1"/>
          </p:cNvPicPr>
          <p:nvPr/>
        </p:nvPicPr>
        <p:blipFill>
          <a:blip r:embed="rId3" cstate="print"/>
          <a:srcRect l="4138" t="9599" b="28799"/>
          <a:stretch>
            <a:fillRect/>
          </a:stretch>
        </p:blipFill>
        <p:spPr bwMode="auto">
          <a:xfrm>
            <a:off x="7982272" y="60212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MONONUCLEAR CELL INFILTRATION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Macrophages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20688"/>
            <a:ext cx="8305800" cy="480060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Font typeface="Wingdings 2"/>
              <a:buChar char=""/>
              <a:defRPr/>
            </a:pPr>
            <a:r>
              <a:rPr lang="en-US" sz="2600" dirty="0">
                <a:latin typeface="Arial" pitchFamily="34" charset="0"/>
              </a:rPr>
              <a:t>Macrophages may be </a:t>
            </a:r>
            <a:r>
              <a:rPr lang="en-US" sz="2600" i="1" dirty="0">
                <a:latin typeface="Arial" pitchFamily="34" charset="0"/>
              </a:rPr>
              <a:t>activated</a:t>
            </a:r>
            <a:r>
              <a:rPr lang="en-US" sz="2600" dirty="0">
                <a:latin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</a:rPr>
              <a:t> by </a:t>
            </a:r>
            <a:r>
              <a:rPr lang="en-US" sz="2600" dirty="0">
                <a:latin typeface="Arial" pitchFamily="34" charset="0"/>
              </a:rPr>
              <a:t>a variety of stimuli, including 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cytokines (e.g., IFN-γ) secreted by sensitized T lymphocytes and by NK cells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bacterial </a:t>
            </a:r>
            <a:r>
              <a:rPr lang="en-US" sz="2200" dirty="0" err="1">
                <a:latin typeface="Arial" pitchFamily="34" charset="0"/>
              </a:rPr>
              <a:t>endotoxins</a:t>
            </a:r>
            <a:endParaRPr lang="en-US" sz="22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68612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2996952"/>
            <a:ext cx="7211144" cy="338115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8" y="836712"/>
            <a:ext cx="2636904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+mn-cs"/>
              </a:rPr>
              <a:t>   </a:t>
            </a:r>
            <a:r>
              <a:rPr lang="en-US" dirty="0" smtClean="0">
                <a:latin typeface="Arial" pitchFamily="34" charset="0"/>
                <a:cs typeface="+mn-cs"/>
              </a:rPr>
              <a:t>to eliminate injurious agents such as microbes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+mn-cs"/>
              </a:rPr>
              <a:t>   to initiate the process of repair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i="1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secrete mediators of inflammation, such as cytokines (TNF, IL-1, </a:t>
            </a:r>
            <a:r>
              <a:rPr lang="en-US" dirty="0" err="1" smtClean="0">
                <a:latin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</a:rPr>
              <a:t>, and </a:t>
            </a:r>
            <a:r>
              <a:rPr lang="en-US" dirty="0" err="1" smtClean="0">
                <a:latin typeface="Arial" pitchFamily="34" charset="0"/>
              </a:rPr>
              <a:t>eicosanoids</a:t>
            </a:r>
            <a:r>
              <a:rPr lang="en-US" dirty="0" smtClean="0">
                <a:latin typeface="Arial" pitchFamily="34" charset="0"/>
              </a:rPr>
              <a:t>).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display antigens to T lymphocytes and respond to signals from T cells, thus setting up a feedback loop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   It is responsible for much of the tissue injury in chronic inflammation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20514" name="Picture 2" descr="d:\Inetpub\ombroot\content\0721601871\graphics\fullsize\S01871-002-f028.jpg"/>
          <p:cNvPicPr>
            <a:picLocks noChangeAspect="1" noChangeArrowheads="1"/>
          </p:cNvPicPr>
          <p:nvPr/>
        </p:nvPicPr>
        <p:blipFill>
          <a:blip r:embed="rId2" cstate="print"/>
          <a:srcRect b="2225"/>
          <a:stretch>
            <a:fillRect/>
          </a:stretch>
        </p:blipFill>
        <p:spPr bwMode="auto">
          <a:xfrm>
            <a:off x="2627784" y="908720"/>
            <a:ext cx="6516216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203848" y="488866"/>
            <a:ext cx="540675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roles of activated macrophages in chronic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Macrophages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In chronic inflammation, macrophage accumulation persists, this is mediated by different mechanisms: 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684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517" y="1844824"/>
            <a:ext cx="63946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Recruitment of </a:t>
            </a:r>
            <a:r>
              <a:rPr lang="en-US" sz="2000" i="1" dirty="0" err="1" smtClean="0">
                <a:latin typeface="Arial" charset="0"/>
              </a:rPr>
              <a:t>monocytes</a:t>
            </a:r>
            <a:r>
              <a:rPr lang="en-US" sz="2000" i="1" dirty="0" smtClean="0">
                <a:latin typeface="Arial" charset="0"/>
              </a:rPr>
              <a:t> from the circulation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Local proliferation of macrophages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Immobilization of macrophages</a:t>
            </a:r>
            <a:endParaRPr lang="en-US" dirty="0"/>
          </a:p>
        </p:txBody>
      </p:sp>
      <p:pic>
        <p:nvPicPr>
          <p:cNvPr id="7" name="Picture 2" descr="d:\Inetpub\ombroot\content\0721601871\graphics\fullsize\S01871-002-f030.jpg"/>
          <p:cNvPicPr>
            <a:picLocks noChangeAspect="1" noChangeArrowheads="1"/>
          </p:cNvPicPr>
          <p:nvPr/>
        </p:nvPicPr>
        <p:blipFill>
          <a:blip r:embed="rId3" cstate="print"/>
          <a:srcRect b="4870"/>
          <a:stretch>
            <a:fillRect/>
          </a:stretch>
        </p:blipFill>
        <p:spPr bwMode="auto">
          <a:xfrm>
            <a:off x="4644008" y="2735159"/>
            <a:ext cx="3635896" cy="38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5733256"/>
            <a:ext cx="3758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Collection of activated macrophages : </a:t>
            </a:r>
          </a:p>
          <a:p>
            <a:pPr algn="ctr"/>
            <a:r>
              <a:rPr lang="en-US" dirty="0" smtClean="0"/>
              <a:t>GRANULOMA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CELLS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12776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Lymphocytes</a:t>
            </a:r>
          </a:p>
          <a:p>
            <a:pPr lvl="1"/>
            <a:r>
              <a:rPr lang="en-US" sz="2400" b="1" i="1" dirty="0">
                <a:latin typeface="Arial" pitchFamily="34" charset="0"/>
              </a:rPr>
              <a:t>Both T &amp; B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Lymphocytes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migrates into inflammation site</a:t>
            </a:r>
          </a:p>
          <a:p>
            <a:pPr lvl="1"/>
            <a:endParaRPr lang="en-US" sz="2400" b="1" i="1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sz="2400" b="1" i="1" dirty="0">
                <a:latin typeface="Arial" pitchFamily="34" charset="0"/>
              </a:rPr>
              <a:t>    </a:t>
            </a:r>
          </a:p>
        </p:txBody>
      </p:sp>
      <p:pic>
        <p:nvPicPr>
          <p:cNvPr id="312324" name="Picture 4" descr="d:\Inetpub\ombroot\content\0721601871\graphics\fullsize\S01871-002-f029.jpg"/>
          <p:cNvPicPr>
            <a:picLocks noChangeAspect="1" noChangeArrowheads="1"/>
          </p:cNvPicPr>
          <p:nvPr/>
        </p:nvPicPr>
        <p:blipFill>
          <a:blip r:embed="rId2" cstate="print"/>
          <a:srcRect b="8212"/>
          <a:stretch>
            <a:fillRect/>
          </a:stretch>
        </p:blipFill>
        <p:spPr bwMode="auto">
          <a:xfrm>
            <a:off x="467544" y="3212976"/>
            <a:ext cx="8534400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lymphocytes may develop into </a:t>
            </a:r>
            <a:r>
              <a:rPr lang="en-US" i="1" dirty="0" smtClean="0"/>
              <a:t>plasma cells,</a:t>
            </a:r>
            <a:r>
              <a:rPr lang="en-US" dirty="0" smtClean="0"/>
              <a:t> which secrete antibodies</a:t>
            </a:r>
          </a:p>
          <a:p>
            <a:r>
              <a:rPr lang="en-US" dirty="0" smtClean="0"/>
              <a:t>T lymphocytes are activated to secrete cytokines:</a:t>
            </a:r>
          </a:p>
          <a:p>
            <a:pPr lvl="1"/>
            <a:r>
              <a:rPr lang="en-US" i="1" dirty="0" smtClean="0"/>
              <a:t>CD4</a:t>
            </a:r>
            <a:r>
              <a:rPr lang="en-US" dirty="0" smtClean="0"/>
              <a:t>+ </a:t>
            </a:r>
            <a:r>
              <a:rPr lang="en-US" i="1" dirty="0" smtClean="0"/>
              <a:t>T lymphocytes promote inflammation and influence the nature of the inflammatory reaction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35332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82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chronic </a:t>
            </a:r>
            <a:r>
              <a:rPr lang="en-US" dirty="0" smtClean="0">
                <a:latin typeface="Arial Rounded MT Bold" pitchFamily="34" charset="0"/>
              </a:rPr>
              <a:t>inflammation with </a:t>
            </a:r>
            <a:r>
              <a:rPr lang="en-US" dirty="0" smtClean="0">
                <a:latin typeface="Arial Rounded MT Bold" pitchFamily="34" charset="0"/>
              </a:rPr>
              <a:t>emphasis on causes</a:t>
            </a:r>
            <a:r>
              <a:rPr lang="en-US" dirty="0" smtClean="0">
                <a:latin typeface="Arial Rounded MT Bold" pitchFamily="34" charset="0"/>
              </a:rPr>
              <a:t>, nature of the inflammatory response, and tissue changes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the clinical settings in which different types of inflammatory cells </a:t>
            </a:r>
            <a:r>
              <a:rPr lang="en-US" dirty="0" smtClean="0">
                <a:latin typeface="Arial Rounded MT Bold" pitchFamily="34" charset="0"/>
              </a:rPr>
              <a:t>(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smtClean="0">
                <a:latin typeface="Arial Rounded MT Bold" pitchFamily="34" charset="0"/>
              </a:rPr>
              <a:t>macrophages</a:t>
            </a:r>
            <a:r>
              <a:rPr lang="en-US" dirty="0" smtClean="0">
                <a:latin typeface="Arial Rounded MT Bold" pitchFamily="34" charset="0"/>
              </a:rPr>
              <a:t>, and lymphocytes) accumulate in tissues.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systemic manifestations of inflammation and their general physiology, including 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976"/>
            <a:ext cx="8496944" cy="65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99792" y="332656"/>
            <a:ext cx="327179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b="1" dirty="0" smtClean="0"/>
              <a:t>Cell-mediated immunity</a:t>
            </a:r>
            <a:endParaRPr lang="ar-SA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6248"/>
          <a:stretch>
            <a:fillRect/>
          </a:stretch>
        </p:blipFill>
        <p:spPr bwMode="auto">
          <a:xfrm>
            <a:off x="323528" y="1628800"/>
            <a:ext cx="856895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In response to stimuli (mainly cytokines) present at the time of antigen recognition, naive CD4+ T cells may differentiate into populations of </a:t>
            </a:r>
            <a:r>
              <a:rPr lang="en-US" dirty="0" err="1" smtClean="0"/>
              <a:t>effector</a:t>
            </a:r>
            <a:r>
              <a:rPr lang="en-US" dirty="0" smtClean="0"/>
              <a:t> cells that produce distinct sets of cytokines and perform different functions. </a:t>
            </a:r>
          </a:p>
          <a:p>
            <a:pPr algn="l"/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987824" y="364594"/>
            <a:ext cx="32113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Subsets of helper T (TH) cell</a:t>
            </a:r>
            <a:r>
              <a:rPr lang="en-US" dirty="0" smtClean="0"/>
              <a:t>s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1204668" y="6444044"/>
            <a:ext cx="33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IBD, inflammatory bowel disease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6660232" y="6444044"/>
            <a:ext cx="221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MS, multiple sclerosis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CD4+ helper T cells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1">
              <a:buNone/>
            </a:pPr>
            <a:r>
              <a:rPr lang="en-US" sz="3200" dirty="0" smtClean="0"/>
              <a:t> There are three subsets of CD4+ helper T cells :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 cells </a:t>
            </a:r>
            <a:r>
              <a:rPr lang="en-US" sz="2800" dirty="0" smtClean="0"/>
              <a:t>produce the cytokine IFN-γ,</a:t>
            </a:r>
          </a:p>
          <a:p>
            <a:pPr lvl="2">
              <a:buNone/>
            </a:pPr>
            <a:r>
              <a:rPr lang="en-US" sz="2800" dirty="0" smtClean="0"/>
              <a:t>Function: activates macrophages in the classical pathway.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2 cells </a:t>
            </a:r>
            <a:r>
              <a:rPr lang="en-US" sz="2800" dirty="0" smtClean="0"/>
              <a:t>secrete IL-4, IL-5, and IL-13</a:t>
            </a:r>
          </a:p>
          <a:p>
            <a:pPr lvl="2">
              <a:buNone/>
            </a:pPr>
            <a:r>
              <a:rPr lang="en-US" sz="2800" dirty="0" smtClean="0"/>
              <a:t>Function:  recruit and activate </a:t>
            </a:r>
            <a:r>
              <a:rPr lang="en-US" sz="2800" dirty="0" err="1" smtClean="0"/>
              <a:t>eosinophils</a:t>
            </a:r>
            <a:r>
              <a:rPr lang="en-US" sz="2800" dirty="0" smtClean="0"/>
              <a:t> and are responsible for  macrophage activation.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17 cells </a:t>
            </a:r>
            <a:r>
              <a:rPr lang="en-US" sz="2800" dirty="0" smtClean="0"/>
              <a:t>secrete IL-17 and other cytokines </a:t>
            </a:r>
          </a:p>
          <a:p>
            <a:pPr lvl="2">
              <a:buNone/>
            </a:pPr>
            <a:r>
              <a:rPr lang="en-US" sz="2800" dirty="0" smtClean="0"/>
              <a:t>Function:  induce the secretion of </a:t>
            </a:r>
            <a:r>
              <a:rPr lang="en-US" sz="2800" dirty="0" err="1" smtClean="0"/>
              <a:t>chemokines</a:t>
            </a:r>
            <a:r>
              <a:rPr lang="en-US" sz="2800" dirty="0" smtClean="0"/>
              <a:t> responsible for recruiting 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and </a:t>
            </a:r>
            <a:r>
              <a:rPr lang="en-US" sz="2800" dirty="0" err="1" smtClean="0"/>
              <a:t>monocytes</a:t>
            </a:r>
            <a:r>
              <a:rPr lang="en-US" sz="2800" dirty="0" smtClean="0"/>
              <a:t> into the reaction.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21075"/>
            <a:ext cx="5256584" cy="58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447055"/>
            <a:ext cx="824440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Activating and inhibitory receptors of natural killer (NK) cell</a:t>
            </a:r>
            <a:r>
              <a:rPr lang="en-US" dirty="0" smtClean="0"/>
              <a:t>s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16024" y="1159584"/>
            <a:ext cx="320384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Healthy cells express self class I MHC molecules, which are recognized by inhibitory receptors, thus ensuring that NK cells do not attack normal cells. 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51520" y="3645024"/>
            <a:ext cx="3312368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In infected and stressed cells, class I MHC expression is reduced so that the inhibitory receptors are not engaged, and </a:t>
            </a:r>
            <a:r>
              <a:rPr lang="en-US" dirty="0" err="1" smtClean="0"/>
              <a:t>ligands</a:t>
            </a:r>
            <a:r>
              <a:rPr lang="en-US" dirty="0" smtClean="0"/>
              <a:t> for activating receptors are expressed. </a:t>
            </a:r>
          </a:p>
          <a:p>
            <a:pPr algn="l"/>
            <a:r>
              <a:rPr lang="en-US" dirty="0" smtClean="0"/>
              <a:t>The result is that NK cells are activated and the infected cells are killed.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548680"/>
            <a:ext cx="19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Humoral</a:t>
            </a:r>
            <a:r>
              <a:rPr lang="en-CA" dirty="0" smtClean="0"/>
              <a:t> immunity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899592" y="1305342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Naive B lymphocytes recognize antigens, and under the influence of TH cells and other stimuli, the B cells are activated to proliferate and to differentiate into antibody-secreting plasma cells.</a:t>
            </a:r>
          </a:p>
          <a:p>
            <a:pPr algn="l"/>
            <a:r>
              <a:rPr lang="en-US" sz="2400" dirty="0" smtClean="0"/>
              <a:t> Some of the activated B cells undergo heavy-chain class switching and affinity maturation, and some become long-lived memory cells. 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Antibodies of different heavy-chain classes (</a:t>
            </a:r>
            <a:r>
              <a:rPr lang="en-US" sz="2400" dirty="0" err="1" smtClean="0"/>
              <a:t>isotypes</a:t>
            </a:r>
            <a:r>
              <a:rPr lang="en-US" sz="2400" dirty="0" smtClean="0"/>
              <a:t>) perform different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 functions.</a:t>
            </a:r>
          </a:p>
          <a:p>
            <a:pPr algn="l"/>
            <a:r>
              <a:rPr lang="en-US" sz="2400" dirty="0" smtClean="0"/>
              <a:t>Note that the antibodies shown are </a:t>
            </a:r>
            <a:r>
              <a:rPr lang="en-US" sz="2400" dirty="0" err="1" smtClean="0"/>
              <a:t>IgG</a:t>
            </a:r>
            <a:r>
              <a:rPr lang="en-US" sz="2400" dirty="0" smtClean="0"/>
              <a:t>; these and </a:t>
            </a:r>
            <a:r>
              <a:rPr lang="en-US" sz="2400" dirty="0" err="1" smtClean="0"/>
              <a:t>IgM</a:t>
            </a:r>
            <a:r>
              <a:rPr lang="en-US" sz="2400" dirty="0" smtClean="0"/>
              <a:t> activate complement; and the specialized functions of </a:t>
            </a:r>
            <a:r>
              <a:rPr lang="en-US" sz="2400" dirty="0" err="1" smtClean="0"/>
              <a:t>IgA</a:t>
            </a:r>
            <a:r>
              <a:rPr lang="en-US" sz="2400" dirty="0" smtClean="0"/>
              <a:t> (mucosal immunity) and </a:t>
            </a:r>
            <a:r>
              <a:rPr lang="en-US" sz="2400" dirty="0" err="1" smtClean="0"/>
              <a:t>IgE</a:t>
            </a:r>
            <a:r>
              <a:rPr lang="en-US" sz="2400" dirty="0" smtClean="0"/>
              <a:t> (mast cell and </a:t>
            </a:r>
            <a:r>
              <a:rPr lang="en-US" sz="2400" dirty="0" err="1" smtClean="0"/>
              <a:t>eosinophil</a:t>
            </a:r>
            <a:r>
              <a:rPr lang="en-US" sz="2400" dirty="0" smtClean="0"/>
              <a:t> activation) are not shown.</a:t>
            </a:r>
            <a:endParaRPr 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185863"/>
            <a:ext cx="8582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9912" y="476672"/>
            <a:ext cx="19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Humoral</a:t>
            </a:r>
            <a:r>
              <a:rPr lang="en-CA" dirty="0" smtClean="0"/>
              <a:t> immunity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OTHER 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Plasma cells</a:t>
            </a:r>
          </a:p>
          <a:p>
            <a:r>
              <a:rPr lang="en-US" sz="2400" b="1" dirty="0" smtClean="0">
                <a:latin typeface="Arial" pitchFamily="34" charset="0"/>
              </a:rPr>
              <a:t>Lymphoid cell (Mature B cells)</a:t>
            </a:r>
          </a:p>
          <a:p>
            <a:r>
              <a:rPr lang="en-US" sz="2400" b="1" dirty="0" smtClean="0">
                <a:latin typeface="Arial" pitchFamily="34" charset="0"/>
              </a:rPr>
              <a:t>Common cell in chronic inflammation</a:t>
            </a:r>
          </a:p>
          <a:p>
            <a:r>
              <a:rPr lang="en-US" sz="2400" b="1" dirty="0" smtClean="0">
                <a:latin typeface="Arial" pitchFamily="34" charset="0"/>
              </a:rPr>
              <a:t>Primary source of antibodies</a:t>
            </a:r>
          </a:p>
          <a:p>
            <a:r>
              <a:rPr lang="en-US" sz="2400" b="1" dirty="0" smtClean="0">
                <a:latin typeface="Arial" pitchFamily="34" charset="0"/>
              </a:rPr>
              <a:t>Antibodies  are important in inflammation e.g.  neutralize antigen and clearance of foreign Ag</a:t>
            </a:r>
          </a:p>
          <a:p>
            <a:endParaRPr lang="en-US" sz="2400" b="1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f00303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1905000" y="2686050"/>
            <a:ext cx="5562600" cy="4171950"/>
          </a:xfrm>
          <a:prstGeom prst="rect">
            <a:avLst/>
          </a:prstGeom>
          <a:noFill/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7964488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Eosinophils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</a:rPr>
              <a:t>are abundant in immune reactions mediated by </a:t>
            </a:r>
            <a:r>
              <a:rPr lang="en-US" sz="2000" dirty="0" err="1">
                <a:latin typeface="Arial" pitchFamily="34" charset="0"/>
              </a:rPr>
              <a:t>IgE</a:t>
            </a:r>
            <a:r>
              <a:rPr lang="en-US" sz="2000" dirty="0">
                <a:latin typeface="Arial" pitchFamily="34" charset="0"/>
              </a:rPr>
              <a:t> and in parasitic infections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respond to </a:t>
            </a:r>
            <a:r>
              <a:rPr lang="en-US" sz="2000" dirty="0" err="1">
                <a:latin typeface="Arial" pitchFamily="34" charset="0"/>
              </a:rPr>
              <a:t>chemotactic</a:t>
            </a:r>
            <a:r>
              <a:rPr lang="en-US" sz="2000" dirty="0">
                <a:latin typeface="Arial" pitchFamily="34" charset="0"/>
              </a:rPr>
              <a:t> agents derived largely from mast cells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Granules contain major basic protein: toxic to parasites and lead to </a:t>
            </a:r>
            <a:r>
              <a:rPr lang="en-US" sz="2000" dirty="0" err="1">
                <a:latin typeface="Arial" pitchFamily="34" charset="0"/>
              </a:rPr>
              <a:t>lysis</a:t>
            </a:r>
            <a:r>
              <a:rPr lang="en-US" sz="2000" dirty="0">
                <a:latin typeface="Arial" pitchFamily="34" charset="0"/>
              </a:rPr>
              <a:t> of mammalian epithelial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8763000" cy="4114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Mast cells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are widely distributed in connective tissues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express on their surface the receptor that binds the </a:t>
            </a:r>
            <a:r>
              <a:rPr lang="en-US" sz="2400" b="1" dirty="0" err="1" smtClean="0">
                <a:latin typeface="Arial" charset="0"/>
              </a:rPr>
              <a:t>Fc</a:t>
            </a:r>
            <a:r>
              <a:rPr lang="en-US" sz="2400" b="1" dirty="0" smtClean="0">
                <a:latin typeface="Arial" charset="0"/>
              </a:rPr>
              <a:t> portion of </a:t>
            </a:r>
            <a:r>
              <a:rPr lang="en-US" sz="2400" b="1" dirty="0" err="1" smtClean="0">
                <a:latin typeface="Arial" charset="0"/>
              </a:rPr>
              <a:t>IgE</a:t>
            </a:r>
            <a:r>
              <a:rPr lang="en-US" sz="2400" b="1" dirty="0" smtClean="0">
                <a:latin typeface="Arial" charset="0"/>
              </a:rPr>
              <a:t> antibody 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the cells </a:t>
            </a:r>
            <a:r>
              <a:rPr lang="en-US" sz="2000" b="1" dirty="0" err="1" smtClean="0">
                <a:latin typeface="Arial" charset="0"/>
              </a:rPr>
              <a:t>degranulate</a:t>
            </a:r>
            <a:r>
              <a:rPr lang="en-US" sz="2000" b="1" dirty="0" smtClean="0">
                <a:latin typeface="Arial" charset="0"/>
              </a:rPr>
              <a:t> and release mediators, such as histamine and products of AA oxidation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endParaRPr lang="en-US" dirty="0" smtClean="0"/>
          </a:p>
        </p:txBody>
      </p:sp>
      <p:pic>
        <p:nvPicPr>
          <p:cNvPr id="76803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19"/>
            <a:ext cx="5400600" cy="402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2. Different </a:t>
            </a:r>
            <a:r>
              <a:rPr lang="en-US" dirty="0" smtClean="0">
                <a:latin typeface="Arial Rounded MT Bold" pitchFamily="34" charset="0"/>
              </a:rPr>
              <a:t>types of inflammatory </a:t>
            </a:r>
            <a:r>
              <a:rPr lang="en-US" dirty="0" smtClean="0">
                <a:latin typeface="Arial Rounded MT Bold" pitchFamily="34" charset="0"/>
              </a:rPr>
              <a:t>cells </a:t>
            </a:r>
            <a:r>
              <a:rPr lang="en-US" dirty="0" smtClean="0">
                <a:latin typeface="Arial Rounded MT Bold" pitchFamily="34" charset="0"/>
              </a:rPr>
              <a:t>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967" y="0"/>
            <a:ext cx="93726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</a:rPr>
              <a:t>CHRONIC INFLAMMATION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Inflammation of prolonged duration (weeks to years) in which continuing inflammation, tissue injury, and healing, often by fibrosis, proceed simultaneously</a:t>
            </a:r>
            <a:endParaRPr lang="ar-SA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Systemic effects of Inflammation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Acute phase reaction/response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	IL-1 and TNF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Fever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Malaise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Anorexia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Bone marrow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 IL-1 + TNF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Leukocytosis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Lymphoid organs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Liver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- IL-6, IL-1, TNF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Acute phase proteins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C-reactive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Lipopolysaccharide</a:t>
            </a:r>
            <a:r>
              <a:rPr lang="en-US" dirty="0" smtClean="0"/>
              <a:t> binding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Serum </a:t>
            </a:r>
            <a:r>
              <a:rPr lang="en-US" dirty="0" err="1" smtClean="0"/>
              <a:t>amyloid</a:t>
            </a:r>
            <a:r>
              <a:rPr lang="en-US" dirty="0" smtClean="0"/>
              <a:t> 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a-2 macroglobulin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Haptoglobin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Ceruloplasmin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fibrinogen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4399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Fever</a:t>
            </a:r>
            <a:b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</a:b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 Produced in response to </a:t>
            </a:r>
            <a:r>
              <a:rPr lang="en-US" sz="3600" dirty="0" err="1" smtClean="0">
                <a:solidFill>
                  <a:srgbClr val="FFCCCC"/>
                </a:solidFill>
                <a:latin typeface="Arial" pitchFamily="34" charset="0"/>
              </a:rPr>
              <a:t>Pyrogens</a:t>
            </a:r>
            <a:endParaRPr lang="en-US" sz="3600" dirty="0">
              <a:solidFill>
                <a:srgbClr val="FFCCCC"/>
              </a:solidFill>
              <a:latin typeface="Arial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556792"/>
            <a:ext cx="6629400" cy="5105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Types of </a:t>
            </a:r>
            <a:r>
              <a:rPr lang="en-US" sz="2400" dirty="0" err="1" smtClean="0">
                <a:latin typeface="Arial" charset="0"/>
              </a:rPr>
              <a:t>Pyrogens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Exogenous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3200" dirty="0" smtClean="0">
                <a:latin typeface="Arial" charset="0"/>
              </a:rPr>
              <a:t>Bacterial products </a:t>
            </a: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Endogenous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: </a:t>
            </a:r>
          </a:p>
          <a:p>
            <a:pPr lvl="1">
              <a:buNone/>
            </a:pPr>
            <a:r>
              <a:rPr lang="en-US" sz="3200" dirty="0" smtClean="0">
                <a:latin typeface="Arial" charset="0"/>
              </a:rPr>
              <a:t>   IL-1 and TNF</a:t>
            </a: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Bacterial products stimulate leukocytes to release cytokines such as IL-1 and TNF  that increase the enzymes (</a:t>
            </a:r>
            <a:r>
              <a:rPr lang="en-US" sz="2400" dirty="0" err="1" smtClean="0">
                <a:latin typeface="Arial" charset="0"/>
              </a:rPr>
              <a:t>cyclooxygenases</a:t>
            </a:r>
            <a:r>
              <a:rPr lang="en-US" sz="2400" dirty="0" smtClean="0">
                <a:latin typeface="Arial" charset="0"/>
              </a:rPr>
              <a:t>) that convert AA into prostaglandins.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003034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4876800" y="609600"/>
            <a:ext cx="3810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4486276" cy="5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In the hypothalamus, the prostaglandins, especially PGE</a:t>
            </a:r>
            <a:r>
              <a:rPr lang="en-US" sz="2400" baseline="-30000" dirty="0"/>
              <a:t>2</a:t>
            </a:r>
            <a:r>
              <a:rPr lang="en-US" sz="2400" dirty="0"/>
              <a:t>, stimulate the production of neurotransmitters such as cyclic AMP, which function to reset the temperature set-point at a higher level. </a:t>
            </a:r>
          </a:p>
          <a:p>
            <a:pPr algn="l" rtl="0">
              <a:spcBef>
                <a:spcPct val="20000"/>
              </a:spcBef>
            </a:pPr>
            <a:endParaRPr lang="en-US" sz="2400" dirty="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NSAIDs, including aspirin , reduce fever by inhibiting </a:t>
            </a:r>
            <a:r>
              <a:rPr lang="en-US" sz="2400" dirty="0" err="1"/>
              <a:t>cyclooxygenase</a:t>
            </a:r>
            <a:r>
              <a:rPr lang="en-US" sz="2400" dirty="0"/>
              <a:t> and thus blocking prostaglandin synthesis.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012160" y="1"/>
            <a:ext cx="1277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4895"/>
                </a:solidFill>
              </a:rPr>
              <a:t>Fever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EME006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683568" y="908720"/>
            <a:ext cx="74580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C:\Users\Maha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6992"/>
            <a:ext cx="2286000" cy="2000250"/>
          </a:xfrm>
          <a:prstGeom prst="rect">
            <a:avLst/>
          </a:prstGeom>
          <a:noFill/>
        </p:spPr>
      </p:pic>
      <p:pic>
        <p:nvPicPr>
          <p:cNvPr id="109571" name="Picture 3" descr="C:\Users\Maha\Downloads\hemato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068960"/>
            <a:ext cx="1785950" cy="2362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4869160"/>
            <a:ext cx="20633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Shift to left</a:t>
            </a:r>
            <a:endParaRPr lang="en-US" sz="2800" b="1" dirty="0"/>
          </a:p>
        </p:txBody>
      </p:sp>
      <p:pic>
        <p:nvPicPr>
          <p:cNvPr id="6" name="Picture 2" descr="http://www1.imperial.ac.uk/resources/5CBC5619-8227-4253-AB13-2AE58DAD7A6F/"/>
          <p:cNvPicPr>
            <a:picLocks noChangeAspect="1" noChangeArrowheads="1"/>
          </p:cNvPicPr>
          <p:nvPr/>
        </p:nvPicPr>
        <p:blipFill>
          <a:blip r:embed="rId6" cstate="print"/>
          <a:srcRect t="25839" b="9902"/>
          <a:stretch>
            <a:fillRect/>
          </a:stretch>
        </p:blipFill>
        <p:spPr bwMode="auto">
          <a:xfrm>
            <a:off x="395536" y="5633864"/>
            <a:ext cx="6667500" cy="12241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79912" y="404664"/>
            <a:ext cx="180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Leukocytosis</a:t>
            </a:r>
            <a:endParaRPr lang="ar-SA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04800" y="609600"/>
            <a:ext cx="883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>
              <a:solidFill>
                <a:schemeClr val="accent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73050" y="2133600"/>
            <a:ext cx="841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GB" sz="3200">
              <a:latin typeface="Times New Roman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Inflammation</a:t>
            </a:r>
            <a:b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Systemic Manifestations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1447800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WBC count climbs to 15,000 or 20,000 cells/</a:t>
            </a:r>
            <a:r>
              <a:rPr lang="en-US" sz="2400" b="1" dirty="0" err="1"/>
              <a:t>μl</a:t>
            </a:r>
            <a:r>
              <a:rPr lang="en-US" sz="2400" b="1" dirty="0"/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most bacterial </a:t>
            </a:r>
            <a:r>
              <a:rPr lang="en-US" sz="2800" b="1" dirty="0" smtClean="0">
                <a:latin typeface="Verdana" pitchFamily="34" charset="0"/>
              </a:rPr>
              <a:t>infection </a:t>
            </a:r>
            <a:r>
              <a:rPr lang="en-US" sz="2400" b="1" dirty="0" smtClean="0">
                <a:latin typeface="Verdana" pitchFamily="34" charset="0"/>
              </a:rPr>
              <a:t>(</a:t>
            </a:r>
            <a:r>
              <a:rPr lang="en-US" sz="2400" b="1" dirty="0" err="1" smtClean="0">
                <a:latin typeface="Verdana" pitchFamily="34" charset="0"/>
              </a:rPr>
              <a:t>Neutrophil</a:t>
            </a:r>
            <a:r>
              <a:rPr lang="en-US" sz="2400" b="1" dirty="0" smtClean="0">
                <a:latin typeface="Verdana" pitchFamily="34" charset="0"/>
              </a:rPr>
              <a:t>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Lymphocytosis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Infectious mononucleosis, mumps,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German measles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Eosinophilia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bronchial asthma,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    hay fever, parasitic infestations</a:t>
            </a:r>
          </a:p>
          <a:p>
            <a:pPr marL="457200" indent="-457200" algn="l" rtl="0" eaLnBrk="0" hangingPunct="0"/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Leukopenia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 b="1" dirty="0">
                <a:latin typeface="Verdana" pitchFamily="34" charset="0"/>
              </a:rPr>
              <a:t>typhoid fever,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infection with </a:t>
            </a:r>
            <a:r>
              <a:rPr lang="en-US" sz="2800" b="1" dirty="0" err="1">
                <a:latin typeface="Verdana" pitchFamily="34" charset="0"/>
              </a:rPr>
              <a:t>rickettsiae</a:t>
            </a:r>
            <a:r>
              <a:rPr lang="en-US" sz="2800" b="1" dirty="0">
                <a:latin typeface="Verdana" pitchFamily="34" charset="0"/>
              </a:rPr>
              <a:t>/protozoa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Elevation of C reactive protein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33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28" name="Object 2"/>
          <p:cNvGraphicFramePr>
            <a:graphicFrameLocks noChangeAspect="1"/>
          </p:cNvGraphicFramePr>
          <p:nvPr>
            <p:ph type="dgm" idx="1"/>
          </p:nvPr>
        </p:nvGraphicFramePr>
        <p:xfrm>
          <a:off x="2332038" y="2205038"/>
          <a:ext cx="4427537" cy="4191000"/>
        </p:xfrm>
        <a:graphic>
          <a:graphicData uri="http://schemas.openxmlformats.org/presentationml/2006/ole">
            <p:oleObj spid="_x0000_s1026" name="Organization Chart" r:id="rId3" imgW="2609640" imgH="2469960" progId="">
              <p:embed followColorScheme="full"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The rise in fibrinogen causes erythrocytes to form stacks (</a:t>
            </a:r>
            <a:r>
              <a:rPr lang="en-US" sz="2400" dirty="0" err="1"/>
              <a:t>rouleaux</a:t>
            </a:r>
            <a:r>
              <a:rPr lang="en-US" sz="2400" dirty="0"/>
              <a:t>) that sediment more rapidly at unit gravity than do individual erythrocytes. 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403496" y="332656"/>
            <a:ext cx="6207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24895"/>
                </a:solidFill>
              </a:rPr>
              <a:t>Increased erythrocyte sedimentation </a:t>
            </a:r>
            <a:r>
              <a:rPr lang="en-US" sz="2400" b="1" dirty="0" smtClean="0">
                <a:solidFill>
                  <a:srgbClr val="F24895"/>
                </a:solidFill>
              </a:rPr>
              <a:t>rate (ESR)</a:t>
            </a:r>
            <a:endParaRPr lang="en-US" sz="2400" b="1" dirty="0">
              <a:solidFill>
                <a:srgbClr val="F2489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94" y="548680"/>
            <a:ext cx="7296222" cy="5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Erythrocyte sedimentation rate (ESR)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146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 descr="http://www.lt-burnik.si/img/ESR/vacupeta_05.jpg"/>
          <p:cNvPicPr>
            <a:picLocks noChangeAspect="1" noChangeArrowheads="1"/>
          </p:cNvPicPr>
          <p:nvPr/>
        </p:nvPicPr>
        <p:blipFill>
          <a:blip r:embed="rId3" cstate="print"/>
          <a:srcRect l="18562" r="19001"/>
          <a:stretch>
            <a:fillRect/>
          </a:stretch>
        </p:blipFill>
        <p:spPr bwMode="auto">
          <a:xfrm>
            <a:off x="4716016" y="1268760"/>
            <a:ext cx="4016369" cy="48245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3. systemic </a:t>
            </a:r>
            <a:r>
              <a:rPr lang="en-US" dirty="0" smtClean="0">
                <a:latin typeface="Arial Rounded MT Bold" pitchFamily="34" charset="0"/>
              </a:rPr>
              <a:t>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6208" y="1070976"/>
            <a:ext cx="8858280" cy="50943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Chronic  inflammation is different from acute inflammation with respect to causes, nature of the inflammatory response, and tissue changes.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Different clinical settings associated with different types of inflammatory cells (</a:t>
            </a:r>
            <a:r>
              <a:rPr lang="en-US" dirty="0" err="1" smtClean="0">
                <a:latin typeface="Arial Rounded MT Bold" pitchFamily="34" charset="0"/>
              </a:rPr>
              <a:t>eg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monocyte</a:t>
            </a:r>
            <a:r>
              <a:rPr lang="en-US" dirty="0" smtClean="0">
                <a:latin typeface="Arial Rounded MT Bold" pitchFamily="34" charset="0"/>
              </a:rPr>
              <a:t>-macrophages, and lymphocytes) accumulate in the tissues.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The systemic manifestations of inflammation  include 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CHRONIC INFLAMMATION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>
                <a:latin typeface="Arial Rounded MT Bold" pitchFamily="34" charset="0"/>
                <a:cs typeface="Arial" charset="0"/>
              </a:rPr>
              <a:t>It is slow evolving (weeks to months) resulting into </a:t>
            </a:r>
            <a:r>
              <a:rPr lang="en-US" dirty="0" smtClean="0">
                <a:latin typeface="Arial Rounded MT Bold" pitchFamily="34" charset="0"/>
                <a:cs typeface="Arial" charset="0"/>
              </a:rPr>
              <a:t>fibrosis</a:t>
            </a:r>
          </a:p>
          <a:p>
            <a:pPr fontAlgn="base"/>
            <a:r>
              <a:rPr lang="en-US" dirty="0" smtClean="0"/>
              <a:t>The </a:t>
            </a:r>
            <a:r>
              <a:rPr lang="en-US" dirty="0" smtClean="0"/>
              <a:t>essential changes are:</a:t>
            </a:r>
          </a:p>
          <a:p>
            <a:pPr fontAlgn="base">
              <a:buNone/>
            </a:pPr>
            <a:r>
              <a:rPr lang="en-US" b="1" dirty="0" smtClean="0"/>
              <a:t>1.  </a:t>
            </a:r>
            <a:r>
              <a:rPr lang="en-US" dirty="0" smtClean="0"/>
              <a:t>Absence </a:t>
            </a:r>
            <a:r>
              <a:rPr lang="en-US" dirty="0" smtClean="0"/>
              <a:t>of polymorphs (natural life span of 1–3 days); the appearance </a:t>
            </a:r>
            <a:r>
              <a:rPr lang="en-US" dirty="0" smtClean="0"/>
              <a:t>of macrophages,  </a:t>
            </a:r>
            <a:r>
              <a:rPr lang="en-US" dirty="0" smtClean="0"/>
              <a:t>lymphocytes and often plasma </a:t>
            </a:r>
            <a:r>
              <a:rPr lang="en-US" dirty="0" smtClean="0"/>
              <a:t>cells</a:t>
            </a:r>
            <a:endParaRPr lang="en-US" dirty="0" smtClean="0"/>
          </a:p>
          <a:p>
            <a:pPr fontAlgn="base">
              <a:buNone/>
            </a:pPr>
            <a:r>
              <a:rPr lang="en-US" b="1" dirty="0" smtClean="0"/>
              <a:t>2. </a:t>
            </a:r>
            <a:r>
              <a:rPr lang="en-US" dirty="0" smtClean="0"/>
              <a:t>Proliferation </a:t>
            </a:r>
            <a:r>
              <a:rPr lang="en-US" dirty="0" smtClean="0"/>
              <a:t>of vascular endothelium by ‘budding’ – formation of new capillaries (angiogenesis).</a:t>
            </a:r>
          </a:p>
          <a:p>
            <a:pPr fontAlgn="base">
              <a:buNone/>
            </a:pPr>
            <a:r>
              <a:rPr lang="en-US" b="1" dirty="0" smtClean="0"/>
              <a:t>3. </a:t>
            </a:r>
            <a:r>
              <a:rPr lang="en-US" dirty="0" smtClean="0"/>
              <a:t>Proliferation </a:t>
            </a:r>
            <a:r>
              <a:rPr lang="en-US" dirty="0" smtClean="0"/>
              <a:t>of fibroblasts with collagen production leading </a:t>
            </a:r>
            <a:r>
              <a:rPr lang="en-US" dirty="0" smtClean="0"/>
              <a:t>to Fibrosis</a:t>
            </a:r>
            <a:r>
              <a:rPr lang="en-US" dirty="0" smtClean="0"/>
              <a:t>.</a:t>
            </a:r>
          </a:p>
          <a:p>
            <a:pPr algn="l" rtl="0">
              <a:lnSpc>
                <a:spcPct val="90000"/>
              </a:lnSpc>
            </a:pPr>
            <a:endParaRPr lang="en-US" dirty="0" smtClean="0"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375" y="44624"/>
            <a:ext cx="327179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b="1" dirty="0" smtClean="0"/>
              <a:t>Cell-mediated immunity</a:t>
            </a:r>
            <a:endParaRPr lang="ar-SA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67544" y="980728"/>
            <a:ext cx="8100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/>
              <a:t>Dendritic</a:t>
            </a:r>
            <a:r>
              <a:rPr lang="en-US" dirty="0" smtClean="0"/>
              <a:t> cells (DCs) capture microbial antigens from epithelia and tissues and transport the antigens to lymph nodes. During this process, the DCs mature, and express high levels of MHC molecules and </a:t>
            </a:r>
            <a:r>
              <a:rPr lang="en-US" dirty="0" err="1" smtClean="0"/>
              <a:t>costimulators</a:t>
            </a:r>
            <a:r>
              <a:rPr lang="en-US" dirty="0" smtClean="0"/>
              <a:t>. Naive T cells recognize MHC-associated peptide antigens displayed on DCs. </a:t>
            </a:r>
          </a:p>
          <a:p>
            <a:pPr algn="l"/>
            <a:r>
              <a:rPr lang="en-US" dirty="0" smtClean="0"/>
              <a:t>The T cells are activated to proliferate and to differentiate into </a:t>
            </a:r>
            <a:r>
              <a:rPr lang="en-US" dirty="0" err="1" smtClean="0"/>
              <a:t>effector</a:t>
            </a:r>
            <a:r>
              <a:rPr lang="en-US" dirty="0" smtClean="0"/>
              <a:t> and memory cells, which migrate to sites of infection and serve various functions in cell-mediated </a:t>
            </a:r>
            <a:endParaRPr lang="ar-SA" dirty="0" smtClean="0"/>
          </a:p>
          <a:p>
            <a:pPr algn="l"/>
            <a:r>
              <a:rPr lang="en-US" dirty="0" smtClean="0"/>
              <a:t>immunity.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CD4+ </a:t>
            </a:r>
            <a:r>
              <a:rPr lang="en-US" dirty="0" err="1" smtClean="0"/>
              <a:t>effector</a:t>
            </a:r>
            <a:r>
              <a:rPr lang="en-US" dirty="0" smtClean="0"/>
              <a:t> T cells of the TH1 subset recognize the antigens of microbes ingested by phagocytes, and activate the phagocytes to kill the microbes; other subsets of </a:t>
            </a:r>
            <a:r>
              <a:rPr lang="en-US" dirty="0" err="1" smtClean="0"/>
              <a:t>effector</a:t>
            </a:r>
            <a:r>
              <a:rPr lang="en-US" dirty="0" smtClean="0"/>
              <a:t> cells enhance leukocyte recruitment and stimulate different types of immune responses.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CD8+ </a:t>
            </a:r>
            <a:r>
              <a:rPr lang="en-US" dirty="0" err="1" smtClean="0"/>
              <a:t>cytotoxic</a:t>
            </a:r>
            <a:r>
              <a:rPr lang="en-US" dirty="0" smtClean="0"/>
              <a:t> T lymphocytes (CTLs) kill infected cells harboring microbes in the cytoplasm.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Some activated T cells remain in the lymphoid organs and help B cells to produce antibodies, and some T cells differentiate into long-lived memory cells.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</a:t>
            </a:r>
            <a:r>
              <a:rPr lang="en-US" sz="4000" dirty="0" smtClean="0"/>
              <a:t>the following </a:t>
            </a:r>
            <a:r>
              <a:rPr lang="en-US" sz="4000" dirty="0" smtClean="0"/>
              <a:t>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8840"/>
            <a:ext cx="8435280" cy="45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en-US" i="1" dirty="0" smtClean="0"/>
              <a:t>Persistent infections</a:t>
            </a:r>
            <a:r>
              <a:rPr lang="en-US" dirty="0" smtClean="0"/>
              <a:t> by microbes that are difficult to eradicate.</a:t>
            </a:r>
          </a:p>
          <a:p>
            <a:pPr marL="971550" lvl="1" indent="-514350"/>
            <a:r>
              <a:rPr lang="en-US" dirty="0" smtClean="0"/>
              <a:t> These include :</a:t>
            </a:r>
          </a:p>
          <a:p>
            <a:pPr marL="1236726" lvl="2" indent="-514350"/>
            <a:r>
              <a:rPr lang="en-US" sz="2400" i="1" dirty="0" smtClean="0"/>
              <a:t>Mycobacterium tuberculosis</a:t>
            </a:r>
            <a:endParaRPr lang="en-US" sz="2400" dirty="0" smtClean="0"/>
          </a:p>
          <a:p>
            <a:pPr marL="1236726" lvl="2" indent="-514350"/>
            <a:r>
              <a:rPr lang="en-US" sz="2400" dirty="0" smtClean="0"/>
              <a:t> </a:t>
            </a:r>
            <a:r>
              <a:rPr lang="en-US" sz="2400" i="1" dirty="0" err="1" smtClean="0"/>
              <a:t>Treponema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pallidum</a:t>
            </a:r>
            <a:r>
              <a:rPr lang="en-US" sz="2400" dirty="0" smtClean="0"/>
              <a:t> (the causative organism of syphilis)</a:t>
            </a:r>
          </a:p>
          <a:p>
            <a:pPr marL="1236726" lvl="2" indent="-514350"/>
            <a:r>
              <a:rPr lang="en-US" sz="2400" dirty="0" smtClean="0"/>
              <a:t>certain viruses and </a:t>
            </a:r>
            <a:r>
              <a:rPr lang="en-US" sz="2400" dirty="0" smtClean="0"/>
              <a:t>fungi</a:t>
            </a:r>
            <a:endParaRPr lang="en-US" dirty="0" smtClean="0"/>
          </a:p>
          <a:p>
            <a:pPr marL="971550" lvl="1" indent="-514350"/>
            <a:r>
              <a:rPr lang="en-US" dirty="0" smtClean="0"/>
              <a:t>All of which tend to establish persistent infections and elicit a T lymphocyte-mediated immune response called </a:t>
            </a:r>
            <a:r>
              <a:rPr lang="en-US" i="1" dirty="0" smtClean="0"/>
              <a:t>delayed-type hypersensitivity</a:t>
            </a:r>
            <a:r>
              <a:rPr lang="en-US" dirty="0" smtClean="0"/>
              <a:t>.</a:t>
            </a:r>
          </a:p>
          <a:p>
            <a:pPr marL="971550" lvl="1" indent="-51435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the following settings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2. Immune-mediated inflammatory diseases (hypersensitivity diseases): </a:t>
            </a:r>
            <a:r>
              <a:rPr lang="en-US" dirty="0" smtClean="0"/>
              <a:t>Diseases that are caused by excessive and inappropriate activation of the immune system leading to </a:t>
            </a:r>
            <a:r>
              <a:rPr lang="en-US" i="1" dirty="0" smtClean="0"/>
              <a:t>autoimmune diseases.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Rheumatoid arthritis</a:t>
            </a:r>
          </a:p>
          <a:p>
            <a:pPr lvl="1"/>
            <a:r>
              <a:rPr lang="en-US" dirty="0" smtClean="0"/>
              <a:t> inflammatory bowel disease</a:t>
            </a:r>
          </a:p>
          <a:p>
            <a:pPr lvl="1"/>
            <a:r>
              <a:rPr lang="en-US" dirty="0" smtClean="0"/>
              <a:t> psoriasis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Immune responses against common environmental substances that cause </a:t>
            </a:r>
            <a:r>
              <a:rPr lang="en-US" i="1" dirty="0" smtClean="0"/>
              <a:t>allergic diseases,</a:t>
            </a:r>
            <a:r>
              <a:rPr lang="en-US" dirty="0" smtClean="0"/>
              <a:t> such as bronchial asthma. </a:t>
            </a:r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Chronic inflammation may arise in the following settings: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268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3. Prolonged exposure to potentially toxic agents.</a:t>
            </a:r>
          </a:p>
          <a:p>
            <a:r>
              <a:rPr lang="en-US" dirty="0" smtClean="0"/>
              <a:t> Examples are </a:t>
            </a:r>
            <a:r>
              <a:rPr lang="en-US" dirty="0" err="1" smtClean="0"/>
              <a:t>nondegradable</a:t>
            </a:r>
            <a:r>
              <a:rPr lang="en-US" dirty="0" smtClean="0"/>
              <a:t> exogenous materials such as inhaled particulate silica, which can induce a chronic inflammatory response in the lungs (silicosis)</a:t>
            </a:r>
          </a:p>
          <a:p>
            <a:r>
              <a:rPr lang="en-US" dirty="0" smtClean="0"/>
              <a:t>Endogenous agents such as cholesterol crystals, which may contribute to atherosclerosis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Chronic inflammation may arise in the following settings: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4. Mild forms of chronic inflammation may be important in the pathogenesis of many diseases </a:t>
            </a:r>
          </a:p>
          <a:p>
            <a:pPr lvl="1"/>
            <a:r>
              <a:rPr lang="en-US" dirty="0" smtClean="0"/>
              <a:t> Such diseases include:</a:t>
            </a:r>
          </a:p>
          <a:p>
            <a:pPr lvl="2"/>
            <a:r>
              <a:rPr lang="en-US" dirty="0" smtClean="0"/>
              <a:t> neurodegenerative disorders such as Alzheimer disease</a:t>
            </a:r>
          </a:p>
          <a:p>
            <a:pPr lvl="2"/>
            <a:r>
              <a:rPr lang="en-US" dirty="0" smtClean="0"/>
              <a:t> atherosclerosis</a:t>
            </a:r>
          </a:p>
          <a:p>
            <a:pPr lvl="2"/>
            <a:r>
              <a:rPr lang="en-US" dirty="0" smtClean="0"/>
              <a:t> metabolic syndrome and the associated type 2 diabetes,</a:t>
            </a:r>
          </a:p>
          <a:p>
            <a:pPr lvl="2"/>
            <a:r>
              <a:rPr lang="en-US" dirty="0" smtClean="0"/>
              <a:t>and some forms of cancer in which inflammatory reactions promote tumor development</a:t>
            </a:r>
            <a:endParaRPr lang="ar-SA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CHRONIC INFLAMMATION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48464" cy="4392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Characterized by a 3 different set of reactions: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Infiltration with mononuclear cells,</a:t>
            </a:r>
            <a:r>
              <a:rPr lang="en-US" sz="2800" dirty="0" smtClean="0"/>
              <a:t> including: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Macrophages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Lymphocytes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Plasma cells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Tissue destruction,</a:t>
            </a:r>
            <a:r>
              <a:rPr lang="en-US" sz="2800" dirty="0" smtClean="0"/>
              <a:t> largely induced by the products of the inflammatory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Repair,</a:t>
            </a:r>
            <a:r>
              <a:rPr lang="en-US" dirty="0" smtClean="0"/>
              <a:t> involving new vessel proliferation (angiogenesis) and fibrosis</a:t>
            </a:r>
            <a:endParaRPr lang="ar-SA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5373216"/>
            <a:ext cx="6408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 </a:t>
            </a:r>
            <a:r>
              <a:rPr lang="en-US" sz="2400" dirty="0" smtClean="0"/>
              <a:t>Acute inflammation is distinguished by vascular changes, edema, and a predominantly </a:t>
            </a:r>
            <a:r>
              <a:rPr lang="en-US" sz="2400" dirty="0" err="1" smtClean="0"/>
              <a:t>neutrophilic</a:t>
            </a:r>
            <a:r>
              <a:rPr lang="en-US" sz="2400" dirty="0" smtClean="0"/>
              <a:t> infiltrate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</a:t>
            </a:r>
            <a:r>
              <a:rPr lang="en-US" dirty="0" smtClean="0">
                <a:latin typeface="Arial Rounded MT Bold" pitchFamily="34" charset="0"/>
              </a:rPr>
              <a:t>chronic </a:t>
            </a:r>
            <a:r>
              <a:rPr lang="en-US" dirty="0" smtClean="0">
                <a:latin typeface="Arial Rounded MT Bold" pitchFamily="34" charset="0"/>
              </a:rPr>
              <a:t>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1982</Words>
  <Application>Microsoft Office PowerPoint</Application>
  <PresentationFormat>On-screen Show (4:3)</PresentationFormat>
  <Paragraphs>272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Organization Chart</vt:lpstr>
      <vt:lpstr>Slide 1</vt:lpstr>
      <vt:lpstr>Objectives</vt:lpstr>
      <vt:lpstr>CHRONIC INFLAMMATION</vt:lpstr>
      <vt:lpstr>CHRONIC INFLAMMATION</vt:lpstr>
      <vt:lpstr>Chronic inflammation may arise in the following settings: </vt:lpstr>
      <vt:lpstr>Chronic inflammation may arise in the following settings:</vt:lpstr>
      <vt:lpstr>Chronic inflammation may arise in the following settings:</vt:lpstr>
      <vt:lpstr>Chronic inflammation may arise in the following settings:</vt:lpstr>
      <vt:lpstr>CHRONIC INFLAMMATION</vt:lpstr>
      <vt:lpstr>Slide 10</vt:lpstr>
      <vt:lpstr>Chronic inflammation patterns</vt:lpstr>
      <vt:lpstr>Cells in Chronic inflammation </vt:lpstr>
      <vt:lpstr>Macrophages</vt:lpstr>
      <vt:lpstr>Slide 14</vt:lpstr>
      <vt:lpstr>MONONUCLEAR CELL INFILTRATION Macrophages</vt:lpstr>
      <vt:lpstr>Slide 16</vt:lpstr>
      <vt:lpstr>Macrophages</vt:lpstr>
      <vt:lpstr>CELLS IN CHRONIC INFLAMMATION </vt:lpstr>
      <vt:lpstr>Lymphocytes</vt:lpstr>
      <vt:lpstr>Slide 20</vt:lpstr>
      <vt:lpstr>Slide 21</vt:lpstr>
      <vt:lpstr>CD4+ helper T cells</vt:lpstr>
      <vt:lpstr>Slide 23</vt:lpstr>
      <vt:lpstr>Slide 24</vt:lpstr>
      <vt:lpstr>Slide 25</vt:lpstr>
      <vt:lpstr>OTHER CELLS IN CHRONIC INFLAMMATION </vt:lpstr>
      <vt:lpstr>Slide 27</vt:lpstr>
      <vt:lpstr>Slide 28</vt:lpstr>
      <vt:lpstr>Slide 29</vt:lpstr>
      <vt:lpstr>Systemic effects of Inflammation</vt:lpstr>
      <vt:lpstr> Fever  Produced in response to Pyrogens</vt:lpstr>
      <vt:lpstr>Slide 32</vt:lpstr>
      <vt:lpstr>Slide 33</vt:lpstr>
      <vt:lpstr>Slide 34</vt:lpstr>
      <vt:lpstr>Elevation of C reactive protein   </vt:lpstr>
      <vt:lpstr>Slide 36</vt:lpstr>
      <vt:lpstr>Slide 37</vt:lpstr>
      <vt:lpstr>Erythrocyte sedimentation rate (ESR) </vt:lpstr>
      <vt:lpstr>Summary</vt:lpstr>
      <vt:lpstr>Slide 40</vt:lpstr>
      <vt:lpstr>Slide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Arafah</cp:lastModifiedBy>
  <cp:revision>24</cp:revision>
  <dcterms:created xsi:type="dcterms:W3CDTF">2013-10-06T19:01:29Z</dcterms:created>
  <dcterms:modified xsi:type="dcterms:W3CDTF">2016-10-22T14:30:50Z</dcterms:modified>
</cp:coreProperties>
</file>