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93" r:id="rId15"/>
    <p:sldId id="271" r:id="rId16"/>
    <p:sldId id="272" r:id="rId17"/>
    <p:sldId id="312" r:id="rId18"/>
    <p:sldId id="273" r:id="rId19"/>
    <p:sldId id="274" r:id="rId20"/>
    <p:sldId id="275" r:id="rId21"/>
    <p:sldId id="276" r:id="rId22"/>
    <p:sldId id="277" r:id="rId23"/>
    <p:sldId id="278" r:id="rId24"/>
    <p:sldId id="292" r:id="rId25"/>
    <p:sldId id="279" r:id="rId26"/>
    <p:sldId id="280" r:id="rId27"/>
    <p:sldId id="281" r:id="rId28"/>
    <p:sldId id="282" r:id="rId29"/>
    <p:sldId id="283" r:id="rId30"/>
    <p:sldId id="284" r:id="rId31"/>
    <p:sldId id="313" r:id="rId32"/>
    <p:sldId id="290" r:id="rId33"/>
    <p:sldId id="285" r:id="rId34"/>
    <p:sldId id="291" r:id="rId35"/>
    <p:sldId id="286" r:id="rId36"/>
    <p:sldId id="287" r:id="rId37"/>
    <p:sldId id="288" r:id="rId38"/>
    <p:sldId id="314" r:id="rId39"/>
    <p:sldId id="289"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A8C"/>
    <a:srgbClr val="FF7C8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311" autoAdjust="0"/>
  </p:normalViewPr>
  <p:slideViewPr>
    <p:cSldViewPr>
      <p:cViewPr>
        <p:scale>
          <a:sx n="53" d="100"/>
          <a:sy n="53" d="100"/>
        </p:scale>
        <p:origin x="-9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21/01/1438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pPr>
              <a:spcBef>
                <a:spcPct val="0"/>
              </a:spcBef>
            </a:pPr>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In the broader sense, the term fibrosis applies to any abnormal deposition of connective tissue, regardless of cause.</a:t>
            </a:r>
          </a:p>
          <a:p>
            <a:pPr>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13</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21/01/1438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21/01/1438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2627784" y="2996952"/>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Dr. </a:t>
            </a:r>
            <a:r>
              <a:rPr lang="en-US" b="1" dirty="0" err="1" smtClean="0"/>
              <a:t>Maha</a:t>
            </a:r>
            <a:r>
              <a:rPr lang="en-US" b="1" dirty="0" smtClean="0"/>
              <a:t> </a:t>
            </a:r>
            <a:r>
              <a:rPr lang="en-US" b="1" dirty="0" err="1" smtClean="0"/>
              <a:t>Arafah</a:t>
            </a:r>
            <a:endParaRPr lang="en-US" dirty="0" smtClean="0"/>
          </a:p>
          <a:p>
            <a:pPr algn="ctr"/>
            <a:r>
              <a:rPr lang="en-US" b="1" dirty="0" smtClean="0"/>
              <a:t>Associate Professor </a:t>
            </a:r>
            <a:endParaRPr lang="en-US" dirty="0" smtClean="0"/>
          </a:p>
          <a:p>
            <a:pPr algn="ctr"/>
            <a:r>
              <a:rPr lang="en-US" b="1" dirty="0" smtClean="0"/>
              <a:t>Department of Pathology</a:t>
            </a:r>
            <a:endParaRPr lang="en-US" dirty="0" smtClean="0"/>
          </a:p>
          <a:p>
            <a:pPr algn="ctr"/>
            <a:r>
              <a:rPr lang="en-US" b="1" dirty="0" smtClean="0"/>
              <a:t>King Khalid University Hospital and King Saud University</a:t>
            </a:r>
            <a:endParaRPr lang="en-US" dirty="0" smtClean="0"/>
          </a:p>
          <a:p>
            <a:pPr algn="ctr" rtl="1"/>
            <a:r>
              <a:rPr lang="en-US" dirty="0" smtClean="0"/>
              <a:t>Email: marafah@ksu.edu.sa</a:t>
            </a:r>
          </a:p>
          <a:p>
            <a:pPr algn="ctr"/>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4082383" y="2276872"/>
            <a:ext cx="70564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 </a:t>
            </a:r>
            <a:r>
              <a:rPr lang="en-US" dirty="0" smtClean="0"/>
              <a:t>2016</a:t>
            </a:r>
            <a:endParaRPr lang="en-US" dirty="0" smtClean="0"/>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smtClean="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
        <p:nvSpPr>
          <p:cNvPr id="6" name="Rectangle 5"/>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2843808" y="908720"/>
            <a:ext cx="3888432" cy="5611866"/>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fontScale="92500" lnSpcReduction="10000"/>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3995936" y="332656"/>
            <a:ext cx="4248472" cy="6475793"/>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14348" y="1500174"/>
            <a:ext cx="7500990" cy="3046988"/>
          </a:xfrm>
          <a:prstGeom prst="rect">
            <a:avLst/>
          </a:prstGeom>
          <a:noFill/>
        </p:spPr>
        <p:txBody>
          <a:bodyPr wrap="square" rtlCol="0">
            <a:spAutoFit/>
          </a:bodyPr>
          <a:lstStyle/>
          <a:p>
            <a:r>
              <a:rPr lang="en-US" sz="2400" dirty="0" smtClean="0">
                <a:latin typeface="Tahoma" pitchFamily="34" charset="0"/>
              </a:rPr>
              <a:t> </a:t>
            </a:r>
          </a:p>
          <a:p>
            <a:pPr algn="l" rtl="0">
              <a:buFont typeface="Arial" pitchFamily="34" charset="0"/>
              <a:buChar char="•"/>
            </a:pPr>
            <a:r>
              <a:rPr lang="en-US" sz="2400" dirty="0" smtClean="0">
                <a:latin typeface="Tahoma" pitchFamily="34" charset="0"/>
              </a:rPr>
              <a:t>  It consists of:</a:t>
            </a:r>
          </a:p>
          <a:p>
            <a:pPr marL="914400" lvl="1" indent="-457200" algn="l" rtl="0">
              <a:buFont typeface="+mj-lt"/>
              <a:buAutoNum type="arabicPeriod"/>
            </a:pPr>
            <a:r>
              <a:rPr lang="en-US" sz="2400" dirty="0" smtClean="0">
                <a:latin typeface="Tahoma" pitchFamily="34" charset="0"/>
              </a:rPr>
              <a:t> fibroblasts surrounded by abundant extracellular matrix</a:t>
            </a:r>
          </a:p>
          <a:p>
            <a:pPr marL="914400" lvl="1" indent="-457200" algn="l" rtl="0">
              <a:buFont typeface="+mj-lt"/>
              <a:buAutoNum type="arabicPeriod"/>
            </a:pPr>
            <a:r>
              <a:rPr lang="en-US" sz="2400" dirty="0" smtClean="0">
                <a:latin typeface="Tahoma" pitchFamily="34" charset="0"/>
              </a:rPr>
              <a:t>newly formed blood vessels</a:t>
            </a:r>
          </a:p>
          <a:p>
            <a:pPr marL="914400" lvl="1" indent="-457200" algn="l" rtl="0">
              <a:buFont typeface="+mj-lt"/>
              <a:buAutoNum type="arabicPeriod"/>
            </a:pPr>
            <a:r>
              <a:rPr lang="en-US" sz="2400" dirty="0" smtClean="0">
                <a:latin typeface="Tahoma" pitchFamily="34" charset="0"/>
              </a:rPr>
              <a:t> scattered macrophages and some other inflammatory cells. </a:t>
            </a:r>
          </a:p>
          <a:p>
            <a:pPr algn="l" rtl="0"/>
            <a:endParaRPr lang="en-US" sz="2400" dirty="0"/>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of repair.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723900" y="1052513"/>
            <a:ext cx="7696200" cy="4752975"/>
          </a:xfrm>
          <a:prstGeom prst="rect">
            <a:avLst/>
          </a:prstGeom>
          <a:noFill/>
          <a:ln w="9525">
            <a:noFill/>
            <a:miter lim="800000"/>
            <a:headEnd/>
            <a:tailEnd/>
          </a:ln>
        </p:spPr>
      </p:pic>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548680"/>
            <a:ext cx="8229600" cy="1143000"/>
          </a:xfrm>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a:p>
            <a:pPr marL="274320" indent="-274320" fontAlgn="auto">
              <a:spcAft>
                <a:spcPts val="0"/>
              </a:spcAft>
              <a:buClr>
                <a:schemeClr val="accent3"/>
              </a:buClr>
              <a:buFont typeface="Wingdings 2"/>
              <a:buChar char=""/>
              <a:defRPr/>
            </a:pP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a:t>
            </a:r>
            <a:r>
              <a:rPr lang="en-US" sz="5100" dirty="0" smtClean="0">
                <a:latin typeface="Arial Rounded MT Bold" pitchFamily="34" charset="0"/>
              </a:rPr>
              <a:t>repair processes: regeneration, healing and fibrosis. List </a:t>
            </a:r>
            <a:r>
              <a:rPr lang="en-US" sz="5100" dirty="0" smtClean="0">
                <a:latin typeface="Arial Rounded MT Bold" pitchFamily="34" charset="0"/>
              </a:rPr>
              <a:t>examples of each cell type.</a:t>
            </a:r>
          </a:p>
          <a:p>
            <a:pPr marL="880110" lvl="0" indent="-742950">
              <a:buFont typeface="+mj-lt"/>
              <a:buAutoNum type="arabicPeriod"/>
            </a:pPr>
            <a:r>
              <a:rPr lang="en-US" sz="5100" dirty="0" smtClean="0">
                <a:latin typeface="Arial Rounded MT Bold" pitchFamily="34" charset="0"/>
              </a:rPr>
              <a:t>Know the differences between the various cell in regenerative abilities types</a:t>
            </a:r>
            <a:r>
              <a:rPr lang="en-US" sz="5100" dirty="0" smtClean="0">
                <a:latin typeface="Arial Rounded MT Bold" pitchFamily="34" charset="0"/>
              </a:rPr>
              <a:t>.</a:t>
            </a:r>
          </a:p>
          <a:p>
            <a:pPr marL="880110" lvl="0" indent="-742950">
              <a:buFont typeface="+mj-lt"/>
              <a:buAutoNum type="arabicPeriod"/>
            </a:pPr>
            <a:r>
              <a:rPr lang="en-US" sz="5100" dirty="0" smtClean="0">
                <a:latin typeface="Arial Rounded MT Bold" pitchFamily="34" charset="0"/>
              </a:rPr>
              <a:t>Know the mechanism of repair and formation of granulation tissue.</a:t>
            </a:r>
            <a:endParaRPr lang="en-US" sz="5100" dirty="0" smtClean="0">
              <a:latin typeface="Arial Rounded MT Bold" pitchFamily="34" charset="0"/>
            </a:endParaRP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r>
              <a:rPr lang="en-US" sz="2400" dirty="0" smtClean="0">
                <a:solidFill>
                  <a:srgbClr val="FA6A8C"/>
                </a:solidFill>
                <a:effectLst>
                  <a:outerShdw blurRad="38100" dist="38100" dir="2700000" algn="tl">
                    <a:srgbClr val="000000">
                      <a:alpha val="43137"/>
                    </a:srgbClr>
                  </a:outerShdw>
                </a:effectLst>
                <a:cs typeface="Traditional Arabic" pitchFamily="2" charset="-78"/>
              </a:rPr>
              <a:t>.</a:t>
            </a:r>
          </a:p>
          <a:p>
            <a:pPr algn="l" rtl="0"/>
            <a:r>
              <a:rPr lang="en-US" sz="2400" i="1" dirty="0" smtClean="0"/>
              <a:t>New granulation tissue is often edematous.</a:t>
            </a:r>
            <a:r>
              <a:rPr lang="en-US" sz="2400" dirty="0" smtClean="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a:t>
            </a:r>
            <a:r>
              <a:rPr lang="en-US" sz="2400" dirty="0" smtClean="0">
                <a:cs typeface="Traditional Arabic" pitchFamily="2" charset="-78"/>
              </a:rPr>
              <a:t>fibroblasts</a:t>
            </a:r>
          </a:p>
          <a:p>
            <a:pPr marL="571500" lvl="1" algn="l" rtl="0" eaLnBrk="0" hangingPunct="0">
              <a:buFontTx/>
              <a:buChar char="•"/>
            </a:pPr>
            <a:r>
              <a:rPr lang="en-US" sz="2400" dirty="0" err="1" smtClean="0">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a:t>
            </a:r>
            <a:r>
              <a:rPr lang="en-US" dirty="0" smtClean="0">
                <a:latin typeface="Arial Rounded MT Bold" pitchFamily="34" charset="0"/>
              </a:rPr>
              <a:t>. Know </a:t>
            </a:r>
            <a:r>
              <a:rPr lang="en-US" dirty="0" smtClean="0">
                <a:latin typeface="Arial Rounded MT Bold" pitchFamily="34" charset="0"/>
              </a:rPr>
              <a:t>the mechanism of repair and formation of granulation tissue.</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536" y="620688"/>
            <a:ext cx="8229600" cy="1143000"/>
          </a:xfrm>
        </p:spPr>
        <p:txBody>
          <a:bodyPr/>
          <a:lstStyle/>
          <a:p>
            <a:pPr eaLnBrk="1" hangingPunct="1"/>
            <a:r>
              <a:rPr lang="en-US" b="1" i="1" dirty="0" smtClean="0">
                <a:latin typeface="Arial" charset="0"/>
                <a:cs typeface="Arial" charset="0"/>
              </a:rPr>
              <a:t>SCAR FORMATION</a:t>
            </a:r>
            <a:r>
              <a:rPr lang="en-US" b="1" i="1" dirty="0" smtClean="0">
                <a:solidFill>
                  <a:srgbClr val="000000"/>
                </a:solidFill>
                <a:latin typeface="Arial" charset="0"/>
                <a:cs typeface="Arial" charset="0"/>
              </a:rPr>
              <a:t> </a:t>
            </a:r>
            <a:endParaRPr lang="en-US" b="1" i="1" dirty="0" smtClean="0">
              <a:solidFill>
                <a:srgbClr val="000000"/>
              </a:solidFill>
              <a:latin typeface="Arial" charset="0"/>
              <a:cs typeface="Arial" charset="0"/>
            </a:endParaRPr>
          </a:p>
        </p:txBody>
      </p:sp>
      <p:sp>
        <p:nvSpPr>
          <p:cNvPr id="28675" name="Rectangle 3"/>
          <p:cNvSpPr>
            <a:spLocks noGrp="1" noChangeArrowheads="1"/>
          </p:cNvSpPr>
          <p:nvPr>
            <p:ph type="body" idx="1"/>
          </p:nvPr>
        </p:nvSpPr>
        <p:spPr/>
        <p:txBody>
          <a:bodyPr>
            <a:normAutofit/>
          </a:bodyPr>
          <a:lstStyle/>
          <a:p>
            <a:pPr eaLnBrk="0" hangingPunct="0"/>
            <a:r>
              <a:rPr lang="en-US" dirty="0" smtClean="0">
                <a:solidFill>
                  <a:srgbClr val="FF0000"/>
                </a:solidFill>
                <a:cs typeface="Traditional Arabic" pitchFamily="2" charset="-78"/>
              </a:rPr>
              <a:t>Further healing: increased collagen, decreased active fibroblasts and new vessels(thrombosis and degeneration)</a:t>
            </a: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lvl="1">
              <a:buNone/>
            </a:pPr>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a:t>
            </a:r>
            <a:r>
              <a:rPr lang="en-US" dirty="0" smtClean="0">
                <a:latin typeface="Arial Rounded MT Bold" pitchFamily="34" charset="0"/>
              </a:rPr>
              <a:t>the three main phases of </a:t>
            </a:r>
            <a:r>
              <a:rPr lang="en-US" dirty="0" err="1" smtClean="0">
                <a:latin typeface="Arial Rounded MT Bold" pitchFamily="34" charset="0"/>
              </a:rPr>
              <a:t>cutaneous</a:t>
            </a:r>
            <a:r>
              <a:rPr lang="en-US" dirty="0" smtClean="0">
                <a:latin typeface="Arial Rounded MT Bold" pitchFamily="34" charset="0"/>
              </a:rPr>
              <a:t> wound </a:t>
            </a:r>
            <a:r>
              <a:rPr lang="en-US" dirty="0" smtClean="0">
                <a:latin typeface="Arial Rounded MT Bold" pitchFamily="34" charset="0"/>
              </a:rPr>
              <a:t>healing.</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
        <p:nvSpPr>
          <p:cNvPr id="5" name="Rectangle 4"/>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a:t>
            </a:r>
            <a:r>
              <a:rPr lang="en-US" dirty="0" smtClean="0">
                <a:latin typeface="Arial Rounded MT Bold" pitchFamily="34" charset="0"/>
              </a:rPr>
              <a:t>the three main phases of </a:t>
            </a:r>
            <a:r>
              <a:rPr lang="en-US" dirty="0" err="1" smtClean="0">
                <a:latin typeface="Arial Rounded MT Bold" pitchFamily="34" charset="0"/>
              </a:rPr>
              <a:t>cutaneous</a:t>
            </a:r>
            <a:r>
              <a:rPr lang="en-US" dirty="0" smtClean="0">
                <a:latin typeface="Arial Rounded MT Bold" pitchFamily="34" charset="0"/>
              </a:rPr>
              <a:t> wound </a:t>
            </a:r>
            <a:r>
              <a:rPr lang="en-US" dirty="0" smtClean="0">
                <a:latin typeface="Arial Rounded MT Bold" pitchFamily="34" charset="0"/>
              </a:rPr>
              <a:t>healing.</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Functions of the Extracellular Matrix</a:t>
            </a:r>
            <a:endParaRPr lang="ar-SA" dirty="0"/>
          </a:p>
        </p:txBody>
      </p:sp>
      <p:sp>
        <p:nvSpPr>
          <p:cNvPr id="3" name="Content Placeholder 2"/>
          <p:cNvSpPr>
            <a:spLocks noGrp="1"/>
          </p:cNvSpPr>
          <p:nvPr>
            <p:ph idx="1"/>
          </p:nvPr>
        </p:nvSpPr>
        <p:spPr/>
        <p:txBody>
          <a:bodyPr/>
          <a:lstStyle/>
          <a:p>
            <a:r>
              <a:rPr lang="en-US" dirty="0" smtClean="0"/>
              <a:t>The ECM is much more than a space filler around cells. Its various functions:</a:t>
            </a:r>
          </a:p>
          <a:p>
            <a:pPr lvl="1"/>
            <a:r>
              <a:rPr lang="en-US" i="1" dirty="0" smtClean="0"/>
              <a:t>Mechanical support</a:t>
            </a:r>
          </a:p>
          <a:p>
            <a:pPr lvl="1"/>
            <a:r>
              <a:rPr lang="en-CA" i="1" dirty="0" smtClean="0"/>
              <a:t>Control of cell proliferation</a:t>
            </a:r>
          </a:p>
          <a:p>
            <a:pPr lvl="1"/>
            <a:r>
              <a:rPr lang="en-CA" i="1" dirty="0" smtClean="0"/>
              <a:t>Scaffolding for tissue renewal</a:t>
            </a:r>
          </a:p>
          <a:p>
            <a:pPr lvl="1"/>
            <a:r>
              <a:rPr lang="en-CA" i="1" dirty="0" smtClean="0"/>
              <a:t> Establishment of tissue microenvironments.</a:t>
            </a:r>
            <a:endParaRPr lang="en-US" dirty="0" smtClean="0"/>
          </a:p>
          <a:p>
            <a:endParaRPr lang="ar-SA" dirty="0"/>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a:t>
            </a:r>
            <a:r>
              <a:rPr lang="en-US" dirty="0" smtClean="0">
                <a:latin typeface="Arial Rounded MT Bold" pitchFamily="34" charset="0"/>
              </a:rPr>
              <a:t>the three main phases of </a:t>
            </a:r>
            <a:r>
              <a:rPr lang="en-US" dirty="0" err="1" smtClean="0">
                <a:latin typeface="Arial Rounded MT Bold" pitchFamily="34" charset="0"/>
              </a:rPr>
              <a:t>cutaneous</a:t>
            </a:r>
            <a:r>
              <a:rPr lang="en-US" dirty="0" smtClean="0">
                <a:latin typeface="Arial Rounded MT Bold" pitchFamily="34" charset="0"/>
              </a:rPr>
              <a:t> wound </a:t>
            </a:r>
            <a:r>
              <a:rPr lang="en-US" dirty="0" smtClean="0">
                <a:latin typeface="Arial Rounded MT Bold" pitchFamily="34" charset="0"/>
              </a:rPr>
              <a:t>healing.</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
        <p:nvSpPr>
          <p:cNvPr id="3" name="Rectangle 2"/>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a:t>
            </a:r>
            <a:r>
              <a:rPr lang="en-US" dirty="0" smtClean="0">
                <a:latin typeface="Arial Rounded MT Bold" pitchFamily="34" charset="0"/>
              </a:rPr>
              <a:t>the three main phases of </a:t>
            </a:r>
            <a:r>
              <a:rPr lang="en-US" dirty="0" err="1" smtClean="0">
                <a:latin typeface="Arial Rounded MT Bold" pitchFamily="34" charset="0"/>
              </a:rPr>
              <a:t>cutaneous</a:t>
            </a:r>
            <a:r>
              <a:rPr lang="en-US" dirty="0" smtClean="0">
                <a:latin typeface="Arial Rounded MT Bold" pitchFamily="34" charset="0"/>
              </a:rPr>
              <a:t> wound </a:t>
            </a:r>
            <a:r>
              <a:rPr lang="en-US" dirty="0" smtClean="0">
                <a:latin typeface="Arial Rounded MT Bold" pitchFamily="34" charset="0"/>
              </a:rPr>
              <a:t>healing.</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smtClean="0">
                <a:cs typeface="Traditional Arabic" pitchFamily="2" charset="-78"/>
              </a:rPr>
              <a:t>Primary union</a:t>
            </a:r>
          </a:p>
          <a:p>
            <a:pPr marL="342900" indent="-342900" algn="ctr" rtl="0" eaLnBrk="0" hangingPunct="0"/>
            <a:r>
              <a:rPr lang="en-US" dirty="0" smtClean="0">
                <a:cs typeface="Traditional Arabic" pitchFamily="2" charset="-78"/>
              </a:rPr>
              <a:t> </a:t>
            </a:r>
            <a:r>
              <a:rPr lang="en-US" dirty="0">
                <a:cs typeface="Traditional Arabic" pitchFamily="2" charset="-78"/>
              </a:rPr>
              <a:t>(healing by 1st intention)</a:t>
            </a:r>
          </a:p>
          <a:p>
            <a:pPr algn="l" rtl="0"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algn="l" rtl="0"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algn="l" rtl="0"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algn="l" rtl="0"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smtClean="0">
                <a:solidFill>
                  <a:schemeClr val="tx1">
                    <a:lumMod val="95000"/>
                    <a:lumOff val="5000"/>
                  </a:schemeClr>
                </a:solidFill>
                <a:cs typeface="Traditional Arabic" pitchFamily="2" charset="-78"/>
              </a:rPr>
              <a:t>2</a:t>
            </a:r>
            <a:r>
              <a:rPr lang="en-US" sz="3200" b="1" dirty="0" smtClean="0">
                <a:solidFill>
                  <a:schemeClr val="tx1">
                    <a:lumMod val="95000"/>
                    <a:lumOff val="5000"/>
                  </a:schemeClr>
                </a:solidFill>
                <a:cs typeface="Traditional Arabic" pitchFamily="2" charset="-78"/>
              </a:rPr>
              <a:t>. </a:t>
            </a:r>
            <a:r>
              <a:rPr lang="en-US" sz="2400" b="1" dirty="0" smtClean="0">
                <a:solidFill>
                  <a:schemeClr val="tx1">
                    <a:lumMod val="95000"/>
                    <a:lumOff val="5000"/>
                  </a:schemeClr>
                </a:solidFill>
                <a:cs typeface="Traditional Arabic" pitchFamily="2" charset="-78"/>
              </a:rPr>
              <a:t>Secondary union</a:t>
            </a:r>
          </a:p>
          <a:p>
            <a:pPr algn="ctr" rtl="0"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algn="l" rtl="0" eaLnBrk="0" hangingPunct="0">
              <a:buFont typeface="Arial" pitchFamily="34" charset="0"/>
              <a:buChar char="•"/>
            </a:pPr>
            <a:r>
              <a:rPr lang="en-US" sz="2400" dirty="0" smtClean="0">
                <a:cs typeface="Traditional Arabic" pitchFamily="2" charset="-78"/>
              </a:rPr>
              <a:t> more extensive loss of cells and tissue:</a:t>
            </a:r>
          </a:p>
          <a:p>
            <a:pPr algn="l" rtl="0" eaLnBrk="0" hangingPunct="0"/>
            <a:r>
              <a:rPr lang="en-US" sz="2400" dirty="0" smtClean="0">
                <a:cs typeface="Traditional Arabic" pitchFamily="2" charset="-78"/>
              </a:rPr>
              <a:t>     -infarction</a:t>
            </a:r>
          </a:p>
          <a:p>
            <a:pPr algn="l" rtl="0" eaLnBrk="0" hangingPunct="0"/>
            <a:r>
              <a:rPr lang="en-US" sz="2400" dirty="0" smtClean="0">
                <a:cs typeface="Traditional Arabic" pitchFamily="2" charset="-78"/>
              </a:rPr>
              <a:t>     -inflammatory ulceration</a:t>
            </a:r>
          </a:p>
          <a:p>
            <a:pPr algn="l" rtl="0" eaLnBrk="0" hangingPunct="0"/>
            <a:r>
              <a:rPr lang="en-US" sz="2400" dirty="0" smtClean="0">
                <a:cs typeface="Traditional Arabic" pitchFamily="2" charset="-78"/>
              </a:rPr>
              <a:t>     -abscess formation</a:t>
            </a:r>
          </a:p>
          <a:p>
            <a:pPr algn="l" rtl="0" eaLnBrk="0" hangingPunct="0">
              <a:buFont typeface="Arial" pitchFamily="34" charset="0"/>
              <a:buChar char="•"/>
            </a:pPr>
            <a:r>
              <a:rPr lang="en-US" sz="2400" dirty="0" smtClean="0">
                <a:cs typeface="Traditional Arabic" pitchFamily="2" charset="-78"/>
              </a:rPr>
              <a:t>surface wound with large defect</a:t>
            </a:r>
          </a:p>
          <a:p>
            <a:pPr algn="l" rtl="0"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
        <p:nvSpPr>
          <p:cNvPr id="6" name="Rectangle 5"/>
          <p:cNvSpPr/>
          <p:nvPr/>
        </p:nvSpPr>
        <p:spPr>
          <a:xfrm>
            <a:off x="0" y="35332"/>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36904" cy="549844"/>
          </a:xfrm>
        </p:spPr>
        <p:txBody>
          <a:bodyPr>
            <a:noAutofit/>
          </a:bodyPr>
          <a:lstStyle/>
          <a:p>
            <a:r>
              <a:rPr lang="en-US" sz="3600" dirty="0" smtClean="0">
                <a:effectLst/>
                <a:cs typeface="Traditional Arabic" pitchFamily="2" charset="-78"/>
              </a:rPr>
              <a:t>Primary union </a:t>
            </a:r>
            <a:r>
              <a:rPr lang="en-US" sz="2800" dirty="0" smtClean="0">
                <a:effectLst/>
                <a:cs typeface="Traditional Arabic" pitchFamily="2" charset="-78"/>
              </a:rPr>
              <a:t>(</a:t>
            </a:r>
            <a:r>
              <a:rPr lang="en-US" sz="28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smtClean="0">
                <a:solidFill>
                  <a:srgbClr val="FF0000"/>
                </a:solidFill>
                <a:cs typeface="Traditional Arabic" pitchFamily="2" charset="-78"/>
              </a:rPr>
              <a:t>24 hr.: </a:t>
            </a:r>
            <a:r>
              <a:rPr lang="en-US" sz="2400" dirty="0" smtClean="0">
                <a:cs typeface="Traditional Arabic" pitchFamily="2" charset="-78"/>
              </a:rPr>
              <a:t>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a:t>
            </a:r>
            <a:endParaRPr lang="ar-SA" sz="2400" dirty="0" smtClean="0">
              <a:cs typeface="Traditional Arabic" pitchFamily="2" charset="-78"/>
            </a:endParaRPr>
          </a:p>
          <a:p>
            <a:pPr algn="l" eaLnBrk="0" hangingPunct="0"/>
            <a:r>
              <a:rPr lang="en-US" sz="2400" dirty="0" smtClean="0">
                <a:cs typeface="Traditional Arabic" pitchFamily="2" charset="-78"/>
              </a:rPr>
              <a:t>epithelial layer</a:t>
            </a:r>
          </a:p>
          <a:p>
            <a:pPr algn="l" eaLnBrk="0" hangingPunct="0"/>
            <a:r>
              <a:rPr lang="en-US" sz="2400" dirty="0" smtClean="0"/>
              <a:t>Hageman factor </a:t>
            </a:r>
            <a:r>
              <a:rPr lang="en-US" sz="2400" dirty="0" smtClean="0">
                <a:cs typeface="Traditional Arabic" pitchFamily="2" charset="-78"/>
              </a:rPr>
              <a:t>(factor 12) </a:t>
            </a:r>
            <a:r>
              <a:rPr lang="en-US" sz="2400" dirty="0" smtClean="0"/>
              <a:t>will activate both the coagulation sequence and the </a:t>
            </a:r>
            <a:r>
              <a:rPr lang="en-US" sz="2400" dirty="0" err="1" smtClean="0"/>
              <a:t>kinin</a:t>
            </a:r>
            <a:r>
              <a:rPr lang="en-US" sz="2400" dirty="0" smtClean="0"/>
              <a:t> system as an initial response to this injury</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day 3: </a:t>
            </a:r>
            <a:r>
              <a:rPr lang="en-US" sz="2400" dirty="0" smtClean="0">
                <a:cs typeface="Traditional Arabic" pitchFamily="2" charset="-78"/>
              </a:rPr>
              <a:t>macrophages, granulation tissue</a:t>
            </a:r>
          </a:p>
          <a:p>
            <a:pPr algn="l" eaLnBrk="0" hangingPunct="0"/>
            <a:r>
              <a:rPr lang="en-US" sz="2400" dirty="0" smtClean="0">
                <a:solidFill>
                  <a:srgbClr val="FF0000"/>
                </a:solidFill>
                <a:cs typeface="Traditional Arabic" pitchFamily="2" charset="-78"/>
              </a:rPr>
              <a:t>day 5: </a:t>
            </a:r>
            <a:r>
              <a:rPr lang="en-US" sz="2400" dirty="0" smtClean="0">
                <a:cs typeface="Traditional Arabic" pitchFamily="2" charset="-78"/>
              </a:rPr>
              <a:t>collagen bridges the incision, epidermis thickens</a:t>
            </a:r>
          </a:p>
          <a:p>
            <a:pPr algn="l" eaLnBrk="0" hangingPunct="0"/>
            <a:r>
              <a:rPr lang="en-US" sz="2400" dirty="0" smtClean="0">
                <a:solidFill>
                  <a:srgbClr val="FF0000"/>
                </a:solidFill>
                <a:cs typeface="Traditional Arabic" pitchFamily="2" charset="-78"/>
              </a:rPr>
              <a:t>2nd week:</a:t>
            </a:r>
            <a:r>
              <a:rPr lang="en-US" sz="2400" dirty="0" smtClean="0">
                <a:solidFill>
                  <a:srgbClr val="FFFF00"/>
                </a:solidFill>
                <a:cs typeface="Traditional Arabic" pitchFamily="2" charset="-78"/>
              </a:rPr>
              <a:t>:</a:t>
            </a:r>
            <a:r>
              <a:rPr lang="en-US" sz="2400" dirty="0" smtClean="0">
                <a:cs typeface="Traditional Arabic" pitchFamily="2" charset="-78"/>
              </a:rPr>
              <a:t> continued   collagen and fibroblasts, blanching</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End of 1st month: </a:t>
            </a:r>
            <a:r>
              <a:rPr lang="en-US" sz="2400" dirty="0" smtClean="0">
                <a:cs typeface="Traditional Arabic" pitchFamily="2" charset="-78"/>
              </a:rPr>
              <a:t>scar (cellular connective tissue, intact epidermis, lost appendages).</a:t>
            </a:r>
          </a:p>
          <a:p>
            <a:endParaRPr lang="en-US" sz="2400" dirty="0"/>
          </a:p>
        </p:txBody>
      </p:sp>
      <p:sp>
        <p:nvSpPr>
          <p:cNvPr id="5" name="TextBox 4"/>
          <p:cNvSpPr txBox="1"/>
          <p:nvPr/>
        </p:nvSpPr>
        <p:spPr>
          <a:xfrm>
            <a:off x="5429256" y="3143248"/>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6" name="TextBox 5"/>
          <p:cNvSpPr txBox="1"/>
          <p:nvPr/>
        </p:nvSpPr>
        <p:spPr>
          <a:xfrm>
            <a:off x="5429256" y="4915034"/>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slide(fromBottom)">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slide(fromBottom)">
                                      <p:cBhvr>
                                        <p:cTn id="26" dur="500"/>
                                        <p:tgtEl>
                                          <p:spTgt spid="4">
                                            <p:txEl>
                                              <p:pRg st="6" end="6"/>
                                            </p:txEl>
                                          </p:spTgt>
                                        </p:tgtEl>
                                      </p:cBhvr>
                                    </p:animEffect>
                                  </p:childTnLst>
                                </p:cTn>
                              </p:par>
                              <p:par>
                                <p:cTn id="27" presetID="2" presetClass="exit" presetSubtype="4" fill="hold" grpId="0"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99592" y="18864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smtClean="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0000"/>
                </a:solidFill>
                <a:latin typeface="Arial Unicode MS" pitchFamily="34" charset="-128"/>
                <a:ea typeface="Arial Unicode MS" pitchFamily="34" charset="-128"/>
                <a:cs typeface="Arial Unicode MS" pitchFamily="34" charset="-128"/>
              </a:rPr>
              <a:t>)</a:t>
            </a:r>
          </a:p>
          <a:p>
            <a:pPr algn="l"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smtClean="0"/>
              <a:t>Some tissues can be completely reconstituted after injury, such as the repair of bone  after a fracture or the regeneration of the surface epithelium in a </a:t>
            </a:r>
            <a:r>
              <a:rPr lang="en-US" sz="2000" b="1" dirty="0" err="1" smtClean="0"/>
              <a:t>cutaneous</a:t>
            </a:r>
            <a:r>
              <a:rPr lang="en-US" sz="2000" b="1" dirty="0" smtClean="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a:t>
            </a:r>
            <a:r>
              <a:rPr lang="en-US" sz="2000" b="1" dirty="0" smtClean="0">
                <a:solidFill>
                  <a:schemeClr val="dk1"/>
                </a:solidFill>
              </a:rPr>
              <a:t> repair </a:t>
            </a:r>
            <a:r>
              <a:rPr lang="en-US" sz="2000" b="1" dirty="0">
                <a:solidFill>
                  <a:schemeClr val="dk1"/>
                </a:solidFill>
              </a:rPr>
              <a:t>is accomplished by </a:t>
            </a:r>
            <a:endParaRPr lang="en-US" sz="2000" b="1" dirty="0" smtClean="0">
              <a:solidFill>
                <a:schemeClr val="dk1"/>
              </a:solidFill>
            </a:endParaRPr>
          </a:p>
          <a:p>
            <a:pPr algn="l" rtl="0"/>
            <a:r>
              <a:rPr lang="en-US" sz="2000" b="1" dirty="0" smtClean="0">
                <a:solidFill>
                  <a:schemeClr val="dk1"/>
                </a:solidFill>
              </a:rPr>
              <a:t>connective </a:t>
            </a:r>
            <a:r>
              <a:rPr lang="en-US" sz="2000" b="1" dirty="0">
                <a:solidFill>
                  <a:schemeClr val="dk1"/>
                </a:solidFill>
              </a:rPr>
              <a:t>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800" dirty="0" smtClean="0">
              <a:latin typeface="Tahoma" pitchFamily="34" charset="0"/>
            </a:endParaRPr>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Mechanisms of fibrosis</a:t>
            </a:r>
            <a:endParaRPr lang="ar-SA" dirty="0"/>
          </a:p>
        </p:txBody>
      </p:sp>
      <p:sp>
        <p:nvSpPr>
          <p:cNvPr id="3" name="Content Placeholder 2"/>
          <p:cNvSpPr>
            <a:spLocks noGrp="1"/>
          </p:cNvSpPr>
          <p:nvPr>
            <p:ph idx="1"/>
          </p:nvPr>
        </p:nvSpPr>
        <p:spPr>
          <a:xfrm>
            <a:off x="457200" y="1600200"/>
            <a:ext cx="4402832" cy="4997152"/>
          </a:xfrm>
        </p:spPr>
        <p:txBody>
          <a:bodyPr>
            <a:normAutofit fontScale="77500" lnSpcReduction="20000"/>
          </a:bodyPr>
          <a:lstStyle/>
          <a:p>
            <a:r>
              <a:rPr lang="en-US" dirty="0" smtClean="0"/>
              <a:t>Persistent tissue injury leads to chronic inflammation and loss of tissue architecture. </a:t>
            </a:r>
          </a:p>
          <a:p>
            <a:r>
              <a:rPr lang="en-US" dirty="0" smtClean="0"/>
              <a:t>Cytokines produced by macrophages and other leukocytes stimulate the migration and proliferation of fibroblasts and </a:t>
            </a:r>
            <a:r>
              <a:rPr lang="en-US" dirty="0" err="1" smtClean="0"/>
              <a:t>myofibroblasts</a:t>
            </a:r>
            <a:r>
              <a:rPr lang="en-US" dirty="0" smtClean="0"/>
              <a:t> and the deposition of collagen and other extracellular matrix proteins. </a:t>
            </a:r>
          </a:p>
          <a:p>
            <a:r>
              <a:rPr lang="en-US" dirty="0" smtClean="0"/>
              <a:t>The net result is replacement of normal tissue by fibrosis.</a:t>
            </a:r>
            <a:endParaRPr lang="ar-SA" dirty="0"/>
          </a:p>
        </p:txBody>
      </p:sp>
      <p:pic>
        <p:nvPicPr>
          <p:cNvPr id="32770" name="Picture 2"/>
          <p:cNvPicPr>
            <a:picLocks noChangeAspect="1" noChangeArrowheads="1"/>
          </p:cNvPicPr>
          <p:nvPr/>
        </p:nvPicPr>
        <p:blipFill>
          <a:blip r:embed="rId2" cstate="print"/>
          <a:srcRect l="6517" r="8760"/>
          <a:stretch>
            <a:fillRect/>
          </a:stretch>
        </p:blipFill>
        <p:spPr bwMode="auto">
          <a:xfrm>
            <a:off x="5004048" y="1412776"/>
            <a:ext cx="3744416" cy="5184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t> Infection</a:t>
            </a:r>
          </a:p>
          <a:p>
            <a:pPr eaLnBrk="1" hangingPunct="1"/>
            <a:r>
              <a:rPr lang="en-US" sz="3600" dirty="0" smtClean="0"/>
              <a:t> Foreign bodies in the wound</a:t>
            </a:r>
          </a:p>
          <a:p>
            <a:pPr eaLnBrk="1" hangingPunct="1"/>
            <a:r>
              <a:rPr lang="en-US" sz="3600" dirty="0" smtClean="0"/>
              <a:t> Mechanical factors</a:t>
            </a:r>
          </a:p>
          <a:p>
            <a:pPr eaLnBrk="1" hangingPunct="1"/>
            <a:r>
              <a:rPr lang="en-US" sz="3600" dirty="0" smtClean="0"/>
              <a:t> Nutritional deficiencies</a:t>
            </a:r>
          </a:p>
          <a:p>
            <a:r>
              <a:rPr lang="en-US" sz="3600" dirty="0" smtClean="0"/>
              <a:t>Poor perfusion</a:t>
            </a:r>
          </a:p>
          <a:p>
            <a:endParaRPr lang="en-US" sz="3600" dirty="0" smtClean="0"/>
          </a:p>
          <a:p>
            <a:r>
              <a:rPr lang="en-US" sz="3600" dirty="0" smtClean="0"/>
              <a:t>Excess corticosteroid</a:t>
            </a:r>
          </a:p>
          <a:p>
            <a:endParaRPr lang="en-US" sz="3600" dirty="0" smtClean="0"/>
          </a:p>
          <a:p>
            <a:pPr eaLnBrk="1" hangingPunct="1"/>
            <a:endParaRPr lang="en-US" dirty="0" smtClean="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protein deficiency and  vitamin C deficiency inhibit collagen </a:t>
            </a:r>
            <a:r>
              <a:rPr lang="ar-SA" dirty="0" smtClean="0"/>
              <a:t>      </a:t>
            </a:r>
            <a:r>
              <a:rPr lang="en-US" dirty="0" smtClean="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smtClean="0"/>
              <a:t>Suture help healing of wound</a:t>
            </a:r>
            <a:endParaRPr lang="ar-SA" dirty="0"/>
          </a:p>
        </p:txBody>
      </p:sp>
      <p:sp>
        <p:nvSpPr>
          <p:cNvPr id="8" name="Rectangle 7"/>
          <p:cNvSpPr/>
          <p:nvPr/>
        </p:nvSpPr>
        <p:spPr>
          <a:xfrm>
            <a:off x="0" y="0"/>
            <a:ext cx="7092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dirty="0" smtClean="0">
                <a:latin typeface="Arial Rounded MT Bold" pitchFamily="34" charset="0"/>
              </a:rPr>
              <a:t>6. factors </a:t>
            </a:r>
            <a:r>
              <a:rPr lang="en-US" dirty="0" smtClean="0">
                <a:latin typeface="Arial Rounded MT Bold" pitchFamily="34" charset="0"/>
              </a:rPr>
              <a:t>which are associated with delayed wound healing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Excess corticosteroid</a:t>
            </a:r>
            <a:br>
              <a:rPr lang="en-US" dirty="0" smtClean="0"/>
            </a:br>
            <a:endParaRPr lang="ar-SA" dirty="0"/>
          </a:p>
        </p:txBody>
      </p:sp>
      <p:sp>
        <p:nvSpPr>
          <p:cNvPr id="3" name="Content Placeholder 2"/>
          <p:cNvSpPr>
            <a:spLocks noGrp="1"/>
          </p:cNvSpPr>
          <p:nvPr>
            <p:ph idx="1"/>
          </p:nvPr>
        </p:nvSpPr>
        <p:spPr/>
        <p:txBody>
          <a:bodyPr/>
          <a:lstStyle/>
          <a:p>
            <a:r>
              <a:rPr lang="en-US" dirty="0" smtClean="0"/>
              <a:t>have well-documented anti-inflammatory effects, and their administration may result in weakness of the scar</a:t>
            </a:r>
            <a:endParaRPr lang="ar-SA" dirty="0" smtClean="0"/>
          </a:p>
          <a:p>
            <a:r>
              <a:rPr lang="en-US" dirty="0" smtClean="0"/>
              <a:t>however, the anti-inflammatory effects of </a:t>
            </a:r>
            <a:r>
              <a:rPr lang="en-US" dirty="0" err="1" smtClean="0"/>
              <a:t>glucocorticoids</a:t>
            </a:r>
            <a:r>
              <a:rPr lang="en-US" dirty="0" smtClean="0"/>
              <a:t> are sometime desirable. For example, in corneal infections</a:t>
            </a:r>
            <a:endParaRPr lang="ar-SA" dirty="0"/>
          </a:p>
        </p:txBody>
      </p:sp>
      <p:sp>
        <p:nvSpPr>
          <p:cNvPr id="5" name="Rectangle 4"/>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a:t>
            </a:r>
            <a:r>
              <a:rPr lang="en-US" dirty="0" smtClean="0">
                <a:latin typeface="Arial Rounded MT Bold" pitchFamily="34" charset="0"/>
              </a:rPr>
              <a:t>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
        <p:nvSpPr>
          <p:cNvPr id="4" name="Rectangle 3"/>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a:t>
            </a:r>
            <a:r>
              <a:rPr lang="en-US" dirty="0" smtClean="0">
                <a:latin typeface="Arial Rounded MT Bold" pitchFamily="34" charset="0"/>
              </a:rPr>
              <a:t>of wound healing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
        <p:nvSpPr>
          <p:cNvPr id="10" name="Rectangle 9"/>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a:t>
            </a:r>
            <a:r>
              <a:rPr lang="en-US" dirty="0" smtClean="0">
                <a:latin typeface="Arial Rounded MT Bold" pitchFamily="34" charset="0"/>
              </a:rPr>
              <a:t>of wound healing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smtClean="0"/>
              <a:t>Keloids</a:t>
            </a:r>
            <a:r>
              <a:rPr lang="en-US" dirty="0" smtClean="0"/>
              <a:t> are excessive scars composed of irregularly </a:t>
            </a:r>
            <a:r>
              <a:rPr lang="en-US" dirty="0" err="1" smtClean="0"/>
              <a:t>deposite</a:t>
            </a:r>
            <a:r>
              <a:rPr lang="en-US" dirty="0" smtClean="0"/>
              <a:t> </a:t>
            </a:r>
            <a:r>
              <a:rPr lang="en-US" dirty="0" err="1" smtClean="0"/>
              <a:t>hyalinized</a:t>
            </a:r>
            <a:r>
              <a:rPr lang="en-US" dirty="0" smtClean="0"/>
              <a:t> 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a:t>
            </a:r>
            <a:r>
              <a:rPr lang="en-US" dirty="0" smtClean="0">
                <a:latin typeface="Arial Rounded MT Bold" pitchFamily="34" charset="0"/>
              </a:rPr>
              <a:t>of wound healing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26976"/>
          </a:xfrm>
        </p:spPr>
        <p:txBody>
          <a:bodyPr>
            <a:noAutofit/>
          </a:bodyPr>
          <a:lstStyle/>
          <a:p>
            <a:r>
              <a:rPr lang="en-US" sz="3200" dirty="0" smtClean="0"/>
              <a:t>What is the difference between </a:t>
            </a:r>
            <a:r>
              <a:rPr lang="en-US" sz="3200" dirty="0" err="1" smtClean="0"/>
              <a:t>keloid</a:t>
            </a:r>
            <a:r>
              <a:rPr lang="en-US" sz="3200" dirty="0" smtClean="0"/>
              <a:t> and </a:t>
            </a:r>
            <a:r>
              <a:rPr lang="en-US" sz="3200" dirty="0" smtClean="0"/>
              <a:t>hypertrophic scar?</a:t>
            </a:r>
            <a:endParaRPr lang="ar-SA" sz="3200" dirty="0"/>
          </a:p>
        </p:txBody>
      </p:sp>
      <p:sp>
        <p:nvSpPr>
          <p:cNvPr id="3" name="Content Placeholder 2"/>
          <p:cNvSpPr>
            <a:spLocks noGrp="1"/>
          </p:cNvSpPr>
          <p:nvPr>
            <p:ph sz="half" idx="1"/>
          </p:nvPr>
        </p:nvSpPr>
        <p:spPr>
          <a:xfrm>
            <a:off x="395536" y="1312168"/>
            <a:ext cx="4038600" cy="305293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err="1" smtClean="0"/>
              <a:t>Keloids</a:t>
            </a:r>
            <a:r>
              <a:rPr lang="en-US" dirty="0" smtClean="0"/>
              <a:t> are the result of an overgrowth of dense fibrous tissue that usually develops after healing of a skin injury. The tissue extends beyond the borders of the original wound, does not usually regress spontaneously, and tends to recur after excision. </a:t>
            </a:r>
            <a:endParaRPr lang="ar-SA" dirty="0"/>
          </a:p>
        </p:txBody>
      </p:sp>
      <p:sp>
        <p:nvSpPr>
          <p:cNvPr id="4" name="Content Placeholder 3"/>
          <p:cNvSpPr>
            <a:spLocks noGrp="1"/>
          </p:cNvSpPr>
          <p:nvPr>
            <p:ph sz="half" idx="2"/>
          </p:nvPr>
        </p:nvSpPr>
        <p:spPr>
          <a:xfrm>
            <a:off x="4572000" y="1279301"/>
            <a:ext cx="4392488" cy="308580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hypertrophic scars are characterized by </a:t>
            </a:r>
            <a:r>
              <a:rPr lang="en-US" dirty="0" err="1" smtClean="0"/>
              <a:t>erythematous</a:t>
            </a:r>
            <a:r>
              <a:rPr lang="en-US" dirty="0" smtClean="0"/>
              <a:t>, </a:t>
            </a:r>
            <a:r>
              <a:rPr lang="en-US" dirty="0" err="1" smtClean="0"/>
              <a:t>pruritic</a:t>
            </a:r>
            <a:r>
              <a:rPr lang="en-US" dirty="0" smtClean="0"/>
              <a:t>, raised fibrous lesions that typically do not expand beyond the boundaries of the initial injury and may undergo partial spontaneous resolution. Hypertrophic scars are common after thermal injuries.</a:t>
            </a:r>
            <a:endParaRPr lang="ar-SA" dirty="0"/>
          </a:p>
        </p:txBody>
      </p:sp>
      <p:pic>
        <p:nvPicPr>
          <p:cNvPr id="1026" name="Picture 2" descr="http://img.medscapestatic.com/pi/meds/ckb/28/27628.jpg"/>
          <p:cNvPicPr>
            <a:picLocks noChangeAspect="1" noChangeArrowheads="1"/>
          </p:cNvPicPr>
          <p:nvPr/>
        </p:nvPicPr>
        <p:blipFill>
          <a:blip r:embed="rId2" cstate="print"/>
          <a:srcRect/>
          <a:stretch>
            <a:fillRect/>
          </a:stretch>
        </p:blipFill>
        <p:spPr bwMode="auto">
          <a:xfrm>
            <a:off x="611560" y="4366344"/>
            <a:ext cx="3743375" cy="2447032"/>
          </a:xfrm>
          <a:prstGeom prst="rect">
            <a:avLst/>
          </a:prstGeom>
          <a:noFill/>
        </p:spPr>
      </p:pic>
      <p:pic>
        <p:nvPicPr>
          <p:cNvPr id="1028" name="Picture 4" descr="http://img.medscapestatic.com/pi/meds/ckb/83/25183tn.jpg"/>
          <p:cNvPicPr>
            <a:picLocks noChangeAspect="1" noChangeArrowheads="1"/>
          </p:cNvPicPr>
          <p:nvPr/>
        </p:nvPicPr>
        <p:blipFill>
          <a:blip r:embed="rId3" cstate="print"/>
          <a:srcRect/>
          <a:stretch>
            <a:fillRect/>
          </a:stretch>
        </p:blipFill>
        <p:spPr bwMode="auto">
          <a:xfrm>
            <a:off x="5076056" y="4365104"/>
            <a:ext cx="3457955" cy="2411469"/>
          </a:xfrm>
          <a:prstGeom prst="rect">
            <a:avLst/>
          </a:prstGeom>
          <a:noFill/>
        </p:spPr>
      </p:pic>
      <p:sp>
        <p:nvSpPr>
          <p:cNvPr id="7" name="Rectangle 6"/>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a:t>
            </a:r>
            <a:r>
              <a:rPr lang="en-US" dirty="0" smtClean="0">
                <a:latin typeface="Arial Rounded MT Bold" pitchFamily="34" charset="0"/>
              </a:rPr>
              <a:t>of wound healing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a:t>
            </a:r>
          </a:p>
          <a:p>
            <a:pPr lvl="1"/>
            <a:r>
              <a:rPr lang="en-US" dirty="0" smtClean="0"/>
              <a:t>(1)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959732" y="620688"/>
            <a:ext cx="5060539" cy="6237312"/>
          </a:xfrm>
          <a:prstGeom prst="rect">
            <a:avLst/>
          </a:prstGeom>
          <a:noFill/>
          <a:ln w="9525">
            <a:solidFill>
              <a:schemeClr val="tx1"/>
            </a:solidFill>
            <a:miter lim="800000"/>
            <a:headEnd/>
            <a:tailEnd/>
          </a:ln>
        </p:spPr>
      </p:pic>
      <p:sp>
        <p:nvSpPr>
          <p:cNvPr id="3" name="Rectangle 2"/>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a:t>
            </a:r>
            <a:r>
              <a:rPr lang="en-US" dirty="0" smtClean="0">
                <a:latin typeface="Arial Rounded MT Bold" pitchFamily="34" charset="0"/>
              </a:rPr>
              <a:t>the differences between </a:t>
            </a:r>
            <a:r>
              <a:rPr lang="en-US" dirty="0" smtClean="0">
                <a:latin typeface="Arial Rounded MT Bold" pitchFamily="34" charset="0"/>
              </a:rPr>
              <a:t>regeneration, </a:t>
            </a:r>
            <a:r>
              <a:rPr lang="en-US" dirty="0" smtClean="0">
                <a:latin typeface="Arial Rounded MT Bold" pitchFamily="34" charset="0"/>
              </a:rPr>
              <a:t>healing and fibrosis</a:t>
            </a:r>
            <a:r>
              <a:rPr lang="en-US" dirty="0" smtClean="0">
                <a:latin typeface="Arial Rounded MT Bold" pitchFamily="34" charset="0"/>
              </a:rPr>
              <a:t>.</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107506" y="305272"/>
            <a:ext cx="8928990" cy="6508104"/>
          </a:xfrm>
          <a:prstGeom prst="rect">
            <a:avLst/>
          </a:prstGeom>
          <a:noFill/>
          <a:ln w="9525">
            <a:solidFill>
              <a:schemeClr val="tx1"/>
            </a:solidFill>
            <a:miter lim="800000"/>
            <a:headEnd/>
            <a:tailEnd/>
          </a:ln>
        </p:spPr>
      </p:pic>
      <p:sp>
        <p:nvSpPr>
          <p:cNvPr id="3" name="TextBox 2"/>
          <p:cNvSpPr txBox="1"/>
          <p:nvPr/>
        </p:nvSpPr>
        <p:spPr>
          <a:xfrm>
            <a:off x="6048672" y="2276872"/>
            <a:ext cx="313184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If damage persists, inflammation becomes chronic, and tissue damage and repair may occur concurrently. Connective tissue deposition in these conditions is usually referred to as </a:t>
            </a:r>
            <a:r>
              <a:rPr lang="en-US" i="1" dirty="0" smtClean="0"/>
              <a:t>fibrosis.</a:t>
            </a:r>
            <a:endParaRPr lang="ar-SA" dirty="0"/>
          </a:p>
        </p:txBody>
      </p:sp>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a:t>
            </a:r>
            <a:r>
              <a:rPr lang="en-US" dirty="0" smtClean="0">
                <a:latin typeface="Arial Rounded MT Bold" pitchFamily="34" charset="0"/>
              </a:rPr>
              <a:t>the differences between regeneration healing and fibrosis</a:t>
            </a:r>
            <a:r>
              <a:rPr lang="en-US" dirty="0" smtClean="0">
                <a:latin typeface="Arial Rounded MT Bold" pitchFamily="34" charset="0"/>
              </a:rPr>
              <a:t>.</a:t>
            </a:r>
            <a:endParaRPr lang="en-US"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548680"/>
            <a:ext cx="8382000" cy="5890220"/>
          </a:xfrm>
          <a:prstGeom prst="rect">
            <a:avLst/>
          </a:prstGeom>
          <a:noFill/>
          <a:ln w="9525">
            <a:noFill/>
            <a:miter lim="800000"/>
            <a:headEnd/>
            <a:tailEnd/>
          </a:ln>
        </p:spPr>
      </p:pic>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a:t>
            </a:r>
            <a:r>
              <a:rPr lang="en-US" dirty="0" smtClean="0">
                <a:latin typeface="Arial Rounded MT Bold" pitchFamily="34" charset="0"/>
              </a:rPr>
              <a:t>the differences between regeneration healing and fibrosis</a:t>
            </a:r>
            <a:r>
              <a:rPr lang="en-US" dirty="0" smtClean="0">
                <a:latin typeface="Arial Rounded MT Bold" pitchFamily="34" charset="0"/>
              </a:rPr>
              <a:t>.</a:t>
            </a: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20688"/>
            <a:ext cx="8229600" cy="1143000"/>
          </a:xfrm>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smtClean="0">
                <a:solidFill>
                  <a:srgbClr val="FF0000"/>
                </a:solidFill>
                <a:latin typeface="Arial" charset="0"/>
                <a:cs typeface="Arial" charset="0"/>
              </a:rPr>
              <a:t>Labile cells: </a:t>
            </a:r>
            <a:r>
              <a:rPr lang="en-US" sz="2400" dirty="0" smtClean="0">
                <a:latin typeface="Arial" charset="0"/>
                <a:cs typeface="Arial" charset="0"/>
              </a:rPr>
              <a:t>continue to proliferate throughout life : </a:t>
            </a:r>
            <a:r>
              <a:rPr lang="en-US" sz="2400" dirty="0" err="1" smtClean="0">
                <a:latin typeface="Arial" charset="0"/>
                <a:cs typeface="Arial" charset="0"/>
              </a:rPr>
              <a:t>squamous</a:t>
            </a:r>
            <a:r>
              <a:rPr lang="en-US" sz="2400" dirty="0" smtClean="0">
                <a:latin typeface="Arial" charset="0"/>
                <a:cs typeface="Arial" charset="0"/>
              </a:rPr>
              <a:t>, columnar, transitional epithelia; </a:t>
            </a:r>
            <a:r>
              <a:rPr lang="en-US" sz="2400" dirty="0" err="1" smtClean="0">
                <a:latin typeface="Arial" charset="0"/>
                <a:cs typeface="Arial" charset="0"/>
              </a:rPr>
              <a:t>hematopoitic</a:t>
            </a:r>
            <a:r>
              <a:rPr lang="en-US" sz="2400" dirty="0" smtClean="0">
                <a:latin typeface="Arial" charset="0"/>
                <a:cs typeface="Arial" charset="0"/>
              </a:rPr>
              <a:t> and  lymphoid tissues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Stable cells: </a:t>
            </a:r>
            <a:r>
              <a:rPr lang="en-US" sz="2400" dirty="0" smtClean="0">
                <a:latin typeface="Arial" charset="0"/>
                <a:cs typeface="Arial" charset="0"/>
              </a:rPr>
              <a:t>retain the capacity of proliferation but they don</a:t>
            </a:r>
            <a:r>
              <a:rPr lang="en-US" sz="2400" dirty="0" smtClean="0">
                <a:cs typeface="Arial" charset="0"/>
              </a:rPr>
              <a:t>’</a:t>
            </a:r>
            <a:r>
              <a:rPr lang="en-US" sz="2400" dirty="0" smtClean="0">
                <a:latin typeface="Arial" charset="0"/>
                <a:cs typeface="Arial" charset="0"/>
              </a:rPr>
              <a:t>t replicate normally: </a:t>
            </a:r>
            <a:r>
              <a:rPr lang="en-US" sz="2400" dirty="0" err="1" smtClean="0">
                <a:latin typeface="Arial" charset="0"/>
                <a:cs typeface="Arial" charset="0"/>
              </a:rPr>
              <a:t>parenchymal</a:t>
            </a:r>
            <a:r>
              <a:rPr lang="en-US" sz="2400" dirty="0" smtClean="0">
                <a:latin typeface="Arial" charset="0"/>
                <a:cs typeface="Arial" charset="0"/>
              </a:rPr>
              <a:t> cells of all glandular organs &amp; </a:t>
            </a:r>
            <a:r>
              <a:rPr lang="en-US" sz="2400" dirty="0" err="1" smtClean="0">
                <a:latin typeface="Arial" charset="0"/>
                <a:cs typeface="Arial" charset="0"/>
              </a:rPr>
              <a:t>mesenchymal</a:t>
            </a:r>
            <a:r>
              <a:rPr lang="en-US" sz="2400" dirty="0" smtClean="0">
                <a:latin typeface="Arial" charset="0"/>
                <a:cs typeface="Arial" charset="0"/>
              </a:rPr>
              <a:t> cells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Permanent cells: </a:t>
            </a:r>
            <a:r>
              <a:rPr lang="en-US" sz="2400" dirty="0" smtClean="0">
                <a:latin typeface="Arial" charset="0"/>
                <a:cs typeface="Arial" charset="0"/>
              </a:rPr>
              <a:t>cannot reproduce themselves after birth: neurons, cardiac muscle cells</a:t>
            </a:r>
          </a:p>
        </p:txBody>
      </p:sp>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a:t>
            </a:r>
            <a:r>
              <a:rPr lang="en-US" dirty="0" smtClean="0">
                <a:latin typeface="Arial Rounded MT Bold" pitchFamily="34" charset="0"/>
              </a:rPr>
              <a:t>. The </a:t>
            </a:r>
            <a:r>
              <a:rPr lang="en-US" dirty="0" smtClean="0">
                <a:latin typeface="Arial Rounded MT Bold" pitchFamily="34" charset="0"/>
              </a:rPr>
              <a:t>differences between </a:t>
            </a:r>
            <a:r>
              <a:rPr lang="en-US" dirty="0" smtClean="0">
                <a:latin typeface="Arial Rounded MT Bold" pitchFamily="34" charset="0"/>
              </a:rPr>
              <a:t>the </a:t>
            </a:r>
            <a:r>
              <a:rPr lang="en-US" dirty="0" smtClean="0">
                <a:latin typeface="Arial Rounded MT Bold" pitchFamily="34" charset="0"/>
              </a:rPr>
              <a:t>various cell</a:t>
            </a:r>
            <a:r>
              <a:rPr lang="en-US" dirty="0" smtClean="0">
                <a:latin typeface="Arial Rounded MT Bold" pitchFamily="34" charset="0"/>
              </a:rPr>
              <a:t> in regenerative abilities types </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a:t>
            </a:r>
            <a:r>
              <a:rPr lang="en-US" dirty="0" smtClean="0">
                <a:latin typeface="Arial Rounded MT Bold" pitchFamily="34" charset="0"/>
              </a:rPr>
              <a:t>. The </a:t>
            </a:r>
            <a:r>
              <a:rPr lang="en-US" dirty="0" smtClean="0">
                <a:latin typeface="Arial Rounded MT Bold" pitchFamily="34" charset="0"/>
              </a:rPr>
              <a:t>differences between </a:t>
            </a:r>
            <a:r>
              <a:rPr lang="en-US" dirty="0" smtClean="0">
                <a:latin typeface="Arial Rounded MT Bold" pitchFamily="34" charset="0"/>
              </a:rPr>
              <a:t>the </a:t>
            </a:r>
            <a:r>
              <a:rPr lang="en-US" dirty="0" smtClean="0">
                <a:latin typeface="Arial Rounded MT Bold" pitchFamily="34" charset="0"/>
              </a:rPr>
              <a:t>various cell</a:t>
            </a:r>
            <a:r>
              <a:rPr lang="en-US" dirty="0" smtClean="0">
                <a:latin typeface="Arial Rounded MT Bold" pitchFamily="34" charset="0"/>
              </a:rPr>
              <a:t> in regenerative abilities types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692696"/>
            <a:ext cx="4572000" cy="2415803"/>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692696"/>
            <a:ext cx="4495800" cy="2467620"/>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
        <p:nvSpPr>
          <p:cNvPr id="6" name="Rectangle 5"/>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a:t>
            </a:r>
            <a:r>
              <a:rPr lang="en-US" dirty="0" smtClean="0">
                <a:latin typeface="Arial Rounded MT Bold" pitchFamily="34" charset="0"/>
              </a:rPr>
              <a:t>. The </a:t>
            </a:r>
            <a:r>
              <a:rPr lang="en-US" dirty="0" smtClean="0">
                <a:latin typeface="Arial Rounded MT Bold" pitchFamily="34" charset="0"/>
              </a:rPr>
              <a:t>differences between </a:t>
            </a:r>
            <a:r>
              <a:rPr lang="en-US" dirty="0" smtClean="0">
                <a:latin typeface="Arial Rounded MT Bold" pitchFamily="34" charset="0"/>
              </a:rPr>
              <a:t>the </a:t>
            </a:r>
            <a:r>
              <a:rPr lang="en-US" dirty="0" smtClean="0">
                <a:latin typeface="Arial Rounded MT Bold" pitchFamily="34" charset="0"/>
              </a:rPr>
              <a:t>various cell</a:t>
            </a:r>
            <a:r>
              <a:rPr lang="en-US" dirty="0" smtClean="0">
                <a:latin typeface="Arial Rounded MT Bold" pitchFamily="34" charset="0"/>
              </a:rPr>
              <a:t> in regenerative abilities types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3539</Words>
  <Application>Microsoft Office PowerPoint</Application>
  <PresentationFormat>On-screen Show (4:3)</PresentationFormat>
  <Paragraphs>220</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Objectives</vt:lpstr>
      <vt:lpstr>Goal of the repair process</vt:lpstr>
      <vt:lpstr>Slide 4</vt:lpstr>
      <vt:lpstr>Slide 5</vt:lpstr>
      <vt:lpstr>Slide 6</vt:lpstr>
      <vt:lpstr>Repair by tissue regeneration or healing depend on cell type. </vt:lpstr>
      <vt:lpstr>Slide 8</vt:lpstr>
      <vt:lpstr>Slide 9</vt:lpstr>
      <vt:lpstr>Healing</vt:lpstr>
      <vt:lpstr>Slide 11</vt:lpstr>
      <vt:lpstr>Mechanism of repair</vt:lpstr>
      <vt:lpstr>Slide 13</vt:lpstr>
      <vt:lpstr>Slide 14</vt:lpstr>
      <vt:lpstr>Repair by connective tissue (granulation tissue)</vt:lpstr>
      <vt:lpstr>What is the role of macrophages in wound healing?</vt:lpstr>
      <vt:lpstr>Role of macrophages in wound healing</vt:lpstr>
      <vt:lpstr>Fibroblast Migration and Proliferation  </vt:lpstr>
      <vt:lpstr>ECM Deposition and Scar Formation</vt:lpstr>
      <vt:lpstr>Granulation tissue morphology</vt:lpstr>
      <vt:lpstr>Slide 21</vt:lpstr>
      <vt:lpstr>SCAR FORMATION </vt:lpstr>
      <vt:lpstr>Slide 23</vt:lpstr>
      <vt:lpstr>Functions of the Extracellular Matrix</vt:lpstr>
      <vt:lpstr>Slide 25</vt:lpstr>
      <vt:lpstr>Cutaneous Wound healing</vt:lpstr>
      <vt:lpstr>Primary union (healing by first intention)</vt:lpstr>
      <vt:lpstr>Primary union  (healing by first intention)</vt:lpstr>
      <vt:lpstr>Cutaneous Wound healing</vt:lpstr>
      <vt:lpstr>Difference between primary intention and secondary intention</vt:lpstr>
      <vt:lpstr>Mechanisms of fibrosis</vt:lpstr>
      <vt:lpstr>Delayed wound healing</vt:lpstr>
      <vt:lpstr>What is the most common cause of delayed wound healing?</vt:lpstr>
      <vt:lpstr> Excess corticosteroid </vt:lpstr>
      <vt:lpstr>COMPLICATIONS IN CUTANEOUS WOUND HEALING</vt:lpstr>
      <vt:lpstr>Slide 36</vt:lpstr>
      <vt:lpstr>What is a keloid?</vt:lpstr>
      <vt:lpstr>What is the difference between keloid and hypertrophic scar?</vt:lpstr>
      <vt:lpstr>TAKE HOME MESSAGES: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Arafah</cp:lastModifiedBy>
  <cp:revision>17</cp:revision>
  <dcterms:created xsi:type="dcterms:W3CDTF">2013-10-20T21:04:37Z</dcterms:created>
  <dcterms:modified xsi:type="dcterms:W3CDTF">2016-10-22T15:56:37Z</dcterms:modified>
</cp:coreProperties>
</file>