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8"/>
  </p:notesMasterIdLst>
  <p:sldIdLst>
    <p:sldId id="256" r:id="rId2"/>
    <p:sldId id="277" r:id="rId3"/>
    <p:sldId id="278" r:id="rId4"/>
    <p:sldId id="282" r:id="rId5"/>
    <p:sldId id="258" r:id="rId6"/>
    <p:sldId id="279" r:id="rId7"/>
    <p:sldId id="259" r:id="rId8"/>
    <p:sldId id="260" r:id="rId9"/>
    <p:sldId id="261" r:id="rId10"/>
    <p:sldId id="262" r:id="rId11"/>
    <p:sldId id="280" r:id="rId12"/>
    <p:sldId id="263" r:id="rId13"/>
    <p:sldId id="264" r:id="rId14"/>
    <p:sldId id="265" r:id="rId15"/>
    <p:sldId id="266" r:id="rId16"/>
    <p:sldId id="267" r:id="rId17"/>
    <p:sldId id="268" r:id="rId18"/>
    <p:sldId id="269" r:id="rId19"/>
    <p:sldId id="271" r:id="rId20"/>
    <p:sldId id="270" r:id="rId21"/>
    <p:sldId id="272" r:id="rId22"/>
    <p:sldId id="281" r:id="rId23"/>
    <p:sldId id="273" r:id="rId24"/>
    <p:sldId id="274" r:id="rId25"/>
    <p:sldId id="275"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23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8E0474-720A-4E8C-ACEF-526172C56447}" type="datetimeFigureOut">
              <a:rPr lang="en-US" smtClean="0"/>
              <a:t>10/26/16 </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FB4B8E-B52A-4F8B-A72B-19BE2A1C30E0}" type="slidenum">
              <a:rPr lang="en-US" smtClean="0"/>
              <a:t>‹#›</a:t>
            </a:fld>
            <a:endParaRPr lang="en-US"/>
          </a:p>
        </p:txBody>
      </p:sp>
    </p:spTree>
    <p:extLst>
      <p:ext uri="{BB962C8B-B14F-4D97-AF65-F5344CB8AC3E}">
        <p14:creationId xmlns:p14="http://schemas.microsoft.com/office/powerpoint/2010/main" val="26468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dt" sz="quarter" idx="1"/>
          </p:nvPr>
        </p:nvSpPr>
        <p:spPr>
          <a:noFill/>
        </p:spPr>
        <p:txBody>
          <a:bodyPr/>
          <a:lstStyle/>
          <a:p>
            <a:fld id="{1B2694E2-9C6E-4C63-A287-3702CA113219}" type="datetime1">
              <a:rPr lang="x-none" smtClean="0"/>
              <a:pPr/>
              <a:t>10/26/16 </a:t>
            </a:fld>
            <a:endParaRPr lang="en-US" smtClean="0"/>
          </a:p>
        </p:txBody>
      </p:sp>
      <p:sp>
        <p:nvSpPr>
          <p:cNvPr id="120835" name="Rectangle 7"/>
          <p:cNvSpPr>
            <a:spLocks noGrp="1" noChangeArrowheads="1"/>
          </p:cNvSpPr>
          <p:nvPr>
            <p:ph type="sldNum" sz="quarter" idx="5"/>
          </p:nvPr>
        </p:nvSpPr>
        <p:spPr>
          <a:noFill/>
        </p:spPr>
        <p:txBody>
          <a:bodyPr/>
          <a:lstStyle/>
          <a:p>
            <a:fld id="{EFE5A3B3-AC13-4CA0-B1BB-EA944CD53C45}" type="slidenum">
              <a:rPr lang="x-none" smtClean="0"/>
              <a:pPr/>
              <a:t>2</a:t>
            </a:fld>
            <a:endParaRPr lang="en-US" smtClean="0"/>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54864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104082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181945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128286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dt" sz="quarter" idx="1"/>
          </p:nvPr>
        </p:nvSpPr>
        <p:spPr>
          <a:noFill/>
        </p:spPr>
        <p:txBody>
          <a:bodyPr/>
          <a:lstStyle/>
          <a:p>
            <a:fld id="{349A49CF-A34B-4EEE-A367-A472CEF3B146}" type="datetime1">
              <a:rPr lang="x-none" smtClean="0"/>
              <a:pPr/>
              <a:t>10/26/16 </a:t>
            </a:fld>
            <a:endParaRPr lang="en-US" smtClean="0"/>
          </a:p>
        </p:txBody>
      </p:sp>
      <p:sp>
        <p:nvSpPr>
          <p:cNvPr id="145411" name="Rectangle 7"/>
          <p:cNvSpPr>
            <a:spLocks noGrp="1" noChangeArrowheads="1"/>
          </p:cNvSpPr>
          <p:nvPr>
            <p:ph type="sldNum" sz="quarter" idx="5"/>
          </p:nvPr>
        </p:nvSpPr>
        <p:spPr>
          <a:noFill/>
        </p:spPr>
        <p:txBody>
          <a:bodyPr/>
          <a:lstStyle/>
          <a:p>
            <a:fld id="{AFB1D5E8-2A9E-4249-A0CE-FC24221C5A9E}" type="slidenum">
              <a:rPr lang="x-none" smtClean="0"/>
              <a:pPr/>
              <a:t>4</a:t>
            </a:fld>
            <a:endParaRPr lang="en-US" smtClean="0"/>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9865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7</a:t>
            </a:fld>
            <a:endParaRPr lang="en-US" smtClean="0"/>
          </a:p>
        </p:txBody>
      </p:sp>
    </p:spTree>
    <p:extLst>
      <p:ext uri="{BB962C8B-B14F-4D97-AF65-F5344CB8AC3E}">
        <p14:creationId xmlns:p14="http://schemas.microsoft.com/office/powerpoint/2010/main" val="359027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01730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329286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1991538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79524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extLst>
      <p:ext uri="{BB962C8B-B14F-4D97-AF65-F5344CB8AC3E}">
        <p14:creationId xmlns:p14="http://schemas.microsoft.com/office/powerpoint/2010/main" val="251942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176296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003DA4-5859-45FD-8C7E-49F797178B73}" type="datetimeFigureOut">
              <a:rPr lang="en-US" smtClean="0"/>
              <a:t>10/26/16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10521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003DA4-5859-45FD-8C7E-49F797178B73}" type="datetimeFigureOut">
              <a:rPr lang="en-US" smtClean="0"/>
              <a:t>10/26/16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2515150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003DA4-5859-45FD-8C7E-49F797178B73}" type="datetimeFigureOut">
              <a:rPr lang="en-US" smtClean="0"/>
              <a:t>10/26/16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370890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003DA4-5859-45FD-8C7E-49F797178B73}" type="datetimeFigureOut">
              <a:rPr lang="en-US" smtClean="0"/>
              <a:t>10/26/16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1087204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003DA4-5859-45FD-8C7E-49F797178B73}" type="datetimeFigureOut">
              <a:rPr lang="en-US" smtClean="0"/>
              <a:t>10/26/16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377778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003DA4-5859-45FD-8C7E-49F797178B73}" type="datetimeFigureOut">
              <a:rPr lang="en-US" smtClean="0"/>
              <a:t>10/26/16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375967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003DA4-5859-45FD-8C7E-49F797178B73}" type="datetimeFigureOut">
              <a:rPr lang="en-US" smtClean="0"/>
              <a:t>10/26/16 </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393512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003DA4-5859-45FD-8C7E-49F797178B73}" type="datetimeFigureOut">
              <a:rPr lang="en-US" smtClean="0"/>
              <a:t>10/26/16 </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65286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03DA4-5859-45FD-8C7E-49F797178B73}" type="datetimeFigureOut">
              <a:rPr lang="en-US" smtClean="0"/>
              <a:t>10/26/16 </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228443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003DA4-5859-45FD-8C7E-49F797178B73}" type="datetimeFigureOut">
              <a:rPr lang="en-US" smtClean="0"/>
              <a:t>10/26/16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89837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003DA4-5859-45FD-8C7E-49F797178B73}" type="datetimeFigureOut">
              <a:rPr lang="en-US" smtClean="0"/>
              <a:t>10/26/16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B0431-7F18-4516-9060-D6068557CD8E}" type="slidenum">
              <a:rPr lang="en-US" smtClean="0"/>
              <a:t>‹#›</a:t>
            </a:fld>
            <a:endParaRPr lang="en-US"/>
          </a:p>
        </p:txBody>
      </p:sp>
    </p:spTree>
    <p:extLst>
      <p:ext uri="{BB962C8B-B14F-4D97-AF65-F5344CB8AC3E}">
        <p14:creationId xmlns:p14="http://schemas.microsoft.com/office/powerpoint/2010/main" val="32081912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003DA4-5859-45FD-8C7E-49F797178B73}" type="datetimeFigureOut">
              <a:rPr lang="en-US" smtClean="0"/>
              <a:t>10/26/16 </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DB0431-7F18-4516-9060-D6068557CD8E}" type="slidenum">
              <a:rPr lang="en-US" smtClean="0"/>
              <a:t>‹#›</a:t>
            </a:fld>
            <a:endParaRPr lang="en-US"/>
          </a:p>
        </p:txBody>
      </p:sp>
    </p:spTree>
    <p:extLst>
      <p:ext uri="{BB962C8B-B14F-4D97-AF65-F5344CB8AC3E}">
        <p14:creationId xmlns:p14="http://schemas.microsoft.com/office/powerpoint/2010/main" val="38175937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Pathology Practical III</a:t>
            </a:r>
            <a:br>
              <a:rPr lang="en-US" b="1" dirty="0" smtClean="0"/>
            </a:br>
            <a:r>
              <a:rPr lang="en-US" sz="2200" b="1" dirty="0" err="1" smtClean="0"/>
              <a:t>Dr</a:t>
            </a:r>
            <a:r>
              <a:rPr lang="en-US" sz="2200" b="1" dirty="0" smtClean="0"/>
              <a:t> Shaesta Naseem Zaidi</a:t>
            </a:r>
            <a:r>
              <a:rPr lang="en-US" dirty="0" smtClean="0"/>
              <a:t/>
            </a:r>
            <a:br>
              <a:rPr lang="en-US" dirty="0" smtClean="0"/>
            </a:br>
            <a:r>
              <a:rPr lang="en-US" b="1" i="1" dirty="0" smtClean="0">
                <a:effectLst>
                  <a:outerShdw blurRad="38100" dist="38100" dir="2700000" algn="tl">
                    <a:srgbClr val="000000">
                      <a:alpha val="43137"/>
                    </a:srgbClr>
                  </a:outerShdw>
                </a:effectLst>
              </a:rPr>
              <a:t/>
            </a:r>
            <a:br>
              <a:rPr lang="en-US" b="1" i="1" dirty="0" smtClean="0">
                <a:effectLst>
                  <a:outerShdw blurRad="38100" dist="38100" dir="2700000" algn="tl">
                    <a:srgbClr val="000000">
                      <a:alpha val="43137"/>
                    </a:srgbClr>
                  </a:outerShdw>
                </a:effectLst>
              </a:rPr>
            </a:br>
            <a:endParaRPr lang="en-US" dirty="0"/>
          </a:p>
        </p:txBody>
      </p:sp>
      <p:sp>
        <p:nvSpPr>
          <p:cNvPr id="3" name="Subtitle 2"/>
          <p:cNvSpPr>
            <a:spLocks noGrp="1"/>
          </p:cNvSpPr>
          <p:nvPr>
            <p:ph type="subTitle" idx="1"/>
          </p:nvPr>
        </p:nvSpPr>
        <p:spPr/>
        <p:txBody>
          <a:bodyPr/>
          <a:lstStyle/>
          <a:p>
            <a:r>
              <a:rPr lang="en-US" sz="4000" b="1" i="1" smtClean="0">
                <a:solidFill>
                  <a:srgbClr val="FF0000"/>
                </a:solidFill>
                <a:effectLst>
                  <a:outerShdw blurRad="38100" dist="38100" dir="2700000" algn="tl">
                    <a:srgbClr val="000000">
                      <a:alpha val="43137"/>
                    </a:srgbClr>
                  </a:outerShdw>
                </a:effectLst>
              </a:rPr>
              <a:t>THROMBO-EMBOLIC </a:t>
            </a:r>
            <a:r>
              <a:rPr lang="en-US" sz="4000" b="1" i="1" dirty="0">
                <a:solidFill>
                  <a:srgbClr val="FF0000"/>
                </a:solidFill>
                <a:effectLst>
                  <a:outerShdw blurRad="38100" dist="38100" dir="2700000" algn="tl">
                    <a:srgbClr val="000000">
                      <a:alpha val="43137"/>
                    </a:srgbClr>
                  </a:outerShdw>
                </a:effectLst>
              </a:rPr>
              <a:t>Disorders</a:t>
            </a:r>
            <a:endParaRPr lang="en-US" sz="4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539552" y="836712"/>
            <a:ext cx="7920880" cy="4248472"/>
          </a:xfrm>
          <a:prstGeom prst="rect">
            <a:avLst/>
          </a:prstGeom>
          <a:noFill/>
          <a:ln w="28575">
            <a:solidFill>
              <a:schemeClr val="tx1"/>
            </a:solidFill>
          </a:ln>
        </p:spPr>
      </p:pic>
      <p:sp>
        <p:nvSpPr>
          <p:cNvPr id="4" name="Rounded Rectangle 3"/>
          <p:cNvSpPr/>
          <p:nvPr/>
        </p:nvSpPr>
        <p:spPr>
          <a:xfrm>
            <a:off x="1187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Thromboembolus in Pulmonary Artery</a:t>
            </a:r>
            <a:endParaRPr lang="en-US" sz="2400" b="1" i="1" dirty="0"/>
          </a:p>
        </p:txBody>
      </p:sp>
      <p:sp>
        <p:nvSpPr>
          <p:cNvPr id="5" name="Rectangle 4"/>
          <p:cNvSpPr/>
          <p:nvPr/>
        </p:nvSpPr>
        <p:spPr>
          <a:xfrm>
            <a:off x="323528" y="5157192"/>
            <a:ext cx="8208912" cy="1477328"/>
          </a:xfrm>
          <a:prstGeom prst="rect">
            <a:avLst/>
          </a:prstGeom>
        </p:spPr>
        <p:txBody>
          <a:bodyPr wrap="square">
            <a:spAutoFit/>
          </a:bodyPr>
          <a:lstStyle/>
          <a:p>
            <a:pPr algn="ctr"/>
            <a:r>
              <a:rPr lang="en-US" b="1" i="1" dirty="0" smtClean="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endParaRPr lang="en-US" b="1" i="1" dirty="0"/>
          </a:p>
        </p:txBody>
      </p:sp>
      <p:cxnSp>
        <p:nvCxnSpPr>
          <p:cNvPr id="7" name="Straight Arrow Connector 6"/>
          <p:cNvCxnSpPr/>
          <p:nvPr/>
        </p:nvCxnSpPr>
        <p:spPr>
          <a:xfrm flipV="1">
            <a:off x="3851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7464171"/>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4401205"/>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lumen is occluded by thrombus which consists of alternate layers of platelets with fibrin thread and clotted blood (line of Zahn).</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Organization </a:t>
            </a:r>
            <a:r>
              <a:rPr lang="en-US" sz="2800" dirty="0" smtClean="0">
                <a:latin typeface="Franklin Gothic Demi" pitchFamily="34" charset="0"/>
              </a:rPr>
              <a:t>can be </a:t>
            </a:r>
            <a:r>
              <a:rPr lang="en-US" sz="2800" dirty="0">
                <a:latin typeface="Franklin Gothic Demi" pitchFamily="34" charset="0"/>
              </a:rPr>
              <a:t>seen at the periphery of thrombus which </a:t>
            </a:r>
            <a:r>
              <a:rPr lang="en-US" sz="2800" dirty="0" smtClean="0">
                <a:latin typeface="Franklin Gothic Demi" pitchFamily="34" charset="0"/>
              </a:rPr>
              <a:t>includes </a:t>
            </a:r>
            <a:r>
              <a:rPr lang="en-US" sz="2800" dirty="0">
                <a:latin typeface="Franklin Gothic Demi" pitchFamily="34" charset="0"/>
              </a:rPr>
              <a:t>formation of small capillaries &amp; fibroblasts with chronic inflammatory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smtClean="0">
                <a:latin typeface="Franklin Gothic Demi" pitchFamily="34" charset="0"/>
              </a:rPr>
              <a:t>Recanalization can be seen at one side. </a:t>
            </a:r>
            <a:endParaRPr lang="en-US" sz="2800" dirty="0">
              <a:latin typeface="Franklin Gothic Demi" pitchFamily="34" charset="0"/>
            </a:endParaRPr>
          </a:p>
        </p:txBody>
      </p:sp>
    </p:spTree>
    <p:extLst>
      <p:ext uri="{BB962C8B-B14F-4D97-AF65-F5344CB8AC3E}">
        <p14:creationId xmlns:p14="http://schemas.microsoft.com/office/powerpoint/2010/main" val="3165767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85992"/>
            <a:ext cx="7243786" cy="1894362"/>
          </a:xfrm>
        </p:spPr>
        <p:txBody>
          <a:bodyPr>
            <a:normAutofit/>
          </a:bodyPr>
          <a:lstStyle/>
          <a:p>
            <a:pPr algn="ctr"/>
            <a:r>
              <a:rPr lang="en-US" b="1" i="1" dirty="0" smtClean="0">
                <a:solidFill>
                  <a:srgbClr val="FFC000"/>
                </a:solidFill>
                <a:effectLst>
                  <a:outerShdw blurRad="38100" dist="38100" dir="2700000" algn="tl">
                    <a:srgbClr val="000000">
                      <a:alpha val="43137"/>
                    </a:srgbClr>
                  </a:outerShdw>
                </a:effectLst>
              </a:rPr>
              <a:t>2- Pulmonary Embolus with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86620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4716016" y="764704"/>
            <a:ext cx="3888432" cy="4896544"/>
          </a:xfrm>
          <a:prstGeom prst="rect">
            <a:avLst/>
          </a:prstGeom>
          <a:noFill/>
          <a:ln w="28575">
            <a:solidFill>
              <a:schemeClr val="tx1"/>
            </a:solidFill>
            <a:miter lim="800000"/>
            <a:headEnd/>
            <a:tailEnd/>
          </a:ln>
        </p:spPr>
      </p:pic>
      <p:sp>
        <p:nvSpPr>
          <p:cNvPr id="4" name="Rectangle 3"/>
          <p:cNvSpPr/>
          <p:nvPr/>
        </p:nvSpPr>
        <p:spPr>
          <a:xfrm>
            <a:off x="539552" y="5661248"/>
            <a:ext cx="7704856" cy="923330"/>
          </a:xfrm>
          <a:prstGeom prst="rect">
            <a:avLst/>
          </a:prstGeom>
        </p:spPr>
        <p:txBody>
          <a:bodyPr wrap="square">
            <a:spAutoFit/>
          </a:bodyPr>
          <a:lstStyle/>
          <a:p>
            <a:pPr algn="ctr"/>
            <a:r>
              <a:rPr lang="en-US" b="1" i="1" dirty="0" smtClean="0"/>
              <a:t>This specimen shows an area of dead lung tissue ("infarction") due to blockage of one of the major arteries to the lung by an embolus ("blood clot") originating from the deep veins of the leg.</a:t>
            </a:r>
            <a:endParaRPr lang="en-US" b="1" i="1" dirty="0"/>
          </a:p>
        </p:txBody>
      </p:sp>
      <p:sp>
        <p:nvSpPr>
          <p:cNvPr id="5" name="Rounded Rectangle 4"/>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6" name="Right Arrow 5"/>
          <p:cNvSpPr/>
          <p:nvPr/>
        </p:nvSpPr>
        <p:spPr>
          <a:xfrm rot="18064200">
            <a:off x="5660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395536" y="773974"/>
            <a:ext cx="4104456" cy="4886183"/>
          </a:xfrm>
          <a:prstGeom prst="rect">
            <a:avLst/>
          </a:prstGeom>
          <a:noFill/>
          <a:ln w="28575">
            <a:solidFill>
              <a:schemeClr val="tx1"/>
            </a:solidFill>
          </a:ln>
        </p:spPr>
      </p:pic>
      <p:sp>
        <p:nvSpPr>
          <p:cNvPr id="8" name="Right Arrow 7"/>
          <p:cNvSpPr/>
          <p:nvPr/>
        </p:nvSpPr>
        <p:spPr>
          <a:xfrm rot="18064200">
            <a:off x="2546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70672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1604" y="5661248"/>
            <a:ext cx="614366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r>
              <a:rPr lang="en-US" b="1" i="1" dirty="0" smtClean="0">
                <a:solidFill>
                  <a:prstClr val="black"/>
                </a:solidFill>
              </a:rPr>
              <a:t>artery of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75538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1538" y="2500306"/>
            <a:ext cx="7643866" cy="1214446"/>
          </a:xfrm>
        </p:spPr>
        <p:txBody>
          <a:bodyPr>
            <a:normAutofit/>
          </a:bodyPr>
          <a:lstStyle/>
          <a:p>
            <a:pPr algn="ctr"/>
            <a:r>
              <a:rPr lang="en-US" b="1" i="1" dirty="0" smtClean="0">
                <a:solidFill>
                  <a:srgbClr val="FFC000"/>
                </a:solidFill>
                <a:effectLst>
                  <a:outerShdw blurRad="38100" dist="38100" dir="2700000" algn="tl">
                    <a:srgbClr val="000000">
                      <a:alpha val="43137"/>
                    </a:srgbClr>
                  </a:outerShdw>
                </a:effectLst>
              </a:rPr>
              <a:t>3- Myocardial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73640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411760" y="857232"/>
            <a:ext cx="4392488" cy="4929223"/>
          </a:xfrm>
          <a:prstGeom prst="rect">
            <a:avLst/>
          </a:prstGeom>
          <a:noFill/>
          <a:ln w="28575">
            <a:solidFill>
              <a:schemeClr val="tx1"/>
            </a:solidFill>
          </a:ln>
        </p:spPr>
      </p:pic>
      <p:sp>
        <p:nvSpPr>
          <p:cNvPr id="5" name="مستطيل 4"/>
          <p:cNvSpPr/>
          <p:nvPr/>
        </p:nvSpPr>
        <p:spPr>
          <a:xfrm>
            <a:off x="1285852" y="5797713"/>
            <a:ext cx="6715172" cy="1015663"/>
          </a:xfrm>
          <a:prstGeom prst="rect">
            <a:avLst/>
          </a:prstGeom>
        </p:spPr>
        <p:txBody>
          <a:bodyPr wrap="square">
            <a:spAutoFit/>
          </a:bodyPr>
          <a:lstStyle/>
          <a:p>
            <a:pPr algn="ctr"/>
            <a:r>
              <a:rPr lang="en-US" sz="2000" b="1" i="1" dirty="0" smtClean="0"/>
              <a:t>Complications that might occur : arrhythmias , ventricular aneurysm, rupture of myocardium, cardiac tamponade and others . </a:t>
            </a:r>
            <a:endParaRPr lang="en-US" sz="2000" b="1" i="1" dirty="0"/>
          </a:p>
        </p:txBody>
      </p:sp>
      <p:sp>
        <p:nvSpPr>
          <p:cNvPr id="6" name="مستطيل مستدير الزوايا 5"/>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x-none"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4550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79712" y="764704"/>
            <a:ext cx="5164056" cy="4680520"/>
          </a:xfrm>
          <a:prstGeom prst="rect">
            <a:avLst/>
          </a:prstGeom>
          <a:noFill/>
        </p:spPr>
      </p:pic>
      <p:sp>
        <p:nvSpPr>
          <p:cNvPr id="3" name="Rectangle 2"/>
          <p:cNvSpPr/>
          <p:nvPr/>
        </p:nvSpPr>
        <p:spPr>
          <a:xfrm>
            <a:off x="1571604" y="5500702"/>
            <a:ext cx="6143668"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2071670" y="116632"/>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x-none" sz="2400" b="1" i="1" dirty="0">
              <a:solidFill>
                <a:schemeClr val="bg1"/>
              </a:solidFill>
              <a:effectLst>
                <a:outerShdw blurRad="38100" dist="38100" dir="2700000" algn="tl">
                  <a:srgbClr val="000000">
                    <a:alpha val="43137"/>
                  </a:srgbClr>
                </a:outerShdw>
              </a:effectLst>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89660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1043608" y="836712"/>
            <a:ext cx="6984776" cy="4786346"/>
          </a:xfrm>
          <a:prstGeom prst="rect">
            <a:avLst/>
          </a:prstGeom>
          <a:noFill/>
          <a:ln w="28575">
            <a:solidFill>
              <a:schemeClr val="tx1"/>
            </a:solidFill>
          </a:ln>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x-none"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14348" y="5643578"/>
            <a:ext cx="7286676"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202070" y="3735034"/>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917913" y="3409136"/>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9581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2" cstate="print"/>
          <a:srcRect/>
          <a:stretch>
            <a:fillRect/>
          </a:stretch>
        </p:blipFill>
        <p:spPr bwMode="auto">
          <a:xfrm>
            <a:off x="571472" y="908720"/>
            <a:ext cx="7929618" cy="4591982"/>
          </a:xfrm>
          <a:prstGeom prst="rect">
            <a:avLst/>
          </a:prstGeom>
          <a:noFill/>
          <a:ln w="28575">
            <a:solidFill>
              <a:schemeClr val="tx1"/>
            </a:solidFill>
          </a:ln>
        </p:spPr>
      </p:pic>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3-4 day old infarct shows necrosis of myocardial cells and is infiltrated with polymorphnuclear leukocytes. </a:t>
            </a:r>
            <a:endParaRPr lang="x-none" sz="2000" b="1" i="1" dirty="0"/>
          </a:p>
        </p:txBody>
      </p:sp>
      <p:sp>
        <p:nvSpPr>
          <p:cNvPr id="5" name="مستطيل مستدير الزوايا 4"/>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x-none"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69841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ctrTitle"/>
          </p:nvPr>
        </p:nvSpPr>
        <p:spPr>
          <a:xfrm>
            <a:off x="683568" y="260648"/>
            <a:ext cx="7772400" cy="1470025"/>
          </a:xfrm>
        </p:spPr>
        <p:txBody>
          <a:bodyPr/>
          <a:lstStyle/>
          <a:p>
            <a:pPr eaLnBrk="1" hangingPunct="1">
              <a:defRPr/>
            </a:pPr>
            <a:r>
              <a:rPr lang="en-US" altLang="en-US" dirty="0" smtClean="0"/>
              <a:t>Hemostasis &amp;Thrombosis</a:t>
            </a:r>
            <a:endParaRPr lang="en-US" altLang="en-US" u="sng" dirty="0" smtClean="0">
              <a:solidFill>
                <a:srgbClr val="FF3399"/>
              </a:solidFill>
            </a:endParaRPr>
          </a:p>
        </p:txBody>
      </p:sp>
      <p:sp>
        <p:nvSpPr>
          <p:cNvPr id="351235" name="Rectangle 3"/>
          <p:cNvSpPr>
            <a:spLocks noGrp="1" noChangeArrowheads="1"/>
          </p:cNvSpPr>
          <p:nvPr>
            <p:ph type="subTitle" idx="1"/>
          </p:nvPr>
        </p:nvSpPr>
        <p:spPr>
          <a:xfrm>
            <a:off x="827584" y="1628800"/>
            <a:ext cx="7704856" cy="3816424"/>
          </a:xfrm>
        </p:spPr>
        <p:txBody>
          <a:bodyPr>
            <a:normAutofit fontScale="92500" lnSpcReduction="20000"/>
          </a:bodyPr>
          <a:lstStyle/>
          <a:p>
            <a:pPr algn="l" eaLnBrk="1" hangingPunct="1">
              <a:lnSpc>
                <a:spcPct val="130000"/>
              </a:lnSpc>
              <a:buFont typeface="Wingdings" pitchFamily="2" charset="2"/>
              <a:buChar char="l"/>
              <a:defRPr/>
            </a:pPr>
            <a:r>
              <a:rPr lang="en-US" sz="2800" dirty="0" smtClean="0"/>
              <a:t>    Normal hemostasis maintain blood in fluid, clot free state  in normal vessel and induce localized hemostatic  plug at site of vascular injury.</a:t>
            </a:r>
          </a:p>
          <a:p>
            <a:pPr algn="l" eaLnBrk="1" hangingPunct="1">
              <a:lnSpc>
                <a:spcPct val="130000"/>
              </a:lnSpc>
              <a:defRPr/>
            </a:pPr>
            <a:endParaRPr lang="en-US" sz="2800" dirty="0" smtClean="0"/>
          </a:p>
          <a:p>
            <a:pPr algn="l" eaLnBrk="1" hangingPunct="1">
              <a:lnSpc>
                <a:spcPct val="130000"/>
              </a:lnSpc>
              <a:buFont typeface="Wingdings" pitchFamily="2" charset="2"/>
              <a:buChar char="l"/>
              <a:defRPr/>
            </a:pPr>
            <a:r>
              <a:rPr lang="en-US" sz="2800" dirty="0" smtClean="0"/>
              <a:t>    Thrombosis is </a:t>
            </a:r>
            <a:r>
              <a:rPr lang="en-US" sz="2800" b="1" u="sng" dirty="0" smtClean="0">
                <a:solidFill>
                  <a:srgbClr val="FF0000"/>
                </a:solidFill>
              </a:rPr>
              <a:t>inappropriate activation</a:t>
            </a:r>
            <a:r>
              <a:rPr lang="en-US" sz="2800" b="1" u="sng" dirty="0" smtClean="0"/>
              <a:t> </a:t>
            </a:r>
            <a:r>
              <a:rPr lang="en-US" sz="2800" dirty="0" smtClean="0"/>
              <a:t>of </a:t>
            </a:r>
            <a:r>
              <a:rPr lang="en-US" sz="2800" b="1" dirty="0" smtClean="0">
                <a:solidFill>
                  <a:schemeClr val="tx2">
                    <a:lumMod val="75000"/>
                  </a:schemeClr>
                </a:solidFill>
              </a:rPr>
              <a:t>normal hemostatic process</a:t>
            </a:r>
            <a:r>
              <a:rPr lang="en-US" sz="2800" b="1" dirty="0" smtClean="0"/>
              <a:t> </a:t>
            </a:r>
            <a:r>
              <a:rPr lang="en-US" sz="2800" dirty="0" smtClean="0"/>
              <a:t>(</a:t>
            </a:r>
            <a:r>
              <a:rPr lang="en-US" sz="2800" dirty="0" err="1" smtClean="0"/>
              <a:t>eg</a:t>
            </a:r>
            <a:r>
              <a:rPr lang="en-US" sz="2800" dirty="0" smtClean="0"/>
              <a:t> formation of thrombus/blood clot) in </a:t>
            </a:r>
            <a:r>
              <a:rPr lang="en-US" sz="2800" dirty="0" smtClean="0">
                <a:solidFill>
                  <a:srgbClr val="FF0000"/>
                </a:solidFill>
              </a:rPr>
              <a:t>un-injured vasculature </a:t>
            </a:r>
            <a:r>
              <a:rPr lang="en-US" sz="2800" dirty="0" smtClean="0"/>
              <a:t>or </a:t>
            </a:r>
            <a:r>
              <a:rPr lang="en-US" sz="2800" dirty="0" smtClean="0">
                <a:solidFill>
                  <a:schemeClr val="tx2">
                    <a:lumMod val="60000"/>
                    <a:lumOff val="40000"/>
                  </a:schemeClr>
                </a:solidFill>
              </a:rPr>
              <a:t>thrombotic occlusion of vessel after minor injury</a:t>
            </a:r>
            <a:r>
              <a:rPr lang="en-US" sz="2800" dirty="0" smtClean="0"/>
              <a:t>.</a:t>
            </a:r>
          </a:p>
          <a:p>
            <a:pPr algn="l" eaLnBrk="1" hangingPunct="1">
              <a:lnSpc>
                <a:spcPct val="130000"/>
              </a:lnSpc>
              <a:buFont typeface="Wingdings" pitchFamily="2" charset="2"/>
              <a:buChar char="l"/>
              <a:defRPr/>
            </a:pPr>
            <a:endParaRPr lang="en-US" sz="2800" dirty="0" smtClean="0"/>
          </a:p>
        </p:txBody>
      </p:sp>
    </p:spTree>
    <p:extLst>
      <p:ext uri="{BB962C8B-B14F-4D97-AF65-F5344CB8AC3E}">
        <p14:creationId xmlns:p14="http://schemas.microsoft.com/office/powerpoint/2010/main" val="2193922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205MI2wkhp2_small"/>
          <p:cNvPicPr>
            <a:picLocks noChangeAspect="1" noChangeArrowheads="1"/>
          </p:cNvPicPr>
          <p:nvPr/>
        </p:nvPicPr>
        <p:blipFill>
          <a:blip r:embed="rId2" cstate="print"/>
          <a:srcRect/>
          <a:stretch>
            <a:fillRect/>
          </a:stretch>
        </p:blipFill>
        <p:spPr bwMode="auto">
          <a:xfrm>
            <a:off x="642910" y="836712"/>
            <a:ext cx="7643866" cy="4949742"/>
          </a:xfrm>
          <a:prstGeom prst="rect">
            <a:avLst/>
          </a:prstGeom>
          <a:noFill/>
          <a:ln w="28575">
            <a:solidFill>
              <a:schemeClr val="tx1"/>
            </a:solidFill>
          </a:ln>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x-none" sz="2400" b="1" i="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835696" y="5981218"/>
            <a:ext cx="5904656" cy="400110"/>
          </a:xfrm>
          <a:prstGeom prst="rect">
            <a:avLst/>
          </a:prstGeom>
          <a:noFill/>
        </p:spPr>
        <p:txBody>
          <a:bodyPr wrap="square" rtlCol="0">
            <a:spAutoFit/>
          </a:bodyPr>
          <a:lstStyle/>
          <a:p>
            <a:r>
              <a:rPr lang="en-US" sz="2000" b="1" i="1" dirty="0" smtClean="0"/>
              <a:t>Transmural myocardial infarct at 2 weeks</a:t>
            </a:r>
            <a:endParaRPr lang="en-US" sz="2000" b="1" i="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13999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33400" y="857232"/>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x-none" sz="2400" b="1" i="1" dirty="0">
              <a:solidFill>
                <a:schemeClr val="bg1"/>
              </a:solidFill>
              <a:effectLst>
                <a:outerShdw blurRad="38100" dist="38100" dir="2700000" algn="tl">
                  <a:srgbClr val="000000">
                    <a:alpha val="43137"/>
                  </a:srgbClr>
                </a:outerShdw>
              </a:effectLst>
            </a:endParaRPr>
          </a:p>
        </p:txBody>
      </p:sp>
      <p:sp>
        <p:nvSpPr>
          <p:cNvPr id="7" name="TextBox 2"/>
          <p:cNvSpPr txBox="1">
            <a:spLocks noChangeArrowheads="1"/>
          </p:cNvSpPr>
          <p:nvPr/>
        </p:nvSpPr>
        <p:spPr bwMode="auto">
          <a:xfrm>
            <a:off x="0" y="5157192"/>
            <a:ext cx="8676456" cy="1477328"/>
          </a:xfrm>
          <a:prstGeom prst="rect">
            <a:avLst/>
          </a:prstGeom>
          <a:noFill/>
          <a:ln w="9525">
            <a:noFill/>
            <a:miter lim="800000"/>
            <a:headEnd/>
            <a:tailEnd/>
          </a:ln>
        </p:spPr>
        <p:txBody>
          <a:bodyPr wrap="square">
            <a:spAutoFit/>
          </a:bodyPr>
          <a:lstStyle/>
          <a:p>
            <a:pPr marL="534988" indent="-534988" algn="ctr"/>
            <a:r>
              <a:rPr lang="en-US" b="1" i="1" dirty="0" smtClean="0">
                <a:latin typeface="+mj-lt"/>
              </a:rPr>
              <a:t>1- Patchy </a:t>
            </a:r>
            <a:r>
              <a:rPr lang="en-US" b="1" i="1" dirty="0">
                <a:latin typeface="+mj-lt"/>
              </a:rPr>
              <a:t>coagulative necrosis of myocardial </a:t>
            </a:r>
            <a:r>
              <a:rPr lang="en-US" b="1" i="1" dirty="0" smtClean="0">
                <a:latin typeface="+mj-lt"/>
              </a:rPr>
              <a:t>fibers. </a:t>
            </a:r>
            <a:r>
              <a:rPr lang="en-US" b="1" i="1" dirty="0">
                <a:latin typeface="+mj-lt"/>
              </a:rPr>
              <a:t>The dead muscle </a:t>
            </a:r>
            <a:r>
              <a:rPr lang="en-US" b="1" i="1" dirty="0" smtClean="0">
                <a:latin typeface="+mj-lt"/>
              </a:rPr>
              <a:t>fibers </a:t>
            </a:r>
          </a:p>
          <a:p>
            <a:pPr marL="534988" indent="-534988" algn="ctr"/>
            <a:r>
              <a:rPr lang="en-US" b="1" i="1" dirty="0" smtClean="0">
                <a:latin typeface="+mj-lt"/>
              </a:rPr>
              <a:t>are </a:t>
            </a:r>
            <a:r>
              <a:rPr lang="en-US" b="1" i="1" dirty="0">
                <a:latin typeface="+mj-lt"/>
              </a:rPr>
              <a:t>structureless and </a:t>
            </a:r>
            <a:r>
              <a:rPr lang="en-US" b="1" i="1" dirty="0" smtClean="0">
                <a:latin typeface="+mj-lt"/>
              </a:rPr>
              <a:t>hyaline with loss of nuclei &amp; striations.</a:t>
            </a:r>
            <a:endParaRPr lang="en-US" b="1" i="1" dirty="0">
              <a:latin typeface="+mj-lt"/>
            </a:endParaRPr>
          </a:p>
          <a:p>
            <a:pPr marL="534988" indent="-534988" algn="ctr"/>
            <a:r>
              <a:rPr lang="en-US" b="1" i="1" dirty="0" smtClean="0">
                <a:latin typeface="+mj-lt"/>
              </a:rPr>
              <a:t>2-  Chronic ischemic fibrous scar replacing dead myocardial fibers . </a:t>
            </a:r>
          </a:p>
          <a:p>
            <a:pPr marL="534988" indent="-534988" algn="ctr"/>
            <a:r>
              <a:rPr lang="en-US" b="1" i="1" dirty="0" smtClean="0">
                <a:latin typeface="+mj-lt"/>
              </a:rPr>
              <a:t>3-  The remaining myocardial fibers show enlarged nuclei due to </a:t>
            </a:r>
          </a:p>
          <a:p>
            <a:pPr marL="534988" indent="-534988" algn="ctr"/>
            <a:r>
              <a:rPr lang="en-US" b="1" i="1" dirty="0" smtClean="0">
                <a:latin typeface="+mj-lt"/>
              </a:rPr>
              <a:t>      ventricular hypertrophy .</a:t>
            </a:r>
            <a:endParaRPr lang="en-US" b="1"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x-none" b="1" dirty="0"/>
          </a:p>
        </p:txBody>
      </p:sp>
      <p:sp>
        <p:nvSpPr>
          <p:cNvPr id="9" name="مستطيل مستدير الزوايا 8"/>
          <p:cNvSpPr/>
          <p:nvPr/>
        </p:nvSpPr>
        <p:spPr>
          <a:xfrm>
            <a:off x="4495800" y="403860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x-none" b="1" dirty="0"/>
          </a:p>
        </p:txBody>
      </p:sp>
      <p:sp>
        <p:nvSpPr>
          <p:cNvPr id="10" name="مستطيل مستدير الزوايا 9"/>
          <p:cNvSpPr/>
          <p:nvPr/>
        </p:nvSpPr>
        <p:spPr>
          <a:xfrm>
            <a:off x="3124200" y="236220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x-none" b="1" dirty="0"/>
          </a:p>
        </p:txBody>
      </p:sp>
      <p:sp>
        <p:nvSpPr>
          <p:cNvPr id="12" name="TextBox 11"/>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04940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smtClean="0">
                <a:latin typeface="Franklin Gothic Demi" pitchFamily="34" charset="0"/>
              </a:rPr>
              <a:t>structure less </a:t>
            </a:r>
            <a:r>
              <a:rPr lang="en-US" sz="2800" dirty="0">
                <a:latin typeface="Franklin Gothic Demi" pitchFamily="34" charset="0"/>
              </a:rPr>
              <a:t>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extLst>
      <p:ext uri="{BB962C8B-B14F-4D97-AF65-F5344CB8AC3E}">
        <p14:creationId xmlns:p14="http://schemas.microsoft.com/office/powerpoint/2010/main" val="461501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5852" y="2609058"/>
            <a:ext cx="7172348" cy="153432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4- Infarction of the Small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16130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827584" y="916722"/>
            <a:ext cx="7416824" cy="4456494"/>
          </a:xfrm>
          <a:prstGeom prst="rect">
            <a:avLst/>
          </a:prstGeom>
          <a:noFill/>
          <a:ln w="28575">
            <a:solidFill>
              <a:schemeClr val="tx1"/>
            </a:solidFill>
          </a:ln>
        </p:spPr>
      </p:pic>
      <p:sp>
        <p:nvSpPr>
          <p:cNvPr id="4" name="Rectangle 3"/>
          <p:cNvSpPr/>
          <p:nvPr/>
        </p:nvSpPr>
        <p:spPr>
          <a:xfrm>
            <a:off x="611560" y="5408056"/>
            <a:ext cx="7704856" cy="1200329"/>
          </a:xfrm>
          <a:prstGeom prst="rect">
            <a:avLst/>
          </a:prstGeom>
        </p:spPr>
        <p:txBody>
          <a:bodyPr wrap="square">
            <a:spAutoFit/>
          </a:bodyPr>
          <a:lstStyle/>
          <a:p>
            <a:pPr algn="ctr"/>
            <a:r>
              <a:rPr lang="en-US" b="1" i="1" dirty="0" smtClean="0"/>
              <a:t>The dark red infarcted small intestine contrasts with the light pink viable bowel. </a:t>
            </a:r>
          </a:p>
          <a:p>
            <a:pPr algn="ctr"/>
            <a:r>
              <a:rPr lang="en-US" b="1" i="1" dirty="0" smtClean="0"/>
              <a:t>This is one complication of adhesions from previous surgery. </a:t>
            </a:r>
          </a:p>
          <a:p>
            <a:pPr algn="ctr"/>
            <a:r>
              <a:rPr lang="en-US" b="1" i="1" dirty="0" smtClean="0"/>
              <a:t>The trapped bowel has lost its blood supply.</a:t>
            </a:r>
          </a:p>
          <a:p>
            <a:pPr algn="ctr"/>
            <a:r>
              <a:rPr lang="en-US" b="1" i="1" dirty="0" smtClean="0"/>
              <a:t> Most likely cause is ischemia </a:t>
            </a:r>
            <a:r>
              <a:rPr lang="en-US" b="1" i="1" dirty="0"/>
              <a:t>secondary to mesenteric venous thrombosis</a:t>
            </a:r>
          </a:p>
        </p:txBody>
      </p:sp>
      <p:sp>
        <p:nvSpPr>
          <p:cNvPr id="5" name="Rounded Rectangle 4"/>
          <p:cNvSpPr/>
          <p:nvPr/>
        </p:nvSpPr>
        <p:spPr>
          <a:xfrm>
            <a:off x="1691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7" name="Rectangle 6"/>
          <p:cNvSpPr/>
          <p:nvPr/>
        </p:nvSpPr>
        <p:spPr>
          <a:xfrm>
            <a:off x="914400" y="2209800"/>
            <a:ext cx="1836144" cy="276999"/>
          </a:xfrm>
          <a:prstGeom prst="rect">
            <a:avLst/>
          </a:prstGeom>
          <a:solidFill>
            <a:schemeClr val="accent2"/>
          </a:solidFill>
        </p:spPr>
        <p:txBody>
          <a:bodyPr wrap="none">
            <a:spAutoFit/>
          </a:bodyPr>
          <a:lstStyle/>
          <a:p>
            <a:r>
              <a:rPr lang="en-US" sz="1200" b="1" i="1" dirty="0" err="1" smtClean="0"/>
              <a:t>Infarcted</a:t>
            </a:r>
            <a:r>
              <a:rPr lang="en-US" sz="1200" b="1" i="1" dirty="0" smtClean="0"/>
              <a:t> Small </a:t>
            </a:r>
            <a:r>
              <a:rPr lang="en-US" sz="1200" b="1" i="1" dirty="0"/>
              <a:t>bowel loops </a:t>
            </a:r>
            <a:endParaRPr lang="en-US" sz="1200" dirty="0"/>
          </a:p>
        </p:txBody>
      </p:sp>
      <p:sp>
        <p:nvSpPr>
          <p:cNvPr id="10" name="Rectangle 9"/>
          <p:cNvSpPr/>
          <p:nvPr/>
        </p:nvSpPr>
        <p:spPr>
          <a:xfrm>
            <a:off x="762000" y="4191000"/>
            <a:ext cx="944874" cy="276999"/>
          </a:xfrm>
          <a:prstGeom prst="rect">
            <a:avLst/>
          </a:prstGeom>
          <a:solidFill>
            <a:schemeClr val="accent2"/>
          </a:solidFill>
        </p:spPr>
        <p:txBody>
          <a:bodyPr wrap="none">
            <a:spAutoFit/>
          </a:bodyPr>
          <a:lstStyle/>
          <a:p>
            <a:r>
              <a:rPr lang="en-US" sz="1200" b="1" i="1" dirty="0" smtClean="0"/>
              <a:t>viable bowel</a:t>
            </a:r>
            <a:endParaRPr lang="en-US" sz="1200" b="1" dirty="0"/>
          </a:p>
        </p:txBody>
      </p:sp>
    </p:spTree>
    <p:extLst>
      <p:ext uri="{BB962C8B-B14F-4D97-AF65-F5344CB8AC3E}">
        <p14:creationId xmlns:p14="http://schemas.microsoft.com/office/powerpoint/2010/main" val="753376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827584" y="836712"/>
            <a:ext cx="7499176" cy="4916785"/>
          </a:xfrm>
          <a:prstGeom prst="rect">
            <a:avLst/>
          </a:prstGeom>
          <a:noFill/>
          <a:ln w="28575">
            <a:solidFill>
              <a:schemeClr val="tx1"/>
            </a:solidFill>
          </a:ln>
        </p:spPr>
      </p:pic>
      <p:sp>
        <p:nvSpPr>
          <p:cNvPr id="4" name="Rectangle 3"/>
          <p:cNvSpPr/>
          <p:nvPr/>
        </p:nvSpPr>
        <p:spPr>
          <a:xfrm>
            <a:off x="1219200" y="5867400"/>
            <a:ext cx="6629400" cy="707886"/>
          </a:xfrm>
          <a:prstGeom prst="rect">
            <a:avLst/>
          </a:prstGeom>
        </p:spPr>
        <p:txBody>
          <a:bodyPr wrap="square">
            <a:spAutoFit/>
          </a:bodyPr>
          <a:lstStyle/>
          <a:p>
            <a:pPr algn="ctr"/>
            <a:r>
              <a:rPr lang="en-US" sz="2000" b="1" i="1" dirty="0" smtClean="0"/>
              <a:t>Diffuse violacious red appearance is characteristic of transmural hemorrhagic intestinal infarction</a:t>
            </a:r>
            <a:endParaRPr lang="en-US" sz="2000" b="1" i="1" dirty="0"/>
          </a:p>
        </p:txBody>
      </p:sp>
      <p:sp>
        <p:nvSpPr>
          <p:cNvPr id="5" name="Rounded Rectangle 4"/>
          <p:cNvSpPr/>
          <p:nvPr/>
        </p:nvSpPr>
        <p:spPr>
          <a:xfrm>
            <a:off x="1691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135677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936" y="5613047"/>
            <a:ext cx="7776864" cy="1200329"/>
          </a:xfrm>
          <a:prstGeom prst="rect">
            <a:avLst/>
          </a:prstGeom>
        </p:spPr>
        <p:txBody>
          <a:bodyPr wrap="square">
            <a:spAutoFit/>
          </a:bodyPr>
          <a:lstStyle/>
          <a:p>
            <a:pPr algn="ctr"/>
            <a:r>
              <a:rPr lang="en-US" b="1" i="1" dirty="0" smtClean="0"/>
              <a:t>Intestinal infarction typically begins in the villi, which are end vasculature without anastomoses. There is complete loss of the mucosal epithelium.  Broad areas of hemorrhage with moderate inflammatory infiltrate is present</a:t>
            </a:r>
            <a:endParaRPr lang="en-US" b="1" i="1" dirty="0"/>
          </a:p>
        </p:txBody>
      </p:sp>
      <p:sp>
        <p:nvSpPr>
          <p:cNvPr id="5" name="Rounded Rectangle 4"/>
          <p:cNvSpPr/>
          <p:nvPr/>
        </p:nvSpPr>
        <p:spPr>
          <a:xfrm>
            <a:off x="755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  </a:t>
            </a:r>
            <a:endParaRPr lang="en-US" sz="2400" b="1" i="1" dirty="0">
              <a:effectLst>
                <a:outerShdw blurRad="38100" dist="38100" dir="2700000" algn="tl">
                  <a:srgbClr val="000000">
                    <a:alpha val="43137"/>
                  </a:srgbClr>
                </a:outerShdw>
              </a:effectLst>
            </a:endParaRP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228600" y="838200"/>
            <a:ext cx="6009456" cy="4752528"/>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3313" name="Rectangle 1"/>
          <p:cNvSpPr>
            <a:spLocks noChangeArrowheads="1"/>
          </p:cNvSpPr>
          <p:nvPr/>
        </p:nvSpPr>
        <p:spPr bwMode="auto">
          <a:xfrm>
            <a:off x="6400800" y="1828800"/>
            <a:ext cx="27432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20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Mucosal erosions/ulcerations</a:t>
            </a:r>
          </a:p>
          <a:p>
            <a:pPr marL="0" marR="0" lvl="0" indent="0" algn="l" defTabSz="914400" rtl="0" eaLnBrk="1" fontAlgn="base" latinLnBrk="0" hangingPunct="1">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Areas of </a:t>
            </a:r>
            <a:r>
              <a:rPr kumimoji="0" lang="en-US" sz="2000" b="1" i="1" u="none" strike="noStrike" cap="none" normalizeH="0" baseline="0" dirty="0" err="1" smtClean="0">
                <a:ln>
                  <a:noFill/>
                </a:ln>
                <a:solidFill>
                  <a:srgbClr val="FF0000"/>
                </a:solidFill>
                <a:effectLst/>
                <a:latin typeface="Calibri" pitchFamily="34" charset="0"/>
                <a:ea typeface="Calibri" pitchFamily="34" charset="0"/>
                <a:cs typeface="Arial" pitchFamily="34" charset="0"/>
              </a:rPr>
              <a:t>haemorrhagic</a:t>
            </a:r>
            <a:r>
              <a:rPr kumimoji="0" lang="en-US" sz="20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necrosis</a:t>
            </a:r>
          </a:p>
          <a:p>
            <a:pPr marL="0" marR="0" lvl="0"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Inflammatory infiltration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92484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b="1" u="sng" dirty="0">
                <a:solidFill>
                  <a:srgbClr val="0000FF"/>
                </a:solidFill>
                <a:effectLst>
                  <a:outerShdw blurRad="38100" dist="38100" dir="2700000" algn="tl">
                    <a:srgbClr val="C0C0C0"/>
                  </a:outerShdw>
                </a:effectLst>
              </a:rPr>
              <a:t>Normal fluid homeostasis</a:t>
            </a:r>
            <a:r>
              <a:rPr lang="en-US" dirty="0"/>
              <a:t> </a:t>
            </a:r>
            <a:r>
              <a:rPr lang="en-US" dirty="0" smtClean="0"/>
              <a:t> </a:t>
            </a:r>
            <a:r>
              <a:rPr lang="en-US" dirty="0"/>
              <a:t>means </a:t>
            </a:r>
            <a:r>
              <a:rPr lang="en-US" b="1" i="1" dirty="0"/>
              <a:t>maintaining </a:t>
            </a:r>
            <a:r>
              <a:rPr lang="en-US" b="1" i="1" dirty="0">
                <a:solidFill>
                  <a:srgbClr val="0000FF"/>
                </a:solidFill>
              </a:rPr>
              <a:t>blood as a liquid</a:t>
            </a:r>
            <a:r>
              <a:rPr lang="en-US" b="1" i="1" dirty="0"/>
              <a:t> until such time as injury necessitates clot formation.</a:t>
            </a:r>
            <a:r>
              <a:rPr lang="en-US" dirty="0"/>
              <a:t> </a:t>
            </a:r>
            <a:endParaRPr lang="en-US" dirty="0" smtClean="0"/>
          </a:p>
          <a:p>
            <a:endParaRPr lang="en-US" dirty="0"/>
          </a:p>
          <a:p>
            <a:endParaRPr lang="en-US" dirty="0" smtClean="0"/>
          </a:p>
          <a:p>
            <a:r>
              <a:rPr lang="en-US" sz="2800" dirty="0" smtClean="0"/>
              <a:t>Clotting </a:t>
            </a:r>
            <a:r>
              <a:rPr lang="en-US" sz="2800" dirty="0"/>
              <a:t>at inappropriate sites </a:t>
            </a:r>
            <a:r>
              <a:rPr lang="en-US" sz="2800" b="1" i="1" dirty="0">
                <a:solidFill>
                  <a:srgbClr val="FF0066"/>
                </a:solidFill>
                <a:effectLst>
                  <a:outerShdw blurRad="38100" dist="38100" dir="2700000" algn="tl">
                    <a:srgbClr val="C0C0C0"/>
                  </a:outerShdw>
                </a:effectLst>
              </a:rPr>
              <a:t>(thrombosis)</a:t>
            </a:r>
            <a:r>
              <a:rPr lang="en-US" sz="2800" dirty="0"/>
              <a:t> or migration of clots </a:t>
            </a:r>
            <a:r>
              <a:rPr lang="en-US" sz="2800" b="1" i="1" dirty="0">
                <a:solidFill>
                  <a:srgbClr val="FF0066"/>
                </a:solidFill>
                <a:effectLst>
                  <a:outerShdw blurRad="38100" dist="38100" dir="2700000" algn="tl">
                    <a:srgbClr val="C0C0C0"/>
                  </a:outerShdw>
                </a:effectLst>
              </a:rPr>
              <a:t>(embolism)</a:t>
            </a:r>
            <a:r>
              <a:rPr lang="en-US" sz="2800" dirty="0"/>
              <a:t> obstructs blood flow to tissues &amp; leads to cell death </a:t>
            </a:r>
            <a:r>
              <a:rPr lang="en-US" sz="2800" b="1" i="1" dirty="0">
                <a:solidFill>
                  <a:srgbClr val="FF0066"/>
                </a:solidFill>
                <a:effectLst>
                  <a:outerShdw blurRad="38100" dist="38100" dir="2700000" algn="tl">
                    <a:srgbClr val="C0C0C0"/>
                  </a:outerShdw>
                </a:effectLst>
              </a:rPr>
              <a:t>(infarction).</a:t>
            </a:r>
            <a:r>
              <a:rPr lang="en-US" sz="2800" dirty="0"/>
              <a:t> </a:t>
            </a:r>
            <a:endParaRPr lang="en-IN" sz="2800" dirty="0"/>
          </a:p>
        </p:txBody>
      </p:sp>
    </p:spTree>
    <p:extLst>
      <p:ext uri="{BB962C8B-B14F-4D97-AF65-F5344CB8AC3E}">
        <p14:creationId xmlns:p14="http://schemas.microsoft.com/office/powerpoint/2010/main" val="2055745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idx="1"/>
            <p:extLst>
              <p:ext uri="{D42A27DB-BD31-4B8C-83A1-F6EECF244321}">
                <p14:modId xmlns:p14="http://schemas.microsoft.com/office/powerpoint/2010/main" val="1526685334"/>
              </p:ext>
            </p:extLst>
          </p:nvPr>
        </p:nvGraphicFramePr>
        <p:xfrm>
          <a:off x="-152400" y="-152400"/>
          <a:ext cx="8915400" cy="6302375"/>
        </p:xfrm>
        <a:graphic>
          <a:graphicData uri="http://schemas.openxmlformats.org/presentationml/2006/ole">
            <mc:AlternateContent xmlns:mc="http://schemas.openxmlformats.org/markup-compatibility/2006">
              <mc:Choice xmlns:v="urn:schemas-microsoft-com:vml" Requires="v">
                <p:oleObj spid="_x0000_s2057" name="Photo Editor Photo" r:id="rId4" imgW="19361905" imgH="13689336" progId="">
                  <p:embed/>
                </p:oleObj>
              </mc:Choice>
              <mc:Fallback>
                <p:oleObj name="Photo Editor Photo" r:id="rId4" imgW="19361905" imgH="13689336"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915400" cy="630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2590800" y="-228600"/>
            <a:ext cx="4114800" cy="584775"/>
          </a:xfrm>
          <a:prstGeom prst="rect">
            <a:avLst/>
          </a:prstGeom>
        </p:spPr>
        <p:txBody>
          <a:bodyPr wrap="square">
            <a:spAutoFit/>
          </a:bodyPr>
          <a:lstStyle/>
          <a:p>
            <a:r>
              <a:rPr lang="en-US" sz="3200" dirty="0">
                <a:solidFill>
                  <a:srgbClr val="C00000"/>
                </a:solidFill>
              </a:rPr>
              <a:t>Fate of thrombus</a:t>
            </a:r>
          </a:p>
        </p:txBody>
      </p:sp>
    </p:spTree>
    <p:extLst>
      <p:ext uri="{BB962C8B-B14F-4D97-AF65-F5344CB8AC3E}">
        <p14:creationId xmlns:p14="http://schemas.microsoft.com/office/powerpoint/2010/main" val="3734310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214554"/>
            <a:ext cx="7500990" cy="165618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1- 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2318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5" name="Group 7"/>
          <p:cNvGrpSpPr>
            <a:grpSpLocks/>
          </p:cNvGrpSpPr>
          <p:nvPr/>
        </p:nvGrpSpPr>
        <p:grpSpPr bwMode="auto">
          <a:xfrm>
            <a:off x="5562600" y="1371600"/>
            <a:ext cx="3228975" cy="4933950"/>
            <a:chOff x="3486" y="864"/>
            <a:chExt cx="2034" cy="3108"/>
          </a:xfrm>
        </p:grpSpPr>
        <p:graphicFrame>
          <p:nvGraphicFramePr>
            <p:cNvPr id="78856" name="Object 8"/>
            <p:cNvGraphicFramePr>
              <a:graphicFrameLocks noChangeAspect="1"/>
            </p:cNvGraphicFramePr>
            <p:nvPr/>
          </p:nvGraphicFramePr>
          <p:xfrm>
            <a:off x="3486" y="864"/>
            <a:ext cx="2034" cy="2634"/>
          </p:xfrm>
          <a:graphic>
            <a:graphicData uri="http://schemas.openxmlformats.org/presentationml/2006/ole">
              <mc:AlternateContent xmlns:mc="http://schemas.openxmlformats.org/markup-compatibility/2006">
                <mc:Choice xmlns:v="urn:schemas-microsoft-com:vml" Requires="v">
                  <p:oleObj spid="_x0000_s1035" name="Photo Editor Photo" r:id="rId3" imgW="3076190" imgH="4180952" progId="">
                    <p:embed/>
                  </p:oleObj>
                </mc:Choice>
                <mc:Fallback>
                  <p:oleObj name="Photo Editor Photo" r:id="rId3" imgW="3076190" imgH="41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 y="864"/>
                          <a:ext cx="2034" cy="26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7" name="Text Box 9"/>
            <p:cNvSpPr txBox="1">
              <a:spLocks noChangeArrowheads="1"/>
            </p:cNvSpPr>
            <p:nvPr/>
          </p:nvSpPr>
          <p:spPr bwMode="auto">
            <a:xfrm>
              <a:off x="3504" y="3600"/>
              <a:ext cx="2016" cy="37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Organization &amp;Recanalization (multiple capillary channels)</a:t>
              </a:r>
            </a:p>
          </p:txBody>
        </p:sp>
        <p:sp>
          <p:nvSpPr>
            <p:cNvPr id="78858" name="Line 10"/>
            <p:cNvSpPr>
              <a:spLocks noChangeShapeType="1"/>
            </p:cNvSpPr>
            <p:nvPr/>
          </p:nvSpPr>
          <p:spPr bwMode="auto">
            <a:xfrm flipH="1" flipV="1">
              <a:off x="4416" y="3120"/>
              <a:ext cx="96"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78859" name="Line 11"/>
            <p:cNvSpPr>
              <a:spLocks noChangeShapeType="1"/>
            </p:cNvSpPr>
            <p:nvPr/>
          </p:nvSpPr>
          <p:spPr bwMode="auto">
            <a:xfrm flipV="1">
              <a:off x="4512" y="2736"/>
              <a:ext cx="96" cy="8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78860" name="Line 12"/>
            <p:cNvSpPr>
              <a:spLocks noChangeShapeType="1"/>
            </p:cNvSpPr>
            <p:nvPr/>
          </p:nvSpPr>
          <p:spPr bwMode="auto">
            <a:xfrm flipV="1">
              <a:off x="4512" y="2976"/>
              <a:ext cx="336"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78861" name="Line 13"/>
            <p:cNvSpPr>
              <a:spLocks noChangeShapeType="1"/>
            </p:cNvSpPr>
            <p:nvPr/>
          </p:nvSpPr>
          <p:spPr bwMode="auto">
            <a:xfrm flipV="1">
              <a:off x="4512" y="2880"/>
              <a:ext cx="624"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 name="Rectangle 1"/>
          <p:cNvSpPr/>
          <p:nvPr/>
        </p:nvSpPr>
        <p:spPr>
          <a:xfrm>
            <a:off x="762000" y="2023170"/>
            <a:ext cx="3913584" cy="3539430"/>
          </a:xfrm>
          <a:prstGeom prst="rect">
            <a:avLst/>
          </a:prstGeom>
          <a:ln w="19050">
            <a:solidFill>
              <a:schemeClr val="tx1"/>
            </a:solidFill>
          </a:ln>
        </p:spPr>
        <p:txBody>
          <a:bodyPr wrap="square">
            <a:spAutoFit/>
          </a:bodyPr>
          <a:lstStyle/>
          <a:p>
            <a:r>
              <a:rPr lang="en-GB" sz="2800" dirty="0" smtClean="0"/>
              <a:t>Organising thrombus:</a:t>
            </a:r>
          </a:p>
          <a:p>
            <a:endParaRPr lang="en-GB" sz="2800" dirty="0"/>
          </a:p>
          <a:p>
            <a:pPr marL="800100" lvl="1" indent="-342900">
              <a:buFont typeface="Arial" pitchFamily="34" charset="0"/>
              <a:buChar char="•"/>
            </a:pPr>
            <a:r>
              <a:rPr lang="en-GB" sz="2400" dirty="0"/>
              <a:t>reparative process</a:t>
            </a:r>
          </a:p>
          <a:p>
            <a:pPr marL="800100" lvl="1" indent="-342900">
              <a:buFont typeface="Arial" pitchFamily="34" charset="0"/>
              <a:buChar char="•"/>
            </a:pPr>
            <a:r>
              <a:rPr lang="en-GB" sz="2400" dirty="0"/>
              <a:t>ingrowth of fibroblasts and capillaries (similar to granulation tissue)</a:t>
            </a:r>
          </a:p>
          <a:p>
            <a:pPr marL="800100" lvl="1" indent="-342900">
              <a:buFont typeface="Arial" pitchFamily="34" charset="0"/>
              <a:buChar char="•"/>
            </a:pPr>
            <a:r>
              <a:rPr lang="en-GB" sz="2400" dirty="0"/>
              <a:t>lumen remains </a:t>
            </a:r>
            <a:r>
              <a:rPr lang="en-GB" sz="2400" dirty="0" smtClean="0"/>
              <a:t>obstructed</a:t>
            </a:r>
            <a:r>
              <a:rPr lang="en-US" sz="2400" dirty="0"/>
              <a:t> may eventually </a:t>
            </a:r>
            <a:r>
              <a:rPr lang="en-US" sz="2400" b="1" dirty="0" err="1">
                <a:solidFill>
                  <a:srgbClr val="008000"/>
                </a:solidFill>
              </a:rPr>
              <a:t>recanalize</a:t>
            </a:r>
            <a:endParaRPr lang="en-GB" sz="2400" dirty="0"/>
          </a:p>
        </p:txBody>
      </p:sp>
    </p:spTree>
    <p:extLst>
      <p:ext uri="{BB962C8B-B14F-4D97-AF65-F5344CB8AC3E}">
        <p14:creationId xmlns:p14="http://schemas.microsoft.com/office/powerpoint/2010/main" val="298049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6021288"/>
            <a:ext cx="7344816" cy="707886"/>
          </a:xfrm>
          <a:prstGeom prst="rect">
            <a:avLst/>
          </a:prstGeom>
        </p:spPr>
        <p:txBody>
          <a:bodyPr wrap="square">
            <a:spAutoFit/>
          </a:bodyPr>
          <a:lstStyle/>
          <a:p>
            <a:pPr algn="ctr"/>
            <a:r>
              <a:rPr lang="en-US" sz="2000" b="1" i="1" dirty="0" smtClean="0"/>
              <a:t>Organizing thrombus in a case of pulmonary embolism</a:t>
            </a:r>
            <a:endParaRPr lang="en-US" sz="2000" i="1" dirty="0"/>
          </a:p>
        </p:txBody>
      </p:sp>
      <p:sp>
        <p:nvSpPr>
          <p:cNvPr id="5" name="Rounded Rectangle 4"/>
          <p:cNvSpPr/>
          <p:nvPr/>
        </p:nvSpPr>
        <p:spPr>
          <a:xfrm>
            <a:off x="2267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a:t>
            </a:r>
            <a:endParaRPr lang="en-US" sz="2400" b="1" i="1" dirty="0"/>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275706" y="837522"/>
            <a:ext cx="7725294" cy="4801277"/>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94320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5085184"/>
            <a:ext cx="7848872" cy="1200329"/>
          </a:xfrm>
          <a:prstGeom prst="rect">
            <a:avLst/>
          </a:prstGeom>
        </p:spPr>
        <p:txBody>
          <a:bodyPr wrap="square">
            <a:spAutoFit/>
          </a:bodyPr>
          <a:lstStyle/>
          <a:p>
            <a:pPr algn="ctr"/>
            <a:r>
              <a:rPr lang="en-US" b="1" i="1" dirty="0" smtClean="0"/>
              <a:t>This is the microscopic appearance of a pulmonary thromboembolus in a large pulmonary artery. There are interdigitating areas of pale pink and red that form the "</a:t>
            </a:r>
            <a:r>
              <a:rPr lang="en-US" b="1" i="1" dirty="0" smtClean="0">
                <a:solidFill>
                  <a:srgbClr val="FF0000"/>
                </a:solidFill>
              </a:rPr>
              <a:t>lines of Zahn</a:t>
            </a:r>
            <a:r>
              <a:rPr lang="en-US" b="1" i="1" dirty="0" smtClean="0"/>
              <a:t>" characteristic for a thrombus. These lines represent layers of red cells, platelets, and fibrin which are laid down in the vessel as the thrombus forms.</a:t>
            </a:r>
            <a:endParaRPr lang="en-US" b="1" i="1" dirty="0"/>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467544" y="944513"/>
            <a:ext cx="8064896" cy="4160887"/>
          </a:xfrm>
          <a:prstGeom prst="rect">
            <a:avLst/>
          </a:prstGeom>
          <a:noFill/>
          <a:ln w="28575">
            <a:solidFill>
              <a:schemeClr val="tx1"/>
            </a:solidFill>
          </a:ln>
        </p:spPr>
      </p:pic>
      <p:sp>
        <p:nvSpPr>
          <p:cNvPr id="4" name="Rounded Rectangle 3"/>
          <p:cNvSpPr/>
          <p:nvPr/>
        </p:nvSpPr>
        <p:spPr>
          <a:xfrm>
            <a:off x="1043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with Lines of Zahn</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97955903"/>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644008" y="1124744"/>
            <a:ext cx="4104456" cy="4320479"/>
          </a:xfrm>
          <a:prstGeom prst="rect">
            <a:avLst/>
          </a:prstGeom>
          <a:noFill/>
          <a:ln w="28575">
            <a:solidFill>
              <a:schemeClr val="tx1"/>
            </a:solidFill>
            <a:miter lim="800000"/>
            <a:headEnd/>
            <a:tailEnd/>
          </a:ln>
        </p:spPr>
      </p:pic>
      <p:sp>
        <p:nvSpPr>
          <p:cNvPr id="6" name="Rectangle 5"/>
          <p:cNvSpPr/>
          <p:nvPr/>
        </p:nvSpPr>
        <p:spPr>
          <a:xfrm>
            <a:off x="179512" y="5445224"/>
            <a:ext cx="8496944" cy="1231106"/>
          </a:xfrm>
          <a:prstGeom prst="rect">
            <a:avLst/>
          </a:prstGeom>
        </p:spPr>
        <p:txBody>
          <a:bodyPr wrap="square">
            <a:spAutoFit/>
          </a:bodyPr>
          <a:lstStyle/>
          <a:p>
            <a:pPr algn="ctr"/>
            <a:r>
              <a:rPr lang="en-US" sz="2000" b="1" i="1" dirty="0" smtClean="0">
                <a:solidFill>
                  <a:srgbClr val="FF0000"/>
                </a:solidFill>
              </a:rPr>
              <a:t>Lines of Zahn</a:t>
            </a:r>
            <a:r>
              <a:rPr lang="en-US" b="1" i="1" dirty="0" smtClean="0"/>
              <a:t>, gross and microscopic, is evidence to prove a clot is </a:t>
            </a:r>
          </a:p>
          <a:p>
            <a:pPr algn="ctr"/>
            <a:r>
              <a:rPr lang="en-US" b="1" i="1" dirty="0"/>
              <a:t>p</a:t>
            </a:r>
            <a:r>
              <a:rPr lang="en-US" b="1" i="1" dirty="0" smtClean="0"/>
              <a:t>re-mortem (which is different from the clots appearing like</a:t>
            </a:r>
          </a:p>
          <a:p>
            <a:pPr algn="ctr"/>
            <a:r>
              <a:rPr lang="en-US" b="1" i="1" dirty="0" smtClean="0"/>
              <a:t> current jelly or chicken fat  which are said to be Post-mortem).</a:t>
            </a:r>
          </a:p>
          <a:p>
            <a:pPr algn="ctr"/>
            <a:r>
              <a:rPr lang="en-US" b="1" i="1" dirty="0" smtClean="0"/>
              <a:t> These lines represent layers of red cells, platelets, and fibrin  </a:t>
            </a:r>
          </a:p>
        </p:txBody>
      </p:sp>
      <p:sp>
        <p:nvSpPr>
          <p:cNvPr id="9" name="Rounded Rectangle 8"/>
          <p:cNvSpPr/>
          <p:nvPr/>
        </p:nvSpPr>
        <p:spPr>
          <a:xfrm>
            <a:off x="2195736" y="332656"/>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Lines of Zahn</a:t>
            </a:r>
            <a:endParaRPr lang="en-US" sz="2800" b="1" i="1" dirty="0">
              <a:effectLst>
                <a:outerShdw blurRad="38100" dist="38100" dir="2700000" algn="tl">
                  <a:srgbClr val="000000">
                    <a:alpha val="43137"/>
                  </a:srgbClr>
                </a:outerShdw>
              </a:effectLst>
            </a:endParaRP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79512" y="1124744"/>
            <a:ext cx="4320480" cy="4320480"/>
          </a:xfrm>
          <a:prstGeom prst="rect">
            <a:avLst/>
          </a:prstGeom>
          <a:noFill/>
          <a:ln w="28575">
            <a:solidFill>
              <a:schemeClr val="tx1"/>
            </a:solidFill>
          </a:ln>
        </p:spPr>
      </p:pic>
    </p:spTree>
    <p:extLst>
      <p:ext uri="{BB962C8B-B14F-4D97-AF65-F5344CB8AC3E}">
        <p14:creationId xmlns:p14="http://schemas.microsoft.com/office/powerpoint/2010/main" val="2850323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TotalTime>
  <Words>935</Words>
  <Application>Microsoft Macintosh PowerPoint</Application>
  <PresentationFormat>On-screen Show (4:3)</PresentationFormat>
  <Paragraphs>132</Paragraphs>
  <Slides>26</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Photo Editor Photo</vt:lpstr>
      <vt:lpstr>Pathology Practical III Dr Shaesta Naseem Zaidi  </vt:lpstr>
      <vt:lpstr>Hemostasis &amp;Thrombosis</vt:lpstr>
      <vt:lpstr>PowerPoint Presentation</vt:lpstr>
      <vt:lpstr>PowerPoint Presentation</vt:lpstr>
      <vt:lpstr>1- Organizing Thrombus</vt:lpstr>
      <vt:lpstr>PowerPoint Presentation</vt:lpstr>
      <vt:lpstr>PowerPoint Presentation</vt:lpstr>
      <vt:lpstr>PowerPoint Presentation</vt:lpstr>
      <vt:lpstr>PowerPoint Presentation</vt:lpstr>
      <vt:lpstr>PowerPoint Presentation</vt:lpstr>
      <vt:lpstr>Organizing thrombus: Cross section of blood vessel shows:</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Myocardial infarction: Section of myocardial shows:</vt:lpstr>
      <vt:lpstr>4- Infarction of the Small Intestine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3</dc:title>
  <dc:creator>DrShaesta</dc:creator>
  <cp:lastModifiedBy>maha</cp:lastModifiedBy>
  <cp:revision>15</cp:revision>
  <dcterms:created xsi:type="dcterms:W3CDTF">2014-10-21T07:30:07Z</dcterms:created>
  <dcterms:modified xsi:type="dcterms:W3CDTF">2016-10-26T12:44:02Z</dcterms:modified>
</cp:coreProperties>
</file>