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90" r:id="rId22"/>
    <p:sldId id="278" r:id="rId23"/>
    <p:sldId id="279" r:id="rId24"/>
    <p:sldId id="280" r:id="rId25"/>
    <p:sldId id="281" r:id="rId26"/>
    <p:sldId id="282" r:id="rId27"/>
    <p:sldId id="283" r:id="rId28"/>
    <p:sldId id="284" r:id="rId29"/>
    <p:sldId id="285" r:id="rId30"/>
    <p:sldId id="286" r:id="rId31"/>
    <p:sldId id="289" r:id="rId32"/>
    <p:sldId id="288"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2A2BA5-C765-48B5-933F-4D4C7747D652}" type="datetimeFigureOut">
              <a:rPr lang="en-US" smtClean="0"/>
              <a:t>11/2/2014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6C726F-85D9-4943-A85E-C7EB4F638CE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Because of hemorrhagic surface , they may first be detected with stool occult blood screening)</a:t>
            </a:r>
            <a:endParaRPr lang="en-US" dirty="0"/>
          </a:p>
        </p:txBody>
      </p:sp>
      <p:sp>
        <p:nvSpPr>
          <p:cNvPr id="4" name="Slide Number Placeholder 3"/>
          <p:cNvSpPr>
            <a:spLocks noGrp="1"/>
          </p:cNvSpPr>
          <p:nvPr>
            <p:ph type="sldNum" sz="quarter" idx="10"/>
          </p:nvPr>
        </p:nvSpPr>
        <p:spPr/>
        <p:txBody>
          <a:bodyPr/>
          <a:lstStyle/>
          <a:p>
            <a:fld id="{B76C726F-85D9-4943-A85E-C7EB4F638CEE}" type="slidenum">
              <a:rPr lang="en-US" smtClean="0"/>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DDC7F2-8C4E-4E56-9C35-24810AA2ED41}" type="slidenum">
              <a:rPr lang="en-US"/>
              <a:pPr fontAlgn="base">
                <a:spcBef>
                  <a:spcPct val="0"/>
                </a:spcBef>
                <a:spcAft>
                  <a:spcPct val="0"/>
                </a:spcAft>
              </a:pPr>
              <a:t>25</a:t>
            </a:fld>
            <a:endParaRPr lang="en-US"/>
          </a:p>
        </p:txBody>
      </p:sp>
    </p:spTree>
    <p:extLst>
      <p:ext uri="{BB962C8B-B14F-4D97-AF65-F5344CB8AC3E}">
        <p14:creationId xmlns:p14="http://schemas.microsoft.com/office/powerpoint/2010/main" xmlns="" val="549618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4FBE4F-F2AF-4A69-ADB9-7AE9702D66DE}" type="slidenum">
              <a:rPr lang="en-US"/>
              <a:pPr fontAlgn="base">
                <a:spcBef>
                  <a:spcPct val="0"/>
                </a:spcBef>
                <a:spcAft>
                  <a:spcPct val="0"/>
                </a:spcAft>
              </a:pPr>
              <a:t>26</a:t>
            </a:fld>
            <a:endParaRPr lang="en-US"/>
          </a:p>
        </p:txBody>
      </p:sp>
    </p:spTree>
    <p:extLst>
      <p:ext uri="{BB962C8B-B14F-4D97-AF65-F5344CB8AC3E}">
        <p14:creationId xmlns:p14="http://schemas.microsoft.com/office/powerpoint/2010/main" xmlns="" val="2954242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29</a:t>
            </a:fld>
            <a:endParaRPr lang="en-US"/>
          </a:p>
        </p:txBody>
      </p:sp>
    </p:spTree>
    <p:extLst>
      <p:ext uri="{BB962C8B-B14F-4D97-AF65-F5344CB8AC3E}">
        <p14:creationId xmlns:p14="http://schemas.microsoft.com/office/powerpoint/2010/main" xmlns="" val="2607611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31</a:t>
            </a:fld>
            <a:endParaRPr lang="en-US"/>
          </a:p>
        </p:txBody>
      </p:sp>
    </p:spTree>
    <p:extLst>
      <p:ext uri="{BB962C8B-B14F-4D97-AF65-F5344CB8AC3E}">
        <p14:creationId xmlns:p14="http://schemas.microsoft.com/office/powerpoint/2010/main" xmlns="" val="2153462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ABF0A1E-A990-4336-A8EF-A448E6B38DEB}" type="slidenum">
              <a:rPr lang="en-US" smtClean="0"/>
              <a:pPr>
                <a:defRPr/>
              </a:pPr>
              <a:t>7</a:t>
            </a:fld>
            <a:endParaRPr lang="en-US" dirty="0"/>
          </a:p>
        </p:txBody>
      </p:sp>
    </p:spTree>
    <p:extLst>
      <p:ext uri="{BB962C8B-B14F-4D97-AF65-F5344CB8AC3E}">
        <p14:creationId xmlns:p14="http://schemas.microsoft.com/office/powerpoint/2010/main" xmlns="" val="4094142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8"/>
          <p:cNvSpPr>
            <a:spLocks noGrp="1" noChangeArrowheads="1"/>
          </p:cNvSpPr>
          <p:nvPr>
            <p:ph type="sldNum" sz="quarter"/>
          </p:nvPr>
        </p:nvSpPr>
        <p:spPr>
          <a:noFill/>
        </p:spPr>
        <p:txBody>
          <a:bodyPr/>
          <a:lstStyle/>
          <a:p>
            <a:fld id="{E0D3B492-1799-4D50-9504-E069194D539D}" type="slidenum">
              <a:rPr lang="en-GB" smtClean="0"/>
              <a:pPr/>
              <a:t>11</a:t>
            </a:fld>
            <a:endParaRPr lang="en-GB" smtClean="0"/>
          </a:p>
        </p:txBody>
      </p:sp>
      <p:sp>
        <p:nvSpPr>
          <p:cNvPr id="142339" name="Text Box 1"/>
          <p:cNvSpPr txBox="1">
            <a:spLocks noChangeArrowheads="1"/>
          </p:cNvSpPr>
          <p:nvPr/>
        </p:nvSpPr>
        <p:spPr bwMode="auto">
          <a:xfrm>
            <a:off x="1143001"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ea typeface="DejaVuSans" charset="0"/>
              <a:cs typeface="DejaVuSans" charset="0"/>
            </a:endParaRPr>
          </a:p>
        </p:txBody>
      </p:sp>
      <p:sp>
        <p:nvSpPr>
          <p:cNvPr id="142340" name="Text Box 2"/>
          <p:cNvSpPr>
            <a:spLocks noGrp="1" noChangeArrowheads="1"/>
          </p:cNvSpPr>
          <p:nvPr>
            <p:ph type="body"/>
          </p:nvPr>
        </p:nvSpPr>
        <p:spPr>
          <a:xfrm>
            <a:off x="685801" y="4343400"/>
            <a:ext cx="5486400" cy="4114800"/>
          </a:xfrm>
          <a:noFill/>
          <a:ln/>
        </p:spPr>
        <p:txBody>
          <a:bodyPr lIns="90000" tIns="46800" rIns="90000" bIns="46800"/>
          <a:lstStyle/>
          <a:p>
            <a:pPr eaLnBrk="1" hangingPunct="1">
              <a:lnSpc>
                <a:spcPct val="93000"/>
              </a:lnSpc>
              <a:spcBef>
                <a:spcPts val="450"/>
              </a:spcBef>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latin typeface="Arial" charset="0"/>
                <a:ea typeface="DejaVuSans" charset="0"/>
                <a:cs typeface="DejaVuSans" charset="0"/>
              </a:rPr>
              <a:t>Intradermal nevus</a:t>
            </a:r>
          </a:p>
        </p:txBody>
      </p:sp>
    </p:spTree>
    <p:extLst>
      <p:ext uri="{BB962C8B-B14F-4D97-AF65-F5344CB8AC3E}">
        <p14:creationId xmlns:p14="http://schemas.microsoft.com/office/powerpoint/2010/main" xmlns="" val="159526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2E2890-4229-4F92-8BC5-84BF6AF18074}" type="slidenum">
              <a:rPr lang="en-US"/>
              <a:pPr fontAlgn="base">
                <a:spcBef>
                  <a:spcPct val="0"/>
                </a:spcBef>
                <a:spcAft>
                  <a:spcPct val="0"/>
                </a:spcAft>
              </a:pPr>
              <a:t>12</a:t>
            </a:fld>
            <a:endParaRPr lang="en-US"/>
          </a:p>
        </p:txBody>
      </p:sp>
    </p:spTree>
    <p:extLst>
      <p:ext uri="{BB962C8B-B14F-4D97-AF65-F5344CB8AC3E}">
        <p14:creationId xmlns:p14="http://schemas.microsoft.com/office/powerpoint/2010/main" xmlns="" val="4244176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394889-A929-4686-AA37-74A89D54538F}" type="slidenum">
              <a:rPr lang="en-US"/>
              <a:pPr fontAlgn="base">
                <a:spcBef>
                  <a:spcPct val="0"/>
                </a:spcBef>
                <a:spcAft>
                  <a:spcPct val="0"/>
                </a:spcAft>
              </a:pPr>
              <a:t>13</a:t>
            </a:fld>
            <a:endParaRPr lang="en-US"/>
          </a:p>
        </p:txBody>
      </p:sp>
    </p:spTree>
    <p:extLst>
      <p:ext uri="{BB962C8B-B14F-4D97-AF65-F5344CB8AC3E}">
        <p14:creationId xmlns:p14="http://schemas.microsoft.com/office/powerpoint/2010/main" xmlns="" val="1883847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1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32C362-4916-4E1B-950F-87E7D4E1945E}" type="slidenum">
              <a:rPr lang="en-US"/>
              <a:pPr fontAlgn="base">
                <a:spcBef>
                  <a:spcPct val="0"/>
                </a:spcBef>
                <a:spcAft>
                  <a:spcPct val="0"/>
                </a:spcAft>
              </a:pPr>
              <a:t>15</a:t>
            </a:fld>
            <a:endParaRPr lang="en-US"/>
          </a:p>
        </p:txBody>
      </p:sp>
    </p:spTree>
    <p:extLst>
      <p:ext uri="{BB962C8B-B14F-4D97-AF65-F5344CB8AC3E}">
        <p14:creationId xmlns:p14="http://schemas.microsoft.com/office/powerpoint/2010/main" xmlns="" val="817033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69C0D6-1E4B-417A-9E8C-E0514C7715C0}" type="slidenum">
              <a:rPr lang="en-US"/>
              <a:pPr fontAlgn="base">
                <a:spcBef>
                  <a:spcPct val="0"/>
                </a:spcBef>
                <a:spcAft>
                  <a:spcPct val="0"/>
                </a:spcAft>
              </a:pPr>
              <a:t>16</a:t>
            </a:fld>
            <a:endParaRPr lang="en-US"/>
          </a:p>
        </p:txBody>
      </p:sp>
    </p:spTree>
    <p:extLst>
      <p:ext uri="{BB962C8B-B14F-4D97-AF65-F5344CB8AC3E}">
        <p14:creationId xmlns:p14="http://schemas.microsoft.com/office/powerpoint/2010/main" xmlns="" val="3721385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0420" name="Slide Number Placeholder 3"/>
          <p:cNvSpPr>
            <a:spLocks noGrp="1"/>
          </p:cNvSpPr>
          <p:nvPr>
            <p:ph type="sldNum" sz="quarter" idx="5"/>
          </p:nvPr>
        </p:nvSpPr>
        <p:spPr bwMode="auto">
          <a:noFill/>
          <a:ln>
            <a:miter lim="800000"/>
            <a:headEnd/>
            <a:tailEnd/>
          </a:ln>
        </p:spPr>
        <p:txBody>
          <a:bodyPr/>
          <a:lstStyle/>
          <a:p>
            <a:fld id="{92B2F6DD-A6F8-4C9D-86EB-F223B8C12D9D}" type="slidenum">
              <a:rPr lang="ar-SA"/>
              <a:pPr/>
              <a:t>20</a:t>
            </a:fld>
            <a:endParaRPr lang="en-US"/>
          </a:p>
        </p:txBody>
      </p:sp>
    </p:spTree>
    <p:extLst>
      <p:ext uri="{BB962C8B-B14F-4D97-AF65-F5344CB8AC3E}">
        <p14:creationId xmlns:p14="http://schemas.microsoft.com/office/powerpoint/2010/main" xmlns="" val="3727014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64FAEC-CB26-4079-8E3E-7AE28016E98A}" type="slidenum">
              <a:rPr lang="en-US"/>
              <a:pPr fontAlgn="base">
                <a:spcBef>
                  <a:spcPct val="0"/>
                </a:spcBef>
                <a:spcAft>
                  <a:spcPct val="0"/>
                </a:spcAft>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70676C9A-20AD-4B09-A996-4813ECA86BA8}" type="datetimeFigureOut">
              <a:rPr lang="en-US" smtClean="0"/>
              <a:t>11/2/2014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DDB8F410-8F4C-4E5B-B526-935BDF0A3ED0}" type="slidenum">
              <a:rPr lang="en-US" smtClean="0"/>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0676C9A-20AD-4B09-A996-4813ECA86BA8}" type="datetimeFigureOut">
              <a:rPr lang="en-US" smtClean="0"/>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B8F410-8F4C-4E5B-B526-935BDF0A3ED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0676C9A-20AD-4B09-A996-4813ECA86BA8}" type="datetimeFigureOut">
              <a:rPr lang="en-US" smtClean="0"/>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B8F410-8F4C-4E5B-B526-935BDF0A3ED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0676C9A-20AD-4B09-A996-4813ECA86BA8}" type="datetimeFigureOut">
              <a:rPr lang="en-US" smtClean="0"/>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B8F410-8F4C-4E5B-B526-935BDF0A3ED0}" type="slidenum">
              <a:rPr lang="en-US" smtClean="0"/>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0676C9A-20AD-4B09-A996-4813ECA86BA8}" type="datetimeFigureOut">
              <a:rPr lang="en-US" smtClean="0"/>
              <a:t>11/2/2014</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DDB8F410-8F4C-4E5B-B526-935BDF0A3ED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0676C9A-20AD-4B09-A996-4813ECA86BA8}" type="datetimeFigureOut">
              <a:rPr lang="en-US" smtClean="0"/>
              <a:t>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B8F410-8F4C-4E5B-B526-935BDF0A3ED0}" type="slidenum">
              <a:rPr lang="en-US" smtClean="0"/>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70676C9A-20AD-4B09-A996-4813ECA86BA8}" type="datetimeFigureOut">
              <a:rPr lang="en-US" smtClean="0"/>
              <a:t>11/2/2014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B8F410-8F4C-4E5B-B526-935BDF0A3ED0}" type="slidenum">
              <a:rPr lang="en-US" smtClean="0"/>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0676C9A-20AD-4B09-A996-4813ECA86BA8}" type="datetimeFigureOut">
              <a:rPr lang="en-US" smtClean="0"/>
              <a:t>11/2/2014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B8F410-8F4C-4E5B-B526-935BDF0A3ED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676C9A-20AD-4B09-A996-4813ECA86BA8}" type="datetimeFigureOut">
              <a:rPr lang="en-US" smtClean="0"/>
              <a:t>11/2/2014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B8F410-8F4C-4E5B-B526-935BDF0A3ED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0676C9A-20AD-4B09-A996-4813ECA86BA8}" type="datetimeFigureOut">
              <a:rPr lang="en-US" smtClean="0"/>
              <a:t>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B8F410-8F4C-4E5B-B526-935BDF0A3ED0}" type="slidenum">
              <a:rPr lang="en-US" smtClean="0"/>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0676C9A-20AD-4B09-A996-4813ECA86BA8}" type="datetimeFigureOut">
              <a:rPr lang="en-US" smtClean="0"/>
              <a:t>11/2/2014</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DDB8F410-8F4C-4E5B-B526-935BDF0A3ED0}" type="slidenum">
              <a:rPr lang="en-US" smtClean="0"/>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70676C9A-20AD-4B09-A996-4813ECA86BA8}" type="datetimeFigureOut">
              <a:rPr lang="en-US" smtClean="0"/>
              <a:t>11/2/2014</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DDB8F410-8F4C-4E5B-B526-935BDF0A3ED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hyperlink" Target="//upload.wikimedia.org/wikipedia/commons/2/2c/Spitz_nevus.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pedorthpath.com/enchondroma_histo_1.jpg"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missinglink.ucsf.edu/lm/DermatologyGlossary/infantile_hemangioma.html" TargetMode="External"/><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hyperlink" Target="//upload.wikimedia.org/wikipedia/commons/e/e5/Capillary_hemangioma_of_skin_(1).jpg"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google.com.sa/url?sa=i&amp;rct=j&amp;q=hemangioma%20skin&amp;source=images&amp;cd=&amp;cad=rja&amp;docid=T6pFzEZL8FG9fM&amp;tbnid=HgyysqMSycvHZM:&amp;ved=0CAUQjRw&amp;url=http://www.webpathology.com/image.asp?case=472&amp;n=7&amp;ei=bZ0nUYS9PJS6hAevvIHQCA&amp;psig=AFQjCNHaRQdiKp49GQQORfI4HK1D99g0Yg&amp;ust=1361636455588554"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http://www.med.und.nodak.edu/depts/path/powerpoint/blk5/NP1_files/slide0031_image029.wmz"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hyperlink" Target="http://www.google.com.sa/url?sa=i&amp;rct=j&amp;q=subcutaneous+lipoma&amp;source=images&amp;cd=&amp;cad=rja&amp;docid=JaunMrOasC2ALM&amp;tbnid=DoqVssMazFyVfM:&amp;ved=0CAUQjRw&amp;url=http://wacky5.com/lipoma-and-its-excision.html&amp;ei=2KwmUbCXM-Wb1AXGnoCwDA&amp;psig=AFQjCNG9N0B3XCOo7gvdjxas-qIwM__gxQ&amp;ust=1361575185995362"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475656" y="2204864"/>
            <a:ext cx="6457968" cy="3155242"/>
          </a:xfrm>
          <a:noFill/>
        </p:spPr>
        <p:txBody>
          <a:bodyPr>
            <a:noAutofit/>
          </a:bodyPr>
          <a:lstStyle/>
          <a:p>
            <a:pPr algn="ctr"/>
            <a:r>
              <a:rPr lang="en-US" sz="6600" b="1" i="1" dirty="0" smtClean="0">
                <a:solidFill>
                  <a:srgbClr val="FF0000"/>
                </a:solidFill>
                <a:effectLst>
                  <a:outerShdw blurRad="38100" dist="38100" dir="2700000" algn="tl">
                    <a:srgbClr val="000000">
                      <a:alpha val="43137"/>
                    </a:srgbClr>
                  </a:outerShdw>
                </a:effectLst>
              </a:rPr>
              <a:t>NEOPLASIA</a:t>
            </a:r>
            <a:r>
              <a:rPr lang="en-US" sz="5400" b="1" i="1" dirty="0" smtClean="0">
                <a:solidFill>
                  <a:srgbClr val="1801A3"/>
                </a:solidFill>
                <a:effectLst>
                  <a:outerShdw blurRad="38100" dist="38100" dir="2700000" algn="tl">
                    <a:srgbClr val="000000">
                      <a:alpha val="43137"/>
                    </a:srgbClr>
                  </a:outerShdw>
                </a:effectLst>
              </a:rPr>
              <a:t/>
            </a:r>
            <a:br>
              <a:rPr lang="en-US" sz="5400" b="1" i="1" dirty="0" smtClean="0">
                <a:solidFill>
                  <a:srgbClr val="1801A3"/>
                </a:solidFill>
                <a:effectLst>
                  <a:outerShdw blurRad="38100" dist="38100" dir="2700000" algn="tl">
                    <a:srgbClr val="000000">
                      <a:alpha val="43137"/>
                    </a:srgbClr>
                  </a:outerShdw>
                </a:effectLst>
              </a:rPr>
            </a:br>
            <a:r>
              <a:rPr lang="en-US" sz="5400" b="1" i="1" dirty="0" smtClean="0">
                <a:solidFill>
                  <a:srgbClr val="1801A3"/>
                </a:solidFill>
                <a:effectLst>
                  <a:outerShdw blurRad="38100" dist="38100" dir="2700000" algn="tl">
                    <a:srgbClr val="000000">
                      <a:alpha val="43137"/>
                    </a:srgbClr>
                  </a:outerShdw>
                </a:effectLst>
              </a:rPr>
              <a:t>---------</a:t>
            </a:r>
            <a:br>
              <a:rPr lang="en-US" sz="5400" b="1" i="1" dirty="0" smtClean="0">
                <a:solidFill>
                  <a:srgbClr val="1801A3"/>
                </a:solidFill>
                <a:effectLst>
                  <a:outerShdw blurRad="38100" dist="38100" dir="2700000" algn="tl">
                    <a:srgbClr val="000000">
                      <a:alpha val="43137"/>
                    </a:srgbClr>
                  </a:outerShdw>
                </a:effectLst>
              </a:rPr>
            </a:br>
            <a:r>
              <a:rPr lang="en-US" sz="5400" b="1" i="1" dirty="0" smtClean="0">
                <a:solidFill>
                  <a:srgbClr val="00CCFF"/>
                </a:solidFill>
                <a:effectLst>
                  <a:outerShdw blurRad="38100" dist="38100" dir="2700000" algn="tl">
                    <a:srgbClr val="000000">
                      <a:alpha val="43137"/>
                    </a:srgbClr>
                  </a:outerShdw>
                </a:effectLst>
              </a:rPr>
              <a:t>(Benign Tumors)</a:t>
            </a:r>
            <a:endParaRPr lang="en-US" sz="5400" b="1" i="1" dirty="0">
              <a:solidFill>
                <a:srgbClr val="00CCFF"/>
              </a:solidFill>
              <a:effectLst>
                <a:outerShdw blurRad="38100" dist="38100" dir="2700000" algn="tl">
                  <a:srgbClr val="000000">
                    <a:alpha val="43137"/>
                  </a:srgbClr>
                </a:outerShdw>
              </a:effectLst>
            </a:endParaRPr>
          </a:p>
        </p:txBody>
      </p:sp>
      <p:sp>
        <p:nvSpPr>
          <p:cNvPr id="5" name="Rectangle 4"/>
          <p:cNvSpPr/>
          <p:nvPr/>
        </p:nvSpPr>
        <p:spPr>
          <a:xfrm>
            <a:off x="2627784" y="764704"/>
            <a:ext cx="3888432" cy="769441"/>
          </a:xfrm>
          <a:prstGeom prst="rect">
            <a:avLst/>
          </a:prstGeom>
        </p:spPr>
        <p:txBody>
          <a:bodyPr wrap="square">
            <a:spAutoFit/>
          </a:bodyPr>
          <a:lstStyle/>
          <a:p>
            <a:pPr algn="ctr"/>
            <a:r>
              <a:rPr lang="en-US" sz="4400" b="1" i="1" cap="small" dirty="0" smtClean="0">
                <a:effectLst>
                  <a:outerShdw blurRad="38100" dist="38100" dir="2700000" algn="tl">
                    <a:srgbClr val="000000">
                      <a:alpha val="43137"/>
                    </a:srgbClr>
                  </a:outerShdw>
                </a:effectLst>
                <a:ea typeface="+mj-ea"/>
                <a:cs typeface="+mj-cs"/>
              </a:rPr>
              <a:t>PRACTICAL 5</a:t>
            </a:r>
            <a:endParaRPr lang="en-US" sz="4400" dirty="0"/>
          </a:p>
        </p:txBody>
      </p:sp>
      <p:sp>
        <p:nvSpPr>
          <p:cNvPr id="6"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81997220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57290" y="2500306"/>
            <a:ext cx="7500990" cy="1368152"/>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3- </a:t>
            </a:r>
            <a:r>
              <a:rPr lang="en-US" b="1" i="1" dirty="0" err="1" smtClean="0">
                <a:solidFill>
                  <a:srgbClr val="00CCFF"/>
                </a:solidFill>
                <a:effectLst>
                  <a:outerShdw blurRad="38100" dist="38100" dir="2700000" algn="tl">
                    <a:srgbClr val="000000">
                      <a:alpha val="43137"/>
                    </a:srgbClr>
                  </a:outerShdw>
                </a:effectLst>
              </a:rPr>
              <a:t>Intradermal</a:t>
            </a:r>
            <a:r>
              <a:rPr lang="en-US" b="1" i="1" dirty="0" smtClean="0">
                <a:solidFill>
                  <a:srgbClr val="00CCFF"/>
                </a:solidFill>
                <a:effectLst>
                  <a:outerShdw blurRad="38100" dist="38100" dir="2700000" algn="tl">
                    <a:srgbClr val="000000">
                      <a:alpha val="43137"/>
                    </a:srgbClr>
                  </a:outerShdw>
                </a:effectLst>
              </a:rPr>
              <a:t> Nevus</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150979746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cstate="print"/>
          <a:srcRect/>
          <a:stretch>
            <a:fillRect/>
          </a:stretch>
        </p:blipFill>
        <p:spPr bwMode="auto">
          <a:xfrm>
            <a:off x="539552" y="980728"/>
            <a:ext cx="3916798" cy="2160240"/>
          </a:xfrm>
          <a:prstGeom prst="rect">
            <a:avLst/>
          </a:prstGeom>
          <a:noFill/>
          <a:ln w="28575">
            <a:solidFill>
              <a:schemeClr val="tx1"/>
            </a:solidFill>
            <a:round/>
            <a:headEnd/>
            <a:tailEnd/>
          </a:ln>
        </p:spPr>
      </p:pic>
      <p:sp>
        <p:nvSpPr>
          <p:cNvPr id="3" name="Rounded Rectangle 2"/>
          <p:cNvSpPr/>
          <p:nvPr/>
        </p:nvSpPr>
        <p:spPr>
          <a:xfrm>
            <a:off x="2483768" y="260648"/>
            <a:ext cx="4248472"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Intradermal Nevus</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683568" y="5817458"/>
            <a:ext cx="7560840" cy="707886"/>
          </a:xfrm>
          <a:prstGeom prst="rect">
            <a:avLst/>
          </a:prstGeom>
        </p:spPr>
        <p:txBody>
          <a:bodyPr wrap="square">
            <a:spAutoFit/>
          </a:bodyPr>
          <a:lstStyle/>
          <a:p>
            <a:pPr algn="ctr"/>
            <a:r>
              <a:rPr lang="en-US" sz="2000" b="1" i="1" dirty="0" smtClean="0"/>
              <a:t>The lesion is small, symmetrical, and uniformly has different colors </a:t>
            </a:r>
          </a:p>
          <a:p>
            <a:pPr algn="ctr"/>
            <a:r>
              <a:rPr lang="en-US" sz="2000" b="1" i="1" dirty="0" smtClean="0"/>
              <a:t>(Pink – Tan – Brown etc)</a:t>
            </a:r>
            <a:endParaRPr lang="en-US" sz="2000" b="1" i="1" dirty="0"/>
          </a:p>
        </p:txBody>
      </p:sp>
      <p:pic>
        <p:nvPicPr>
          <p:cNvPr id="67586" name="Picture 2" descr="File:Spitz nevus.jpg">
            <a:hlinkClick r:id="rId4"/>
          </p:cNvPr>
          <p:cNvPicPr>
            <a:picLocks noChangeAspect="1" noChangeArrowheads="1"/>
          </p:cNvPicPr>
          <p:nvPr/>
        </p:nvPicPr>
        <p:blipFill>
          <a:blip r:embed="rId5" cstate="print"/>
          <a:srcRect/>
          <a:stretch>
            <a:fillRect/>
          </a:stretch>
        </p:blipFill>
        <p:spPr bwMode="auto">
          <a:xfrm>
            <a:off x="4716016" y="3284984"/>
            <a:ext cx="3622904" cy="2429669"/>
          </a:xfrm>
          <a:prstGeom prst="rect">
            <a:avLst/>
          </a:prstGeom>
          <a:noFill/>
          <a:ln w="28575">
            <a:solidFill>
              <a:schemeClr val="tx1"/>
            </a:solidFill>
          </a:ln>
        </p:spPr>
      </p:pic>
      <p:pic>
        <p:nvPicPr>
          <p:cNvPr id="67587" name="Picture 3"/>
          <p:cNvPicPr>
            <a:picLocks noChangeAspect="1" noChangeArrowheads="1"/>
          </p:cNvPicPr>
          <p:nvPr/>
        </p:nvPicPr>
        <p:blipFill>
          <a:blip r:embed="rId6" cstate="print"/>
          <a:srcRect/>
          <a:stretch>
            <a:fillRect/>
          </a:stretch>
        </p:blipFill>
        <p:spPr bwMode="auto">
          <a:xfrm>
            <a:off x="539552" y="3284984"/>
            <a:ext cx="3888432" cy="2448272"/>
          </a:xfrm>
          <a:prstGeom prst="rect">
            <a:avLst/>
          </a:prstGeom>
          <a:noFill/>
          <a:ln w="28575">
            <a:solidFill>
              <a:schemeClr val="tx1"/>
            </a:solidFill>
            <a:miter lim="800000"/>
            <a:headEnd/>
            <a:tailEnd/>
          </a:ln>
        </p:spPr>
      </p:pic>
      <p:pic>
        <p:nvPicPr>
          <p:cNvPr id="67588" name="Picture 4"/>
          <p:cNvPicPr>
            <a:picLocks noChangeAspect="1" noChangeArrowheads="1"/>
          </p:cNvPicPr>
          <p:nvPr/>
        </p:nvPicPr>
        <p:blipFill>
          <a:blip r:embed="rId7" cstate="print"/>
          <a:srcRect/>
          <a:stretch>
            <a:fillRect/>
          </a:stretch>
        </p:blipFill>
        <p:spPr bwMode="auto">
          <a:xfrm>
            <a:off x="4716016" y="947769"/>
            <a:ext cx="3642717" cy="2228273"/>
          </a:xfrm>
          <a:prstGeom prst="rect">
            <a:avLst/>
          </a:prstGeom>
          <a:noFill/>
          <a:ln w="28575">
            <a:solidFill>
              <a:schemeClr val="tx1"/>
            </a:solidFill>
            <a:miter lim="800000"/>
            <a:headEnd/>
            <a:tailEnd/>
          </a:ln>
        </p:spPr>
      </p:pic>
      <p:sp>
        <p:nvSpPr>
          <p:cNvPr id="10"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15853290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a:xfrm>
            <a:off x="395536" y="908720"/>
            <a:ext cx="8208912" cy="4752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323528" y="5805264"/>
            <a:ext cx="7776864" cy="707886"/>
          </a:xfrm>
          <a:prstGeom prst="rect">
            <a:avLst/>
          </a:prstGeom>
        </p:spPr>
        <p:txBody>
          <a:bodyPr wrap="square">
            <a:spAutoFit/>
          </a:bodyPr>
          <a:lstStyle/>
          <a:p>
            <a:pPr marL="534988" indent="-534988" algn="ctr" fontAlgn="auto">
              <a:spcBef>
                <a:spcPts val="0"/>
              </a:spcBef>
              <a:spcAft>
                <a:spcPts val="0"/>
              </a:spcAft>
              <a:defRPr/>
            </a:pPr>
            <a:r>
              <a:rPr lang="en-US" sz="2000" b="1" i="1" dirty="0" smtClean="0"/>
              <a:t>Nests and clusters of small round or spindle shaped nevus cells with few </a:t>
            </a:r>
            <a:r>
              <a:rPr lang="en-US" sz="2000" b="1" i="1" dirty="0" err="1" smtClean="0"/>
              <a:t>melanophages</a:t>
            </a:r>
            <a:r>
              <a:rPr lang="en-US" sz="2000" b="1" i="1" dirty="0" smtClean="0"/>
              <a:t> in the upper dermis.</a:t>
            </a:r>
            <a:endParaRPr lang="en-US" sz="2000" b="1" i="1" dirty="0"/>
          </a:p>
        </p:txBody>
      </p:sp>
      <p:sp>
        <p:nvSpPr>
          <p:cNvPr id="5" name="Rounded Rectangle 4"/>
          <p:cNvSpPr/>
          <p:nvPr/>
        </p:nvSpPr>
        <p:spPr>
          <a:xfrm>
            <a:off x="2483768" y="260648"/>
            <a:ext cx="4248472"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Intradermal Nevus - LPF</a:t>
            </a:r>
            <a:endParaRPr lang="en-US" sz="2400" b="1" i="1" dirty="0">
              <a:effectLst>
                <a:outerShdw blurRad="38100" dist="38100" dir="2700000" algn="tl">
                  <a:srgbClr val="000000">
                    <a:alpha val="43137"/>
                  </a:srgbClr>
                </a:outerShdw>
              </a:effectLst>
            </a:endParaRPr>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35843208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a:xfrm>
            <a:off x="467544" y="980728"/>
            <a:ext cx="8064896" cy="460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611560" y="5733256"/>
            <a:ext cx="7560840" cy="707886"/>
          </a:xfrm>
          <a:prstGeom prst="rect">
            <a:avLst/>
          </a:prstGeom>
        </p:spPr>
        <p:txBody>
          <a:bodyPr wrap="square">
            <a:spAutoFit/>
          </a:bodyPr>
          <a:lstStyle/>
          <a:p>
            <a:pPr marL="534988" indent="-534988" algn="ctr" fontAlgn="auto">
              <a:spcBef>
                <a:spcPts val="0"/>
              </a:spcBef>
              <a:spcAft>
                <a:spcPts val="0"/>
              </a:spcAft>
              <a:defRPr/>
            </a:pPr>
            <a:r>
              <a:rPr lang="en-US" sz="2000" b="1" i="1" dirty="0" smtClean="0"/>
              <a:t>The cells contain varying amount of brown melanin pigment. No junctional activity</a:t>
            </a:r>
            <a:endParaRPr lang="en-US" sz="2000" b="1" i="1" dirty="0"/>
          </a:p>
        </p:txBody>
      </p:sp>
      <p:sp>
        <p:nvSpPr>
          <p:cNvPr id="6" name="Rounded Rectangle 5"/>
          <p:cNvSpPr/>
          <p:nvPr/>
        </p:nvSpPr>
        <p:spPr>
          <a:xfrm>
            <a:off x="2483768" y="260648"/>
            <a:ext cx="4248472"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Intradermal Nevus - HPF</a:t>
            </a:r>
            <a:endParaRPr lang="en-US" sz="2400" b="1" i="1" dirty="0">
              <a:effectLst>
                <a:outerShdw blurRad="38100" dist="38100" dir="2700000" algn="tl">
                  <a:srgbClr val="000000">
                    <a:alpha val="43137"/>
                  </a:srgbClr>
                </a:outerShdw>
              </a:effectLst>
            </a:endParaRPr>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16068473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23728" y="1772816"/>
            <a:ext cx="5072098" cy="2357454"/>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4- Uterine Leiomyomata </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184422566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5733256"/>
            <a:ext cx="8136904" cy="1015663"/>
          </a:xfrm>
          <a:prstGeom prst="rect">
            <a:avLst/>
          </a:prstGeom>
        </p:spPr>
        <p:txBody>
          <a:bodyPr wrap="square">
            <a:spAutoFit/>
          </a:bodyPr>
          <a:lstStyle/>
          <a:p>
            <a:pPr marL="534988" indent="-534988" algn="ctr"/>
            <a:r>
              <a:rPr lang="en-US" sz="2000" b="1" i="1" dirty="0" smtClean="0"/>
              <a:t>Smooth muscle tumors of the uterus are often multiple. </a:t>
            </a:r>
          </a:p>
          <a:p>
            <a:pPr marL="534988" indent="-534988" algn="ctr"/>
            <a:r>
              <a:rPr lang="en-US" sz="2000" b="1" i="1" dirty="0" smtClean="0"/>
              <a:t>Seen here are submucosal, intramural, and subserosal leiomyomata </a:t>
            </a:r>
          </a:p>
          <a:p>
            <a:pPr marL="534988" indent="-534988" algn="ctr"/>
            <a:r>
              <a:rPr lang="en-US" sz="2000" b="1" i="1" dirty="0" smtClean="0"/>
              <a:t>of the uterus.</a:t>
            </a:r>
            <a:endParaRPr lang="en-US" sz="2000" b="1" i="1" dirty="0"/>
          </a:p>
        </p:txBody>
      </p:sp>
      <p:sp>
        <p:nvSpPr>
          <p:cNvPr id="4" name="Rounded Rectangle 3"/>
          <p:cNvSpPr/>
          <p:nvPr/>
        </p:nvSpPr>
        <p:spPr>
          <a:xfrm>
            <a:off x="1259632" y="188640"/>
            <a:ext cx="6192688"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Multiple Uterine Leiomyomata - Gross</a:t>
            </a:r>
            <a:endParaRPr lang="en-US" sz="2400" b="1" i="1" dirty="0"/>
          </a:p>
        </p:txBody>
      </p:sp>
      <p:pic>
        <p:nvPicPr>
          <p:cNvPr id="57346" name="Picture 2" descr="http://library.med.utah.edu/WebPath/jpeg4/FEM028.jpg"/>
          <p:cNvPicPr>
            <a:picLocks noChangeAspect="1" noChangeArrowheads="1"/>
          </p:cNvPicPr>
          <p:nvPr/>
        </p:nvPicPr>
        <p:blipFill>
          <a:blip r:embed="rId3" cstate="print"/>
          <a:srcRect/>
          <a:stretch>
            <a:fillRect/>
          </a:stretch>
        </p:blipFill>
        <p:spPr bwMode="auto">
          <a:xfrm>
            <a:off x="467544" y="820424"/>
            <a:ext cx="7992888" cy="4887730"/>
          </a:xfrm>
          <a:prstGeom prst="rect">
            <a:avLst/>
          </a:prstGeom>
          <a:noFill/>
          <a:ln w="28575">
            <a:solidFill>
              <a:schemeClr val="tx1"/>
            </a:solidFill>
          </a:ln>
        </p:spPr>
      </p:pic>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98623474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3" cstate="print"/>
          <a:srcRect/>
          <a:stretch>
            <a:fillRect/>
          </a:stretch>
        </p:blipFill>
        <p:spPr bwMode="auto">
          <a:xfrm>
            <a:off x="539552" y="692696"/>
            <a:ext cx="7920880" cy="5112568"/>
          </a:xfrm>
          <a:prstGeom prst="rect">
            <a:avLst/>
          </a:prstGeom>
          <a:noFill/>
          <a:ln w="28575">
            <a:solidFill>
              <a:schemeClr val="tx1"/>
            </a:solidFill>
            <a:miter lim="800000"/>
            <a:headEnd/>
            <a:tailEnd/>
          </a:ln>
        </p:spPr>
      </p:pic>
      <p:sp>
        <p:nvSpPr>
          <p:cNvPr id="3" name="Rounded Rectangle 2"/>
          <p:cNvSpPr/>
          <p:nvPr/>
        </p:nvSpPr>
        <p:spPr>
          <a:xfrm>
            <a:off x="1259632" y="116632"/>
            <a:ext cx="6336704"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Multiple Uterine Leiomyomata - Gross</a:t>
            </a:r>
            <a:endParaRPr lang="en-US" sz="2400" b="1" i="1" dirty="0"/>
          </a:p>
        </p:txBody>
      </p:sp>
      <p:sp>
        <p:nvSpPr>
          <p:cNvPr id="4" name="Rectangle 3"/>
          <p:cNvSpPr/>
          <p:nvPr/>
        </p:nvSpPr>
        <p:spPr>
          <a:xfrm>
            <a:off x="395536" y="5961474"/>
            <a:ext cx="8424936" cy="707886"/>
          </a:xfrm>
          <a:prstGeom prst="rect">
            <a:avLst/>
          </a:prstGeom>
        </p:spPr>
        <p:txBody>
          <a:bodyPr wrap="square">
            <a:spAutoFit/>
          </a:bodyPr>
          <a:lstStyle/>
          <a:p>
            <a:pPr marL="534988" indent="-534988" algn="ctr"/>
            <a:r>
              <a:rPr lang="en-US" sz="2000" b="1" i="1" dirty="0" smtClean="0"/>
              <a:t>A well demarcated tumour mass in the muscle coat of </a:t>
            </a:r>
          </a:p>
          <a:p>
            <a:pPr marL="534988" indent="-534988" algn="ctr"/>
            <a:r>
              <a:rPr lang="en-US" sz="2000" b="1" i="1" dirty="0" smtClean="0"/>
              <a:t>uterus without a definite capsule.</a:t>
            </a:r>
            <a:endParaRPr lang="en-US" sz="20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40315115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87624" y="188640"/>
            <a:ext cx="6552728"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Uterine Leiomyoma – LPF Microscopy</a:t>
            </a:r>
            <a:endParaRPr lang="en-US" sz="2400" b="1" i="1" dirty="0"/>
          </a:p>
        </p:txBody>
      </p:sp>
      <p:sp>
        <p:nvSpPr>
          <p:cNvPr id="5" name="Rectangle 4"/>
          <p:cNvSpPr/>
          <p:nvPr/>
        </p:nvSpPr>
        <p:spPr>
          <a:xfrm>
            <a:off x="539552" y="5489937"/>
            <a:ext cx="7776864" cy="1077218"/>
          </a:xfrm>
          <a:prstGeom prst="rect">
            <a:avLst/>
          </a:prstGeom>
        </p:spPr>
        <p:txBody>
          <a:bodyPr wrap="square">
            <a:spAutoFit/>
          </a:bodyPr>
          <a:lstStyle/>
          <a:p>
            <a:pPr algn="ctr"/>
            <a:r>
              <a:rPr lang="en-US" sz="2000" b="1" i="1" dirty="0" smtClean="0"/>
              <a:t>Normal myometrium is at the left, and the neoplasm is well-differentiated so that the leiomyoma at the right hardly appears different. </a:t>
            </a:r>
            <a:endParaRPr lang="en-US" sz="2000" b="1" i="1" dirty="0" smtClean="0"/>
          </a:p>
          <a:p>
            <a:pPr algn="ctr"/>
            <a:r>
              <a:rPr lang="en-US" sz="2400" b="1" i="1" dirty="0" smtClean="0">
                <a:solidFill>
                  <a:srgbClr val="FF0000"/>
                </a:solidFill>
              </a:rPr>
              <a:t>Bundles </a:t>
            </a:r>
            <a:r>
              <a:rPr lang="en-US" sz="2400" b="1" i="1" dirty="0" smtClean="0">
                <a:solidFill>
                  <a:srgbClr val="FF0000"/>
                </a:solidFill>
              </a:rPr>
              <a:t>of smooth muscle are interlacing in the tumor mass</a:t>
            </a:r>
            <a:endParaRPr lang="en-US" sz="2400" b="1" i="1" dirty="0">
              <a:solidFill>
                <a:srgbClr val="FF0000"/>
              </a:solidFill>
            </a:endParaRPr>
          </a:p>
        </p:txBody>
      </p:sp>
      <p:pic>
        <p:nvPicPr>
          <p:cNvPr id="53250" name="Picture 2" descr="http://library.med.utah.edu/WebPath/jpeg4/FEM030.jpg"/>
          <p:cNvPicPr>
            <a:picLocks noChangeAspect="1" noChangeArrowheads="1"/>
          </p:cNvPicPr>
          <p:nvPr/>
        </p:nvPicPr>
        <p:blipFill>
          <a:blip r:embed="rId2" cstate="print"/>
          <a:srcRect/>
          <a:stretch>
            <a:fillRect/>
          </a:stretch>
        </p:blipFill>
        <p:spPr bwMode="auto">
          <a:xfrm>
            <a:off x="539552" y="836712"/>
            <a:ext cx="7932663" cy="4581080"/>
          </a:xfrm>
          <a:prstGeom prst="rect">
            <a:avLst/>
          </a:prstGeom>
          <a:noFill/>
          <a:ln w="28575">
            <a:solidFill>
              <a:schemeClr val="tx1"/>
            </a:solidFill>
          </a:ln>
        </p:spPr>
      </p:pic>
      <p:cxnSp>
        <p:nvCxnSpPr>
          <p:cNvPr id="8" name="Straight Connector 7"/>
          <p:cNvCxnSpPr/>
          <p:nvPr/>
        </p:nvCxnSpPr>
        <p:spPr>
          <a:xfrm>
            <a:off x="3491880" y="836712"/>
            <a:ext cx="72008" cy="45365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11" name="Rectangle 10"/>
          <p:cNvSpPr/>
          <p:nvPr/>
        </p:nvSpPr>
        <p:spPr>
          <a:xfrm>
            <a:off x="533400" y="838200"/>
            <a:ext cx="926857" cy="369332"/>
          </a:xfrm>
          <a:prstGeom prst="rect">
            <a:avLst/>
          </a:prstGeom>
          <a:solidFill>
            <a:schemeClr val="accent1">
              <a:lumMod val="60000"/>
              <a:lumOff val="40000"/>
            </a:schemeClr>
          </a:solidFill>
        </p:spPr>
        <p:txBody>
          <a:bodyPr wrap="none">
            <a:spAutoFit/>
          </a:bodyPr>
          <a:lstStyle/>
          <a:p>
            <a:r>
              <a:rPr lang="en-US" b="1" i="1" dirty="0" smtClean="0"/>
              <a:t>Normal </a:t>
            </a:r>
            <a:endParaRPr lang="en-US" dirty="0"/>
          </a:p>
        </p:txBody>
      </p:sp>
    </p:spTree>
    <p:extLst>
      <p:ext uri="{BB962C8B-B14F-4D97-AF65-F5344CB8AC3E}">
        <p14:creationId xmlns:p14="http://schemas.microsoft.com/office/powerpoint/2010/main" xmlns="" val="122462087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cstate="print"/>
          <a:srcRect/>
          <a:stretch>
            <a:fillRect/>
          </a:stretch>
        </p:blipFill>
        <p:spPr bwMode="auto">
          <a:xfrm>
            <a:off x="714348" y="836712"/>
            <a:ext cx="7818092" cy="4896544"/>
          </a:xfrm>
          <a:prstGeom prst="rect">
            <a:avLst/>
          </a:prstGeom>
          <a:noFill/>
          <a:ln w="28575">
            <a:solidFill>
              <a:schemeClr val="tx1"/>
            </a:solidFill>
            <a:miter lim="800000"/>
            <a:headEnd/>
            <a:tailEnd/>
          </a:ln>
        </p:spPr>
      </p:pic>
      <p:sp>
        <p:nvSpPr>
          <p:cNvPr id="3" name="Rounded Rectangle 2"/>
          <p:cNvSpPr/>
          <p:nvPr/>
        </p:nvSpPr>
        <p:spPr>
          <a:xfrm>
            <a:off x="1187624" y="188640"/>
            <a:ext cx="6552728"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Uterine Leiomyoma – HPF Microscopy</a:t>
            </a:r>
            <a:endParaRPr lang="en-US" sz="2400" b="1" i="1" dirty="0"/>
          </a:p>
        </p:txBody>
      </p:sp>
      <p:sp>
        <p:nvSpPr>
          <p:cNvPr id="4" name="Rectangle 3"/>
          <p:cNvSpPr/>
          <p:nvPr/>
        </p:nvSpPr>
        <p:spPr>
          <a:xfrm>
            <a:off x="323528" y="5817458"/>
            <a:ext cx="7848872" cy="707886"/>
          </a:xfrm>
          <a:prstGeom prst="rect">
            <a:avLst/>
          </a:prstGeom>
        </p:spPr>
        <p:txBody>
          <a:bodyPr wrap="square">
            <a:spAutoFit/>
          </a:bodyPr>
          <a:lstStyle/>
          <a:p>
            <a:pPr algn="ctr"/>
            <a:r>
              <a:rPr lang="en-US" sz="2000" b="1" i="1" dirty="0" smtClean="0">
                <a:solidFill>
                  <a:srgbClr val="FF0000"/>
                </a:solidFill>
              </a:rPr>
              <a:t>The muscle cells are spindle shaped with elongated</a:t>
            </a:r>
          </a:p>
          <a:p>
            <a:pPr algn="ctr"/>
            <a:r>
              <a:rPr lang="en-US" sz="2000" b="1" i="1" dirty="0" smtClean="0">
                <a:solidFill>
                  <a:srgbClr val="FF0000"/>
                </a:solidFill>
              </a:rPr>
              <a:t> nuclei and eosinophilic cytoplasm</a:t>
            </a:r>
            <a:endParaRPr lang="en-US" sz="2000" b="1" i="1" dirty="0">
              <a:solidFill>
                <a:srgbClr val="FF0000"/>
              </a:solidFill>
            </a:endParaRPr>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89482674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83768" y="3284984"/>
            <a:ext cx="5254352" cy="864096"/>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5- Chondroma</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75559157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428728" y="2780928"/>
            <a:ext cx="7100910" cy="1576766"/>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1- </a:t>
            </a:r>
            <a:r>
              <a:rPr lang="en-US" b="1" i="1" dirty="0" err="1" smtClean="0">
                <a:solidFill>
                  <a:srgbClr val="00CCFF"/>
                </a:solidFill>
                <a:effectLst>
                  <a:outerShdw blurRad="38100" dist="38100" dir="2700000" algn="tl">
                    <a:srgbClr val="000000">
                      <a:alpha val="43137"/>
                    </a:srgbClr>
                  </a:outerShdw>
                </a:effectLst>
              </a:rPr>
              <a:t>Adenomatous</a:t>
            </a:r>
            <a:r>
              <a:rPr lang="en-US" b="1" i="1" dirty="0" smtClean="0">
                <a:solidFill>
                  <a:srgbClr val="00CCFF"/>
                </a:solidFill>
                <a:effectLst>
                  <a:outerShdw blurRad="38100" dist="38100" dir="2700000" algn="tl">
                    <a:srgbClr val="000000">
                      <a:alpha val="43137"/>
                    </a:srgbClr>
                  </a:outerShdw>
                </a:effectLst>
              </a:rPr>
              <a:t> Polyp of Rectum / Colon</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48359031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395167" y="828675"/>
            <a:ext cx="3705225" cy="5120605"/>
          </a:xfrm>
          <a:prstGeom prst="rect">
            <a:avLst/>
          </a:prstGeom>
          <a:noFill/>
          <a:ln w="28575">
            <a:solidFill>
              <a:schemeClr val="tx1"/>
            </a:solidFill>
            <a:miter lim="800000"/>
            <a:headEnd/>
            <a:tailEnd/>
          </a:ln>
        </p:spPr>
      </p:pic>
      <p:sp>
        <p:nvSpPr>
          <p:cNvPr id="5" name="Rounded Rectangle 4"/>
          <p:cNvSpPr/>
          <p:nvPr/>
        </p:nvSpPr>
        <p:spPr>
          <a:xfrm>
            <a:off x="1979712" y="144016"/>
            <a:ext cx="5040560" cy="548680"/>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buClr>
                <a:schemeClr val="accent1"/>
              </a:buClr>
              <a:buSzPct val="70000"/>
              <a:buFont typeface="Wingdings 2" pitchFamily="18" charset="2"/>
              <a:buNone/>
            </a:pPr>
            <a:r>
              <a:rPr lang="en-US" sz="2400" b="1" i="1" dirty="0" smtClean="0">
                <a:solidFill>
                  <a:schemeClr val="bg1"/>
                </a:solidFill>
              </a:rPr>
              <a:t>Enchondroma of the fibula</a:t>
            </a:r>
            <a:endParaRPr lang="en-US" sz="2400" b="1" i="1" dirty="0">
              <a:solidFill>
                <a:schemeClr val="bg1"/>
              </a:solidFill>
            </a:endParaRPr>
          </a:p>
        </p:txBody>
      </p:sp>
      <p:sp>
        <p:nvSpPr>
          <p:cNvPr id="6" name="Rectangle 5"/>
          <p:cNvSpPr/>
          <p:nvPr/>
        </p:nvSpPr>
        <p:spPr>
          <a:xfrm>
            <a:off x="683568" y="6033482"/>
            <a:ext cx="7488832" cy="707886"/>
          </a:xfrm>
          <a:prstGeom prst="rect">
            <a:avLst/>
          </a:prstGeom>
        </p:spPr>
        <p:txBody>
          <a:bodyPr wrap="square">
            <a:spAutoFit/>
          </a:bodyPr>
          <a:lstStyle/>
          <a:p>
            <a:pPr algn="ctr">
              <a:spcBef>
                <a:spcPct val="0"/>
              </a:spcBef>
              <a:defRPr/>
            </a:pPr>
            <a:r>
              <a:rPr lang="en-US" sz="2000" b="1" i="1" dirty="0" smtClean="0"/>
              <a:t>The picture shows intramedullary bone expansion, chondromyxoid material, thin bone cortex.</a:t>
            </a:r>
          </a:p>
        </p:txBody>
      </p:sp>
      <p:pic>
        <p:nvPicPr>
          <p:cNvPr id="1028" name="Picture 4" descr="http://www.rebone.com/images/case/bone/202.jpg"/>
          <p:cNvPicPr>
            <a:picLocks noChangeAspect="1" noChangeArrowheads="1"/>
          </p:cNvPicPr>
          <p:nvPr/>
        </p:nvPicPr>
        <p:blipFill>
          <a:blip r:embed="rId4" cstate="print"/>
          <a:srcRect/>
          <a:stretch>
            <a:fillRect/>
          </a:stretch>
        </p:blipFill>
        <p:spPr bwMode="auto">
          <a:xfrm>
            <a:off x="467544" y="842738"/>
            <a:ext cx="3744416" cy="5106542"/>
          </a:xfrm>
          <a:prstGeom prst="rect">
            <a:avLst/>
          </a:prstGeom>
          <a:noFill/>
          <a:ln w="28575">
            <a:solidFill>
              <a:schemeClr val="tx1"/>
            </a:solidFill>
          </a:ln>
        </p:spPr>
      </p:pic>
      <p:sp>
        <p:nvSpPr>
          <p:cNvPr id="8" name="Right Arrow 7"/>
          <p:cNvSpPr/>
          <p:nvPr/>
        </p:nvSpPr>
        <p:spPr>
          <a:xfrm rot="7529504">
            <a:off x="2761133" y="3528705"/>
            <a:ext cx="64807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15" name="Bent Arrow 14"/>
          <p:cNvSpPr/>
          <p:nvPr/>
        </p:nvSpPr>
        <p:spPr>
          <a:xfrm>
            <a:off x="4267200" y="3505200"/>
            <a:ext cx="152400" cy="2895600"/>
          </a:xfrm>
          <a:prstGeom prst="ben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cxnSp>
        <p:nvCxnSpPr>
          <p:cNvPr id="17" name="Straight Arrow Connector 16"/>
          <p:cNvCxnSpPr/>
          <p:nvPr/>
        </p:nvCxnSpPr>
        <p:spPr>
          <a:xfrm flipV="1">
            <a:off x="7086600" y="3505200"/>
            <a:ext cx="373380" cy="2590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81793461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CHONDROMA OF BONE</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8000"/>
          </a:blip>
          <a:srcRect/>
          <a:stretch>
            <a:fillRect/>
          </a:stretch>
        </p:blipFill>
        <p:spPr>
          <a:xfrm>
            <a:off x="0" y="1500188"/>
            <a:ext cx="9144000" cy="5381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136263830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1"/>
          <p:cNvSpPr>
            <a:spLocks noChangeArrowheads="1"/>
          </p:cNvSpPr>
          <p:nvPr/>
        </p:nvSpPr>
        <p:spPr bwMode="auto">
          <a:xfrm>
            <a:off x="916360" y="5608615"/>
            <a:ext cx="7313240" cy="646331"/>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err="1" smtClean="0">
                <a:ln>
                  <a:noFill/>
                </a:ln>
                <a:solidFill>
                  <a:srgbClr val="000000"/>
                </a:solidFill>
                <a:effectLst/>
                <a:cs typeface="Arial" pitchFamily="34" charset="0"/>
              </a:rPr>
              <a:t>Condrocyte</a:t>
            </a:r>
            <a:r>
              <a:rPr kumimoji="0" lang="en-US" sz="1800" b="1" i="1" u="none" strike="noStrike" cap="none" normalizeH="0" baseline="0" dirty="0" smtClean="0">
                <a:ln>
                  <a:noFill/>
                </a:ln>
                <a:solidFill>
                  <a:srgbClr val="000000"/>
                </a:solidFill>
                <a:effectLst/>
                <a:cs typeface="Arial" pitchFamily="34" charset="0"/>
              </a:rPr>
              <a:t> </a:t>
            </a:r>
            <a:r>
              <a:rPr kumimoji="0" lang="en-US" sz="1800" b="1" i="1" u="none" strike="noStrike" cap="none" normalizeH="0" baseline="0" dirty="0" smtClean="0">
                <a:ln>
                  <a:noFill/>
                </a:ln>
                <a:solidFill>
                  <a:srgbClr val="000000"/>
                </a:solidFill>
                <a:effectLst/>
                <a:cs typeface="Arial" pitchFamily="34" charset="0"/>
              </a:rPr>
              <a:t>nuclei tend to be small, round and hyperchromatic.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rgbClr val="000000"/>
                </a:solidFill>
                <a:effectLst/>
                <a:cs typeface="Arial" pitchFamily="34" charset="0"/>
              </a:rPr>
              <a:t>Irregular purple granules within the matrix represent calcifications.</a:t>
            </a:r>
            <a:r>
              <a:rPr kumimoji="0" lang="en-US" sz="1800" b="0" i="0" u="none" strike="noStrike" cap="none" normalizeH="0" baseline="0" dirty="0" smtClean="0">
                <a:ln>
                  <a:noFill/>
                </a:ln>
                <a:solidFill>
                  <a:srgbClr val="000000"/>
                </a:solidFill>
                <a:effectLst/>
                <a:latin typeface=" sans-serif"/>
                <a:cs typeface="Arial" pitchFamily="34" charset="0"/>
              </a:rPr>
              <a:t> </a:t>
            </a:r>
          </a:p>
        </p:txBody>
      </p:sp>
      <p:pic>
        <p:nvPicPr>
          <p:cNvPr id="312326" name="Picture 6" descr="http://www.pedorthpath.com/enchondroma_histo_1.jpg">
            <a:hlinkClick r:id="rId2"/>
          </p:cNvPr>
          <p:cNvPicPr>
            <a:picLocks noChangeAspect="1" noChangeArrowheads="1"/>
          </p:cNvPicPr>
          <p:nvPr/>
        </p:nvPicPr>
        <p:blipFill>
          <a:blip r:embed="rId3" cstate="print"/>
          <a:srcRect/>
          <a:stretch>
            <a:fillRect/>
          </a:stretch>
        </p:blipFill>
        <p:spPr bwMode="auto">
          <a:xfrm>
            <a:off x="611560" y="836712"/>
            <a:ext cx="5560640" cy="4451177"/>
          </a:xfrm>
          <a:prstGeom prst="rect">
            <a:avLst/>
          </a:prstGeom>
          <a:noFill/>
          <a:ln w="28575">
            <a:solidFill>
              <a:schemeClr val="tx1"/>
            </a:solidFill>
          </a:ln>
        </p:spPr>
      </p:pic>
      <p:sp>
        <p:nvSpPr>
          <p:cNvPr id="8" name="Rounded Rectangle 7"/>
          <p:cNvSpPr/>
          <p:nvPr/>
        </p:nvSpPr>
        <p:spPr>
          <a:xfrm>
            <a:off x="971600" y="188640"/>
            <a:ext cx="7200800"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Enchondroma of the </a:t>
            </a:r>
            <a:r>
              <a:rPr lang="en-US" sz="2400" b="1" i="1" dirty="0" smtClean="0"/>
              <a:t>bone </a:t>
            </a:r>
            <a:r>
              <a:rPr lang="en-US" sz="2400" b="1" i="1" dirty="0" smtClean="0"/>
              <a:t>- HPF</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9" name="Rectangle 8"/>
          <p:cNvSpPr/>
          <p:nvPr/>
        </p:nvSpPr>
        <p:spPr>
          <a:xfrm>
            <a:off x="6248400" y="2057400"/>
            <a:ext cx="2743200" cy="2308324"/>
          </a:xfrm>
          <a:prstGeom prst="rect">
            <a:avLst/>
          </a:prstGeom>
          <a:solidFill>
            <a:schemeClr val="accent2">
              <a:lumMod val="20000"/>
              <a:lumOff val="80000"/>
            </a:schemeClr>
          </a:solidFill>
        </p:spPr>
        <p:txBody>
          <a:bodyPr wrap="square">
            <a:spAutoFit/>
          </a:bodyPr>
          <a:lstStyle/>
          <a:p>
            <a:r>
              <a:rPr lang="en-US" b="1" i="1" dirty="0" smtClean="0"/>
              <a:t>Lobules consist of mature cartilage cells  (</a:t>
            </a:r>
            <a:r>
              <a:rPr lang="en-US" b="1" i="1" dirty="0" err="1" smtClean="0">
                <a:solidFill>
                  <a:srgbClr val="000000"/>
                </a:solidFill>
                <a:cs typeface="Arial" pitchFamily="34" charset="0"/>
              </a:rPr>
              <a:t>chondrocytes</a:t>
            </a:r>
            <a:r>
              <a:rPr lang="en-US" b="1" i="1" dirty="0" smtClean="0">
                <a:solidFill>
                  <a:srgbClr val="000000"/>
                </a:solidFill>
                <a:cs typeface="Arial" pitchFamily="34" charset="0"/>
              </a:rPr>
              <a:t>) </a:t>
            </a:r>
            <a:r>
              <a:rPr lang="en-US" b="1" i="1" dirty="0" smtClean="0"/>
              <a:t>irregularly distributed through pale blue homogenous matrix and are contained within the </a:t>
            </a:r>
            <a:r>
              <a:rPr lang="en-US" b="1" i="1" dirty="0" err="1" smtClean="0"/>
              <a:t>lacunar</a:t>
            </a:r>
            <a:r>
              <a:rPr lang="en-US" b="1" i="1" dirty="0" smtClean="0"/>
              <a:t> spaces singly, in pairs or in tetrads</a:t>
            </a:r>
            <a:endParaRPr lang="en-US" dirty="0"/>
          </a:p>
        </p:txBody>
      </p:sp>
    </p:spTree>
    <p:extLst>
      <p:ext uri="{BB962C8B-B14F-4D97-AF65-F5344CB8AC3E}">
        <p14:creationId xmlns:p14="http://schemas.microsoft.com/office/powerpoint/2010/main" xmlns="" val="372751508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071670" y="2928934"/>
            <a:ext cx="6172200" cy="1148708"/>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6 - Hemangioma</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19045385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derm15.jpg"/>
          <p:cNvPicPr>
            <a:picLocks noChangeAspect="1" noChangeArrowheads="1"/>
          </p:cNvPicPr>
          <p:nvPr/>
        </p:nvPicPr>
        <p:blipFill>
          <a:blip r:embed="rId2" cstate="print"/>
          <a:srcRect/>
          <a:stretch>
            <a:fillRect/>
          </a:stretch>
        </p:blipFill>
        <p:spPr bwMode="auto">
          <a:xfrm>
            <a:off x="4610378" y="1196752"/>
            <a:ext cx="4176464" cy="3672408"/>
          </a:xfrm>
          <a:prstGeom prst="rect">
            <a:avLst/>
          </a:prstGeom>
          <a:noFill/>
          <a:ln w="28575">
            <a:solidFill>
              <a:schemeClr val="tx1"/>
            </a:solidFill>
          </a:ln>
        </p:spPr>
      </p:pic>
      <p:sp>
        <p:nvSpPr>
          <p:cNvPr id="3" name="Rectangle 2"/>
          <p:cNvSpPr/>
          <p:nvPr/>
        </p:nvSpPr>
        <p:spPr>
          <a:xfrm>
            <a:off x="395536" y="5301208"/>
            <a:ext cx="7920880" cy="400110"/>
          </a:xfrm>
          <a:prstGeom prst="rect">
            <a:avLst/>
          </a:prstGeom>
        </p:spPr>
        <p:txBody>
          <a:bodyPr wrap="square">
            <a:spAutoFit/>
          </a:bodyPr>
          <a:lstStyle/>
          <a:p>
            <a:pPr marL="450850" indent="-450850" algn="ctr"/>
            <a:r>
              <a:rPr lang="en-US" sz="2000" b="1" i="1" dirty="0" smtClean="0"/>
              <a:t>A </a:t>
            </a:r>
            <a:r>
              <a:rPr lang="en-US" sz="2000" b="1" i="1" dirty="0" smtClean="0"/>
              <a:t>deep red </a:t>
            </a:r>
            <a:r>
              <a:rPr lang="en-US" sz="2000" b="1" i="1" dirty="0" err="1" smtClean="0"/>
              <a:t>tumour</a:t>
            </a:r>
            <a:r>
              <a:rPr lang="en-US" sz="2000" b="1" i="1" dirty="0" smtClean="0"/>
              <a:t> </a:t>
            </a:r>
            <a:r>
              <a:rPr lang="en-US" sz="2000" b="1" i="1" dirty="0" smtClean="0"/>
              <a:t>mass in the </a:t>
            </a:r>
            <a:r>
              <a:rPr lang="en-US" sz="2000" b="1" i="1" dirty="0" smtClean="0"/>
              <a:t>dermis</a:t>
            </a:r>
            <a:endParaRPr lang="en-US" sz="2000" b="1" i="1" dirty="0"/>
          </a:p>
        </p:txBody>
      </p:sp>
      <p:sp>
        <p:nvSpPr>
          <p:cNvPr id="4" name="Rounded Rectangle 3"/>
          <p:cNvSpPr/>
          <p:nvPr/>
        </p:nvSpPr>
        <p:spPr>
          <a:xfrm>
            <a:off x="1907704" y="260648"/>
            <a:ext cx="5184576" cy="50405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Hemangioma of the Skin</a:t>
            </a:r>
            <a:endParaRPr lang="en-US" sz="2400" b="1" i="1" dirty="0"/>
          </a:p>
        </p:txBody>
      </p:sp>
      <p:pic>
        <p:nvPicPr>
          <p:cNvPr id="44034" name="Picture 2" descr="Infantile Hemangioma (Photo Courtesy University of California Regents)">
            <a:hlinkClick r:id="rId3" tooltip="Opens external link in new window"/>
          </p:cNvPr>
          <p:cNvPicPr>
            <a:picLocks noChangeAspect="1" noChangeArrowheads="1"/>
          </p:cNvPicPr>
          <p:nvPr/>
        </p:nvPicPr>
        <p:blipFill>
          <a:blip r:embed="rId4" cstate="print"/>
          <a:srcRect/>
          <a:stretch>
            <a:fillRect/>
          </a:stretch>
        </p:blipFill>
        <p:spPr bwMode="auto">
          <a:xfrm>
            <a:off x="337903" y="1196752"/>
            <a:ext cx="4128459" cy="3727301"/>
          </a:xfrm>
          <a:prstGeom prst="rect">
            <a:avLst/>
          </a:prstGeom>
          <a:noFill/>
          <a:ln w="28575">
            <a:solidFill>
              <a:schemeClr val="tx1"/>
            </a:solidFill>
          </a:ln>
        </p:spPr>
      </p:pic>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68200483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043608" y="188640"/>
            <a:ext cx="6696744" cy="50405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Capillary Hemangioma of the skin – LPF</a:t>
            </a:r>
            <a:endParaRPr lang="en-US" sz="2400" b="1" i="1" dirty="0"/>
          </a:p>
        </p:txBody>
      </p:sp>
      <p:sp>
        <p:nvSpPr>
          <p:cNvPr id="6" name="Rectangle 5"/>
          <p:cNvSpPr/>
          <p:nvPr/>
        </p:nvSpPr>
        <p:spPr>
          <a:xfrm>
            <a:off x="539552" y="5817458"/>
            <a:ext cx="7560840" cy="707886"/>
          </a:xfrm>
          <a:prstGeom prst="rect">
            <a:avLst/>
          </a:prstGeom>
        </p:spPr>
        <p:txBody>
          <a:bodyPr wrap="square">
            <a:spAutoFit/>
          </a:bodyPr>
          <a:lstStyle/>
          <a:p>
            <a:pPr algn="ctr"/>
            <a:r>
              <a:rPr lang="en-US" sz="2000" b="1" i="1" dirty="0" smtClean="0"/>
              <a:t>It consists of </a:t>
            </a:r>
            <a:r>
              <a:rPr lang="en-US" sz="2000" b="1" i="1" dirty="0" smtClean="0">
                <a:solidFill>
                  <a:srgbClr val="FF0000"/>
                </a:solidFill>
              </a:rPr>
              <a:t>large number of vascular spaces of varying shapes and sizes separated by connective tissue </a:t>
            </a:r>
            <a:r>
              <a:rPr lang="en-US" sz="2000" b="1" i="1" dirty="0" err="1" smtClean="0">
                <a:solidFill>
                  <a:srgbClr val="FF0000"/>
                </a:solidFill>
              </a:rPr>
              <a:t>stroma</a:t>
            </a:r>
            <a:r>
              <a:rPr lang="en-US" sz="2000" b="1" i="1" dirty="0" smtClean="0"/>
              <a:t>.</a:t>
            </a:r>
            <a:endParaRPr lang="en-US" sz="2000" b="1" i="1" dirty="0"/>
          </a:p>
        </p:txBody>
      </p:sp>
      <p:pic>
        <p:nvPicPr>
          <p:cNvPr id="43010" name="Picture 2" descr="File:Capillary hemangioma of skin (1).jpg">
            <a:hlinkClick r:id="rId3"/>
          </p:cNvPr>
          <p:cNvPicPr>
            <a:picLocks noChangeAspect="1" noChangeArrowheads="1"/>
          </p:cNvPicPr>
          <p:nvPr/>
        </p:nvPicPr>
        <p:blipFill>
          <a:blip r:embed="rId4" cstate="print"/>
          <a:srcRect/>
          <a:stretch>
            <a:fillRect/>
          </a:stretch>
        </p:blipFill>
        <p:spPr bwMode="auto">
          <a:xfrm>
            <a:off x="642910" y="836712"/>
            <a:ext cx="7817522" cy="4896544"/>
          </a:xfrm>
          <a:prstGeom prst="rect">
            <a:avLst/>
          </a:prstGeom>
          <a:noFill/>
          <a:ln w="28575">
            <a:solidFill>
              <a:schemeClr val="tx1"/>
            </a:solidFill>
          </a:ln>
        </p:spPr>
      </p:pic>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56154363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857224" y="836712"/>
            <a:ext cx="7603208" cy="4824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621904" y="5733256"/>
            <a:ext cx="8064896" cy="1015663"/>
          </a:xfrm>
          <a:prstGeom prst="rect">
            <a:avLst/>
          </a:prstGeom>
        </p:spPr>
        <p:txBody>
          <a:bodyPr wrap="square">
            <a:spAutoFit/>
          </a:bodyPr>
          <a:lstStyle/>
          <a:p>
            <a:pPr algn="ctr"/>
            <a:r>
              <a:rPr lang="en-US" sz="2000" b="1" i="1" dirty="0" smtClean="0"/>
              <a:t>Vascular spaces are lined by the flattened endothelial cells and some contain blood. Delicate connective tissue stroma separated the capillary vascular spaces</a:t>
            </a:r>
            <a:endParaRPr lang="en-US" sz="2000" b="1" i="1" dirty="0"/>
          </a:p>
        </p:txBody>
      </p:sp>
      <p:sp>
        <p:nvSpPr>
          <p:cNvPr id="6" name="Rounded Rectangle 5"/>
          <p:cNvSpPr/>
          <p:nvPr/>
        </p:nvSpPr>
        <p:spPr>
          <a:xfrm>
            <a:off x="1159694" y="188640"/>
            <a:ext cx="6912768" cy="50405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Capillary hemangioma of the skin - LPF</a:t>
            </a:r>
            <a:endParaRPr lang="en-US" sz="2400"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47403539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http://www.webpathology.com/slides/slides/Hemangioma_Cavernous3.jpg">
            <a:hlinkClick r:id="rId2"/>
          </p:cNvPr>
          <p:cNvPicPr>
            <a:picLocks noChangeAspect="1" noChangeArrowheads="1"/>
          </p:cNvPicPr>
          <p:nvPr/>
        </p:nvPicPr>
        <p:blipFill>
          <a:blip r:embed="rId3" cstate="print"/>
          <a:srcRect/>
          <a:stretch>
            <a:fillRect/>
          </a:stretch>
        </p:blipFill>
        <p:spPr bwMode="auto">
          <a:xfrm>
            <a:off x="652218" y="836713"/>
            <a:ext cx="7848872" cy="4752528"/>
          </a:xfrm>
          <a:prstGeom prst="rect">
            <a:avLst/>
          </a:prstGeom>
          <a:noFill/>
          <a:ln w="28575">
            <a:solidFill>
              <a:schemeClr val="tx1"/>
            </a:solidFill>
          </a:ln>
        </p:spPr>
      </p:pic>
      <p:sp>
        <p:nvSpPr>
          <p:cNvPr id="4" name="Rounded Rectangle 3"/>
          <p:cNvSpPr/>
          <p:nvPr/>
        </p:nvSpPr>
        <p:spPr>
          <a:xfrm>
            <a:off x="1043608" y="188640"/>
            <a:ext cx="6696744" cy="50405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Cavernous </a:t>
            </a:r>
            <a:r>
              <a:rPr lang="en-US" sz="2400" b="1" i="1" dirty="0" err="1" smtClean="0"/>
              <a:t>Hemangioma</a:t>
            </a:r>
            <a:r>
              <a:rPr lang="en-US" sz="2400" b="1" i="1" dirty="0" smtClean="0"/>
              <a:t> of Skin – HPF</a:t>
            </a:r>
            <a:endParaRPr lang="en-US" sz="2400" b="1" i="1" dirty="0"/>
          </a:p>
        </p:txBody>
      </p:sp>
      <p:sp>
        <p:nvSpPr>
          <p:cNvPr id="5" name="Rectangle 4"/>
          <p:cNvSpPr/>
          <p:nvPr/>
        </p:nvSpPr>
        <p:spPr>
          <a:xfrm>
            <a:off x="509342" y="5589240"/>
            <a:ext cx="7848872" cy="369332"/>
          </a:xfrm>
          <a:prstGeom prst="rect">
            <a:avLst/>
          </a:prstGeom>
        </p:spPr>
        <p:txBody>
          <a:bodyPr wrap="square">
            <a:spAutoFit/>
          </a:bodyPr>
          <a:lstStyle/>
          <a:p>
            <a:pPr algn="ctr"/>
            <a:r>
              <a:rPr lang="en-US" b="1" i="1" dirty="0" smtClean="0"/>
              <a:t>Large cavernous </a:t>
            </a:r>
            <a:r>
              <a:rPr lang="en-US" b="1" i="1" dirty="0" err="1" smtClean="0"/>
              <a:t>hemangioma</a:t>
            </a:r>
            <a:endParaRPr lang="en-US" b="1" i="1" dirty="0" smtClean="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88113671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85852" y="1714488"/>
            <a:ext cx="7572428" cy="2434592"/>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7- Teratoma (dermoid cyst) </a:t>
            </a:r>
            <a:br>
              <a:rPr lang="en-US" b="1" i="1" dirty="0" smtClean="0">
                <a:solidFill>
                  <a:srgbClr val="00CCFF"/>
                </a:solidFill>
                <a:effectLst>
                  <a:outerShdw blurRad="38100" dist="38100" dir="2700000" algn="tl">
                    <a:srgbClr val="000000">
                      <a:alpha val="43137"/>
                    </a:srgbClr>
                  </a:outerShdw>
                </a:effectLst>
              </a:rPr>
            </a:br>
            <a:r>
              <a:rPr lang="en-US" b="1" i="1" dirty="0" smtClean="0">
                <a:solidFill>
                  <a:srgbClr val="00CCFF"/>
                </a:solidFill>
                <a:effectLst>
                  <a:outerShdw blurRad="38100" dist="38100" dir="2700000" algn="tl">
                    <a:srgbClr val="000000">
                      <a:alpha val="43137"/>
                    </a:srgbClr>
                  </a:outerShdw>
                </a:effectLst>
              </a:rPr>
              <a:t>of the ovary</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83285177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Cotran\Images\CH24\F024046.jpg"/>
          <p:cNvPicPr>
            <a:picLocks noChangeAspect="1" noChangeArrowheads="1"/>
          </p:cNvPicPr>
          <p:nvPr/>
        </p:nvPicPr>
        <p:blipFill>
          <a:blip r:embed="rId3" cstate="print"/>
          <a:srcRect/>
          <a:stretch>
            <a:fillRect/>
          </a:stretch>
        </p:blipFill>
        <p:spPr bwMode="auto">
          <a:xfrm>
            <a:off x="755576" y="836712"/>
            <a:ext cx="7467600" cy="4872037"/>
          </a:xfrm>
          <a:prstGeom prst="rect">
            <a:avLst/>
          </a:prstGeom>
          <a:noFill/>
          <a:ln w="28575">
            <a:solidFill>
              <a:schemeClr val="tx1"/>
            </a:solidFill>
          </a:ln>
        </p:spPr>
      </p:pic>
      <p:sp>
        <p:nvSpPr>
          <p:cNvPr id="7" name="Rounded Rectangle 6"/>
          <p:cNvSpPr/>
          <p:nvPr/>
        </p:nvSpPr>
        <p:spPr>
          <a:xfrm>
            <a:off x="1259632" y="116632"/>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8" name="Rectangle 7"/>
          <p:cNvSpPr/>
          <p:nvPr/>
        </p:nvSpPr>
        <p:spPr>
          <a:xfrm>
            <a:off x="755576" y="5961474"/>
            <a:ext cx="7488832" cy="707886"/>
          </a:xfrm>
          <a:prstGeom prst="rect">
            <a:avLst/>
          </a:prstGeom>
        </p:spPr>
        <p:txBody>
          <a:bodyPr wrap="square">
            <a:spAutoFit/>
          </a:bodyPr>
          <a:lstStyle/>
          <a:p>
            <a:pPr algn="ctr"/>
            <a:r>
              <a:rPr lang="en-US" sz="2000" b="1" i="1" dirty="0" smtClean="0"/>
              <a:t>Opened mature cystic teratoma ( dermoid cyst ) shows hair (bottom ) and a mixture of tissues .</a:t>
            </a:r>
            <a:endParaRPr lang="en-US" sz="2000" b="1" i="1" dirty="0"/>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35045007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3" r:link="rId4" cstate="print">
            <a:lum bright="6000"/>
          </a:blip>
          <a:srcRect b="23607"/>
          <a:stretch>
            <a:fillRect/>
          </a:stretch>
        </p:blipFill>
        <p:spPr bwMode="auto">
          <a:xfrm>
            <a:off x="916360" y="980728"/>
            <a:ext cx="7160840" cy="4392488"/>
          </a:xfrm>
          <a:prstGeom prst="rect">
            <a:avLst/>
          </a:prstGeom>
          <a:noFill/>
          <a:ln w="28575">
            <a:solidFill>
              <a:schemeClr val="tx1"/>
            </a:solidFill>
            <a:miter lim="800000"/>
            <a:headEnd/>
            <a:tailEnd/>
          </a:ln>
        </p:spPr>
      </p:pic>
      <p:sp>
        <p:nvSpPr>
          <p:cNvPr id="6" name="Rounded Rectangle 5"/>
          <p:cNvSpPr/>
          <p:nvPr/>
        </p:nvSpPr>
        <p:spPr>
          <a:xfrm>
            <a:off x="1187624" y="260648"/>
            <a:ext cx="648072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Adenomatous polyp of the colon</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539552" y="5373216"/>
            <a:ext cx="8604448" cy="400110"/>
          </a:xfrm>
          <a:prstGeom prst="rect">
            <a:avLst/>
          </a:prstGeom>
        </p:spPr>
        <p:txBody>
          <a:bodyPr wrap="square">
            <a:spAutoFit/>
          </a:bodyPr>
          <a:lstStyle/>
          <a:p>
            <a:pPr algn="ctr"/>
            <a:r>
              <a:rPr lang="en-US" sz="2000" b="1" i="1" dirty="0" err="1" smtClean="0"/>
              <a:t>Polypoid</a:t>
            </a:r>
            <a:r>
              <a:rPr lang="en-US" sz="2000" b="1" i="1" dirty="0" smtClean="0"/>
              <a:t> </a:t>
            </a:r>
            <a:r>
              <a:rPr lang="en-US" sz="2000" b="1" i="1" dirty="0"/>
              <a:t>lesion showing a </a:t>
            </a:r>
            <a:r>
              <a:rPr lang="en-US" sz="2000" b="1" i="1" dirty="0" err="1"/>
              <a:t>haemorrhagic</a:t>
            </a:r>
            <a:r>
              <a:rPr lang="en-US" sz="2000" b="1" i="1" dirty="0"/>
              <a:t> area on its surface </a:t>
            </a:r>
            <a:r>
              <a:rPr lang="en-US" sz="2000" b="1" i="1" dirty="0" smtClean="0"/>
              <a:t>and </a:t>
            </a:r>
            <a:r>
              <a:rPr lang="en-US" sz="2000" b="1" i="1" dirty="0" smtClean="0"/>
              <a:t>a long narrow stalk. </a:t>
            </a:r>
            <a:endParaRPr lang="en-US" sz="2000" b="1" i="1" dirty="0" smtClean="0"/>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8" name="Rectangle 7"/>
          <p:cNvSpPr/>
          <p:nvPr/>
        </p:nvSpPr>
        <p:spPr>
          <a:xfrm>
            <a:off x="76200" y="6019800"/>
            <a:ext cx="8915400" cy="646331"/>
          </a:xfrm>
          <a:prstGeom prst="rect">
            <a:avLst/>
          </a:prstGeom>
          <a:solidFill>
            <a:schemeClr val="accent1">
              <a:lumMod val="60000"/>
              <a:lumOff val="40000"/>
            </a:schemeClr>
          </a:solidFill>
        </p:spPr>
        <p:txBody>
          <a:bodyPr wrap="square">
            <a:spAutoFit/>
          </a:bodyPr>
          <a:lstStyle/>
          <a:p>
            <a:pPr algn="ctr"/>
            <a:r>
              <a:rPr lang="en-US" b="1" i="1" dirty="0" smtClean="0"/>
              <a:t>The size of this polyp--above 2 cm--makes the possibility of malignancy more likely, but this polyp proved to be benign</a:t>
            </a:r>
            <a:endParaRPr lang="en-US" b="1" i="1" dirty="0"/>
          </a:p>
        </p:txBody>
      </p:sp>
    </p:spTree>
    <p:extLst>
      <p:ext uri="{BB962C8B-B14F-4D97-AF65-F5344CB8AC3E}">
        <p14:creationId xmlns:p14="http://schemas.microsoft.com/office/powerpoint/2010/main" xmlns="" val="13216285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5613047"/>
            <a:ext cx="7776864" cy="1231106"/>
          </a:xfrm>
          <a:prstGeom prst="rect">
            <a:avLst/>
          </a:prstGeom>
        </p:spPr>
        <p:txBody>
          <a:bodyPr wrap="square">
            <a:spAutoFit/>
          </a:bodyPr>
          <a:lstStyle/>
          <a:p>
            <a:pPr algn="ctr"/>
            <a:r>
              <a:rPr lang="en-US" b="1" i="1" dirty="0" smtClean="0"/>
              <a:t>This 4.0 cm dermoid cyst is filled with greasy material (keratin and sebaceous secretions) and shows tufts of hair. </a:t>
            </a:r>
            <a:endParaRPr lang="en-US" b="1" i="1" dirty="0" smtClean="0"/>
          </a:p>
          <a:p>
            <a:pPr algn="ctr"/>
            <a:r>
              <a:rPr lang="en-US" b="1" i="1" dirty="0" smtClean="0"/>
              <a:t>The </a:t>
            </a:r>
            <a:r>
              <a:rPr lang="en-US" b="1" i="1" dirty="0" smtClean="0"/>
              <a:t>rounded solid area at the bottom is called </a:t>
            </a:r>
            <a:r>
              <a:rPr lang="en-US" sz="2000" b="1" i="1" dirty="0" smtClean="0">
                <a:solidFill>
                  <a:srgbClr val="FF0000"/>
                </a:solidFill>
              </a:rPr>
              <a:t>Rokitansky's protruberance</a:t>
            </a:r>
            <a:r>
              <a:rPr lang="en-US" b="1" i="1" dirty="0" smtClean="0"/>
              <a:t>. Microscopically, it also showed foci of neural tissue. </a:t>
            </a:r>
            <a:endParaRPr lang="en-US" b="1" i="1" dirty="0"/>
          </a:p>
        </p:txBody>
      </p:sp>
      <p:pic>
        <p:nvPicPr>
          <p:cNvPr id="315394" name="Picture 2" descr="http://www.webpathology.com/slides/slides/Ovary_MatureCysticTeratomaGross1.jpg"/>
          <p:cNvPicPr>
            <a:picLocks noChangeAspect="1" noChangeArrowheads="1"/>
          </p:cNvPicPr>
          <p:nvPr/>
        </p:nvPicPr>
        <p:blipFill>
          <a:blip r:embed="rId2" cstate="print"/>
          <a:srcRect/>
          <a:stretch>
            <a:fillRect/>
          </a:stretch>
        </p:blipFill>
        <p:spPr bwMode="auto">
          <a:xfrm>
            <a:off x="899592" y="797024"/>
            <a:ext cx="7200800" cy="4792216"/>
          </a:xfrm>
          <a:prstGeom prst="rect">
            <a:avLst/>
          </a:prstGeom>
          <a:noFill/>
          <a:ln w="28575">
            <a:solidFill>
              <a:schemeClr val="tx1"/>
            </a:solidFill>
          </a:ln>
        </p:spPr>
      </p:pic>
      <p:sp>
        <p:nvSpPr>
          <p:cNvPr id="4" name="Rounded Rectangle 3"/>
          <p:cNvSpPr/>
          <p:nvPr/>
        </p:nvSpPr>
        <p:spPr>
          <a:xfrm>
            <a:off x="1259632" y="116632"/>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9" name="Up Arrow 8"/>
          <p:cNvSpPr/>
          <p:nvPr/>
        </p:nvSpPr>
        <p:spPr>
          <a:xfrm>
            <a:off x="5486400" y="4800600"/>
            <a:ext cx="152400" cy="1371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6884244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467544" y="764704"/>
            <a:ext cx="7992888" cy="4536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701824" y="5340952"/>
            <a:ext cx="7668344" cy="1200329"/>
          </a:xfrm>
          <a:prstGeom prst="rect">
            <a:avLst/>
          </a:prstGeom>
        </p:spPr>
        <p:txBody>
          <a:bodyPr wrap="square">
            <a:spAutoFit/>
          </a:bodyPr>
          <a:lstStyle/>
          <a:p>
            <a:pPr algn="ctr"/>
            <a:r>
              <a:rPr lang="en-US" b="1" i="1" dirty="0" smtClean="0"/>
              <a:t>Stratified  Squamous epithelium with underlying sweat glands, sebaceous glands, hair follicles, columnar ciliated epithelium, mucous and serous glands and structures from other germ layers such as bone and cartilage, lymphoid tissue, </a:t>
            </a:r>
            <a:r>
              <a:rPr lang="en-US" b="1" i="1" dirty="0" smtClean="0"/>
              <a:t>fat and </a:t>
            </a:r>
            <a:r>
              <a:rPr lang="en-US" b="1" i="1" dirty="0" smtClean="0"/>
              <a:t>brain tissue containing neurons and glial cells</a:t>
            </a:r>
            <a:endParaRPr lang="en-US" b="1" i="1" dirty="0"/>
          </a:p>
        </p:txBody>
      </p:sp>
      <p:sp>
        <p:nvSpPr>
          <p:cNvPr id="6" name="Rounded Rectangle 5"/>
          <p:cNvSpPr/>
          <p:nvPr/>
        </p:nvSpPr>
        <p:spPr>
          <a:xfrm>
            <a:off x="1259632" y="116632"/>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cxnSp>
        <p:nvCxnSpPr>
          <p:cNvPr id="8" name="Straight Arrow Connector 7"/>
          <p:cNvCxnSpPr/>
          <p:nvPr/>
        </p:nvCxnSpPr>
        <p:spPr>
          <a:xfrm flipH="1" flipV="1">
            <a:off x="2667000" y="4724400"/>
            <a:ext cx="3810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029200" y="2133600"/>
            <a:ext cx="1447800" cy="388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352800" y="2667000"/>
            <a:ext cx="2590800" cy="3352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5181600" y="1295400"/>
            <a:ext cx="1066800" cy="441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55380969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descr="http://www.webpathology.com/slides/slides/Ovary_GermCellTumors_MatureTeratoma5.jpg"/>
          <p:cNvPicPr>
            <a:picLocks noChangeAspect="1" noChangeArrowheads="1"/>
          </p:cNvPicPr>
          <p:nvPr/>
        </p:nvPicPr>
        <p:blipFill>
          <a:blip r:embed="rId2" cstate="print"/>
          <a:srcRect/>
          <a:stretch>
            <a:fillRect/>
          </a:stretch>
        </p:blipFill>
        <p:spPr bwMode="auto">
          <a:xfrm>
            <a:off x="683568" y="836712"/>
            <a:ext cx="7631410" cy="4854699"/>
          </a:xfrm>
          <a:prstGeom prst="rect">
            <a:avLst/>
          </a:prstGeom>
          <a:noFill/>
          <a:ln w="28575">
            <a:solidFill>
              <a:schemeClr val="tx1"/>
            </a:solidFill>
          </a:ln>
        </p:spPr>
      </p:pic>
      <p:sp>
        <p:nvSpPr>
          <p:cNvPr id="3" name="Rectangle 2"/>
          <p:cNvSpPr/>
          <p:nvPr/>
        </p:nvSpPr>
        <p:spPr>
          <a:xfrm>
            <a:off x="611560" y="5807005"/>
            <a:ext cx="7560840" cy="707886"/>
          </a:xfrm>
          <a:prstGeom prst="rect">
            <a:avLst/>
          </a:prstGeom>
        </p:spPr>
        <p:txBody>
          <a:bodyPr wrap="square">
            <a:spAutoFit/>
          </a:bodyPr>
          <a:lstStyle/>
          <a:p>
            <a:pPr algn="ctr"/>
            <a:r>
              <a:rPr lang="en-US" sz="2000" b="1" i="1" dirty="0" smtClean="0"/>
              <a:t>This image shows skin and mucinous glands in </a:t>
            </a:r>
          </a:p>
          <a:p>
            <a:pPr algn="ctr"/>
            <a:r>
              <a:rPr lang="en-US" sz="2000" b="1" i="1" dirty="0" smtClean="0"/>
              <a:t>a mature solid teratoma of the ovary</a:t>
            </a:r>
            <a:endParaRPr lang="en-US" sz="2000" b="1" i="1" dirty="0"/>
          </a:p>
        </p:txBody>
      </p:sp>
      <p:sp>
        <p:nvSpPr>
          <p:cNvPr id="4" name="Rounded Rectangle 3"/>
          <p:cNvSpPr/>
          <p:nvPr/>
        </p:nvSpPr>
        <p:spPr>
          <a:xfrm>
            <a:off x="1259632" y="116632"/>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80376542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descr="polyp"/>
          <p:cNvSpPr>
            <a:spLocks noGrp="1" noChangeAspect="1" noChangeArrowheads="1"/>
          </p:cNvSpPr>
          <p:nvPr isPhoto="1"/>
        </p:nvSpPr>
        <p:spPr bwMode="auto">
          <a:xfrm>
            <a:off x="395536" y="908720"/>
            <a:ext cx="3960440" cy="4392488"/>
          </a:xfrm>
          <a:prstGeom prst="rect">
            <a:avLst/>
          </a:prstGeom>
          <a:blipFill dpi="0" rotWithShape="1">
            <a:blip r:embed="rId2" cstate="print"/>
            <a:srcRect/>
            <a:stretch>
              <a:fillRect b="-25856"/>
            </a:stretch>
          </a:blipFill>
          <a:ln w="28575">
            <a:solidFill>
              <a:schemeClr val="tx1"/>
            </a:solidFill>
            <a:miter lim="800000"/>
            <a:headEnd/>
            <a:tailEnd/>
          </a:ln>
          <a:effectLst/>
        </p:spPr>
        <p:txBody>
          <a:bodyPr/>
          <a:lstStyle/>
          <a:p>
            <a:endParaRPr lang="en-US"/>
          </a:p>
        </p:txBody>
      </p:sp>
      <p:pic>
        <p:nvPicPr>
          <p:cNvPr id="74754" name="Picture 2" descr="http://library.med.utah.edu/WebPath/jpeg4/GI115.jpg"/>
          <p:cNvPicPr>
            <a:picLocks noChangeAspect="1" noChangeArrowheads="1"/>
          </p:cNvPicPr>
          <p:nvPr/>
        </p:nvPicPr>
        <p:blipFill>
          <a:blip r:embed="rId3" cstate="print"/>
          <a:srcRect/>
          <a:stretch>
            <a:fillRect/>
          </a:stretch>
        </p:blipFill>
        <p:spPr bwMode="auto">
          <a:xfrm>
            <a:off x="4572000" y="908720"/>
            <a:ext cx="4032448" cy="4392489"/>
          </a:xfrm>
          <a:prstGeom prst="rect">
            <a:avLst/>
          </a:prstGeom>
          <a:noFill/>
          <a:ln w="28575">
            <a:solidFill>
              <a:schemeClr val="tx1"/>
            </a:solidFill>
          </a:ln>
        </p:spPr>
      </p:pic>
      <p:sp>
        <p:nvSpPr>
          <p:cNvPr id="5" name="Rectangle 4"/>
          <p:cNvSpPr/>
          <p:nvPr/>
        </p:nvSpPr>
        <p:spPr>
          <a:xfrm>
            <a:off x="0" y="5380672"/>
            <a:ext cx="9144000" cy="1015663"/>
          </a:xfrm>
          <a:prstGeom prst="rect">
            <a:avLst/>
          </a:prstGeom>
        </p:spPr>
        <p:txBody>
          <a:bodyPr wrap="square">
            <a:spAutoFit/>
          </a:bodyPr>
          <a:lstStyle/>
          <a:p>
            <a:pPr algn="ctr"/>
            <a:r>
              <a:rPr lang="en-US" b="1" i="1" dirty="0" smtClean="0"/>
              <a:t>This small adenomatous polyp (tubular adenoma) on a small stalk is seen microscopically to have more </a:t>
            </a:r>
            <a:r>
              <a:rPr lang="en-US" sz="2400" b="1" i="1" dirty="0" smtClean="0">
                <a:solidFill>
                  <a:srgbClr val="FF0000"/>
                </a:solidFill>
              </a:rPr>
              <a:t>crowded, disorganized glands </a:t>
            </a:r>
            <a:r>
              <a:rPr lang="en-US" b="1" i="1" dirty="0" smtClean="0"/>
              <a:t>than the normal underlying colonic mucosa. </a:t>
            </a:r>
            <a:endParaRPr lang="en-US" b="1" i="1" dirty="0" smtClean="0"/>
          </a:p>
          <a:p>
            <a:pPr algn="ctr"/>
            <a:r>
              <a:rPr lang="en-US" b="1" i="1" dirty="0" smtClean="0"/>
              <a:t>Goblet </a:t>
            </a:r>
            <a:r>
              <a:rPr lang="en-US" b="1" i="1" dirty="0" smtClean="0"/>
              <a:t>cells are less numerous and the cells lining the glands of the polyp have hyperchromatic nuclei</a:t>
            </a:r>
            <a:endParaRPr lang="en-US" b="1" i="1" dirty="0"/>
          </a:p>
        </p:txBody>
      </p:sp>
      <p:sp>
        <p:nvSpPr>
          <p:cNvPr id="6" name="Rounded Rectangle 5"/>
          <p:cNvSpPr/>
          <p:nvPr/>
        </p:nvSpPr>
        <p:spPr>
          <a:xfrm>
            <a:off x="1187624" y="260648"/>
            <a:ext cx="648072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Adenomatous polyp of the colon</a:t>
            </a:r>
            <a:endParaRPr lang="en-US" sz="2400" b="1" i="1" dirty="0">
              <a:effectLst>
                <a:outerShdw blurRad="38100" dist="38100" dir="2700000" algn="tl">
                  <a:srgbClr val="000000">
                    <a:alpha val="43137"/>
                  </a:srgbClr>
                </a:outerShdw>
              </a:effectLst>
            </a:endParaRPr>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1824708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http://library.med.utah.edu/WebPath/jpeg4/GI068.jpg"/>
          <p:cNvPicPr>
            <a:picLocks noChangeAspect="1" noChangeArrowheads="1"/>
          </p:cNvPicPr>
          <p:nvPr/>
        </p:nvPicPr>
        <p:blipFill>
          <a:blip r:embed="rId2" cstate="print"/>
          <a:srcRect/>
          <a:stretch>
            <a:fillRect/>
          </a:stretch>
        </p:blipFill>
        <p:spPr bwMode="auto">
          <a:xfrm>
            <a:off x="539552" y="980728"/>
            <a:ext cx="7992888" cy="4608512"/>
          </a:xfrm>
          <a:prstGeom prst="rect">
            <a:avLst/>
          </a:prstGeom>
          <a:noFill/>
          <a:ln w="28575">
            <a:solidFill>
              <a:schemeClr val="tx1"/>
            </a:solidFill>
          </a:ln>
        </p:spPr>
      </p:pic>
      <p:sp>
        <p:nvSpPr>
          <p:cNvPr id="3" name="Rectangle 2"/>
          <p:cNvSpPr/>
          <p:nvPr/>
        </p:nvSpPr>
        <p:spPr>
          <a:xfrm>
            <a:off x="467544" y="5613047"/>
            <a:ext cx="7848872" cy="923330"/>
          </a:xfrm>
          <a:prstGeom prst="rect">
            <a:avLst/>
          </a:prstGeom>
        </p:spPr>
        <p:txBody>
          <a:bodyPr wrap="square">
            <a:spAutoFit/>
          </a:bodyPr>
          <a:lstStyle/>
          <a:p>
            <a:pPr algn="ctr"/>
            <a:r>
              <a:rPr lang="en-US" b="1" i="1" dirty="0" smtClean="0"/>
              <a:t>A microscopic comparison of normal colonic mucosa on the right and that of an adenomatous polyp (tubular adenoma) on the left is seen here. The neoplastic glands are more irregular with darker (hyperchromatic) and more crowded nuclei</a:t>
            </a:r>
            <a:endParaRPr lang="en-US" b="1" i="1" dirty="0"/>
          </a:p>
        </p:txBody>
      </p:sp>
      <p:sp>
        <p:nvSpPr>
          <p:cNvPr id="4" name="Rounded Rectangle 3"/>
          <p:cNvSpPr/>
          <p:nvPr/>
        </p:nvSpPr>
        <p:spPr>
          <a:xfrm>
            <a:off x="1676400" y="260648"/>
            <a:ext cx="5991944"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Adenomatous polyp of the colon</a:t>
            </a:r>
            <a:endParaRPr lang="en-US" sz="2400" b="1" i="1" dirty="0">
              <a:effectLst>
                <a:outerShdw blurRad="38100" dist="38100" dir="2700000" algn="tl">
                  <a:srgbClr val="000000">
                    <a:alpha val="43137"/>
                  </a:srgbClr>
                </a:outerShdw>
              </a:effectLst>
            </a:endParaRPr>
          </a:p>
        </p:txBody>
      </p:sp>
      <p:cxnSp>
        <p:nvCxnSpPr>
          <p:cNvPr id="6" name="Straight Connector 5"/>
          <p:cNvCxnSpPr>
            <a:stCxn id="347138" idx="0"/>
          </p:cNvCxnSpPr>
          <p:nvPr/>
        </p:nvCxnSpPr>
        <p:spPr>
          <a:xfrm>
            <a:off x="4535996" y="980728"/>
            <a:ext cx="108012" cy="46085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8" name="TextBox 7"/>
          <p:cNvSpPr txBox="1"/>
          <p:nvPr/>
        </p:nvSpPr>
        <p:spPr>
          <a:xfrm>
            <a:off x="714348" y="304800"/>
            <a:ext cx="657252" cy="369332"/>
          </a:xfrm>
          <a:prstGeom prst="rect">
            <a:avLst/>
          </a:prstGeom>
          <a:noFill/>
        </p:spPr>
        <p:txBody>
          <a:bodyPr wrap="square" rtlCol="0">
            <a:spAutoFit/>
          </a:bodyPr>
          <a:lstStyle/>
          <a:p>
            <a:r>
              <a:rPr lang="en-US" dirty="0" smtClean="0"/>
              <a:t>Right</a:t>
            </a:r>
            <a:endParaRPr lang="en-US" dirty="0"/>
          </a:p>
        </p:txBody>
      </p:sp>
      <p:sp>
        <p:nvSpPr>
          <p:cNvPr id="11" name="TextBox 10"/>
          <p:cNvSpPr txBox="1"/>
          <p:nvPr/>
        </p:nvSpPr>
        <p:spPr>
          <a:xfrm>
            <a:off x="7848600" y="301481"/>
            <a:ext cx="523924" cy="369332"/>
          </a:xfrm>
          <a:prstGeom prst="rect">
            <a:avLst/>
          </a:prstGeom>
          <a:noFill/>
        </p:spPr>
        <p:txBody>
          <a:bodyPr wrap="square" rtlCol="0">
            <a:spAutoFit/>
          </a:bodyPr>
          <a:lstStyle/>
          <a:p>
            <a:r>
              <a:rPr lang="en-US" dirty="0" smtClean="0"/>
              <a:t>Left</a:t>
            </a:r>
            <a:endParaRPr lang="en-US" dirty="0"/>
          </a:p>
        </p:txBody>
      </p:sp>
      <p:sp>
        <p:nvSpPr>
          <p:cNvPr id="12" name="Rectangle 11"/>
          <p:cNvSpPr/>
          <p:nvPr/>
        </p:nvSpPr>
        <p:spPr>
          <a:xfrm>
            <a:off x="3581400" y="990600"/>
            <a:ext cx="885179" cy="369332"/>
          </a:xfrm>
          <a:prstGeom prst="rect">
            <a:avLst/>
          </a:prstGeom>
          <a:solidFill>
            <a:schemeClr val="accent2"/>
          </a:solidFill>
        </p:spPr>
        <p:txBody>
          <a:bodyPr wrap="none">
            <a:spAutoFit/>
          </a:bodyPr>
          <a:lstStyle/>
          <a:p>
            <a:r>
              <a:rPr lang="en-US" b="1" i="1" dirty="0" smtClean="0"/>
              <a:t>normal </a:t>
            </a:r>
            <a:endParaRPr lang="en-US" dirty="0"/>
          </a:p>
        </p:txBody>
      </p:sp>
    </p:spTree>
    <p:extLst>
      <p:ext uri="{BB962C8B-B14F-4D97-AF65-F5344CB8AC3E}">
        <p14:creationId xmlns:p14="http://schemas.microsoft.com/office/powerpoint/2010/main" xmlns="" val="160898221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28794" y="2571744"/>
            <a:ext cx="6172200" cy="1240904"/>
          </a:xfrm>
        </p:spPr>
        <p:txBody>
          <a:bodyPr>
            <a:normAutofit/>
          </a:bodyPr>
          <a:lstStyle/>
          <a:p>
            <a:pPr algn="ctr"/>
            <a:r>
              <a:rPr lang="en-US" sz="4800" b="1" i="1" dirty="0" smtClean="0">
                <a:solidFill>
                  <a:srgbClr val="00CCFF"/>
                </a:solidFill>
                <a:effectLst>
                  <a:outerShdw blurRad="38100" dist="38100" dir="2700000" algn="tl">
                    <a:srgbClr val="000000">
                      <a:alpha val="43137"/>
                    </a:srgbClr>
                  </a:outerShdw>
                </a:effectLst>
              </a:rPr>
              <a:t>2- Lipoma</a:t>
            </a:r>
            <a:endParaRPr lang="en-US" sz="4800"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03277675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descr="http://meded.ucsd.edu/clinicalimg/skin_lipoma.jpg"/>
          <p:cNvPicPr>
            <a:picLocks noChangeAspect="1" noChangeArrowheads="1"/>
          </p:cNvPicPr>
          <p:nvPr/>
        </p:nvPicPr>
        <p:blipFill>
          <a:blip r:embed="rId3" cstate="print"/>
          <a:srcRect/>
          <a:stretch>
            <a:fillRect/>
          </a:stretch>
        </p:blipFill>
        <p:spPr bwMode="auto">
          <a:xfrm>
            <a:off x="4644008" y="1268760"/>
            <a:ext cx="3888432" cy="4248471"/>
          </a:xfrm>
          <a:prstGeom prst="rect">
            <a:avLst/>
          </a:prstGeom>
          <a:noFill/>
          <a:ln w="28575">
            <a:solidFill>
              <a:schemeClr val="tx1"/>
            </a:solidFill>
            <a:miter lim="800000"/>
            <a:headEnd/>
            <a:tailEnd/>
          </a:ln>
        </p:spPr>
      </p:pic>
      <p:sp>
        <p:nvSpPr>
          <p:cNvPr id="71684" name="Rectangle 3"/>
          <p:cNvSpPr>
            <a:spLocks noChangeArrowheads="1"/>
          </p:cNvSpPr>
          <p:nvPr/>
        </p:nvSpPr>
        <p:spPr bwMode="auto">
          <a:xfrm>
            <a:off x="914400" y="5589240"/>
            <a:ext cx="6800872" cy="923330"/>
          </a:xfrm>
          <a:prstGeom prst="rect">
            <a:avLst/>
          </a:prstGeom>
          <a:solidFill>
            <a:schemeClr val="accent1">
              <a:lumMod val="60000"/>
              <a:lumOff val="40000"/>
            </a:schemeClr>
          </a:solidFill>
          <a:ln w="9525">
            <a:noFill/>
            <a:miter lim="800000"/>
            <a:headEnd/>
            <a:tailEnd/>
          </a:ln>
        </p:spPr>
        <p:txBody>
          <a:bodyPr wrap="square">
            <a:spAutoFit/>
          </a:bodyPr>
          <a:lstStyle/>
          <a:p>
            <a:pPr algn="ctr"/>
            <a:r>
              <a:rPr lang="en-US" b="1" i="1" dirty="0"/>
              <a:t>Benign, slow growing, subcutaneous skin growth. In this case, the lipoma is rather </a:t>
            </a:r>
            <a:r>
              <a:rPr lang="en-US" b="1" i="1" dirty="0" smtClean="0"/>
              <a:t>large and </a:t>
            </a:r>
            <a:r>
              <a:rPr lang="en-US" b="1" i="1" dirty="0"/>
              <a:t>located in the neck region. </a:t>
            </a:r>
            <a:endParaRPr lang="en-US" b="1" i="1" dirty="0" smtClean="0"/>
          </a:p>
          <a:p>
            <a:pPr algn="ctr"/>
            <a:r>
              <a:rPr lang="en-US" b="1" i="1" dirty="0" smtClean="0"/>
              <a:t>On </a:t>
            </a:r>
            <a:r>
              <a:rPr lang="en-US" b="1" i="1" dirty="0"/>
              <a:t>palpation, these are soft, </a:t>
            </a:r>
            <a:r>
              <a:rPr lang="en-US" b="1" i="1" dirty="0" smtClean="0"/>
              <a:t>non tender</a:t>
            </a:r>
            <a:r>
              <a:rPr lang="en-US" b="1" i="1" dirty="0"/>
              <a:t>, and </a:t>
            </a:r>
            <a:r>
              <a:rPr lang="en-US" b="1" i="1" dirty="0" smtClean="0"/>
              <a:t>mobile if it is small size. </a:t>
            </a:r>
            <a:endParaRPr lang="en-US" b="1" i="1" dirty="0"/>
          </a:p>
        </p:txBody>
      </p:sp>
      <p:sp>
        <p:nvSpPr>
          <p:cNvPr id="6" name="Rounded Rectangle 5"/>
          <p:cNvSpPr/>
          <p:nvPr/>
        </p:nvSpPr>
        <p:spPr>
          <a:xfrm>
            <a:off x="1907704" y="260648"/>
            <a:ext cx="4824536" cy="648072"/>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Lipoma of the Neck</a:t>
            </a:r>
            <a:endParaRPr lang="en-US" sz="2400" b="1" i="1" dirty="0"/>
          </a:p>
        </p:txBody>
      </p:sp>
      <p:pic>
        <p:nvPicPr>
          <p:cNvPr id="72707" name="Picture 3" descr="http://t1.gstatic.com/images?q=tbn:ANd9GcQpGwIloTaFcfsk6gYvxC4f9eVxt1v7FKqF12VJ_CpNoi3Q7RCm">
            <a:hlinkClick r:id="rId4"/>
          </p:cNvPr>
          <p:cNvPicPr>
            <a:picLocks noChangeAspect="1" noChangeArrowheads="1"/>
          </p:cNvPicPr>
          <p:nvPr/>
        </p:nvPicPr>
        <p:blipFill>
          <a:blip r:embed="rId5" cstate="print"/>
          <a:srcRect/>
          <a:stretch>
            <a:fillRect/>
          </a:stretch>
        </p:blipFill>
        <p:spPr bwMode="auto">
          <a:xfrm>
            <a:off x="323528" y="1268760"/>
            <a:ext cx="4092699" cy="4247381"/>
          </a:xfrm>
          <a:prstGeom prst="rect">
            <a:avLst/>
          </a:prstGeom>
          <a:noFill/>
          <a:ln w="28575">
            <a:solidFill>
              <a:schemeClr val="tx1"/>
            </a:solidFill>
          </a:ln>
        </p:spPr>
      </p:pic>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97975077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5613047"/>
            <a:ext cx="8610600" cy="984885"/>
          </a:xfrm>
          <a:prstGeom prst="rect">
            <a:avLst/>
          </a:prstGeom>
          <a:solidFill>
            <a:schemeClr val="accent1">
              <a:lumMod val="60000"/>
              <a:lumOff val="40000"/>
            </a:schemeClr>
          </a:solidFill>
        </p:spPr>
        <p:txBody>
          <a:bodyPr wrap="square">
            <a:spAutoFit/>
          </a:bodyPr>
          <a:lstStyle/>
          <a:p>
            <a:pPr algn="ctr"/>
            <a:r>
              <a:rPr lang="en-US" b="1" i="1" dirty="0" smtClean="0"/>
              <a:t>Lipoma is a benign tumor composed of mature adipose tissue. </a:t>
            </a:r>
            <a:endParaRPr lang="en-US" b="1" i="1" dirty="0"/>
          </a:p>
          <a:p>
            <a:pPr algn="ctr"/>
            <a:r>
              <a:rPr lang="en-US" sz="1600" b="1" i="1" dirty="0" smtClean="0"/>
              <a:t>Most </a:t>
            </a:r>
            <a:r>
              <a:rPr lang="en-US" sz="1600" b="1" i="1" dirty="0" smtClean="0"/>
              <a:t>of them are superficially located in the upper part of the body, although they can arise anywhere. </a:t>
            </a:r>
            <a:endParaRPr lang="en-US" sz="1600" b="1" i="1" dirty="0" smtClean="0"/>
          </a:p>
          <a:p>
            <a:pPr algn="ctr"/>
            <a:r>
              <a:rPr lang="en-US" sz="2400" b="1" i="1" dirty="0" smtClean="0">
                <a:solidFill>
                  <a:srgbClr val="FF0000"/>
                </a:solidFill>
              </a:rPr>
              <a:t>Grossly</a:t>
            </a:r>
            <a:r>
              <a:rPr lang="en-US" sz="2400" b="1" i="1" dirty="0" smtClean="0">
                <a:solidFill>
                  <a:srgbClr val="FF0000"/>
                </a:solidFill>
              </a:rPr>
              <a:t>, they appear bright yellow and lobulated</a:t>
            </a:r>
            <a:endParaRPr lang="en-US" sz="2400" b="1" i="1" dirty="0">
              <a:solidFill>
                <a:srgbClr val="FF0000"/>
              </a:solidFill>
            </a:endParaRPr>
          </a:p>
        </p:txBody>
      </p:sp>
      <p:pic>
        <p:nvPicPr>
          <p:cNvPr id="314371" name="Picture 3"/>
          <p:cNvPicPr>
            <a:picLocks noChangeAspect="1" noChangeArrowheads="1"/>
          </p:cNvPicPr>
          <p:nvPr/>
        </p:nvPicPr>
        <p:blipFill>
          <a:blip r:embed="rId2" cstate="print"/>
          <a:srcRect/>
          <a:stretch>
            <a:fillRect/>
          </a:stretch>
        </p:blipFill>
        <p:spPr bwMode="auto">
          <a:xfrm>
            <a:off x="611560" y="1052736"/>
            <a:ext cx="7740649" cy="4536505"/>
          </a:xfrm>
          <a:prstGeom prst="rect">
            <a:avLst/>
          </a:prstGeom>
          <a:noFill/>
          <a:ln w="28575">
            <a:solidFill>
              <a:schemeClr val="tx1"/>
            </a:solidFill>
            <a:miter lim="800000"/>
            <a:headEnd/>
            <a:tailEnd/>
          </a:ln>
        </p:spPr>
      </p:pic>
      <p:sp>
        <p:nvSpPr>
          <p:cNvPr id="6" name="Rounded Rectangle 5"/>
          <p:cNvSpPr/>
          <p:nvPr/>
        </p:nvSpPr>
        <p:spPr>
          <a:xfrm>
            <a:off x="1907704" y="260648"/>
            <a:ext cx="4824536" cy="648072"/>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Lipoma – Cut section</a:t>
            </a:r>
            <a:endParaRPr lang="en-US" sz="2400"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6093509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609600" y="228600"/>
            <a:ext cx="1538288" cy="579438"/>
          </a:xfrm>
          <a:prstGeom prst="rect">
            <a:avLst/>
          </a:prstGeom>
          <a:noFill/>
          <a:ln w="9525">
            <a:noFill/>
            <a:miter lim="800000"/>
            <a:headEnd/>
            <a:tailEnd/>
          </a:ln>
          <a:effectLst/>
        </p:spPr>
        <p:txBody>
          <a:bodyPr wrap="none">
            <a:spAutoFit/>
          </a:bodyPr>
          <a:lstStyle/>
          <a:p>
            <a:r>
              <a:rPr lang="en-US" altLang="en-US" sz="3200" b="1" u="sng" dirty="0">
                <a:solidFill>
                  <a:schemeClr val="bg1"/>
                </a:solidFill>
              </a:rPr>
              <a:t>Lipoma</a:t>
            </a:r>
          </a:p>
        </p:txBody>
      </p:sp>
      <p:sp>
        <p:nvSpPr>
          <p:cNvPr id="6" name="Rounded Rectangle 5"/>
          <p:cNvSpPr/>
          <p:nvPr/>
        </p:nvSpPr>
        <p:spPr>
          <a:xfrm>
            <a:off x="2339752" y="188640"/>
            <a:ext cx="4464496" cy="576064"/>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Lipoma with fat necrosis</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323528" y="5589240"/>
            <a:ext cx="7848872" cy="923330"/>
          </a:xfrm>
          <a:prstGeom prst="rect">
            <a:avLst/>
          </a:prstGeom>
        </p:spPr>
        <p:txBody>
          <a:bodyPr wrap="square">
            <a:spAutoFit/>
          </a:bodyPr>
          <a:lstStyle/>
          <a:p>
            <a:pPr algn="ctr"/>
            <a:r>
              <a:rPr lang="en-US" b="1" i="1" dirty="0" smtClean="0"/>
              <a:t>This picture shows an area of fat necrosis within a lipoma. The masses are comprised primarily of mature adipocytes. Histiocytes present within these areas should not be mistaken for lipoblasts</a:t>
            </a:r>
            <a:endParaRPr lang="en-US" b="1" i="1" dirty="0"/>
          </a:p>
        </p:txBody>
      </p:sp>
      <p:pic>
        <p:nvPicPr>
          <p:cNvPr id="66564" name="Picture 4"/>
          <p:cNvPicPr>
            <a:picLocks noChangeAspect="1" noChangeArrowheads="1"/>
          </p:cNvPicPr>
          <p:nvPr/>
        </p:nvPicPr>
        <p:blipFill>
          <a:blip r:embed="rId2" cstate="print"/>
          <a:srcRect/>
          <a:stretch>
            <a:fillRect/>
          </a:stretch>
        </p:blipFill>
        <p:spPr bwMode="auto">
          <a:xfrm>
            <a:off x="683568" y="908720"/>
            <a:ext cx="7704856" cy="4666303"/>
          </a:xfrm>
          <a:prstGeom prst="rect">
            <a:avLst/>
          </a:prstGeom>
          <a:noFill/>
          <a:ln w="28575">
            <a:solidFill>
              <a:schemeClr val="tx1"/>
            </a:solidFill>
            <a:miter lim="800000"/>
            <a:headEnd/>
            <a:tailEnd/>
          </a:ln>
        </p:spPr>
      </p:pic>
      <p:sp>
        <p:nvSpPr>
          <p:cNvPr id="10"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087117001"/>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59</TotalTime>
  <Words>983</Words>
  <Application>Microsoft Office PowerPoint</Application>
  <PresentationFormat>On-screen Show (4:3)</PresentationFormat>
  <Paragraphs>152</Paragraphs>
  <Slides>32</Slides>
  <Notes>13</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Equity</vt:lpstr>
      <vt:lpstr>NEOPLASIA --------- (Benign Tumors)</vt:lpstr>
      <vt:lpstr>1- Adenomatous Polyp of Rectum / Colon</vt:lpstr>
      <vt:lpstr>Slide 3</vt:lpstr>
      <vt:lpstr>Slide 4</vt:lpstr>
      <vt:lpstr>Slide 5</vt:lpstr>
      <vt:lpstr>2- Lipoma</vt:lpstr>
      <vt:lpstr>Slide 7</vt:lpstr>
      <vt:lpstr>Slide 8</vt:lpstr>
      <vt:lpstr>Slide 9</vt:lpstr>
      <vt:lpstr>3- Intradermal Nevus</vt:lpstr>
      <vt:lpstr>Slide 11</vt:lpstr>
      <vt:lpstr>Slide 12</vt:lpstr>
      <vt:lpstr>Slide 13</vt:lpstr>
      <vt:lpstr>4- Uterine Leiomyomata </vt:lpstr>
      <vt:lpstr>Slide 15</vt:lpstr>
      <vt:lpstr>Slide 16</vt:lpstr>
      <vt:lpstr>Slide 17</vt:lpstr>
      <vt:lpstr>Slide 18</vt:lpstr>
      <vt:lpstr>5- Chondroma</vt:lpstr>
      <vt:lpstr>Slide 20</vt:lpstr>
      <vt:lpstr> CHONDROMA OF BONE</vt:lpstr>
      <vt:lpstr>Slide 22</vt:lpstr>
      <vt:lpstr>6 - Hemangioma</vt:lpstr>
      <vt:lpstr>Slide 24</vt:lpstr>
      <vt:lpstr>Slide 25</vt:lpstr>
      <vt:lpstr>Slide 26</vt:lpstr>
      <vt:lpstr>Slide 27</vt:lpstr>
      <vt:lpstr>7- Teratoma (dermoid cyst)  of the ovary</vt:lpstr>
      <vt:lpstr>Slide 29</vt:lpstr>
      <vt:lpstr>Slide 30</vt:lpstr>
      <vt:lpstr>Slide 31</vt:lpstr>
      <vt:lpstr>Slide 32</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NEOPLASIA --------- (Benign Tumors)</dc:title>
  <dc:creator>DrShaesta</dc:creator>
  <cp:lastModifiedBy>DrShaesta</cp:lastModifiedBy>
  <cp:revision>3</cp:revision>
  <dcterms:created xsi:type="dcterms:W3CDTF">2014-11-02T05:57:28Z</dcterms:created>
  <dcterms:modified xsi:type="dcterms:W3CDTF">2014-11-02T06:57:07Z</dcterms:modified>
</cp:coreProperties>
</file>