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110" d="100"/>
          <a:sy n="110"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8C308-5B14-4AA8-A0D3-7F1C15910067}"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E3801-A1D2-4BE2-BF37-ED865DBCDCD6}" type="slidenum">
              <a:rPr lang="en-US" smtClean="0"/>
              <a:t>‹#›</a:t>
            </a:fld>
            <a:endParaRPr lang="en-US"/>
          </a:p>
        </p:txBody>
      </p:sp>
    </p:spTree>
    <p:extLst>
      <p:ext uri="{BB962C8B-B14F-4D97-AF65-F5344CB8AC3E}">
        <p14:creationId xmlns:p14="http://schemas.microsoft.com/office/powerpoint/2010/main" val="246389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E3801-A1D2-4BE2-BF37-ED865DBCDCD6}" type="slidenum">
              <a:rPr lang="en-US" smtClean="0"/>
              <a:t>3</a:t>
            </a:fld>
            <a:endParaRPr lang="en-US"/>
          </a:p>
        </p:txBody>
      </p:sp>
    </p:spTree>
    <p:extLst>
      <p:ext uri="{BB962C8B-B14F-4D97-AF65-F5344CB8AC3E}">
        <p14:creationId xmlns:p14="http://schemas.microsoft.com/office/powerpoint/2010/main" val="2387386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C3C2B1-BD8D-4667-A679-1A883F9AEE6F}" type="slidenum">
              <a:rPr lang="en-US">
                <a:solidFill>
                  <a:prstClr val="black"/>
                </a:solidFill>
              </a:rPr>
              <a:pPr fontAlgn="base">
                <a:spcBef>
                  <a:spcPct val="0"/>
                </a:spcBef>
                <a:spcAft>
                  <a:spcPct val="0"/>
                </a:spcAft>
              </a:pPr>
              <a:t>7</a:t>
            </a:fld>
            <a:endParaRPr lang="en-US">
              <a:solidFill>
                <a:prstClr val="black"/>
              </a:solidFill>
            </a:endParaRPr>
          </a:p>
        </p:txBody>
      </p:sp>
    </p:spTree>
    <p:extLst>
      <p:ext uri="{BB962C8B-B14F-4D97-AF65-F5344CB8AC3E}">
        <p14:creationId xmlns:p14="http://schemas.microsoft.com/office/powerpoint/2010/main" val="166550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E3801-A1D2-4BE2-BF37-ED865DBCDCD6}" type="slidenum">
              <a:rPr lang="en-US" smtClean="0"/>
              <a:t>8</a:t>
            </a:fld>
            <a:endParaRPr lang="en-US"/>
          </a:p>
        </p:txBody>
      </p:sp>
    </p:spTree>
    <p:extLst>
      <p:ext uri="{BB962C8B-B14F-4D97-AF65-F5344CB8AC3E}">
        <p14:creationId xmlns:p14="http://schemas.microsoft.com/office/powerpoint/2010/main" val="396186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F41E1B2-87E4-486A-9C3F-684719F7BAE8}" type="datetimeFigureOut">
              <a:rPr lang="en-US" smtClean="0"/>
              <a:pPr/>
              <a:t>11/17/2016</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CCDDEA"/>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5562620-3FB6-421B-B1D3-5F07E769592A}" type="slidenum">
              <a:rPr lang="en-US" smtClean="0">
                <a:solidFill>
                  <a:srgbClr val="CCDDEA"/>
                </a:solidFill>
              </a:rPr>
              <a:pPr/>
              <a:t>‹#›</a:t>
            </a:fld>
            <a:endParaRPr lang="en-US">
              <a:solidFill>
                <a:srgbClr val="CCDDEA"/>
              </a:solidFill>
            </a:endParaRPr>
          </a:p>
        </p:txBody>
      </p:sp>
    </p:spTree>
    <p:extLst>
      <p:ext uri="{BB962C8B-B14F-4D97-AF65-F5344CB8AC3E}">
        <p14:creationId xmlns:p14="http://schemas.microsoft.com/office/powerpoint/2010/main" val="279280226"/>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5" name="Footer Placeholder 4"/>
          <p:cNvSpPr>
            <a:spLocks noGrp="1"/>
          </p:cNvSpPr>
          <p:nvPr>
            <p:ph type="ftr" sz="quarter" idx="11"/>
          </p:nvPr>
        </p:nvSpPr>
        <p:spPr/>
        <p:txBody>
          <a:bodyPr/>
          <a:lstStyle/>
          <a:p>
            <a:endParaRPr lang="en-US">
              <a:solidFill>
                <a:srgbClr val="637052"/>
              </a:solidFill>
            </a:endParaRPr>
          </a:p>
        </p:txBody>
      </p:sp>
      <p:sp>
        <p:nvSpPr>
          <p:cNvPr id="6" name="Slide Number Placeholder 5"/>
          <p:cNvSpPr>
            <a:spLocks noGrp="1"/>
          </p:cNvSpPr>
          <p:nvPr>
            <p:ph type="sldNum" sz="quarter" idx="12"/>
          </p:nvPr>
        </p:nvSpPr>
        <p:spPr/>
        <p:txBody>
          <a:bodyPr/>
          <a:lstStyle/>
          <a:p>
            <a:fld id="{F5562620-3FB6-421B-B1D3-5F07E769592A}" type="slidenum">
              <a:rPr lang="en-US" smtClean="0"/>
              <a:pPr/>
              <a:t>‹#›</a:t>
            </a:fld>
            <a:endParaRPr lang="en-US"/>
          </a:p>
        </p:txBody>
      </p:sp>
    </p:spTree>
    <p:extLst>
      <p:ext uri="{BB962C8B-B14F-4D97-AF65-F5344CB8AC3E}">
        <p14:creationId xmlns:p14="http://schemas.microsoft.com/office/powerpoint/2010/main" val="35924151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637052"/>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F5562620-3FB6-421B-B1D3-5F07E769592A}" type="slidenum">
              <a:rPr lang="en-US" smtClean="0"/>
              <a:pPr/>
              <a:t>‹#›</a:t>
            </a:fld>
            <a:endParaRPr lang="en-US"/>
          </a:p>
        </p:txBody>
      </p:sp>
    </p:spTree>
    <p:extLst>
      <p:ext uri="{BB962C8B-B14F-4D97-AF65-F5344CB8AC3E}">
        <p14:creationId xmlns:p14="http://schemas.microsoft.com/office/powerpoint/2010/main" val="2093204399"/>
      </p:ext>
    </p:extLst>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US">
              <a:solidFill>
                <a:srgbClr val="637052"/>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solidFill>
                <a:srgbClr val="637052"/>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BBA43A81-A907-45F4-919E-A0686AEB8F6E}" type="slidenum">
              <a:rPr lang="en-US"/>
              <a:pPr>
                <a:defRPr/>
              </a:pPr>
              <a:t>‹#›</a:t>
            </a:fld>
            <a:endParaRPr lang="en-US"/>
          </a:p>
        </p:txBody>
      </p:sp>
    </p:spTree>
    <p:extLst>
      <p:ext uri="{BB962C8B-B14F-4D97-AF65-F5344CB8AC3E}">
        <p14:creationId xmlns:p14="http://schemas.microsoft.com/office/powerpoint/2010/main" val="38286650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44476"/>
            <a:ext cx="11184467"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117601" y="6245225"/>
            <a:ext cx="2535767" cy="476250"/>
          </a:xfrm>
        </p:spPr>
        <p:txBody>
          <a:bodyPr/>
          <a:lstStyle>
            <a:lvl1pPr>
              <a:defRPr/>
            </a:lvl1pPr>
          </a:lstStyle>
          <a:p>
            <a:endParaRPr lang="en-US">
              <a:solidFill>
                <a:srgbClr val="637052"/>
              </a:solidFill>
            </a:endParaRPr>
          </a:p>
        </p:txBody>
      </p:sp>
      <p:sp>
        <p:nvSpPr>
          <p:cNvPr id="4" name="Footer Placeholder 3"/>
          <p:cNvSpPr>
            <a:spLocks noGrp="1"/>
          </p:cNvSpPr>
          <p:nvPr>
            <p:ph type="ftr" sz="quarter" idx="11"/>
          </p:nvPr>
        </p:nvSpPr>
        <p:spPr>
          <a:xfrm>
            <a:off x="4572000" y="6245225"/>
            <a:ext cx="3860800" cy="476250"/>
          </a:xfrm>
        </p:spPr>
        <p:txBody>
          <a:bodyPr/>
          <a:lstStyle>
            <a:lvl1pPr>
              <a:defRPr/>
            </a:lvl1pPr>
          </a:lstStyle>
          <a:p>
            <a:endParaRPr lang="en-US">
              <a:solidFill>
                <a:srgbClr val="637052"/>
              </a:solidFill>
            </a:endParaRPr>
          </a:p>
        </p:txBody>
      </p:sp>
      <p:sp>
        <p:nvSpPr>
          <p:cNvPr id="5" name="Slide Number Placeholder 4"/>
          <p:cNvSpPr>
            <a:spLocks noGrp="1"/>
          </p:cNvSpPr>
          <p:nvPr>
            <p:ph type="sldNum" sz="quarter" idx="12"/>
          </p:nvPr>
        </p:nvSpPr>
        <p:spPr>
          <a:xfrm>
            <a:off x="9249834" y="6245225"/>
            <a:ext cx="2535767" cy="476250"/>
          </a:xfrm>
        </p:spPr>
        <p:txBody>
          <a:bodyPr/>
          <a:lstStyle>
            <a:lvl1pPr>
              <a:defRPr/>
            </a:lvl1pPr>
          </a:lstStyle>
          <a:p>
            <a:fld id="{F3B7729C-63C3-4B86-94F6-92CDE660A2AE}" type="slidenum">
              <a:rPr lang="ar-SA"/>
              <a:pPr/>
              <a:t>‹#›</a:t>
            </a:fld>
            <a:endParaRPr lang="en-US"/>
          </a:p>
        </p:txBody>
      </p:sp>
    </p:spTree>
    <p:extLst>
      <p:ext uri="{BB962C8B-B14F-4D97-AF65-F5344CB8AC3E}">
        <p14:creationId xmlns:p14="http://schemas.microsoft.com/office/powerpoint/2010/main" val="35400371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5" name="Footer Placeholder 4"/>
          <p:cNvSpPr>
            <a:spLocks noGrp="1"/>
          </p:cNvSpPr>
          <p:nvPr>
            <p:ph type="ftr" sz="quarter" idx="11"/>
          </p:nvPr>
        </p:nvSpPr>
        <p:spPr/>
        <p:txBody>
          <a:bodyPr/>
          <a:lstStyle/>
          <a:p>
            <a:endParaRPr lang="en-US">
              <a:solidFill>
                <a:srgbClr val="637052"/>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5562620-3FB6-421B-B1D3-5F07E769592A}"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075943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F5562620-3FB6-421B-B1D3-5F07E769592A}"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637052"/>
              </a:solidFill>
            </a:endParaRPr>
          </a:p>
        </p:txBody>
      </p:sp>
    </p:spTree>
    <p:extLst>
      <p:ext uri="{BB962C8B-B14F-4D97-AF65-F5344CB8AC3E}">
        <p14:creationId xmlns:p14="http://schemas.microsoft.com/office/powerpoint/2010/main" val="4010932407"/>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F41E1B2-87E4-486A-9C3F-684719F7BAE8}" type="datetimeFigureOut">
              <a:rPr lang="en-US" smtClean="0">
                <a:solidFill>
                  <a:srgbClr val="637052"/>
                </a:solidFill>
              </a:rPr>
              <a:pPr/>
              <a:t>11/17/2016</a:t>
            </a:fld>
            <a:endParaRPr lang="en-US">
              <a:solidFill>
                <a:srgbClr val="637052"/>
              </a:solidFill>
            </a:endParaRPr>
          </a:p>
        </p:txBody>
      </p:sp>
      <p:sp>
        <p:nvSpPr>
          <p:cNvPr id="10" name="Slide Number Placeholder 9"/>
          <p:cNvSpPr>
            <a:spLocks noGrp="1"/>
          </p:cNvSpPr>
          <p:nvPr>
            <p:ph type="sldNum" sz="quarter" idx="16"/>
          </p:nvPr>
        </p:nvSpPr>
        <p:spPr/>
        <p:txBody>
          <a:bodyPr rtlCol="0"/>
          <a:lstStyle/>
          <a:p>
            <a:fld id="{F5562620-3FB6-421B-B1D3-5F07E769592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637052"/>
              </a:solidFill>
            </a:endParaRPr>
          </a:p>
        </p:txBody>
      </p:sp>
    </p:spTree>
    <p:extLst>
      <p:ext uri="{BB962C8B-B14F-4D97-AF65-F5344CB8AC3E}">
        <p14:creationId xmlns:p14="http://schemas.microsoft.com/office/powerpoint/2010/main" val="36545717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F41E1B2-87E4-486A-9C3F-684719F7BAE8}" type="datetimeFigureOut">
              <a:rPr lang="en-US" smtClean="0">
                <a:solidFill>
                  <a:srgbClr val="637052"/>
                </a:solidFill>
              </a:rPr>
              <a:pPr/>
              <a:t>11/17/2016</a:t>
            </a:fld>
            <a:endParaRPr lang="en-US">
              <a:solidFill>
                <a:srgbClr val="637052"/>
              </a:solidFill>
            </a:endParaRPr>
          </a:p>
        </p:txBody>
      </p:sp>
      <p:sp>
        <p:nvSpPr>
          <p:cNvPr id="12" name="Slide Number Placeholder 11"/>
          <p:cNvSpPr>
            <a:spLocks noGrp="1"/>
          </p:cNvSpPr>
          <p:nvPr>
            <p:ph type="sldNum" sz="quarter" idx="16"/>
          </p:nvPr>
        </p:nvSpPr>
        <p:spPr/>
        <p:txBody>
          <a:bodyPr rtlCol="0"/>
          <a:lstStyle/>
          <a:p>
            <a:fld id="{F5562620-3FB6-421B-B1D3-5F07E769592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637052"/>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8115697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4" name="Footer Placeholder 3"/>
          <p:cNvSpPr>
            <a:spLocks noGrp="1"/>
          </p:cNvSpPr>
          <p:nvPr>
            <p:ph type="ftr" sz="quarter" idx="11"/>
          </p:nvPr>
        </p:nvSpPr>
        <p:spPr/>
        <p:txBody>
          <a:bodyPr/>
          <a:lstStyle/>
          <a:p>
            <a:endParaRPr lang="en-US">
              <a:solidFill>
                <a:srgbClr val="637052"/>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5562620-3FB6-421B-B1D3-5F07E769592A}" type="slidenum">
              <a:rPr lang="en-US" smtClean="0"/>
              <a:pPr/>
              <a:t>‹#›</a:t>
            </a:fld>
            <a:endParaRPr lang="en-US"/>
          </a:p>
        </p:txBody>
      </p:sp>
    </p:spTree>
    <p:extLst>
      <p:ext uri="{BB962C8B-B14F-4D97-AF65-F5344CB8AC3E}">
        <p14:creationId xmlns:p14="http://schemas.microsoft.com/office/powerpoint/2010/main" val="16514250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3" name="Footer Placeholder 2"/>
          <p:cNvSpPr>
            <a:spLocks noGrp="1"/>
          </p:cNvSpPr>
          <p:nvPr>
            <p:ph type="ftr" sz="quarter" idx="11"/>
          </p:nvPr>
        </p:nvSpPr>
        <p:spPr/>
        <p:txBody>
          <a:bodyPr/>
          <a:lstStyle/>
          <a:p>
            <a:endParaRPr lang="en-US">
              <a:solidFill>
                <a:srgbClr val="637052"/>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F5562620-3FB6-421B-B1D3-5F07E769592A}"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6886545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6" name="Footer Placeholder 5"/>
          <p:cNvSpPr>
            <a:spLocks noGrp="1"/>
          </p:cNvSpPr>
          <p:nvPr>
            <p:ph type="ftr" sz="quarter" idx="11"/>
          </p:nvPr>
        </p:nvSpPr>
        <p:spPr/>
        <p:txBody>
          <a:body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5562620-3FB6-421B-B1D3-5F07E769592A}"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698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6F41E1B2-87E4-486A-9C3F-684719F7BAE8}" type="datetimeFigureOut">
              <a:rPr lang="en-US" smtClean="0">
                <a:solidFill>
                  <a:srgbClr val="637052"/>
                </a:solidFill>
              </a:rPr>
              <a:pPr/>
              <a:t>11/17/2016</a:t>
            </a:fld>
            <a:endParaRPr lang="en-US">
              <a:solidFill>
                <a:srgbClr val="637052"/>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F5562620-3FB6-421B-B1D3-5F07E769592A}"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637052"/>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42596827"/>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6F41E1B2-87E4-486A-9C3F-684719F7BAE8}" type="datetimeFigureOut">
              <a:rPr lang="en-US" smtClean="0">
                <a:solidFill>
                  <a:srgbClr val="637052"/>
                </a:solidFill>
              </a:rPr>
              <a:pPr/>
              <a:t>11/17/2016</a:t>
            </a:fld>
            <a:endParaRPr lang="en-US">
              <a:solidFill>
                <a:srgbClr val="637052"/>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637052"/>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5562620-3FB6-421B-B1D3-5F07E769592A}" type="slidenum">
              <a:rPr lang="en-US" smtClean="0"/>
              <a:pPr/>
              <a:t>‹#›</a:t>
            </a:fld>
            <a:endParaRPr lang="en-US"/>
          </a:p>
        </p:txBody>
      </p:sp>
    </p:spTree>
    <p:extLst>
      <p:ext uri="{BB962C8B-B14F-4D97-AF65-F5344CB8AC3E}">
        <p14:creationId xmlns:p14="http://schemas.microsoft.com/office/powerpoint/2010/main" val="1822612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81356" y="2071678"/>
            <a:ext cx="6606480" cy="2928958"/>
          </a:xfrm>
        </p:spPr>
        <p:txBody>
          <a:bodyPr>
            <a:noAutofit/>
          </a:bodyPr>
          <a:lstStyle/>
          <a:p>
            <a:pPr algn="ctr"/>
            <a:r>
              <a:rPr lang="en-US" sz="6600" b="1" i="1" dirty="0">
                <a:solidFill>
                  <a:srgbClr val="FF0000"/>
                </a:solidFill>
                <a:effectLst>
                  <a:outerShdw blurRad="38100" dist="38100" dir="2700000" algn="tl">
                    <a:srgbClr val="000000">
                      <a:alpha val="43137"/>
                    </a:srgbClr>
                  </a:outerShdw>
                </a:effectLst>
              </a:rPr>
              <a:t>NEOPLASIA</a:t>
            </a:r>
            <a:r>
              <a:rPr lang="en-US" sz="6600" b="1" i="1" dirty="0">
                <a:solidFill>
                  <a:srgbClr val="1801A3"/>
                </a:solidFill>
                <a:effectLst>
                  <a:outerShdw blurRad="38100" dist="38100" dir="2700000" algn="tl">
                    <a:srgbClr val="000000">
                      <a:alpha val="43137"/>
                    </a:srgbClr>
                  </a:outerShdw>
                </a:effectLst>
              </a:rPr>
              <a:t/>
            </a:r>
            <a:br>
              <a:rPr lang="en-US" sz="6600" b="1" i="1" dirty="0">
                <a:solidFill>
                  <a:srgbClr val="1801A3"/>
                </a:solidFill>
                <a:effectLst>
                  <a:outerShdw blurRad="38100" dist="38100" dir="2700000" algn="tl">
                    <a:srgbClr val="000000">
                      <a:alpha val="43137"/>
                    </a:srgbClr>
                  </a:outerShdw>
                </a:effectLst>
              </a:rPr>
            </a:br>
            <a:r>
              <a:rPr lang="en-US" sz="6600" b="1" i="1" dirty="0">
                <a:solidFill>
                  <a:srgbClr val="1801A3"/>
                </a:solidFill>
                <a:effectLst>
                  <a:outerShdw blurRad="38100" dist="38100" dir="2700000" algn="tl">
                    <a:srgbClr val="000000">
                      <a:alpha val="43137"/>
                    </a:srgbClr>
                  </a:outerShdw>
                </a:effectLst>
              </a:rPr>
              <a:t>-------</a:t>
            </a:r>
            <a:r>
              <a:rPr lang="en-US" sz="5400" b="1" i="1" dirty="0">
                <a:solidFill>
                  <a:srgbClr val="1801A3"/>
                </a:solidFill>
                <a:effectLst>
                  <a:outerShdw blurRad="38100" dist="38100" dir="2700000" algn="tl">
                    <a:srgbClr val="000000">
                      <a:alpha val="43137"/>
                    </a:srgbClr>
                  </a:outerShdw>
                </a:effectLst>
              </a:rPr>
              <a:t/>
            </a:r>
            <a:br>
              <a:rPr lang="en-US" sz="5400" b="1" i="1" dirty="0">
                <a:solidFill>
                  <a:srgbClr val="1801A3"/>
                </a:solidFill>
                <a:effectLst>
                  <a:outerShdw blurRad="38100" dist="38100" dir="2700000" algn="tl">
                    <a:srgbClr val="000000">
                      <a:alpha val="43137"/>
                    </a:srgbClr>
                  </a:outerShdw>
                </a:effectLst>
              </a:rPr>
            </a:br>
            <a:r>
              <a:rPr lang="en-US" sz="5400" b="1" i="1" dirty="0">
                <a:solidFill>
                  <a:srgbClr val="FFC000"/>
                </a:solidFill>
                <a:effectLst>
                  <a:outerShdw blurRad="38100" dist="38100" dir="2700000" algn="tl">
                    <a:srgbClr val="000000">
                      <a:alpha val="43137"/>
                    </a:srgbClr>
                  </a:outerShdw>
                </a:effectLst>
              </a:rPr>
              <a:t>(Malignant Tumors)</a:t>
            </a:r>
            <a:endParaRPr lang="en-US" sz="5400" b="1" i="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4738678" y="714357"/>
            <a:ext cx="3672408" cy="769441"/>
          </a:xfrm>
          <a:prstGeom prst="rect">
            <a:avLst/>
          </a:prstGeom>
          <a:noFill/>
        </p:spPr>
        <p:txBody>
          <a:bodyPr wrap="square" rtlCol="0">
            <a:spAutoFit/>
          </a:bodyPr>
          <a:lstStyle/>
          <a:p>
            <a:pPr algn="ctr"/>
            <a:r>
              <a:rPr lang="en-US" sz="4400" b="1" i="1" dirty="0">
                <a:solidFill>
                  <a:prstClr val="white"/>
                </a:solidFill>
                <a:effectLst>
                  <a:outerShdw blurRad="38100" dist="38100" dir="2700000" algn="tl">
                    <a:srgbClr val="000000">
                      <a:alpha val="43137"/>
                    </a:srgbClr>
                  </a:outerShdw>
                </a:effectLst>
              </a:rPr>
              <a:t>PRACTICAL 6</a:t>
            </a:r>
            <a:endParaRPr lang="en-US" sz="4400" b="1" i="1" dirty="0">
              <a:solidFill>
                <a:prstClr val="white"/>
              </a:solidFill>
              <a:effectLst>
                <a:outerShdw blurRad="38100" dist="38100" dir="2700000" algn="tl">
                  <a:srgbClr val="000000">
                    <a:alpha val="43137"/>
                  </a:srgbClr>
                </a:outerShdw>
              </a:effectLst>
            </a:endParaRPr>
          </a:p>
        </p:txBody>
      </p:sp>
      <p:sp>
        <p:nvSpPr>
          <p:cNvPr id="6"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7" name="TextBox 7"/>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32327270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8546" name="Picture 2" descr="http://www-medlib.med.utah.edu/WebPath/jpeg4/GI065.jpg"/>
          <p:cNvPicPr>
            <a:picLocks noChangeAspect="1" noChangeArrowheads="1"/>
          </p:cNvPicPr>
          <p:nvPr/>
        </p:nvPicPr>
        <p:blipFill>
          <a:blip r:embed="rId2" cstate="print"/>
          <a:stretch>
            <a:fillRect/>
          </a:stretch>
        </p:blipFill>
        <p:spPr bwMode="auto">
          <a:xfrm>
            <a:off x="2063552" y="836712"/>
            <a:ext cx="7920880" cy="4896544"/>
          </a:xfrm>
          <a:prstGeom prst="rect">
            <a:avLst/>
          </a:prstGeom>
          <a:noFill/>
          <a:ln w="28575">
            <a:solidFill>
              <a:schemeClr val="tx1"/>
            </a:solidFill>
          </a:ln>
        </p:spPr>
      </p:pic>
      <p:sp>
        <p:nvSpPr>
          <p:cNvPr id="5" name="Rectangle 4"/>
          <p:cNvSpPr/>
          <p:nvPr/>
        </p:nvSpPr>
        <p:spPr>
          <a:xfrm>
            <a:off x="2135560" y="5818039"/>
            <a:ext cx="7632848" cy="646331"/>
          </a:xfrm>
          <a:prstGeom prst="rect">
            <a:avLst/>
          </a:prstGeom>
        </p:spPr>
        <p:txBody>
          <a:bodyPr wrap="square">
            <a:spAutoFit/>
          </a:bodyPr>
          <a:lstStyle/>
          <a:p>
            <a:pPr algn="ctr"/>
            <a:r>
              <a:rPr lang="en-US" b="1" i="1" dirty="0">
                <a:solidFill>
                  <a:srgbClr val="000000"/>
                </a:solidFill>
              </a:rPr>
              <a:t>This cancer is more exophytic in its growth pattern. Thus, one of the complications of a carcinoma is obstruction (usually partial).</a:t>
            </a:r>
            <a:endParaRPr lang="en-US" b="1" i="1" dirty="0">
              <a:solidFill>
                <a:srgbClr val="000000"/>
              </a:solidFill>
            </a:endParaRPr>
          </a:p>
        </p:txBody>
      </p:sp>
      <p:sp>
        <p:nvSpPr>
          <p:cNvPr id="6" name="Rounded Rectangle 5"/>
          <p:cNvSpPr/>
          <p:nvPr/>
        </p:nvSpPr>
        <p:spPr>
          <a:xfrm>
            <a:off x="3359696" y="188640"/>
            <a:ext cx="518457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Adenocarcinoma of the Colon</a:t>
            </a:r>
            <a:endParaRPr lang="en-US" sz="2400" b="1" i="1" dirty="0">
              <a:solidFill>
                <a:prstClr val="white"/>
              </a:solidFill>
            </a:endParaRPr>
          </a:p>
        </p:txBody>
      </p:sp>
      <p:sp>
        <p:nvSpPr>
          <p:cNvPr id="9"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0102351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35560" y="5613047"/>
            <a:ext cx="7776864" cy="923330"/>
          </a:xfrm>
          <a:prstGeom prst="rect">
            <a:avLst/>
          </a:prstGeom>
        </p:spPr>
        <p:txBody>
          <a:bodyPr wrap="square">
            <a:spAutoFit/>
          </a:bodyPr>
          <a:lstStyle/>
          <a:p>
            <a:pPr algn="ctr"/>
            <a:r>
              <a:rPr lang="en-US" b="1" i="1" dirty="0">
                <a:solidFill>
                  <a:srgbClr val="000000"/>
                </a:solidFill>
              </a:rPr>
              <a:t>This is an adenocarcinoma arising in a villous adenoma. The surface of the neoplasm is polypoid and reddish pink. Hemorrhage from the surface of the tumor creates a guaiac positive stool. This neoplasm was located in the  sigmoid colon</a:t>
            </a:r>
            <a:endParaRPr lang="en-US" b="1" i="1" dirty="0">
              <a:solidFill>
                <a:srgbClr val="000000"/>
              </a:solidFill>
            </a:endParaRPr>
          </a:p>
        </p:txBody>
      </p:sp>
      <p:pic>
        <p:nvPicPr>
          <p:cNvPr id="15362" name="Picture 2" descr="http://library.med.utah.edu/WebPath/jpeg4/GI112.jpg"/>
          <p:cNvPicPr>
            <a:picLocks noChangeAspect="1" noChangeArrowheads="1"/>
          </p:cNvPicPr>
          <p:nvPr/>
        </p:nvPicPr>
        <p:blipFill>
          <a:blip r:embed="rId2" cstate="print"/>
          <a:srcRect/>
          <a:stretch>
            <a:fillRect/>
          </a:stretch>
        </p:blipFill>
        <p:spPr bwMode="auto">
          <a:xfrm>
            <a:off x="2135560" y="836713"/>
            <a:ext cx="7824936" cy="4645893"/>
          </a:xfrm>
          <a:prstGeom prst="rect">
            <a:avLst/>
          </a:prstGeom>
          <a:noFill/>
          <a:ln w="28575">
            <a:solidFill>
              <a:schemeClr val="tx1"/>
            </a:solidFill>
          </a:ln>
        </p:spPr>
      </p:pic>
      <p:sp>
        <p:nvSpPr>
          <p:cNvPr id="5" name="Rounded Rectangle 4"/>
          <p:cNvSpPr/>
          <p:nvPr/>
        </p:nvSpPr>
        <p:spPr>
          <a:xfrm>
            <a:off x="3431704" y="188640"/>
            <a:ext cx="518457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Adenocarcinoma of the Colon</a:t>
            </a:r>
            <a:endParaRPr lang="en-US" sz="2400" b="1" i="1" dirty="0">
              <a:solidFill>
                <a:prstClr val="white"/>
              </a:solidFill>
            </a:endParaRPr>
          </a:p>
        </p:txBody>
      </p:sp>
      <p:sp>
        <p:nvSpPr>
          <p:cNvPr id="8"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6373075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2095472" y="836712"/>
            <a:ext cx="8104984" cy="4824536"/>
          </a:xfrm>
          <a:prstGeom prst="rect">
            <a:avLst/>
          </a:prstGeom>
          <a:noFill/>
          <a:ln w="28575">
            <a:solidFill>
              <a:schemeClr val="tx1"/>
            </a:solidFill>
            <a:miter lim="800000"/>
            <a:headEnd/>
            <a:tailEnd/>
          </a:ln>
        </p:spPr>
      </p:pic>
      <p:sp>
        <p:nvSpPr>
          <p:cNvPr id="3" name="Rounded Rectangle 2"/>
          <p:cNvSpPr/>
          <p:nvPr/>
        </p:nvSpPr>
        <p:spPr>
          <a:xfrm>
            <a:off x="3431704" y="188640"/>
            <a:ext cx="518457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Adenocarcinoma of the Colon</a:t>
            </a:r>
            <a:endParaRPr lang="en-US" sz="2400" b="1" i="1" dirty="0">
              <a:solidFill>
                <a:prstClr val="white"/>
              </a:solidFill>
            </a:endParaRPr>
          </a:p>
        </p:txBody>
      </p:sp>
      <p:sp>
        <p:nvSpPr>
          <p:cNvPr id="4" name="Rectangle 3"/>
          <p:cNvSpPr/>
          <p:nvPr/>
        </p:nvSpPr>
        <p:spPr>
          <a:xfrm>
            <a:off x="1775520" y="5733257"/>
            <a:ext cx="8352928" cy="1015663"/>
          </a:xfrm>
          <a:prstGeom prst="rect">
            <a:avLst/>
          </a:prstGeom>
        </p:spPr>
        <p:txBody>
          <a:bodyPr wrap="square">
            <a:spAutoFit/>
          </a:bodyPr>
          <a:lstStyle/>
          <a:p>
            <a:pPr algn="ctr"/>
            <a:r>
              <a:rPr lang="en-US" sz="2000" b="1" i="1" dirty="0">
                <a:solidFill>
                  <a:srgbClr val="000000"/>
                </a:solidFill>
              </a:rPr>
              <a:t>A moderately differentiated colonic adenocarcinoma . </a:t>
            </a:r>
          </a:p>
          <a:p>
            <a:pPr algn="ctr"/>
            <a:r>
              <a:rPr lang="en-US" sz="2000" b="1" i="1" dirty="0">
                <a:solidFill>
                  <a:srgbClr val="000000"/>
                </a:solidFill>
              </a:rPr>
              <a:t>Tumour consists of crowded irregular malignant acini separated by </a:t>
            </a:r>
          </a:p>
          <a:p>
            <a:pPr algn="ctr"/>
            <a:r>
              <a:rPr lang="en-US" sz="2000" b="1" i="1" dirty="0">
                <a:solidFill>
                  <a:srgbClr val="000000"/>
                </a:solidFill>
              </a:rPr>
              <a:t>thin fibrovascular stroma.</a:t>
            </a:r>
            <a:endParaRPr lang="en-US" sz="2000" b="1" i="1" dirty="0">
              <a:solidFill>
                <a:srgbClr val="000000"/>
              </a:solidFill>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16768431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2" descr="http://library.med.utah.edu/WebPath/jpeg4/GI120.jpg"/>
          <p:cNvPicPr>
            <a:picLocks noChangeAspect="1" noChangeArrowheads="1"/>
          </p:cNvPicPr>
          <p:nvPr/>
        </p:nvPicPr>
        <p:blipFill>
          <a:blip r:embed="rId2" cstate="print"/>
          <a:srcRect/>
          <a:stretch>
            <a:fillRect/>
          </a:stretch>
        </p:blipFill>
        <p:spPr bwMode="auto">
          <a:xfrm>
            <a:off x="2135560" y="836712"/>
            <a:ext cx="7848872" cy="4896544"/>
          </a:xfrm>
          <a:prstGeom prst="rect">
            <a:avLst/>
          </a:prstGeom>
          <a:noFill/>
          <a:ln w="28575">
            <a:solidFill>
              <a:schemeClr val="tx1"/>
            </a:solidFill>
          </a:ln>
        </p:spPr>
      </p:pic>
      <p:sp>
        <p:nvSpPr>
          <p:cNvPr id="4" name="Rectangle 3"/>
          <p:cNvSpPr/>
          <p:nvPr/>
        </p:nvSpPr>
        <p:spPr>
          <a:xfrm>
            <a:off x="2351584" y="5805264"/>
            <a:ext cx="7344816" cy="707886"/>
          </a:xfrm>
          <a:prstGeom prst="rect">
            <a:avLst/>
          </a:prstGeom>
        </p:spPr>
        <p:txBody>
          <a:bodyPr wrap="square">
            <a:spAutoFit/>
          </a:bodyPr>
          <a:lstStyle/>
          <a:p>
            <a:pPr algn="ctr"/>
            <a:r>
              <a:rPr lang="en-US" sz="2000" b="1" i="1" dirty="0">
                <a:solidFill>
                  <a:srgbClr val="000000"/>
                </a:solidFill>
              </a:rPr>
              <a:t>Here is an adenocarcinoma in which the glands are much larger </a:t>
            </a:r>
          </a:p>
          <a:p>
            <a:pPr algn="ctr"/>
            <a:r>
              <a:rPr lang="en-US" sz="2000" b="1" i="1" dirty="0">
                <a:solidFill>
                  <a:srgbClr val="000000"/>
                </a:solidFill>
              </a:rPr>
              <a:t>and filled with necrotic debris.</a:t>
            </a:r>
            <a:endParaRPr lang="en-US" sz="2000" b="1" i="1" dirty="0">
              <a:solidFill>
                <a:srgbClr val="000000"/>
              </a:solidFill>
            </a:endParaRPr>
          </a:p>
        </p:txBody>
      </p:sp>
      <p:sp>
        <p:nvSpPr>
          <p:cNvPr id="5" name="Rounded Rectangle 4"/>
          <p:cNvSpPr/>
          <p:nvPr/>
        </p:nvSpPr>
        <p:spPr>
          <a:xfrm>
            <a:off x="2855640" y="188640"/>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Adenocarcinoma of the Colon - LPF</a:t>
            </a:r>
            <a:endParaRPr lang="en-US" sz="2400" b="1" i="1" dirty="0">
              <a:solidFill>
                <a:prstClr val="white"/>
              </a:solidFill>
            </a:endParaRPr>
          </a:p>
        </p:txBody>
      </p:sp>
      <p:sp>
        <p:nvSpPr>
          <p:cNvPr id="8"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16224155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991544" y="764705"/>
            <a:ext cx="8028384" cy="4896543"/>
          </a:xfrm>
          <a:prstGeom prst="rect">
            <a:avLst/>
          </a:prstGeom>
          <a:noFill/>
          <a:ln w="28575">
            <a:solidFill>
              <a:schemeClr val="tx1"/>
            </a:solidFill>
            <a:miter lim="800000"/>
            <a:headEnd/>
            <a:tailEnd/>
          </a:ln>
        </p:spPr>
      </p:pic>
      <p:sp>
        <p:nvSpPr>
          <p:cNvPr id="3" name="Rectangle 2"/>
          <p:cNvSpPr/>
          <p:nvPr/>
        </p:nvSpPr>
        <p:spPr>
          <a:xfrm>
            <a:off x="1991544" y="5733257"/>
            <a:ext cx="7848872" cy="646331"/>
          </a:xfrm>
          <a:prstGeom prst="rect">
            <a:avLst/>
          </a:prstGeom>
        </p:spPr>
        <p:txBody>
          <a:bodyPr wrap="square">
            <a:spAutoFit/>
          </a:bodyPr>
          <a:lstStyle/>
          <a:p>
            <a:pPr marL="531813" indent="-531813" algn="ctr">
              <a:defRPr/>
            </a:pPr>
            <a:r>
              <a:rPr lang="en-US" b="1" i="1" dirty="0">
                <a:solidFill>
                  <a:srgbClr val="000000"/>
                </a:solidFill>
              </a:rPr>
              <a:t>The acini are lined by one or several layers of neoplastic cells with papillary projection showing pleomorphism, hyperchromatism and few mitoses.</a:t>
            </a:r>
            <a:endParaRPr lang="en-US" b="1" i="1" dirty="0">
              <a:solidFill>
                <a:srgbClr val="000000"/>
              </a:solidFill>
            </a:endParaRPr>
          </a:p>
        </p:txBody>
      </p:sp>
      <p:sp>
        <p:nvSpPr>
          <p:cNvPr id="4" name="Rounded Rectangle 3"/>
          <p:cNvSpPr/>
          <p:nvPr/>
        </p:nvSpPr>
        <p:spPr>
          <a:xfrm>
            <a:off x="2855640" y="116632"/>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Adenocarcinoma of the Colon - LPF</a:t>
            </a:r>
            <a:endParaRPr lang="en-US" sz="2400" b="1" i="1" dirty="0">
              <a:solidFill>
                <a:prstClr val="white"/>
              </a:solidFill>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2227056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0514" name="Picture 2" descr="http://library.med.utah.edu/WebPath/jpeg4/GI118.jpg"/>
          <p:cNvPicPr>
            <a:picLocks noChangeAspect="1" noChangeArrowheads="1"/>
          </p:cNvPicPr>
          <p:nvPr/>
        </p:nvPicPr>
        <p:blipFill>
          <a:blip r:embed="rId2" cstate="print"/>
          <a:srcRect/>
          <a:stretch>
            <a:fillRect/>
          </a:stretch>
        </p:blipFill>
        <p:spPr bwMode="auto">
          <a:xfrm>
            <a:off x="2135560" y="882718"/>
            <a:ext cx="7848872" cy="4850538"/>
          </a:xfrm>
          <a:prstGeom prst="rect">
            <a:avLst/>
          </a:prstGeom>
          <a:noFill/>
          <a:ln w="28575">
            <a:solidFill>
              <a:schemeClr val="tx1"/>
            </a:solidFill>
          </a:ln>
        </p:spPr>
      </p:pic>
      <p:sp>
        <p:nvSpPr>
          <p:cNvPr id="3" name="Rectangle 2"/>
          <p:cNvSpPr/>
          <p:nvPr/>
        </p:nvSpPr>
        <p:spPr>
          <a:xfrm>
            <a:off x="2135560" y="5890047"/>
            <a:ext cx="7632848" cy="646331"/>
          </a:xfrm>
          <a:prstGeom prst="rect">
            <a:avLst/>
          </a:prstGeom>
        </p:spPr>
        <p:txBody>
          <a:bodyPr wrap="square">
            <a:spAutoFit/>
          </a:bodyPr>
          <a:lstStyle/>
          <a:p>
            <a:pPr algn="ctr"/>
            <a:r>
              <a:rPr lang="en-US" b="1" i="1" dirty="0">
                <a:solidFill>
                  <a:srgbClr val="000000"/>
                </a:solidFill>
              </a:rPr>
              <a:t>At high magnification, the neoplastic glands of adenocarcinoma have crowded nuclei with hyperchromatism and pleomorphism. No normal goblet cells are seen</a:t>
            </a:r>
            <a:endParaRPr lang="en-US" b="1" i="1" dirty="0">
              <a:solidFill>
                <a:srgbClr val="000000"/>
              </a:solidFill>
            </a:endParaRPr>
          </a:p>
        </p:txBody>
      </p:sp>
      <p:sp>
        <p:nvSpPr>
          <p:cNvPr id="4" name="Rounded Rectangle 3"/>
          <p:cNvSpPr/>
          <p:nvPr/>
        </p:nvSpPr>
        <p:spPr>
          <a:xfrm>
            <a:off x="2855640" y="188640"/>
            <a:ext cx="633670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Adenocarcinoma of the Colon - HPF</a:t>
            </a:r>
            <a:endParaRPr lang="en-US" sz="2400" b="1" i="1" dirty="0">
              <a:solidFill>
                <a:prstClr val="white"/>
              </a:solidFill>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339048119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38414" y="3143248"/>
            <a:ext cx="7572428" cy="936104"/>
          </a:xfrm>
        </p:spPr>
        <p:txBody>
          <a:bodyPr>
            <a:noAutofit/>
          </a:bodyPr>
          <a:lstStyle/>
          <a:p>
            <a:pPr algn="ctr"/>
            <a:r>
              <a:rPr lang="en-US" b="1" i="1" dirty="0" smtClean="0">
                <a:solidFill>
                  <a:srgbClr val="FFC000"/>
                </a:solidFill>
                <a:effectLst>
                  <a:outerShdw blurRad="38100" dist="38100" dir="2700000" algn="tl">
                    <a:srgbClr val="000000">
                      <a:alpha val="43137"/>
                    </a:srgbClr>
                  </a:outerShdw>
                </a:effectLst>
              </a:rPr>
              <a:t>3- Leiomyosarcoma</a:t>
            </a:r>
            <a:endParaRPr lang="en-US" b="1" i="1" dirty="0">
              <a:solidFill>
                <a:srgbClr val="FFC000"/>
              </a:solidFill>
              <a:effectLst>
                <a:outerShdw blurRad="38100" dist="38100" dir="2700000" algn="tl">
                  <a:srgbClr val="000000">
                    <a:alpha val="43137"/>
                  </a:srgbClr>
                </a:outerShdw>
              </a:effectLst>
            </a:endParaRPr>
          </a:p>
        </p:txBody>
      </p:sp>
      <p:sp>
        <p:nvSpPr>
          <p:cNvPr id="5"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6" name="TextBox 7"/>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1697931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6082" name="Picture 2" descr="C:\Documents and Settings\Mr. Amer Shafie\My Documents\My Pictures\leiomyosarcoma.jpg"/>
          <p:cNvPicPr>
            <a:picLocks noGrp="1" noChangeAspect="1" noChangeArrowheads="1"/>
          </p:cNvPicPr>
          <p:nvPr>
            <p:ph idx="4294967295"/>
          </p:nvPr>
        </p:nvPicPr>
        <p:blipFill>
          <a:blip r:embed="rId2" cstate="print"/>
          <a:srcRect/>
          <a:stretch>
            <a:fillRect/>
          </a:stretch>
        </p:blipFill>
        <p:spPr bwMode="auto">
          <a:xfrm>
            <a:off x="2280172" y="880402"/>
            <a:ext cx="7488237" cy="4826000"/>
          </a:xfrm>
          <a:prstGeom prst="rect">
            <a:avLst/>
          </a:prstGeom>
          <a:noFill/>
          <a:ln w="28575">
            <a:solidFill>
              <a:schemeClr val="tx1"/>
            </a:solidFill>
          </a:ln>
        </p:spPr>
      </p:pic>
      <p:sp>
        <p:nvSpPr>
          <p:cNvPr id="5" name="Rectangle 4"/>
          <p:cNvSpPr/>
          <p:nvPr/>
        </p:nvSpPr>
        <p:spPr>
          <a:xfrm>
            <a:off x="1631504" y="5877272"/>
            <a:ext cx="8136904" cy="1015663"/>
          </a:xfrm>
          <a:prstGeom prst="rect">
            <a:avLst/>
          </a:prstGeom>
        </p:spPr>
        <p:txBody>
          <a:bodyPr wrap="square">
            <a:spAutoFit/>
          </a:bodyPr>
          <a:lstStyle/>
          <a:p>
            <a:pPr algn="ctr"/>
            <a:r>
              <a:rPr lang="en-US" sz="2000" b="1" i="1" dirty="0">
                <a:solidFill>
                  <a:srgbClr val="000000"/>
                </a:solidFill>
              </a:rPr>
              <a:t> Cut surface of this leiomyosarcoma</a:t>
            </a:r>
            <a:r>
              <a:rPr lang="en-US" sz="2000" b="1" i="1" dirty="0">
                <a:solidFill>
                  <a:srgbClr val="000000"/>
                </a:solidFill>
              </a:rPr>
              <a:t> showing </a:t>
            </a:r>
            <a:r>
              <a:rPr lang="en-US" sz="2000" b="1" i="1" dirty="0" smtClean="0">
                <a:solidFill>
                  <a:srgbClr val="000000"/>
                </a:solidFill>
              </a:rPr>
              <a:t>poorly defined, </a:t>
            </a:r>
            <a:r>
              <a:rPr lang="en-US" sz="2000" b="1" i="1" dirty="0">
                <a:solidFill>
                  <a:srgbClr val="000000"/>
                </a:solidFill>
              </a:rPr>
              <a:t>pale and </a:t>
            </a:r>
            <a:r>
              <a:rPr lang="en-US" sz="2000" b="1" i="1" dirty="0" smtClean="0">
                <a:solidFill>
                  <a:srgbClr val="000000"/>
                </a:solidFill>
              </a:rPr>
              <a:t>soft, </a:t>
            </a:r>
            <a:r>
              <a:rPr lang="en-US" sz="2000" b="1" i="1" dirty="0">
                <a:solidFill>
                  <a:srgbClr val="000000"/>
                </a:solidFill>
              </a:rPr>
              <a:t>large fleshy mass with hemorrhage and necrosis</a:t>
            </a:r>
            <a:r>
              <a:rPr lang="en-US" sz="2000" b="1" i="1" dirty="0" smtClean="0">
                <a:solidFill>
                  <a:srgbClr val="000000"/>
                </a:solidFill>
              </a:rPr>
              <a:t>.</a:t>
            </a:r>
          </a:p>
          <a:p>
            <a:pPr algn="ctr"/>
            <a:r>
              <a:rPr lang="en-US" sz="2000" b="1" i="1" dirty="0" smtClean="0">
                <a:solidFill>
                  <a:srgbClr val="000000"/>
                </a:solidFill>
              </a:rPr>
              <a:t>Sarcomas metastasize through blood vessels (</a:t>
            </a:r>
            <a:r>
              <a:rPr lang="en-US" sz="2000" b="1" i="1" dirty="0" err="1" smtClean="0">
                <a:solidFill>
                  <a:srgbClr val="000000"/>
                </a:solidFill>
              </a:rPr>
              <a:t>Hematogenous</a:t>
            </a:r>
            <a:r>
              <a:rPr lang="en-US" sz="2000" b="1" i="1" dirty="0" smtClean="0">
                <a:solidFill>
                  <a:srgbClr val="000000"/>
                </a:solidFill>
              </a:rPr>
              <a:t> route) </a:t>
            </a:r>
            <a:endParaRPr lang="en-US" sz="2000" b="1" i="1" dirty="0">
              <a:solidFill>
                <a:srgbClr val="000000"/>
              </a:solidFill>
            </a:endParaRPr>
          </a:p>
        </p:txBody>
      </p:sp>
      <p:sp>
        <p:nvSpPr>
          <p:cNvPr id="4" name="Rounded Rectangle 3"/>
          <p:cNvSpPr/>
          <p:nvPr/>
        </p:nvSpPr>
        <p:spPr>
          <a:xfrm>
            <a:off x="4439816" y="260648"/>
            <a:ext cx="331236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Leiomyosarcoma</a:t>
            </a:r>
            <a:endParaRPr lang="en-US" sz="2400" b="1" i="1" dirty="0">
              <a:solidFill>
                <a:prstClr val="white"/>
              </a:solidFill>
            </a:endParaRPr>
          </a:p>
        </p:txBody>
      </p:sp>
      <p:sp>
        <p:nvSpPr>
          <p:cNvPr id="8"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Tree>
    <p:extLst>
      <p:ext uri="{BB962C8B-B14F-4D97-AF65-F5344CB8AC3E}">
        <p14:creationId xmlns:p14="http://schemas.microsoft.com/office/powerpoint/2010/main" val="3118118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1538" name="Picture 2" descr="http://library.med.utah.edu/WebPath/jpeg4/GI246.jpg"/>
          <p:cNvPicPr>
            <a:picLocks noChangeAspect="1" noChangeArrowheads="1"/>
          </p:cNvPicPr>
          <p:nvPr/>
        </p:nvPicPr>
        <p:blipFill>
          <a:blip r:embed="rId2" cstate="print"/>
          <a:srcRect/>
          <a:stretch>
            <a:fillRect/>
          </a:stretch>
        </p:blipFill>
        <p:spPr bwMode="auto">
          <a:xfrm>
            <a:off x="2351584" y="836713"/>
            <a:ext cx="7488832" cy="4680520"/>
          </a:xfrm>
          <a:prstGeom prst="rect">
            <a:avLst/>
          </a:prstGeom>
          <a:noFill/>
        </p:spPr>
      </p:pic>
      <p:sp>
        <p:nvSpPr>
          <p:cNvPr id="3" name="Rectangle 2"/>
          <p:cNvSpPr/>
          <p:nvPr/>
        </p:nvSpPr>
        <p:spPr>
          <a:xfrm>
            <a:off x="2207568" y="5613047"/>
            <a:ext cx="7344816" cy="1200329"/>
          </a:xfrm>
          <a:prstGeom prst="rect">
            <a:avLst/>
          </a:prstGeom>
        </p:spPr>
        <p:txBody>
          <a:bodyPr wrap="square">
            <a:spAutoFit/>
          </a:bodyPr>
          <a:lstStyle/>
          <a:p>
            <a:pPr algn="ctr"/>
            <a:r>
              <a:rPr lang="en-US" b="1" i="1" dirty="0">
                <a:solidFill>
                  <a:srgbClr val="000000"/>
                </a:solidFill>
              </a:rPr>
              <a:t>This is a leiomyosarcoma of the small bowel. </a:t>
            </a:r>
            <a:r>
              <a:rPr lang="en-US" b="1" i="1" dirty="0">
                <a:solidFill>
                  <a:srgbClr val="000000"/>
                </a:solidFill>
              </a:rPr>
              <a:t>As with sarcomas in general, this one is big and bad</a:t>
            </a:r>
            <a:r>
              <a:rPr lang="en-US" b="1" i="1" dirty="0" smtClean="0">
                <a:solidFill>
                  <a:srgbClr val="000000"/>
                </a:solidFill>
              </a:rPr>
              <a:t>.</a:t>
            </a:r>
          </a:p>
          <a:p>
            <a:pPr algn="ctr"/>
            <a:r>
              <a:rPr lang="en-US" b="1" i="1" dirty="0" smtClean="0">
                <a:solidFill>
                  <a:srgbClr val="000000"/>
                </a:solidFill>
              </a:rPr>
              <a:t> </a:t>
            </a:r>
            <a:r>
              <a:rPr lang="en-US" b="1" i="1" dirty="0">
                <a:solidFill>
                  <a:srgbClr val="000000"/>
                </a:solidFill>
              </a:rPr>
              <a:t>Sarcomas are uncommon at this site, but must be distinguished from other types of neoplasms.</a:t>
            </a:r>
            <a:endParaRPr lang="en-US" b="1" i="1" dirty="0">
              <a:solidFill>
                <a:srgbClr val="000000"/>
              </a:solidFill>
            </a:endParaRPr>
          </a:p>
        </p:txBody>
      </p:sp>
      <p:sp>
        <p:nvSpPr>
          <p:cNvPr id="4" name="Rounded Rectangle 3"/>
          <p:cNvSpPr/>
          <p:nvPr/>
        </p:nvSpPr>
        <p:spPr>
          <a:xfrm>
            <a:off x="3071664"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Leiomyosarcoma of Small Intestine</a:t>
            </a:r>
            <a:endParaRPr lang="en-US" sz="2400" b="1" i="1" dirty="0">
              <a:solidFill>
                <a:prstClr val="white"/>
              </a:solidFill>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2560355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063551" y="5818038"/>
            <a:ext cx="9185293" cy="646331"/>
          </a:xfrm>
          <a:prstGeom prst="rect">
            <a:avLst/>
          </a:prstGeom>
        </p:spPr>
        <p:txBody>
          <a:bodyPr wrap="square">
            <a:spAutoFit/>
          </a:bodyPr>
          <a:lstStyle/>
          <a:p>
            <a:pPr marL="285750" indent="-285750">
              <a:buFont typeface="Wingdings" panose="05000000000000000000" pitchFamily="2" charset="2"/>
              <a:buChar char="Ø"/>
            </a:pPr>
            <a:r>
              <a:rPr lang="en-US" b="1" i="1" dirty="0" smtClean="0">
                <a:solidFill>
                  <a:srgbClr val="000000"/>
                </a:solidFill>
              </a:rPr>
              <a:t>Spindle shaped, large and pleomorphic </a:t>
            </a:r>
            <a:r>
              <a:rPr lang="en-US" b="1" i="1" dirty="0">
                <a:solidFill>
                  <a:srgbClr val="000000"/>
                </a:solidFill>
              </a:rPr>
              <a:t>malignant </a:t>
            </a:r>
            <a:r>
              <a:rPr lang="en-US" b="1" i="1" dirty="0" smtClean="0">
                <a:solidFill>
                  <a:srgbClr val="000000"/>
                </a:solidFill>
              </a:rPr>
              <a:t>cells with </a:t>
            </a:r>
            <a:r>
              <a:rPr lang="en-US" b="1" i="1" dirty="0">
                <a:solidFill>
                  <a:srgbClr val="000000"/>
                </a:solidFill>
              </a:rPr>
              <a:t>cigar shaped nuclei </a:t>
            </a:r>
            <a:r>
              <a:rPr lang="en-US" b="1" i="1" dirty="0" smtClean="0">
                <a:solidFill>
                  <a:srgbClr val="000000"/>
                </a:solidFill>
              </a:rPr>
              <a:t>arranged in fascicles. </a:t>
            </a:r>
            <a:endParaRPr lang="en-US" b="1" i="1" dirty="0">
              <a:solidFill>
                <a:srgbClr val="000000"/>
              </a:solidFill>
            </a:endParaRPr>
          </a:p>
          <a:p>
            <a:pPr marL="285750" indent="-285750">
              <a:buFont typeface="Wingdings" panose="05000000000000000000" pitchFamily="2" charset="2"/>
              <a:buChar char="Ø"/>
            </a:pPr>
            <a:r>
              <a:rPr lang="en-US" b="1" i="1" dirty="0" smtClean="0">
                <a:solidFill>
                  <a:srgbClr val="000000"/>
                </a:solidFill>
              </a:rPr>
              <a:t>Increased mitotic figures.</a:t>
            </a:r>
            <a:endParaRPr lang="en-US" b="1" i="1" dirty="0">
              <a:solidFill>
                <a:srgbClr val="000000"/>
              </a:solidFill>
            </a:endParaRPr>
          </a:p>
        </p:txBody>
      </p:sp>
      <p:pic>
        <p:nvPicPr>
          <p:cNvPr id="7170" name="Picture 2" descr="http://www.webpathology.com/slides/slides/SoftTissue_Leiomyosarcoma7.jpg"/>
          <p:cNvPicPr>
            <a:picLocks noChangeAspect="1" noChangeArrowheads="1"/>
          </p:cNvPicPr>
          <p:nvPr/>
        </p:nvPicPr>
        <p:blipFill>
          <a:blip r:embed="rId2" cstate="print"/>
          <a:srcRect/>
          <a:stretch>
            <a:fillRect/>
          </a:stretch>
        </p:blipFill>
        <p:spPr bwMode="auto">
          <a:xfrm>
            <a:off x="2207568" y="908720"/>
            <a:ext cx="7632848" cy="4792216"/>
          </a:xfrm>
          <a:prstGeom prst="rect">
            <a:avLst/>
          </a:prstGeom>
          <a:noFill/>
          <a:ln w="28575">
            <a:solidFill>
              <a:schemeClr val="tx1"/>
            </a:solidFill>
          </a:ln>
        </p:spPr>
      </p:pic>
      <p:sp>
        <p:nvSpPr>
          <p:cNvPr id="6" name="Rounded Rectangle 5"/>
          <p:cNvSpPr/>
          <p:nvPr/>
        </p:nvSpPr>
        <p:spPr>
          <a:xfrm>
            <a:off x="3071664"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Leiomyosarcoma – HPF Microscopy </a:t>
            </a:r>
            <a:endParaRPr lang="en-US" sz="2400" b="1" i="1" dirty="0">
              <a:solidFill>
                <a:prstClr val="white"/>
              </a:solidFill>
            </a:endParaRPr>
          </a:p>
        </p:txBody>
      </p:sp>
      <p:sp>
        <p:nvSpPr>
          <p:cNvPr id="8"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9"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17987919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5538" y="1928802"/>
            <a:ext cx="7429552" cy="3022882"/>
          </a:xfrm>
        </p:spPr>
        <p:txBody>
          <a:bodyPr>
            <a:noAutofit/>
          </a:bodyPr>
          <a:lstStyle/>
          <a:p>
            <a:pPr algn="ctr"/>
            <a:r>
              <a:rPr lang="en-US" b="1" i="1" dirty="0" smtClean="0">
                <a:solidFill>
                  <a:srgbClr val="FFC000"/>
                </a:solidFill>
                <a:effectLst>
                  <a:outerShdw blurRad="38100" dist="38100" dir="2700000" algn="tl">
                    <a:srgbClr val="000000">
                      <a:alpha val="43137"/>
                    </a:srgbClr>
                  </a:outerShdw>
                </a:effectLst>
              </a:rPr>
              <a:t>1- Squamous cell carcinoma of</a:t>
            </a:r>
            <a:br>
              <a:rPr lang="en-US" b="1" i="1" dirty="0" smtClean="0">
                <a:solidFill>
                  <a:srgbClr val="FFC000"/>
                </a:solidFill>
                <a:effectLst>
                  <a:outerShdw blurRad="38100" dist="38100" dir="2700000" algn="tl">
                    <a:srgbClr val="000000">
                      <a:alpha val="43137"/>
                    </a:srgbClr>
                  </a:outerShdw>
                </a:effectLst>
              </a:rPr>
            </a:br>
            <a:r>
              <a:rPr lang="en-US" b="1" i="1" dirty="0" smtClean="0">
                <a:solidFill>
                  <a:srgbClr val="FFC000"/>
                </a:solidFill>
                <a:effectLst>
                  <a:outerShdw blurRad="38100" dist="38100" dir="2700000" algn="tl">
                    <a:srgbClr val="000000">
                      <a:alpha val="43137"/>
                    </a:srgbClr>
                  </a:outerShdw>
                </a:effectLst>
              </a:rPr>
              <a:t> the skin</a:t>
            </a:r>
            <a:endParaRPr lang="en-US" b="1" i="1" dirty="0">
              <a:solidFill>
                <a:srgbClr val="FFC000"/>
              </a:solidFill>
              <a:effectLst>
                <a:outerShdw blurRad="38100" dist="38100" dir="2700000" algn="tl">
                  <a:srgbClr val="000000">
                    <a:alpha val="43137"/>
                  </a:srgbClr>
                </a:outerShdw>
              </a:effectLst>
            </a:endParaRPr>
          </a:p>
        </p:txBody>
      </p:sp>
      <p:sp>
        <p:nvSpPr>
          <p:cNvPr id="5"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6" name="TextBox 7"/>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12448785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3586" name="Picture 2" descr="http://library.med.utah.edu/WebPath/jpeg4/FEM034.jpg"/>
          <p:cNvPicPr>
            <a:picLocks noChangeAspect="1" noChangeArrowheads="1"/>
          </p:cNvPicPr>
          <p:nvPr/>
        </p:nvPicPr>
        <p:blipFill>
          <a:blip r:embed="rId2" cstate="print"/>
          <a:srcRect/>
          <a:stretch>
            <a:fillRect/>
          </a:stretch>
        </p:blipFill>
        <p:spPr bwMode="auto">
          <a:xfrm>
            <a:off x="2351584" y="908720"/>
            <a:ext cx="7464896" cy="4727426"/>
          </a:xfrm>
          <a:prstGeom prst="rect">
            <a:avLst/>
          </a:prstGeom>
          <a:noFill/>
          <a:ln w="28575">
            <a:solidFill>
              <a:schemeClr val="tx1"/>
            </a:solidFill>
          </a:ln>
        </p:spPr>
      </p:pic>
      <p:sp>
        <p:nvSpPr>
          <p:cNvPr id="3" name="Rounded Rectangle 2"/>
          <p:cNvSpPr/>
          <p:nvPr/>
        </p:nvSpPr>
        <p:spPr>
          <a:xfrm>
            <a:off x="3071664"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rPr>
              <a:t>Leiomyosarcoma of the Uterus - HPF</a:t>
            </a:r>
            <a:endParaRPr lang="en-US" sz="2400" b="1" i="1" dirty="0">
              <a:solidFill>
                <a:prstClr val="white"/>
              </a:solidFill>
            </a:endParaRPr>
          </a:p>
        </p:txBody>
      </p:sp>
      <p:sp>
        <p:nvSpPr>
          <p:cNvPr id="4" name="Rectangle 3"/>
          <p:cNvSpPr/>
          <p:nvPr/>
        </p:nvSpPr>
        <p:spPr>
          <a:xfrm>
            <a:off x="2279576" y="5746030"/>
            <a:ext cx="7488832" cy="646331"/>
          </a:xfrm>
          <a:prstGeom prst="rect">
            <a:avLst/>
          </a:prstGeom>
        </p:spPr>
        <p:txBody>
          <a:bodyPr wrap="square">
            <a:spAutoFit/>
          </a:bodyPr>
          <a:lstStyle/>
          <a:p>
            <a:pPr algn="ctr"/>
            <a:r>
              <a:rPr lang="en-US" b="1" i="1" dirty="0" smtClean="0">
                <a:solidFill>
                  <a:srgbClr val="000000"/>
                </a:solidFill>
              </a:rPr>
              <a:t>They </a:t>
            </a:r>
            <a:r>
              <a:rPr lang="en-US" b="1" i="1" dirty="0">
                <a:solidFill>
                  <a:srgbClr val="000000"/>
                </a:solidFill>
              </a:rPr>
              <a:t>often have very large bizarre giant cells along with the </a:t>
            </a:r>
            <a:r>
              <a:rPr lang="en-US" b="1" i="1" dirty="0" smtClean="0">
                <a:solidFill>
                  <a:srgbClr val="000000"/>
                </a:solidFill>
              </a:rPr>
              <a:t>malignant spindle cells.</a:t>
            </a:r>
          </a:p>
          <a:p>
            <a:pPr algn="ctr"/>
            <a:r>
              <a:rPr lang="en-US" b="1" i="1" dirty="0" smtClean="0">
                <a:solidFill>
                  <a:srgbClr val="000000"/>
                </a:solidFill>
              </a:rPr>
              <a:t>Mitotic figures are frequent.</a:t>
            </a: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7295515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1704" y="2924944"/>
            <a:ext cx="5904656" cy="1107996"/>
          </a:xfrm>
          <a:prstGeom prst="rect">
            <a:avLst/>
          </a:prstGeom>
          <a:noFill/>
        </p:spPr>
        <p:txBody>
          <a:bodyPr wrap="square" rtlCol="0">
            <a:spAutoFit/>
          </a:bodyPr>
          <a:lstStyle/>
          <a:p>
            <a:pPr algn="ctr"/>
            <a:r>
              <a:rPr lang="en-US" sz="6600" b="1" i="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END</a:t>
            </a:r>
            <a:endParaRPr lang="en-US" sz="6600" b="1" i="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6340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8306" name="Picture 2" descr="http://wecareforyourskin.com/images/scc_kok7.jpg"/>
          <p:cNvPicPr>
            <a:picLocks noChangeAspect="1" noChangeArrowheads="1"/>
          </p:cNvPicPr>
          <p:nvPr/>
        </p:nvPicPr>
        <p:blipFill>
          <a:blip r:embed="rId3" cstate="print"/>
          <a:srcRect/>
          <a:stretch>
            <a:fillRect/>
          </a:stretch>
        </p:blipFill>
        <p:spPr bwMode="auto">
          <a:xfrm>
            <a:off x="7643664" y="859318"/>
            <a:ext cx="3024336" cy="3312368"/>
          </a:xfrm>
          <a:prstGeom prst="rect">
            <a:avLst/>
          </a:prstGeom>
          <a:noFill/>
          <a:ln w="28575">
            <a:solidFill>
              <a:schemeClr val="tx1"/>
            </a:solidFill>
            <a:miter lim="800000"/>
            <a:headEnd/>
            <a:tailEnd/>
          </a:ln>
        </p:spPr>
      </p:pic>
      <p:pic>
        <p:nvPicPr>
          <p:cNvPr id="98308" name="Picture 6" descr="http://www.mskcc.org/mskcc/shared/graphics/Scc.jpg"/>
          <p:cNvPicPr>
            <a:picLocks noChangeAspect="1" noChangeArrowheads="1"/>
          </p:cNvPicPr>
          <p:nvPr/>
        </p:nvPicPr>
        <p:blipFill>
          <a:blip r:embed="rId4" cstate="print"/>
          <a:srcRect/>
          <a:stretch>
            <a:fillRect/>
          </a:stretch>
        </p:blipFill>
        <p:spPr bwMode="auto">
          <a:xfrm>
            <a:off x="4566551" y="870851"/>
            <a:ext cx="2664295" cy="3312368"/>
          </a:xfrm>
          <a:prstGeom prst="rect">
            <a:avLst/>
          </a:prstGeom>
          <a:noFill/>
          <a:ln w="28575">
            <a:solidFill>
              <a:schemeClr val="tx1"/>
            </a:solidFill>
            <a:miter lim="800000"/>
            <a:headEnd/>
            <a:tailEnd/>
          </a:ln>
        </p:spPr>
      </p:pic>
      <p:sp>
        <p:nvSpPr>
          <p:cNvPr id="5" name="Rounded Rectangle 4"/>
          <p:cNvSpPr/>
          <p:nvPr/>
        </p:nvSpPr>
        <p:spPr>
          <a:xfrm>
            <a:off x="2423592" y="188640"/>
            <a:ext cx="734481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Squamous Cell Carcinoma - Gross</a:t>
            </a:r>
            <a:endParaRPr lang="en-US" sz="2400" b="1" i="1" dirty="0">
              <a:solidFill>
                <a:prstClr val="white"/>
              </a:solidFill>
              <a:effectLst>
                <a:outerShdw blurRad="38100" dist="38100" dir="2700000" algn="tl">
                  <a:srgbClr val="000000">
                    <a:alpha val="43137"/>
                  </a:srgbClr>
                </a:outerShdw>
              </a:effectLst>
            </a:endParaRPr>
          </a:p>
        </p:txBody>
      </p:sp>
      <p:pic>
        <p:nvPicPr>
          <p:cNvPr id="23554" name="Picture 2" descr="http://www.ceri-hughes.com/content/images/lipscc.jpg"/>
          <p:cNvPicPr>
            <a:picLocks noChangeAspect="1" noChangeArrowheads="1"/>
          </p:cNvPicPr>
          <p:nvPr/>
        </p:nvPicPr>
        <p:blipFill>
          <a:blip r:embed="rId5" cstate="print"/>
          <a:srcRect/>
          <a:stretch>
            <a:fillRect/>
          </a:stretch>
        </p:blipFill>
        <p:spPr bwMode="auto">
          <a:xfrm>
            <a:off x="1703511" y="870851"/>
            <a:ext cx="2450223" cy="3312369"/>
          </a:xfrm>
          <a:prstGeom prst="rect">
            <a:avLst/>
          </a:prstGeom>
          <a:noFill/>
          <a:ln w="28575">
            <a:solidFill>
              <a:schemeClr val="tx1"/>
            </a:solidFill>
          </a:ln>
        </p:spPr>
      </p:pic>
      <p:sp>
        <p:nvSpPr>
          <p:cNvPr id="7" name="Rectangle 6"/>
          <p:cNvSpPr/>
          <p:nvPr/>
        </p:nvSpPr>
        <p:spPr>
          <a:xfrm>
            <a:off x="1469136" y="4888353"/>
            <a:ext cx="9198864" cy="2031325"/>
          </a:xfrm>
          <a:prstGeom prst="rect">
            <a:avLst/>
          </a:prstGeom>
        </p:spPr>
        <p:txBody>
          <a:bodyPr wrap="square">
            <a:spAutoFit/>
          </a:bodyPr>
          <a:lstStyle/>
          <a:p>
            <a:pPr marL="285750" indent="-285750">
              <a:buFont typeface="Wingdings" panose="05000000000000000000" pitchFamily="2" charset="2"/>
              <a:buChar char="§"/>
            </a:pPr>
            <a:r>
              <a:rPr lang="en-US" b="1" i="1" dirty="0" smtClean="0">
                <a:solidFill>
                  <a:srgbClr val="000000"/>
                </a:solidFill>
              </a:rPr>
              <a:t>A </a:t>
            </a:r>
            <a:r>
              <a:rPr lang="en-US" b="1" i="1" dirty="0">
                <a:solidFill>
                  <a:srgbClr val="000000"/>
                </a:solidFill>
              </a:rPr>
              <a:t>sore that does not heal or any change in an existing mole, wart, or skin lesion can point to SCC. </a:t>
            </a:r>
            <a:endParaRPr lang="en-US" b="1" i="1" dirty="0" smtClean="0">
              <a:solidFill>
                <a:srgbClr val="000000"/>
              </a:solidFill>
            </a:endParaRPr>
          </a:p>
          <a:p>
            <a:pPr marL="285750" indent="-285750">
              <a:buFont typeface="Wingdings" panose="05000000000000000000" pitchFamily="2" charset="2"/>
              <a:buChar char="§"/>
            </a:pPr>
            <a:r>
              <a:rPr lang="en-US" b="1" i="1" dirty="0" smtClean="0">
                <a:solidFill>
                  <a:srgbClr val="000000"/>
                </a:solidFill>
              </a:rPr>
              <a:t>There </a:t>
            </a:r>
            <a:r>
              <a:rPr lang="en-US" b="1" i="1" dirty="0">
                <a:solidFill>
                  <a:srgbClr val="000000"/>
                </a:solidFill>
              </a:rPr>
              <a:t>may be an ulcer or reddish skin plaque that grows very slowly, may bleed occasionally (especially if located on the lip), may have an ulcerated center with raised, hard edges, may have a pearly quality with tiny blood vessels, is commonly present on sun-exposed </a:t>
            </a:r>
            <a:r>
              <a:rPr lang="en-US" b="1" i="1" dirty="0" smtClean="0">
                <a:solidFill>
                  <a:srgbClr val="000000"/>
                </a:solidFill>
              </a:rPr>
              <a:t>areas.</a:t>
            </a:r>
          </a:p>
          <a:p>
            <a:pPr marL="285750" indent="-285750">
              <a:buFont typeface="Wingdings" panose="05000000000000000000" pitchFamily="2" charset="2"/>
              <a:buChar char="§"/>
            </a:pPr>
            <a:r>
              <a:rPr lang="en-US" b="1" i="1" dirty="0">
                <a:solidFill>
                  <a:srgbClr val="000000"/>
                </a:solidFill>
              </a:rPr>
              <a:t>Squamous cell carcinoma most likely and initially </a:t>
            </a:r>
            <a:r>
              <a:rPr lang="en-US" b="1" i="1" dirty="0" err="1">
                <a:solidFill>
                  <a:srgbClr val="000000"/>
                </a:solidFill>
              </a:rPr>
              <a:t>metastasise</a:t>
            </a:r>
            <a:r>
              <a:rPr lang="en-US" b="1" i="1" dirty="0">
                <a:solidFill>
                  <a:srgbClr val="000000"/>
                </a:solidFill>
              </a:rPr>
              <a:t> to the lymph nodes.</a:t>
            </a:r>
          </a:p>
          <a:p>
            <a:pPr marL="285750" indent="-285750">
              <a:buFont typeface="Wingdings" panose="05000000000000000000" pitchFamily="2" charset="2"/>
              <a:buChar char="§"/>
            </a:pPr>
            <a:endParaRPr lang="en-US" b="1" i="1" dirty="0" smtClean="0">
              <a:solidFill>
                <a:srgbClr val="000000"/>
              </a:solidFill>
            </a:endParaRPr>
          </a:p>
          <a:p>
            <a:pPr marL="285750" indent="-285750">
              <a:buFont typeface="Wingdings" panose="05000000000000000000" pitchFamily="2" charset="2"/>
              <a:buChar char="§"/>
            </a:pPr>
            <a:endParaRPr lang="en-US" b="1" i="1" dirty="0">
              <a:solidFill>
                <a:srgbClr val="000000"/>
              </a:solidFill>
            </a:endParaRPr>
          </a:p>
        </p:txBody>
      </p:sp>
      <p:sp>
        <p:nvSpPr>
          <p:cNvPr id="9"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
        <p:nvSpPr>
          <p:cNvPr id="2" name="Rectangle 1"/>
          <p:cNvSpPr/>
          <p:nvPr/>
        </p:nvSpPr>
        <p:spPr>
          <a:xfrm>
            <a:off x="1703511" y="4349841"/>
            <a:ext cx="8794835" cy="369332"/>
          </a:xfrm>
          <a:prstGeom prst="rect">
            <a:avLst/>
          </a:prstGeom>
        </p:spPr>
        <p:txBody>
          <a:bodyPr wrap="square">
            <a:spAutoFit/>
          </a:bodyPr>
          <a:lstStyle/>
          <a:p>
            <a:r>
              <a:rPr lang="en-US" b="1" dirty="0" err="1" smtClean="0"/>
              <a:t>Haemorrhagic</a:t>
            </a:r>
            <a:r>
              <a:rPr lang="en-US" b="1" dirty="0" smtClean="0"/>
              <a:t> and ulcerated lesion on the upper lip/back of hand and forehead</a:t>
            </a:r>
            <a:endParaRPr lang="en-US" b="1" dirty="0"/>
          </a:p>
        </p:txBody>
      </p:sp>
    </p:spTree>
    <p:extLst>
      <p:ext uri="{BB962C8B-B14F-4D97-AF65-F5344CB8AC3E}">
        <p14:creationId xmlns:p14="http://schemas.microsoft.com/office/powerpoint/2010/main" val="22962235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051" descr="scc"/>
          <p:cNvSpPr>
            <a:spLocks noGrp="1" noChangeAspect="1" noChangeArrowheads="1"/>
          </p:cNvSpPr>
          <p:nvPr isPhoto="1"/>
        </p:nvSpPr>
        <p:spPr bwMode="auto">
          <a:xfrm>
            <a:off x="1991544" y="836712"/>
            <a:ext cx="8064896" cy="4824536"/>
          </a:xfrm>
          <a:prstGeom prst="rect">
            <a:avLst/>
          </a:prstGeom>
          <a:blipFill dpi="0" rotWithShape="1">
            <a:blip r:embed="rId2" cstate="print"/>
            <a:srcRect/>
            <a:stretch>
              <a:fillRect r="-14199"/>
            </a:stretch>
          </a:blipFill>
          <a:ln w="28575">
            <a:solidFill>
              <a:schemeClr val="tx1"/>
            </a:solidFill>
            <a:miter lim="800000"/>
            <a:headEnd/>
            <a:tailEnd/>
          </a:ln>
          <a:effectLst/>
        </p:spPr>
        <p:txBody>
          <a:bodyPr/>
          <a:lstStyle/>
          <a:p>
            <a:endParaRPr lang="en-US">
              <a:solidFill>
                <a:srgbClr val="CCDDEA"/>
              </a:solidFill>
            </a:endParaRPr>
          </a:p>
        </p:txBody>
      </p:sp>
      <p:sp>
        <p:nvSpPr>
          <p:cNvPr id="4" name="Rounded Rectangle 3"/>
          <p:cNvSpPr/>
          <p:nvPr/>
        </p:nvSpPr>
        <p:spPr>
          <a:xfrm>
            <a:off x="2351584" y="188640"/>
            <a:ext cx="734481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Squamous Cell Carcinoma - Histopathology</a:t>
            </a:r>
            <a:endParaRPr lang="en-US" sz="2400" b="1" i="1" dirty="0">
              <a:solidFill>
                <a:prstClr val="white"/>
              </a:solidFill>
              <a:effectLst>
                <a:outerShdw blurRad="38100" dist="38100" dir="2700000" algn="tl">
                  <a:srgbClr val="000000">
                    <a:alpha val="43137"/>
                  </a:srgbClr>
                </a:outerShdw>
              </a:effectLst>
            </a:endParaRPr>
          </a:p>
        </p:txBody>
      </p:sp>
      <p:sp>
        <p:nvSpPr>
          <p:cNvPr id="5" name="Rectangle 4"/>
          <p:cNvSpPr/>
          <p:nvPr/>
        </p:nvSpPr>
        <p:spPr>
          <a:xfrm>
            <a:off x="1991544" y="5643578"/>
            <a:ext cx="7992888" cy="923330"/>
          </a:xfrm>
          <a:prstGeom prst="rect">
            <a:avLst/>
          </a:prstGeom>
        </p:spPr>
        <p:txBody>
          <a:bodyPr wrap="square">
            <a:spAutoFit/>
          </a:bodyPr>
          <a:lstStyle/>
          <a:p>
            <a:pPr algn="ctr"/>
            <a:r>
              <a:rPr lang="en-US" b="1" i="1" dirty="0">
                <a:solidFill>
                  <a:srgbClr val="000000"/>
                </a:solidFill>
              </a:rPr>
              <a:t>The normal squamous epithelium at the right merges into the squamous </a:t>
            </a:r>
          </a:p>
          <a:p>
            <a:pPr algn="ctr"/>
            <a:r>
              <a:rPr lang="en-US" b="1" i="1" dirty="0">
                <a:solidFill>
                  <a:srgbClr val="000000"/>
                </a:solidFill>
              </a:rPr>
              <a:t>cell carcinoma at the left, which is infiltrating downward. The neoplastic squamous cells are still similar to the normal squamous cells, but are less orderly</a:t>
            </a:r>
            <a:endParaRPr lang="en-US" b="1" i="1" dirty="0">
              <a:solidFill>
                <a:srgbClr val="000000"/>
              </a:solidFill>
            </a:endParaRPr>
          </a:p>
        </p:txBody>
      </p:sp>
      <p:cxnSp>
        <p:nvCxnSpPr>
          <p:cNvPr id="7" name="Straight Connector 6"/>
          <p:cNvCxnSpPr/>
          <p:nvPr/>
        </p:nvCxnSpPr>
        <p:spPr>
          <a:xfrm flipH="1">
            <a:off x="3935760" y="1052736"/>
            <a:ext cx="2520280" cy="4536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72064" y="980728"/>
            <a:ext cx="2304256" cy="369332"/>
          </a:xfrm>
          <a:prstGeom prst="rect">
            <a:avLst/>
          </a:prstGeom>
          <a:noFill/>
        </p:spPr>
        <p:txBody>
          <a:bodyPr wrap="square" rtlCol="0">
            <a:spAutoFit/>
          </a:bodyPr>
          <a:lstStyle/>
          <a:p>
            <a:r>
              <a:rPr lang="en-US" dirty="0">
                <a:solidFill>
                  <a:srgbClr val="000000"/>
                </a:solidFill>
              </a:rPr>
              <a:t>Sq Cell Carcinoma</a:t>
            </a:r>
            <a:endParaRPr lang="en-US" dirty="0">
              <a:solidFill>
                <a:srgbClr val="000000"/>
              </a:solidFill>
            </a:endParaRPr>
          </a:p>
        </p:txBody>
      </p:sp>
      <p:sp>
        <p:nvSpPr>
          <p:cNvPr id="11"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2"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41951780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8466" name="Picture 2" descr="http://library.med.utah.edu/WebPath/jpeg1/NEO095.jpg"/>
          <p:cNvPicPr>
            <a:picLocks noChangeAspect="1" noChangeArrowheads="1"/>
          </p:cNvPicPr>
          <p:nvPr/>
        </p:nvPicPr>
        <p:blipFill>
          <a:blip r:embed="rId2" cstate="print"/>
          <a:srcRect/>
          <a:stretch>
            <a:fillRect/>
          </a:stretch>
        </p:blipFill>
        <p:spPr bwMode="auto">
          <a:xfrm>
            <a:off x="2207568" y="836712"/>
            <a:ext cx="7776864" cy="4896544"/>
          </a:xfrm>
          <a:prstGeom prst="rect">
            <a:avLst/>
          </a:prstGeom>
          <a:noFill/>
          <a:ln w="28575">
            <a:solidFill>
              <a:schemeClr val="tx1"/>
            </a:solidFill>
          </a:ln>
        </p:spPr>
      </p:pic>
      <p:sp>
        <p:nvSpPr>
          <p:cNvPr id="3" name="Rectangle 2"/>
          <p:cNvSpPr/>
          <p:nvPr/>
        </p:nvSpPr>
        <p:spPr>
          <a:xfrm>
            <a:off x="2423592" y="5818039"/>
            <a:ext cx="7272808" cy="646331"/>
          </a:xfrm>
          <a:prstGeom prst="rect">
            <a:avLst/>
          </a:prstGeom>
        </p:spPr>
        <p:txBody>
          <a:bodyPr wrap="square">
            <a:spAutoFit/>
          </a:bodyPr>
          <a:lstStyle/>
          <a:p>
            <a:pPr algn="ctr"/>
            <a:r>
              <a:rPr lang="en-US" b="1" i="1" dirty="0">
                <a:solidFill>
                  <a:srgbClr val="000000"/>
                </a:solidFill>
              </a:rPr>
              <a:t>Here is a moderately differentiated squamous cell carcinoma in which some, but not all, of the neoplastic cells in nests have pink cytoplasmic keratin</a:t>
            </a:r>
            <a:endParaRPr lang="en-US" b="1" i="1" dirty="0">
              <a:solidFill>
                <a:srgbClr val="000000"/>
              </a:solidFill>
            </a:endParaRPr>
          </a:p>
        </p:txBody>
      </p:sp>
      <p:sp>
        <p:nvSpPr>
          <p:cNvPr id="4" name="Rounded Rectangle 3"/>
          <p:cNvSpPr/>
          <p:nvPr/>
        </p:nvSpPr>
        <p:spPr>
          <a:xfrm>
            <a:off x="2423592" y="188640"/>
            <a:ext cx="7344816"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Squamous Cell Carcinoma - Histopathology</a:t>
            </a:r>
            <a:endParaRPr lang="en-US" sz="24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17592199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703512" y="5408056"/>
            <a:ext cx="9191650" cy="1477328"/>
          </a:xfrm>
          <a:prstGeom prst="rect">
            <a:avLst/>
          </a:prstGeom>
        </p:spPr>
        <p:txBody>
          <a:bodyPr wrap="square">
            <a:spAutoFit/>
          </a:bodyPr>
          <a:lstStyle/>
          <a:p>
            <a:r>
              <a:rPr lang="en-US" b="1" i="1" dirty="0">
                <a:solidFill>
                  <a:srgbClr val="000000"/>
                </a:solidFill>
              </a:rPr>
              <a:t>At high magnification, this squamous cell carcinoma demonstrates enough differentiation to tell that the cells are of squamous origin. </a:t>
            </a:r>
            <a:endParaRPr lang="en-US" b="1" i="1" dirty="0" smtClean="0">
              <a:solidFill>
                <a:srgbClr val="000000"/>
              </a:solidFill>
            </a:endParaRPr>
          </a:p>
          <a:p>
            <a:r>
              <a:rPr lang="en-US" b="1" i="1" dirty="0" smtClean="0">
                <a:solidFill>
                  <a:srgbClr val="000000"/>
                </a:solidFill>
              </a:rPr>
              <a:t>The </a:t>
            </a:r>
            <a:r>
              <a:rPr lang="en-US" b="1" i="1" dirty="0">
                <a:solidFill>
                  <a:srgbClr val="000000"/>
                </a:solidFill>
              </a:rPr>
              <a:t>cells are </a:t>
            </a:r>
            <a:r>
              <a:rPr lang="en-US" b="1" i="1" dirty="0" smtClean="0">
                <a:solidFill>
                  <a:srgbClr val="000000"/>
                </a:solidFill>
              </a:rPr>
              <a:t>pink </a:t>
            </a:r>
            <a:r>
              <a:rPr lang="en-US" b="1" i="1" dirty="0">
                <a:solidFill>
                  <a:srgbClr val="000000"/>
                </a:solidFill>
              </a:rPr>
              <a:t>and polygonal in shape with intercellular bridges.    </a:t>
            </a:r>
          </a:p>
          <a:p>
            <a:r>
              <a:rPr lang="en-US" b="1" i="1" dirty="0">
                <a:solidFill>
                  <a:srgbClr val="000000"/>
                </a:solidFill>
              </a:rPr>
              <a:t>The neoplastic cells show pleomorphism, with hyperchromatic nuclei. </a:t>
            </a:r>
          </a:p>
          <a:p>
            <a:r>
              <a:rPr lang="en-US" b="1" i="1" dirty="0">
                <a:solidFill>
                  <a:srgbClr val="000000"/>
                </a:solidFill>
              </a:rPr>
              <a:t>A mitotic figure is present  near the center</a:t>
            </a:r>
            <a:endParaRPr lang="en-US" b="1" i="1" dirty="0">
              <a:solidFill>
                <a:srgbClr val="000000"/>
              </a:solidFill>
            </a:endParaRPr>
          </a:p>
        </p:txBody>
      </p:sp>
      <p:pic>
        <p:nvPicPr>
          <p:cNvPr id="21506" name="Picture 2" descr="http://library.med.utah.edu/WebPath/jpeg1/NEO096.jpg"/>
          <p:cNvPicPr>
            <a:picLocks noChangeAspect="1" noChangeArrowheads="1"/>
          </p:cNvPicPr>
          <p:nvPr/>
        </p:nvPicPr>
        <p:blipFill>
          <a:blip r:embed="rId2" cstate="print"/>
          <a:srcRect/>
          <a:stretch>
            <a:fillRect/>
          </a:stretch>
        </p:blipFill>
        <p:spPr bwMode="auto">
          <a:xfrm>
            <a:off x="2151235" y="629679"/>
            <a:ext cx="7961538" cy="4592935"/>
          </a:xfrm>
          <a:prstGeom prst="rect">
            <a:avLst/>
          </a:prstGeom>
          <a:noFill/>
          <a:ln w="28575">
            <a:solidFill>
              <a:schemeClr val="tx1"/>
            </a:solidFill>
          </a:ln>
        </p:spPr>
      </p:pic>
      <p:sp>
        <p:nvSpPr>
          <p:cNvPr id="5" name="Rounded Rectangle 4"/>
          <p:cNvSpPr/>
          <p:nvPr/>
        </p:nvSpPr>
        <p:spPr>
          <a:xfrm>
            <a:off x="3143672"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Squamous Cell Carcinoma - HPF</a:t>
            </a:r>
            <a:endParaRPr lang="en-US" sz="2400" b="1" i="1" dirty="0">
              <a:solidFill>
                <a:prstClr val="white"/>
              </a:solidFill>
              <a:effectLst>
                <a:outerShdw blurRad="38100" dist="38100" dir="2700000" algn="tl">
                  <a:srgbClr val="000000">
                    <a:alpha val="43137"/>
                  </a:srgbClr>
                </a:outerShdw>
              </a:effectLst>
            </a:endParaRPr>
          </a:p>
        </p:txBody>
      </p:sp>
      <p:sp>
        <p:nvSpPr>
          <p:cNvPr id="8"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Tree>
    <p:extLst>
      <p:ext uri="{BB962C8B-B14F-4D97-AF65-F5344CB8AC3E}">
        <p14:creationId xmlns:p14="http://schemas.microsoft.com/office/powerpoint/2010/main" val="326321654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lum bright="20000" contrast="10000"/>
          </a:blip>
          <a:srcRect/>
          <a:stretch>
            <a:fillRect/>
          </a:stretch>
        </p:blipFill>
        <p:spPr>
          <a:xfrm>
            <a:off x="1919536" y="764704"/>
            <a:ext cx="8208912"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919536" y="5131058"/>
            <a:ext cx="8975626" cy="1200329"/>
          </a:xfrm>
          <a:prstGeom prst="rect">
            <a:avLst/>
          </a:prstGeom>
        </p:spPr>
        <p:txBody>
          <a:bodyPr wrap="square">
            <a:spAutoFit/>
          </a:bodyPr>
          <a:lstStyle/>
          <a:p>
            <a:r>
              <a:rPr lang="en-US" b="1" i="1" dirty="0">
                <a:solidFill>
                  <a:srgbClr val="000000"/>
                </a:solidFill>
              </a:rPr>
              <a:t>The dermis is infiltrated by masses of well differentiated neoplastic squamous cells separated by fibrous tissue stroma</a:t>
            </a:r>
            <a:r>
              <a:rPr lang="en-US" b="1" i="1" dirty="0">
                <a:solidFill>
                  <a:srgbClr val="000000"/>
                </a:solidFill>
              </a:rPr>
              <a:t> with chronic inflammatory cells</a:t>
            </a:r>
            <a:r>
              <a:rPr lang="en-US" b="1" i="1" dirty="0" smtClean="0">
                <a:solidFill>
                  <a:srgbClr val="000000"/>
                </a:solidFill>
              </a:rPr>
              <a:t>.</a:t>
            </a:r>
          </a:p>
          <a:p>
            <a:r>
              <a:rPr lang="en-US" b="1" i="1" dirty="0" err="1" smtClean="0">
                <a:solidFill>
                  <a:srgbClr val="000000"/>
                </a:solidFill>
              </a:rPr>
              <a:t>Tumour</a:t>
            </a:r>
            <a:r>
              <a:rPr lang="en-US" b="1" i="1" dirty="0" smtClean="0">
                <a:solidFill>
                  <a:srgbClr val="000000"/>
                </a:solidFill>
              </a:rPr>
              <a:t> </a:t>
            </a:r>
            <a:r>
              <a:rPr lang="en-US" b="1" i="1" dirty="0">
                <a:solidFill>
                  <a:srgbClr val="000000"/>
                </a:solidFill>
              </a:rPr>
              <a:t>cells show </a:t>
            </a:r>
            <a:r>
              <a:rPr lang="en-US" b="1" i="1" dirty="0">
                <a:solidFill>
                  <a:srgbClr val="000000"/>
                </a:solidFill>
              </a:rPr>
              <a:t>pleomorphism, hyperchromatism and many mitotic figures .                                     </a:t>
            </a:r>
          </a:p>
          <a:p>
            <a:r>
              <a:rPr lang="en-US" b="1" i="1" dirty="0">
                <a:solidFill>
                  <a:srgbClr val="000000"/>
                </a:solidFill>
              </a:rPr>
              <a:t>Pinkish laminated keratin pearls (epithelial cell nests) are </a:t>
            </a:r>
            <a:r>
              <a:rPr lang="en-US" b="1" i="1" dirty="0" smtClean="0">
                <a:solidFill>
                  <a:srgbClr val="000000"/>
                </a:solidFill>
              </a:rPr>
              <a:t>present </a:t>
            </a:r>
            <a:r>
              <a:rPr lang="en-US" b="1" i="1" dirty="0">
                <a:solidFill>
                  <a:srgbClr val="000000"/>
                </a:solidFill>
              </a:rPr>
              <a:t>in the </a:t>
            </a:r>
            <a:r>
              <a:rPr lang="en-US" b="1" i="1" dirty="0" smtClean="0">
                <a:solidFill>
                  <a:srgbClr val="000000"/>
                </a:solidFill>
              </a:rPr>
              <a:t>center.</a:t>
            </a:r>
            <a:endParaRPr lang="en-US" b="1" i="1" dirty="0">
              <a:solidFill>
                <a:srgbClr val="000000"/>
              </a:solidFill>
            </a:endParaRPr>
          </a:p>
        </p:txBody>
      </p:sp>
      <p:sp>
        <p:nvSpPr>
          <p:cNvPr id="6" name="Rounded Rectangle 5"/>
          <p:cNvSpPr/>
          <p:nvPr/>
        </p:nvSpPr>
        <p:spPr>
          <a:xfrm>
            <a:off x="3143672" y="116632"/>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Squamous Cell Carcinoma - HPF</a:t>
            </a:r>
            <a:endParaRPr lang="en-US" sz="2400" b="1" i="1" dirty="0">
              <a:solidFill>
                <a:prstClr val="white"/>
              </a:solidFill>
              <a:effectLst>
                <a:outerShdw blurRad="38100" dist="38100" dir="2700000" algn="tl">
                  <a:srgbClr val="000000">
                    <a:alpha val="43137"/>
                  </a:srgbClr>
                </a:outerShdw>
              </a:effectLst>
            </a:endParaRPr>
          </a:p>
        </p:txBody>
      </p:sp>
      <p:sp>
        <p:nvSpPr>
          <p:cNvPr id="9"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10"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0601834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9490" name="Picture 2" descr="http://library.med.utah.edu/WebPath/jpeg1/NEO100.jpg"/>
          <p:cNvPicPr>
            <a:picLocks noChangeAspect="1" noChangeArrowheads="1"/>
          </p:cNvPicPr>
          <p:nvPr/>
        </p:nvPicPr>
        <p:blipFill>
          <a:blip r:embed="rId3" cstate="print"/>
          <a:srcRect/>
          <a:stretch>
            <a:fillRect/>
          </a:stretch>
        </p:blipFill>
        <p:spPr bwMode="auto">
          <a:xfrm>
            <a:off x="2789757" y="771921"/>
            <a:ext cx="7488832" cy="4522070"/>
          </a:xfrm>
          <a:prstGeom prst="rect">
            <a:avLst/>
          </a:prstGeom>
          <a:noFill/>
          <a:ln w="28575">
            <a:solidFill>
              <a:schemeClr val="tx1"/>
            </a:solidFill>
          </a:ln>
        </p:spPr>
      </p:pic>
      <p:sp>
        <p:nvSpPr>
          <p:cNvPr id="3" name="Rectangle 2"/>
          <p:cNvSpPr/>
          <p:nvPr/>
        </p:nvSpPr>
        <p:spPr>
          <a:xfrm>
            <a:off x="2279576" y="5373217"/>
            <a:ext cx="7488832" cy="1200329"/>
          </a:xfrm>
          <a:prstGeom prst="rect">
            <a:avLst/>
          </a:prstGeom>
        </p:spPr>
        <p:txBody>
          <a:bodyPr wrap="square">
            <a:spAutoFit/>
          </a:bodyPr>
          <a:lstStyle/>
          <a:p>
            <a:pPr marL="285750" indent="-285750">
              <a:buFont typeface="Arial" panose="020B0604020202020204" pitchFamily="34" charset="0"/>
              <a:buChar char="•"/>
            </a:pPr>
            <a:r>
              <a:rPr lang="en-US" b="1" i="1" dirty="0">
                <a:solidFill>
                  <a:srgbClr val="000000"/>
                </a:solidFill>
              </a:rPr>
              <a:t>A mitotic figure is seen here in the center, surrounded by cells of a poorly differentiated squamous cell carcinoma, with pleomorphic cells that have minimal pink keratinization in their cytoplasm</a:t>
            </a:r>
            <a:r>
              <a:rPr lang="en-US" b="1" i="1" dirty="0" smtClean="0">
                <a:solidFill>
                  <a:srgbClr val="000000"/>
                </a:solidFill>
              </a:rPr>
              <a:t>.</a:t>
            </a:r>
          </a:p>
          <a:p>
            <a:pPr marL="285750" indent="-285750">
              <a:buFont typeface="Arial" panose="020B0604020202020204" pitchFamily="34" charset="0"/>
              <a:buChar char="•"/>
            </a:pPr>
            <a:r>
              <a:rPr lang="en-US" b="1" i="1" dirty="0" smtClean="0">
                <a:solidFill>
                  <a:srgbClr val="000000"/>
                </a:solidFill>
              </a:rPr>
              <a:t> </a:t>
            </a:r>
            <a:r>
              <a:rPr lang="en-US" b="1" i="1" dirty="0">
                <a:solidFill>
                  <a:srgbClr val="000000"/>
                </a:solidFill>
              </a:rPr>
              <a:t>In general, mitoses are more likely to be seen in malignant neoplasms</a:t>
            </a:r>
            <a:endParaRPr lang="en-US" b="1" i="1" dirty="0">
              <a:solidFill>
                <a:srgbClr val="000000"/>
              </a:solidFill>
            </a:endParaRPr>
          </a:p>
        </p:txBody>
      </p:sp>
      <p:sp>
        <p:nvSpPr>
          <p:cNvPr id="4" name="Rounded Rectangle 3"/>
          <p:cNvSpPr/>
          <p:nvPr/>
        </p:nvSpPr>
        <p:spPr>
          <a:xfrm>
            <a:off x="3143672" y="188640"/>
            <a:ext cx="5976664"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prstClr val="white"/>
                </a:solidFill>
                <a:effectLst>
                  <a:outerShdw blurRad="38100" dist="38100" dir="2700000" algn="tl">
                    <a:srgbClr val="000000">
                      <a:alpha val="43137"/>
                    </a:srgbClr>
                  </a:outerShdw>
                </a:effectLst>
              </a:rPr>
              <a:t>Squamous Cell Carcinoma - HPF</a:t>
            </a:r>
            <a:endParaRPr lang="en-US" sz="2400" b="1" i="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8" name="TextBox 7"/>
          <p:cNvSpPr txBox="1"/>
          <p:nvPr/>
        </p:nvSpPr>
        <p:spPr>
          <a:xfrm>
            <a:off x="1524000" y="6581026"/>
            <a:ext cx="1571604"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
        <p:nvSpPr>
          <p:cNvPr id="2" name="Rectangle 1"/>
          <p:cNvSpPr/>
          <p:nvPr/>
        </p:nvSpPr>
        <p:spPr>
          <a:xfrm>
            <a:off x="95672" y="1854050"/>
            <a:ext cx="6096000" cy="1200329"/>
          </a:xfrm>
          <a:prstGeom prst="rect">
            <a:avLst/>
          </a:prstGeom>
        </p:spPr>
        <p:txBody>
          <a:bodyPr>
            <a:spAutoFit/>
          </a:bodyPr>
          <a:lstStyle/>
          <a:p>
            <a:pPr marL="285750" indent="-285750">
              <a:buFont typeface="Wingdings" panose="05000000000000000000" pitchFamily="2" charset="2"/>
              <a:buChar char="Ø"/>
            </a:pPr>
            <a:r>
              <a:rPr lang="en-US" dirty="0" smtClean="0"/>
              <a:t>Malignant squamous cells</a:t>
            </a:r>
          </a:p>
          <a:p>
            <a:pPr marL="285750" indent="-285750">
              <a:buFont typeface="Wingdings" panose="05000000000000000000" pitchFamily="2" charset="2"/>
              <a:buChar char="Ø"/>
            </a:pPr>
            <a:r>
              <a:rPr lang="en-US" dirty="0" smtClean="0"/>
              <a:t>Keratin production</a:t>
            </a:r>
          </a:p>
          <a:p>
            <a:pPr marL="285750" indent="-285750">
              <a:buFont typeface="Wingdings" panose="05000000000000000000" pitchFamily="2" charset="2"/>
              <a:buChar char="Ø"/>
            </a:pPr>
            <a:r>
              <a:rPr lang="en-US" dirty="0" smtClean="0"/>
              <a:t>Mitotic figures</a:t>
            </a:r>
          </a:p>
          <a:p>
            <a:pPr marL="285750" indent="-285750">
              <a:buFont typeface="Wingdings" panose="05000000000000000000" pitchFamily="2" charset="2"/>
              <a:buChar char="Ø"/>
            </a:pPr>
            <a:r>
              <a:rPr lang="en-US" dirty="0" smtClean="0"/>
              <a:t>Nuclear </a:t>
            </a:r>
            <a:r>
              <a:rPr lang="en-US" dirty="0" err="1" smtClean="0"/>
              <a:t>pleomorphism</a:t>
            </a:r>
            <a:endParaRPr lang="en-US" dirty="0"/>
          </a:p>
        </p:txBody>
      </p:sp>
    </p:spTree>
    <p:extLst>
      <p:ext uri="{BB962C8B-B14F-4D97-AF65-F5344CB8AC3E}">
        <p14:creationId xmlns:p14="http://schemas.microsoft.com/office/powerpoint/2010/main" val="25103709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09852" y="2571744"/>
            <a:ext cx="7406640" cy="1472184"/>
          </a:xfrm>
        </p:spPr>
        <p:txBody>
          <a:bodyPr>
            <a:noAutofit/>
          </a:bodyPr>
          <a:lstStyle/>
          <a:p>
            <a:pPr algn="ctr"/>
            <a:r>
              <a:rPr lang="en-US" b="1" i="1" dirty="0" smtClean="0">
                <a:solidFill>
                  <a:srgbClr val="FFC000"/>
                </a:solidFill>
                <a:effectLst>
                  <a:outerShdw blurRad="38100" dist="38100" dir="2700000" algn="tl">
                    <a:srgbClr val="000000">
                      <a:alpha val="43137"/>
                    </a:srgbClr>
                  </a:outerShdw>
                </a:effectLst>
              </a:rPr>
              <a:t>2- Adenocarcinoma of the large intestine</a:t>
            </a:r>
            <a:endParaRPr lang="en-US" b="1" i="1" dirty="0">
              <a:solidFill>
                <a:srgbClr val="FFC000"/>
              </a:solidFill>
              <a:effectLst>
                <a:outerShdw blurRad="38100" dist="38100" dir="2700000" algn="tl">
                  <a:srgbClr val="000000">
                    <a:alpha val="43137"/>
                  </a:srgbClr>
                </a:outerShdw>
              </a:effectLst>
            </a:endParaRPr>
          </a:p>
        </p:txBody>
      </p:sp>
      <p:sp>
        <p:nvSpPr>
          <p:cNvPr id="5" name="TextBox 6"/>
          <p:cNvSpPr txBox="1"/>
          <p:nvPr/>
        </p:nvSpPr>
        <p:spPr>
          <a:xfrm>
            <a:off x="9239272" y="6572296"/>
            <a:ext cx="1428728" cy="2857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Foundation Block</a:t>
            </a:r>
          </a:p>
        </p:txBody>
      </p:sp>
      <p:sp>
        <p:nvSpPr>
          <p:cNvPr id="6" name="TextBox 7"/>
          <p:cNvSpPr txBox="1"/>
          <p:nvPr/>
        </p:nvSpPr>
        <p:spPr>
          <a:xfrm>
            <a:off x="1524000" y="6581026"/>
            <a:ext cx="157160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solidFill>
                  <a:srgbClr val="0033CC"/>
                </a:solidFill>
                <a:latin typeface="Goudy Old Style" pitchFamily="18" charset="0"/>
              </a:rPr>
              <a:t>Pathology Dept, KSU</a:t>
            </a:r>
          </a:p>
        </p:txBody>
      </p:sp>
    </p:spTree>
    <p:extLst>
      <p:ext uri="{BB962C8B-B14F-4D97-AF65-F5344CB8AC3E}">
        <p14:creationId xmlns:p14="http://schemas.microsoft.com/office/powerpoint/2010/main" val="227503783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727</Words>
  <Application>Microsoft Office PowerPoint</Application>
  <PresentationFormat>Widescreen</PresentationFormat>
  <Paragraphs>101</Paragraphs>
  <Slides>21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Goudy Old Style</vt:lpstr>
      <vt:lpstr>Times New Roman</vt:lpstr>
      <vt:lpstr>Tw Cen MT</vt:lpstr>
      <vt:lpstr>Wingdings</vt:lpstr>
      <vt:lpstr>Wingdings 2</vt:lpstr>
      <vt:lpstr>Median</vt:lpstr>
      <vt:lpstr>NEOPLASIA ------- (Malignant Tumors)</vt:lpstr>
      <vt:lpstr>1- Squamous cell carcinoma of  the skin</vt:lpstr>
      <vt:lpstr>PowerPoint Presentation</vt:lpstr>
      <vt:lpstr>PowerPoint Presentation</vt:lpstr>
      <vt:lpstr>PowerPoint Presentation</vt:lpstr>
      <vt:lpstr>PowerPoint Presentation</vt:lpstr>
      <vt:lpstr>PowerPoint Presentation</vt:lpstr>
      <vt:lpstr>PowerPoint Presentation</vt:lpstr>
      <vt:lpstr>2- Adenocarcinoma of the large intestine</vt:lpstr>
      <vt:lpstr>PowerPoint Presentation</vt:lpstr>
      <vt:lpstr>PowerPoint Presentation</vt:lpstr>
      <vt:lpstr>PowerPoint Presentation</vt:lpstr>
      <vt:lpstr>PowerPoint Presentation</vt:lpstr>
      <vt:lpstr>PowerPoint Presentation</vt:lpstr>
      <vt:lpstr>PowerPoint Presentation</vt:lpstr>
      <vt:lpstr>3- Leiomyosarcoma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 ------- (Malignant Tumors)</dc:title>
  <dc:creator>Naseem Zaidi Shaesta</dc:creator>
  <cp:lastModifiedBy>Naseem Zaidi Shaesta</cp:lastModifiedBy>
  <cp:revision>8</cp:revision>
  <dcterms:created xsi:type="dcterms:W3CDTF">2016-11-17T08:57:02Z</dcterms:created>
  <dcterms:modified xsi:type="dcterms:W3CDTF">2016-11-17T10:43:36Z</dcterms:modified>
</cp:coreProperties>
</file>