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0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191919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 varScale="1">
        <p:scale>
          <a:sx n="80" d="100"/>
          <a:sy n="80" d="100"/>
        </p:scale>
        <p:origin x="-376" y="-10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9" Type="http://schemas.openxmlformats.org/officeDocument/2006/relationships/image" Target="../media/image24.jpe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9" Type="http://schemas.openxmlformats.org/officeDocument/2006/relationships/image" Target="../media/image32.jpe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9" Type="http://schemas.openxmlformats.org/officeDocument/2006/relationships/image" Target="../media/image40.gif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hyperlink" Target="http://www.google.com.eg/url?sa=i&amp;rct=j&amp;q=&amp;esrc=s&amp;source=images&amp;cd=&amp;cad=rja&amp;uact=8&amp;ved=0ahUKEwj1466o-4bQAhXKCBoKHTRsBBgQjRwIBw&amp;url=http://www.chennaimedipoint.com/heart-failure.html&amp;psig=AFQjCNHbWvbswWeMyNRqaG62nqv08BQx3w&amp;ust=1478069001093828" TargetMode="External"/><Relationship Id="rId10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www.google.com.eg/url?sa=i&amp;rct=j&amp;q=&amp;esrc=s&amp;source=images&amp;cd=&amp;cad=rja&amp;uact=8&amp;ved=0ahUKEwjS8pfEwInQAhXKmBoKHRL1ARIQjRwIBw&amp;url=https://www.cartoonstock.com/directory/a/angiotensin-converting-enzyme_inhibitor.asp&amp;psig=AFQjCNGT5CJAFca-PEiCl82RgI4-oYPubg&amp;ust=1478156326557984" TargetMode="External"/><Relationship Id="rId9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9" Type="http://schemas.openxmlformats.org/officeDocument/2006/relationships/hyperlink" Target="http://www.cityallergy.com/13-the-process-of-an-allergic-reaction/" TargetMode="External"/><Relationship Id="rId10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9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51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53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54.png"/><Relationship Id="rId10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hyperlink" Target="https://en.wikipedia.org/wiki/File:Migraine_aura.jpg" TargetMode="External"/><Relationship Id="rId13" Type="http://schemas.openxmlformats.org/officeDocument/2006/relationships/image" Target="../media/image60.jpeg"/><Relationship Id="rId14" Type="http://schemas.openxmlformats.org/officeDocument/2006/relationships/image" Target="../media/image61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hyperlink" Target="http://www.google.com.eg/url?sa=i&amp;rct=j&amp;q=&amp;esrc=s&amp;source=images&amp;cd=&amp;cad=rja&amp;uact=8&amp;ved=0ahUKEwjJ9e-y5IHQAhULuxQKHXo8DKgQjRwIBw&amp;url=http://www.apnetregistry.com/aboutus.aspx?BtnName=NeuroTumor&amp;bvm=bv.136811127,bs.1,d.bGs&amp;psig=AFQjCNHSOu8NeIES3WaSbLZ8TggK74miRg&amp;ust=1477891289365407" TargetMode="External"/><Relationship Id="rId10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11.wmf"/><Relationship Id="rId10" Type="http://schemas.openxmlformats.org/officeDocument/2006/relationships/image" Target="../media/image12.wmf"/><Relationship Id="rId11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4.wmf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9" Type="http://schemas.openxmlformats.org/officeDocument/2006/relationships/image" Target="../media/image20.jpe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0997" y="1377013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have </a:t>
            </a:r>
            <a:r>
              <a:rPr lang="en-US" sz="2800" dirty="0" err="1" smtClean="0"/>
              <a:t>autocrine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Autacoids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3151126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different biological actions including modulation of the activity of smooth muscles, glands, nerves, platelets and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Paracrine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003" y="1173163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387" y="3151127"/>
            <a:ext cx="7340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0" y="-1714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 smtClean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07650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7490"/>
            <a:ext cx="3835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for the treatment of: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888940"/>
            <a:ext cx="432374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Blockers of H</a:t>
            </a:r>
            <a:r>
              <a:rPr lang="en-US" sz="1600" dirty="0" smtClean="0">
                <a:latin typeface="Times" pitchFamily="18" charset="0"/>
              </a:rPr>
              <a:t>2</a:t>
            </a:r>
            <a:r>
              <a:rPr lang="en-US" sz="2800" dirty="0" smtClean="0">
                <a:latin typeface="Times" pitchFamily="18" charset="0"/>
              </a:rPr>
              <a:t> receptors inhibit 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919443"/>
            <a:ext cx="668440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Histamine plays an important role in the formation and </a:t>
            </a:r>
            <a:r>
              <a:rPr lang="en-US" sz="2400" dirty="0" err="1" smtClean="0">
                <a:latin typeface="Times" pitchFamily="18" charset="0"/>
              </a:rPr>
              <a:t>secrtion</a:t>
            </a:r>
            <a:r>
              <a:rPr lang="en-US" sz="2400" dirty="0" smtClean="0">
                <a:latin typeface="Times" pitchFamily="18" charset="0"/>
              </a:rPr>
              <a:t> of </a:t>
            </a:r>
            <a:r>
              <a:rPr lang="en-US" sz="2400" dirty="0" err="1" smtClean="0">
                <a:latin typeface="Times" pitchFamily="18" charset="0"/>
              </a:rPr>
              <a:t>HCl</a:t>
            </a:r>
            <a:r>
              <a:rPr lang="en-US" sz="2400" dirty="0" smtClean="0">
                <a:latin typeface="Times" pitchFamily="18" charset="0"/>
              </a:rPr>
              <a:t> by the activity of H2 receptors</a:t>
            </a:r>
            <a:endParaRPr lang="en-US" sz="2400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115" y="2888940"/>
            <a:ext cx="3333657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4833156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Gastritis</a:t>
            </a:r>
            <a:endParaRPr lang="en-US" sz="28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5865" y="468914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1173163"/>
            <a:ext cx="514880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 pitchFamily="18" charset="0"/>
              </a:rPr>
              <a:t>Cimetidine</a:t>
            </a:r>
            <a:r>
              <a:rPr lang="en-US" sz="2400" dirty="0" smtClean="0">
                <a:latin typeface="Times" pitchFamily="18" charset="0"/>
              </a:rPr>
              <a:t>, ranitidine, </a:t>
            </a:r>
            <a:r>
              <a:rPr lang="en-US" sz="2400" dirty="0" err="1" smtClean="0">
                <a:latin typeface="Times" pitchFamily="18" charset="0"/>
              </a:rPr>
              <a:t>famotidine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 smtClean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21188"/>
            <a:ext cx="54569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May produce headache and insomnia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3291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Vertigo and balance disturbances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in treatment of:-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258869"/>
            <a:ext cx="495178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412776"/>
            <a:ext cx="316858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betahistine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4" name="Picture 2" descr="نتيجة بحث الصور عن ‪inner ear anatom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6650" y="2258869"/>
            <a:ext cx="2495810" cy="239077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464964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eicosanoids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473968" y="1385600"/>
            <a:ext cx="1793776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55576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68" y="1385600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synthesis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93718" y="0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Cox </a:t>
            </a:r>
            <a:r>
              <a:rPr lang="en-US" sz="3200" dirty="0" err="1" smtClean="0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prostaglandins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24" y="2132856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 vasodilatation of vascular smooth muscle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124" y="3284984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platelets aggregation/ increase platelet aggregation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Sensitize neurons to cause pain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labor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intraocular pressure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thermoregulatory center of </a:t>
            </a:r>
          </a:p>
          <a:p>
            <a:r>
              <a:rPr lang="en-US" sz="2800" dirty="0" smtClean="0"/>
              <a:t>Hypothalamus to </a:t>
            </a:r>
            <a:r>
              <a:rPr lang="en-US" sz="2800" dirty="0" smtClean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9524" y="3681028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kidney to increase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filtration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9524" y="5022177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 parietal cells of stomach to protect gastric mucosa</a:t>
            </a:r>
            <a:endParaRPr lang="en-US" sz="2800" dirty="0"/>
          </a:p>
        </p:txBody>
      </p:sp>
      <p:pic>
        <p:nvPicPr>
          <p:cNvPr id="66562" name="Picture 2" descr="نتيجة بحث الصور عن ‪intraocular pressure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5789"/>
            <a:ext cx="2154206" cy="2011817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524" y="1088353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4138" y="108835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 smtClean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 of PGs analogs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838" y="5498068"/>
            <a:ext cx="29464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Bronchial asthma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774" y="2708920"/>
            <a:ext cx="2150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Misoprostol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4288" y="2057728"/>
            <a:ext cx="423762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774" y="2057728"/>
            <a:ext cx="211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Latanoprost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4288" y="1416378"/>
            <a:ext cx="52531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abortion in first trimester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84" y="1416378"/>
            <a:ext cx="21124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Carboprost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774" y="3356992"/>
            <a:ext cx="19222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Alprostadil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4288" y="2708920"/>
            <a:ext cx="213755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Peptic ulcer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74" y="4077072"/>
            <a:ext cx="54274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Zileuton</a:t>
            </a:r>
            <a:r>
              <a:rPr lang="en-US" sz="2800" dirty="0" smtClean="0"/>
              <a:t> (</a:t>
            </a:r>
            <a:r>
              <a:rPr lang="en-US" sz="2800" dirty="0" err="1" smtClean="0"/>
              <a:t>lipoxygenase</a:t>
            </a:r>
            <a:r>
              <a:rPr lang="en-US" sz="2800" dirty="0" smtClean="0"/>
              <a:t> inhibitor)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4288" y="3356992"/>
            <a:ext cx="3643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Erectile dysfunction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774" y="4833156"/>
            <a:ext cx="657813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Zafirlukast</a:t>
            </a:r>
            <a:r>
              <a:rPr lang="en-US" sz="2800" dirty="0" smtClean="0"/>
              <a:t> (</a:t>
            </a:r>
            <a:r>
              <a:rPr lang="en-US" sz="2800" dirty="0" err="1" smtClean="0"/>
              <a:t>leukotreine</a:t>
            </a:r>
            <a:r>
              <a:rPr lang="en-US" sz="2800" dirty="0" smtClean="0"/>
              <a:t> receptor blocker)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17</a:t>
            </a:r>
            <a:endParaRPr lang="en-US" altLang="en-US" dirty="0"/>
          </a:p>
        </p:txBody>
      </p:sp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Nitric oxide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3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of the enzyme nitric oxide </a:t>
            </a:r>
            <a:r>
              <a:rPr lang="en-US" sz="2400" dirty="0" err="1" smtClean="0"/>
              <a:t>synthase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354639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Synthesized from L- </a:t>
            </a:r>
            <a:r>
              <a:rPr lang="en-US" sz="2400" dirty="0" err="1" smtClean="0"/>
              <a:t>arganine</a:t>
            </a:r>
            <a:r>
              <a:rPr lang="en-US" sz="2400" dirty="0" smtClean="0"/>
              <a:t> by nitric oxide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214" y="1279719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release is stimulated by 5-HT, acetylcholine, bradykinin &amp; histamine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518" y="3641608"/>
            <a:ext cx="3776861" cy="241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Isoforms</a:t>
            </a:r>
            <a:r>
              <a:rPr lang="en-US" sz="3200" dirty="0" smtClean="0">
                <a:latin typeface="Algerian" pitchFamily="82" charset="0"/>
              </a:rPr>
              <a:t> of </a:t>
            </a:r>
            <a:r>
              <a:rPr lang="en-US" sz="3200" dirty="0" err="1" smtClean="0">
                <a:latin typeface="Algerian" pitchFamily="82" charset="0"/>
              </a:rPr>
              <a:t>nos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448780"/>
            <a:ext cx="7200801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01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Autocoids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30" y="4689140"/>
            <a:ext cx="58782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study the agents which enhance or block their effects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0" y="2808509"/>
            <a:ext cx="643780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describe the synthesis, receptors and functions of histamine, </a:t>
            </a:r>
            <a:r>
              <a:rPr lang="en-US" sz="2800" dirty="0" err="1" smtClean="0">
                <a:latin typeface="Times" pitchFamily="18" charset="0"/>
              </a:rPr>
              <a:t>eicosanoids</a:t>
            </a:r>
            <a:r>
              <a:rPr lang="en-US" sz="2800" dirty="0" smtClean="0">
                <a:latin typeface="Times" pitchFamily="18" charset="0"/>
              </a:rPr>
              <a:t> ,nitric oxide , </a:t>
            </a:r>
            <a:r>
              <a:rPr lang="en-US" sz="2800" dirty="0" err="1" smtClean="0">
                <a:latin typeface="Times" pitchFamily="18" charset="0"/>
              </a:rPr>
              <a:t>angiotensin</a:t>
            </a:r>
            <a:r>
              <a:rPr lang="en-US" sz="2800" dirty="0" smtClean="0">
                <a:latin typeface="Times" pitchFamily="18" charset="0"/>
              </a:rPr>
              <a:t>,  </a:t>
            </a:r>
            <a:r>
              <a:rPr lang="en-US" sz="2800" dirty="0" err="1" smtClean="0">
                <a:latin typeface="Times" pitchFamily="18" charset="0"/>
              </a:rPr>
              <a:t>kinins</a:t>
            </a:r>
            <a:r>
              <a:rPr lang="en-US" sz="2800" dirty="0" smtClean="0">
                <a:latin typeface="Times" pitchFamily="18" charset="0"/>
              </a:rPr>
              <a:t> &amp; 5-HT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NO Mechanism of Action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54639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Combining with </a:t>
            </a:r>
            <a:r>
              <a:rPr lang="en-US" sz="2800" dirty="0" err="1" smtClean="0"/>
              <a:t>haem</a:t>
            </a:r>
            <a:r>
              <a:rPr lang="en-US" sz="2800" dirty="0" smtClean="0"/>
              <a:t> in </a:t>
            </a:r>
            <a:r>
              <a:rPr lang="en-US" sz="2800" dirty="0" err="1" smtClean="0"/>
              <a:t>guanylate</a:t>
            </a:r>
            <a:r>
              <a:rPr lang="en-US" sz="2800" dirty="0" smtClean="0"/>
              <a:t> </a:t>
            </a:r>
            <a:r>
              <a:rPr lang="en-US" sz="2800" dirty="0" err="1" smtClean="0"/>
              <a:t>cyclase</a:t>
            </a:r>
            <a:r>
              <a:rPr lang="en-US" sz="2800" dirty="0" smtClean="0"/>
              <a:t>, activating the enzyme, increasing </a:t>
            </a:r>
            <a:r>
              <a:rPr lang="en-US" sz="2800" dirty="0" err="1" smtClean="0"/>
              <a:t>cGMP</a:t>
            </a:r>
            <a:r>
              <a:rPr lang="en-US" sz="2800" dirty="0" smtClean="0"/>
              <a:t> and thereby lowering [Ca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]</a:t>
            </a:r>
            <a:r>
              <a:rPr lang="en-US" sz="2800" baseline="-25000" dirty="0" err="1" smtClean="0"/>
              <a:t>i</a:t>
            </a:r>
            <a:endParaRPr lang="en-US" sz="2800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92708"/>
            <a:ext cx="4172998" cy="43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NO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897052"/>
            <a:ext cx="73448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Synaptic effects in the peripheral and CNS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492896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smooth muscle proliferation;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376772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platelet and </a:t>
            </a:r>
            <a:r>
              <a:rPr lang="en-US" sz="2800" dirty="0" err="1" smtClean="0"/>
              <a:t>monocyte</a:t>
            </a:r>
            <a:r>
              <a:rPr lang="en-US" sz="2800" dirty="0" smtClean="0"/>
              <a:t> adhesion and aggregation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3239" y="4598285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Host defense and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effects on pathogens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3248980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Protection against </a:t>
            </a:r>
            <a:r>
              <a:rPr lang="en-US" sz="2800" dirty="0" err="1" smtClean="0"/>
              <a:t>atherogenesis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5661248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Cytoprotection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6805" y="3859223"/>
            <a:ext cx="4322439" cy="221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540" y="1340768"/>
            <a:ext cx="7264660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</a:t>
            </a:r>
            <a:r>
              <a:rPr lang="en-US" sz="3200" dirty="0" err="1" smtClean="0">
                <a:latin typeface="Algerian" pitchFamily="82" charset="0"/>
              </a:rPr>
              <a:t>nos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-15928" y="13893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22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40668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No in therapeutics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53" y="4337527"/>
            <a:ext cx="4487189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Sildenafil</a:t>
            </a:r>
            <a:r>
              <a:rPr lang="en-US" sz="2400" dirty="0" smtClean="0"/>
              <a:t> potentiates the action of NO on corpora </a:t>
            </a:r>
            <a:r>
              <a:rPr lang="en-US" sz="2400" dirty="0" err="1" smtClean="0"/>
              <a:t>cavernosa</a:t>
            </a:r>
            <a:r>
              <a:rPr lang="en-US" sz="2400" dirty="0" smtClean="0"/>
              <a:t> smooth muscle. It is used to treat erectile dysfunction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0878" y="2230293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Overproduction of NO occurs in neurodegenerative diseases (e.g. Parkinsonism) and in septic shock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953" y="132221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Endothelial NO production is reduced in patients with diabetes, hypertension &amp; atherosclerosis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2953" y="1322218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critical care to treat pulmonary hypertension in neonates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00878" y="2221254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patients with right ventricular failure secondary to pulmonary embolism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953" y="1325942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donors have well established therapeutic uses e.g. in hypertension &amp; angina pectoris</a:t>
            </a:r>
            <a:endParaRPr lang="en-US" sz="2400" dirty="0"/>
          </a:p>
        </p:txBody>
      </p:sp>
      <p:pic>
        <p:nvPicPr>
          <p:cNvPr id="63491" name="Picture 3" descr="نتيجة بحث الصور عن ‪nitrates mechanism of acti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900" y="2184877"/>
            <a:ext cx="2857500" cy="2152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6583" y="2302271"/>
            <a:ext cx="2844316" cy="401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306034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3104964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converts Ag I to Ag II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2" y="2007364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Renin</a:t>
            </a:r>
            <a:r>
              <a:rPr lang="en-US" sz="2800" dirty="0" smtClean="0"/>
              <a:t> released from the kidney converts </a:t>
            </a:r>
            <a:r>
              <a:rPr lang="en-US" sz="2800" dirty="0" err="1" smtClean="0"/>
              <a:t>angiotensinogen</a:t>
            </a:r>
            <a:r>
              <a:rPr lang="en-US" sz="2800" dirty="0" smtClean="0"/>
              <a:t> to Ag 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9612" y="1340768"/>
            <a:ext cx="2509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612" y="3628184"/>
            <a:ext cx="7452828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24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2012" y="3825044"/>
            <a:ext cx="4888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Increases </a:t>
            </a:r>
            <a:r>
              <a:rPr lang="en-US" sz="2400" dirty="0" err="1" smtClean="0"/>
              <a:t>aldosterone</a:t>
            </a:r>
            <a:r>
              <a:rPr lang="en-US" sz="2400" dirty="0" smtClean="0"/>
              <a:t> release → sodium &amp; water retention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2012" y="2636912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force of contraction of the heart by promoting calcium influx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2012" y="1448780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Promotes vasoconstriction directly or indirectly by releasing NA &amp; AD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32012" y="440668"/>
            <a:ext cx="560600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II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012" y="4941168"/>
            <a:ext cx="707602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Causes hypertrophy of vascular and cardiac cells and increases synthesis and deposition of collagen by cardiac fibroblasts (remodeling)</a:t>
            </a:r>
            <a:endParaRPr lang="en-US" sz="2400" dirty="0"/>
          </a:p>
        </p:txBody>
      </p:sp>
      <p:pic>
        <p:nvPicPr>
          <p:cNvPr id="46082" name="Picture 2" descr="نتيجة بحث الصور عن ‪heart remodeling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212" y="1844824"/>
            <a:ext cx="2412268" cy="281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636" y="4185084"/>
            <a:ext cx="3304312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 blockers (ARBs): </a:t>
            </a:r>
            <a:r>
              <a:rPr lang="en-US" sz="2800" dirty="0" err="1" smtClean="0"/>
              <a:t>losartan</a:t>
            </a:r>
            <a:r>
              <a:rPr lang="en-US" sz="2800" dirty="0" smtClean="0"/>
              <a:t>, </a:t>
            </a:r>
            <a:r>
              <a:rPr lang="en-US" sz="2800" dirty="0" err="1" smtClean="0"/>
              <a:t>valsartan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2276871"/>
            <a:ext cx="344027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inhibitors: </a:t>
            </a:r>
            <a:r>
              <a:rPr lang="en-US" sz="2800" dirty="0" err="1" smtClean="0"/>
              <a:t>captopril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40668"/>
            <a:ext cx="51845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inhibitors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44034" name="Picture 2" descr="نتيجة بحث الصور عن ‪angiotensin converting enzyme inhibitors comic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036" y="2276871"/>
            <a:ext cx="3744417" cy="35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32" y="5454806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myocardial infarction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832" y="4456276"/>
            <a:ext cx="25313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Cardiac failure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112" y="3671446"/>
            <a:ext cx="24509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Hypertension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556" y="1306165"/>
            <a:ext cx="6238074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a fall in blood pressure in hypertensive patients especially those with high rennin levels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ACE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12" y="2888940"/>
            <a:ext cx="31540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28889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9075"/>
            <a:ext cx="61660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Angiotensin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88" y="5733256"/>
            <a:ext cx="40324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uses to ACEI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63588" y="2456892"/>
            <a:ext cx="4032448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1 receptors predominate in vascular smooth muscle, mediate most of the known actions of </a:t>
            </a:r>
            <a:r>
              <a:rPr lang="en-US" sz="2800" dirty="0" err="1" smtClean="0"/>
              <a:t>Ang</a:t>
            </a:r>
            <a:r>
              <a:rPr lang="en-US" sz="2800" dirty="0" smtClean="0"/>
              <a:t>, coupled to G proteins &amp; DAG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6772"/>
            <a:ext cx="403244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receptors AT I &amp; AT II</a:t>
            </a:r>
            <a:endParaRPr lang="en-US" sz="28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052" y="1655222"/>
            <a:ext cx="3385356" cy="46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28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9075"/>
            <a:ext cx="22682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61837"/>
            <a:ext cx="72008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Bradykinin</a:t>
            </a:r>
            <a:r>
              <a:rPr lang="en-US" sz="2400" dirty="0" smtClean="0"/>
              <a:t> is formed by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cleavage of circulating proteins (</a:t>
            </a:r>
            <a:r>
              <a:rPr lang="en-US" sz="2400" dirty="0" err="1" smtClean="0"/>
              <a:t>kininogens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92834"/>
            <a:ext cx="7380820" cy="34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375574"/>
            <a:ext cx="424008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dirty="0" err="1" smtClean="0"/>
              <a:t>Bradykinin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kallidin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Release:- during allergic reaction, inflammatory reaction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Stored in mast cells, </a:t>
            </a:r>
            <a:r>
              <a:rPr lang="en-US" sz="2800" dirty="0" err="1" smtClean="0"/>
              <a:t>basophils</a:t>
            </a:r>
            <a:r>
              <a:rPr lang="en-US" sz="2800" dirty="0" smtClean="0"/>
              <a:t>, lung, intestinal mucosa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Synthesis:- from L- </a:t>
            </a:r>
            <a:r>
              <a:rPr lang="en-US" sz="3200" dirty="0" err="1" smtClean="0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29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bradykinin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487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Potent vasodilator , reduces blood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842493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Constricts most smooth muscles , intestine , uterus bronchiole , contraction is slow and last long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283205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Stimulation of epithelial ion transport &amp; fluid secretion in airways &amp; GIT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448780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Causes pain , this effect is potentiated by PG. Has a role in inflammation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312876"/>
            <a:ext cx="82089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injected locally it dilates arterioles [</a:t>
            </a:r>
            <a:r>
              <a:rPr lang="en-US" sz="2800" dirty="0" smtClean="0">
                <a:sym typeface="Symbol" pitchFamily="18" charset="2"/>
              </a:rPr>
              <a:t>generation of PGI  release of NO]</a:t>
            </a:r>
            <a:r>
              <a:rPr lang="en-US" sz="2800" dirty="0" smtClean="0"/>
              <a:t> and increases permeability of post capillary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564" y="2564904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7" y="-13539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40668"/>
            <a:ext cx="586865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Receptors &amp; clinical uses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54" y="1852082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inducible under condition of inflammation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82351"/>
            <a:ext cx="6422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Receptors B</a:t>
            </a:r>
            <a:r>
              <a:rPr lang="en-US" sz="2000" dirty="0" smtClean="0"/>
              <a:t>1</a:t>
            </a:r>
            <a:r>
              <a:rPr lang="en-US" sz="2800" dirty="0" smtClean="0"/>
              <a:t> &amp; B</a:t>
            </a:r>
            <a:r>
              <a:rPr lang="en-US" sz="2000" dirty="0" smtClean="0"/>
              <a:t>2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654" y="5031177"/>
            <a:ext cx="691276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High affinity to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&amp; mediates the majority of its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654" y="430267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2</a:t>
            </a:r>
            <a:r>
              <a:rPr lang="en-US" sz="2800" dirty="0" smtClean="0"/>
              <a:t> constitutive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45329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Low affinity to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95536" y="3179293"/>
            <a:ext cx="6826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receptor plays a significant role in inflammation &amp; </a:t>
            </a:r>
            <a:r>
              <a:rPr lang="en-US" sz="2800" dirty="0" err="1" smtClean="0"/>
              <a:t>hyperalgesia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16" y="2665075"/>
            <a:ext cx="334492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Increased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is implicated in the therapeutic efficacy and cough produced by ACEIs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508" y="1677988"/>
            <a:ext cx="59048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No current use of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956" y="2456892"/>
            <a:ext cx="39054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32</a:t>
            </a:r>
            <a:endParaRPr lang="en-US" altLang="en-US" dirty="0"/>
          </a:p>
        </p:txBody>
      </p:sp>
      <p:pic>
        <p:nvPicPr>
          <p:cNvPr id="21506" name="Picture 2" descr="نتيجة بحث الصور عن ‪serotonin synthesi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604" y="3248980"/>
            <a:ext cx="6764796" cy="29338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7604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844824"/>
            <a:ext cx="66607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Serotonin is synthesized from the amino acid L-tryptophan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5676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[5-ht]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04" y="5517232"/>
            <a:ext cx="666074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rgbClr val="000099"/>
                </a:solidFill>
              </a:rPr>
              <a:t>3]CNS</a:t>
            </a:r>
            <a:r>
              <a:rPr lang="en-US" sz="2800" b="1" dirty="0" smtClean="0"/>
              <a:t>:-</a:t>
            </a:r>
            <a:r>
              <a:rPr lang="en-US" sz="2800" dirty="0" smtClean="0"/>
              <a:t>a neurotransmitter ,in midbrain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0004" y="3859131"/>
            <a:ext cx="4816152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chemeClr val="accent1"/>
                </a:solidFill>
              </a:rPr>
              <a:t>2]Blood</a:t>
            </a:r>
            <a:r>
              <a:rPr lang="en-US" sz="2800" dirty="0" smtClean="0"/>
              <a:t> ,in platelets , released when aggregated , in sites of tissue damage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0004" y="2204864"/>
            <a:ext cx="48161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1] Intestinal wall</a:t>
            </a:r>
            <a:r>
              <a:rPr lang="en-US" sz="2800" dirty="0" smtClean="0"/>
              <a:t> ,in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 cells ,in neuronal cells in the </a:t>
            </a:r>
            <a:r>
              <a:rPr lang="en-US" sz="2800" dirty="0" err="1" smtClean="0"/>
              <a:t>myenteric</a:t>
            </a:r>
            <a:r>
              <a:rPr lang="en-US" sz="2800" dirty="0" smtClean="0"/>
              <a:t> plexus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000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distribution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916832"/>
            <a:ext cx="22322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Serotonin [5-ht]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64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250" y="2276872"/>
            <a:ext cx="699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5-ht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5301208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capillary pressure &amp; permeability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644" y="3304145"/>
            <a:ext cx="518457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rgbClr val="FF00FF"/>
                </a:solidFill>
              </a:rPr>
              <a:t>Blood vessels</a:t>
            </a:r>
            <a:r>
              <a:rPr lang="en-US" sz="2800" dirty="0" smtClean="0"/>
              <a:t>:-</a:t>
            </a:r>
          </a:p>
          <a:p>
            <a:pPr>
              <a:buBlip>
                <a:blip r:embed="rId8"/>
              </a:buBlip>
            </a:pPr>
            <a:r>
              <a:rPr lang="en-US" sz="2800" dirty="0" smtClean="0"/>
              <a:t>Contracts large vessels by a direct action &amp; relaxes other vessels by releasing </a:t>
            </a:r>
            <a:r>
              <a:rPr lang="en-US" sz="2800" dirty="0" smtClean="0">
                <a:solidFill>
                  <a:srgbClr val="FF00FF"/>
                </a:solidFill>
              </a:rPr>
              <a:t>NO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7644" y="2132856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Contracts uterus bronchiole ,other smooth muscles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7644" y="1484784"/>
            <a:ext cx="48161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GIT:-5-HT increases motility</a:t>
            </a:r>
            <a:endParaRPr lang="en-US" sz="2800" dirty="0"/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732240" y="1905000"/>
            <a:ext cx="2106960" cy="3720244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113076"/>
            <a:ext cx="7200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hlink"/>
                </a:solidFill>
              </a:rPr>
              <a:t>CNS;-</a:t>
            </a:r>
            <a:r>
              <a:rPr lang="en-US" sz="2800" dirty="0" smtClean="0"/>
              <a:t>stimulates some neurons &amp; inhibits others , inhibits release of other neurotransmitters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2816932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Neuronal terminals</a:t>
            </a:r>
            <a:r>
              <a:rPr lang="en-US" sz="2800" dirty="0" smtClean="0"/>
              <a:t>:- 5-HT stimulates </a:t>
            </a:r>
            <a:r>
              <a:rPr lang="en-US" sz="2800" dirty="0" err="1" smtClean="0"/>
              <a:t>nociceptive</a:t>
            </a:r>
            <a:r>
              <a:rPr lang="en-US" sz="2800" dirty="0" smtClean="0"/>
              <a:t> neuron endings </a:t>
            </a:r>
            <a:r>
              <a:rPr lang="en-US" sz="2800" dirty="0" smtClean="0">
                <a:latin typeface="Calibri"/>
              </a:rPr>
              <a:t>→ pain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32" y="1521609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Platelets:-</a:t>
            </a:r>
            <a:r>
              <a:rPr lang="en-US" sz="2800" dirty="0" smtClean="0"/>
              <a:t> causes aggregation ,aggregated platelets release 5-HT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52205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352" y="2996952"/>
            <a:ext cx="3295600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Cisapride</a:t>
            </a:r>
            <a:r>
              <a:rPr lang="en-US" sz="2800" b="1" dirty="0" smtClean="0">
                <a:solidFill>
                  <a:schemeClr val="hlink"/>
                </a:solidFill>
              </a:rPr>
              <a:t>:-</a:t>
            </a:r>
            <a:r>
              <a:rPr lang="en-US" sz="2800" dirty="0" smtClean="0"/>
              <a:t>5-HT</a:t>
            </a:r>
            <a:r>
              <a:rPr lang="en-US" sz="2000" dirty="0" smtClean="0"/>
              <a:t>4</a:t>
            </a:r>
            <a:r>
              <a:rPr lang="en-US" sz="2800" dirty="0" smtClean="0"/>
              <a:t> -receptor agonist, used in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reflux  &amp; motility disorders.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52" y="1340768"/>
            <a:ext cx="383566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Buspirone</a:t>
            </a:r>
            <a:r>
              <a:rPr lang="en-US" sz="2800" b="1" dirty="0" smtClean="0">
                <a:solidFill>
                  <a:schemeClr val="hlink"/>
                </a:solidFill>
              </a:rPr>
              <a:t> :-</a:t>
            </a:r>
            <a:r>
              <a:rPr lang="en-US" sz="2800" dirty="0" smtClean="0"/>
              <a:t>5-HT</a:t>
            </a:r>
            <a:r>
              <a:rPr lang="en-US" sz="2000" dirty="0" smtClean="0"/>
              <a:t>1A</a:t>
            </a:r>
            <a:r>
              <a:rPr lang="en-US" sz="2800" dirty="0" smtClean="0"/>
              <a:t> agonist , effective </a:t>
            </a:r>
            <a:r>
              <a:rPr lang="en-US" sz="2800" dirty="0" err="1" smtClean="0"/>
              <a:t>anxiolytic</a:t>
            </a:r>
            <a:endParaRPr lang="en-US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96952"/>
            <a:ext cx="3780420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xiety &amp; Panic Atta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357338"/>
            <a:ext cx="2988332" cy="14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236296" y="166688"/>
            <a:ext cx="11161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352" y="440668"/>
            <a:ext cx="62479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736812"/>
            <a:ext cx="2772308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Selective 5-HT</a:t>
            </a:r>
            <a:r>
              <a:rPr lang="en-US" sz="2000" b="1" dirty="0" smtClean="0">
                <a:solidFill>
                  <a:schemeClr val="folHlink"/>
                </a:solidFill>
              </a:rPr>
              <a:t>3 </a:t>
            </a:r>
            <a:r>
              <a:rPr lang="en-US" sz="2800" b="1" dirty="0" smtClean="0">
                <a:solidFill>
                  <a:schemeClr val="folHlink"/>
                </a:solidFill>
              </a:rPr>
              <a:t>antagonist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Ondansetron</a:t>
            </a:r>
            <a:r>
              <a:rPr lang="en-US" sz="2800" dirty="0" smtClean="0"/>
              <a:t>,  antiemetic action , for cancer chemotherapy</a:t>
            </a:r>
            <a:endParaRPr lang="en-US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1" y="1736812"/>
            <a:ext cx="39964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87624" y="1304764"/>
          <a:ext cx="7215239" cy="4818856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smooth muscle, endothelial </a:t>
                      </a:r>
                      <a:r>
                        <a:rPr lang="en-US" dirty="0" smtClean="0"/>
                        <a:t>cells, brain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acute allergic 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gastric parietal </a:t>
                      </a:r>
                      <a:r>
                        <a:rPr lang="en-US" dirty="0" smtClean="0"/>
                        <a:t>cells,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Cardiac muscle, mast</a:t>
                      </a:r>
                      <a:r>
                        <a:rPr lang="en-US" baseline="0" dirty="0" smtClean="0"/>
                        <a:t> cells, brain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secretion of gastric acid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neurotransmission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/>
                        <a:t>mast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cells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eosinophils</a:t>
                      </a:r>
                      <a:r>
                        <a:rPr lang="fr-FR" dirty="0"/>
                        <a:t>, T </a:t>
                      </a:r>
                      <a:r>
                        <a:rPr lang="fr-FR" dirty="0" err="1" smtClean="0"/>
                        <a:t>cells</a:t>
                      </a:r>
                      <a:endParaRPr lang="fr-FR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regulating </a:t>
                      </a:r>
                      <a:r>
                        <a:rPr lang="en-US" dirty="0"/>
                        <a:t>immune </a:t>
                      </a:r>
                      <a:endParaRPr lang="en-US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308304" y="166688"/>
            <a:ext cx="11501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6688"/>
            <a:ext cx="5877272" cy="1077218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Clinical conditions in which 5-ht is implicated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556" y="2441357"/>
            <a:ext cx="417646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Activation of trigeminal system leads to peptides release promoting an inflammatory reaction.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9152" y="1448780"/>
            <a:ext cx="273654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1-migraine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43907"/>
            <a:ext cx="1603623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41357"/>
            <a:ext cx="3526408" cy="3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5556" y="4344971"/>
            <a:ext cx="3960440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This increases flow of sensory traffic through the brain stem, the thalamus &amp; the cortex 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557" y="2033555"/>
            <a:ext cx="8048338" cy="43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Migraine aur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732" y="2441357"/>
            <a:ext cx="4500500" cy="3255895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f/f9/Scintillating_zigzag_scotoma.gif/202px-Scintillating_zigzag_scotoma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5604" y="2708920"/>
            <a:ext cx="4294627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40</a:t>
            </a:r>
            <a:endParaRPr lang="en-US" alt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3" y="1556792"/>
            <a:ext cx="3348372" cy="4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3" y="3501008"/>
            <a:ext cx="4752530" cy="28069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binds to 5HT1B , in cranial blood vessels causing vasoconstriction &amp; 1D &amp; 1F in </a:t>
            </a:r>
            <a:r>
              <a:rPr lang="en-US" sz="2800" dirty="0" err="1" smtClean="0"/>
              <a:t>presynaptic</a:t>
            </a:r>
            <a:r>
              <a:rPr lang="en-US" sz="2800" dirty="0" smtClean="0"/>
              <a:t> trigeminal nerve causing inhibition of pro inflammatory </a:t>
            </a:r>
            <a:r>
              <a:rPr lang="en-US" sz="2800" dirty="0" err="1" smtClean="0"/>
              <a:t>neuropeptide</a:t>
            </a:r>
            <a:r>
              <a:rPr lang="en-US" sz="2800" dirty="0" smtClean="0"/>
              <a:t> release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524" y="1556792"/>
            <a:ext cx="356439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5-HT1D, 1B &amp;1F-receptor agonist , effective in acute migraine attack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588388"/>
            <a:ext cx="34396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sumatriptan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17145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41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2-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Carcinoid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syndrome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2" y="2264910"/>
            <a:ext cx="4858308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The tumor releases 5-HT, SP, PGs, </a:t>
            </a:r>
            <a:r>
              <a:rPr lang="en-US" sz="2800" dirty="0" err="1" smtClean="0"/>
              <a:t>kinins</a:t>
            </a:r>
            <a:r>
              <a:rPr lang="en-US" sz="2800" dirty="0" smtClean="0"/>
              <a:t> &amp; histamine causing flushing ,diarrhea, </a:t>
            </a:r>
            <a:r>
              <a:rPr lang="en-US" sz="2800" dirty="0" err="1" smtClean="0"/>
              <a:t>bronchoconstriction</a:t>
            </a:r>
            <a:r>
              <a:rPr lang="en-US" sz="2800" dirty="0" smtClean="0"/>
              <a:t> &amp; hypotension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772" y="1268413"/>
            <a:ext cx="449826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 malignant tumor of intestinal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cells</a:t>
            </a:r>
            <a:endParaRPr lang="en-US" sz="2800" dirty="0"/>
          </a:p>
        </p:txBody>
      </p:sp>
      <p:pic>
        <p:nvPicPr>
          <p:cNvPr id="2" name="Picture 2" descr="نتيجة بحث الصور عن ‪carcinoid syndrom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24844"/>
            <a:ext cx="3232733" cy="37804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72" y="4437112"/>
            <a:ext cx="5326360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Serotonin antagonists (</a:t>
            </a:r>
            <a:r>
              <a:rPr lang="en-US" sz="2800" b="1" dirty="0" err="1" smtClean="0">
                <a:solidFill>
                  <a:srgbClr val="FF0000"/>
                </a:solidFill>
              </a:rPr>
              <a:t>cyproheptadine</a:t>
            </a:r>
            <a:r>
              <a:rPr lang="en-US" sz="2800" dirty="0" smtClean="0"/>
              <a:t>, 5HT</a:t>
            </a:r>
            <a:r>
              <a:rPr lang="en-US" sz="2000" dirty="0" smtClean="0"/>
              <a:t>2</a:t>
            </a:r>
            <a:r>
              <a:rPr lang="en-US" sz="2800" dirty="0" smtClean="0"/>
              <a:t> antagonist) could be administered to control diarrhea ,flushing &amp;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bowel peristalsis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 smtClean="0"/>
              <a:t>Stimulation of H</a:t>
            </a:r>
            <a:r>
              <a:rPr lang="en-US" dirty="0" smtClean="0"/>
              <a:t>1</a:t>
            </a:r>
            <a:r>
              <a:rPr lang="en-US" sz="2800" dirty="0" smtClean="0"/>
              <a:t>-receptors contract smooth muscles, bronchioles  ,uterus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Histamine stimulates gastric acid secretion , through H</a:t>
            </a:r>
            <a:r>
              <a:rPr lang="en-US" dirty="0" smtClean="0"/>
              <a:t>2</a:t>
            </a:r>
            <a:r>
              <a:rPr lang="en-US" sz="2800" dirty="0" smtClean="0"/>
              <a:t>- receptors</a:t>
            </a:r>
            <a:endParaRPr lang="en-US" sz="28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8780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IV or SC injection causes flushing of skin ,raise temperature, increase blood flow to the periphery, increase heart rate &amp; CO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10496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 IV bolus injection induces a fall in blood pressure , an increase in CSF pressure , headache, due to dilation of blood vessels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653136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Intradermal</a:t>
            </a:r>
            <a:r>
              <a:rPr lang="en-US" sz="2800" dirty="0" smtClean="0">
                <a:solidFill>
                  <a:schemeClr val="accent2"/>
                </a:solidFill>
              </a:rPr>
              <a:t> injection</a:t>
            </a:r>
            <a:r>
              <a:rPr lang="en-US" sz="2800" dirty="0" smtClean="0"/>
              <a:t> causes itching</a:t>
            </a:r>
            <a:endParaRPr lang="en-US" sz="28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884640" y="166688"/>
            <a:ext cx="11437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4" y="1677988"/>
            <a:ext cx="64447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Histamine h</a:t>
            </a:r>
            <a:r>
              <a:rPr lang="en-US" dirty="0" smtClean="0">
                <a:latin typeface="Algerian" pitchFamily="82" charset="0"/>
              </a:rPr>
              <a:t>1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24" y="353701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Diphenhydramine</a:t>
            </a:r>
            <a:r>
              <a:rPr lang="en-US" sz="2800" dirty="0" smtClean="0"/>
              <a:t> ,</a:t>
            </a:r>
            <a:r>
              <a:rPr lang="en-US" sz="2800" dirty="0" err="1" smtClean="0"/>
              <a:t>cyclizine</a:t>
            </a:r>
            <a:r>
              <a:rPr lang="en-US" sz="2800" dirty="0" smtClean="0"/>
              <a:t> ,</a:t>
            </a:r>
            <a:r>
              <a:rPr lang="en-US" sz="2800" dirty="0" err="1" smtClean="0"/>
              <a:t>promethazine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9924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24" y="5193196"/>
            <a:ext cx="550022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Loratidine</a:t>
            </a:r>
            <a:r>
              <a:rPr lang="en-US" sz="2800" dirty="0" smtClean="0"/>
              <a:t>, </a:t>
            </a:r>
            <a:r>
              <a:rPr lang="en-US" sz="2800" dirty="0" err="1" smtClean="0"/>
              <a:t>Citrizine</a:t>
            </a:r>
            <a:r>
              <a:rPr lang="en-US" sz="2800" dirty="0" smtClean="0"/>
              <a:t>, </a:t>
            </a:r>
            <a:r>
              <a:rPr lang="en-US" sz="2800" dirty="0" err="1" smtClean="0"/>
              <a:t>fexofenadine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24" y="4329100"/>
            <a:ext cx="47224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7200292" y="166688"/>
            <a:ext cx="1224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077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Has a  Sedating effect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Insomnia 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380312" y="166688"/>
            <a:ext cx="10441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Allergic conditions such as:-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Allergic rhinitis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85145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Urticaria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2823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Conjunctivitis</a:t>
            </a:r>
            <a:endParaRPr lang="en-US" sz="2800" dirty="0"/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20930</TotalTime>
  <Words>1419</Words>
  <Application>Microsoft Macintosh PowerPoint</Application>
  <PresentationFormat>On-screen Show (4:3)</PresentationFormat>
  <Paragraphs>308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maha</cp:lastModifiedBy>
  <cp:revision>630</cp:revision>
  <dcterms:modified xsi:type="dcterms:W3CDTF">2016-11-07T14:39:31Z</dcterms:modified>
</cp:coreProperties>
</file>