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90066" y="1876297"/>
            <a:ext cx="6563867" cy="934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24255" y="371856"/>
            <a:ext cx="2072639" cy="1237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457200" y="304800"/>
            <a:ext cx="2057400" cy="1219200"/>
          </a:xfrm>
          <a:custGeom>
            <a:avLst/>
            <a:gdLst/>
            <a:ahLst/>
            <a:cxnLst/>
            <a:rect l="l" t="t" r="r" b="b"/>
            <a:pathLst>
              <a:path w="2057400" h="1219200">
                <a:moveTo>
                  <a:pt x="1317978" y="1103249"/>
                </a:moveTo>
                <a:lnTo>
                  <a:pt x="784377" y="1103249"/>
                </a:lnTo>
                <a:lnTo>
                  <a:pt x="783805" y="1103502"/>
                </a:lnTo>
                <a:lnTo>
                  <a:pt x="816844" y="1137110"/>
                </a:lnTo>
                <a:lnTo>
                  <a:pt x="855738" y="1165526"/>
                </a:lnTo>
                <a:lnTo>
                  <a:pt x="899552" y="1188339"/>
                </a:lnTo>
                <a:lnTo>
                  <a:pt x="947352" y="1205140"/>
                </a:lnTo>
                <a:lnTo>
                  <a:pt x="998206" y="1215521"/>
                </a:lnTo>
                <a:lnTo>
                  <a:pt x="1051179" y="1219073"/>
                </a:lnTo>
                <a:lnTo>
                  <a:pt x="1103375" y="1215597"/>
                </a:lnTo>
                <a:lnTo>
                  <a:pt x="1153231" y="1205577"/>
                </a:lnTo>
                <a:lnTo>
                  <a:pt x="1199956" y="1189482"/>
                </a:lnTo>
                <a:lnTo>
                  <a:pt x="1242758" y="1167780"/>
                </a:lnTo>
                <a:lnTo>
                  <a:pt x="1280845" y="1140941"/>
                </a:lnTo>
                <a:lnTo>
                  <a:pt x="1313426" y="1109434"/>
                </a:lnTo>
                <a:lnTo>
                  <a:pt x="1317978" y="1103249"/>
                </a:lnTo>
                <a:close/>
              </a:path>
              <a:path w="2057400" h="1219200">
                <a:moveTo>
                  <a:pt x="1709424" y="995045"/>
                </a:moveTo>
                <a:lnTo>
                  <a:pt x="277075" y="995045"/>
                </a:lnTo>
                <a:lnTo>
                  <a:pt x="275932" y="996188"/>
                </a:lnTo>
                <a:lnTo>
                  <a:pt x="307324" y="1033586"/>
                </a:lnTo>
                <a:lnTo>
                  <a:pt x="344790" y="1066280"/>
                </a:lnTo>
                <a:lnTo>
                  <a:pt x="387525" y="1093886"/>
                </a:lnTo>
                <a:lnTo>
                  <a:pt x="434722" y="1116022"/>
                </a:lnTo>
                <a:lnTo>
                  <a:pt x="485574" y="1132307"/>
                </a:lnTo>
                <a:lnTo>
                  <a:pt x="539276" y="1142358"/>
                </a:lnTo>
                <a:lnTo>
                  <a:pt x="595020" y="1145794"/>
                </a:lnTo>
                <a:lnTo>
                  <a:pt x="644699" y="1143057"/>
                </a:lnTo>
                <a:lnTo>
                  <a:pt x="693270" y="1134951"/>
                </a:lnTo>
                <a:lnTo>
                  <a:pt x="740056" y="1121630"/>
                </a:lnTo>
                <a:lnTo>
                  <a:pt x="784377" y="1103249"/>
                </a:lnTo>
                <a:lnTo>
                  <a:pt x="1317978" y="1103249"/>
                </a:lnTo>
                <a:lnTo>
                  <a:pt x="1339708" y="1073726"/>
                </a:lnTo>
                <a:lnTo>
                  <a:pt x="1358900" y="1034288"/>
                </a:lnTo>
                <a:lnTo>
                  <a:pt x="1652863" y="1034288"/>
                </a:lnTo>
                <a:lnTo>
                  <a:pt x="1658404" y="1031879"/>
                </a:lnTo>
                <a:lnTo>
                  <a:pt x="1699101" y="1005030"/>
                </a:lnTo>
                <a:lnTo>
                  <a:pt x="1709424" y="995045"/>
                </a:lnTo>
                <a:close/>
              </a:path>
              <a:path w="2057400" h="1219200">
                <a:moveTo>
                  <a:pt x="1652863" y="1034288"/>
                </a:moveTo>
                <a:lnTo>
                  <a:pt x="1358900" y="1034288"/>
                </a:lnTo>
                <a:lnTo>
                  <a:pt x="1359154" y="1035812"/>
                </a:lnTo>
                <a:lnTo>
                  <a:pt x="1393188" y="1050339"/>
                </a:lnTo>
                <a:lnTo>
                  <a:pt x="1429210" y="1060878"/>
                </a:lnTo>
                <a:lnTo>
                  <a:pt x="1466685" y="1067298"/>
                </a:lnTo>
                <a:lnTo>
                  <a:pt x="1505077" y="1069466"/>
                </a:lnTo>
                <a:lnTo>
                  <a:pt x="1560293" y="1064968"/>
                </a:lnTo>
                <a:lnTo>
                  <a:pt x="1611768" y="1052149"/>
                </a:lnTo>
                <a:lnTo>
                  <a:pt x="1652863" y="1034288"/>
                </a:lnTo>
                <a:close/>
              </a:path>
              <a:path w="2057400" h="1219200">
                <a:moveTo>
                  <a:pt x="100503" y="715782"/>
                </a:moveTo>
                <a:lnTo>
                  <a:pt x="77303" y="739975"/>
                </a:lnTo>
                <a:lnTo>
                  <a:pt x="59739" y="767857"/>
                </a:lnTo>
                <a:lnTo>
                  <a:pt x="48925" y="797859"/>
                </a:lnTo>
                <a:lnTo>
                  <a:pt x="45237" y="829183"/>
                </a:lnTo>
                <a:lnTo>
                  <a:pt x="52654" y="873612"/>
                </a:lnTo>
                <a:lnTo>
                  <a:pt x="73586" y="913515"/>
                </a:lnTo>
                <a:lnTo>
                  <a:pt x="106054" y="947308"/>
                </a:lnTo>
                <a:lnTo>
                  <a:pt x="148079" y="973407"/>
                </a:lnTo>
                <a:lnTo>
                  <a:pt x="197681" y="990228"/>
                </a:lnTo>
                <a:lnTo>
                  <a:pt x="252882" y="996188"/>
                </a:lnTo>
                <a:lnTo>
                  <a:pt x="260883" y="996188"/>
                </a:lnTo>
                <a:lnTo>
                  <a:pt x="268986" y="995807"/>
                </a:lnTo>
                <a:lnTo>
                  <a:pt x="277075" y="995045"/>
                </a:lnTo>
                <a:lnTo>
                  <a:pt x="1709424" y="995045"/>
                </a:lnTo>
                <a:lnTo>
                  <a:pt x="1732761" y="972471"/>
                </a:lnTo>
                <a:lnTo>
                  <a:pt x="1758287" y="935075"/>
                </a:lnTo>
                <a:lnTo>
                  <a:pt x="1774579" y="893710"/>
                </a:lnTo>
                <a:lnTo>
                  <a:pt x="1780539" y="849249"/>
                </a:lnTo>
                <a:lnTo>
                  <a:pt x="1780158" y="848613"/>
                </a:lnTo>
                <a:lnTo>
                  <a:pt x="1831502" y="839225"/>
                </a:lnTo>
                <a:lnTo>
                  <a:pt x="1879188" y="823646"/>
                </a:lnTo>
                <a:lnTo>
                  <a:pt x="1922582" y="802470"/>
                </a:lnTo>
                <a:lnTo>
                  <a:pt x="1961046" y="776289"/>
                </a:lnTo>
                <a:lnTo>
                  <a:pt x="1993944" y="745696"/>
                </a:lnTo>
                <a:lnTo>
                  <a:pt x="2016272" y="716914"/>
                </a:lnTo>
                <a:lnTo>
                  <a:pt x="102298" y="716914"/>
                </a:lnTo>
                <a:lnTo>
                  <a:pt x="100503" y="715782"/>
                </a:lnTo>
                <a:close/>
              </a:path>
              <a:path w="2057400" h="1219200">
                <a:moveTo>
                  <a:pt x="2017750" y="715010"/>
                </a:moveTo>
                <a:lnTo>
                  <a:pt x="101244" y="715010"/>
                </a:lnTo>
                <a:lnTo>
                  <a:pt x="102298" y="716914"/>
                </a:lnTo>
                <a:lnTo>
                  <a:pt x="2016272" y="716914"/>
                </a:lnTo>
                <a:lnTo>
                  <a:pt x="2017750" y="715010"/>
                </a:lnTo>
                <a:close/>
              </a:path>
              <a:path w="2057400" h="1219200">
                <a:moveTo>
                  <a:pt x="184939" y="405387"/>
                </a:moveTo>
                <a:lnTo>
                  <a:pt x="135240" y="414690"/>
                </a:lnTo>
                <a:lnTo>
                  <a:pt x="90602" y="433309"/>
                </a:lnTo>
                <a:lnTo>
                  <a:pt x="53241" y="459739"/>
                </a:lnTo>
                <a:lnTo>
                  <a:pt x="24675" y="492604"/>
                </a:lnTo>
                <a:lnTo>
                  <a:pt x="6421" y="530528"/>
                </a:lnTo>
                <a:lnTo>
                  <a:pt x="0" y="572135"/>
                </a:lnTo>
                <a:lnTo>
                  <a:pt x="7033" y="615652"/>
                </a:lnTo>
                <a:lnTo>
                  <a:pt x="27355" y="655574"/>
                </a:lnTo>
                <a:lnTo>
                  <a:pt x="59575" y="689971"/>
                </a:lnTo>
                <a:lnTo>
                  <a:pt x="100503" y="715782"/>
                </a:lnTo>
                <a:lnTo>
                  <a:pt x="101244" y="715010"/>
                </a:lnTo>
                <a:lnTo>
                  <a:pt x="2017750" y="715010"/>
                </a:lnTo>
                <a:lnTo>
                  <a:pt x="2020640" y="711284"/>
                </a:lnTo>
                <a:lnTo>
                  <a:pt x="2040496" y="673645"/>
                </a:lnTo>
                <a:lnTo>
                  <a:pt x="2052877" y="633372"/>
                </a:lnTo>
                <a:lnTo>
                  <a:pt x="2057145" y="591058"/>
                </a:lnTo>
                <a:lnTo>
                  <a:pt x="2052780" y="548522"/>
                </a:lnTo>
                <a:lnTo>
                  <a:pt x="2039937" y="507380"/>
                </a:lnTo>
                <a:lnTo>
                  <a:pt x="2018998" y="468453"/>
                </a:lnTo>
                <a:lnTo>
                  <a:pt x="1990344" y="432562"/>
                </a:lnTo>
                <a:lnTo>
                  <a:pt x="1989708" y="432435"/>
                </a:lnTo>
                <a:lnTo>
                  <a:pt x="1998602" y="412936"/>
                </a:lnTo>
                <a:lnTo>
                  <a:pt x="2000942" y="405638"/>
                </a:lnTo>
                <a:lnTo>
                  <a:pt x="184975" y="405638"/>
                </a:lnTo>
                <a:lnTo>
                  <a:pt x="184939" y="405387"/>
                </a:lnTo>
                <a:close/>
              </a:path>
              <a:path w="2057400" h="1219200">
                <a:moveTo>
                  <a:pt x="2001064" y="405257"/>
                </a:moveTo>
                <a:lnTo>
                  <a:pt x="185635" y="405257"/>
                </a:lnTo>
                <a:lnTo>
                  <a:pt x="184975" y="405638"/>
                </a:lnTo>
                <a:lnTo>
                  <a:pt x="2000942" y="405638"/>
                </a:lnTo>
                <a:lnTo>
                  <a:pt x="2001064" y="405257"/>
                </a:lnTo>
                <a:close/>
              </a:path>
              <a:path w="2057400" h="1219200">
                <a:moveTo>
                  <a:pt x="503681" y="111251"/>
                </a:moveTo>
                <a:lnTo>
                  <a:pt x="451509" y="114648"/>
                </a:lnTo>
                <a:lnTo>
                  <a:pt x="402022" y="124483"/>
                </a:lnTo>
                <a:lnTo>
                  <a:pt x="355881" y="140220"/>
                </a:lnTo>
                <a:lnTo>
                  <a:pt x="313747" y="161324"/>
                </a:lnTo>
                <a:lnTo>
                  <a:pt x="276282" y="187261"/>
                </a:lnTo>
                <a:lnTo>
                  <a:pt x="244146" y="217496"/>
                </a:lnTo>
                <a:lnTo>
                  <a:pt x="218000" y="251493"/>
                </a:lnTo>
                <a:lnTo>
                  <a:pt x="198506" y="288718"/>
                </a:lnTo>
                <a:lnTo>
                  <a:pt x="186325" y="328636"/>
                </a:lnTo>
                <a:lnTo>
                  <a:pt x="182118" y="370713"/>
                </a:lnTo>
                <a:lnTo>
                  <a:pt x="182253" y="379474"/>
                </a:lnTo>
                <a:lnTo>
                  <a:pt x="182794" y="388223"/>
                </a:lnTo>
                <a:lnTo>
                  <a:pt x="183711" y="396948"/>
                </a:lnTo>
                <a:lnTo>
                  <a:pt x="184939" y="405387"/>
                </a:lnTo>
                <a:lnTo>
                  <a:pt x="185635" y="405257"/>
                </a:lnTo>
                <a:lnTo>
                  <a:pt x="2001064" y="405257"/>
                </a:lnTo>
                <a:lnTo>
                  <a:pt x="2005044" y="392842"/>
                </a:lnTo>
                <a:lnTo>
                  <a:pt x="2008961" y="372320"/>
                </a:lnTo>
                <a:lnTo>
                  <a:pt x="2010283" y="351536"/>
                </a:lnTo>
                <a:lnTo>
                  <a:pt x="2004079" y="306406"/>
                </a:lnTo>
                <a:lnTo>
                  <a:pt x="1986270" y="264442"/>
                </a:lnTo>
                <a:lnTo>
                  <a:pt x="1958054" y="226901"/>
                </a:lnTo>
                <a:lnTo>
                  <a:pt x="1920630" y="195043"/>
                </a:lnTo>
                <a:lnTo>
                  <a:pt x="1875198" y="170128"/>
                </a:lnTo>
                <a:lnTo>
                  <a:pt x="1822958" y="153415"/>
                </a:lnTo>
                <a:lnTo>
                  <a:pt x="1823847" y="153035"/>
                </a:lnTo>
                <a:lnTo>
                  <a:pt x="1821485" y="146812"/>
                </a:lnTo>
                <a:lnTo>
                  <a:pt x="666267" y="146812"/>
                </a:lnTo>
                <a:lnTo>
                  <a:pt x="628085" y="131450"/>
                </a:lnTo>
                <a:lnTo>
                  <a:pt x="587903" y="120316"/>
                </a:lnTo>
                <a:lnTo>
                  <a:pt x="546257" y="113539"/>
                </a:lnTo>
                <a:lnTo>
                  <a:pt x="503681" y="111251"/>
                </a:lnTo>
                <a:close/>
              </a:path>
              <a:path w="2057400" h="1219200">
                <a:moveTo>
                  <a:pt x="891286" y="36702"/>
                </a:moveTo>
                <a:lnTo>
                  <a:pt x="836158" y="41536"/>
                </a:lnTo>
                <a:lnTo>
                  <a:pt x="784506" y="55647"/>
                </a:lnTo>
                <a:lnTo>
                  <a:pt x="737992" y="78225"/>
                </a:lnTo>
                <a:lnTo>
                  <a:pt x="698279" y="108461"/>
                </a:lnTo>
                <a:lnTo>
                  <a:pt x="667029" y="145541"/>
                </a:lnTo>
                <a:lnTo>
                  <a:pt x="666267" y="146812"/>
                </a:lnTo>
                <a:lnTo>
                  <a:pt x="1821485" y="146812"/>
                </a:lnTo>
                <a:lnTo>
                  <a:pt x="1807879" y="110963"/>
                </a:lnTo>
                <a:lnTo>
                  <a:pt x="1796681" y="95630"/>
                </a:lnTo>
                <a:lnTo>
                  <a:pt x="1069594" y="95630"/>
                </a:lnTo>
                <a:lnTo>
                  <a:pt x="1031017" y="70457"/>
                </a:lnTo>
                <a:lnTo>
                  <a:pt x="987583" y="51974"/>
                </a:lnTo>
                <a:lnTo>
                  <a:pt x="940577" y="40588"/>
                </a:lnTo>
                <a:lnTo>
                  <a:pt x="891286" y="36702"/>
                </a:lnTo>
                <a:close/>
              </a:path>
              <a:path w="2057400" h="1219200">
                <a:moveTo>
                  <a:pt x="1254760" y="0"/>
                </a:moveTo>
                <a:lnTo>
                  <a:pt x="1197419" y="6504"/>
                </a:lnTo>
                <a:lnTo>
                  <a:pt x="1145413" y="25082"/>
                </a:lnTo>
                <a:lnTo>
                  <a:pt x="1101598" y="54328"/>
                </a:lnTo>
                <a:lnTo>
                  <a:pt x="1068832" y="92837"/>
                </a:lnTo>
                <a:lnTo>
                  <a:pt x="1069594" y="95630"/>
                </a:lnTo>
                <a:lnTo>
                  <a:pt x="1796681" y="95630"/>
                </a:lnTo>
                <a:lnTo>
                  <a:pt x="1780897" y="74017"/>
                </a:lnTo>
                <a:lnTo>
                  <a:pt x="1771455" y="66039"/>
                </a:lnTo>
                <a:lnTo>
                  <a:pt x="1420114" y="66039"/>
                </a:lnTo>
                <a:lnTo>
                  <a:pt x="1419733" y="65786"/>
                </a:lnTo>
                <a:lnTo>
                  <a:pt x="1386847" y="38147"/>
                </a:lnTo>
                <a:lnTo>
                  <a:pt x="1347057" y="17399"/>
                </a:lnTo>
                <a:lnTo>
                  <a:pt x="1302456" y="4460"/>
                </a:lnTo>
                <a:lnTo>
                  <a:pt x="1254760" y="0"/>
                </a:lnTo>
                <a:close/>
              </a:path>
              <a:path w="2057400" h="1219200">
                <a:moveTo>
                  <a:pt x="1596136" y="0"/>
                </a:moveTo>
                <a:lnTo>
                  <a:pt x="1546088" y="4403"/>
                </a:lnTo>
                <a:lnTo>
                  <a:pt x="1498933" y="17224"/>
                </a:lnTo>
                <a:lnTo>
                  <a:pt x="1456279" y="37879"/>
                </a:lnTo>
                <a:lnTo>
                  <a:pt x="1419773" y="65754"/>
                </a:lnTo>
                <a:lnTo>
                  <a:pt x="1420114" y="66039"/>
                </a:lnTo>
                <a:lnTo>
                  <a:pt x="1771455" y="66039"/>
                </a:lnTo>
                <a:lnTo>
                  <a:pt x="1744567" y="43322"/>
                </a:lnTo>
                <a:lnTo>
                  <a:pt x="1700553" y="20004"/>
                </a:lnTo>
                <a:lnTo>
                  <a:pt x="1650521" y="5188"/>
                </a:lnTo>
                <a:lnTo>
                  <a:pt x="1596136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57200" y="304800"/>
            <a:ext cx="2057400" cy="1219200"/>
          </a:xfrm>
          <a:custGeom>
            <a:avLst/>
            <a:gdLst/>
            <a:ahLst/>
            <a:cxnLst/>
            <a:rect l="l" t="t" r="r" b="b"/>
            <a:pathLst>
              <a:path w="2057400" h="1219200">
                <a:moveTo>
                  <a:pt x="185635" y="405257"/>
                </a:moveTo>
                <a:lnTo>
                  <a:pt x="135240" y="414690"/>
                </a:lnTo>
                <a:lnTo>
                  <a:pt x="90602" y="433309"/>
                </a:lnTo>
                <a:lnTo>
                  <a:pt x="53241" y="459739"/>
                </a:lnTo>
                <a:lnTo>
                  <a:pt x="24675" y="492604"/>
                </a:lnTo>
                <a:lnTo>
                  <a:pt x="6421" y="530528"/>
                </a:lnTo>
                <a:lnTo>
                  <a:pt x="0" y="572135"/>
                </a:lnTo>
                <a:lnTo>
                  <a:pt x="7033" y="615652"/>
                </a:lnTo>
                <a:lnTo>
                  <a:pt x="27355" y="655574"/>
                </a:lnTo>
                <a:lnTo>
                  <a:pt x="59575" y="689971"/>
                </a:lnTo>
                <a:lnTo>
                  <a:pt x="102298" y="716914"/>
                </a:lnTo>
                <a:lnTo>
                  <a:pt x="59739" y="767857"/>
                </a:lnTo>
                <a:lnTo>
                  <a:pt x="45237" y="829183"/>
                </a:lnTo>
                <a:lnTo>
                  <a:pt x="52654" y="873612"/>
                </a:lnTo>
                <a:lnTo>
                  <a:pt x="73586" y="913515"/>
                </a:lnTo>
                <a:lnTo>
                  <a:pt x="106054" y="947308"/>
                </a:lnTo>
                <a:lnTo>
                  <a:pt x="148079" y="973407"/>
                </a:lnTo>
                <a:lnTo>
                  <a:pt x="197681" y="990228"/>
                </a:lnTo>
                <a:lnTo>
                  <a:pt x="252882" y="996188"/>
                </a:lnTo>
                <a:lnTo>
                  <a:pt x="260883" y="996188"/>
                </a:lnTo>
                <a:lnTo>
                  <a:pt x="268986" y="995807"/>
                </a:lnTo>
                <a:lnTo>
                  <a:pt x="277075" y="995045"/>
                </a:lnTo>
                <a:lnTo>
                  <a:pt x="275932" y="996188"/>
                </a:lnTo>
                <a:lnTo>
                  <a:pt x="307324" y="1033586"/>
                </a:lnTo>
                <a:lnTo>
                  <a:pt x="344790" y="1066280"/>
                </a:lnTo>
                <a:lnTo>
                  <a:pt x="387525" y="1093886"/>
                </a:lnTo>
                <a:lnTo>
                  <a:pt x="434722" y="1116022"/>
                </a:lnTo>
                <a:lnTo>
                  <a:pt x="485574" y="1132307"/>
                </a:lnTo>
                <a:lnTo>
                  <a:pt x="539276" y="1142358"/>
                </a:lnTo>
                <a:lnTo>
                  <a:pt x="595020" y="1145794"/>
                </a:lnTo>
                <a:lnTo>
                  <a:pt x="644699" y="1143057"/>
                </a:lnTo>
                <a:lnTo>
                  <a:pt x="693270" y="1134951"/>
                </a:lnTo>
                <a:lnTo>
                  <a:pt x="740056" y="1121630"/>
                </a:lnTo>
                <a:lnTo>
                  <a:pt x="784377" y="1103249"/>
                </a:lnTo>
                <a:lnTo>
                  <a:pt x="783805" y="1103502"/>
                </a:lnTo>
                <a:lnTo>
                  <a:pt x="816844" y="1137110"/>
                </a:lnTo>
                <a:lnTo>
                  <a:pt x="855738" y="1165526"/>
                </a:lnTo>
                <a:lnTo>
                  <a:pt x="899552" y="1188339"/>
                </a:lnTo>
                <a:lnTo>
                  <a:pt x="947352" y="1205140"/>
                </a:lnTo>
                <a:lnTo>
                  <a:pt x="998206" y="1215521"/>
                </a:lnTo>
                <a:lnTo>
                  <a:pt x="1051179" y="1219073"/>
                </a:lnTo>
                <a:lnTo>
                  <a:pt x="1103375" y="1215597"/>
                </a:lnTo>
                <a:lnTo>
                  <a:pt x="1153231" y="1205577"/>
                </a:lnTo>
                <a:lnTo>
                  <a:pt x="1199956" y="1189482"/>
                </a:lnTo>
                <a:lnTo>
                  <a:pt x="1242758" y="1167780"/>
                </a:lnTo>
                <a:lnTo>
                  <a:pt x="1280845" y="1140941"/>
                </a:lnTo>
                <a:lnTo>
                  <a:pt x="1313426" y="1109434"/>
                </a:lnTo>
                <a:lnTo>
                  <a:pt x="1339708" y="1073726"/>
                </a:lnTo>
                <a:lnTo>
                  <a:pt x="1358900" y="1034288"/>
                </a:lnTo>
                <a:lnTo>
                  <a:pt x="1359154" y="1035812"/>
                </a:lnTo>
                <a:lnTo>
                  <a:pt x="1393188" y="1050339"/>
                </a:lnTo>
                <a:lnTo>
                  <a:pt x="1429210" y="1060878"/>
                </a:lnTo>
                <a:lnTo>
                  <a:pt x="1466685" y="1067298"/>
                </a:lnTo>
                <a:lnTo>
                  <a:pt x="1505077" y="1069466"/>
                </a:lnTo>
                <a:lnTo>
                  <a:pt x="1560293" y="1064968"/>
                </a:lnTo>
                <a:lnTo>
                  <a:pt x="1611768" y="1052149"/>
                </a:lnTo>
                <a:lnTo>
                  <a:pt x="1658404" y="1031879"/>
                </a:lnTo>
                <a:lnTo>
                  <a:pt x="1699101" y="1005030"/>
                </a:lnTo>
                <a:lnTo>
                  <a:pt x="1732761" y="972471"/>
                </a:lnTo>
                <a:lnTo>
                  <a:pt x="1758287" y="935075"/>
                </a:lnTo>
                <a:lnTo>
                  <a:pt x="1774579" y="893710"/>
                </a:lnTo>
                <a:lnTo>
                  <a:pt x="1780539" y="849249"/>
                </a:lnTo>
                <a:lnTo>
                  <a:pt x="1780158" y="848613"/>
                </a:lnTo>
                <a:lnTo>
                  <a:pt x="1831502" y="839225"/>
                </a:lnTo>
                <a:lnTo>
                  <a:pt x="1879188" y="823646"/>
                </a:lnTo>
                <a:lnTo>
                  <a:pt x="1922582" y="802470"/>
                </a:lnTo>
                <a:lnTo>
                  <a:pt x="1961046" y="776289"/>
                </a:lnTo>
                <a:lnTo>
                  <a:pt x="1993944" y="745696"/>
                </a:lnTo>
                <a:lnTo>
                  <a:pt x="2020640" y="711284"/>
                </a:lnTo>
                <a:lnTo>
                  <a:pt x="2040496" y="673645"/>
                </a:lnTo>
                <a:lnTo>
                  <a:pt x="2052877" y="633372"/>
                </a:lnTo>
                <a:lnTo>
                  <a:pt x="2057145" y="591058"/>
                </a:lnTo>
                <a:lnTo>
                  <a:pt x="2052780" y="548522"/>
                </a:lnTo>
                <a:lnTo>
                  <a:pt x="2039937" y="507380"/>
                </a:lnTo>
                <a:lnTo>
                  <a:pt x="2018998" y="468453"/>
                </a:lnTo>
                <a:lnTo>
                  <a:pt x="1990344" y="432562"/>
                </a:lnTo>
                <a:lnTo>
                  <a:pt x="1989708" y="432435"/>
                </a:lnTo>
                <a:lnTo>
                  <a:pt x="1998602" y="412936"/>
                </a:lnTo>
                <a:lnTo>
                  <a:pt x="2005044" y="392842"/>
                </a:lnTo>
                <a:lnTo>
                  <a:pt x="2008961" y="372320"/>
                </a:lnTo>
                <a:lnTo>
                  <a:pt x="2010283" y="351536"/>
                </a:lnTo>
                <a:lnTo>
                  <a:pt x="2004079" y="306406"/>
                </a:lnTo>
                <a:lnTo>
                  <a:pt x="1986270" y="264442"/>
                </a:lnTo>
                <a:lnTo>
                  <a:pt x="1958054" y="226901"/>
                </a:lnTo>
                <a:lnTo>
                  <a:pt x="1920630" y="195043"/>
                </a:lnTo>
                <a:lnTo>
                  <a:pt x="1875198" y="170128"/>
                </a:lnTo>
                <a:lnTo>
                  <a:pt x="1822958" y="153415"/>
                </a:lnTo>
                <a:lnTo>
                  <a:pt x="1823847" y="153035"/>
                </a:lnTo>
                <a:lnTo>
                  <a:pt x="1807879" y="110963"/>
                </a:lnTo>
                <a:lnTo>
                  <a:pt x="1780897" y="74017"/>
                </a:lnTo>
                <a:lnTo>
                  <a:pt x="1744567" y="43322"/>
                </a:lnTo>
                <a:lnTo>
                  <a:pt x="1700553" y="20004"/>
                </a:lnTo>
                <a:lnTo>
                  <a:pt x="1650521" y="5188"/>
                </a:lnTo>
                <a:lnTo>
                  <a:pt x="1596136" y="0"/>
                </a:lnTo>
                <a:lnTo>
                  <a:pt x="1546088" y="4403"/>
                </a:lnTo>
                <a:lnTo>
                  <a:pt x="1498933" y="17224"/>
                </a:lnTo>
                <a:lnTo>
                  <a:pt x="1456279" y="37879"/>
                </a:lnTo>
                <a:lnTo>
                  <a:pt x="1419733" y="65786"/>
                </a:lnTo>
                <a:lnTo>
                  <a:pt x="1386847" y="38147"/>
                </a:lnTo>
                <a:lnTo>
                  <a:pt x="1347057" y="17399"/>
                </a:lnTo>
                <a:lnTo>
                  <a:pt x="1302456" y="4460"/>
                </a:lnTo>
                <a:lnTo>
                  <a:pt x="1254760" y="0"/>
                </a:lnTo>
                <a:lnTo>
                  <a:pt x="1197419" y="6504"/>
                </a:lnTo>
                <a:lnTo>
                  <a:pt x="1145413" y="25082"/>
                </a:lnTo>
                <a:lnTo>
                  <a:pt x="1101598" y="54328"/>
                </a:lnTo>
                <a:lnTo>
                  <a:pt x="1068832" y="92837"/>
                </a:lnTo>
                <a:lnTo>
                  <a:pt x="1069594" y="95630"/>
                </a:lnTo>
                <a:lnTo>
                  <a:pt x="1031017" y="70457"/>
                </a:lnTo>
                <a:lnTo>
                  <a:pt x="987583" y="51974"/>
                </a:lnTo>
                <a:lnTo>
                  <a:pt x="940577" y="40588"/>
                </a:lnTo>
                <a:lnTo>
                  <a:pt x="891286" y="36702"/>
                </a:lnTo>
                <a:lnTo>
                  <a:pt x="836158" y="41536"/>
                </a:lnTo>
                <a:lnTo>
                  <a:pt x="784506" y="55647"/>
                </a:lnTo>
                <a:lnTo>
                  <a:pt x="737992" y="78225"/>
                </a:lnTo>
                <a:lnTo>
                  <a:pt x="698279" y="108461"/>
                </a:lnTo>
                <a:lnTo>
                  <a:pt x="667029" y="145541"/>
                </a:lnTo>
                <a:lnTo>
                  <a:pt x="666267" y="146812"/>
                </a:lnTo>
                <a:lnTo>
                  <a:pt x="628085" y="131450"/>
                </a:lnTo>
                <a:lnTo>
                  <a:pt x="587903" y="120316"/>
                </a:lnTo>
                <a:lnTo>
                  <a:pt x="546257" y="113539"/>
                </a:lnTo>
                <a:lnTo>
                  <a:pt x="503681" y="111251"/>
                </a:lnTo>
                <a:lnTo>
                  <a:pt x="451509" y="114648"/>
                </a:lnTo>
                <a:lnTo>
                  <a:pt x="402022" y="124483"/>
                </a:lnTo>
                <a:lnTo>
                  <a:pt x="355881" y="140220"/>
                </a:lnTo>
                <a:lnTo>
                  <a:pt x="313747" y="161324"/>
                </a:lnTo>
                <a:lnTo>
                  <a:pt x="276282" y="187261"/>
                </a:lnTo>
                <a:lnTo>
                  <a:pt x="244146" y="217496"/>
                </a:lnTo>
                <a:lnTo>
                  <a:pt x="218000" y="251493"/>
                </a:lnTo>
                <a:lnTo>
                  <a:pt x="198506" y="288718"/>
                </a:lnTo>
                <a:lnTo>
                  <a:pt x="186325" y="328636"/>
                </a:lnTo>
                <a:lnTo>
                  <a:pt x="182118" y="370713"/>
                </a:lnTo>
                <a:lnTo>
                  <a:pt x="182253" y="379474"/>
                </a:lnTo>
                <a:lnTo>
                  <a:pt x="182794" y="388223"/>
                </a:lnTo>
                <a:lnTo>
                  <a:pt x="183711" y="396948"/>
                </a:lnTo>
                <a:lnTo>
                  <a:pt x="184975" y="405638"/>
                </a:lnTo>
                <a:lnTo>
                  <a:pt x="185635" y="40525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559498" y="1021714"/>
            <a:ext cx="121285" cy="23495"/>
          </a:xfrm>
          <a:custGeom>
            <a:avLst/>
            <a:gdLst/>
            <a:ahLst/>
            <a:cxnLst/>
            <a:rect l="l" t="t" r="r" b="b"/>
            <a:pathLst>
              <a:path w="121284" h="23494">
                <a:moveTo>
                  <a:pt x="0" y="0"/>
                </a:moveTo>
                <a:lnTo>
                  <a:pt x="24549" y="9987"/>
                </a:lnTo>
                <a:lnTo>
                  <a:pt x="50396" y="17224"/>
                </a:lnTo>
                <a:lnTo>
                  <a:pt x="77191" y="21627"/>
                </a:lnTo>
                <a:lnTo>
                  <a:pt x="104584" y="23113"/>
                </a:lnTo>
                <a:lnTo>
                  <a:pt x="109918" y="22987"/>
                </a:lnTo>
                <a:lnTo>
                  <a:pt x="115341" y="22860"/>
                </a:lnTo>
                <a:lnTo>
                  <a:pt x="120675" y="2260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734275" y="1289177"/>
            <a:ext cx="53340" cy="10795"/>
          </a:xfrm>
          <a:custGeom>
            <a:avLst/>
            <a:gdLst/>
            <a:ahLst/>
            <a:cxnLst/>
            <a:rect l="l" t="t" r="r" b="b"/>
            <a:pathLst>
              <a:path w="53340" h="10794">
                <a:moveTo>
                  <a:pt x="0" y="10668"/>
                </a:moveTo>
                <a:lnTo>
                  <a:pt x="13495" y="9054"/>
                </a:lnTo>
                <a:lnTo>
                  <a:pt x="26812" y="6715"/>
                </a:lnTo>
                <a:lnTo>
                  <a:pt x="39915" y="3684"/>
                </a:lnTo>
                <a:lnTo>
                  <a:pt x="5276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1209192" y="1359153"/>
            <a:ext cx="32384" cy="49530"/>
          </a:xfrm>
          <a:custGeom>
            <a:avLst/>
            <a:gdLst/>
            <a:ahLst/>
            <a:cxnLst/>
            <a:rect l="l" t="t" r="r" b="b"/>
            <a:pathLst>
              <a:path w="32384" h="49530">
                <a:moveTo>
                  <a:pt x="0" y="0"/>
                </a:moveTo>
                <a:lnTo>
                  <a:pt x="6712" y="12805"/>
                </a:lnTo>
                <a:lnTo>
                  <a:pt x="14263" y="25288"/>
                </a:lnTo>
                <a:lnTo>
                  <a:pt x="22636" y="37415"/>
                </a:lnTo>
                <a:lnTo>
                  <a:pt x="31813" y="4914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1816100" y="1285239"/>
            <a:ext cx="12700" cy="53975"/>
          </a:xfrm>
          <a:custGeom>
            <a:avLst/>
            <a:gdLst/>
            <a:ahLst/>
            <a:cxnLst/>
            <a:rect l="l" t="t" r="r" b="b"/>
            <a:pathLst>
              <a:path w="12700" h="53975">
                <a:moveTo>
                  <a:pt x="0" y="53848"/>
                </a:moveTo>
                <a:lnTo>
                  <a:pt x="4502" y="40612"/>
                </a:lnTo>
                <a:lnTo>
                  <a:pt x="8112" y="27209"/>
                </a:lnTo>
                <a:lnTo>
                  <a:pt x="10840" y="13664"/>
                </a:lnTo>
                <a:lnTo>
                  <a:pt x="127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2083054" y="952627"/>
            <a:ext cx="154940" cy="201930"/>
          </a:xfrm>
          <a:custGeom>
            <a:avLst/>
            <a:gdLst/>
            <a:ahLst/>
            <a:cxnLst/>
            <a:rect l="l" t="t" r="r" b="b"/>
            <a:pathLst>
              <a:path w="154939" h="201930">
                <a:moveTo>
                  <a:pt x="154685" y="201422"/>
                </a:moveTo>
                <a:lnTo>
                  <a:pt x="154685" y="200787"/>
                </a:lnTo>
                <a:lnTo>
                  <a:pt x="154812" y="200151"/>
                </a:lnTo>
                <a:lnTo>
                  <a:pt x="154812" y="199517"/>
                </a:lnTo>
                <a:lnTo>
                  <a:pt x="149915" y="157865"/>
                </a:lnTo>
                <a:lnTo>
                  <a:pt x="135701" y="118354"/>
                </a:lnTo>
                <a:lnTo>
                  <a:pt x="112887" y="81899"/>
                </a:lnTo>
                <a:lnTo>
                  <a:pt x="82187" y="49412"/>
                </a:lnTo>
                <a:lnTo>
                  <a:pt x="44320" y="21808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2377948" y="737234"/>
            <a:ext cx="69215" cy="75565"/>
          </a:xfrm>
          <a:custGeom>
            <a:avLst/>
            <a:gdLst/>
            <a:ahLst/>
            <a:cxnLst/>
            <a:rect l="l" t="t" r="r" b="b"/>
            <a:pathLst>
              <a:path w="69214" h="75565">
                <a:moveTo>
                  <a:pt x="0" y="75564"/>
                </a:moveTo>
                <a:lnTo>
                  <a:pt x="21169" y="59168"/>
                </a:lnTo>
                <a:lnTo>
                  <a:pt x="39814" y="40973"/>
                </a:lnTo>
                <a:lnTo>
                  <a:pt x="55792" y="21183"/>
                </a:lnTo>
                <a:lnTo>
                  <a:pt x="6896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2281047" y="457834"/>
            <a:ext cx="3810" cy="36195"/>
          </a:xfrm>
          <a:custGeom>
            <a:avLst/>
            <a:gdLst/>
            <a:ahLst/>
            <a:cxnLst/>
            <a:rect l="l" t="t" r="r" b="b"/>
            <a:pathLst>
              <a:path w="3810" h="36195">
                <a:moveTo>
                  <a:pt x="3555" y="35687"/>
                </a:moveTo>
                <a:lnTo>
                  <a:pt x="3555" y="34798"/>
                </a:lnTo>
                <a:lnTo>
                  <a:pt x="3682" y="33909"/>
                </a:lnTo>
                <a:lnTo>
                  <a:pt x="3682" y="33019"/>
                </a:lnTo>
                <a:lnTo>
                  <a:pt x="3446" y="24735"/>
                </a:lnTo>
                <a:lnTo>
                  <a:pt x="2746" y="16462"/>
                </a:lnTo>
                <a:lnTo>
                  <a:pt x="1593" y="8213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1841626" y="370586"/>
            <a:ext cx="35560" cy="45720"/>
          </a:xfrm>
          <a:custGeom>
            <a:avLst/>
            <a:gdLst/>
            <a:ahLst/>
            <a:cxnLst/>
            <a:rect l="l" t="t" r="r" b="b"/>
            <a:pathLst>
              <a:path w="35560" h="45720">
                <a:moveTo>
                  <a:pt x="35306" y="0"/>
                </a:moveTo>
                <a:lnTo>
                  <a:pt x="24949" y="10568"/>
                </a:lnTo>
                <a:lnTo>
                  <a:pt x="15605" y="21685"/>
                </a:lnTo>
                <a:lnTo>
                  <a:pt x="7284" y="33325"/>
                </a:lnTo>
                <a:lnTo>
                  <a:pt x="0" y="4546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1508886" y="397636"/>
            <a:ext cx="17145" cy="39370"/>
          </a:xfrm>
          <a:custGeom>
            <a:avLst/>
            <a:gdLst/>
            <a:ahLst/>
            <a:cxnLst/>
            <a:rect l="l" t="t" r="r" b="b"/>
            <a:pathLst>
              <a:path w="17144" h="39370">
                <a:moveTo>
                  <a:pt x="17144" y="0"/>
                </a:moveTo>
                <a:lnTo>
                  <a:pt x="11715" y="9471"/>
                </a:lnTo>
                <a:lnTo>
                  <a:pt x="7048" y="19192"/>
                </a:lnTo>
                <a:lnTo>
                  <a:pt x="3143" y="29128"/>
                </a:lnTo>
                <a:lnTo>
                  <a:pt x="0" y="3924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1123467" y="451612"/>
            <a:ext cx="62230" cy="38100"/>
          </a:xfrm>
          <a:custGeom>
            <a:avLst/>
            <a:gdLst/>
            <a:ahLst/>
            <a:cxnLst/>
            <a:rect l="l" t="t" r="r" b="b"/>
            <a:pathLst>
              <a:path w="62230" h="38100">
                <a:moveTo>
                  <a:pt x="61912" y="38100"/>
                </a:moveTo>
                <a:lnTo>
                  <a:pt x="47523" y="27431"/>
                </a:lnTo>
                <a:lnTo>
                  <a:pt x="32384" y="17525"/>
                </a:lnTo>
                <a:lnTo>
                  <a:pt x="16531" y="8381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642175" y="710437"/>
            <a:ext cx="11430" cy="40005"/>
          </a:xfrm>
          <a:custGeom>
            <a:avLst/>
            <a:gdLst/>
            <a:ahLst/>
            <a:cxnLst/>
            <a:rect l="l" t="t" r="r" b="b"/>
            <a:pathLst>
              <a:path w="11429" h="40004">
                <a:moveTo>
                  <a:pt x="0" y="0"/>
                </a:moveTo>
                <a:lnTo>
                  <a:pt x="1964" y="10090"/>
                </a:lnTo>
                <a:lnTo>
                  <a:pt x="4429" y="20145"/>
                </a:lnTo>
                <a:lnTo>
                  <a:pt x="7393" y="30128"/>
                </a:lnTo>
                <a:lnTo>
                  <a:pt x="10858" y="4000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5151" y="351790"/>
            <a:ext cx="6673697" cy="1237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3014" y="1572366"/>
            <a:ext cx="8557971" cy="40373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9" Type="http://schemas.openxmlformats.org/officeDocument/2006/relationships/image" Target="../media/image35.png"/><Relationship Id="rId20" Type="http://schemas.openxmlformats.org/officeDocument/2006/relationships/image" Target="../media/image36.png"/><Relationship Id="rId21" Type="http://schemas.openxmlformats.org/officeDocument/2006/relationships/image" Target="../media/image37.png"/><Relationship Id="rId22" Type="http://schemas.openxmlformats.org/officeDocument/2006/relationships/image" Target="../media/image38.png"/><Relationship Id="rId23" Type="http://schemas.openxmlformats.org/officeDocument/2006/relationships/image" Target="../media/image39.png"/><Relationship Id="rId24" Type="http://schemas.openxmlformats.org/officeDocument/2006/relationships/image" Target="../media/image40.png"/><Relationship Id="rId25" Type="http://schemas.openxmlformats.org/officeDocument/2006/relationships/image" Target="../media/image41.png"/><Relationship Id="rId26" Type="http://schemas.openxmlformats.org/officeDocument/2006/relationships/image" Target="../media/image42.png"/><Relationship Id="rId27" Type="http://schemas.openxmlformats.org/officeDocument/2006/relationships/image" Target="../media/image43.png"/><Relationship Id="rId28" Type="http://schemas.openxmlformats.org/officeDocument/2006/relationships/image" Target="../media/image44.png"/><Relationship Id="rId29" Type="http://schemas.openxmlformats.org/officeDocument/2006/relationships/image" Target="../media/image45.png"/><Relationship Id="rId30" Type="http://schemas.openxmlformats.org/officeDocument/2006/relationships/image" Target="../media/image46.png"/><Relationship Id="rId31" Type="http://schemas.openxmlformats.org/officeDocument/2006/relationships/image" Target="../media/image47.png"/><Relationship Id="rId32" Type="http://schemas.openxmlformats.org/officeDocument/2006/relationships/image" Target="../media/image48.png"/><Relationship Id="rId33" Type="http://schemas.openxmlformats.org/officeDocument/2006/relationships/image" Target="../media/image49.png"/><Relationship Id="rId34" Type="http://schemas.openxmlformats.org/officeDocument/2006/relationships/image" Target="../media/image50.png"/><Relationship Id="rId35" Type="http://schemas.openxmlformats.org/officeDocument/2006/relationships/image" Target="../media/image51.png"/><Relationship Id="rId36" Type="http://schemas.openxmlformats.org/officeDocument/2006/relationships/image" Target="../media/image52.png"/><Relationship Id="rId37" Type="http://schemas.openxmlformats.org/officeDocument/2006/relationships/image" Target="../media/image53.png"/><Relationship Id="rId38" Type="http://schemas.openxmlformats.org/officeDocument/2006/relationships/image" Target="../media/image54.png"/><Relationship Id="rId39" Type="http://schemas.openxmlformats.org/officeDocument/2006/relationships/image" Target="../media/image55.png"/><Relationship Id="rId40" Type="http://schemas.openxmlformats.org/officeDocument/2006/relationships/image" Target="../media/image56.png"/><Relationship Id="rId41" Type="http://schemas.openxmlformats.org/officeDocument/2006/relationships/image" Target="../media/image57.png"/><Relationship Id="rId42" Type="http://schemas.openxmlformats.org/officeDocument/2006/relationships/image" Target="../media/image58.png"/><Relationship Id="rId43" Type="http://schemas.openxmlformats.org/officeDocument/2006/relationships/image" Target="../media/image59.png"/><Relationship Id="rId44" Type="http://schemas.openxmlformats.org/officeDocument/2006/relationships/image" Target="../media/image60.png"/><Relationship Id="rId45" Type="http://schemas.openxmlformats.org/officeDocument/2006/relationships/image" Target="../media/image61.png"/><Relationship Id="rId46" Type="http://schemas.openxmlformats.org/officeDocument/2006/relationships/image" Target="../media/image62.png"/><Relationship Id="rId47" Type="http://schemas.openxmlformats.org/officeDocument/2006/relationships/image" Target="../media/image63.png"/><Relationship Id="rId48" Type="http://schemas.openxmlformats.org/officeDocument/2006/relationships/image" Target="../media/image64.png"/><Relationship Id="rId49" Type="http://schemas.openxmlformats.org/officeDocument/2006/relationships/image" Target="../media/image65.png"/><Relationship Id="rId50" Type="http://schemas.openxmlformats.org/officeDocument/2006/relationships/image" Target="../media/image66.png"/><Relationship Id="rId51" Type="http://schemas.openxmlformats.org/officeDocument/2006/relationships/image" Target="../media/image67.png"/><Relationship Id="rId52" Type="http://schemas.openxmlformats.org/officeDocument/2006/relationships/image" Target="../media/image68.png"/><Relationship Id="rId53" Type="http://schemas.openxmlformats.org/officeDocument/2006/relationships/image" Target="../media/image69.png"/><Relationship Id="rId54" Type="http://schemas.openxmlformats.org/officeDocument/2006/relationships/image" Target="../media/image70.png"/><Relationship Id="rId55" Type="http://schemas.openxmlformats.org/officeDocument/2006/relationships/image" Target="../media/image71.png"/><Relationship Id="rId56" Type="http://schemas.openxmlformats.org/officeDocument/2006/relationships/image" Target="../media/image72.png"/><Relationship Id="rId57" Type="http://schemas.openxmlformats.org/officeDocument/2006/relationships/image" Target="../media/image73.png"/><Relationship Id="rId58" Type="http://schemas.openxmlformats.org/officeDocument/2006/relationships/image" Target="../media/image74.png"/><Relationship Id="rId59" Type="http://schemas.openxmlformats.org/officeDocument/2006/relationships/image" Target="../media/image75.png"/><Relationship Id="rId60" Type="http://schemas.openxmlformats.org/officeDocument/2006/relationships/image" Target="../media/image76.png"/><Relationship Id="rId61" Type="http://schemas.openxmlformats.org/officeDocument/2006/relationships/image" Target="../media/image77.png"/><Relationship Id="rId62" Type="http://schemas.openxmlformats.org/officeDocument/2006/relationships/image" Target="../media/image78.png"/><Relationship Id="rId63" Type="http://schemas.openxmlformats.org/officeDocument/2006/relationships/image" Target="../media/image79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1.jpg"/><Relationship Id="rId3" Type="http://schemas.openxmlformats.org/officeDocument/2006/relationships/image" Target="../media/image82.png"/><Relationship Id="rId4" Type="http://schemas.openxmlformats.org/officeDocument/2006/relationships/image" Target="../media/image8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jpg"/><Relationship Id="rId3" Type="http://schemas.openxmlformats.org/officeDocument/2006/relationships/image" Target="../media/image85.png"/><Relationship Id="rId4" Type="http://schemas.openxmlformats.org/officeDocument/2006/relationships/image" Target="../media/image8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jpg"/><Relationship Id="rId3" Type="http://schemas.openxmlformats.org/officeDocument/2006/relationships/image" Target="../media/image88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jpg"/><Relationship Id="rId3" Type="http://schemas.openxmlformats.org/officeDocument/2006/relationships/image" Target="../media/image90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jpg"/><Relationship Id="rId3" Type="http://schemas.openxmlformats.org/officeDocument/2006/relationships/image" Target="../media/image9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jpg"/><Relationship Id="rId3" Type="http://schemas.openxmlformats.org/officeDocument/2006/relationships/image" Target="../media/image95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6.jpg"/><Relationship Id="rId3" Type="http://schemas.openxmlformats.org/officeDocument/2006/relationships/image" Target="../media/image97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9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Relationship Id="rId4" Type="http://schemas.openxmlformats.org/officeDocument/2006/relationships/image" Target="../media/image10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Relationship Id="rId4" Type="http://schemas.openxmlformats.org/officeDocument/2006/relationships/image" Target="../media/image105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6.jpg"/><Relationship Id="rId3" Type="http://schemas.openxmlformats.org/officeDocument/2006/relationships/image" Target="../media/image107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8.jpg"/><Relationship Id="rId3" Type="http://schemas.openxmlformats.org/officeDocument/2006/relationships/image" Target="../media/image109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1.jpg"/><Relationship Id="rId3" Type="http://schemas.openxmlformats.org/officeDocument/2006/relationships/image" Target="../media/image112.png"/><Relationship Id="rId4" Type="http://schemas.openxmlformats.org/officeDocument/2006/relationships/image" Target="../media/image113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Relationship Id="rId4" Type="http://schemas.openxmlformats.org/officeDocument/2006/relationships/image" Target="../media/image116.png"/><Relationship Id="rId5" Type="http://schemas.openxmlformats.org/officeDocument/2006/relationships/image" Target="../media/image117.png"/><Relationship Id="rId6" Type="http://schemas.openxmlformats.org/officeDocument/2006/relationships/image" Target="../media/image118.png"/><Relationship Id="rId7" Type="http://schemas.openxmlformats.org/officeDocument/2006/relationships/image" Target="../media/image119.png"/><Relationship Id="rId8" Type="http://schemas.openxmlformats.org/officeDocument/2006/relationships/image" Target="../media/image120.png"/><Relationship Id="rId9" Type="http://schemas.openxmlformats.org/officeDocument/2006/relationships/image" Target="../media/image121.png"/><Relationship Id="rId10" Type="http://schemas.openxmlformats.org/officeDocument/2006/relationships/image" Target="../media/image122.png"/><Relationship Id="rId11" Type="http://schemas.openxmlformats.org/officeDocument/2006/relationships/image" Target="../media/image123.png"/><Relationship Id="rId12" Type="http://schemas.openxmlformats.org/officeDocument/2006/relationships/image" Target="../media/image124.png"/><Relationship Id="rId13" Type="http://schemas.openxmlformats.org/officeDocument/2006/relationships/image" Target="../media/image125.png"/><Relationship Id="rId14" Type="http://schemas.openxmlformats.org/officeDocument/2006/relationships/image" Target="../media/image126.png"/><Relationship Id="rId15" Type="http://schemas.openxmlformats.org/officeDocument/2006/relationships/image" Target="../media/image127.png"/><Relationship Id="rId16" Type="http://schemas.openxmlformats.org/officeDocument/2006/relationships/image" Target="../media/image128.png"/><Relationship Id="rId17" Type="http://schemas.openxmlformats.org/officeDocument/2006/relationships/image" Target="../media/image129.png"/><Relationship Id="rId18" Type="http://schemas.openxmlformats.org/officeDocument/2006/relationships/image" Target="../media/image130.png"/><Relationship Id="rId19" Type="http://schemas.openxmlformats.org/officeDocument/2006/relationships/image" Target="../media/image131.png"/><Relationship Id="rId20" Type="http://schemas.openxmlformats.org/officeDocument/2006/relationships/image" Target="../media/image132.png"/><Relationship Id="rId21" Type="http://schemas.openxmlformats.org/officeDocument/2006/relationships/image" Target="../media/image133.png"/><Relationship Id="rId22" Type="http://schemas.openxmlformats.org/officeDocument/2006/relationships/image" Target="../media/image134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5.png"/><Relationship Id="rId3" Type="http://schemas.openxmlformats.org/officeDocument/2006/relationships/image" Target="../media/image136.png"/><Relationship Id="rId4" Type="http://schemas.openxmlformats.org/officeDocument/2006/relationships/image" Target="../media/image137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8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0.jpg"/><Relationship Id="rId3" Type="http://schemas.openxmlformats.org/officeDocument/2006/relationships/image" Target="../media/image141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2.jpg"/><Relationship Id="rId3" Type="http://schemas.openxmlformats.org/officeDocument/2006/relationships/image" Target="../media/image143.png"/><Relationship Id="rId4" Type="http://schemas.openxmlformats.org/officeDocument/2006/relationships/image" Target="../media/image144.png"/><Relationship Id="rId5" Type="http://schemas.openxmlformats.org/officeDocument/2006/relationships/image" Target="../media/image145.png"/><Relationship Id="rId6" Type="http://schemas.openxmlformats.org/officeDocument/2006/relationships/image" Target="../media/image146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7.png"/><Relationship Id="rId3" Type="http://schemas.openxmlformats.org/officeDocument/2006/relationships/image" Target="../media/image148.png"/><Relationship Id="rId4" Type="http://schemas.openxmlformats.org/officeDocument/2006/relationships/image" Target="../media/image149.png"/><Relationship Id="rId5" Type="http://schemas.openxmlformats.org/officeDocument/2006/relationships/image" Target="../media/image150.png"/><Relationship Id="rId6" Type="http://schemas.openxmlformats.org/officeDocument/2006/relationships/image" Target="../media/image151.png"/><Relationship Id="rId7" Type="http://schemas.openxmlformats.org/officeDocument/2006/relationships/image" Target="../media/image152.png"/><Relationship Id="rId8" Type="http://schemas.openxmlformats.org/officeDocument/2006/relationships/image" Target="../media/image153.png"/><Relationship Id="rId9" Type="http://schemas.openxmlformats.org/officeDocument/2006/relationships/image" Target="../media/image154.png"/><Relationship Id="rId10" Type="http://schemas.openxmlformats.org/officeDocument/2006/relationships/image" Target="../media/image155.png"/><Relationship Id="rId11" Type="http://schemas.openxmlformats.org/officeDocument/2006/relationships/image" Target="../media/image156.png"/><Relationship Id="rId12" Type="http://schemas.openxmlformats.org/officeDocument/2006/relationships/image" Target="../media/image157.png"/><Relationship Id="rId13" Type="http://schemas.openxmlformats.org/officeDocument/2006/relationships/image" Target="../media/image158.png"/><Relationship Id="rId14" Type="http://schemas.openxmlformats.org/officeDocument/2006/relationships/image" Target="../media/image159.png"/><Relationship Id="rId15" Type="http://schemas.openxmlformats.org/officeDocument/2006/relationships/image" Target="../media/image160.png"/><Relationship Id="rId16" Type="http://schemas.openxmlformats.org/officeDocument/2006/relationships/image" Target="../media/image161.png"/><Relationship Id="rId17" Type="http://schemas.openxmlformats.org/officeDocument/2006/relationships/image" Target="../media/image162.png"/><Relationship Id="rId18" Type="http://schemas.openxmlformats.org/officeDocument/2006/relationships/image" Target="../media/image163.png"/><Relationship Id="rId19" Type="http://schemas.openxmlformats.org/officeDocument/2006/relationships/image" Target="../media/image164.png"/><Relationship Id="rId20" Type="http://schemas.openxmlformats.org/officeDocument/2006/relationships/image" Target="../media/image165.png"/><Relationship Id="rId21" Type="http://schemas.openxmlformats.org/officeDocument/2006/relationships/image" Target="../media/image166.png"/><Relationship Id="rId22" Type="http://schemas.openxmlformats.org/officeDocument/2006/relationships/image" Target="../media/image167.png"/><Relationship Id="rId23" Type="http://schemas.openxmlformats.org/officeDocument/2006/relationships/image" Target="../media/image168.png"/><Relationship Id="rId24" Type="http://schemas.openxmlformats.org/officeDocument/2006/relationships/image" Target="../media/image169.png"/><Relationship Id="rId25" Type="http://schemas.openxmlformats.org/officeDocument/2006/relationships/image" Target="../media/image170.png"/><Relationship Id="rId26" Type="http://schemas.openxmlformats.org/officeDocument/2006/relationships/image" Target="../media/image171.png"/><Relationship Id="rId27" Type="http://schemas.openxmlformats.org/officeDocument/2006/relationships/image" Target="../media/image172.png"/><Relationship Id="rId28" Type="http://schemas.openxmlformats.org/officeDocument/2006/relationships/image" Target="../media/image173.png"/><Relationship Id="rId29" Type="http://schemas.openxmlformats.org/officeDocument/2006/relationships/image" Target="../media/image174.png"/><Relationship Id="rId30" Type="http://schemas.openxmlformats.org/officeDocument/2006/relationships/image" Target="../media/image175.png"/><Relationship Id="rId31" Type="http://schemas.openxmlformats.org/officeDocument/2006/relationships/image" Target="../media/image176.png"/><Relationship Id="rId32" Type="http://schemas.openxmlformats.org/officeDocument/2006/relationships/image" Target="../media/image177.png"/><Relationship Id="rId33" Type="http://schemas.openxmlformats.org/officeDocument/2006/relationships/image" Target="../media/image178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9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0.pn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1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2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3.jpg"/><Relationship Id="rId3" Type="http://schemas.openxmlformats.org/officeDocument/2006/relationships/image" Target="../media/image184.jpg"/><Relationship Id="rId4" Type="http://schemas.openxmlformats.org/officeDocument/2006/relationships/image" Target="../media/image185.jpg"/><Relationship Id="rId5" Type="http://schemas.openxmlformats.org/officeDocument/2006/relationships/image" Target="../media/image186.jpg"/><Relationship Id="rId6" Type="http://schemas.openxmlformats.org/officeDocument/2006/relationships/image" Target="../media/image187.jpg"/><Relationship Id="rId7" Type="http://schemas.openxmlformats.org/officeDocument/2006/relationships/image" Target="../media/image188.jpg"/><Relationship Id="rId8" Type="http://schemas.openxmlformats.org/officeDocument/2006/relationships/image" Target="../media/image189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0.jpg"/><Relationship Id="rId3" Type="http://schemas.openxmlformats.org/officeDocument/2006/relationships/image" Target="../media/image191.png"/><Relationship Id="rId4" Type="http://schemas.openxmlformats.org/officeDocument/2006/relationships/image" Target="../media/image192.png"/><Relationship Id="rId5" Type="http://schemas.openxmlformats.org/officeDocument/2006/relationships/image" Target="../media/image193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4.jpg"/><Relationship Id="rId3" Type="http://schemas.openxmlformats.org/officeDocument/2006/relationships/image" Target="../media/image195.png"/><Relationship Id="rId4" Type="http://schemas.openxmlformats.org/officeDocument/2006/relationships/image" Target="../media/image196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7.png"/><Relationship Id="rId3" Type="http://schemas.openxmlformats.org/officeDocument/2006/relationships/image" Target="../media/image198.pn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9.jpg"/><Relationship Id="rId3" Type="http://schemas.openxmlformats.org/officeDocument/2006/relationships/image" Target="../media/image20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66341" y="1057909"/>
            <a:ext cx="5547995" cy="92392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0" spc="-645">
                <a:solidFill>
                  <a:srgbClr val="BADFE2"/>
                </a:solidFill>
                <a:latin typeface="Times New Roman"/>
                <a:cs typeface="Times New Roman"/>
              </a:rPr>
              <a:t>ميحرلا  </a:t>
            </a:r>
            <a:r>
              <a:rPr dirty="0" sz="6000" spc="-220">
                <a:solidFill>
                  <a:srgbClr val="BADFE2"/>
                </a:solidFill>
                <a:latin typeface="Times New Roman"/>
                <a:cs typeface="Times New Roman"/>
              </a:rPr>
              <a:t>نمحرلا </a:t>
            </a:r>
            <a:r>
              <a:rPr dirty="0" sz="6000" spc="-915">
                <a:solidFill>
                  <a:srgbClr val="BADFE2"/>
                </a:solidFill>
                <a:latin typeface="Times New Roman"/>
                <a:cs typeface="Times New Roman"/>
              </a:rPr>
              <a:t>الله </a:t>
            </a:r>
            <a:r>
              <a:rPr dirty="0" sz="6000" spc="-625">
                <a:solidFill>
                  <a:srgbClr val="BADFE2"/>
                </a:solidFill>
                <a:latin typeface="Times New Roman"/>
                <a:cs typeface="Times New Roman"/>
              </a:rPr>
              <a:t> </a:t>
            </a:r>
            <a:r>
              <a:rPr dirty="0" sz="6000" spc="-1340">
                <a:solidFill>
                  <a:srgbClr val="BADFE2"/>
                </a:solidFill>
                <a:latin typeface="Times New Roman"/>
                <a:cs typeface="Times New Roman"/>
              </a:rPr>
              <a:t>مسب</a:t>
            </a:r>
            <a:endParaRPr sz="6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895637"/>
            <a:ext cx="2278521" cy="1884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000" y="4724373"/>
            <a:ext cx="2278521" cy="18842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189477" y="513841"/>
            <a:ext cx="2919730" cy="1655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5715">
              <a:lnSpc>
                <a:spcPct val="100000"/>
              </a:lnSpc>
            </a:pPr>
            <a:r>
              <a:rPr dirty="0" sz="3300" spc="5" b="1">
                <a:latin typeface="Arial"/>
                <a:cs typeface="Arial"/>
              </a:rPr>
              <a:t>Platelets</a:t>
            </a:r>
            <a:r>
              <a:rPr dirty="0" sz="3300" spc="-140" b="1">
                <a:latin typeface="Arial"/>
                <a:cs typeface="Arial"/>
              </a:rPr>
              <a:t> </a:t>
            </a:r>
            <a:r>
              <a:rPr dirty="0" sz="3300" spc="-45" b="1">
                <a:latin typeface="Arial"/>
                <a:cs typeface="Arial"/>
              </a:rPr>
              <a:t>(PLT)</a:t>
            </a:r>
            <a:endParaRPr sz="3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4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300" b="1">
                <a:latin typeface="Arial"/>
                <a:cs typeface="Arial"/>
              </a:rPr>
              <a:t>Thrombocytes</a:t>
            </a:r>
            <a:endParaRPr sz="33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3000" y="4724400"/>
            <a:ext cx="1524000" cy="914400"/>
          </a:xfrm>
          <a:custGeom>
            <a:avLst/>
            <a:gdLst/>
            <a:ahLst/>
            <a:cxnLst/>
            <a:rect l="l" t="t" r="r" b="b"/>
            <a:pathLst>
              <a:path w="1524000" h="914400">
                <a:moveTo>
                  <a:pt x="0" y="457200"/>
                </a:moveTo>
                <a:lnTo>
                  <a:pt x="9056" y="386498"/>
                </a:lnTo>
                <a:lnTo>
                  <a:pt x="35322" y="319210"/>
                </a:lnTo>
                <a:lnTo>
                  <a:pt x="77444" y="256147"/>
                </a:lnTo>
                <a:lnTo>
                  <a:pt x="104027" y="226455"/>
                </a:lnTo>
                <a:lnTo>
                  <a:pt x="134065" y="198124"/>
                </a:lnTo>
                <a:lnTo>
                  <a:pt x="167391" y="171256"/>
                </a:lnTo>
                <a:lnTo>
                  <a:pt x="203833" y="145954"/>
                </a:lnTo>
                <a:lnTo>
                  <a:pt x="243223" y="122318"/>
                </a:lnTo>
                <a:lnTo>
                  <a:pt x="285392" y="100450"/>
                </a:lnTo>
                <a:lnTo>
                  <a:pt x="330170" y="80453"/>
                </a:lnTo>
                <a:lnTo>
                  <a:pt x="377387" y="62427"/>
                </a:lnTo>
                <a:lnTo>
                  <a:pt x="426875" y="46475"/>
                </a:lnTo>
                <a:lnTo>
                  <a:pt x="478464" y="32698"/>
                </a:lnTo>
                <a:lnTo>
                  <a:pt x="531985" y="21198"/>
                </a:lnTo>
                <a:lnTo>
                  <a:pt x="587268" y="12076"/>
                </a:lnTo>
                <a:lnTo>
                  <a:pt x="644145" y="5435"/>
                </a:lnTo>
                <a:lnTo>
                  <a:pt x="702445" y="1375"/>
                </a:lnTo>
                <a:lnTo>
                  <a:pt x="762000" y="0"/>
                </a:lnTo>
                <a:lnTo>
                  <a:pt x="821554" y="1375"/>
                </a:lnTo>
                <a:lnTo>
                  <a:pt x="879854" y="5435"/>
                </a:lnTo>
                <a:lnTo>
                  <a:pt x="936731" y="12076"/>
                </a:lnTo>
                <a:lnTo>
                  <a:pt x="992014" y="21198"/>
                </a:lnTo>
                <a:lnTo>
                  <a:pt x="1045535" y="32698"/>
                </a:lnTo>
                <a:lnTo>
                  <a:pt x="1097124" y="46475"/>
                </a:lnTo>
                <a:lnTo>
                  <a:pt x="1146612" y="62427"/>
                </a:lnTo>
                <a:lnTo>
                  <a:pt x="1193829" y="80453"/>
                </a:lnTo>
                <a:lnTo>
                  <a:pt x="1238607" y="100450"/>
                </a:lnTo>
                <a:lnTo>
                  <a:pt x="1280776" y="122318"/>
                </a:lnTo>
                <a:lnTo>
                  <a:pt x="1320166" y="145954"/>
                </a:lnTo>
                <a:lnTo>
                  <a:pt x="1356608" y="171256"/>
                </a:lnTo>
                <a:lnTo>
                  <a:pt x="1389934" y="198124"/>
                </a:lnTo>
                <a:lnTo>
                  <a:pt x="1419972" y="226455"/>
                </a:lnTo>
                <a:lnTo>
                  <a:pt x="1446555" y="256147"/>
                </a:lnTo>
                <a:lnTo>
                  <a:pt x="1469513" y="287099"/>
                </a:lnTo>
                <a:lnTo>
                  <a:pt x="1503876" y="352377"/>
                </a:lnTo>
                <a:lnTo>
                  <a:pt x="1521707" y="421473"/>
                </a:lnTo>
                <a:lnTo>
                  <a:pt x="1524000" y="457200"/>
                </a:lnTo>
                <a:lnTo>
                  <a:pt x="1521707" y="492926"/>
                </a:lnTo>
                <a:lnTo>
                  <a:pt x="1503876" y="562022"/>
                </a:lnTo>
                <a:lnTo>
                  <a:pt x="1469513" y="627300"/>
                </a:lnTo>
                <a:lnTo>
                  <a:pt x="1446555" y="658252"/>
                </a:lnTo>
                <a:lnTo>
                  <a:pt x="1419972" y="687944"/>
                </a:lnTo>
                <a:lnTo>
                  <a:pt x="1389934" y="716275"/>
                </a:lnTo>
                <a:lnTo>
                  <a:pt x="1356608" y="743143"/>
                </a:lnTo>
                <a:lnTo>
                  <a:pt x="1320166" y="768445"/>
                </a:lnTo>
                <a:lnTo>
                  <a:pt x="1280776" y="792081"/>
                </a:lnTo>
                <a:lnTo>
                  <a:pt x="1238607" y="813949"/>
                </a:lnTo>
                <a:lnTo>
                  <a:pt x="1193829" y="833946"/>
                </a:lnTo>
                <a:lnTo>
                  <a:pt x="1146612" y="851972"/>
                </a:lnTo>
                <a:lnTo>
                  <a:pt x="1097124" y="867924"/>
                </a:lnTo>
                <a:lnTo>
                  <a:pt x="1045535" y="881701"/>
                </a:lnTo>
                <a:lnTo>
                  <a:pt x="992014" y="893201"/>
                </a:lnTo>
                <a:lnTo>
                  <a:pt x="936731" y="902323"/>
                </a:lnTo>
                <a:lnTo>
                  <a:pt x="879854" y="908964"/>
                </a:lnTo>
                <a:lnTo>
                  <a:pt x="821554" y="913024"/>
                </a:lnTo>
                <a:lnTo>
                  <a:pt x="762000" y="914400"/>
                </a:lnTo>
                <a:lnTo>
                  <a:pt x="702445" y="913024"/>
                </a:lnTo>
                <a:lnTo>
                  <a:pt x="644145" y="908964"/>
                </a:lnTo>
                <a:lnTo>
                  <a:pt x="587268" y="902323"/>
                </a:lnTo>
                <a:lnTo>
                  <a:pt x="531985" y="893201"/>
                </a:lnTo>
                <a:lnTo>
                  <a:pt x="478464" y="881701"/>
                </a:lnTo>
                <a:lnTo>
                  <a:pt x="426875" y="867924"/>
                </a:lnTo>
                <a:lnTo>
                  <a:pt x="377387" y="851972"/>
                </a:lnTo>
                <a:lnTo>
                  <a:pt x="330170" y="833946"/>
                </a:lnTo>
                <a:lnTo>
                  <a:pt x="285392" y="813949"/>
                </a:lnTo>
                <a:lnTo>
                  <a:pt x="243223" y="792081"/>
                </a:lnTo>
                <a:lnTo>
                  <a:pt x="203833" y="768445"/>
                </a:lnTo>
                <a:lnTo>
                  <a:pt x="167391" y="743143"/>
                </a:lnTo>
                <a:lnTo>
                  <a:pt x="134065" y="716275"/>
                </a:lnTo>
                <a:lnTo>
                  <a:pt x="104027" y="687944"/>
                </a:lnTo>
                <a:lnTo>
                  <a:pt x="77444" y="658252"/>
                </a:lnTo>
                <a:lnTo>
                  <a:pt x="54486" y="627300"/>
                </a:lnTo>
                <a:lnTo>
                  <a:pt x="20123" y="562022"/>
                </a:lnTo>
                <a:lnTo>
                  <a:pt x="2292" y="492926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81600" y="4125912"/>
            <a:ext cx="2743200" cy="2200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24200" y="4876800"/>
            <a:ext cx="1600200" cy="609600"/>
          </a:xfrm>
          <a:custGeom>
            <a:avLst/>
            <a:gdLst/>
            <a:ahLst/>
            <a:cxnLst/>
            <a:rect l="l" t="t" r="r" b="b"/>
            <a:pathLst>
              <a:path w="1600200" h="609600">
                <a:moveTo>
                  <a:pt x="1200150" y="0"/>
                </a:moveTo>
                <a:lnTo>
                  <a:pt x="1200150" y="152400"/>
                </a:lnTo>
                <a:lnTo>
                  <a:pt x="0" y="152400"/>
                </a:lnTo>
                <a:lnTo>
                  <a:pt x="0" y="457200"/>
                </a:lnTo>
                <a:lnTo>
                  <a:pt x="1200150" y="457200"/>
                </a:lnTo>
                <a:lnTo>
                  <a:pt x="1200150" y="609600"/>
                </a:lnTo>
                <a:lnTo>
                  <a:pt x="1600200" y="304800"/>
                </a:lnTo>
                <a:lnTo>
                  <a:pt x="1200150" y="0"/>
                </a:lnTo>
                <a:close/>
              </a:path>
            </a:pathLst>
          </a:custGeom>
          <a:solidFill>
            <a:srgbClr val="F3AB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24200" y="4876800"/>
            <a:ext cx="1600200" cy="609600"/>
          </a:xfrm>
          <a:custGeom>
            <a:avLst/>
            <a:gdLst/>
            <a:ahLst/>
            <a:cxnLst/>
            <a:rect l="l" t="t" r="r" b="b"/>
            <a:pathLst>
              <a:path w="1600200" h="609600">
                <a:moveTo>
                  <a:pt x="0" y="152400"/>
                </a:moveTo>
                <a:lnTo>
                  <a:pt x="1200150" y="152400"/>
                </a:lnTo>
                <a:lnTo>
                  <a:pt x="1200150" y="0"/>
                </a:lnTo>
                <a:lnTo>
                  <a:pt x="1600200" y="304800"/>
                </a:lnTo>
                <a:lnTo>
                  <a:pt x="1200150" y="609600"/>
                </a:lnTo>
                <a:lnTo>
                  <a:pt x="1200150" y="457200"/>
                </a:lnTo>
                <a:lnTo>
                  <a:pt x="0" y="457200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4301" y="42290"/>
            <a:ext cx="2355215" cy="6705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20">
                <a:solidFill>
                  <a:srgbClr val="FF0000"/>
                </a:solidFill>
              </a:rPr>
              <a:t>P</a:t>
            </a:r>
            <a:r>
              <a:rPr dirty="0" sz="4400" spc="-5">
                <a:solidFill>
                  <a:srgbClr val="FF0000"/>
                </a:solidFill>
              </a:rPr>
              <a:t>lat</a:t>
            </a:r>
            <a:r>
              <a:rPr dirty="0" sz="4400" spc="-20">
                <a:solidFill>
                  <a:srgbClr val="FF0000"/>
                </a:solidFill>
              </a:rPr>
              <a:t>e</a:t>
            </a:r>
            <a:r>
              <a:rPr dirty="0" sz="4400" spc="-5">
                <a:solidFill>
                  <a:srgbClr val="FF0000"/>
                </a:solidFill>
              </a:rPr>
              <a:t>le</a:t>
            </a:r>
            <a:r>
              <a:rPr dirty="0" sz="4400" spc="-25">
                <a:solidFill>
                  <a:srgbClr val="FF0000"/>
                </a:solidFill>
              </a:rPr>
              <a:t>t</a:t>
            </a:r>
            <a:r>
              <a:rPr dirty="0" sz="4400" spc="-5">
                <a:solidFill>
                  <a:srgbClr val="FF0000"/>
                </a:solidFill>
              </a:rPr>
              <a:t>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506592" y="372490"/>
            <a:ext cx="727710" cy="289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F0000"/>
                </a:solidFill>
                <a:latin typeface="Comic Sans MS"/>
                <a:cs typeface="Comic Sans MS"/>
              </a:rPr>
              <a:t>-</a:t>
            </a:r>
            <a:r>
              <a:rPr dirty="0" sz="1800" spc="-105" b="1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Comic Sans MS"/>
                <a:cs typeface="Comic Sans MS"/>
              </a:rPr>
              <a:t>cont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0991" y="927861"/>
            <a:ext cx="4203065" cy="2492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buFont typeface="Comic Sans MS"/>
              <a:buChar char="–"/>
              <a:tabLst>
                <a:tab pos="299720" algn="l"/>
              </a:tabLst>
            </a:pPr>
            <a:r>
              <a:rPr dirty="0" sz="2800" spc="5" b="1">
                <a:latin typeface="Comic Sans MS"/>
                <a:cs typeface="Comic Sans MS"/>
              </a:rPr>
              <a:t>small </a:t>
            </a:r>
            <a:r>
              <a:rPr dirty="0" sz="2800" b="1">
                <a:latin typeface="Comic Sans MS"/>
                <a:cs typeface="Comic Sans MS"/>
              </a:rPr>
              <a:t>disc shaped</a:t>
            </a:r>
            <a:r>
              <a:rPr dirty="0" sz="2800" spc="-170" b="1">
                <a:latin typeface="Comic Sans MS"/>
                <a:cs typeface="Comic Sans MS"/>
              </a:rPr>
              <a:t> </a:t>
            </a:r>
            <a:r>
              <a:rPr dirty="0" sz="2800" b="1">
                <a:latin typeface="Comic Sans MS"/>
                <a:cs typeface="Comic Sans MS"/>
              </a:rPr>
              <a:t>cells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43"/>
              </a:spcBef>
              <a:buFont typeface="Comic Sans MS"/>
              <a:buChar char="–"/>
            </a:pPr>
            <a:endParaRPr sz="3450">
              <a:latin typeface="Times New Roman"/>
              <a:cs typeface="Times New Roman"/>
            </a:endParaRPr>
          </a:p>
          <a:p>
            <a:pPr marL="299085" marR="148590" indent="-286385">
              <a:lnSpc>
                <a:spcPts val="2690"/>
              </a:lnSpc>
              <a:buFont typeface="Comic Sans MS"/>
              <a:buChar char="–"/>
              <a:tabLst>
                <a:tab pos="455295" algn="l"/>
              </a:tabLst>
            </a:pPr>
            <a:r>
              <a:rPr dirty="0" sz="2800" spc="-5" b="1">
                <a:latin typeface="Comic Sans MS"/>
                <a:cs typeface="Comic Sans MS"/>
              </a:rPr>
              <a:t>Platelet </a:t>
            </a:r>
            <a:r>
              <a:rPr dirty="0" sz="2800" spc="5" b="1">
                <a:latin typeface="Comic Sans MS"/>
                <a:cs typeface="Comic Sans MS"/>
              </a:rPr>
              <a:t>count =  </a:t>
            </a:r>
            <a:r>
              <a:rPr dirty="0" sz="2800" spc="-5" b="1">
                <a:latin typeface="Comic Sans MS"/>
                <a:cs typeface="Comic Sans MS"/>
              </a:rPr>
              <a:t>150x10</a:t>
            </a:r>
            <a:r>
              <a:rPr dirty="0" baseline="25525" sz="2775" spc="-7" b="1">
                <a:latin typeface="Comic Sans MS"/>
                <a:cs typeface="Comic Sans MS"/>
              </a:rPr>
              <a:t>3</a:t>
            </a:r>
            <a:r>
              <a:rPr dirty="0" sz="2800" spc="-5" b="1">
                <a:latin typeface="Comic Sans MS"/>
                <a:cs typeface="Comic Sans MS"/>
              </a:rPr>
              <a:t>-300x10</a:t>
            </a:r>
            <a:r>
              <a:rPr dirty="0" baseline="25525" sz="2775" spc="-7" b="1">
                <a:latin typeface="Comic Sans MS"/>
                <a:cs typeface="Comic Sans MS"/>
              </a:rPr>
              <a:t>3/</a:t>
            </a:r>
            <a:r>
              <a:rPr dirty="0" sz="2800" spc="-5" b="1">
                <a:latin typeface="Comic Sans MS"/>
                <a:cs typeface="Comic Sans MS"/>
              </a:rPr>
              <a:t>ml,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2"/>
              </a:spcBef>
              <a:buFont typeface="Comic Sans MS"/>
              <a:buChar char="–"/>
            </a:pPr>
            <a:endParaRPr sz="29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Comic Sans MS"/>
              <a:buChar char="–"/>
              <a:tabLst>
                <a:tab pos="299720" algn="l"/>
              </a:tabLst>
            </a:pPr>
            <a:r>
              <a:rPr dirty="0" sz="2800" b="1">
                <a:latin typeface="Comic Sans MS"/>
                <a:cs typeface="Comic Sans MS"/>
              </a:rPr>
              <a:t>life </a:t>
            </a:r>
            <a:r>
              <a:rPr dirty="0" sz="2800" spc="5" b="1">
                <a:latin typeface="Comic Sans MS"/>
                <a:cs typeface="Comic Sans MS"/>
              </a:rPr>
              <a:t>span </a:t>
            </a:r>
            <a:r>
              <a:rPr dirty="0" sz="2800" spc="-5" b="1">
                <a:latin typeface="Comic Sans MS"/>
                <a:cs typeface="Comic Sans MS"/>
              </a:rPr>
              <a:t>8-12</a:t>
            </a:r>
            <a:r>
              <a:rPr dirty="0" sz="2800" spc="-110" b="1">
                <a:latin typeface="Comic Sans MS"/>
                <a:cs typeface="Comic Sans MS"/>
              </a:rPr>
              <a:t> </a:t>
            </a:r>
            <a:r>
              <a:rPr dirty="0" sz="2800" b="1">
                <a:latin typeface="Comic Sans MS"/>
                <a:cs typeface="Comic Sans MS"/>
              </a:rPr>
              <a:t>days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0991" y="3913123"/>
            <a:ext cx="4089400" cy="702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marR="5080" indent="-287020">
              <a:lnSpc>
                <a:spcPts val="2690"/>
              </a:lnSpc>
            </a:pPr>
            <a:r>
              <a:rPr dirty="0" sz="2800">
                <a:latin typeface="Comic Sans MS"/>
                <a:cs typeface="Comic Sans MS"/>
              </a:rPr>
              <a:t>– </a:t>
            </a:r>
            <a:r>
              <a:rPr dirty="0" sz="2800" b="1">
                <a:latin typeface="Comic Sans MS"/>
                <a:cs typeface="Comic Sans MS"/>
              </a:rPr>
              <a:t>Contain </a:t>
            </a:r>
            <a:r>
              <a:rPr dirty="0" sz="2800" spc="5" b="1">
                <a:latin typeface="Comic Sans MS"/>
                <a:cs typeface="Comic Sans MS"/>
              </a:rPr>
              <a:t>high </a:t>
            </a:r>
            <a:r>
              <a:rPr dirty="0" sz="2800" b="1">
                <a:latin typeface="Comic Sans MS"/>
                <a:cs typeface="Comic Sans MS"/>
              </a:rPr>
              <a:t>calcium  </a:t>
            </a:r>
            <a:r>
              <a:rPr dirty="0" sz="2800" b="1">
                <a:latin typeface="Comic Sans MS"/>
                <a:cs typeface="Comic Sans MS"/>
              </a:rPr>
              <a:t>content </a:t>
            </a:r>
            <a:r>
              <a:rPr dirty="0" sz="2800" spc="5" b="1">
                <a:latin typeface="Comic Sans MS"/>
                <a:cs typeface="Comic Sans MS"/>
              </a:rPr>
              <a:t>&amp; </a:t>
            </a:r>
            <a:r>
              <a:rPr dirty="0" sz="2800" b="1">
                <a:latin typeface="Comic Sans MS"/>
                <a:cs typeface="Comic Sans MS"/>
              </a:rPr>
              <a:t>rich in</a:t>
            </a:r>
            <a:r>
              <a:rPr dirty="0" sz="2800" spc="-135" b="1">
                <a:latin typeface="Comic Sans MS"/>
                <a:cs typeface="Comic Sans MS"/>
              </a:rPr>
              <a:t> </a:t>
            </a:r>
            <a:r>
              <a:rPr dirty="0" sz="2800" b="1">
                <a:latin typeface="Comic Sans MS"/>
                <a:cs typeface="Comic Sans MS"/>
              </a:rPr>
              <a:t>ADP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0991" y="5026278"/>
            <a:ext cx="3665220" cy="784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025"/>
              </a:lnSpc>
            </a:pPr>
            <a:r>
              <a:rPr dirty="0" sz="2800">
                <a:latin typeface="Comic Sans MS"/>
                <a:cs typeface="Comic Sans MS"/>
              </a:rPr>
              <a:t>– </a:t>
            </a:r>
            <a:r>
              <a:rPr dirty="0" sz="2800" spc="5" b="1">
                <a:latin typeface="Comic Sans MS"/>
                <a:cs typeface="Comic Sans MS"/>
              </a:rPr>
              <a:t>Active </a:t>
            </a:r>
            <a:r>
              <a:rPr dirty="0" sz="2800" b="1">
                <a:latin typeface="Comic Sans MS"/>
                <a:cs typeface="Comic Sans MS"/>
              </a:rPr>
              <a:t>cells</a:t>
            </a:r>
            <a:r>
              <a:rPr dirty="0" sz="2800" spc="35" b="1">
                <a:latin typeface="Comic Sans MS"/>
                <a:cs typeface="Comic Sans MS"/>
              </a:rPr>
              <a:t> </a:t>
            </a:r>
            <a:r>
              <a:rPr dirty="0" sz="2800" spc="5" b="1">
                <a:latin typeface="Comic Sans MS"/>
                <a:cs typeface="Comic Sans MS"/>
              </a:rPr>
              <a:t>contain</a:t>
            </a:r>
            <a:endParaRPr sz="2800">
              <a:latin typeface="Comic Sans MS"/>
              <a:cs typeface="Comic Sans MS"/>
            </a:endParaRPr>
          </a:p>
          <a:p>
            <a:pPr marL="299085">
              <a:lnSpc>
                <a:spcPts val="3025"/>
              </a:lnSpc>
            </a:pPr>
            <a:r>
              <a:rPr dirty="0" sz="2800" b="1">
                <a:latin typeface="Comic Sans MS"/>
                <a:cs typeface="Comic Sans MS"/>
              </a:rPr>
              <a:t>contractile</a:t>
            </a:r>
            <a:r>
              <a:rPr dirty="0" sz="2800" spc="-110" b="1">
                <a:latin typeface="Comic Sans MS"/>
                <a:cs typeface="Comic Sans MS"/>
              </a:rPr>
              <a:t> </a:t>
            </a:r>
            <a:r>
              <a:rPr dirty="0" sz="2800" b="1">
                <a:latin typeface="Comic Sans MS"/>
                <a:cs typeface="Comic Sans MS"/>
              </a:rPr>
              <a:t>protein,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24525" y="1052575"/>
            <a:ext cx="2663825" cy="2138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651500" y="3357562"/>
            <a:ext cx="2736850" cy="2803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101076" y="6092825"/>
            <a:ext cx="776605" cy="549275"/>
          </a:xfrm>
          <a:prstGeom prst="rect">
            <a:avLst/>
          </a:prstGeom>
          <a:solidFill>
            <a:srgbClr val="00AF50"/>
          </a:solidFill>
        </p:spPr>
        <p:txBody>
          <a:bodyPr wrap="square" lIns="0" tIns="46355" rIns="0" bIns="0" rtlCol="0" vert="horz">
            <a:spAutoFit/>
          </a:bodyPr>
          <a:lstStyle/>
          <a:p>
            <a:pPr marL="93980">
              <a:lnSpc>
                <a:spcPct val="100000"/>
              </a:lnSpc>
              <a:spcBef>
                <a:spcPts val="365"/>
              </a:spcBef>
            </a:pPr>
            <a:r>
              <a:rPr dirty="0" sz="1000" spc="-10" b="1">
                <a:solidFill>
                  <a:srgbClr val="C00000"/>
                </a:solidFill>
                <a:latin typeface="Arial"/>
                <a:cs typeface="Arial"/>
              </a:rPr>
              <a:t>ADP</a:t>
            </a:r>
            <a:endParaRPr sz="1000">
              <a:latin typeface="Arial"/>
              <a:cs typeface="Arial"/>
            </a:endParaRPr>
          </a:p>
          <a:p>
            <a:pPr marL="93980" marR="75565">
              <a:lnSpc>
                <a:spcPct val="100000"/>
              </a:lnSpc>
            </a:pPr>
            <a:r>
              <a:rPr dirty="0" sz="1000" spc="5" b="1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z="1000" spc="-10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z="1000" spc="-10" b="1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dirty="0" sz="1000" spc="5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z="1000" b="1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z="1000" spc="5" b="1">
                <a:solidFill>
                  <a:srgbClr val="C00000"/>
                </a:solidFill>
                <a:latin typeface="Arial"/>
                <a:cs typeface="Arial"/>
              </a:rPr>
              <a:t>oni</a:t>
            </a:r>
            <a:r>
              <a:rPr dirty="0" sz="1000" b="1">
                <a:solidFill>
                  <a:srgbClr val="C00000"/>
                </a:solidFill>
                <a:latin typeface="Arial"/>
                <a:cs typeface="Arial"/>
              </a:rPr>
              <a:t>n </a:t>
            </a:r>
            <a:r>
              <a:rPr dirty="0" sz="100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C00000"/>
                </a:solidFill>
                <a:latin typeface="Arial"/>
                <a:cs typeface="Arial"/>
              </a:rPr>
              <a:t>Calcium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59725" y="3573526"/>
            <a:ext cx="1057275" cy="549275"/>
          </a:xfrm>
          <a:custGeom>
            <a:avLst/>
            <a:gdLst/>
            <a:ahLst/>
            <a:cxnLst/>
            <a:rect l="l" t="t" r="r" b="b"/>
            <a:pathLst>
              <a:path w="1057275" h="549275">
                <a:moveTo>
                  <a:pt x="0" y="549275"/>
                </a:moveTo>
                <a:lnTo>
                  <a:pt x="1057275" y="549275"/>
                </a:lnTo>
                <a:lnTo>
                  <a:pt x="1057275" y="0"/>
                </a:lnTo>
                <a:lnTo>
                  <a:pt x="0" y="0"/>
                </a:lnTo>
                <a:lnTo>
                  <a:pt x="0" y="54927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041005" y="3618738"/>
            <a:ext cx="905510" cy="469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17804">
              <a:lnSpc>
                <a:spcPct val="100000"/>
              </a:lnSpc>
            </a:pPr>
            <a:r>
              <a:rPr dirty="0" sz="1000" spc="5" b="1">
                <a:solidFill>
                  <a:srgbClr val="C00000"/>
                </a:solidFill>
                <a:latin typeface="Arial"/>
                <a:cs typeface="Arial"/>
              </a:rPr>
              <a:t>Fib</a:t>
            </a:r>
            <a:r>
              <a:rPr dirty="0" sz="1000" spc="-10" b="1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dirty="0" sz="1000" spc="5" b="1">
                <a:solidFill>
                  <a:srgbClr val="C00000"/>
                </a:solidFill>
                <a:latin typeface="Arial"/>
                <a:cs typeface="Arial"/>
              </a:rPr>
              <a:t>inog</a:t>
            </a:r>
            <a:r>
              <a:rPr dirty="0" sz="1000" spc="-10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z="1000" b="1">
                <a:solidFill>
                  <a:srgbClr val="C00000"/>
                </a:solidFill>
                <a:latin typeface="Arial"/>
                <a:cs typeface="Arial"/>
              </a:rPr>
              <a:t>n </a:t>
            </a:r>
            <a:r>
              <a:rPr dirty="0" sz="100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C00000"/>
                </a:solidFill>
                <a:latin typeface="Arial"/>
                <a:cs typeface="Arial"/>
              </a:rPr>
              <a:t>vWF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5" b="1">
                <a:solidFill>
                  <a:srgbClr val="C00000"/>
                </a:solidFill>
                <a:latin typeface="Arial"/>
                <a:cs typeface="Arial"/>
              </a:rPr>
              <a:t>Other</a:t>
            </a:r>
            <a:r>
              <a:rPr dirty="0" sz="1000" spc="-1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C00000"/>
                </a:solidFill>
                <a:latin typeface="Arial"/>
                <a:cs typeface="Arial"/>
              </a:rPr>
              <a:t>proteins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9676" y="188976"/>
            <a:ext cx="5400675" cy="3241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51050" y="3644836"/>
            <a:ext cx="5257800" cy="30687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41461"/>
            <a:ext cx="1681226" cy="4106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58812" y="4865687"/>
            <a:ext cx="328612" cy="315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448445" y="3059683"/>
            <a:ext cx="2262644" cy="22721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725926" y="3575050"/>
            <a:ext cx="77786" cy="73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798951" y="3727450"/>
            <a:ext cx="77786" cy="73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903726" y="3879850"/>
            <a:ext cx="77786" cy="730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10025" y="4032250"/>
            <a:ext cx="76200" cy="730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14800" y="4184650"/>
            <a:ext cx="77787" cy="73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54475" y="4337050"/>
            <a:ext cx="77787" cy="730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49776" y="4524375"/>
            <a:ext cx="77786" cy="730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32275" y="4524375"/>
            <a:ext cx="77787" cy="730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37101" y="4378325"/>
            <a:ext cx="77786" cy="730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68851" y="4232275"/>
            <a:ext cx="77786" cy="730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37101" y="4086225"/>
            <a:ext cx="77786" cy="7302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091051" y="3940175"/>
            <a:ext cx="77786" cy="730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049776" y="3794125"/>
            <a:ext cx="77786" cy="7302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981450" y="3684651"/>
            <a:ext cx="77787" cy="7302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913251" y="3538473"/>
            <a:ext cx="76200" cy="7302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843401" y="3392551"/>
            <a:ext cx="77786" cy="7302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049776" y="3246501"/>
            <a:ext cx="77786" cy="730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018026" y="3392551"/>
            <a:ext cx="77786" cy="7302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127500" y="3538473"/>
            <a:ext cx="77787" cy="7302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200525" y="3684651"/>
            <a:ext cx="77787" cy="7302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346575" y="3830701"/>
            <a:ext cx="77787" cy="7302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383151" y="3976623"/>
            <a:ext cx="77786" cy="7302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19600" y="4122801"/>
            <a:ext cx="77787" cy="7302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419600" y="4341876"/>
            <a:ext cx="77787" cy="7302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419600" y="4524375"/>
            <a:ext cx="77787" cy="7302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675251" y="4378325"/>
            <a:ext cx="77786" cy="7302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565650" y="4232275"/>
            <a:ext cx="77787" cy="7302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65650" y="4013200"/>
            <a:ext cx="77787" cy="7302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65650" y="3867150"/>
            <a:ext cx="77787" cy="7302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419600" y="3684651"/>
            <a:ext cx="77787" cy="7302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310126" y="3538473"/>
            <a:ext cx="77786" cy="7302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00525" y="3392551"/>
            <a:ext cx="77787" cy="7302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237101" y="3173476"/>
            <a:ext cx="77786" cy="7302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419600" y="3319398"/>
            <a:ext cx="77787" cy="7302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65650" y="3538473"/>
            <a:ext cx="77787" cy="7302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675251" y="3684651"/>
            <a:ext cx="77786" cy="7302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784725" y="3903726"/>
            <a:ext cx="77787" cy="7302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748276" y="4086225"/>
            <a:ext cx="77786" cy="7302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784725" y="4268851"/>
            <a:ext cx="77787" cy="7302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930775" y="4122801"/>
            <a:ext cx="77787" cy="7302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186426" y="4122801"/>
            <a:ext cx="77786" cy="7302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003800" y="3940175"/>
            <a:ext cx="77787" cy="73025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894326" y="3684651"/>
            <a:ext cx="77786" cy="7302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784725" y="3465576"/>
            <a:ext cx="77787" cy="73025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675251" y="3319398"/>
            <a:ext cx="77786" cy="73025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492625" y="3173476"/>
            <a:ext cx="77787" cy="73025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346575" y="2954401"/>
            <a:ext cx="77787" cy="7302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127500" y="2990850"/>
            <a:ext cx="77787" cy="7302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506851" y="3429000"/>
            <a:ext cx="77786" cy="7302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355975" y="3465576"/>
            <a:ext cx="77787" cy="7302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506851" y="3611626"/>
            <a:ext cx="77786" cy="7302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657600" y="3246501"/>
            <a:ext cx="76200" cy="7302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903726" y="3136900"/>
            <a:ext cx="77786" cy="7302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045463" y="2926079"/>
            <a:ext cx="1776983" cy="51511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978408" y="2926079"/>
            <a:ext cx="374903" cy="51511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1179067" y="2995295"/>
            <a:ext cx="148526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Bone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marrow</a:t>
            </a:r>
            <a:endParaRPr sz="18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58710" y="3333496"/>
            <a:ext cx="857885" cy="680085"/>
          </a:xfrm>
          <a:custGeom>
            <a:avLst/>
            <a:gdLst/>
            <a:ahLst/>
            <a:cxnLst/>
            <a:rect l="l" t="t" r="r" b="b"/>
            <a:pathLst>
              <a:path w="857885" h="680085">
                <a:moveTo>
                  <a:pt x="117433" y="431813"/>
                </a:moveTo>
                <a:lnTo>
                  <a:pt x="106730" y="434165"/>
                </a:lnTo>
                <a:lnTo>
                  <a:pt x="97685" y="440350"/>
                </a:lnTo>
                <a:lnTo>
                  <a:pt x="91490" y="449833"/>
                </a:lnTo>
                <a:lnTo>
                  <a:pt x="0" y="679830"/>
                </a:lnTo>
                <a:lnTo>
                  <a:pt x="90672" y="667384"/>
                </a:lnTo>
                <a:lnTo>
                  <a:pt x="62268" y="667384"/>
                </a:lnTo>
                <a:lnTo>
                  <a:pt x="27051" y="622299"/>
                </a:lnTo>
                <a:lnTo>
                  <a:pt x="110296" y="557153"/>
                </a:lnTo>
                <a:lnTo>
                  <a:pt x="144589" y="470915"/>
                </a:lnTo>
                <a:lnTo>
                  <a:pt x="146613" y="459781"/>
                </a:lnTo>
                <a:lnTo>
                  <a:pt x="144281" y="449087"/>
                </a:lnTo>
                <a:lnTo>
                  <a:pt x="138106" y="440037"/>
                </a:lnTo>
                <a:lnTo>
                  <a:pt x="128600" y="433831"/>
                </a:lnTo>
                <a:lnTo>
                  <a:pt x="117433" y="431813"/>
                </a:lnTo>
                <a:close/>
              </a:path>
              <a:path w="857885" h="680085">
                <a:moveTo>
                  <a:pt x="110296" y="557153"/>
                </a:moveTo>
                <a:lnTo>
                  <a:pt x="27051" y="622299"/>
                </a:lnTo>
                <a:lnTo>
                  <a:pt x="62268" y="667384"/>
                </a:lnTo>
                <a:lnTo>
                  <a:pt x="77521" y="655446"/>
                </a:lnTo>
                <a:lnTo>
                  <a:pt x="71208" y="655446"/>
                </a:lnTo>
                <a:lnTo>
                  <a:pt x="40779" y="616457"/>
                </a:lnTo>
                <a:lnTo>
                  <a:pt x="89344" y="609840"/>
                </a:lnTo>
                <a:lnTo>
                  <a:pt x="110296" y="557153"/>
                </a:lnTo>
                <a:close/>
              </a:path>
              <a:path w="857885" h="680085">
                <a:moveTo>
                  <a:pt x="237439" y="589660"/>
                </a:moveTo>
                <a:lnTo>
                  <a:pt x="145583" y="602177"/>
                </a:lnTo>
                <a:lnTo>
                  <a:pt x="62268" y="667384"/>
                </a:lnTo>
                <a:lnTo>
                  <a:pt x="90672" y="667384"/>
                </a:lnTo>
                <a:lnTo>
                  <a:pt x="245186" y="646176"/>
                </a:lnTo>
                <a:lnTo>
                  <a:pt x="269620" y="614044"/>
                </a:lnTo>
                <a:lnTo>
                  <a:pt x="265890" y="603341"/>
                </a:lnTo>
                <a:lnTo>
                  <a:pt x="258592" y="595185"/>
                </a:lnTo>
                <a:lnTo>
                  <a:pt x="248763" y="590363"/>
                </a:lnTo>
                <a:lnTo>
                  <a:pt x="237439" y="589660"/>
                </a:lnTo>
                <a:close/>
              </a:path>
              <a:path w="857885" h="680085">
                <a:moveTo>
                  <a:pt x="89344" y="609840"/>
                </a:moveTo>
                <a:lnTo>
                  <a:pt x="40779" y="616457"/>
                </a:lnTo>
                <a:lnTo>
                  <a:pt x="71208" y="655446"/>
                </a:lnTo>
                <a:lnTo>
                  <a:pt x="89344" y="609840"/>
                </a:lnTo>
                <a:close/>
              </a:path>
              <a:path w="857885" h="680085">
                <a:moveTo>
                  <a:pt x="145583" y="602177"/>
                </a:moveTo>
                <a:lnTo>
                  <a:pt x="89344" y="609840"/>
                </a:lnTo>
                <a:lnTo>
                  <a:pt x="71208" y="655446"/>
                </a:lnTo>
                <a:lnTo>
                  <a:pt x="77521" y="655446"/>
                </a:lnTo>
                <a:lnTo>
                  <a:pt x="145583" y="602177"/>
                </a:lnTo>
                <a:close/>
              </a:path>
              <a:path w="857885" h="680085">
                <a:moveTo>
                  <a:pt x="822236" y="0"/>
                </a:moveTo>
                <a:lnTo>
                  <a:pt x="110296" y="557153"/>
                </a:lnTo>
                <a:lnTo>
                  <a:pt x="89344" y="609840"/>
                </a:lnTo>
                <a:lnTo>
                  <a:pt x="145583" y="602177"/>
                </a:lnTo>
                <a:lnTo>
                  <a:pt x="857542" y="44957"/>
                </a:lnTo>
                <a:lnTo>
                  <a:pt x="82223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627376" y="4971288"/>
            <a:ext cx="1947672" cy="51511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560320" y="4971288"/>
            <a:ext cx="374904" cy="515112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2760979" y="5041138"/>
            <a:ext cx="166052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latin typeface="Arial"/>
                <a:cs typeface="Arial"/>
              </a:rPr>
              <a:t>Megakaryocyte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052525" y="4426830"/>
            <a:ext cx="1651635" cy="563245"/>
          </a:xfrm>
          <a:custGeom>
            <a:avLst/>
            <a:gdLst/>
            <a:ahLst/>
            <a:cxnLst/>
            <a:rect l="l" t="t" r="r" b="b"/>
            <a:pathLst>
              <a:path w="1651635" h="563245">
                <a:moveTo>
                  <a:pt x="1487263" y="78587"/>
                </a:moveTo>
                <a:lnTo>
                  <a:pt x="0" y="508261"/>
                </a:lnTo>
                <a:lnTo>
                  <a:pt x="15849" y="563125"/>
                </a:lnTo>
                <a:lnTo>
                  <a:pt x="1503067" y="133471"/>
                </a:lnTo>
                <a:lnTo>
                  <a:pt x="1542217" y="92434"/>
                </a:lnTo>
                <a:lnTo>
                  <a:pt x="1487263" y="78587"/>
                </a:lnTo>
                <a:close/>
              </a:path>
              <a:path w="1651635" h="563245">
                <a:moveTo>
                  <a:pt x="1604785" y="49283"/>
                </a:moveTo>
                <a:lnTo>
                  <a:pt x="1588693" y="49283"/>
                </a:lnTo>
                <a:lnTo>
                  <a:pt x="1604568" y="104147"/>
                </a:lnTo>
                <a:lnTo>
                  <a:pt x="1503067" y="133471"/>
                </a:lnTo>
                <a:lnTo>
                  <a:pt x="1438960" y="200667"/>
                </a:lnTo>
                <a:lnTo>
                  <a:pt x="1432904" y="210264"/>
                </a:lnTo>
                <a:lnTo>
                  <a:pt x="1431086" y="221051"/>
                </a:lnTo>
                <a:lnTo>
                  <a:pt x="1433460" y="231743"/>
                </a:lnTo>
                <a:lnTo>
                  <a:pt x="1439976" y="241053"/>
                </a:lnTo>
                <a:lnTo>
                  <a:pt x="1449573" y="247130"/>
                </a:lnTo>
                <a:lnTo>
                  <a:pt x="1460360" y="248991"/>
                </a:lnTo>
                <a:lnTo>
                  <a:pt x="1471052" y="246661"/>
                </a:lnTo>
                <a:lnTo>
                  <a:pt x="1480362" y="240164"/>
                </a:lnTo>
                <a:lnTo>
                  <a:pt x="1651177" y="60967"/>
                </a:lnTo>
                <a:lnTo>
                  <a:pt x="1604785" y="49283"/>
                </a:lnTo>
                <a:close/>
              </a:path>
              <a:path w="1651635" h="563245">
                <a:moveTo>
                  <a:pt x="1542217" y="92434"/>
                </a:moveTo>
                <a:lnTo>
                  <a:pt x="1503067" y="133471"/>
                </a:lnTo>
                <a:lnTo>
                  <a:pt x="1603689" y="104401"/>
                </a:lnTo>
                <a:lnTo>
                  <a:pt x="1589709" y="104401"/>
                </a:lnTo>
                <a:lnTo>
                  <a:pt x="1542217" y="92434"/>
                </a:lnTo>
                <a:close/>
              </a:path>
              <a:path w="1651635" h="563245">
                <a:moveTo>
                  <a:pt x="1575993" y="57030"/>
                </a:moveTo>
                <a:lnTo>
                  <a:pt x="1542217" y="92434"/>
                </a:lnTo>
                <a:lnTo>
                  <a:pt x="1589709" y="104401"/>
                </a:lnTo>
                <a:lnTo>
                  <a:pt x="1575993" y="57030"/>
                </a:lnTo>
                <a:close/>
              </a:path>
              <a:path w="1651635" h="563245">
                <a:moveTo>
                  <a:pt x="1590935" y="57030"/>
                </a:moveTo>
                <a:lnTo>
                  <a:pt x="1575993" y="57030"/>
                </a:lnTo>
                <a:lnTo>
                  <a:pt x="1589709" y="104401"/>
                </a:lnTo>
                <a:lnTo>
                  <a:pt x="1603689" y="104401"/>
                </a:lnTo>
                <a:lnTo>
                  <a:pt x="1604568" y="104147"/>
                </a:lnTo>
                <a:lnTo>
                  <a:pt x="1590935" y="57030"/>
                </a:lnTo>
                <a:close/>
              </a:path>
              <a:path w="1651635" h="563245">
                <a:moveTo>
                  <a:pt x="1588693" y="49283"/>
                </a:moveTo>
                <a:lnTo>
                  <a:pt x="1487263" y="78587"/>
                </a:lnTo>
                <a:lnTo>
                  <a:pt x="1542217" y="92434"/>
                </a:lnTo>
                <a:lnTo>
                  <a:pt x="1575993" y="57030"/>
                </a:lnTo>
                <a:lnTo>
                  <a:pt x="1590935" y="57030"/>
                </a:lnTo>
                <a:lnTo>
                  <a:pt x="1588693" y="49283"/>
                </a:lnTo>
                <a:close/>
              </a:path>
              <a:path w="1651635" h="563245">
                <a:moveTo>
                  <a:pt x="1399783" y="0"/>
                </a:moveTo>
                <a:lnTo>
                  <a:pt x="1389478" y="3722"/>
                </a:lnTo>
                <a:lnTo>
                  <a:pt x="1381340" y="11017"/>
                </a:lnTo>
                <a:lnTo>
                  <a:pt x="1376476" y="21216"/>
                </a:lnTo>
                <a:lnTo>
                  <a:pt x="1375889" y="32581"/>
                </a:lnTo>
                <a:lnTo>
                  <a:pt x="1379588" y="42886"/>
                </a:lnTo>
                <a:lnTo>
                  <a:pt x="1386906" y="51024"/>
                </a:lnTo>
                <a:lnTo>
                  <a:pt x="1397177" y="55887"/>
                </a:lnTo>
                <a:lnTo>
                  <a:pt x="1487263" y="78587"/>
                </a:lnTo>
                <a:lnTo>
                  <a:pt x="1588693" y="49283"/>
                </a:lnTo>
                <a:lnTo>
                  <a:pt x="1604785" y="49283"/>
                </a:lnTo>
                <a:lnTo>
                  <a:pt x="1411147" y="515"/>
                </a:lnTo>
                <a:lnTo>
                  <a:pt x="139978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870959" y="2657855"/>
            <a:ext cx="4507992" cy="3209544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898391" y="2682239"/>
            <a:ext cx="4504944" cy="3209544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3293109" y="298958"/>
            <a:ext cx="2038350" cy="55816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>
                <a:solidFill>
                  <a:srgbClr val="FF0000"/>
                </a:solidFill>
                <a:latin typeface="Georgia"/>
                <a:cs typeface="Georgia"/>
              </a:rPr>
              <a:t>p</a:t>
            </a:r>
            <a:r>
              <a:rPr dirty="0" sz="3600" spc="10">
                <a:solidFill>
                  <a:srgbClr val="FF0000"/>
                </a:solidFill>
                <a:latin typeface="Georgia"/>
                <a:cs typeface="Georgia"/>
              </a:rPr>
              <a:t>l</a:t>
            </a:r>
            <a:r>
              <a:rPr dirty="0" sz="3600">
                <a:solidFill>
                  <a:srgbClr val="FF0000"/>
                </a:solidFill>
                <a:latin typeface="Georgia"/>
                <a:cs typeface="Georgia"/>
              </a:rPr>
              <a:t>ate</a:t>
            </a:r>
            <a:r>
              <a:rPr dirty="0" sz="3600" spc="5">
                <a:solidFill>
                  <a:srgbClr val="FF0000"/>
                </a:solidFill>
                <a:latin typeface="Georgia"/>
                <a:cs typeface="Georgia"/>
              </a:rPr>
              <a:t>l</a:t>
            </a:r>
            <a:r>
              <a:rPr dirty="0" sz="3600">
                <a:solidFill>
                  <a:srgbClr val="FF0000"/>
                </a:solidFill>
                <a:latin typeface="Georgia"/>
                <a:cs typeface="Georgia"/>
              </a:rPr>
              <a:t>e</a:t>
            </a:r>
            <a:r>
              <a:rPr dirty="0" sz="3600" spc="5">
                <a:solidFill>
                  <a:srgbClr val="FF0000"/>
                </a:solidFill>
                <a:latin typeface="Georgia"/>
                <a:cs typeface="Georgia"/>
              </a:rPr>
              <a:t>t</a:t>
            </a:r>
            <a:r>
              <a:rPr dirty="0" sz="3600">
                <a:solidFill>
                  <a:srgbClr val="FF0000"/>
                </a:solidFill>
                <a:latin typeface="Georgia"/>
                <a:cs typeface="Georgia"/>
              </a:rPr>
              <a:t>s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805296" y="1513966"/>
            <a:ext cx="2865755" cy="2065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buFont typeface="Comic Sans MS"/>
              <a:buChar char="•"/>
              <a:tabLst>
                <a:tab pos="357505" algn="l"/>
              </a:tabLst>
            </a:pPr>
            <a:r>
              <a:rPr dirty="0" sz="2400" spc="-5" b="1" u="heavy">
                <a:latin typeface="Comic Sans MS"/>
                <a:cs typeface="Comic Sans MS"/>
              </a:rPr>
              <a:t>Thrombocytes</a:t>
            </a:r>
            <a:endParaRPr sz="2400">
              <a:latin typeface="Comic Sans MS"/>
              <a:cs typeface="Comic Sans MS"/>
            </a:endParaRPr>
          </a:p>
          <a:p>
            <a:pPr marL="356870">
              <a:lnSpc>
                <a:spcPct val="100000"/>
              </a:lnSpc>
            </a:pPr>
            <a:r>
              <a:rPr dirty="0" sz="2400" spc="-5" b="1">
                <a:latin typeface="Comic Sans MS"/>
                <a:cs typeface="Comic Sans MS"/>
              </a:rPr>
              <a:t>are</a:t>
            </a:r>
            <a:endParaRPr sz="2400">
              <a:latin typeface="Comic Sans MS"/>
              <a:cs typeface="Comic Sans MS"/>
            </a:endParaRPr>
          </a:p>
          <a:p>
            <a:pPr marL="143510" marR="5080">
              <a:lnSpc>
                <a:spcPts val="3460"/>
              </a:lnSpc>
              <a:spcBef>
                <a:spcPts val="204"/>
              </a:spcBef>
            </a:pPr>
            <a:r>
              <a:rPr dirty="0" sz="2400" b="1">
                <a:latin typeface="Comic Sans MS"/>
                <a:cs typeface="Comic Sans MS"/>
              </a:rPr>
              <a:t>Fragments of  </a:t>
            </a:r>
            <a:r>
              <a:rPr dirty="0" sz="2400" spc="-5" b="1">
                <a:latin typeface="Comic Sans MS"/>
                <a:cs typeface="Comic Sans MS"/>
              </a:rPr>
              <a:t>megakaryocytes</a:t>
            </a:r>
            <a:r>
              <a:rPr dirty="0" sz="2400" spc="-75" b="1">
                <a:latin typeface="Comic Sans MS"/>
                <a:cs typeface="Comic Sans MS"/>
              </a:rPr>
              <a:t> </a:t>
            </a:r>
            <a:r>
              <a:rPr dirty="0" sz="2400" spc="-5" b="1">
                <a:latin typeface="Comic Sans MS"/>
                <a:cs typeface="Comic Sans MS"/>
              </a:rPr>
              <a:t>in  </a:t>
            </a:r>
            <a:r>
              <a:rPr dirty="0" sz="2400" spc="-5" b="1">
                <a:latin typeface="Comic Sans MS"/>
                <a:cs typeface="Comic Sans MS"/>
              </a:rPr>
              <a:t>the bone</a:t>
            </a:r>
            <a:r>
              <a:rPr dirty="0" sz="2400" spc="-80" b="1">
                <a:latin typeface="Comic Sans MS"/>
                <a:cs typeface="Comic Sans MS"/>
              </a:rPr>
              <a:t> </a:t>
            </a:r>
            <a:r>
              <a:rPr dirty="0" sz="2400" spc="-5" b="1">
                <a:latin typeface="Comic Sans MS"/>
                <a:cs typeface="Comic Sans MS"/>
              </a:rPr>
              <a:t>marrow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044946" y="3930919"/>
            <a:ext cx="2850515" cy="1772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44195">
              <a:lnSpc>
                <a:spcPct val="120100"/>
              </a:lnSpc>
              <a:buFont typeface="Comic Sans MS"/>
              <a:buChar char="•"/>
              <a:tabLst>
                <a:tab pos="357505" algn="l"/>
              </a:tabLst>
            </a:pPr>
            <a:r>
              <a:rPr dirty="0" sz="2400" spc="-5" b="1" u="heavy">
                <a:latin typeface="Comic Sans MS"/>
                <a:cs typeface="Comic Sans MS"/>
              </a:rPr>
              <a:t>Regulation</a:t>
            </a:r>
            <a:r>
              <a:rPr dirty="0" sz="2400" spc="-70" b="1" u="heavy">
                <a:latin typeface="Comic Sans MS"/>
                <a:cs typeface="Comic Sans MS"/>
              </a:rPr>
              <a:t> </a:t>
            </a:r>
            <a:r>
              <a:rPr dirty="0" sz="2400" spc="10" b="1">
                <a:latin typeface="Comic Sans MS"/>
                <a:cs typeface="Comic Sans MS"/>
              </a:rPr>
              <a:t>of  </a:t>
            </a:r>
            <a:r>
              <a:rPr dirty="0" sz="2400" spc="-5" b="1">
                <a:latin typeface="Comic Sans MS"/>
                <a:cs typeface="Comic Sans MS"/>
              </a:rPr>
              <a:t>thrombopoiesis  </a:t>
            </a:r>
            <a:r>
              <a:rPr dirty="0" sz="2400" spc="-5" b="1">
                <a:latin typeface="Comic Sans MS"/>
                <a:cs typeface="Comic Sans MS"/>
              </a:rPr>
              <a:t>By: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400" b="1">
                <a:latin typeface="Comic Sans MS"/>
                <a:cs typeface="Comic Sans MS"/>
              </a:rPr>
              <a:t>Thrombombopoietin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914400"/>
            <a:ext cx="7416800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86000" y="838200"/>
            <a:ext cx="4495800" cy="228600"/>
          </a:xfrm>
          <a:custGeom>
            <a:avLst/>
            <a:gdLst/>
            <a:ahLst/>
            <a:cxnLst/>
            <a:rect l="l" t="t" r="r" b="b"/>
            <a:pathLst>
              <a:path w="4495800" h="228600">
                <a:moveTo>
                  <a:pt x="0" y="228600"/>
                </a:moveTo>
                <a:lnTo>
                  <a:pt x="4495800" y="228600"/>
                </a:lnTo>
                <a:lnTo>
                  <a:pt x="44958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292" y="184911"/>
            <a:ext cx="2082800" cy="504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10" b="1">
                <a:solidFill>
                  <a:srgbClr val="FF0000"/>
                </a:solidFill>
                <a:latin typeface="Comic Sans MS"/>
                <a:cs typeface="Comic Sans MS"/>
              </a:rPr>
              <a:t>Platelets</a:t>
            </a:r>
            <a:r>
              <a:rPr dirty="0" sz="3200" spc="-15" b="1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dirty="0" sz="3200" spc="-5" b="1">
                <a:solidFill>
                  <a:srgbClr val="FF0000"/>
                </a:solidFill>
                <a:latin typeface="Comic Sans MS"/>
                <a:cs typeface="Comic Sans MS"/>
              </a:rPr>
              <a:t>–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71013" y="337311"/>
            <a:ext cx="650240" cy="320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FF0000"/>
                </a:solidFill>
                <a:latin typeface="Comic Sans MS"/>
                <a:cs typeface="Comic Sans MS"/>
              </a:rPr>
              <a:t>co</a:t>
            </a:r>
            <a:r>
              <a:rPr dirty="0" sz="2000" spc="-20" b="1">
                <a:solidFill>
                  <a:srgbClr val="FF0000"/>
                </a:solidFill>
                <a:latin typeface="Comic Sans MS"/>
                <a:cs typeface="Comic Sans MS"/>
              </a:rPr>
              <a:t>n</a:t>
            </a:r>
            <a:r>
              <a:rPr dirty="0" sz="2000" spc="-10" b="1">
                <a:solidFill>
                  <a:srgbClr val="FF0000"/>
                </a:solidFill>
                <a:latin typeface="Comic Sans MS"/>
                <a:cs typeface="Comic Sans MS"/>
              </a:rPr>
              <a:t>t.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934973"/>
            <a:ext cx="3674745" cy="1089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15" b="1">
                <a:latin typeface="Comic Sans MS"/>
                <a:cs typeface="Comic Sans MS"/>
              </a:rPr>
              <a:t>Site </a:t>
            </a:r>
            <a:r>
              <a:rPr dirty="0" sz="3200" spc="-5" b="1">
                <a:latin typeface="Comic Sans MS"/>
                <a:cs typeface="Comic Sans MS"/>
              </a:rPr>
              <a:t>of</a:t>
            </a:r>
            <a:r>
              <a:rPr dirty="0" sz="3200" spc="-20" b="1">
                <a:latin typeface="Comic Sans MS"/>
                <a:cs typeface="Comic Sans MS"/>
              </a:rPr>
              <a:t> </a:t>
            </a:r>
            <a:r>
              <a:rPr dirty="0" sz="3200" spc="-5" b="1">
                <a:latin typeface="Comic Sans MS"/>
                <a:cs typeface="Comic Sans MS"/>
              </a:rPr>
              <a:t>formation:</a:t>
            </a:r>
            <a:endParaRPr sz="3200">
              <a:latin typeface="Comic Sans MS"/>
              <a:cs typeface="Comic Sans MS"/>
            </a:endParaRPr>
          </a:p>
          <a:p>
            <a:pPr marL="927100">
              <a:lnSpc>
                <a:spcPct val="100000"/>
              </a:lnSpc>
              <a:spcBef>
                <a:spcPts val="770"/>
              </a:spcBef>
            </a:pPr>
            <a:r>
              <a:rPr dirty="0" sz="3200" spc="-5" b="1">
                <a:latin typeface="Comic Sans MS"/>
                <a:cs typeface="Comic Sans MS"/>
              </a:rPr>
              <a:t>Bone</a:t>
            </a:r>
            <a:r>
              <a:rPr dirty="0" sz="3200" spc="-105" b="1">
                <a:latin typeface="Comic Sans MS"/>
                <a:cs typeface="Comic Sans MS"/>
              </a:rPr>
              <a:t> </a:t>
            </a:r>
            <a:r>
              <a:rPr dirty="0" sz="3200" spc="-5" b="1">
                <a:latin typeface="Comic Sans MS"/>
                <a:cs typeface="Comic Sans MS"/>
              </a:rPr>
              <a:t>marrow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44" y="2113153"/>
            <a:ext cx="1478280" cy="565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5" b="1">
                <a:latin typeface="Comic Sans MS"/>
                <a:cs typeface="Comic Sans MS"/>
              </a:rPr>
              <a:t>Steps: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5085" y="2163953"/>
            <a:ext cx="1873885" cy="504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10" b="1">
                <a:latin typeface="Comic Sans MS"/>
                <a:cs typeface="Comic Sans MS"/>
              </a:rPr>
              <a:t>Stem</a:t>
            </a:r>
            <a:r>
              <a:rPr dirty="0" sz="3200" spc="-45" b="1">
                <a:latin typeface="Comic Sans MS"/>
                <a:cs typeface="Comic Sans MS"/>
              </a:rPr>
              <a:t> </a:t>
            </a:r>
            <a:r>
              <a:rPr dirty="0" sz="3200" spc="-15" b="1">
                <a:latin typeface="Comic Sans MS"/>
                <a:cs typeface="Comic Sans MS"/>
              </a:rPr>
              <a:t>cell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65629" y="3350259"/>
            <a:ext cx="3093085" cy="2914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3200" spc="-10" b="1">
                <a:latin typeface="Comic Sans MS"/>
                <a:cs typeface="Comic Sans MS"/>
              </a:rPr>
              <a:t>Megakaryoblast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algn="ctr" marR="105410">
              <a:lnSpc>
                <a:spcPct val="100000"/>
              </a:lnSpc>
            </a:pPr>
            <a:r>
              <a:rPr dirty="0" sz="3200" spc="-10" b="1">
                <a:latin typeface="Comic Sans MS"/>
                <a:cs typeface="Comic Sans MS"/>
              </a:rPr>
              <a:t>Megakaryocyte</a:t>
            </a:r>
            <a:endParaRPr sz="32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4700">
              <a:latin typeface="Times New Roman"/>
              <a:cs typeface="Times New Roman"/>
            </a:endParaRPr>
          </a:p>
          <a:p>
            <a:pPr algn="ctr" marR="90805">
              <a:lnSpc>
                <a:spcPct val="100000"/>
              </a:lnSpc>
            </a:pPr>
            <a:r>
              <a:rPr dirty="0" sz="3600" spc="-5" b="1">
                <a:latin typeface="Comic Sans MS"/>
                <a:cs typeface="Comic Sans MS"/>
              </a:rPr>
              <a:t>Platelets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92500" y="2781300"/>
            <a:ext cx="503555" cy="719455"/>
          </a:xfrm>
          <a:custGeom>
            <a:avLst/>
            <a:gdLst/>
            <a:ahLst/>
            <a:cxnLst/>
            <a:rect l="l" t="t" r="r" b="b"/>
            <a:pathLst>
              <a:path w="503554" h="719454">
                <a:moveTo>
                  <a:pt x="503300" y="539369"/>
                </a:moveTo>
                <a:lnTo>
                  <a:pt x="0" y="539369"/>
                </a:lnTo>
                <a:lnTo>
                  <a:pt x="251587" y="719201"/>
                </a:lnTo>
                <a:lnTo>
                  <a:pt x="503300" y="539369"/>
                </a:lnTo>
                <a:close/>
              </a:path>
              <a:path w="503554" h="719454">
                <a:moveTo>
                  <a:pt x="377444" y="0"/>
                </a:moveTo>
                <a:lnTo>
                  <a:pt x="125857" y="0"/>
                </a:lnTo>
                <a:lnTo>
                  <a:pt x="125857" y="539369"/>
                </a:lnTo>
                <a:lnTo>
                  <a:pt x="377444" y="539369"/>
                </a:lnTo>
                <a:lnTo>
                  <a:pt x="3774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92500" y="2781300"/>
            <a:ext cx="503555" cy="719455"/>
          </a:xfrm>
          <a:custGeom>
            <a:avLst/>
            <a:gdLst/>
            <a:ahLst/>
            <a:cxnLst/>
            <a:rect l="l" t="t" r="r" b="b"/>
            <a:pathLst>
              <a:path w="503554" h="719454">
                <a:moveTo>
                  <a:pt x="0" y="539369"/>
                </a:moveTo>
                <a:lnTo>
                  <a:pt x="125857" y="539369"/>
                </a:lnTo>
                <a:lnTo>
                  <a:pt x="125857" y="0"/>
                </a:lnTo>
                <a:lnTo>
                  <a:pt x="377444" y="0"/>
                </a:lnTo>
                <a:lnTo>
                  <a:pt x="377444" y="539369"/>
                </a:lnTo>
                <a:lnTo>
                  <a:pt x="503300" y="539369"/>
                </a:lnTo>
                <a:lnTo>
                  <a:pt x="251587" y="719201"/>
                </a:lnTo>
                <a:lnTo>
                  <a:pt x="0" y="53936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64001" y="5087873"/>
            <a:ext cx="503555" cy="646430"/>
          </a:xfrm>
          <a:custGeom>
            <a:avLst/>
            <a:gdLst/>
            <a:ahLst/>
            <a:cxnLst/>
            <a:rect l="l" t="t" r="r" b="b"/>
            <a:pathLst>
              <a:path w="503554" h="646429">
                <a:moveTo>
                  <a:pt x="503174" y="484631"/>
                </a:moveTo>
                <a:lnTo>
                  <a:pt x="0" y="484631"/>
                </a:lnTo>
                <a:lnTo>
                  <a:pt x="251587" y="646176"/>
                </a:lnTo>
                <a:lnTo>
                  <a:pt x="503174" y="484631"/>
                </a:lnTo>
                <a:close/>
              </a:path>
              <a:path w="503554" h="646429">
                <a:moveTo>
                  <a:pt x="377316" y="0"/>
                </a:moveTo>
                <a:lnTo>
                  <a:pt x="125729" y="0"/>
                </a:lnTo>
                <a:lnTo>
                  <a:pt x="125729" y="484631"/>
                </a:lnTo>
                <a:lnTo>
                  <a:pt x="377316" y="484631"/>
                </a:lnTo>
                <a:lnTo>
                  <a:pt x="377316" y="0"/>
                </a:lnTo>
                <a:close/>
              </a:path>
            </a:pathLst>
          </a:custGeom>
          <a:solidFill>
            <a:srgbClr val="FF7B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564001" y="5087873"/>
            <a:ext cx="503555" cy="646430"/>
          </a:xfrm>
          <a:custGeom>
            <a:avLst/>
            <a:gdLst/>
            <a:ahLst/>
            <a:cxnLst/>
            <a:rect l="l" t="t" r="r" b="b"/>
            <a:pathLst>
              <a:path w="503554" h="646429">
                <a:moveTo>
                  <a:pt x="0" y="484631"/>
                </a:moveTo>
                <a:lnTo>
                  <a:pt x="125729" y="484631"/>
                </a:lnTo>
                <a:lnTo>
                  <a:pt x="125729" y="0"/>
                </a:lnTo>
                <a:lnTo>
                  <a:pt x="377316" y="0"/>
                </a:lnTo>
                <a:lnTo>
                  <a:pt x="377316" y="484631"/>
                </a:lnTo>
                <a:lnTo>
                  <a:pt x="503174" y="484631"/>
                </a:lnTo>
                <a:lnTo>
                  <a:pt x="251587" y="646176"/>
                </a:lnTo>
                <a:lnTo>
                  <a:pt x="0" y="48463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92500" y="3860800"/>
            <a:ext cx="503555" cy="790575"/>
          </a:xfrm>
          <a:custGeom>
            <a:avLst/>
            <a:gdLst/>
            <a:ahLst/>
            <a:cxnLst/>
            <a:rect l="l" t="t" r="r" b="b"/>
            <a:pathLst>
              <a:path w="503554" h="790575">
                <a:moveTo>
                  <a:pt x="503300" y="592963"/>
                </a:moveTo>
                <a:lnTo>
                  <a:pt x="0" y="592963"/>
                </a:lnTo>
                <a:lnTo>
                  <a:pt x="251587" y="790575"/>
                </a:lnTo>
                <a:lnTo>
                  <a:pt x="503300" y="592963"/>
                </a:lnTo>
                <a:close/>
              </a:path>
              <a:path w="503554" h="790575">
                <a:moveTo>
                  <a:pt x="377444" y="0"/>
                </a:moveTo>
                <a:lnTo>
                  <a:pt x="125857" y="0"/>
                </a:lnTo>
                <a:lnTo>
                  <a:pt x="125857" y="592963"/>
                </a:lnTo>
                <a:lnTo>
                  <a:pt x="377444" y="592963"/>
                </a:lnTo>
                <a:lnTo>
                  <a:pt x="37744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92500" y="3860800"/>
            <a:ext cx="503555" cy="790575"/>
          </a:xfrm>
          <a:custGeom>
            <a:avLst/>
            <a:gdLst/>
            <a:ahLst/>
            <a:cxnLst/>
            <a:rect l="l" t="t" r="r" b="b"/>
            <a:pathLst>
              <a:path w="503554" h="790575">
                <a:moveTo>
                  <a:pt x="0" y="592963"/>
                </a:moveTo>
                <a:lnTo>
                  <a:pt x="125857" y="592963"/>
                </a:lnTo>
                <a:lnTo>
                  <a:pt x="125857" y="0"/>
                </a:lnTo>
                <a:lnTo>
                  <a:pt x="377444" y="0"/>
                </a:lnTo>
                <a:lnTo>
                  <a:pt x="377444" y="592963"/>
                </a:lnTo>
                <a:lnTo>
                  <a:pt x="503300" y="592963"/>
                </a:lnTo>
                <a:lnTo>
                  <a:pt x="251587" y="790575"/>
                </a:lnTo>
                <a:lnTo>
                  <a:pt x="0" y="59296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1550" y="1716151"/>
            <a:ext cx="7256526" cy="3728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53438" y="294259"/>
            <a:ext cx="6229985" cy="1237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4000" b="1" u="heavy">
                <a:latin typeface="Comic Sans MS"/>
                <a:cs typeface="Comic Sans MS"/>
              </a:rPr>
              <a:t>Platelet haemostatic</a:t>
            </a:r>
            <a:r>
              <a:rPr dirty="0" sz="4000" spc="-90" b="1" u="heavy">
                <a:latin typeface="Comic Sans MS"/>
                <a:cs typeface="Comic Sans MS"/>
              </a:rPr>
              <a:t> </a:t>
            </a:r>
            <a:r>
              <a:rPr dirty="0" sz="4000" b="1" u="heavy">
                <a:latin typeface="Comic Sans MS"/>
                <a:cs typeface="Comic Sans MS"/>
              </a:rPr>
              <a:t>plug</a:t>
            </a:r>
            <a:endParaRPr sz="40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</a:pPr>
            <a:r>
              <a:rPr dirty="0" sz="4000" b="1" u="heavy">
                <a:latin typeface="Comic Sans MS"/>
                <a:cs typeface="Comic Sans MS"/>
              </a:rPr>
              <a:t>formation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55002" y="2348483"/>
            <a:ext cx="2499185" cy="1448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36108" y="2412364"/>
            <a:ext cx="2522855" cy="1434465"/>
          </a:xfrm>
          <a:custGeom>
            <a:avLst/>
            <a:gdLst/>
            <a:ahLst/>
            <a:cxnLst/>
            <a:rect l="l" t="t" r="r" b="b"/>
            <a:pathLst>
              <a:path w="2522854" h="1434464">
                <a:moveTo>
                  <a:pt x="2513965" y="0"/>
                </a:moveTo>
                <a:lnTo>
                  <a:pt x="0" y="1418463"/>
                </a:lnTo>
                <a:lnTo>
                  <a:pt x="9016" y="1434338"/>
                </a:lnTo>
                <a:lnTo>
                  <a:pt x="2522855" y="16001"/>
                </a:lnTo>
                <a:lnTo>
                  <a:pt x="251396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64275" y="3008905"/>
            <a:ext cx="990726" cy="6513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Platelet</a:t>
            </a:r>
            <a:r>
              <a:rPr dirty="0" spc="-80"/>
              <a:t> </a:t>
            </a:r>
            <a:r>
              <a:rPr dirty="0" spc="-5"/>
              <a:t>Functions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45970" y="3862196"/>
            <a:ext cx="5051425" cy="44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latin typeface="Comic Sans MS"/>
                <a:cs typeface="Comic Sans MS"/>
              </a:rPr>
              <a:t>Begins </a:t>
            </a:r>
            <a:r>
              <a:rPr dirty="0" sz="2800">
                <a:latin typeface="Comic Sans MS"/>
                <a:cs typeface="Comic Sans MS"/>
              </a:rPr>
              <a:t>with Platelet</a:t>
            </a:r>
            <a:r>
              <a:rPr dirty="0" sz="2800" spc="-40">
                <a:latin typeface="Comic Sans MS"/>
                <a:cs typeface="Comic Sans MS"/>
              </a:rPr>
              <a:t> </a:t>
            </a:r>
            <a:r>
              <a:rPr dirty="0" sz="2800">
                <a:latin typeface="Comic Sans MS"/>
                <a:cs typeface="Comic Sans MS"/>
              </a:rPr>
              <a:t>activation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07060">
              <a:lnSpc>
                <a:spcPct val="100000"/>
              </a:lnSpc>
            </a:pPr>
            <a:r>
              <a:rPr dirty="0" sz="4800"/>
              <a:t>Platelet</a:t>
            </a:r>
            <a:r>
              <a:rPr dirty="0" sz="4800" spc="-90"/>
              <a:t> </a:t>
            </a:r>
            <a:r>
              <a:rPr dirty="0" sz="4800" spc="-5"/>
              <a:t>Activation</a:t>
            </a:r>
            <a:endParaRPr sz="48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5994" rIns="0" bIns="0" rtlCol="0" vert="horz">
            <a:spAutoFit/>
          </a:bodyPr>
          <a:lstStyle/>
          <a:p>
            <a:pPr marL="600075" indent="-344170">
              <a:lnSpc>
                <a:spcPct val="100000"/>
              </a:lnSpc>
              <a:buFont typeface="Comic Sans MS"/>
              <a:buChar char="•"/>
              <a:tabLst>
                <a:tab pos="600710" algn="l"/>
              </a:tabLst>
            </a:pPr>
            <a:r>
              <a:rPr dirty="0" sz="4400" spc="-10"/>
              <a:t>Adhesion</a:t>
            </a:r>
            <a:endParaRPr sz="4400"/>
          </a:p>
          <a:p>
            <a:pPr marL="600075" indent="-344170">
              <a:lnSpc>
                <a:spcPct val="100000"/>
              </a:lnSpc>
              <a:spcBef>
                <a:spcPts val="1060"/>
              </a:spcBef>
              <a:buFont typeface="Comic Sans MS"/>
              <a:buChar char="•"/>
              <a:tabLst>
                <a:tab pos="600710" algn="l"/>
              </a:tabLst>
            </a:pPr>
            <a:r>
              <a:rPr dirty="0" sz="4400" spc="-10"/>
              <a:t>Shape</a:t>
            </a:r>
            <a:r>
              <a:rPr dirty="0" sz="4400" spc="-50"/>
              <a:t> </a:t>
            </a:r>
            <a:r>
              <a:rPr dirty="0" sz="4400" spc="-5"/>
              <a:t>change</a:t>
            </a:r>
            <a:endParaRPr sz="4400"/>
          </a:p>
          <a:p>
            <a:pPr marL="600075" indent="-344170">
              <a:lnSpc>
                <a:spcPct val="100000"/>
              </a:lnSpc>
              <a:spcBef>
                <a:spcPts val="1060"/>
              </a:spcBef>
              <a:buFont typeface="Comic Sans MS"/>
              <a:buChar char="•"/>
              <a:tabLst>
                <a:tab pos="600710" algn="l"/>
              </a:tabLst>
            </a:pPr>
            <a:r>
              <a:rPr dirty="0" sz="4400" spc="-10"/>
              <a:t>Aggregation</a:t>
            </a:r>
            <a:endParaRPr sz="4400"/>
          </a:p>
          <a:p>
            <a:pPr marL="600075" indent="-344170">
              <a:lnSpc>
                <a:spcPct val="100000"/>
              </a:lnSpc>
              <a:spcBef>
                <a:spcPts val="1055"/>
              </a:spcBef>
              <a:buFont typeface="Comic Sans MS"/>
              <a:buChar char="•"/>
              <a:tabLst>
                <a:tab pos="600710" algn="l"/>
              </a:tabLst>
            </a:pPr>
            <a:r>
              <a:rPr dirty="0" sz="4400" spc="-10"/>
              <a:t>Release</a:t>
            </a:r>
            <a:endParaRPr sz="4400"/>
          </a:p>
          <a:p>
            <a:pPr marL="600075" indent="-344170">
              <a:lnSpc>
                <a:spcPct val="100000"/>
              </a:lnSpc>
              <a:spcBef>
                <a:spcPts val="1055"/>
              </a:spcBef>
              <a:buFont typeface="Comic Sans MS"/>
              <a:buChar char="•"/>
              <a:tabLst>
                <a:tab pos="600710" algn="l"/>
              </a:tabLst>
            </a:pPr>
            <a:r>
              <a:rPr dirty="0" sz="4400" spc="-10"/>
              <a:t>Clot</a:t>
            </a:r>
            <a:r>
              <a:rPr dirty="0" sz="4400" spc="-60"/>
              <a:t> </a:t>
            </a:r>
            <a:r>
              <a:rPr dirty="0" sz="4400" spc="-10"/>
              <a:t>Retraction</a:t>
            </a:r>
            <a:endParaRPr sz="4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6012" y="3644900"/>
            <a:ext cx="6858000" cy="2898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21663" y="841247"/>
            <a:ext cx="7043928" cy="2471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87450" y="908050"/>
            <a:ext cx="6858000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68400" y="889000"/>
            <a:ext cx="6896100" cy="2324100"/>
          </a:xfrm>
          <a:custGeom>
            <a:avLst/>
            <a:gdLst/>
            <a:ahLst/>
            <a:cxnLst/>
            <a:rect l="l" t="t" r="r" b="b"/>
            <a:pathLst>
              <a:path w="6896100" h="2324100">
                <a:moveTo>
                  <a:pt x="0" y="2324100"/>
                </a:moveTo>
                <a:lnTo>
                  <a:pt x="6896100" y="2324100"/>
                </a:lnTo>
                <a:lnTo>
                  <a:pt x="6896100" y="0"/>
                </a:lnTo>
                <a:lnTo>
                  <a:pt x="0" y="0"/>
                </a:lnTo>
                <a:lnTo>
                  <a:pt x="0" y="23241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1952" y="2221738"/>
            <a:ext cx="3731895" cy="842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400" spc="-5" b="1">
                <a:latin typeface="Comic Sans MS"/>
                <a:cs typeface="Comic Sans MS"/>
              </a:rPr>
              <a:t>He</a:t>
            </a:r>
            <a:r>
              <a:rPr dirty="0" sz="5400" spc="10" b="1">
                <a:latin typeface="Comic Sans MS"/>
                <a:cs typeface="Comic Sans MS"/>
              </a:rPr>
              <a:t>m</a:t>
            </a:r>
            <a:r>
              <a:rPr dirty="0" sz="5400" b="1">
                <a:latin typeface="Comic Sans MS"/>
                <a:cs typeface="Comic Sans MS"/>
              </a:rPr>
              <a:t>ostas</a:t>
            </a:r>
            <a:r>
              <a:rPr dirty="0" sz="5400" spc="5" b="1">
                <a:latin typeface="Comic Sans MS"/>
                <a:cs typeface="Comic Sans MS"/>
              </a:rPr>
              <a:t>i</a:t>
            </a:r>
            <a:r>
              <a:rPr dirty="0" sz="5400" b="1">
                <a:latin typeface="Comic Sans MS"/>
                <a:cs typeface="Comic Sans MS"/>
              </a:rPr>
              <a:t>s</a:t>
            </a:r>
            <a:endParaRPr sz="5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7557" y="4115054"/>
            <a:ext cx="314579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0" b="1">
                <a:latin typeface="Arial"/>
                <a:cs typeface="Arial"/>
              </a:rPr>
              <a:t>Dr. </a:t>
            </a:r>
            <a:r>
              <a:rPr dirty="0" sz="2400" spc="-15" b="1">
                <a:latin typeface="Arial"/>
                <a:cs typeface="Arial"/>
              </a:rPr>
              <a:t>Abeer</a:t>
            </a:r>
            <a:r>
              <a:rPr dirty="0" sz="2400" spc="-114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Al-Ghumlas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32510">
              <a:lnSpc>
                <a:spcPct val="100000"/>
              </a:lnSpc>
            </a:pPr>
            <a:r>
              <a:rPr dirty="0" sz="4400" spc="-10" u="heavy"/>
              <a:t>Platelet</a:t>
            </a:r>
            <a:r>
              <a:rPr dirty="0" sz="4400" spc="-15" u="heavy"/>
              <a:t> </a:t>
            </a:r>
            <a:r>
              <a:rPr dirty="0" sz="4400" spc="-10" u="heavy"/>
              <a:t>Adhesion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29590" y="1729485"/>
            <a:ext cx="3442335" cy="35172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buFont typeface="Comic Sans MS"/>
              <a:buChar char="•"/>
              <a:tabLst>
                <a:tab pos="357505" algn="l"/>
              </a:tabLst>
            </a:pPr>
            <a:r>
              <a:rPr dirty="0" sz="2800" spc="5" b="1">
                <a:latin typeface="Comic Sans MS"/>
                <a:cs typeface="Comic Sans MS"/>
              </a:rPr>
              <a:t>Exposed</a:t>
            </a:r>
            <a:r>
              <a:rPr dirty="0" sz="2800" spc="-100" b="1">
                <a:latin typeface="Comic Sans MS"/>
                <a:cs typeface="Comic Sans MS"/>
              </a:rPr>
              <a:t> </a:t>
            </a:r>
            <a:r>
              <a:rPr dirty="0" sz="2800" b="1">
                <a:latin typeface="Comic Sans MS"/>
                <a:cs typeface="Comic Sans MS"/>
              </a:rPr>
              <a:t>collagen</a:t>
            </a:r>
            <a:endParaRPr sz="2800">
              <a:latin typeface="Comic Sans MS"/>
              <a:cs typeface="Comic Sans MS"/>
            </a:endParaRPr>
          </a:p>
          <a:p>
            <a:pPr marL="356870">
              <a:lnSpc>
                <a:spcPct val="100000"/>
              </a:lnSpc>
            </a:pPr>
            <a:r>
              <a:rPr dirty="0" sz="2800" b="1">
                <a:latin typeface="Comic Sans MS"/>
                <a:cs typeface="Comic Sans MS"/>
              </a:rPr>
              <a:t>attracts</a:t>
            </a:r>
            <a:r>
              <a:rPr dirty="0" sz="2800" spc="-95" b="1">
                <a:latin typeface="Comic Sans MS"/>
                <a:cs typeface="Comic Sans MS"/>
              </a:rPr>
              <a:t> </a:t>
            </a:r>
            <a:r>
              <a:rPr dirty="0" sz="2800" b="1">
                <a:latin typeface="Comic Sans MS"/>
                <a:cs typeface="Comic Sans MS"/>
              </a:rPr>
              <a:t>platelets</a:t>
            </a:r>
            <a:endParaRPr sz="2800">
              <a:latin typeface="Comic Sans MS"/>
              <a:cs typeface="Comic Sans MS"/>
            </a:endParaRPr>
          </a:p>
          <a:p>
            <a:pPr marL="356870" marR="109855" indent="-344170">
              <a:lnSpc>
                <a:spcPct val="100000"/>
              </a:lnSpc>
              <a:spcBef>
                <a:spcPts val="670"/>
              </a:spcBef>
              <a:buFont typeface="Comic Sans MS"/>
              <a:buChar char="•"/>
              <a:tabLst>
                <a:tab pos="357505" algn="l"/>
              </a:tabLst>
            </a:pPr>
            <a:r>
              <a:rPr dirty="0" sz="2800" spc="-5" b="1">
                <a:latin typeface="Comic Sans MS"/>
                <a:cs typeface="Comic Sans MS"/>
              </a:rPr>
              <a:t>Platelets </a:t>
            </a:r>
            <a:r>
              <a:rPr dirty="0" sz="2800" b="1">
                <a:latin typeface="Comic Sans MS"/>
                <a:cs typeface="Comic Sans MS"/>
              </a:rPr>
              <a:t>stick</a:t>
            </a:r>
            <a:r>
              <a:rPr dirty="0" sz="2800" spc="-65" b="1">
                <a:latin typeface="Comic Sans MS"/>
                <a:cs typeface="Comic Sans MS"/>
              </a:rPr>
              <a:t> </a:t>
            </a:r>
            <a:r>
              <a:rPr dirty="0" sz="2800" spc="-5" b="1">
                <a:latin typeface="Comic Sans MS"/>
                <a:cs typeface="Comic Sans MS"/>
              </a:rPr>
              <a:t>to  </a:t>
            </a:r>
            <a:r>
              <a:rPr dirty="0" sz="2800" b="1">
                <a:latin typeface="Comic Sans MS"/>
                <a:cs typeface="Comic Sans MS"/>
              </a:rPr>
              <a:t>exposed collagen  </a:t>
            </a:r>
            <a:r>
              <a:rPr dirty="0" sz="2800" b="1">
                <a:latin typeface="Comic Sans MS"/>
                <a:cs typeface="Comic Sans MS"/>
              </a:rPr>
              <a:t>underlying  </a:t>
            </a:r>
            <a:r>
              <a:rPr dirty="0" sz="2800" spc="5" b="1">
                <a:latin typeface="Comic Sans MS"/>
                <a:cs typeface="Comic Sans MS"/>
              </a:rPr>
              <a:t>damaged  </a:t>
            </a:r>
            <a:r>
              <a:rPr dirty="0" sz="2800" b="1">
                <a:latin typeface="Comic Sans MS"/>
                <a:cs typeface="Comic Sans MS"/>
              </a:rPr>
              <a:t>endothelial cells  </a:t>
            </a:r>
            <a:r>
              <a:rPr dirty="0" sz="2800" b="1">
                <a:latin typeface="Comic Sans MS"/>
                <a:cs typeface="Comic Sans MS"/>
              </a:rPr>
              <a:t>in vessel</a:t>
            </a:r>
            <a:r>
              <a:rPr dirty="0" sz="2800" spc="-110" b="1">
                <a:latin typeface="Comic Sans MS"/>
                <a:cs typeface="Comic Sans MS"/>
              </a:rPr>
              <a:t> </a:t>
            </a:r>
            <a:r>
              <a:rPr dirty="0" sz="2800" spc="-5" b="1">
                <a:latin typeface="Comic Sans MS"/>
                <a:cs typeface="Comic Sans MS"/>
              </a:rPr>
              <a:t>wall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95673" y="3357626"/>
            <a:ext cx="4824349" cy="3059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85100" y="5732462"/>
            <a:ext cx="1035050" cy="0"/>
          </a:xfrm>
          <a:custGeom>
            <a:avLst/>
            <a:gdLst/>
            <a:ahLst/>
            <a:cxnLst/>
            <a:rect l="l" t="t" r="r" b="b"/>
            <a:pathLst>
              <a:path w="1035050" h="0">
                <a:moveTo>
                  <a:pt x="1035050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67175" y="3716401"/>
            <a:ext cx="792480" cy="433705"/>
          </a:xfrm>
          <a:custGeom>
            <a:avLst/>
            <a:gdLst/>
            <a:ahLst/>
            <a:cxnLst/>
            <a:rect l="l" t="t" r="r" b="b"/>
            <a:pathLst>
              <a:path w="792479" h="433704">
                <a:moveTo>
                  <a:pt x="0" y="216662"/>
                </a:moveTo>
                <a:lnTo>
                  <a:pt x="16766" y="154049"/>
                </a:lnTo>
                <a:lnTo>
                  <a:pt x="63802" y="98642"/>
                </a:lnTo>
                <a:lnTo>
                  <a:pt x="97141" y="74474"/>
                </a:lnTo>
                <a:lnTo>
                  <a:pt x="136211" y="53109"/>
                </a:lnTo>
                <a:lnTo>
                  <a:pt x="180401" y="34879"/>
                </a:lnTo>
                <a:lnTo>
                  <a:pt x="229098" y="20120"/>
                </a:lnTo>
                <a:lnTo>
                  <a:pt x="281690" y="9164"/>
                </a:lnTo>
                <a:lnTo>
                  <a:pt x="337566" y="2346"/>
                </a:lnTo>
                <a:lnTo>
                  <a:pt x="396113" y="0"/>
                </a:lnTo>
                <a:lnTo>
                  <a:pt x="454631" y="2346"/>
                </a:lnTo>
                <a:lnTo>
                  <a:pt x="510488" y="9164"/>
                </a:lnTo>
                <a:lnTo>
                  <a:pt x="563072" y="20120"/>
                </a:lnTo>
                <a:lnTo>
                  <a:pt x="611768" y="34879"/>
                </a:lnTo>
                <a:lnTo>
                  <a:pt x="655962" y="53109"/>
                </a:lnTo>
                <a:lnTo>
                  <a:pt x="695041" y="74474"/>
                </a:lnTo>
                <a:lnTo>
                  <a:pt x="728391" y="98642"/>
                </a:lnTo>
                <a:lnTo>
                  <a:pt x="775449" y="154049"/>
                </a:lnTo>
                <a:lnTo>
                  <a:pt x="792226" y="216662"/>
                </a:lnTo>
                <a:lnTo>
                  <a:pt x="787929" y="248673"/>
                </a:lnTo>
                <a:lnTo>
                  <a:pt x="755398" y="307990"/>
                </a:lnTo>
                <a:lnTo>
                  <a:pt x="695041" y="358797"/>
                </a:lnTo>
                <a:lnTo>
                  <a:pt x="655962" y="380171"/>
                </a:lnTo>
                <a:lnTo>
                  <a:pt x="611768" y="398412"/>
                </a:lnTo>
                <a:lnTo>
                  <a:pt x="563072" y="413182"/>
                </a:lnTo>
                <a:lnTo>
                  <a:pt x="510488" y="424148"/>
                </a:lnTo>
                <a:lnTo>
                  <a:pt x="454631" y="430974"/>
                </a:lnTo>
                <a:lnTo>
                  <a:pt x="396113" y="433324"/>
                </a:lnTo>
                <a:lnTo>
                  <a:pt x="337566" y="430974"/>
                </a:lnTo>
                <a:lnTo>
                  <a:pt x="281690" y="424148"/>
                </a:lnTo>
                <a:lnTo>
                  <a:pt x="229098" y="413182"/>
                </a:lnTo>
                <a:lnTo>
                  <a:pt x="180401" y="398412"/>
                </a:lnTo>
                <a:lnTo>
                  <a:pt x="136211" y="380171"/>
                </a:lnTo>
                <a:lnTo>
                  <a:pt x="97141" y="358797"/>
                </a:lnTo>
                <a:lnTo>
                  <a:pt x="63802" y="334625"/>
                </a:lnTo>
                <a:lnTo>
                  <a:pt x="16766" y="279227"/>
                </a:lnTo>
                <a:lnTo>
                  <a:pt x="0" y="216662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35601" y="1484249"/>
            <a:ext cx="2667000" cy="1428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284099"/>
            <a:ext cx="6076950" cy="4562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287" y="5154612"/>
            <a:ext cx="4572000" cy="762000"/>
          </a:xfrm>
          <a:custGeom>
            <a:avLst/>
            <a:gdLst/>
            <a:ahLst/>
            <a:cxnLst/>
            <a:rect l="l" t="t" r="r" b="b"/>
            <a:pathLst>
              <a:path w="4572000" h="762000">
                <a:moveTo>
                  <a:pt x="0" y="762000"/>
                </a:moveTo>
                <a:lnTo>
                  <a:pt x="4572000" y="762000"/>
                </a:lnTo>
                <a:lnTo>
                  <a:pt x="45720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3065" y="5138673"/>
            <a:ext cx="4129404" cy="737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indent="-286385">
              <a:lnSpc>
                <a:spcPts val="1945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 spc="-15" b="1">
                <a:solidFill>
                  <a:srgbClr val="FFFF00"/>
                </a:solidFill>
                <a:latin typeface="Calibri"/>
                <a:cs typeface="Calibri"/>
              </a:rPr>
              <a:t>Platelets activated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by</a:t>
            </a:r>
            <a:r>
              <a:rPr dirty="0" sz="1800" spc="1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00"/>
                </a:solidFill>
                <a:latin typeface="Calibri"/>
                <a:cs typeface="Calibri"/>
              </a:rPr>
              <a:t>adhesion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ts val="173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Extend projections 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to make contact</a:t>
            </a:r>
            <a:r>
              <a:rPr dirty="0" sz="180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ts val="1945"/>
              </a:lnSpc>
            </a:pP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dirty="0" sz="1800" spc="-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72225" y="2492375"/>
            <a:ext cx="2667000" cy="1403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0922" y="169926"/>
            <a:ext cx="6593840" cy="6705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10" b="0" u="heavy">
                <a:latin typeface="Comic Sans MS"/>
                <a:cs typeface="Comic Sans MS"/>
              </a:rPr>
              <a:t>Platelet Release</a:t>
            </a:r>
            <a:r>
              <a:rPr dirty="0" sz="4400" spc="50" b="0" u="heavy">
                <a:latin typeface="Comic Sans MS"/>
                <a:cs typeface="Comic Sans MS"/>
              </a:rPr>
              <a:t> </a:t>
            </a:r>
            <a:r>
              <a:rPr dirty="0" sz="4400" spc="-10" b="0" u="heavy">
                <a:latin typeface="Comic Sans MS"/>
                <a:cs typeface="Comic Sans MS"/>
              </a:rPr>
              <a:t>Reaction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639" y="1332484"/>
            <a:ext cx="4177665" cy="3613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2000" spc="-15">
                <a:latin typeface="Comic Sans MS"/>
                <a:cs typeface="Comic Sans MS"/>
              </a:rPr>
              <a:t>Activated </a:t>
            </a:r>
            <a:r>
              <a:rPr dirty="0" sz="2000" spc="-10">
                <a:latin typeface="Comic Sans MS"/>
                <a:cs typeface="Comic Sans MS"/>
              </a:rPr>
              <a:t>platelets release  </a:t>
            </a:r>
            <a:r>
              <a:rPr dirty="0" sz="2000" spc="-5">
                <a:latin typeface="Comic Sans MS"/>
                <a:cs typeface="Comic Sans MS"/>
              </a:rPr>
              <a:t>Serotonin, </a:t>
            </a:r>
            <a:r>
              <a:rPr dirty="0" sz="2000" spc="-15">
                <a:latin typeface="Comic Sans MS"/>
                <a:cs typeface="Comic Sans MS"/>
              </a:rPr>
              <a:t>ADP </a:t>
            </a:r>
            <a:r>
              <a:rPr dirty="0" sz="2000" spc="-10">
                <a:latin typeface="Comic Sans MS"/>
                <a:cs typeface="Comic Sans MS"/>
              </a:rPr>
              <a:t>&amp; Thromboxane</a:t>
            </a:r>
            <a:r>
              <a:rPr dirty="0" sz="2000" spc="114">
                <a:latin typeface="Comic Sans MS"/>
                <a:cs typeface="Comic Sans MS"/>
              </a:rPr>
              <a:t> </a:t>
            </a:r>
            <a:r>
              <a:rPr dirty="0" sz="2000" spc="-20">
                <a:latin typeface="Comic Sans MS"/>
                <a:cs typeface="Comic Sans MS"/>
              </a:rPr>
              <a:t>A2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2550">
              <a:latin typeface="Times New Roman"/>
              <a:cs typeface="Times New Roman"/>
            </a:endParaRPr>
          </a:p>
          <a:p>
            <a:pPr marL="356870" marR="224790" indent="-344170">
              <a:lnSpc>
                <a:spcPts val="1920"/>
              </a:lnSpc>
              <a:buFont typeface="Calibri"/>
              <a:buChar char="•"/>
              <a:tabLst>
                <a:tab pos="357505" algn="l"/>
              </a:tabLst>
            </a:pPr>
            <a:r>
              <a:rPr dirty="0" sz="2000" spc="-5" b="1">
                <a:latin typeface="Calibri"/>
                <a:cs typeface="Calibri"/>
              </a:rPr>
              <a:t>Serotonin </a:t>
            </a:r>
            <a:r>
              <a:rPr dirty="0" sz="2000" spc="-10" b="1">
                <a:latin typeface="Calibri"/>
                <a:cs typeface="Calibri"/>
              </a:rPr>
              <a:t>&amp; </a:t>
            </a:r>
            <a:r>
              <a:rPr dirty="0" sz="2000" b="1">
                <a:latin typeface="Calibri"/>
                <a:cs typeface="Calibri"/>
              </a:rPr>
              <a:t>thromboxane </a:t>
            </a:r>
            <a:r>
              <a:rPr dirty="0" sz="2000" spc="-10" b="1">
                <a:latin typeface="Calibri"/>
                <a:cs typeface="Calibri"/>
              </a:rPr>
              <a:t>A2 </a:t>
            </a:r>
            <a:r>
              <a:rPr dirty="0" sz="2000" spc="-5" b="1">
                <a:latin typeface="Calibri"/>
                <a:cs typeface="Calibri"/>
              </a:rPr>
              <a:t>are  </a:t>
            </a:r>
            <a:r>
              <a:rPr dirty="0" sz="2000" spc="-5" b="1">
                <a:latin typeface="Calibri"/>
                <a:cs typeface="Calibri"/>
              </a:rPr>
              <a:t>vasoconstrictors decreasing blood  </a:t>
            </a:r>
            <a:r>
              <a:rPr dirty="0" sz="2000" spc="-10" b="1">
                <a:latin typeface="Calibri"/>
                <a:cs typeface="Calibri"/>
              </a:rPr>
              <a:t>flow </a:t>
            </a:r>
            <a:r>
              <a:rPr dirty="0" sz="2000" b="1">
                <a:latin typeface="Calibri"/>
                <a:cs typeface="Calibri"/>
              </a:rPr>
              <a:t>through the </a:t>
            </a:r>
            <a:r>
              <a:rPr dirty="0" sz="2000" spc="-5" b="1">
                <a:latin typeface="Calibri"/>
                <a:cs typeface="Calibri"/>
              </a:rPr>
              <a:t>injured</a:t>
            </a:r>
            <a:r>
              <a:rPr dirty="0" sz="2000" spc="-6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vessel.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2500">
              <a:latin typeface="Times New Roman"/>
              <a:cs typeface="Times New Roman"/>
            </a:endParaRPr>
          </a:p>
          <a:p>
            <a:pPr marL="356870" marR="95885" indent="-344170">
              <a:lnSpc>
                <a:spcPct val="80000"/>
              </a:lnSpc>
              <a:buFont typeface="Comic Sans MS"/>
              <a:buChar char="•"/>
              <a:tabLst>
                <a:tab pos="357505" algn="l"/>
              </a:tabLst>
            </a:pPr>
            <a:r>
              <a:rPr dirty="0" sz="2000" spc="-5" b="1">
                <a:latin typeface="Comic Sans MS"/>
                <a:cs typeface="Comic Sans MS"/>
              </a:rPr>
              <a:t>ADP </a:t>
            </a:r>
            <a:r>
              <a:rPr dirty="0" sz="2000" spc="-10" b="1">
                <a:latin typeface="Comic Sans MS"/>
                <a:cs typeface="Comic Sans MS"/>
              </a:rPr>
              <a:t>&amp; Thromboxane </a:t>
            </a:r>
            <a:r>
              <a:rPr dirty="0" sz="2000" spc="-15" b="1">
                <a:latin typeface="Comic Sans MS"/>
                <a:cs typeface="Comic Sans MS"/>
              </a:rPr>
              <a:t>A2  </a:t>
            </a:r>
            <a:r>
              <a:rPr dirty="0" sz="2000" spc="-5" b="1">
                <a:latin typeface="Comic Sans MS"/>
                <a:cs typeface="Comic Sans MS"/>
              </a:rPr>
              <a:t>(TXA2) </a:t>
            </a:r>
            <a:r>
              <a:rPr dirty="0" sz="2000" spc="-10" b="1">
                <a:latin typeface="Symbol"/>
                <a:cs typeface="Symbol"/>
              </a:rPr>
              <a:t></a:t>
            </a:r>
            <a:r>
              <a:rPr dirty="0" sz="2000" spc="-1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Symbol"/>
                <a:cs typeface="Symbol"/>
              </a:rPr>
              <a:t></a:t>
            </a:r>
            <a:r>
              <a:rPr dirty="0" sz="2000" spc="-1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Comic Sans MS"/>
                <a:cs typeface="Comic Sans MS"/>
              </a:rPr>
              <a:t>the stickiness </a:t>
            </a:r>
            <a:r>
              <a:rPr dirty="0" sz="2000" spc="-5" b="1">
                <a:latin typeface="Comic Sans MS"/>
                <a:cs typeface="Comic Sans MS"/>
              </a:rPr>
              <a:t>of  </a:t>
            </a:r>
            <a:r>
              <a:rPr dirty="0" sz="2000" spc="-5" b="1">
                <a:latin typeface="Comic Sans MS"/>
                <a:cs typeface="Comic Sans MS"/>
              </a:rPr>
              <a:t>platelets </a:t>
            </a:r>
            <a:r>
              <a:rPr dirty="0" sz="2000" spc="-10" b="1">
                <a:latin typeface="Symbol"/>
                <a:cs typeface="Symbol"/>
              </a:rPr>
              <a:t></a:t>
            </a:r>
            <a:r>
              <a:rPr dirty="0" sz="2000" spc="-10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Symbol"/>
                <a:cs typeface="Symbol"/>
              </a:rPr>
              <a:t></a:t>
            </a:r>
            <a:r>
              <a:rPr dirty="0" sz="2000" spc="-5" b="1">
                <a:latin typeface="Times New Roman"/>
                <a:cs typeface="Times New Roman"/>
              </a:rPr>
              <a:t> </a:t>
            </a:r>
            <a:r>
              <a:rPr dirty="0" sz="2000" spc="-5" b="1">
                <a:latin typeface="Comic Sans MS"/>
                <a:cs typeface="Comic Sans MS"/>
              </a:rPr>
              <a:t>Platelets  </a:t>
            </a:r>
            <a:r>
              <a:rPr dirty="0" sz="2000" spc="-10" b="1">
                <a:latin typeface="Comic Sans MS"/>
                <a:cs typeface="Comic Sans MS"/>
              </a:rPr>
              <a:t>aggregation </a:t>
            </a:r>
            <a:r>
              <a:rPr dirty="0" sz="2000" spc="-10" b="1">
                <a:latin typeface="Symbol"/>
                <a:cs typeface="Symbol"/>
              </a:rPr>
              <a:t></a:t>
            </a:r>
            <a:r>
              <a:rPr dirty="0" sz="2000" spc="-10" b="1">
                <a:latin typeface="Times New Roman"/>
                <a:cs typeface="Times New Roman"/>
              </a:rPr>
              <a:t> </a:t>
            </a:r>
            <a:r>
              <a:rPr dirty="0" sz="2000" spc="-10" b="1">
                <a:latin typeface="Comic Sans MS"/>
                <a:cs typeface="Comic Sans MS"/>
              </a:rPr>
              <a:t>plugging </a:t>
            </a:r>
            <a:r>
              <a:rPr dirty="0" sz="2000" spc="-5" b="1">
                <a:latin typeface="Comic Sans MS"/>
                <a:cs typeface="Comic Sans MS"/>
              </a:rPr>
              <a:t>of </a:t>
            </a:r>
            <a:r>
              <a:rPr dirty="0" sz="2000" spc="-10" b="1">
                <a:latin typeface="Comic Sans MS"/>
                <a:cs typeface="Comic Sans MS"/>
              </a:rPr>
              <a:t>the  </a:t>
            </a:r>
            <a:r>
              <a:rPr dirty="0" sz="2000" spc="-5" b="1">
                <a:latin typeface="Comic Sans MS"/>
                <a:cs typeface="Comic Sans MS"/>
              </a:rPr>
              <a:t>cut</a:t>
            </a:r>
            <a:r>
              <a:rPr dirty="0" sz="2000" spc="-80" b="1">
                <a:latin typeface="Comic Sans MS"/>
                <a:cs typeface="Comic Sans MS"/>
              </a:rPr>
              <a:t> </a:t>
            </a:r>
            <a:r>
              <a:rPr dirty="0" sz="2000" spc="-15" b="1">
                <a:latin typeface="Comic Sans MS"/>
                <a:cs typeface="Comic Sans MS"/>
              </a:rPr>
              <a:t>vessel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49826" y="3716401"/>
            <a:ext cx="4397375" cy="2471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35600" y="1341374"/>
            <a:ext cx="2667000" cy="1403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524750" y="5516626"/>
            <a:ext cx="1224280" cy="671830"/>
          </a:xfrm>
          <a:custGeom>
            <a:avLst/>
            <a:gdLst/>
            <a:ahLst/>
            <a:cxnLst/>
            <a:rect l="l" t="t" r="r" b="b"/>
            <a:pathLst>
              <a:path w="1224279" h="671829">
                <a:moveTo>
                  <a:pt x="0" y="335686"/>
                </a:moveTo>
                <a:lnTo>
                  <a:pt x="12431" y="268022"/>
                </a:lnTo>
                <a:lnTo>
                  <a:pt x="48085" y="205005"/>
                </a:lnTo>
                <a:lnTo>
                  <a:pt x="73852" y="175661"/>
                </a:lnTo>
                <a:lnTo>
                  <a:pt x="104504" y="147984"/>
                </a:lnTo>
                <a:lnTo>
                  <a:pt x="139731" y="122142"/>
                </a:lnTo>
                <a:lnTo>
                  <a:pt x="179228" y="98305"/>
                </a:lnTo>
                <a:lnTo>
                  <a:pt x="222687" y="76642"/>
                </a:lnTo>
                <a:lnTo>
                  <a:pt x="269800" y="57319"/>
                </a:lnTo>
                <a:lnTo>
                  <a:pt x="320260" y="40507"/>
                </a:lnTo>
                <a:lnTo>
                  <a:pt x="373760" y="26374"/>
                </a:lnTo>
                <a:lnTo>
                  <a:pt x="429993" y="15088"/>
                </a:lnTo>
                <a:lnTo>
                  <a:pt x="488651" y="6818"/>
                </a:lnTo>
                <a:lnTo>
                  <a:pt x="549426" y="1732"/>
                </a:lnTo>
                <a:lnTo>
                  <a:pt x="612013" y="0"/>
                </a:lnTo>
                <a:lnTo>
                  <a:pt x="674578" y="1732"/>
                </a:lnTo>
                <a:lnTo>
                  <a:pt x="735338" y="6818"/>
                </a:lnTo>
                <a:lnTo>
                  <a:pt x="793985" y="15088"/>
                </a:lnTo>
                <a:lnTo>
                  <a:pt x="850211" y="26374"/>
                </a:lnTo>
                <a:lnTo>
                  <a:pt x="903708" y="40507"/>
                </a:lnTo>
                <a:lnTo>
                  <a:pt x="954169" y="57319"/>
                </a:lnTo>
                <a:lnTo>
                  <a:pt x="1001285" y="76642"/>
                </a:lnTo>
                <a:lnTo>
                  <a:pt x="1044749" y="98305"/>
                </a:lnTo>
                <a:lnTo>
                  <a:pt x="1084253" y="122142"/>
                </a:lnTo>
                <a:lnTo>
                  <a:pt x="1119488" y="147984"/>
                </a:lnTo>
                <a:lnTo>
                  <a:pt x="1150147" y="175661"/>
                </a:lnTo>
                <a:lnTo>
                  <a:pt x="1175922" y="205005"/>
                </a:lnTo>
                <a:lnTo>
                  <a:pt x="1211589" y="268022"/>
                </a:lnTo>
                <a:lnTo>
                  <a:pt x="1224026" y="335686"/>
                </a:lnTo>
                <a:lnTo>
                  <a:pt x="1220865" y="370015"/>
                </a:lnTo>
                <a:lnTo>
                  <a:pt x="1196506" y="435530"/>
                </a:lnTo>
                <a:lnTo>
                  <a:pt x="1150147" y="495729"/>
                </a:lnTo>
                <a:lnTo>
                  <a:pt x="1119488" y="523412"/>
                </a:lnTo>
                <a:lnTo>
                  <a:pt x="1084253" y="549260"/>
                </a:lnTo>
                <a:lnTo>
                  <a:pt x="1044749" y="573104"/>
                </a:lnTo>
                <a:lnTo>
                  <a:pt x="1001285" y="594775"/>
                </a:lnTo>
                <a:lnTo>
                  <a:pt x="954169" y="614105"/>
                </a:lnTo>
                <a:lnTo>
                  <a:pt x="903708" y="630923"/>
                </a:lnTo>
                <a:lnTo>
                  <a:pt x="850211" y="645062"/>
                </a:lnTo>
                <a:lnTo>
                  <a:pt x="793985" y="656353"/>
                </a:lnTo>
                <a:lnTo>
                  <a:pt x="735338" y="664627"/>
                </a:lnTo>
                <a:lnTo>
                  <a:pt x="674578" y="669715"/>
                </a:lnTo>
                <a:lnTo>
                  <a:pt x="612013" y="671449"/>
                </a:lnTo>
                <a:lnTo>
                  <a:pt x="549426" y="669715"/>
                </a:lnTo>
                <a:lnTo>
                  <a:pt x="488651" y="664627"/>
                </a:lnTo>
                <a:lnTo>
                  <a:pt x="429993" y="656353"/>
                </a:lnTo>
                <a:lnTo>
                  <a:pt x="373761" y="645062"/>
                </a:lnTo>
                <a:lnTo>
                  <a:pt x="320260" y="630923"/>
                </a:lnTo>
                <a:lnTo>
                  <a:pt x="269800" y="614105"/>
                </a:lnTo>
                <a:lnTo>
                  <a:pt x="222687" y="594775"/>
                </a:lnTo>
                <a:lnTo>
                  <a:pt x="179228" y="573104"/>
                </a:lnTo>
                <a:lnTo>
                  <a:pt x="139731" y="549260"/>
                </a:lnTo>
                <a:lnTo>
                  <a:pt x="104504" y="523412"/>
                </a:lnTo>
                <a:lnTo>
                  <a:pt x="73852" y="495729"/>
                </a:lnTo>
                <a:lnTo>
                  <a:pt x="48085" y="466378"/>
                </a:lnTo>
                <a:lnTo>
                  <a:pt x="12431" y="403353"/>
                </a:lnTo>
                <a:lnTo>
                  <a:pt x="0" y="335686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69531" y="1856867"/>
            <a:ext cx="514350" cy="230504"/>
          </a:xfrm>
          <a:custGeom>
            <a:avLst/>
            <a:gdLst/>
            <a:ahLst/>
            <a:cxnLst/>
            <a:rect l="l" t="t" r="r" b="b"/>
            <a:pathLst>
              <a:path w="514350" h="230505">
                <a:moveTo>
                  <a:pt x="113212" y="35357"/>
                </a:moveTo>
                <a:lnTo>
                  <a:pt x="99137" y="70798"/>
                </a:lnTo>
                <a:lnTo>
                  <a:pt x="500125" y="230124"/>
                </a:lnTo>
                <a:lnTo>
                  <a:pt x="514223" y="194691"/>
                </a:lnTo>
                <a:lnTo>
                  <a:pt x="113212" y="35357"/>
                </a:lnTo>
                <a:close/>
              </a:path>
              <a:path w="514350" h="230505">
                <a:moveTo>
                  <a:pt x="127253" y="0"/>
                </a:moveTo>
                <a:lnTo>
                  <a:pt x="0" y="10922"/>
                </a:lnTo>
                <a:lnTo>
                  <a:pt x="85090" y="106172"/>
                </a:lnTo>
                <a:lnTo>
                  <a:pt x="99137" y="70798"/>
                </a:lnTo>
                <a:lnTo>
                  <a:pt x="81407" y="63754"/>
                </a:lnTo>
                <a:lnTo>
                  <a:pt x="95503" y="28321"/>
                </a:lnTo>
                <a:lnTo>
                  <a:pt x="116006" y="28321"/>
                </a:lnTo>
                <a:lnTo>
                  <a:pt x="127253" y="0"/>
                </a:lnTo>
                <a:close/>
              </a:path>
              <a:path w="514350" h="230505">
                <a:moveTo>
                  <a:pt x="95503" y="28321"/>
                </a:moveTo>
                <a:lnTo>
                  <a:pt x="81407" y="63754"/>
                </a:lnTo>
                <a:lnTo>
                  <a:pt x="99137" y="70798"/>
                </a:lnTo>
                <a:lnTo>
                  <a:pt x="113212" y="35357"/>
                </a:lnTo>
                <a:lnTo>
                  <a:pt x="95503" y="28321"/>
                </a:lnTo>
                <a:close/>
              </a:path>
              <a:path w="514350" h="230505">
                <a:moveTo>
                  <a:pt x="116006" y="28321"/>
                </a:moveTo>
                <a:lnTo>
                  <a:pt x="95503" y="28321"/>
                </a:lnTo>
                <a:lnTo>
                  <a:pt x="113212" y="35357"/>
                </a:lnTo>
                <a:lnTo>
                  <a:pt x="116006" y="283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18173" y="1536064"/>
            <a:ext cx="403860" cy="250190"/>
          </a:xfrm>
          <a:custGeom>
            <a:avLst/>
            <a:gdLst/>
            <a:ahLst/>
            <a:cxnLst/>
            <a:rect l="l" t="t" r="r" b="b"/>
            <a:pathLst>
              <a:path w="403859" h="250189">
                <a:moveTo>
                  <a:pt x="82398" y="139826"/>
                </a:moveTo>
                <a:lnTo>
                  <a:pt x="49784" y="139826"/>
                </a:lnTo>
                <a:lnTo>
                  <a:pt x="101726" y="249682"/>
                </a:lnTo>
                <a:lnTo>
                  <a:pt x="128397" y="237109"/>
                </a:lnTo>
                <a:lnTo>
                  <a:pt x="82398" y="139826"/>
                </a:lnTo>
                <a:close/>
              </a:path>
              <a:path w="403859" h="250189">
                <a:moveTo>
                  <a:pt x="156972" y="106425"/>
                </a:moveTo>
                <a:lnTo>
                  <a:pt x="125984" y="121031"/>
                </a:lnTo>
                <a:lnTo>
                  <a:pt x="181101" y="151892"/>
                </a:lnTo>
                <a:lnTo>
                  <a:pt x="169799" y="217424"/>
                </a:lnTo>
                <a:lnTo>
                  <a:pt x="199516" y="203454"/>
                </a:lnTo>
                <a:lnTo>
                  <a:pt x="205104" y="164464"/>
                </a:lnTo>
                <a:lnTo>
                  <a:pt x="259452" y="164464"/>
                </a:lnTo>
                <a:lnTo>
                  <a:pt x="210438" y="136651"/>
                </a:lnTo>
                <a:lnTo>
                  <a:pt x="212611" y="124713"/>
                </a:lnTo>
                <a:lnTo>
                  <a:pt x="186309" y="124713"/>
                </a:lnTo>
                <a:lnTo>
                  <a:pt x="156972" y="106425"/>
                </a:lnTo>
                <a:close/>
              </a:path>
              <a:path w="403859" h="250189">
                <a:moveTo>
                  <a:pt x="259452" y="164464"/>
                </a:moveTo>
                <a:lnTo>
                  <a:pt x="205104" y="164464"/>
                </a:lnTo>
                <a:lnTo>
                  <a:pt x="238633" y="184912"/>
                </a:lnTo>
                <a:lnTo>
                  <a:pt x="269748" y="170307"/>
                </a:lnTo>
                <a:lnTo>
                  <a:pt x="259452" y="164464"/>
                </a:lnTo>
                <a:close/>
              </a:path>
              <a:path w="403859" h="250189">
                <a:moveTo>
                  <a:pt x="287908" y="0"/>
                </a:moveTo>
                <a:lnTo>
                  <a:pt x="259714" y="13335"/>
                </a:lnTo>
                <a:lnTo>
                  <a:pt x="270637" y="169799"/>
                </a:lnTo>
                <a:lnTo>
                  <a:pt x="298957" y="156463"/>
                </a:lnTo>
                <a:lnTo>
                  <a:pt x="295782" y="121285"/>
                </a:lnTo>
                <a:lnTo>
                  <a:pt x="348615" y="96265"/>
                </a:lnTo>
                <a:lnTo>
                  <a:pt x="391588" y="96265"/>
                </a:lnTo>
                <a:lnTo>
                  <a:pt x="390357" y="95123"/>
                </a:lnTo>
                <a:lnTo>
                  <a:pt x="293370" y="95123"/>
                </a:lnTo>
                <a:lnTo>
                  <a:pt x="288035" y="37592"/>
                </a:lnTo>
                <a:lnTo>
                  <a:pt x="328396" y="37592"/>
                </a:lnTo>
                <a:lnTo>
                  <a:pt x="287908" y="0"/>
                </a:lnTo>
                <a:close/>
              </a:path>
              <a:path w="403859" h="250189">
                <a:moveTo>
                  <a:pt x="105028" y="86360"/>
                </a:moveTo>
                <a:lnTo>
                  <a:pt x="0" y="136017"/>
                </a:lnTo>
                <a:lnTo>
                  <a:pt x="10540" y="158369"/>
                </a:lnTo>
                <a:lnTo>
                  <a:pt x="49784" y="139826"/>
                </a:lnTo>
                <a:lnTo>
                  <a:pt x="82398" y="139826"/>
                </a:lnTo>
                <a:lnTo>
                  <a:pt x="76453" y="127254"/>
                </a:lnTo>
                <a:lnTo>
                  <a:pt x="115570" y="108712"/>
                </a:lnTo>
                <a:lnTo>
                  <a:pt x="105028" y="86360"/>
                </a:lnTo>
                <a:close/>
              </a:path>
              <a:path w="403859" h="250189">
                <a:moveTo>
                  <a:pt x="221487" y="75946"/>
                </a:moveTo>
                <a:lnTo>
                  <a:pt x="191770" y="90043"/>
                </a:lnTo>
                <a:lnTo>
                  <a:pt x="186309" y="124713"/>
                </a:lnTo>
                <a:lnTo>
                  <a:pt x="212611" y="124713"/>
                </a:lnTo>
                <a:lnTo>
                  <a:pt x="221487" y="75946"/>
                </a:lnTo>
                <a:close/>
              </a:path>
              <a:path w="403859" h="250189">
                <a:moveTo>
                  <a:pt x="391588" y="96265"/>
                </a:moveTo>
                <a:lnTo>
                  <a:pt x="348615" y="96265"/>
                </a:lnTo>
                <a:lnTo>
                  <a:pt x="374269" y="120904"/>
                </a:lnTo>
                <a:lnTo>
                  <a:pt x="403351" y="107187"/>
                </a:lnTo>
                <a:lnTo>
                  <a:pt x="391588" y="96265"/>
                </a:lnTo>
                <a:close/>
              </a:path>
              <a:path w="403859" h="250189">
                <a:moveTo>
                  <a:pt x="328396" y="37592"/>
                </a:moveTo>
                <a:lnTo>
                  <a:pt x="288035" y="37592"/>
                </a:lnTo>
                <a:lnTo>
                  <a:pt x="329437" y="78105"/>
                </a:lnTo>
                <a:lnTo>
                  <a:pt x="293370" y="95123"/>
                </a:lnTo>
                <a:lnTo>
                  <a:pt x="390357" y="95123"/>
                </a:lnTo>
                <a:lnTo>
                  <a:pt x="328396" y="375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606285" y="1583308"/>
            <a:ext cx="88900" cy="106680"/>
          </a:xfrm>
          <a:custGeom>
            <a:avLst/>
            <a:gdLst/>
            <a:ahLst/>
            <a:cxnLst/>
            <a:rect l="l" t="t" r="r" b="b"/>
            <a:pathLst>
              <a:path w="88900" h="106680">
                <a:moveTo>
                  <a:pt x="59469" y="17017"/>
                </a:moveTo>
                <a:lnTo>
                  <a:pt x="32893" y="17017"/>
                </a:lnTo>
                <a:lnTo>
                  <a:pt x="38735" y="19050"/>
                </a:lnTo>
                <a:lnTo>
                  <a:pt x="41148" y="21462"/>
                </a:lnTo>
                <a:lnTo>
                  <a:pt x="42925" y="25145"/>
                </a:lnTo>
                <a:lnTo>
                  <a:pt x="44450" y="28448"/>
                </a:lnTo>
                <a:lnTo>
                  <a:pt x="44958" y="32385"/>
                </a:lnTo>
                <a:lnTo>
                  <a:pt x="44156" y="37211"/>
                </a:lnTo>
                <a:lnTo>
                  <a:pt x="43688" y="40258"/>
                </a:lnTo>
                <a:lnTo>
                  <a:pt x="41402" y="47116"/>
                </a:lnTo>
                <a:lnTo>
                  <a:pt x="37211" y="57657"/>
                </a:lnTo>
                <a:lnTo>
                  <a:pt x="33660" y="66873"/>
                </a:lnTo>
                <a:lnTo>
                  <a:pt x="31003" y="74898"/>
                </a:lnTo>
                <a:lnTo>
                  <a:pt x="29227" y="81732"/>
                </a:lnTo>
                <a:lnTo>
                  <a:pt x="28321" y="87375"/>
                </a:lnTo>
                <a:lnTo>
                  <a:pt x="27559" y="94106"/>
                </a:lnTo>
                <a:lnTo>
                  <a:pt x="28321" y="100456"/>
                </a:lnTo>
                <a:lnTo>
                  <a:pt x="30480" y="106679"/>
                </a:lnTo>
                <a:lnTo>
                  <a:pt x="88504" y="79248"/>
                </a:lnTo>
                <a:lnTo>
                  <a:pt x="48387" y="79248"/>
                </a:lnTo>
                <a:lnTo>
                  <a:pt x="48641" y="77342"/>
                </a:lnTo>
                <a:lnTo>
                  <a:pt x="49022" y="75183"/>
                </a:lnTo>
                <a:lnTo>
                  <a:pt x="49657" y="73025"/>
                </a:lnTo>
                <a:lnTo>
                  <a:pt x="50292" y="70738"/>
                </a:lnTo>
                <a:lnTo>
                  <a:pt x="52070" y="66039"/>
                </a:lnTo>
                <a:lnTo>
                  <a:pt x="55118" y="58674"/>
                </a:lnTo>
                <a:lnTo>
                  <a:pt x="58039" y="51435"/>
                </a:lnTo>
                <a:lnTo>
                  <a:pt x="59944" y="45974"/>
                </a:lnTo>
                <a:lnTo>
                  <a:pt x="60706" y="42417"/>
                </a:lnTo>
                <a:lnTo>
                  <a:pt x="61975" y="37211"/>
                </a:lnTo>
                <a:lnTo>
                  <a:pt x="62484" y="32385"/>
                </a:lnTo>
                <a:lnTo>
                  <a:pt x="62230" y="28193"/>
                </a:lnTo>
                <a:lnTo>
                  <a:pt x="61849" y="24002"/>
                </a:lnTo>
                <a:lnTo>
                  <a:pt x="60833" y="19938"/>
                </a:lnTo>
                <a:lnTo>
                  <a:pt x="59469" y="17017"/>
                </a:lnTo>
                <a:close/>
              </a:path>
              <a:path w="88900" h="106680">
                <a:moveTo>
                  <a:pt x="81534" y="63626"/>
                </a:moveTo>
                <a:lnTo>
                  <a:pt x="48387" y="79248"/>
                </a:lnTo>
                <a:lnTo>
                  <a:pt x="88504" y="79248"/>
                </a:lnTo>
                <a:lnTo>
                  <a:pt x="88773" y="79120"/>
                </a:lnTo>
                <a:lnTo>
                  <a:pt x="81534" y="63626"/>
                </a:lnTo>
                <a:close/>
              </a:path>
              <a:path w="88900" h="106680">
                <a:moveTo>
                  <a:pt x="36449" y="0"/>
                </a:moveTo>
                <a:lnTo>
                  <a:pt x="3302" y="20192"/>
                </a:lnTo>
                <a:lnTo>
                  <a:pt x="0" y="26542"/>
                </a:lnTo>
                <a:lnTo>
                  <a:pt x="0" y="34670"/>
                </a:lnTo>
                <a:lnTo>
                  <a:pt x="3429" y="44195"/>
                </a:lnTo>
                <a:lnTo>
                  <a:pt x="20700" y="38100"/>
                </a:lnTo>
                <a:lnTo>
                  <a:pt x="18796" y="33019"/>
                </a:lnTo>
                <a:lnTo>
                  <a:pt x="18288" y="29082"/>
                </a:lnTo>
                <a:lnTo>
                  <a:pt x="32893" y="17017"/>
                </a:lnTo>
                <a:lnTo>
                  <a:pt x="59469" y="17017"/>
                </a:lnTo>
                <a:lnTo>
                  <a:pt x="55753" y="9270"/>
                </a:lnTo>
                <a:lnTo>
                  <a:pt x="50546" y="4571"/>
                </a:lnTo>
                <a:lnTo>
                  <a:pt x="364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380860" y="1727854"/>
            <a:ext cx="344805" cy="294005"/>
          </a:xfrm>
          <a:custGeom>
            <a:avLst/>
            <a:gdLst/>
            <a:ahLst/>
            <a:cxnLst/>
            <a:rect l="l" t="t" r="r" b="b"/>
            <a:pathLst>
              <a:path w="344804" h="294005">
                <a:moveTo>
                  <a:pt x="28193" y="123678"/>
                </a:moveTo>
                <a:lnTo>
                  <a:pt x="0" y="137013"/>
                </a:lnTo>
                <a:lnTo>
                  <a:pt x="11049" y="293604"/>
                </a:lnTo>
                <a:lnTo>
                  <a:pt x="39369" y="280142"/>
                </a:lnTo>
                <a:lnTo>
                  <a:pt x="36067" y="244963"/>
                </a:lnTo>
                <a:lnTo>
                  <a:pt x="88900" y="220071"/>
                </a:lnTo>
                <a:lnTo>
                  <a:pt x="132010" y="220071"/>
                </a:lnTo>
                <a:lnTo>
                  <a:pt x="130642" y="218801"/>
                </a:lnTo>
                <a:lnTo>
                  <a:pt x="33781" y="218801"/>
                </a:lnTo>
                <a:lnTo>
                  <a:pt x="28448" y="161397"/>
                </a:lnTo>
                <a:lnTo>
                  <a:pt x="68817" y="161397"/>
                </a:lnTo>
                <a:lnTo>
                  <a:pt x="28193" y="123678"/>
                </a:lnTo>
                <a:close/>
              </a:path>
              <a:path w="344804" h="294005">
                <a:moveTo>
                  <a:pt x="132010" y="220071"/>
                </a:moveTo>
                <a:lnTo>
                  <a:pt x="88900" y="220071"/>
                </a:lnTo>
                <a:lnTo>
                  <a:pt x="114553" y="244582"/>
                </a:lnTo>
                <a:lnTo>
                  <a:pt x="143637" y="230866"/>
                </a:lnTo>
                <a:lnTo>
                  <a:pt x="132010" y="220071"/>
                </a:lnTo>
                <a:close/>
              </a:path>
              <a:path w="344804" h="294005">
                <a:moveTo>
                  <a:pt x="167634" y="63496"/>
                </a:moveTo>
                <a:lnTo>
                  <a:pt x="85851" y="96500"/>
                </a:lnTo>
                <a:lnTo>
                  <a:pt x="148336" y="228580"/>
                </a:lnTo>
                <a:lnTo>
                  <a:pt x="198628" y="204958"/>
                </a:lnTo>
                <a:lnTo>
                  <a:pt x="217462" y="193782"/>
                </a:lnTo>
                <a:lnTo>
                  <a:pt x="164591" y="193782"/>
                </a:lnTo>
                <a:lnTo>
                  <a:pt x="123189" y="106279"/>
                </a:lnTo>
                <a:lnTo>
                  <a:pt x="146049" y="95357"/>
                </a:lnTo>
                <a:lnTo>
                  <a:pt x="153542" y="92436"/>
                </a:lnTo>
                <a:lnTo>
                  <a:pt x="157607" y="91420"/>
                </a:lnTo>
                <a:lnTo>
                  <a:pt x="163194" y="90150"/>
                </a:lnTo>
                <a:lnTo>
                  <a:pt x="215950" y="90150"/>
                </a:lnTo>
                <a:lnTo>
                  <a:pt x="214473" y="88090"/>
                </a:lnTo>
                <a:lnTo>
                  <a:pt x="180449" y="64829"/>
                </a:lnTo>
                <a:lnTo>
                  <a:pt x="174101" y="63734"/>
                </a:lnTo>
                <a:lnTo>
                  <a:pt x="167634" y="63496"/>
                </a:lnTo>
                <a:close/>
              </a:path>
              <a:path w="344804" h="294005">
                <a:moveTo>
                  <a:pt x="68817" y="161397"/>
                </a:moveTo>
                <a:lnTo>
                  <a:pt x="28448" y="161397"/>
                </a:lnTo>
                <a:lnTo>
                  <a:pt x="69723" y="201783"/>
                </a:lnTo>
                <a:lnTo>
                  <a:pt x="33781" y="218801"/>
                </a:lnTo>
                <a:lnTo>
                  <a:pt x="130642" y="218801"/>
                </a:lnTo>
                <a:lnTo>
                  <a:pt x="68817" y="161397"/>
                </a:lnTo>
                <a:close/>
              </a:path>
              <a:path w="344804" h="294005">
                <a:moveTo>
                  <a:pt x="215950" y="90150"/>
                </a:moveTo>
                <a:lnTo>
                  <a:pt x="163194" y="90150"/>
                </a:lnTo>
                <a:lnTo>
                  <a:pt x="168274" y="90277"/>
                </a:lnTo>
                <a:lnTo>
                  <a:pt x="177672" y="93325"/>
                </a:lnTo>
                <a:lnTo>
                  <a:pt x="203668" y="130679"/>
                </a:lnTo>
                <a:lnTo>
                  <a:pt x="210185" y="155555"/>
                </a:lnTo>
                <a:lnTo>
                  <a:pt x="209804" y="160889"/>
                </a:lnTo>
                <a:lnTo>
                  <a:pt x="164591" y="193782"/>
                </a:lnTo>
                <a:lnTo>
                  <a:pt x="217462" y="193782"/>
                </a:lnTo>
                <a:lnTo>
                  <a:pt x="237934" y="157364"/>
                </a:lnTo>
                <a:lnTo>
                  <a:pt x="238216" y="148824"/>
                </a:lnTo>
                <a:lnTo>
                  <a:pt x="237743" y="141458"/>
                </a:lnTo>
                <a:lnTo>
                  <a:pt x="224049" y="102671"/>
                </a:lnTo>
                <a:lnTo>
                  <a:pt x="219344" y="94880"/>
                </a:lnTo>
                <a:lnTo>
                  <a:pt x="215950" y="90150"/>
                </a:lnTo>
                <a:close/>
              </a:path>
              <a:path w="344804" h="294005">
                <a:moveTo>
                  <a:pt x="300108" y="0"/>
                </a:moveTo>
                <a:lnTo>
                  <a:pt x="261112" y="13696"/>
                </a:lnTo>
                <a:lnTo>
                  <a:pt x="218312" y="33889"/>
                </a:lnTo>
                <a:lnTo>
                  <a:pt x="280796" y="166096"/>
                </a:lnTo>
                <a:lnTo>
                  <a:pt x="307466" y="153523"/>
                </a:lnTo>
                <a:lnTo>
                  <a:pt x="283844" y="103612"/>
                </a:lnTo>
                <a:lnTo>
                  <a:pt x="301243" y="95357"/>
                </a:lnTo>
                <a:lnTo>
                  <a:pt x="309717" y="91211"/>
                </a:lnTo>
                <a:lnTo>
                  <a:pt x="317023" y="87340"/>
                </a:lnTo>
                <a:lnTo>
                  <a:pt x="323139" y="83730"/>
                </a:lnTo>
                <a:lnTo>
                  <a:pt x="326929" y="81133"/>
                </a:lnTo>
                <a:lnTo>
                  <a:pt x="273304" y="81133"/>
                </a:lnTo>
                <a:lnTo>
                  <a:pt x="255523" y="43668"/>
                </a:lnTo>
                <a:lnTo>
                  <a:pt x="278003" y="33000"/>
                </a:lnTo>
                <a:lnTo>
                  <a:pt x="284607" y="30333"/>
                </a:lnTo>
                <a:lnTo>
                  <a:pt x="288036" y="29444"/>
                </a:lnTo>
                <a:lnTo>
                  <a:pt x="292735" y="28174"/>
                </a:lnTo>
                <a:lnTo>
                  <a:pt x="339363" y="28174"/>
                </a:lnTo>
                <a:lnTo>
                  <a:pt x="338709" y="26777"/>
                </a:lnTo>
                <a:lnTo>
                  <a:pt x="306419" y="456"/>
                </a:lnTo>
                <a:lnTo>
                  <a:pt x="300108" y="0"/>
                </a:lnTo>
                <a:close/>
              </a:path>
              <a:path w="344804" h="294005">
                <a:moveTo>
                  <a:pt x="339363" y="28174"/>
                </a:moveTo>
                <a:lnTo>
                  <a:pt x="292735" y="28174"/>
                </a:lnTo>
                <a:lnTo>
                  <a:pt x="297307" y="28428"/>
                </a:lnTo>
                <a:lnTo>
                  <a:pt x="301497" y="30206"/>
                </a:lnTo>
                <a:lnTo>
                  <a:pt x="305815" y="31984"/>
                </a:lnTo>
                <a:lnTo>
                  <a:pt x="309117" y="35286"/>
                </a:lnTo>
                <a:lnTo>
                  <a:pt x="311404" y="40112"/>
                </a:lnTo>
                <a:lnTo>
                  <a:pt x="313309" y="44049"/>
                </a:lnTo>
                <a:lnTo>
                  <a:pt x="313816" y="47859"/>
                </a:lnTo>
                <a:lnTo>
                  <a:pt x="313309" y="51796"/>
                </a:lnTo>
                <a:lnTo>
                  <a:pt x="312673" y="55733"/>
                </a:lnTo>
                <a:lnTo>
                  <a:pt x="310895" y="59162"/>
                </a:lnTo>
                <a:lnTo>
                  <a:pt x="305050" y="65260"/>
                </a:lnTo>
                <a:lnTo>
                  <a:pt x="298322" y="69322"/>
                </a:lnTo>
                <a:lnTo>
                  <a:pt x="273304" y="81133"/>
                </a:lnTo>
                <a:lnTo>
                  <a:pt x="326929" y="81133"/>
                </a:lnTo>
                <a:lnTo>
                  <a:pt x="344296" y="42398"/>
                </a:lnTo>
                <a:lnTo>
                  <a:pt x="342518" y="34905"/>
                </a:lnTo>
                <a:lnTo>
                  <a:pt x="339363" y="28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36015">
              <a:lnSpc>
                <a:spcPct val="100000"/>
              </a:lnSpc>
            </a:pPr>
            <a:r>
              <a:rPr dirty="0" sz="4000"/>
              <a:t>Activated</a:t>
            </a:r>
            <a:r>
              <a:rPr dirty="0" sz="4000" spc="-110"/>
              <a:t> </a:t>
            </a:r>
            <a:r>
              <a:rPr dirty="0" sz="4000"/>
              <a:t>Platelets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64844" y="1043940"/>
            <a:ext cx="7759700" cy="54571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5" b="1">
                <a:latin typeface="Comic Sans MS"/>
                <a:cs typeface="Comic Sans MS"/>
              </a:rPr>
              <a:t>Secrete:</a:t>
            </a:r>
            <a:endParaRPr sz="3600">
              <a:latin typeface="Comic Sans MS"/>
              <a:cs typeface="Comic Sans MS"/>
            </a:endParaRPr>
          </a:p>
          <a:p>
            <a:pPr marL="1079500" indent="-609600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1080135" algn="l"/>
                <a:tab pos="2677160" algn="l"/>
              </a:tabLst>
            </a:pPr>
            <a:r>
              <a:rPr dirty="0" sz="3200" spc="-10" b="1">
                <a:latin typeface="Comic Sans MS"/>
                <a:cs typeface="Comic Sans MS"/>
              </a:rPr>
              <a:t>5HT </a:t>
            </a:r>
            <a:r>
              <a:rPr dirty="0" sz="3200" spc="45" b="1">
                <a:latin typeface="Comic Sans MS"/>
                <a:cs typeface="Comic Sans MS"/>
              </a:rPr>
              <a:t> </a:t>
            </a:r>
            <a:r>
              <a:rPr dirty="0" sz="3200" spc="-10" b="1">
                <a:latin typeface="Symbol"/>
                <a:cs typeface="Symbol"/>
              </a:rPr>
              <a:t></a:t>
            </a:r>
            <a:r>
              <a:rPr dirty="0" sz="3200" spc="-10" b="1">
                <a:latin typeface="Times New Roman"/>
                <a:cs typeface="Times New Roman"/>
              </a:rPr>
              <a:t>	</a:t>
            </a:r>
            <a:r>
              <a:rPr dirty="0" sz="3200" spc="-10" b="1">
                <a:latin typeface="Comic Sans MS"/>
                <a:cs typeface="Comic Sans MS"/>
              </a:rPr>
              <a:t>vasoconstriction</a:t>
            </a:r>
            <a:endParaRPr sz="3200">
              <a:latin typeface="Comic Sans MS"/>
              <a:cs typeface="Comic Sans MS"/>
            </a:endParaRPr>
          </a:p>
          <a:p>
            <a:pPr marL="1079500" indent="-609600">
              <a:lnSpc>
                <a:spcPct val="100000"/>
              </a:lnSpc>
              <a:buAutoNum type="arabicPeriod"/>
              <a:tabLst>
                <a:tab pos="1080135" algn="l"/>
              </a:tabLst>
            </a:pPr>
            <a:r>
              <a:rPr dirty="0" sz="3200" spc="-15" b="1">
                <a:latin typeface="Comic Sans MS"/>
                <a:cs typeface="Comic Sans MS"/>
              </a:rPr>
              <a:t>ADP</a:t>
            </a:r>
            <a:endParaRPr sz="3200">
              <a:latin typeface="Comic Sans MS"/>
              <a:cs typeface="Comic Sans MS"/>
            </a:endParaRPr>
          </a:p>
          <a:p>
            <a:pPr marL="1079500" indent="-609600">
              <a:lnSpc>
                <a:spcPts val="3454"/>
              </a:lnSpc>
              <a:buAutoNum type="arabicPeriod"/>
              <a:tabLst>
                <a:tab pos="1080135" algn="l"/>
                <a:tab pos="7025005" algn="l"/>
              </a:tabLst>
            </a:pPr>
            <a:r>
              <a:rPr dirty="0" sz="3200" spc="-5" b="1">
                <a:latin typeface="Comic Sans MS"/>
                <a:cs typeface="Comic Sans MS"/>
              </a:rPr>
              <a:t>Plate</a:t>
            </a:r>
            <a:r>
              <a:rPr dirty="0" sz="3200" spc="-25" b="1">
                <a:latin typeface="Comic Sans MS"/>
                <a:cs typeface="Comic Sans MS"/>
              </a:rPr>
              <a:t>l</a:t>
            </a:r>
            <a:r>
              <a:rPr dirty="0" sz="3200" spc="-10" b="1">
                <a:latin typeface="Comic Sans MS"/>
                <a:cs typeface="Comic Sans MS"/>
              </a:rPr>
              <a:t>e</a:t>
            </a:r>
            <a:r>
              <a:rPr dirty="0" sz="3200" spc="-5" b="1">
                <a:latin typeface="Comic Sans MS"/>
                <a:cs typeface="Comic Sans MS"/>
              </a:rPr>
              <a:t>t</a:t>
            </a:r>
            <a:r>
              <a:rPr dirty="0" sz="3200" spc="45" b="1">
                <a:latin typeface="Comic Sans MS"/>
                <a:cs typeface="Comic Sans MS"/>
              </a:rPr>
              <a:t> </a:t>
            </a:r>
            <a:r>
              <a:rPr dirty="0" sz="3200" spc="-5" b="1">
                <a:latin typeface="Comic Sans MS"/>
                <a:cs typeface="Comic Sans MS"/>
              </a:rPr>
              <a:t>phosphol</a:t>
            </a:r>
            <a:r>
              <a:rPr dirty="0" sz="3200" spc="-20" b="1">
                <a:latin typeface="Comic Sans MS"/>
                <a:cs typeface="Comic Sans MS"/>
              </a:rPr>
              <a:t>i</a:t>
            </a:r>
            <a:r>
              <a:rPr dirty="0" sz="3200" spc="-5" b="1">
                <a:latin typeface="Comic Sans MS"/>
                <a:cs typeface="Comic Sans MS"/>
              </a:rPr>
              <a:t>pid</a:t>
            </a:r>
            <a:r>
              <a:rPr dirty="0" sz="3200" spc="55" b="1">
                <a:latin typeface="Comic Sans MS"/>
                <a:cs typeface="Comic Sans MS"/>
              </a:rPr>
              <a:t> </a:t>
            </a:r>
            <a:r>
              <a:rPr dirty="0" sz="3200" spc="-10" b="1">
                <a:latin typeface="Comic Sans MS"/>
                <a:cs typeface="Comic Sans MS"/>
              </a:rPr>
              <a:t>(</a:t>
            </a:r>
            <a:r>
              <a:rPr dirty="0" sz="3200" b="1">
                <a:latin typeface="Comic Sans MS"/>
                <a:cs typeface="Comic Sans MS"/>
              </a:rPr>
              <a:t>P</a:t>
            </a:r>
            <a:r>
              <a:rPr dirty="0" sz="3200" spc="20" b="1">
                <a:latin typeface="Comic Sans MS"/>
                <a:cs typeface="Comic Sans MS"/>
              </a:rPr>
              <a:t>F</a:t>
            </a:r>
            <a:r>
              <a:rPr dirty="0" sz="3200" spc="-10" b="1">
                <a:latin typeface="Comic Sans MS"/>
                <a:cs typeface="Comic Sans MS"/>
              </a:rPr>
              <a:t>3</a:t>
            </a:r>
            <a:r>
              <a:rPr dirty="0" sz="3200" spc="-5" b="1">
                <a:latin typeface="Comic Sans MS"/>
                <a:cs typeface="Comic Sans MS"/>
              </a:rPr>
              <a:t>)</a:t>
            </a:r>
            <a:r>
              <a:rPr dirty="0" sz="3200" spc="-15" b="1">
                <a:latin typeface="Comic Sans MS"/>
                <a:cs typeface="Comic Sans MS"/>
              </a:rPr>
              <a:t> </a:t>
            </a:r>
            <a:r>
              <a:rPr dirty="0" sz="3200" spc="-10" b="1">
                <a:latin typeface="Symbol"/>
                <a:cs typeface="Symbol"/>
              </a:rPr>
              <a:t></a:t>
            </a:r>
            <a:r>
              <a:rPr dirty="0" sz="3200" b="1">
                <a:latin typeface="Times New Roman"/>
                <a:cs typeface="Times New Roman"/>
              </a:rPr>
              <a:t>	</a:t>
            </a:r>
            <a:r>
              <a:rPr dirty="0" sz="3200" spc="-5" b="1">
                <a:latin typeface="Comic Sans MS"/>
                <a:cs typeface="Comic Sans MS"/>
              </a:rPr>
              <a:t>c</a:t>
            </a:r>
            <a:r>
              <a:rPr dirty="0" sz="3200" spc="-25" b="1">
                <a:latin typeface="Comic Sans MS"/>
                <a:cs typeface="Comic Sans MS"/>
              </a:rPr>
              <a:t>l</a:t>
            </a:r>
            <a:r>
              <a:rPr dirty="0" sz="3200" spc="-5" b="1">
                <a:latin typeface="Comic Sans MS"/>
                <a:cs typeface="Comic Sans MS"/>
              </a:rPr>
              <a:t>ot</a:t>
            </a:r>
            <a:endParaRPr sz="3200">
              <a:latin typeface="Comic Sans MS"/>
              <a:cs typeface="Comic Sans MS"/>
            </a:endParaRPr>
          </a:p>
          <a:p>
            <a:pPr marL="1079500">
              <a:lnSpc>
                <a:spcPts val="3454"/>
              </a:lnSpc>
            </a:pPr>
            <a:r>
              <a:rPr dirty="0" sz="3200" spc="-5" b="1">
                <a:latin typeface="Comic Sans MS"/>
                <a:cs typeface="Comic Sans MS"/>
              </a:rPr>
              <a:t>formation</a:t>
            </a:r>
            <a:endParaRPr sz="3200">
              <a:latin typeface="Comic Sans MS"/>
              <a:cs typeface="Comic Sans MS"/>
            </a:endParaRPr>
          </a:p>
          <a:p>
            <a:pPr marL="1079500" marR="862330" indent="-609600">
              <a:lnSpc>
                <a:spcPct val="80000"/>
              </a:lnSpc>
              <a:spcBef>
                <a:spcPts val="765"/>
              </a:spcBef>
              <a:buAutoNum type="arabicPeriod" startAt="4"/>
              <a:tabLst>
                <a:tab pos="1080135" algn="l"/>
              </a:tabLst>
            </a:pPr>
            <a:r>
              <a:rPr dirty="0" sz="3200" spc="-5" b="1">
                <a:latin typeface="Comic Sans MS"/>
                <a:cs typeface="Comic Sans MS"/>
              </a:rPr>
              <a:t>Thromboxane A2 </a:t>
            </a:r>
            <a:r>
              <a:rPr dirty="0" sz="3200" spc="-10" b="1">
                <a:latin typeface="Comic Sans MS"/>
                <a:cs typeface="Comic Sans MS"/>
              </a:rPr>
              <a:t>(TXA2) is </a:t>
            </a:r>
            <a:r>
              <a:rPr dirty="0" sz="3200" spc="-5" b="1">
                <a:latin typeface="Comic Sans MS"/>
                <a:cs typeface="Comic Sans MS"/>
              </a:rPr>
              <a:t>a  </a:t>
            </a:r>
            <a:r>
              <a:rPr dirty="0" sz="3200" spc="-5" b="1">
                <a:latin typeface="Comic Sans MS"/>
                <a:cs typeface="Comic Sans MS"/>
              </a:rPr>
              <a:t>prostaglandin </a:t>
            </a:r>
            <a:r>
              <a:rPr dirty="0" sz="3200" spc="-10" b="1">
                <a:latin typeface="Comic Sans MS"/>
                <a:cs typeface="Comic Sans MS"/>
              </a:rPr>
              <a:t>formed from  </a:t>
            </a:r>
            <a:r>
              <a:rPr dirty="0" sz="3200" spc="-10" b="1">
                <a:latin typeface="Comic Sans MS"/>
                <a:cs typeface="Comic Sans MS"/>
              </a:rPr>
              <a:t>arachidonic</a:t>
            </a:r>
            <a:r>
              <a:rPr dirty="0" sz="3200" spc="10" b="1">
                <a:latin typeface="Comic Sans MS"/>
                <a:cs typeface="Comic Sans MS"/>
              </a:rPr>
              <a:t> </a:t>
            </a:r>
            <a:r>
              <a:rPr dirty="0" sz="3200" spc="-10" b="1">
                <a:latin typeface="Comic Sans MS"/>
                <a:cs typeface="Comic Sans MS"/>
              </a:rPr>
              <a:t>acid</a:t>
            </a:r>
            <a:endParaRPr sz="3200">
              <a:latin typeface="Comic Sans MS"/>
              <a:cs typeface="Comic Sans MS"/>
            </a:endParaRPr>
          </a:p>
          <a:p>
            <a:pPr marL="1079500">
              <a:lnSpc>
                <a:spcPct val="100000"/>
              </a:lnSpc>
            </a:pPr>
            <a:r>
              <a:rPr dirty="0" sz="3200" spc="-5" b="1">
                <a:latin typeface="Comic Sans MS"/>
                <a:cs typeface="Comic Sans MS"/>
              </a:rPr>
              <a:t>Function:</a:t>
            </a:r>
            <a:endParaRPr sz="3200">
              <a:latin typeface="Comic Sans MS"/>
              <a:cs typeface="Comic Sans MS"/>
            </a:endParaRPr>
          </a:p>
          <a:p>
            <a:pPr lvl="1" marL="1478915" indent="-609600">
              <a:lnSpc>
                <a:spcPct val="100000"/>
              </a:lnSpc>
              <a:spcBef>
                <a:spcPts val="30"/>
              </a:spcBef>
              <a:buFont typeface="Comic Sans MS"/>
              <a:buChar char="•"/>
              <a:tabLst>
                <a:tab pos="1479550" algn="l"/>
              </a:tabLst>
            </a:pPr>
            <a:r>
              <a:rPr dirty="0" sz="2400" spc="-5" b="1">
                <a:latin typeface="Comic Sans MS"/>
                <a:cs typeface="Comic Sans MS"/>
              </a:rPr>
              <a:t>vasoconstriction</a:t>
            </a:r>
            <a:endParaRPr sz="2400">
              <a:latin typeface="Comic Sans MS"/>
              <a:cs typeface="Comic Sans MS"/>
            </a:endParaRPr>
          </a:p>
          <a:p>
            <a:pPr lvl="1" marL="1478915" indent="-609600">
              <a:lnSpc>
                <a:spcPts val="2855"/>
              </a:lnSpc>
              <a:buFont typeface="Comic Sans MS"/>
              <a:buChar char="•"/>
              <a:tabLst>
                <a:tab pos="1479550" algn="l"/>
              </a:tabLst>
            </a:pPr>
            <a:r>
              <a:rPr dirty="0" sz="2400" spc="-5" b="1">
                <a:latin typeface="Comic Sans MS"/>
                <a:cs typeface="Comic Sans MS"/>
              </a:rPr>
              <a:t>Platelet</a:t>
            </a:r>
            <a:r>
              <a:rPr dirty="0" sz="2400" spc="-80" b="1">
                <a:latin typeface="Comic Sans MS"/>
                <a:cs typeface="Comic Sans MS"/>
              </a:rPr>
              <a:t> </a:t>
            </a:r>
            <a:r>
              <a:rPr dirty="0" sz="2400" b="1">
                <a:latin typeface="Comic Sans MS"/>
                <a:cs typeface="Comic Sans MS"/>
              </a:rPr>
              <a:t>aggregation</a:t>
            </a:r>
            <a:endParaRPr sz="2400">
              <a:latin typeface="Comic Sans MS"/>
              <a:cs typeface="Comic Sans MS"/>
            </a:endParaRPr>
          </a:p>
          <a:p>
            <a:pPr marL="1841500">
              <a:lnSpc>
                <a:spcPts val="4295"/>
              </a:lnSpc>
            </a:pPr>
            <a:r>
              <a:rPr dirty="0" sz="3200" spc="-5" b="1">
                <a:latin typeface="Comic Sans MS"/>
                <a:cs typeface="Comic Sans MS"/>
              </a:rPr>
              <a:t>(</a:t>
            </a:r>
            <a:r>
              <a:rPr dirty="0" sz="3200" spc="-5" b="1" u="heavy">
                <a:latin typeface="Comic Sans MS"/>
                <a:cs typeface="Comic Sans MS"/>
              </a:rPr>
              <a:t>TXA2 </a:t>
            </a:r>
            <a:r>
              <a:rPr dirty="0" sz="3200" spc="-10" b="1" u="heavy">
                <a:latin typeface="Comic Sans MS"/>
                <a:cs typeface="Comic Sans MS"/>
              </a:rPr>
              <a:t>inhibited by</a:t>
            </a:r>
            <a:r>
              <a:rPr dirty="0" sz="3200" spc="30" b="1" u="heavy">
                <a:latin typeface="Comic Sans MS"/>
                <a:cs typeface="Comic Sans MS"/>
              </a:rPr>
              <a:t> </a:t>
            </a:r>
            <a:r>
              <a:rPr dirty="0" sz="3600" spc="-5" b="1" u="heavy">
                <a:latin typeface="Comic Sans MS"/>
                <a:cs typeface="Comic Sans MS"/>
              </a:rPr>
              <a:t>aspirin)</a:t>
            </a:r>
            <a:endParaRPr sz="3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292" y="6286703"/>
            <a:ext cx="202565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808080"/>
                </a:solidFill>
                <a:latin typeface="Times New Roman"/>
                <a:cs typeface="Times New Roman"/>
              </a:rPr>
              <a:t>24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1190" rIns="0" bIns="0" rtlCol="0" vert="horz">
            <a:spAutoFit/>
          </a:bodyPr>
          <a:lstStyle/>
          <a:p>
            <a:pPr marL="506095">
              <a:lnSpc>
                <a:spcPct val="100000"/>
              </a:lnSpc>
            </a:pPr>
            <a:r>
              <a:rPr dirty="0" sz="4400" spc="-10"/>
              <a:t>Platelets</a:t>
            </a:r>
            <a:r>
              <a:rPr dirty="0" sz="4400" spc="20"/>
              <a:t> </a:t>
            </a:r>
            <a:r>
              <a:rPr dirty="0" sz="4400" spc="-10"/>
              <a:t>aggregation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746125" y="1590675"/>
            <a:ext cx="7929499" cy="4308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7087" y="1916176"/>
            <a:ext cx="937260" cy="504825"/>
          </a:xfrm>
          <a:custGeom>
            <a:avLst/>
            <a:gdLst/>
            <a:ahLst/>
            <a:cxnLst/>
            <a:rect l="l" t="t" r="r" b="b"/>
            <a:pathLst>
              <a:path w="937260" h="504825">
                <a:moveTo>
                  <a:pt x="0" y="252349"/>
                </a:moveTo>
                <a:lnTo>
                  <a:pt x="14303" y="190188"/>
                </a:lnTo>
                <a:lnTo>
                  <a:pt x="54871" y="133684"/>
                </a:lnTo>
                <a:lnTo>
                  <a:pt x="83907" y="108142"/>
                </a:lnTo>
                <a:lnTo>
                  <a:pt x="118193" y="84722"/>
                </a:lnTo>
                <a:lnTo>
                  <a:pt x="157290" y="63660"/>
                </a:lnTo>
                <a:lnTo>
                  <a:pt x="200758" y="45191"/>
                </a:lnTo>
                <a:lnTo>
                  <a:pt x="248159" y="29551"/>
                </a:lnTo>
                <a:lnTo>
                  <a:pt x="299054" y="16976"/>
                </a:lnTo>
                <a:lnTo>
                  <a:pt x="353003" y="7702"/>
                </a:lnTo>
                <a:lnTo>
                  <a:pt x="409569" y="1964"/>
                </a:lnTo>
                <a:lnTo>
                  <a:pt x="468312" y="0"/>
                </a:lnTo>
                <a:lnTo>
                  <a:pt x="527068" y="1964"/>
                </a:lnTo>
                <a:lnTo>
                  <a:pt x="583646" y="7702"/>
                </a:lnTo>
                <a:lnTo>
                  <a:pt x="637605" y="16976"/>
                </a:lnTo>
                <a:lnTo>
                  <a:pt x="688508" y="29551"/>
                </a:lnTo>
                <a:lnTo>
                  <a:pt x="735915" y="45191"/>
                </a:lnTo>
                <a:lnTo>
                  <a:pt x="779388" y="63660"/>
                </a:lnTo>
                <a:lnTo>
                  <a:pt x="818488" y="84722"/>
                </a:lnTo>
                <a:lnTo>
                  <a:pt x="852777" y="108142"/>
                </a:lnTo>
                <a:lnTo>
                  <a:pt x="881815" y="133684"/>
                </a:lnTo>
                <a:lnTo>
                  <a:pt x="922385" y="190188"/>
                </a:lnTo>
                <a:lnTo>
                  <a:pt x="936688" y="252349"/>
                </a:lnTo>
                <a:lnTo>
                  <a:pt x="933039" y="284020"/>
                </a:lnTo>
                <a:lnTo>
                  <a:pt x="905164" y="343603"/>
                </a:lnTo>
                <a:lnTo>
                  <a:pt x="852777" y="396597"/>
                </a:lnTo>
                <a:lnTo>
                  <a:pt x="818488" y="420031"/>
                </a:lnTo>
                <a:lnTo>
                  <a:pt x="779388" y="441108"/>
                </a:lnTo>
                <a:lnTo>
                  <a:pt x="735915" y="459591"/>
                </a:lnTo>
                <a:lnTo>
                  <a:pt x="688508" y="475244"/>
                </a:lnTo>
                <a:lnTo>
                  <a:pt x="637605" y="487831"/>
                </a:lnTo>
                <a:lnTo>
                  <a:pt x="583646" y="497114"/>
                </a:lnTo>
                <a:lnTo>
                  <a:pt x="527068" y="502857"/>
                </a:lnTo>
                <a:lnTo>
                  <a:pt x="468312" y="504825"/>
                </a:lnTo>
                <a:lnTo>
                  <a:pt x="409569" y="502857"/>
                </a:lnTo>
                <a:lnTo>
                  <a:pt x="353003" y="497114"/>
                </a:lnTo>
                <a:lnTo>
                  <a:pt x="299054" y="487831"/>
                </a:lnTo>
                <a:lnTo>
                  <a:pt x="248159" y="475244"/>
                </a:lnTo>
                <a:lnTo>
                  <a:pt x="200758" y="459591"/>
                </a:lnTo>
                <a:lnTo>
                  <a:pt x="157290" y="441108"/>
                </a:lnTo>
                <a:lnTo>
                  <a:pt x="118193" y="420031"/>
                </a:lnTo>
                <a:lnTo>
                  <a:pt x="83907" y="396597"/>
                </a:lnTo>
                <a:lnTo>
                  <a:pt x="54871" y="371042"/>
                </a:lnTo>
                <a:lnTo>
                  <a:pt x="14303" y="314517"/>
                </a:lnTo>
                <a:lnTo>
                  <a:pt x="0" y="252349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43726" y="2924238"/>
            <a:ext cx="1945005" cy="1059180"/>
          </a:xfrm>
          <a:custGeom>
            <a:avLst/>
            <a:gdLst/>
            <a:ahLst/>
            <a:cxnLst/>
            <a:rect l="l" t="t" r="r" b="b"/>
            <a:pathLst>
              <a:path w="1945004" h="1059179">
                <a:moveTo>
                  <a:pt x="0" y="1058862"/>
                </a:moveTo>
                <a:lnTo>
                  <a:pt x="1944624" y="1058862"/>
                </a:lnTo>
                <a:lnTo>
                  <a:pt x="1944624" y="0"/>
                </a:lnTo>
                <a:lnTo>
                  <a:pt x="0" y="0"/>
                </a:lnTo>
                <a:lnTo>
                  <a:pt x="0" y="1058862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03350" y="2924175"/>
            <a:ext cx="1224280" cy="1152525"/>
          </a:xfrm>
          <a:custGeom>
            <a:avLst/>
            <a:gdLst/>
            <a:ahLst/>
            <a:cxnLst/>
            <a:rect l="l" t="t" r="r" b="b"/>
            <a:pathLst>
              <a:path w="1224280" h="1152525">
                <a:moveTo>
                  <a:pt x="0" y="1152525"/>
                </a:moveTo>
                <a:lnTo>
                  <a:pt x="1223962" y="1152525"/>
                </a:lnTo>
                <a:lnTo>
                  <a:pt x="1223962" y="0"/>
                </a:lnTo>
                <a:lnTo>
                  <a:pt x="0" y="0"/>
                </a:lnTo>
                <a:lnTo>
                  <a:pt x="0" y="1152525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1273" y="113538"/>
            <a:ext cx="5523865" cy="6883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10" u="heavy"/>
              <a:t>Platelet</a:t>
            </a:r>
            <a:r>
              <a:rPr dirty="0" sz="4400" spc="5" u="heavy"/>
              <a:t> </a:t>
            </a:r>
            <a:r>
              <a:rPr dirty="0" sz="4400" spc="-10" u="heavy"/>
              <a:t>Aggregation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47217" y="1583690"/>
            <a:ext cx="174053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2400" spc="-60" b="1">
                <a:latin typeface="Arial"/>
                <a:cs typeface="Arial"/>
              </a:rPr>
              <a:t>A</a:t>
            </a:r>
            <a:r>
              <a:rPr dirty="0" sz="2400" spc="25" b="1">
                <a:latin typeface="Arial"/>
                <a:cs typeface="Arial"/>
              </a:rPr>
              <a:t>c</a:t>
            </a:r>
            <a:r>
              <a:rPr dirty="0" sz="2400" spc="-10" b="1">
                <a:latin typeface="Arial"/>
                <a:cs typeface="Arial"/>
              </a:rPr>
              <a:t>t</a:t>
            </a:r>
            <a:r>
              <a:rPr dirty="0" sz="2400" spc="25" b="1">
                <a:latin typeface="Arial"/>
                <a:cs typeface="Arial"/>
              </a:rPr>
              <a:t>i</a:t>
            </a:r>
            <a:r>
              <a:rPr dirty="0" sz="2400" spc="-20" b="1">
                <a:latin typeface="Arial"/>
                <a:cs typeface="Arial"/>
              </a:rPr>
              <a:t>v</a:t>
            </a:r>
            <a:r>
              <a:rPr dirty="0" sz="2400" b="1">
                <a:latin typeface="Arial"/>
                <a:cs typeface="Arial"/>
              </a:rPr>
              <a:t>a</a:t>
            </a:r>
            <a:r>
              <a:rPr dirty="0" sz="2400" spc="-10" b="1">
                <a:latin typeface="Arial"/>
                <a:cs typeface="Arial"/>
              </a:rPr>
              <a:t>t</a:t>
            </a:r>
            <a:r>
              <a:rPr dirty="0" sz="2400" b="1">
                <a:latin typeface="Arial"/>
                <a:cs typeface="Arial"/>
              </a:rPr>
              <a:t>e</a:t>
            </a:r>
            <a:r>
              <a:rPr dirty="0" sz="2400" b="1"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7116" y="1583690"/>
            <a:ext cx="126111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b="1">
                <a:latin typeface="Arial"/>
                <a:cs typeface="Arial"/>
              </a:rPr>
              <a:t>pl</a:t>
            </a:r>
            <a:r>
              <a:rPr dirty="0" sz="2400" spc="5" b="1">
                <a:latin typeface="Arial"/>
                <a:cs typeface="Arial"/>
              </a:rPr>
              <a:t>a</a:t>
            </a:r>
            <a:r>
              <a:rPr dirty="0" sz="2400" spc="-10" b="1">
                <a:latin typeface="Arial"/>
                <a:cs typeface="Arial"/>
              </a:rPr>
              <a:t>t</a:t>
            </a:r>
            <a:r>
              <a:rPr dirty="0" sz="2400" b="1">
                <a:latin typeface="Arial"/>
                <a:cs typeface="Arial"/>
              </a:rPr>
              <a:t>e</a:t>
            </a:r>
            <a:r>
              <a:rPr dirty="0" sz="2400" spc="-20" b="1">
                <a:latin typeface="Arial"/>
                <a:cs typeface="Arial"/>
              </a:rPr>
              <a:t>l</a:t>
            </a:r>
            <a:r>
              <a:rPr dirty="0" sz="2400" b="1">
                <a:latin typeface="Arial"/>
                <a:cs typeface="Arial"/>
              </a:rPr>
              <a:t>e</a:t>
            </a:r>
            <a:r>
              <a:rPr dirty="0" sz="2400" spc="-10" b="1">
                <a:latin typeface="Arial"/>
                <a:cs typeface="Arial"/>
              </a:rPr>
              <a:t>t</a:t>
            </a:r>
            <a:r>
              <a:rPr dirty="0" sz="2400" b="1"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77973" y="1912873"/>
            <a:ext cx="124460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latin typeface="Arial"/>
                <a:cs typeface="Arial"/>
              </a:rPr>
              <a:t>together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85361" y="1912873"/>
            <a:ext cx="56578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0" b="1">
                <a:latin typeface="Arial"/>
                <a:cs typeface="Arial"/>
              </a:rPr>
              <a:t>a</a:t>
            </a:r>
            <a:r>
              <a:rPr dirty="0" sz="2400" b="1">
                <a:latin typeface="Arial"/>
                <a:cs typeface="Arial"/>
              </a:rPr>
              <a:t>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1641" y="1912873"/>
            <a:ext cx="1157605" cy="704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735"/>
              </a:lnSpc>
            </a:pPr>
            <a:r>
              <a:rPr dirty="0" sz="2400" b="1">
                <a:latin typeface="Arial"/>
                <a:cs typeface="Arial"/>
              </a:rPr>
              <a:t>stick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35"/>
              </a:lnSpc>
            </a:pPr>
            <a:r>
              <a:rPr dirty="0" sz="2400" spc="-10" b="1">
                <a:latin typeface="Arial"/>
                <a:cs typeface="Arial"/>
              </a:rPr>
              <a:t>activate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60854" y="2242058"/>
            <a:ext cx="2087880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41375" algn="l"/>
              </a:tabLst>
            </a:pPr>
            <a:r>
              <a:rPr dirty="0" sz="2400" spc="-10" b="1">
                <a:latin typeface="Arial"/>
                <a:cs typeface="Arial"/>
              </a:rPr>
              <a:t>new	platelets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1641" y="2613278"/>
            <a:ext cx="3460750" cy="662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2590"/>
              </a:lnSpc>
            </a:pPr>
            <a:r>
              <a:rPr dirty="0" sz="2400" spc="-5" b="1">
                <a:latin typeface="Arial"/>
                <a:cs typeface="Arial"/>
              </a:rPr>
              <a:t>to form a </a:t>
            </a:r>
            <a:r>
              <a:rPr dirty="0" sz="2400" b="1">
                <a:latin typeface="Arial"/>
                <a:cs typeface="Arial"/>
              </a:rPr>
              <a:t>mass </a:t>
            </a:r>
            <a:r>
              <a:rPr dirty="0" sz="2400" spc="-5" b="1">
                <a:latin typeface="Arial"/>
                <a:cs typeface="Arial"/>
              </a:rPr>
              <a:t>called a  </a:t>
            </a:r>
            <a:r>
              <a:rPr dirty="0" sz="2400" b="1">
                <a:latin typeface="Arial"/>
                <a:cs typeface="Arial"/>
              </a:rPr>
              <a:t>platelet</a:t>
            </a:r>
            <a:r>
              <a:rPr dirty="0" sz="2400" spc="-10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plug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7217" y="4145026"/>
            <a:ext cx="3813810" cy="997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56870" marR="5080" indent="-344170">
              <a:lnSpc>
                <a:spcPct val="90000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2400" b="1">
                <a:latin typeface="Arial"/>
                <a:cs typeface="Arial"/>
              </a:rPr>
              <a:t>Plug </a:t>
            </a:r>
            <a:r>
              <a:rPr dirty="0" sz="2400" spc="-5" b="1">
                <a:latin typeface="Arial"/>
                <a:cs typeface="Arial"/>
              </a:rPr>
              <a:t>reinforced </a:t>
            </a:r>
            <a:r>
              <a:rPr dirty="0" sz="2400" spc="40" b="1">
                <a:latin typeface="Arial"/>
                <a:cs typeface="Arial"/>
              </a:rPr>
              <a:t>by  </a:t>
            </a:r>
            <a:r>
              <a:rPr dirty="0" sz="2400" spc="-5" b="1">
                <a:latin typeface="Arial"/>
                <a:cs typeface="Arial"/>
              </a:rPr>
              <a:t>fibrin </a:t>
            </a:r>
            <a:r>
              <a:rPr dirty="0" sz="2400" b="1">
                <a:latin typeface="Arial"/>
                <a:cs typeface="Arial"/>
              </a:rPr>
              <a:t>threads </a:t>
            </a:r>
            <a:r>
              <a:rPr dirty="0" sz="2400" spc="-10" b="1">
                <a:latin typeface="Arial"/>
                <a:cs typeface="Arial"/>
              </a:rPr>
              <a:t>formed  </a:t>
            </a:r>
            <a:r>
              <a:rPr dirty="0" sz="2400" b="1">
                <a:latin typeface="Arial"/>
                <a:cs typeface="Arial"/>
              </a:rPr>
              <a:t>during </a:t>
            </a:r>
            <a:r>
              <a:rPr dirty="0" sz="2400" spc="-5" b="1">
                <a:latin typeface="Arial"/>
                <a:cs typeface="Arial"/>
              </a:rPr>
              <a:t>clotting</a:t>
            </a:r>
            <a:r>
              <a:rPr dirty="0" sz="2400" spc="-9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process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26051" y="3573526"/>
            <a:ext cx="3962400" cy="2684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435600" y="1700276"/>
            <a:ext cx="2667000" cy="14080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881505" marR="5080" indent="-1869439">
              <a:lnSpc>
                <a:spcPct val="100000"/>
              </a:lnSpc>
              <a:tabLst>
                <a:tab pos="5810250" algn="l"/>
              </a:tabLst>
            </a:pPr>
            <a:r>
              <a:rPr dirty="0" sz="4000"/>
              <a:t>Pla</a:t>
            </a:r>
            <a:r>
              <a:rPr dirty="0" sz="4000" spc="5"/>
              <a:t>t</a:t>
            </a:r>
            <a:r>
              <a:rPr dirty="0" sz="4000" spc="-5"/>
              <a:t>el</a:t>
            </a:r>
            <a:r>
              <a:rPr dirty="0" sz="4000" spc="-15"/>
              <a:t>e</a:t>
            </a:r>
            <a:r>
              <a:rPr dirty="0" sz="4000"/>
              <a:t>t</a:t>
            </a:r>
            <a:r>
              <a:rPr dirty="0" sz="4000" spc="-25"/>
              <a:t> </a:t>
            </a:r>
            <a:r>
              <a:rPr dirty="0" sz="4000" spc="5"/>
              <a:t>s</a:t>
            </a:r>
            <a:r>
              <a:rPr dirty="0" sz="4000" spc="-20"/>
              <a:t>h</a:t>
            </a:r>
            <a:r>
              <a:rPr dirty="0" sz="4000" spc="5"/>
              <a:t>ape</a:t>
            </a:r>
            <a:r>
              <a:rPr dirty="0" sz="4000" spc="-15"/>
              <a:t> </a:t>
            </a:r>
            <a:r>
              <a:rPr dirty="0" sz="4000" spc="15"/>
              <a:t>c</a:t>
            </a:r>
            <a:r>
              <a:rPr dirty="0" sz="4000" spc="-10"/>
              <a:t>h</a:t>
            </a:r>
            <a:r>
              <a:rPr dirty="0" sz="4000" spc="5"/>
              <a:t>ange</a:t>
            </a:r>
            <a:r>
              <a:rPr dirty="0" sz="4000"/>
              <a:t>	</a:t>
            </a:r>
            <a:r>
              <a:rPr dirty="0" sz="4000" spc="10"/>
              <a:t>a</a:t>
            </a:r>
            <a:r>
              <a:rPr dirty="0" sz="4000"/>
              <a:t>nd </a:t>
            </a:r>
            <a:r>
              <a:rPr dirty="0" sz="4000" spc="-5"/>
              <a:t> </a:t>
            </a:r>
            <a:r>
              <a:rPr dirty="0" sz="4000"/>
              <a:t>Aggregation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427601" y="2133600"/>
            <a:ext cx="4392549" cy="3383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4462" y="2133600"/>
            <a:ext cx="4356100" cy="33830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03885">
              <a:lnSpc>
                <a:spcPct val="100000"/>
              </a:lnSpc>
            </a:pPr>
            <a:r>
              <a:rPr dirty="0" sz="4800"/>
              <a:t>Platelet</a:t>
            </a:r>
            <a:r>
              <a:rPr dirty="0" sz="4800" spc="-105"/>
              <a:t> </a:t>
            </a:r>
            <a:r>
              <a:rPr dirty="0" sz="4800" spc="-5"/>
              <a:t>Activation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1838579" y="1057402"/>
            <a:ext cx="5468620" cy="0"/>
          </a:xfrm>
          <a:custGeom>
            <a:avLst/>
            <a:gdLst/>
            <a:ahLst/>
            <a:cxnLst/>
            <a:rect l="l" t="t" r="r" b="b"/>
            <a:pathLst>
              <a:path w="5468620" h="0">
                <a:moveTo>
                  <a:pt x="0" y="0"/>
                </a:moveTo>
                <a:lnTo>
                  <a:pt x="5468112" y="0"/>
                </a:lnTo>
              </a:path>
            </a:pathLst>
          </a:custGeom>
          <a:ln w="518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6244" y="2281173"/>
            <a:ext cx="3984625" cy="34975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buFont typeface="Comic Sans MS"/>
              <a:buChar char="•"/>
              <a:tabLst>
                <a:tab pos="357505" algn="l"/>
              </a:tabLst>
            </a:pPr>
            <a:r>
              <a:rPr dirty="0" sz="3600" b="1" u="heavy">
                <a:latin typeface="Comic Sans MS"/>
                <a:cs typeface="Comic Sans MS"/>
              </a:rPr>
              <a:t>Clot</a:t>
            </a:r>
            <a:r>
              <a:rPr dirty="0" sz="3600" spc="-85" b="1" u="heavy">
                <a:latin typeface="Comic Sans MS"/>
                <a:cs typeface="Comic Sans MS"/>
              </a:rPr>
              <a:t> </a:t>
            </a:r>
            <a:r>
              <a:rPr dirty="0" sz="3600" spc="-5" b="1" u="heavy">
                <a:latin typeface="Comic Sans MS"/>
                <a:cs typeface="Comic Sans MS"/>
              </a:rPr>
              <a:t>Retraction</a:t>
            </a:r>
            <a:r>
              <a:rPr dirty="0" sz="3600" spc="-5" b="1">
                <a:latin typeface="Comic Sans MS"/>
                <a:cs typeface="Comic Sans MS"/>
              </a:rPr>
              <a:t>:</a:t>
            </a:r>
            <a:endParaRPr sz="3600">
              <a:latin typeface="Comic Sans MS"/>
              <a:cs typeface="Comic Sans MS"/>
            </a:endParaRPr>
          </a:p>
          <a:p>
            <a:pPr marL="310515" marR="5080">
              <a:lnSpc>
                <a:spcPct val="80000"/>
              </a:lnSpc>
              <a:spcBef>
                <a:spcPts val="1575"/>
              </a:spcBef>
            </a:pPr>
            <a:r>
              <a:rPr dirty="0" sz="2800" spc="5" b="1">
                <a:latin typeface="Comic Sans MS"/>
                <a:cs typeface="Comic Sans MS"/>
              </a:rPr>
              <a:t>Myosin </a:t>
            </a:r>
            <a:r>
              <a:rPr dirty="0" sz="2800" b="1">
                <a:latin typeface="Comic Sans MS"/>
                <a:cs typeface="Comic Sans MS"/>
              </a:rPr>
              <a:t>and actin  </a:t>
            </a:r>
            <a:r>
              <a:rPr dirty="0" sz="2800" spc="-5" b="1">
                <a:latin typeface="Comic Sans MS"/>
                <a:cs typeface="Comic Sans MS"/>
              </a:rPr>
              <a:t>filaments </a:t>
            </a:r>
            <a:r>
              <a:rPr dirty="0" sz="2800" b="1">
                <a:latin typeface="Comic Sans MS"/>
                <a:cs typeface="Comic Sans MS"/>
              </a:rPr>
              <a:t>in</a:t>
            </a:r>
            <a:r>
              <a:rPr dirty="0" sz="2800" spc="-85" b="1">
                <a:latin typeface="Comic Sans MS"/>
                <a:cs typeface="Comic Sans MS"/>
              </a:rPr>
              <a:t> </a:t>
            </a:r>
            <a:r>
              <a:rPr dirty="0" sz="2800" b="1">
                <a:latin typeface="Comic Sans MS"/>
                <a:cs typeface="Comic Sans MS"/>
              </a:rPr>
              <a:t>platelets  </a:t>
            </a:r>
            <a:r>
              <a:rPr dirty="0" sz="2800" b="1">
                <a:latin typeface="Comic Sans MS"/>
                <a:cs typeface="Comic Sans MS"/>
              </a:rPr>
              <a:t>are stimulated </a:t>
            </a:r>
            <a:r>
              <a:rPr dirty="0" sz="2800" spc="-5" b="1">
                <a:latin typeface="Comic Sans MS"/>
                <a:cs typeface="Comic Sans MS"/>
              </a:rPr>
              <a:t>to  </a:t>
            </a:r>
            <a:r>
              <a:rPr dirty="0" sz="2800" b="1">
                <a:latin typeface="Comic Sans MS"/>
                <a:cs typeface="Comic Sans MS"/>
              </a:rPr>
              <a:t>contract during  </a:t>
            </a:r>
            <a:r>
              <a:rPr dirty="0" sz="2800" b="1">
                <a:latin typeface="Comic Sans MS"/>
                <a:cs typeface="Comic Sans MS"/>
              </a:rPr>
              <a:t>aggregation </a:t>
            </a:r>
            <a:r>
              <a:rPr dirty="0" sz="2800" spc="-5" b="1">
                <a:latin typeface="Comic Sans MS"/>
                <a:cs typeface="Comic Sans MS"/>
              </a:rPr>
              <a:t>further  </a:t>
            </a:r>
            <a:r>
              <a:rPr dirty="0" sz="2800" spc="-5" b="1">
                <a:latin typeface="Comic Sans MS"/>
                <a:cs typeface="Comic Sans MS"/>
              </a:rPr>
              <a:t>reinforcing </a:t>
            </a:r>
            <a:r>
              <a:rPr dirty="0" sz="2800" b="1">
                <a:latin typeface="Comic Sans MS"/>
                <a:cs typeface="Comic Sans MS"/>
              </a:rPr>
              <a:t>the </a:t>
            </a:r>
            <a:r>
              <a:rPr dirty="0" sz="2800" spc="5" b="1">
                <a:latin typeface="Comic Sans MS"/>
                <a:cs typeface="Comic Sans MS"/>
              </a:rPr>
              <a:t>plug  </a:t>
            </a:r>
            <a:r>
              <a:rPr dirty="0" sz="2800" b="1">
                <a:latin typeface="Comic Sans MS"/>
                <a:cs typeface="Comic Sans MS"/>
              </a:rPr>
              <a:t>and help </a:t>
            </a:r>
            <a:r>
              <a:rPr dirty="0" sz="2800" spc="-5" b="1">
                <a:latin typeface="Comic Sans MS"/>
                <a:cs typeface="Comic Sans MS"/>
              </a:rPr>
              <a:t>release </a:t>
            </a:r>
            <a:r>
              <a:rPr dirty="0" sz="2800" spc="5" b="1">
                <a:latin typeface="Comic Sans MS"/>
                <a:cs typeface="Comic Sans MS"/>
              </a:rPr>
              <a:t>of  </a:t>
            </a:r>
            <a:r>
              <a:rPr dirty="0" sz="2800" b="1">
                <a:latin typeface="Comic Sans MS"/>
                <a:cs typeface="Comic Sans MS"/>
              </a:rPr>
              <a:t>granule</a:t>
            </a:r>
            <a:r>
              <a:rPr dirty="0" sz="2800" spc="-110" b="1">
                <a:latin typeface="Comic Sans MS"/>
                <a:cs typeface="Comic Sans MS"/>
              </a:rPr>
              <a:t> </a:t>
            </a:r>
            <a:r>
              <a:rPr dirty="0" sz="2800" b="1">
                <a:latin typeface="Comic Sans MS"/>
                <a:cs typeface="Comic Sans MS"/>
              </a:rPr>
              <a:t>contents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19700" y="2852801"/>
            <a:ext cx="2667000" cy="1408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9125" y="188912"/>
            <a:ext cx="5291074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0" y="1600200"/>
            <a:ext cx="2667000" cy="142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76400" y="3200400"/>
            <a:ext cx="2667000" cy="1403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76400" y="4724463"/>
            <a:ext cx="2667000" cy="1408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75077" y="140970"/>
            <a:ext cx="4372610" cy="67754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5">
                <a:latin typeface="Arial"/>
                <a:cs typeface="Arial"/>
              </a:rPr>
              <a:t>Platelet</a:t>
            </a:r>
            <a:r>
              <a:rPr dirty="0" sz="4400" spc="-30">
                <a:latin typeface="Arial"/>
                <a:cs typeface="Arial"/>
              </a:rPr>
              <a:t> </a:t>
            </a:r>
            <a:r>
              <a:rPr dirty="0" sz="4400" spc="-5">
                <a:latin typeface="Arial"/>
                <a:cs typeface="Arial"/>
              </a:rPr>
              <a:t>function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51505" y="5336666"/>
            <a:ext cx="514350" cy="230504"/>
          </a:xfrm>
          <a:custGeom>
            <a:avLst/>
            <a:gdLst/>
            <a:ahLst/>
            <a:cxnLst/>
            <a:rect l="l" t="t" r="r" b="b"/>
            <a:pathLst>
              <a:path w="514350" h="230504">
                <a:moveTo>
                  <a:pt x="113302" y="35344"/>
                </a:moveTo>
                <a:lnTo>
                  <a:pt x="99190" y="70771"/>
                </a:lnTo>
                <a:lnTo>
                  <a:pt x="500125" y="230124"/>
                </a:lnTo>
                <a:lnTo>
                  <a:pt x="514223" y="194691"/>
                </a:lnTo>
                <a:lnTo>
                  <a:pt x="113302" y="35344"/>
                </a:lnTo>
                <a:close/>
              </a:path>
              <a:path w="514350" h="230504">
                <a:moveTo>
                  <a:pt x="127381" y="0"/>
                </a:moveTo>
                <a:lnTo>
                  <a:pt x="0" y="10922"/>
                </a:lnTo>
                <a:lnTo>
                  <a:pt x="85089" y="106172"/>
                </a:lnTo>
                <a:lnTo>
                  <a:pt x="99190" y="70771"/>
                </a:lnTo>
                <a:lnTo>
                  <a:pt x="81533" y="63754"/>
                </a:lnTo>
                <a:lnTo>
                  <a:pt x="95631" y="28321"/>
                </a:lnTo>
                <a:lnTo>
                  <a:pt x="116100" y="28321"/>
                </a:lnTo>
                <a:lnTo>
                  <a:pt x="127381" y="0"/>
                </a:lnTo>
                <a:close/>
              </a:path>
              <a:path w="514350" h="230504">
                <a:moveTo>
                  <a:pt x="95631" y="28321"/>
                </a:moveTo>
                <a:lnTo>
                  <a:pt x="81533" y="63754"/>
                </a:lnTo>
                <a:lnTo>
                  <a:pt x="99190" y="70771"/>
                </a:lnTo>
                <a:lnTo>
                  <a:pt x="113302" y="35344"/>
                </a:lnTo>
                <a:lnTo>
                  <a:pt x="95631" y="28321"/>
                </a:lnTo>
                <a:close/>
              </a:path>
              <a:path w="514350" h="230504">
                <a:moveTo>
                  <a:pt x="116100" y="28321"/>
                </a:moveTo>
                <a:lnTo>
                  <a:pt x="95631" y="28321"/>
                </a:lnTo>
                <a:lnTo>
                  <a:pt x="113302" y="35344"/>
                </a:lnTo>
                <a:lnTo>
                  <a:pt x="116100" y="283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00275" y="5015865"/>
            <a:ext cx="403225" cy="250190"/>
          </a:xfrm>
          <a:custGeom>
            <a:avLst/>
            <a:gdLst/>
            <a:ahLst/>
            <a:cxnLst/>
            <a:rect l="l" t="t" r="r" b="b"/>
            <a:pathLst>
              <a:path w="403225" h="250189">
                <a:moveTo>
                  <a:pt x="82384" y="139827"/>
                </a:moveTo>
                <a:lnTo>
                  <a:pt x="49783" y="139827"/>
                </a:lnTo>
                <a:lnTo>
                  <a:pt x="101600" y="249682"/>
                </a:lnTo>
                <a:lnTo>
                  <a:pt x="128269" y="237109"/>
                </a:lnTo>
                <a:lnTo>
                  <a:pt x="82384" y="139827"/>
                </a:lnTo>
                <a:close/>
              </a:path>
              <a:path w="403225" h="250189">
                <a:moveTo>
                  <a:pt x="156844" y="106426"/>
                </a:moveTo>
                <a:lnTo>
                  <a:pt x="125983" y="121031"/>
                </a:lnTo>
                <a:lnTo>
                  <a:pt x="180975" y="151892"/>
                </a:lnTo>
                <a:lnTo>
                  <a:pt x="169799" y="217424"/>
                </a:lnTo>
                <a:lnTo>
                  <a:pt x="199389" y="203454"/>
                </a:lnTo>
                <a:lnTo>
                  <a:pt x="205105" y="164465"/>
                </a:lnTo>
                <a:lnTo>
                  <a:pt x="259347" y="164465"/>
                </a:lnTo>
                <a:lnTo>
                  <a:pt x="210438" y="136652"/>
                </a:lnTo>
                <a:lnTo>
                  <a:pt x="212611" y="124714"/>
                </a:lnTo>
                <a:lnTo>
                  <a:pt x="186308" y="124714"/>
                </a:lnTo>
                <a:lnTo>
                  <a:pt x="156844" y="106426"/>
                </a:lnTo>
                <a:close/>
              </a:path>
              <a:path w="403225" h="250189">
                <a:moveTo>
                  <a:pt x="259347" y="164465"/>
                </a:moveTo>
                <a:lnTo>
                  <a:pt x="205105" y="164465"/>
                </a:lnTo>
                <a:lnTo>
                  <a:pt x="238506" y="184912"/>
                </a:lnTo>
                <a:lnTo>
                  <a:pt x="269620" y="170307"/>
                </a:lnTo>
                <a:lnTo>
                  <a:pt x="259347" y="164465"/>
                </a:lnTo>
                <a:close/>
              </a:path>
              <a:path w="403225" h="250189">
                <a:moveTo>
                  <a:pt x="287908" y="0"/>
                </a:moveTo>
                <a:lnTo>
                  <a:pt x="259714" y="13335"/>
                </a:lnTo>
                <a:lnTo>
                  <a:pt x="270637" y="169799"/>
                </a:lnTo>
                <a:lnTo>
                  <a:pt x="298957" y="156464"/>
                </a:lnTo>
                <a:lnTo>
                  <a:pt x="295656" y="121285"/>
                </a:lnTo>
                <a:lnTo>
                  <a:pt x="348488" y="96266"/>
                </a:lnTo>
                <a:lnTo>
                  <a:pt x="391474" y="96266"/>
                </a:lnTo>
                <a:lnTo>
                  <a:pt x="390245" y="95123"/>
                </a:lnTo>
                <a:lnTo>
                  <a:pt x="293369" y="95123"/>
                </a:lnTo>
                <a:lnTo>
                  <a:pt x="288036" y="37592"/>
                </a:lnTo>
                <a:lnTo>
                  <a:pt x="328351" y="37592"/>
                </a:lnTo>
                <a:lnTo>
                  <a:pt x="287908" y="0"/>
                </a:lnTo>
                <a:close/>
              </a:path>
              <a:path w="403225" h="250189">
                <a:moveTo>
                  <a:pt x="105029" y="86360"/>
                </a:moveTo>
                <a:lnTo>
                  <a:pt x="0" y="136017"/>
                </a:lnTo>
                <a:lnTo>
                  <a:pt x="10541" y="158369"/>
                </a:lnTo>
                <a:lnTo>
                  <a:pt x="49783" y="139827"/>
                </a:lnTo>
                <a:lnTo>
                  <a:pt x="82384" y="139827"/>
                </a:lnTo>
                <a:lnTo>
                  <a:pt x="76454" y="127254"/>
                </a:lnTo>
                <a:lnTo>
                  <a:pt x="115569" y="108712"/>
                </a:lnTo>
                <a:lnTo>
                  <a:pt x="105029" y="86360"/>
                </a:lnTo>
                <a:close/>
              </a:path>
              <a:path w="403225" h="250189">
                <a:moveTo>
                  <a:pt x="221487" y="75946"/>
                </a:moveTo>
                <a:lnTo>
                  <a:pt x="191643" y="90043"/>
                </a:lnTo>
                <a:lnTo>
                  <a:pt x="186308" y="124714"/>
                </a:lnTo>
                <a:lnTo>
                  <a:pt x="212611" y="124714"/>
                </a:lnTo>
                <a:lnTo>
                  <a:pt x="221487" y="75946"/>
                </a:lnTo>
                <a:close/>
              </a:path>
              <a:path w="403225" h="250189">
                <a:moveTo>
                  <a:pt x="391474" y="96266"/>
                </a:moveTo>
                <a:lnTo>
                  <a:pt x="348488" y="96266"/>
                </a:lnTo>
                <a:lnTo>
                  <a:pt x="374269" y="120904"/>
                </a:lnTo>
                <a:lnTo>
                  <a:pt x="403225" y="107187"/>
                </a:lnTo>
                <a:lnTo>
                  <a:pt x="391474" y="96266"/>
                </a:lnTo>
                <a:close/>
              </a:path>
              <a:path w="403225" h="250189">
                <a:moveTo>
                  <a:pt x="328351" y="37592"/>
                </a:moveTo>
                <a:lnTo>
                  <a:pt x="288036" y="37592"/>
                </a:lnTo>
                <a:lnTo>
                  <a:pt x="329438" y="78105"/>
                </a:lnTo>
                <a:lnTo>
                  <a:pt x="293369" y="95123"/>
                </a:lnTo>
                <a:lnTo>
                  <a:pt x="390245" y="95123"/>
                </a:lnTo>
                <a:lnTo>
                  <a:pt x="328351" y="375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88386" y="5063109"/>
            <a:ext cx="88900" cy="106680"/>
          </a:xfrm>
          <a:custGeom>
            <a:avLst/>
            <a:gdLst/>
            <a:ahLst/>
            <a:cxnLst/>
            <a:rect l="l" t="t" r="r" b="b"/>
            <a:pathLst>
              <a:path w="88900" h="106679">
                <a:moveTo>
                  <a:pt x="59372" y="17018"/>
                </a:moveTo>
                <a:lnTo>
                  <a:pt x="32893" y="17018"/>
                </a:lnTo>
                <a:lnTo>
                  <a:pt x="38735" y="19050"/>
                </a:lnTo>
                <a:lnTo>
                  <a:pt x="41020" y="21463"/>
                </a:lnTo>
                <a:lnTo>
                  <a:pt x="42799" y="25146"/>
                </a:lnTo>
                <a:lnTo>
                  <a:pt x="44450" y="28448"/>
                </a:lnTo>
                <a:lnTo>
                  <a:pt x="44831" y="32385"/>
                </a:lnTo>
                <a:lnTo>
                  <a:pt x="44156" y="37211"/>
                </a:lnTo>
                <a:lnTo>
                  <a:pt x="43687" y="40259"/>
                </a:lnTo>
                <a:lnTo>
                  <a:pt x="41275" y="47117"/>
                </a:lnTo>
                <a:lnTo>
                  <a:pt x="37083" y="57658"/>
                </a:lnTo>
                <a:lnTo>
                  <a:pt x="33605" y="66873"/>
                </a:lnTo>
                <a:lnTo>
                  <a:pt x="30972" y="74898"/>
                </a:lnTo>
                <a:lnTo>
                  <a:pt x="29172" y="81732"/>
                </a:lnTo>
                <a:lnTo>
                  <a:pt x="28193" y="87376"/>
                </a:lnTo>
                <a:lnTo>
                  <a:pt x="27558" y="94107"/>
                </a:lnTo>
                <a:lnTo>
                  <a:pt x="28320" y="100457"/>
                </a:lnTo>
                <a:lnTo>
                  <a:pt x="30352" y="106680"/>
                </a:lnTo>
                <a:lnTo>
                  <a:pt x="88503" y="79248"/>
                </a:lnTo>
                <a:lnTo>
                  <a:pt x="48387" y="79248"/>
                </a:lnTo>
                <a:lnTo>
                  <a:pt x="48513" y="77343"/>
                </a:lnTo>
                <a:lnTo>
                  <a:pt x="58038" y="51435"/>
                </a:lnTo>
                <a:lnTo>
                  <a:pt x="59943" y="45974"/>
                </a:lnTo>
                <a:lnTo>
                  <a:pt x="61849" y="37211"/>
                </a:lnTo>
                <a:lnTo>
                  <a:pt x="62356" y="32385"/>
                </a:lnTo>
                <a:lnTo>
                  <a:pt x="61849" y="24003"/>
                </a:lnTo>
                <a:lnTo>
                  <a:pt x="60832" y="19939"/>
                </a:lnTo>
                <a:lnTo>
                  <a:pt x="59372" y="17018"/>
                </a:lnTo>
                <a:close/>
              </a:path>
              <a:path w="88900" h="106679">
                <a:moveTo>
                  <a:pt x="81406" y="63627"/>
                </a:moveTo>
                <a:lnTo>
                  <a:pt x="48387" y="79248"/>
                </a:lnTo>
                <a:lnTo>
                  <a:pt x="88503" y="79248"/>
                </a:lnTo>
                <a:lnTo>
                  <a:pt x="88773" y="79121"/>
                </a:lnTo>
                <a:lnTo>
                  <a:pt x="81406" y="63627"/>
                </a:lnTo>
                <a:close/>
              </a:path>
              <a:path w="88900" h="106679">
                <a:moveTo>
                  <a:pt x="36321" y="0"/>
                </a:moveTo>
                <a:lnTo>
                  <a:pt x="28575" y="889"/>
                </a:lnTo>
                <a:lnTo>
                  <a:pt x="12192" y="8636"/>
                </a:lnTo>
                <a:lnTo>
                  <a:pt x="6604" y="13716"/>
                </a:lnTo>
                <a:lnTo>
                  <a:pt x="3301" y="20193"/>
                </a:lnTo>
                <a:lnTo>
                  <a:pt x="0" y="26543"/>
                </a:lnTo>
                <a:lnTo>
                  <a:pt x="0" y="34671"/>
                </a:lnTo>
                <a:lnTo>
                  <a:pt x="3301" y="44196"/>
                </a:lnTo>
                <a:lnTo>
                  <a:pt x="20700" y="38100"/>
                </a:lnTo>
                <a:lnTo>
                  <a:pt x="18668" y="33020"/>
                </a:lnTo>
                <a:lnTo>
                  <a:pt x="18287" y="29083"/>
                </a:lnTo>
                <a:lnTo>
                  <a:pt x="19304" y="26035"/>
                </a:lnTo>
                <a:lnTo>
                  <a:pt x="20319" y="22860"/>
                </a:lnTo>
                <a:lnTo>
                  <a:pt x="22606" y="20574"/>
                </a:lnTo>
                <a:lnTo>
                  <a:pt x="26162" y="18923"/>
                </a:lnTo>
                <a:lnTo>
                  <a:pt x="29590" y="17272"/>
                </a:lnTo>
                <a:lnTo>
                  <a:pt x="32893" y="17018"/>
                </a:lnTo>
                <a:lnTo>
                  <a:pt x="59372" y="17018"/>
                </a:lnTo>
                <a:lnTo>
                  <a:pt x="58927" y="16129"/>
                </a:lnTo>
                <a:lnTo>
                  <a:pt x="55752" y="9271"/>
                </a:lnTo>
                <a:lnTo>
                  <a:pt x="50545" y="4572"/>
                </a:lnTo>
                <a:lnTo>
                  <a:pt x="363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62961" y="5207654"/>
            <a:ext cx="344805" cy="294005"/>
          </a:xfrm>
          <a:custGeom>
            <a:avLst/>
            <a:gdLst/>
            <a:ahLst/>
            <a:cxnLst/>
            <a:rect l="l" t="t" r="r" b="b"/>
            <a:pathLst>
              <a:path w="344805" h="294004">
                <a:moveTo>
                  <a:pt x="28193" y="123678"/>
                </a:moveTo>
                <a:lnTo>
                  <a:pt x="0" y="137013"/>
                </a:lnTo>
                <a:lnTo>
                  <a:pt x="10921" y="293604"/>
                </a:lnTo>
                <a:lnTo>
                  <a:pt x="39243" y="280142"/>
                </a:lnTo>
                <a:lnTo>
                  <a:pt x="35940" y="244963"/>
                </a:lnTo>
                <a:lnTo>
                  <a:pt x="88773" y="220071"/>
                </a:lnTo>
                <a:lnTo>
                  <a:pt x="131896" y="220071"/>
                </a:lnTo>
                <a:lnTo>
                  <a:pt x="130530" y="218801"/>
                </a:lnTo>
                <a:lnTo>
                  <a:pt x="33655" y="218801"/>
                </a:lnTo>
                <a:lnTo>
                  <a:pt x="28320" y="161397"/>
                </a:lnTo>
                <a:lnTo>
                  <a:pt x="68773" y="161397"/>
                </a:lnTo>
                <a:lnTo>
                  <a:pt x="28193" y="123678"/>
                </a:lnTo>
                <a:close/>
              </a:path>
              <a:path w="344805" h="294004">
                <a:moveTo>
                  <a:pt x="131896" y="220071"/>
                </a:moveTo>
                <a:lnTo>
                  <a:pt x="88773" y="220071"/>
                </a:lnTo>
                <a:lnTo>
                  <a:pt x="114554" y="244582"/>
                </a:lnTo>
                <a:lnTo>
                  <a:pt x="143510" y="230866"/>
                </a:lnTo>
                <a:lnTo>
                  <a:pt x="131896" y="220071"/>
                </a:lnTo>
                <a:close/>
              </a:path>
              <a:path w="344805" h="294004">
                <a:moveTo>
                  <a:pt x="167509" y="63496"/>
                </a:moveTo>
                <a:lnTo>
                  <a:pt x="85851" y="96500"/>
                </a:lnTo>
                <a:lnTo>
                  <a:pt x="148336" y="228580"/>
                </a:lnTo>
                <a:lnTo>
                  <a:pt x="198500" y="204958"/>
                </a:lnTo>
                <a:lnTo>
                  <a:pt x="217417" y="193782"/>
                </a:lnTo>
                <a:lnTo>
                  <a:pt x="164464" y="193782"/>
                </a:lnTo>
                <a:lnTo>
                  <a:pt x="123062" y="106279"/>
                </a:lnTo>
                <a:lnTo>
                  <a:pt x="145923" y="95357"/>
                </a:lnTo>
                <a:lnTo>
                  <a:pt x="153415" y="92436"/>
                </a:lnTo>
                <a:lnTo>
                  <a:pt x="163068" y="90150"/>
                </a:lnTo>
                <a:lnTo>
                  <a:pt x="215944" y="90150"/>
                </a:lnTo>
                <a:lnTo>
                  <a:pt x="214471" y="88090"/>
                </a:lnTo>
                <a:lnTo>
                  <a:pt x="180375" y="64829"/>
                </a:lnTo>
                <a:lnTo>
                  <a:pt x="173989" y="63734"/>
                </a:lnTo>
                <a:lnTo>
                  <a:pt x="167509" y="63496"/>
                </a:lnTo>
                <a:close/>
              </a:path>
              <a:path w="344805" h="294004">
                <a:moveTo>
                  <a:pt x="68773" y="161397"/>
                </a:moveTo>
                <a:lnTo>
                  <a:pt x="28320" y="161397"/>
                </a:lnTo>
                <a:lnTo>
                  <a:pt x="69723" y="201783"/>
                </a:lnTo>
                <a:lnTo>
                  <a:pt x="33655" y="218801"/>
                </a:lnTo>
                <a:lnTo>
                  <a:pt x="130530" y="218801"/>
                </a:lnTo>
                <a:lnTo>
                  <a:pt x="68773" y="161397"/>
                </a:lnTo>
                <a:close/>
              </a:path>
              <a:path w="344805" h="294004">
                <a:moveTo>
                  <a:pt x="215944" y="90150"/>
                </a:moveTo>
                <a:lnTo>
                  <a:pt x="163068" y="90150"/>
                </a:lnTo>
                <a:lnTo>
                  <a:pt x="168148" y="90277"/>
                </a:lnTo>
                <a:lnTo>
                  <a:pt x="177545" y="93325"/>
                </a:lnTo>
                <a:lnTo>
                  <a:pt x="203541" y="130679"/>
                </a:lnTo>
                <a:lnTo>
                  <a:pt x="210057" y="155555"/>
                </a:lnTo>
                <a:lnTo>
                  <a:pt x="209804" y="160889"/>
                </a:lnTo>
                <a:lnTo>
                  <a:pt x="164464" y="193782"/>
                </a:lnTo>
                <a:lnTo>
                  <a:pt x="217417" y="193782"/>
                </a:lnTo>
                <a:lnTo>
                  <a:pt x="237823" y="157364"/>
                </a:lnTo>
                <a:lnTo>
                  <a:pt x="238194" y="149625"/>
                </a:lnTo>
                <a:lnTo>
                  <a:pt x="237744" y="141458"/>
                </a:lnTo>
                <a:lnTo>
                  <a:pt x="223996" y="102671"/>
                </a:lnTo>
                <a:lnTo>
                  <a:pt x="219329" y="94880"/>
                </a:lnTo>
                <a:lnTo>
                  <a:pt x="215944" y="90150"/>
                </a:lnTo>
                <a:close/>
              </a:path>
              <a:path w="344805" h="294004">
                <a:moveTo>
                  <a:pt x="300108" y="0"/>
                </a:moveTo>
                <a:lnTo>
                  <a:pt x="260985" y="13696"/>
                </a:lnTo>
                <a:lnTo>
                  <a:pt x="218186" y="33889"/>
                </a:lnTo>
                <a:lnTo>
                  <a:pt x="280669" y="166096"/>
                </a:lnTo>
                <a:lnTo>
                  <a:pt x="307339" y="153523"/>
                </a:lnTo>
                <a:lnTo>
                  <a:pt x="283844" y="103612"/>
                </a:lnTo>
                <a:lnTo>
                  <a:pt x="301244" y="95357"/>
                </a:lnTo>
                <a:lnTo>
                  <a:pt x="309699" y="91211"/>
                </a:lnTo>
                <a:lnTo>
                  <a:pt x="316976" y="87340"/>
                </a:lnTo>
                <a:lnTo>
                  <a:pt x="323086" y="83730"/>
                </a:lnTo>
                <a:lnTo>
                  <a:pt x="326917" y="81133"/>
                </a:lnTo>
                <a:lnTo>
                  <a:pt x="273176" y="81133"/>
                </a:lnTo>
                <a:lnTo>
                  <a:pt x="255524" y="43668"/>
                </a:lnTo>
                <a:lnTo>
                  <a:pt x="278002" y="33000"/>
                </a:lnTo>
                <a:lnTo>
                  <a:pt x="284480" y="30333"/>
                </a:lnTo>
                <a:lnTo>
                  <a:pt x="288036" y="29444"/>
                </a:lnTo>
                <a:lnTo>
                  <a:pt x="292735" y="28174"/>
                </a:lnTo>
                <a:lnTo>
                  <a:pt x="339363" y="28174"/>
                </a:lnTo>
                <a:lnTo>
                  <a:pt x="338708" y="26777"/>
                </a:lnTo>
                <a:lnTo>
                  <a:pt x="306419" y="456"/>
                </a:lnTo>
                <a:lnTo>
                  <a:pt x="300108" y="0"/>
                </a:lnTo>
                <a:close/>
              </a:path>
              <a:path w="344805" h="294004">
                <a:moveTo>
                  <a:pt x="339363" y="28174"/>
                </a:moveTo>
                <a:lnTo>
                  <a:pt x="292735" y="28174"/>
                </a:lnTo>
                <a:lnTo>
                  <a:pt x="297180" y="28428"/>
                </a:lnTo>
                <a:lnTo>
                  <a:pt x="305815" y="31984"/>
                </a:lnTo>
                <a:lnTo>
                  <a:pt x="309118" y="35286"/>
                </a:lnTo>
                <a:lnTo>
                  <a:pt x="311404" y="40112"/>
                </a:lnTo>
                <a:lnTo>
                  <a:pt x="313181" y="44049"/>
                </a:lnTo>
                <a:lnTo>
                  <a:pt x="313817" y="47859"/>
                </a:lnTo>
                <a:lnTo>
                  <a:pt x="312546" y="55733"/>
                </a:lnTo>
                <a:lnTo>
                  <a:pt x="273176" y="81133"/>
                </a:lnTo>
                <a:lnTo>
                  <a:pt x="326917" y="81133"/>
                </a:lnTo>
                <a:lnTo>
                  <a:pt x="343915" y="49256"/>
                </a:lnTo>
                <a:lnTo>
                  <a:pt x="344296" y="42398"/>
                </a:lnTo>
                <a:lnTo>
                  <a:pt x="342519" y="34905"/>
                </a:lnTo>
                <a:lnTo>
                  <a:pt x="339363" y="281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688840" y="2091182"/>
            <a:ext cx="2163445" cy="3547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326390">
              <a:lnSpc>
                <a:spcPct val="100000"/>
              </a:lnSpc>
            </a:pPr>
            <a:r>
              <a:rPr dirty="0" sz="3200" spc="-5" b="1">
                <a:latin typeface="Times New Roman"/>
                <a:cs typeface="Times New Roman"/>
              </a:rPr>
              <a:t>Adhesion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 marR="5080">
              <a:lnSpc>
                <a:spcPct val="150100"/>
              </a:lnSpc>
            </a:pPr>
            <a:r>
              <a:rPr dirty="0" sz="3200" spc="-5" b="1">
                <a:latin typeface="Times New Roman"/>
                <a:cs typeface="Times New Roman"/>
              </a:rPr>
              <a:t>Activation  </a:t>
            </a:r>
            <a:r>
              <a:rPr dirty="0" sz="3200" spc="-10" b="1">
                <a:latin typeface="Times New Roman"/>
                <a:cs typeface="Times New Roman"/>
              </a:rPr>
              <a:t>A</a:t>
            </a:r>
            <a:r>
              <a:rPr dirty="0" sz="3200" b="1">
                <a:latin typeface="Times New Roman"/>
                <a:cs typeface="Times New Roman"/>
              </a:rPr>
              <a:t>gg</a:t>
            </a:r>
            <a:r>
              <a:rPr dirty="0" sz="3200" spc="-55" b="1">
                <a:latin typeface="Times New Roman"/>
                <a:cs typeface="Times New Roman"/>
              </a:rPr>
              <a:t>r</a:t>
            </a:r>
            <a:r>
              <a:rPr dirty="0" sz="3200" spc="-5" b="1">
                <a:latin typeface="Times New Roman"/>
                <a:cs typeface="Times New Roman"/>
              </a:rPr>
              <a:t>e</a:t>
            </a:r>
            <a:r>
              <a:rPr dirty="0" sz="3200" b="1">
                <a:latin typeface="Times New Roman"/>
                <a:cs typeface="Times New Roman"/>
              </a:rPr>
              <a:t>ga</a:t>
            </a:r>
            <a:r>
              <a:rPr dirty="0" sz="3200" spc="-5" b="1">
                <a:latin typeface="Times New Roman"/>
                <a:cs typeface="Times New Roman"/>
              </a:rPr>
              <a:t>tion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4150">
              <a:latin typeface="Times New Roman"/>
              <a:cs typeface="Times New Roman"/>
            </a:endParaRPr>
          </a:p>
          <a:p>
            <a:pPr marL="52069">
              <a:lnSpc>
                <a:spcPct val="100000"/>
              </a:lnSpc>
            </a:pPr>
            <a:r>
              <a:rPr dirty="0" sz="3200" spc="-10" b="1">
                <a:latin typeface="Times New Roman"/>
                <a:cs typeface="Times New Roman"/>
              </a:rPr>
              <a:t>Secretion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844" y="1224279"/>
            <a:ext cx="6903084" cy="9753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At </a:t>
            </a:r>
            <a:r>
              <a:rPr dirty="0" spc="-5"/>
              <a:t>the </a:t>
            </a:r>
            <a:r>
              <a:rPr dirty="0" spc="-10"/>
              <a:t>end </a:t>
            </a:r>
            <a:r>
              <a:rPr dirty="0" spc="-5"/>
              <a:t>of </a:t>
            </a:r>
            <a:r>
              <a:rPr dirty="0" spc="-10"/>
              <a:t>this lecture</a:t>
            </a:r>
            <a:r>
              <a:rPr dirty="0" spc="105"/>
              <a:t> </a:t>
            </a:r>
            <a:r>
              <a:rPr dirty="0" spc="-10"/>
              <a:t>student</a:t>
            </a:r>
          </a:p>
          <a:p>
            <a:pPr marL="356870">
              <a:lnSpc>
                <a:spcPct val="100000"/>
              </a:lnSpc>
            </a:pPr>
            <a:r>
              <a:rPr dirty="0" spc="-5"/>
              <a:t>should </a:t>
            </a:r>
            <a:r>
              <a:rPr dirty="0" spc="-10"/>
              <a:t>be </a:t>
            </a:r>
            <a:r>
              <a:rPr dirty="0" spc="-5"/>
              <a:t>able</a:t>
            </a:r>
            <a:r>
              <a:rPr dirty="0" spc="-30"/>
              <a:t> </a:t>
            </a:r>
            <a:r>
              <a:rPr dirty="0" spc="-10"/>
              <a:t>to: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09823" rIns="0" bIns="0" rtlCol="0" vert="horz">
            <a:spAutoFit/>
          </a:bodyPr>
          <a:lstStyle/>
          <a:p>
            <a:pPr marL="999490" indent="-514984">
              <a:lnSpc>
                <a:spcPct val="100000"/>
              </a:lnSpc>
              <a:buAutoNum type="arabicPeriod"/>
              <a:tabLst>
                <a:tab pos="1000125" algn="l"/>
              </a:tabLst>
            </a:pPr>
            <a:r>
              <a:rPr dirty="0" sz="2600" spc="-10"/>
              <a:t>Recognize different stages </a:t>
            </a:r>
            <a:r>
              <a:rPr dirty="0" sz="2600" spc="-5"/>
              <a:t>of</a:t>
            </a:r>
            <a:r>
              <a:rPr dirty="0" sz="2600" spc="125"/>
              <a:t> </a:t>
            </a:r>
            <a:r>
              <a:rPr dirty="0" sz="2600" spc="-10"/>
              <a:t>hemostasis</a:t>
            </a:r>
            <a:endParaRPr sz="2600"/>
          </a:p>
          <a:p>
            <a:pPr marL="999490" indent="-514984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1000125" algn="l"/>
              </a:tabLst>
            </a:pPr>
            <a:r>
              <a:rPr dirty="0" sz="2600" spc="-10"/>
              <a:t>Describe </a:t>
            </a:r>
            <a:r>
              <a:rPr dirty="0" sz="2600" spc="-5"/>
              <a:t>formation and </a:t>
            </a:r>
            <a:r>
              <a:rPr dirty="0" sz="2600" spc="-10"/>
              <a:t>development</a:t>
            </a:r>
            <a:r>
              <a:rPr dirty="0" sz="2600" spc="35"/>
              <a:t> </a:t>
            </a:r>
            <a:r>
              <a:rPr dirty="0" sz="2600" spc="-5"/>
              <a:t>of</a:t>
            </a:r>
            <a:endParaRPr sz="2600"/>
          </a:p>
          <a:p>
            <a:pPr marL="999490">
              <a:lnSpc>
                <a:spcPct val="100000"/>
              </a:lnSpc>
            </a:pPr>
            <a:r>
              <a:rPr dirty="0" sz="2600" spc="-5"/>
              <a:t>platelet</a:t>
            </a:r>
            <a:endParaRPr sz="2600"/>
          </a:p>
          <a:p>
            <a:pPr marL="999490" indent="-514984">
              <a:lnSpc>
                <a:spcPct val="100000"/>
              </a:lnSpc>
              <a:spcBef>
                <a:spcPts val="625"/>
              </a:spcBef>
              <a:buAutoNum type="arabicPeriod" startAt="3"/>
              <a:tabLst>
                <a:tab pos="1000125" algn="l"/>
              </a:tabLst>
            </a:pPr>
            <a:r>
              <a:rPr dirty="0" sz="2600" spc="-10"/>
              <a:t>Describe the </a:t>
            </a:r>
            <a:r>
              <a:rPr dirty="0" sz="2600" spc="-5"/>
              <a:t>role of platelets</a:t>
            </a:r>
            <a:r>
              <a:rPr dirty="0" sz="2600" spc="-15"/>
              <a:t> </a:t>
            </a:r>
            <a:r>
              <a:rPr dirty="0" sz="2600" spc="-10"/>
              <a:t>in</a:t>
            </a:r>
            <a:endParaRPr sz="2600"/>
          </a:p>
          <a:p>
            <a:pPr marL="999490">
              <a:lnSpc>
                <a:spcPct val="100000"/>
              </a:lnSpc>
            </a:pPr>
            <a:r>
              <a:rPr dirty="0" sz="2600" spc="-10"/>
              <a:t>hemostasis.</a:t>
            </a:r>
            <a:endParaRPr sz="2600"/>
          </a:p>
          <a:p>
            <a:pPr marL="999490" indent="-514984">
              <a:lnSpc>
                <a:spcPct val="100000"/>
              </a:lnSpc>
              <a:spcBef>
                <a:spcPts val="625"/>
              </a:spcBef>
              <a:buAutoNum type="arabicPeriod" startAt="4"/>
              <a:tabLst>
                <a:tab pos="1000125" algn="l"/>
              </a:tabLst>
            </a:pPr>
            <a:r>
              <a:rPr dirty="0" sz="2600" spc="-10"/>
              <a:t>Recognize </a:t>
            </a:r>
            <a:r>
              <a:rPr dirty="0" sz="2600" spc="-15"/>
              <a:t>different </a:t>
            </a:r>
            <a:r>
              <a:rPr dirty="0" sz="2600" spc="-10"/>
              <a:t>clotting</a:t>
            </a:r>
            <a:r>
              <a:rPr dirty="0" sz="2600" spc="95"/>
              <a:t> </a:t>
            </a:r>
            <a:r>
              <a:rPr dirty="0" sz="2600" spc="-10"/>
              <a:t>factors</a:t>
            </a:r>
            <a:endParaRPr sz="2600"/>
          </a:p>
          <a:p>
            <a:pPr marL="999490" indent="-514984">
              <a:lnSpc>
                <a:spcPct val="100000"/>
              </a:lnSpc>
              <a:spcBef>
                <a:spcPts val="585"/>
              </a:spcBef>
              <a:buAutoNum type="arabicPeriod" startAt="4"/>
              <a:tabLst>
                <a:tab pos="1000125" algn="l"/>
              </a:tabLst>
            </a:pPr>
            <a:r>
              <a:rPr dirty="0" sz="2400" spc="-5"/>
              <a:t>Describe the </a:t>
            </a:r>
            <a:r>
              <a:rPr dirty="0" sz="2400"/>
              <a:t>cascade of </a:t>
            </a:r>
            <a:r>
              <a:rPr dirty="0" sz="2400" spc="-10"/>
              <a:t>clotting</a:t>
            </a:r>
            <a:r>
              <a:rPr dirty="0" sz="2400" spc="-35"/>
              <a:t> </a:t>
            </a:r>
            <a:r>
              <a:rPr dirty="0" sz="2400"/>
              <a:t>.</a:t>
            </a:r>
            <a:endParaRPr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73350" y="544448"/>
            <a:ext cx="3695700" cy="2600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92137" y="3436937"/>
            <a:ext cx="3743325" cy="2638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38751" y="3436937"/>
            <a:ext cx="3886200" cy="2657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292" y="6286703"/>
            <a:ext cx="202565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808080"/>
                </a:solidFill>
                <a:latin typeface="Times New Roman"/>
                <a:cs typeface="Times New Roman"/>
              </a:rPr>
              <a:t>31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6125" y="1590675"/>
            <a:ext cx="7929499" cy="4308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7087" y="1916176"/>
            <a:ext cx="937260" cy="504825"/>
          </a:xfrm>
          <a:custGeom>
            <a:avLst/>
            <a:gdLst/>
            <a:ahLst/>
            <a:cxnLst/>
            <a:rect l="l" t="t" r="r" b="b"/>
            <a:pathLst>
              <a:path w="937260" h="504825">
                <a:moveTo>
                  <a:pt x="0" y="252349"/>
                </a:moveTo>
                <a:lnTo>
                  <a:pt x="14303" y="190188"/>
                </a:lnTo>
                <a:lnTo>
                  <a:pt x="54871" y="133684"/>
                </a:lnTo>
                <a:lnTo>
                  <a:pt x="83907" y="108142"/>
                </a:lnTo>
                <a:lnTo>
                  <a:pt x="118193" y="84722"/>
                </a:lnTo>
                <a:lnTo>
                  <a:pt x="157290" y="63660"/>
                </a:lnTo>
                <a:lnTo>
                  <a:pt x="200758" y="45191"/>
                </a:lnTo>
                <a:lnTo>
                  <a:pt x="248159" y="29551"/>
                </a:lnTo>
                <a:lnTo>
                  <a:pt x="299054" y="16976"/>
                </a:lnTo>
                <a:lnTo>
                  <a:pt x="353003" y="7702"/>
                </a:lnTo>
                <a:lnTo>
                  <a:pt x="409569" y="1964"/>
                </a:lnTo>
                <a:lnTo>
                  <a:pt x="468312" y="0"/>
                </a:lnTo>
                <a:lnTo>
                  <a:pt x="527068" y="1964"/>
                </a:lnTo>
                <a:lnTo>
                  <a:pt x="583646" y="7702"/>
                </a:lnTo>
                <a:lnTo>
                  <a:pt x="637605" y="16976"/>
                </a:lnTo>
                <a:lnTo>
                  <a:pt x="688508" y="29551"/>
                </a:lnTo>
                <a:lnTo>
                  <a:pt x="735915" y="45191"/>
                </a:lnTo>
                <a:lnTo>
                  <a:pt x="779388" y="63660"/>
                </a:lnTo>
                <a:lnTo>
                  <a:pt x="818488" y="84722"/>
                </a:lnTo>
                <a:lnTo>
                  <a:pt x="852777" y="108142"/>
                </a:lnTo>
                <a:lnTo>
                  <a:pt x="881815" y="133684"/>
                </a:lnTo>
                <a:lnTo>
                  <a:pt x="922385" y="190188"/>
                </a:lnTo>
                <a:lnTo>
                  <a:pt x="936688" y="252349"/>
                </a:lnTo>
                <a:lnTo>
                  <a:pt x="933039" y="284020"/>
                </a:lnTo>
                <a:lnTo>
                  <a:pt x="905164" y="343603"/>
                </a:lnTo>
                <a:lnTo>
                  <a:pt x="852777" y="396597"/>
                </a:lnTo>
                <a:lnTo>
                  <a:pt x="818488" y="420031"/>
                </a:lnTo>
                <a:lnTo>
                  <a:pt x="779388" y="441108"/>
                </a:lnTo>
                <a:lnTo>
                  <a:pt x="735915" y="459591"/>
                </a:lnTo>
                <a:lnTo>
                  <a:pt x="688508" y="475244"/>
                </a:lnTo>
                <a:lnTo>
                  <a:pt x="637605" y="487831"/>
                </a:lnTo>
                <a:lnTo>
                  <a:pt x="583646" y="497114"/>
                </a:lnTo>
                <a:lnTo>
                  <a:pt x="527068" y="502857"/>
                </a:lnTo>
                <a:lnTo>
                  <a:pt x="468312" y="504825"/>
                </a:lnTo>
                <a:lnTo>
                  <a:pt x="409569" y="502857"/>
                </a:lnTo>
                <a:lnTo>
                  <a:pt x="353003" y="497114"/>
                </a:lnTo>
                <a:lnTo>
                  <a:pt x="299054" y="487831"/>
                </a:lnTo>
                <a:lnTo>
                  <a:pt x="248159" y="475244"/>
                </a:lnTo>
                <a:lnTo>
                  <a:pt x="200758" y="459591"/>
                </a:lnTo>
                <a:lnTo>
                  <a:pt x="157290" y="441108"/>
                </a:lnTo>
                <a:lnTo>
                  <a:pt x="118193" y="420031"/>
                </a:lnTo>
                <a:lnTo>
                  <a:pt x="83907" y="396597"/>
                </a:lnTo>
                <a:lnTo>
                  <a:pt x="54871" y="371042"/>
                </a:lnTo>
                <a:lnTo>
                  <a:pt x="14303" y="314517"/>
                </a:lnTo>
                <a:lnTo>
                  <a:pt x="0" y="252349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87777" y="6007608"/>
            <a:ext cx="341375" cy="2560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275077" y="5992367"/>
            <a:ext cx="3707129" cy="833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34315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Intact endothelium secret  </a:t>
            </a:r>
            <a:r>
              <a:rPr dirty="0" sz="1800" spc="-10" b="1">
                <a:latin typeface="Arial"/>
                <a:cs typeface="Arial"/>
              </a:rPr>
              <a:t>prostacyclin </a:t>
            </a:r>
            <a:r>
              <a:rPr dirty="0" sz="1800" b="1">
                <a:latin typeface="Arial"/>
                <a:cs typeface="Arial"/>
              </a:rPr>
              <a:t>and </a:t>
            </a:r>
            <a:r>
              <a:rPr dirty="0" sz="1800" spc="-5" b="1">
                <a:latin typeface="Arial"/>
                <a:cs typeface="Arial"/>
              </a:rPr>
              <a:t>NO </a:t>
            </a:r>
            <a:r>
              <a:rPr dirty="0" sz="1800" spc="10" b="1">
                <a:latin typeface="Arial"/>
                <a:cs typeface="Arial"/>
              </a:rPr>
              <a:t>which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inhibit  </a:t>
            </a:r>
            <a:r>
              <a:rPr dirty="0" sz="1800" b="1">
                <a:latin typeface="Arial"/>
                <a:cs typeface="Arial"/>
              </a:rPr>
              <a:t>aggregation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387" y="1954276"/>
            <a:ext cx="4608449" cy="3506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32426" y="1954276"/>
            <a:ext cx="3978275" cy="353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5174"/>
            <a:ext cx="9144000" cy="60928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42987" y="0"/>
            <a:ext cx="6842125" cy="765175"/>
          </a:xfrm>
          <a:custGeom>
            <a:avLst/>
            <a:gdLst/>
            <a:ahLst/>
            <a:cxnLst/>
            <a:rect l="l" t="t" r="r" b="b"/>
            <a:pathLst>
              <a:path w="6842125" h="765175">
                <a:moveTo>
                  <a:pt x="0" y="765175"/>
                </a:moveTo>
                <a:lnTo>
                  <a:pt x="6842125" y="765175"/>
                </a:lnTo>
                <a:lnTo>
                  <a:pt x="6842125" y="0"/>
                </a:lnTo>
                <a:lnTo>
                  <a:pt x="0" y="0"/>
                </a:lnTo>
                <a:lnTo>
                  <a:pt x="0" y="765175"/>
                </a:lnTo>
                <a:close/>
              </a:path>
            </a:pathLst>
          </a:custGeom>
          <a:solidFill>
            <a:srgbClr val="0033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63725" y="19050"/>
            <a:ext cx="6206490" cy="6883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10">
                <a:solidFill>
                  <a:srgbClr val="FFFF00"/>
                </a:solidFill>
              </a:rPr>
              <a:t>Platelet </a:t>
            </a:r>
            <a:r>
              <a:rPr dirty="0" sz="4400" spc="-5">
                <a:solidFill>
                  <a:srgbClr val="FFFF00"/>
                </a:solidFill>
              </a:rPr>
              <a:t>plug</a:t>
            </a:r>
            <a:r>
              <a:rPr dirty="0" sz="4400">
                <a:solidFill>
                  <a:srgbClr val="FFFF00"/>
                </a:solidFill>
              </a:rPr>
              <a:t> </a:t>
            </a:r>
            <a:r>
              <a:rPr dirty="0" sz="4400" spc="-10">
                <a:solidFill>
                  <a:srgbClr val="FFFF00"/>
                </a:solidFill>
              </a:rPr>
              <a:t>formation</a:t>
            </a:r>
            <a:endParaRPr sz="4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8412" y="3429000"/>
            <a:ext cx="6858000" cy="2898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00911" y="554736"/>
            <a:ext cx="7043928" cy="2471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68412" y="620648"/>
            <a:ext cx="6858000" cy="228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49362" y="601598"/>
            <a:ext cx="6896100" cy="2324100"/>
          </a:xfrm>
          <a:custGeom>
            <a:avLst/>
            <a:gdLst/>
            <a:ahLst/>
            <a:cxnLst/>
            <a:rect l="l" t="t" r="r" b="b"/>
            <a:pathLst>
              <a:path w="6896100" h="2324100">
                <a:moveTo>
                  <a:pt x="0" y="2324100"/>
                </a:moveTo>
                <a:lnTo>
                  <a:pt x="6896100" y="2324100"/>
                </a:lnTo>
                <a:lnTo>
                  <a:pt x="6896100" y="0"/>
                </a:lnTo>
                <a:lnTo>
                  <a:pt x="0" y="0"/>
                </a:lnTo>
                <a:lnTo>
                  <a:pt x="0" y="23241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2583" y="222504"/>
            <a:ext cx="3810000" cy="1234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941064" y="222504"/>
            <a:ext cx="984503" cy="1234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4047" y="222504"/>
            <a:ext cx="4120896" cy="12344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583423" y="222504"/>
            <a:ext cx="972312" cy="1234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98575" y="372364"/>
            <a:ext cx="6748145" cy="6883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10"/>
              <a:t>Memostatic</a:t>
            </a:r>
            <a:r>
              <a:rPr dirty="0" sz="4400" spc="60"/>
              <a:t> </a:t>
            </a:r>
            <a:r>
              <a:rPr dirty="0" sz="4400" spc="-10"/>
              <a:t>Mechanisms:</a:t>
            </a:r>
            <a:endParaRPr sz="4400"/>
          </a:p>
        </p:txBody>
      </p:sp>
      <p:sp>
        <p:nvSpPr>
          <p:cNvPr id="7" name="object 7"/>
          <p:cNvSpPr/>
          <p:nvPr/>
        </p:nvSpPr>
        <p:spPr>
          <a:xfrm>
            <a:off x="219456" y="1578863"/>
            <a:ext cx="868680" cy="11673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71727" y="1670304"/>
            <a:ext cx="3383279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51503" y="1670304"/>
            <a:ext cx="801624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33855" y="2237232"/>
            <a:ext cx="868680" cy="11673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633727" y="2328672"/>
            <a:ext cx="3008376" cy="10149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38600" y="2328672"/>
            <a:ext cx="801624" cy="10149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33855" y="2895600"/>
            <a:ext cx="868680" cy="11673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33727" y="2987039"/>
            <a:ext cx="2295144" cy="10149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25367" y="2987039"/>
            <a:ext cx="801624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33855" y="3553967"/>
            <a:ext cx="868680" cy="11673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633727" y="3645408"/>
            <a:ext cx="4376928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407152" y="3645408"/>
            <a:ext cx="801624" cy="101498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33855" y="4212335"/>
            <a:ext cx="868680" cy="116738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633727" y="4303776"/>
            <a:ext cx="3066288" cy="10149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096511" y="4303776"/>
            <a:ext cx="801624" cy="101498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94632" y="4303776"/>
            <a:ext cx="2130552" cy="101498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821679" y="4303776"/>
            <a:ext cx="801624" cy="101498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23159" rIns="0" bIns="0" rtlCol="0" vert="horz">
            <a:spAutoFit/>
          </a:bodyPr>
          <a:lstStyle/>
          <a:p>
            <a:pPr marL="865505" indent="-609600">
              <a:lnSpc>
                <a:spcPct val="100000"/>
              </a:lnSpc>
              <a:buFont typeface="Comic Sans MS"/>
              <a:buChar char="•"/>
              <a:tabLst>
                <a:tab pos="865505" algn="l"/>
              </a:tabLst>
            </a:pPr>
            <a:r>
              <a:rPr dirty="0" sz="3600" spc="-5"/>
              <a:t>Mechanisms:</a:t>
            </a:r>
            <a:endParaRPr sz="3600"/>
          </a:p>
          <a:p>
            <a:pPr lvl="1" marL="1627505" indent="-457200">
              <a:lnSpc>
                <a:spcPct val="100000"/>
              </a:lnSpc>
              <a:spcBef>
                <a:spcPts val="865"/>
              </a:spcBef>
              <a:buFont typeface="Comic Sans MS"/>
              <a:buChar char="•"/>
              <a:tabLst>
                <a:tab pos="1628139" algn="l"/>
              </a:tabLst>
            </a:pPr>
            <a:r>
              <a:rPr dirty="0" sz="3600" b="1">
                <a:latin typeface="Comic Sans MS"/>
                <a:cs typeface="Comic Sans MS"/>
              </a:rPr>
              <a:t>Vessel</a:t>
            </a:r>
            <a:r>
              <a:rPr dirty="0" sz="3600" spc="-105" b="1">
                <a:latin typeface="Comic Sans MS"/>
                <a:cs typeface="Comic Sans MS"/>
              </a:rPr>
              <a:t> </a:t>
            </a:r>
            <a:r>
              <a:rPr dirty="0" sz="3600" spc="-5" b="1">
                <a:latin typeface="Comic Sans MS"/>
                <a:cs typeface="Comic Sans MS"/>
              </a:rPr>
              <a:t>wall</a:t>
            </a:r>
            <a:endParaRPr sz="3600">
              <a:latin typeface="Comic Sans MS"/>
              <a:cs typeface="Comic Sans MS"/>
            </a:endParaRPr>
          </a:p>
          <a:p>
            <a:pPr lvl="1" marL="1627505" indent="-457200">
              <a:lnSpc>
                <a:spcPct val="100000"/>
              </a:lnSpc>
              <a:spcBef>
                <a:spcPts val="865"/>
              </a:spcBef>
              <a:buFont typeface="Comic Sans MS"/>
              <a:buChar char="•"/>
              <a:tabLst>
                <a:tab pos="1628139" algn="l"/>
              </a:tabLst>
            </a:pPr>
            <a:r>
              <a:rPr dirty="0" sz="3600" spc="-5" b="1">
                <a:latin typeface="Comic Sans MS"/>
                <a:cs typeface="Comic Sans MS"/>
              </a:rPr>
              <a:t>Platelet</a:t>
            </a:r>
            <a:endParaRPr sz="3600">
              <a:latin typeface="Comic Sans MS"/>
              <a:cs typeface="Comic Sans MS"/>
            </a:endParaRPr>
          </a:p>
          <a:p>
            <a:pPr lvl="1" marL="1627505" indent="-457200">
              <a:lnSpc>
                <a:spcPct val="100000"/>
              </a:lnSpc>
              <a:spcBef>
                <a:spcPts val="865"/>
              </a:spcBef>
              <a:buFont typeface="Comic Sans MS"/>
              <a:buChar char="•"/>
              <a:tabLst>
                <a:tab pos="1628139" algn="l"/>
              </a:tabLst>
            </a:pPr>
            <a:r>
              <a:rPr dirty="0" sz="3600" spc="-5" b="1">
                <a:solidFill>
                  <a:srgbClr val="FF0000"/>
                </a:solidFill>
                <a:latin typeface="Comic Sans MS"/>
                <a:cs typeface="Comic Sans MS"/>
              </a:rPr>
              <a:t>Blood</a:t>
            </a:r>
            <a:r>
              <a:rPr dirty="0" sz="3600" spc="-50" b="1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dirty="0" sz="3600" spc="-5" b="1">
                <a:solidFill>
                  <a:srgbClr val="FF0000"/>
                </a:solidFill>
                <a:latin typeface="Comic Sans MS"/>
                <a:cs typeface="Comic Sans MS"/>
              </a:rPr>
              <a:t>coagulation</a:t>
            </a:r>
            <a:endParaRPr sz="3600">
              <a:latin typeface="Comic Sans MS"/>
              <a:cs typeface="Comic Sans MS"/>
            </a:endParaRPr>
          </a:p>
          <a:p>
            <a:pPr lvl="1" marL="1627505" indent="-457200">
              <a:lnSpc>
                <a:spcPct val="100000"/>
              </a:lnSpc>
              <a:spcBef>
                <a:spcPts val="865"/>
              </a:spcBef>
              <a:buFont typeface="Comic Sans MS"/>
              <a:buChar char="•"/>
              <a:tabLst>
                <a:tab pos="1628139" algn="l"/>
              </a:tabLst>
            </a:pPr>
            <a:r>
              <a:rPr dirty="0" sz="3600" b="1">
                <a:latin typeface="Comic Sans MS"/>
                <a:cs typeface="Comic Sans MS"/>
              </a:rPr>
              <a:t>Fibrinolytic</a:t>
            </a:r>
            <a:r>
              <a:rPr dirty="0" sz="3600" spc="-80" b="1">
                <a:latin typeface="Comic Sans MS"/>
                <a:cs typeface="Comic Sans MS"/>
              </a:rPr>
              <a:t> </a:t>
            </a:r>
            <a:r>
              <a:rPr dirty="0" sz="3600" b="1">
                <a:latin typeface="Comic Sans MS"/>
                <a:cs typeface="Comic Sans MS"/>
              </a:rPr>
              <a:t>system</a:t>
            </a:r>
            <a:endParaRPr sz="3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0265" y="257175"/>
            <a:ext cx="3181350" cy="50419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Clotting</a:t>
            </a:r>
            <a:r>
              <a:rPr dirty="0" spc="-60"/>
              <a:t> </a:t>
            </a:r>
            <a:r>
              <a:rPr dirty="0" spc="-5"/>
              <a:t>Factors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1962" y="1190625"/>
          <a:ext cx="7939405" cy="5314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3471"/>
                <a:gridCol w="6306566"/>
              </a:tblGrid>
              <a:tr h="455675">
                <a:tc>
                  <a:txBody>
                    <a:bodyPr/>
                    <a:lstStyle/>
                    <a:p>
                      <a:pPr marL="5975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000" spc="-10" b="1">
                          <a:latin typeface="Comic Sans MS"/>
                          <a:cs typeface="Comic Sans MS"/>
                        </a:rPr>
                        <a:t>Factors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000" spc="-15" b="1">
                          <a:latin typeface="Comic Sans MS"/>
                          <a:cs typeface="Comic Sans MS"/>
                        </a:rPr>
                        <a:t>Names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46574">
                <a:tc>
                  <a:txBody>
                    <a:bodyPr/>
                    <a:lstStyle/>
                    <a:p>
                      <a:pPr marL="444500" marR="442595" indent="2743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400" b="1">
                          <a:latin typeface="Comic Sans MS"/>
                          <a:cs typeface="Comic Sans MS"/>
                        </a:rPr>
                        <a:t>I  </a:t>
                      </a:r>
                      <a:r>
                        <a:rPr dirty="0" sz="2400" spc="5" b="1">
                          <a:latin typeface="Comic Sans MS"/>
                          <a:cs typeface="Comic Sans MS"/>
                        </a:rPr>
                        <a:t>II  </a:t>
                      </a:r>
                      <a:r>
                        <a:rPr dirty="0" sz="2400" spc="5" b="1">
                          <a:latin typeface="Comic Sans MS"/>
                          <a:cs typeface="Comic Sans MS"/>
                        </a:rPr>
                        <a:t>III  IV</a:t>
                      </a:r>
                      <a:r>
                        <a:rPr dirty="0" sz="2400" spc="-90" b="1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dirty="0" sz="2400" b="1">
                          <a:latin typeface="Comic Sans MS"/>
                          <a:cs typeface="Comic Sans MS"/>
                        </a:rPr>
                        <a:t>V  </a:t>
                      </a:r>
                      <a:r>
                        <a:rPr dirty="0" sz="2400" spc="-5" b="1">
                          <a:latin typeface="Comic Sans MS"/>
                          <a:cs typeface="Comic Sans MS"/>
                        </a:rPr>
                        <a:t>VII  </a:t>
                      </a:r>
                      <a:r>
                        <a:rPr dirty="0" sz="2400" spc="-15" b="1">
                          <a:latin typeface="Comic Sans MS"/>
                          <a:cs typeface="Comic Sans MS"/>
                        </a:rPr>
                        <a:t>V</a:t>
                      </a:r>
                      <a:r>
                        <a:rPr dirty="0" sz="2400" spc="5" b="1">
                          <a:latin typeface="Comic Sans MS"/>
                          <a:cs typeface="Comic Sans MS"/>
                        </a:rPr>
                        <a:t>II</a:t>
                      </a:r>
                      <a:r>
                        <a:rPr dirty="0" sz="2400" b="1">
                          <a:latin typeface="Comic Sans MS"/>
                          <a:cs typeface="Comic Sans MS"/>
                        </a:rPr>
                        <a:t>I </a:t>
                      </a:r>
                      <a:r>
                        <a:rPr dirty="0" sz="2400" b="1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dirty="0" sz="2400" spc="5" b="1">
                          <a:latin typeface="Comic Sans MS"/>
                          <a:cs typeface="Comic Sans MS"/>
                        </a:rPr>
                        <a:t>IX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400" b="1">
                          <a:latin typeface="Comic Sans MS"/>
                          <a:cs typeface="Comic Sans MS"/>
                        </a:rPr>
                        <a:t>X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400" spc="-15" b="1">
                          <a:latin typeface="Comic Sans MS"/>
                          <a:cs typeface="Comic Sans MS"/>
                        </a:rPr>
                        <a:t>XI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400" spc="-5" b="1">
                          <a:latin typeface="Comic Sans MS"/>
                          <a:cs typeface="Comic Sans MS"/>
                        </a:rPr>
                        <a:t>XII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2400" b="1">
                          <a:latin typeface="Comic Sans MS"/>
                          <a:cs typeface="Comic Sans MS"/>
                        </a:rPr>
                        <a:t>XIII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 marR="39700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2400" spc="-5" b="1">
                          <a:latin typeface="Comic Sans MS"/>
                          <a:cs typeface="Comic Sans MS"/>
                        </a:rPr>
                        <a:t>Fibrinogen  </a:t>
                      </a:r>
                      <a:r>
                        <a:rPr dirty="0" sz="2400" b="1">
                          <a:latin typeface="Comic Sans MS"/>
                          <a:cs typeface="Comic Sans MS"/>
                        </a:rPr>
                        <a:t>Prothrombin  </a:t>
                      </a:r>
                      <a:r>
                        <a:rPr dirty="0" sz="2400" b="1">
                          <a:latin typeface="Comic Sans MS"/>
                          <a:cs typeface="Comic Sans MS"/>
                        </a:rPr>
                        <a:t>Thromboplastin  </a:t>
                      </a:r>
                      <a:r>
                        <a:rPr dirty="0" sz="2400" spc="-5" b="1">
                          <a:latin typeface="Comic Sans MS"/>
                          <a:cs typeface="Comic Sans MS"/>
                        </a:rPr>
                        <a:t>Calcium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2400" spc="-5" b="1">
                          <a:latin typeface="Comic Sans MS"/>
                          <a:cs typeface="Comic Sans MS"/>
                        </a:rPr>
                        <a:t>Labile</a:t>
                      </a:r>
                      <a:r>
                        <a:rPr dirty="0" sz="2400" spc="-65" b="1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dirty="0" sz="2400" b="1">
                          <a:latin typeface="Comic Sans MS"/>
                          <a:cs typeface="Comic Sans MS"/>
                        </a:rPr>
                        <a:t>factor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  <a:p>
                      <a:pPr marL="85725" marR="2672080">
                        <a:lnSpc>
                          <a:spcPct val="100000"/>
                        </a:lnSpc>
                        <a:tabLst>
                          <a:tab pos="2224405" algn="l"/>
                        </a:tabLst>
                      </a:pPr>
                      <a:r>
                        <a:rPr dirty="0" sz="2400" spc="-5" b="1">
                          <a:latin typeface="Comic Sans MS"/>
                          <a:cs typeface="Comic Sans MS"/>
                        </a:rPr>
                        <a:t>Stable </a:t>
                      </a:r>
                      <a:r>
                        <a:rPr dirty="0" sz="2400" b="1">
                          <a:latin typeface="Comic Sans MS"/>
                          <a:cs typeface="Comic Sans MS"/>
                        </a:rPr>
                        <a:t>factor  </a:t>
                      </a:r>
                      <a:r>
                        <a:rPr dirty="0" sz="2400" spc="-5" b="1">
                          <a:latin typeface="Comic Sans MS"/>
                          <a:cs typeface="Comic Sans MS"/>
                        </a:rPr>
                        <a:t>Antihemophilic </a:t>
                      </a:r>
                      <a:r>
                        <a:rPr dirty="0" sz="2400" b="1">
                          <a:latin typeface="Comic Sans MS"/>
                          <a:cs typeface="Comic Sans MS"/>
                        </a:rPr>
                        <a:t>factor A  </a:t>
                      </a:r>
                      <a:r>
                        <a:rPr dirty="0" sz="2400" spc="-5" b="1">
                          <a:latin typeface="Comic Sans MS"/>
                          <a:cs typeface="Comic Sans MS"/>
                        </a:rPr>
                        <a:t>Antihemophilic </a:t>
                      </a:r>
                      <a:r>
                        <a:rPr dirty="0" sz="2400" b="1">
                          <a:latin typeface="Comic Sans MS"/>
                          <a:cs typeface="Comic Sans MS"/>
                        </a:rPr>
                        <a:t>factor B  </a:t>
                      </a:r>
                      <a:r>
                        <a:rPr dirty="0" sz="2400" spc="-5" b="1">
                          <a:latin typeface="Comic Sans MS"/>
                          <a:cs typeface="Comic Sans MS"/>
                        </a:rPr>
                        <a:t>Stuart-Power	</a:t>
                      </a:r>
                      <a:r>
                        <a:rPr dirty="0" sz="2400" b="1">
                          <a:latin typeface="Comic Sans MS"/>
                          <a:cs typeface="Comic Sans MS"/>
                        </a:rPr>
                        <a:t>factor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2400" b="1">
                          <a:latin typeface="Comic Sans MS"/>
                          <a:cs typeface="Comic Sans MS"/>
                        </a:rPr>
                        <a:t>Plasma </a:t>
                      </a:r>
                      <a:r>
                        <a:rPr dirty="0" sz="2400" spc="-5" b="1">
                          <a:latin typeface="Comic Sans MS"/>
                          <a:cs typeface="Comic Sans MS"/>
                        </a:rPr>
                        <a:t>thromboplastin</a:t>
                      </a:r>
                      <a:r>
                        <a:rPr dirty="0" sz="2400" spc="-30" b="1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dirty="0" sz="2400" spc="-5" b="1">
                          <a:latin typeface="Comic Sans MS"/>
                          <a:cs typeface="Comic Sans MS"/>
                        </a:rPr>
                        <a:t>antecedent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2400" b="1">
                          <a:latin typeface="Comic Sans MS"/>
                          <a:cs typeface="Comic Sans MS"/>
                        </a:rPr>
                        <a:t>(PTA)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2400" spc="5" b="1">
                          <a:latin typeface="Comic Sans MS"/>
                          <a:cs typeface="Comic Sans MS"/>
                        </a:rPr>
                        <a:t>Hagman</a:t>
                      </a:r>
                      <a:r>
                        <a:rPr dirty="0" sz="2400" spc="-105" b="1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dirty="0" sz="2400" b="1">
                          <a:latin typeface="Comic Sans MS"/>
                          <a:cs typeface="Comic Sans MS"/>
                        </a:rPr>
                        <a:t>factor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2400" spc="-5" b="1">
                          <a:latin typeface="Comic Sans MS"/>
                          <a:cs typeface="Comic Sans MS"/>
                        </a:rPr>
                        <a:t>Fibrin stablizing</a:t>
                      </a:r>
                      <a:r>
                        <a:rPr dirty="0" sz="2400" spc="-15" b="1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dirty="0" sz="2400" spc="-5" b="1">
                          <a:latin typeface="Comic Sans MS"/>
                          <a:cs typeface="Comic Sans MS"/>
                        </a:rPr>
                        <a:t>factors</a:t>
                      </a:r>
                      <a:endParaRPr sz="2400">
                        <a:latin typeface="Comic Sans MS"/>
                        <a:cs typeface="Comic Sans M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651500" y="334962"/>
            <a:ext cx="2665730" cy="646430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 lIns="0" tIns="25400" rIns="0" bIns="0" rtlCol="0" vert="horz">
            <a:spAutoFit/>
          </a:bodyPr>
          <a:lstStyle/>
          <a:p>
            <a:pPr marL="78740" marR="127000">
              <a:lnSpc>
                <a:spcPct val="100000"/>
              </a:lnSpc>
              <a:spcBef>
                <a:spcPts val="200"/>
              </a:spcBef>
            </a:pPr>
            <a:r>
              <a:rPr dirty="0" sz="1800" b="1">
                <a:latin typeface="Arial"/>
                <a:cs typeface="Arial"/>
              </a:rPr>
              <a:t>Circulate in plasma in  </a:t>
            </a:r>
            <a:r>
              <a:rPr dirty="0" sz="1800" spc="-5" b="1">
                <a:latin typeface="Arial"/>
                <a:cs typeface="Arial"/>
              </a:rPr>
              <a:t>inactive</a:t>
            </a:r>
            <a:r>
              <a:rPr dirty="0" sz="1800" spc="-7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sate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292" y="6286703"/>
            <a:ext cx="202565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Times New Roman"/>
                <a:cs typeface="Times New Roman"/>
              </a:rPr>
              <a:t>37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0926" y="102996"/>
            <a:ext cx="3798570" cy="5486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5">
                <a:solidFill>
                  <a:srgbClr val="FF0000"/>
                </a:solidFill>
              </a:rPr>
              <a:t>Blood</a:t>
            </a:r>
            <a:r>
              <a:rPr dirty="0" sz="3600" spc="-50">
                <a:solidFill>
                  <a:srgbClr val="FF0000"/>
                </a:solidFill>
              </a:rPr>
              <a:t> </a:t>
            </a:r>
            <a:r>
              <a:rPr dirty="0" sz="3600" spc="-5">
                <a:solidFill>
                  <a:srgbClr val="FF0000"/>
                </a:solidFill>
              </a:rPr>
              <a:t>coagulation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536244" y="660780"/>
            <a:ext cx="7976870" cy="541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0">
              <a:lnSpc>
                <a:spcPct val="100000"/>
              </a:lnSpc>
            </a:pPr>
            <a:r>
              <a:rPr dirty="0" sz="2400" spc="-5" b="1">
                <a:solidFill>
                  <a:srgbClr val="FF0000"/>
                </a:solidFill>
                <a:latin typeface="Comic Sans MS"/>
                <a:cs typeface="Comic Sans MS"/>
              </a:rPr>
              <a:t>(clot</a:t>
            </a:r>
            <a:r>
              <a:rPr dirty="0" sz="2400" spc="-60" b="1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dirty="0" sz="2400" spc="-5" b="1">
                <a:solidFill>
                  <a:srgbClr val="FF0000"/>
                </a:solidFill>
                <a:latin typeface="Comic Sans MS"/>
                <a:cs typeface="Comic Sans MS"/>
              </a:rPr>
              <a:t>formation)</a:t>
            </a:r>
            <a:endParaRPr sz="24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2250">
              <a:latin typeface="Times New Roman"/>
              <a:cs typeface="Times New Roman"/>
            </a:endParaRPr>
          </a:p>
          <a:p>
            <a:pPr marL="356870" indent="-344170">
              <a:lnSpc>
                <a:spcPts val="3025"/>
              </a:lnSpc>
              <a:buFont typeface="Comic Sans MS"/>
              <a:buChar char="•"/>
              <a:tabLst>
                <a:tab pos="357505" algn="l"/>
              </a:tabLst>
            </a:pPr>
            <a:r>
              <a:rPr dirty="0" sz="2800" spc="5" b="1">
                <a:latin typeface="Comic Sans MS"/>
                <a:cs typeface="Comic Sans MS"/>
              </a:rPr>
              <a:t>A </a:t>
            </a:r>
            <a:r>
              <a:rPr dirty="0" sz="2800" spc="-5" b="1">
                <a:latin typeface="Comic Sans MS"/>
                <a:cs typeface="Comic Sans MS"/>
              </a:rPr>
              <a:t>series </a:t>
            </a:r>
            <a:r>
              <a:rPr dirty="0" sz="2800" spc="5" b="1">
                <a:latin typeface="Comic Sans MS"/>
                <a:cs typeface="Comic Sans MS"/>
              </a:rPr>
              <a:t>of </a:t>
            </a:r>
            <a:r>
              <a:rPr dirty="0" sz="2800" b="1">
                <a:latin typeface="Comic Sans MS"/>
                <a:cs typeface="Comic Sans MS"/>
              </a:rPr>
              <a:t>biochemical reactions leading</a:t>
            </a:r>
            <a:r>
              <a:rPr dirty="0" sz="2800" spc="-175" b="1">
                <a:latin typeface="Comic Sans MS"/>
                <a:cs typeface="Comic Sans MS"/>
              </a:rPr>
              <a:t> </a:t>
            </a:r>
            <a:r>
              <a:rPr dirty="0" sz="2800" spc="-5" b="1">
                <a:latin typeface="Comic Sans MS"/>
                <a:cs typeface="Comic Sans MS"/>
              </a:rPr>
              <a:t>to</a:t>
            </a:r>
            <a:endParaRPr sz="2800">
              <a:latin typeface="Comic Sans MS"/>
              <a:cs typeface="Comic Sans MS"/>
            </a:endParaRPr>
          </a:p>
          <a:p>
            <a:pPr marL="356870">
              <a:lnSpc>
                <a:spcPts val="3025"/>
              </a:lnSpc>
            </a:pPr>
            <a:r>
              <a:rPr dirty="0" sz="2800" b="1">
                <a:latin typeface="Comic Sans MS"/>
                <a:cs typeface="Comic Sans MS"/>
              </a:rPr>
              <a:t>the formation </a:t>
            </a:r>
            <a:r>
              <a:rPr dirty="0" sz="2800" spc="5" b="1">
                <a:latin typeface="Comic Sans MS"/>
                <a:cs typeface="Comic Sans MS"/>
              </a:rPr>
              <a:t>of a </a:t>
            </a:r>
            <a:r>
              <a:rPr dirty="0" sz="2800" b="1">
                <a:latin typeface="Comic Sans MS"/>
                <a:cs typeface="Comic Sans MS"/>
              </a:rPr>
              <a:t>blood</a:t>
            </a:r>
            <a:r>
              <a:rPr dirty="0" sz="2800" spc="-170" b="1">
                <a:latin typeface="Comic Sans MS"/>
                <a:cs typeface="Comic Sans MS"/>
              </a:rPr>
              <a:t> </a:t>
            </a:r>
            <a:r>
              <a:rPr dirty="0" sz="2800" b="1">
                <a:latin typeface="Comic Sans MS"/>
                <a:cs typeface="Comic Sans MS"/>
              </a:rPr>
              <a:t>clot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3500">
              <a:latin typeface="Times New Roman"/>
              <a:cs typeface="Times New Roman"/>
            </a:endParaRPr>
          </a:p>
          <a:p>
            <a:pPr marL="356870" marR="588645" indent="-344170">
              <a:lnSpc>
                <a:spcPct val="80000"/>
              </a:lnSpc>
              <a:buFont typeface="Comic Sans MS"/>
              <a:buChar char="•"/>
              <a:tabLst>
                <a:tab pos="357505" algn="l"/>
                <a:tab pos="1392555" algn="l"/>
              </a:tabLst>
            </a:pPr>
            <a:r>
              <a:rPr dirty="0" sz="2800" b="1">
                <a:latin typeface="Comic Sans MS"/>
                <a:cs typeface="Comic Sans MS"/>
              </a:rPr>
              <a:t>This	reaction leads to the</a:t>
            </a:r>
            <a:r>
              <a:rPr dirty="0" sz="2800" spc="-125" b="1">
                <a:latin typeface="Comic Sans MS"/>
                <a:cs typeface="Comic Sans MS"/>
              </a:rPr>
              <a:t> </a:t>
            </a:r>
            <a:r>
              <a:rPr dirty="0" sz="2800" b="1">
                <a:latin typeface="Comic Sans MS"/>
                <a:cs typeface="Comic Sans MS"/>
              </a:rPr>
              <a:t>activation</a:t>
            </a:r>
            <a:r>
              <a:rPr dirty="0" sz="2800" spc="-80" b="1">
                <a:latin typeface="Comic Sans MS"/>
                <a:cs typeface="Comic Sans MS"/>
              </a:rPr>
              <a:t> </a:t>
            </a:r>
            <a:r>
              <a:rPr dirty="0" sz="2800" spc="5" b="1">
                <a:latin typeface="Comic Sans MS"/>
                <a:cs typeface="Comic Sans MS"/>
              </a:rPr>
              <a:t>of </a:t>
            </a:r>
            <a:r>
              <a:rPr dirty="0" sz="2800" b="1">
                <a:latin typeface="Comic Sans MS"/>
                <a:cs typeface="Comic Sans MS"/>
              </a:rPr>
              <a:t> </a:t>
            </a:r>
            <a:r>
              <a:rPr dirty="0" sz="2800" b="1">
                <a:latin typeface="Comic Sans MS"/>
                <a:cs typeface="Comic Sans MS"/>
              </a:rPr>
              <a:t>thrombin </a:t>
            </a:r>
            <a:r>
              <a:rPr dirty="0" sz="2800" spc="-5" b="1">
                <a:latin typeface="Comic Sans MS"/>
                <a:cs typeface="Comic Sans MS"/>
              </a:rPr>
              <a:t>enzyme from inactive form  </a:t>
            </a:r>
            <a:r>
              <a:rPr dirty="0" sz="2800" b="1">
                <a:latin typeface="Comic Sans MS"/>
                <a:cs typeface="Comic Sans MS"/>
              </a:rPr>
              <a:t>prothrombin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omic Sans MS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6870" marR="738505" indent="-344170">
              <a:lnSpc>
                <a:spcPct val="80000"/>
              </a:lnSpc>
              <a:buFont typeface="Comic Sans MS"/>
              <a:buChar char="•"/>
              <a:tabLst>
                <a:tab pos="357505" algn="l"/>
                <a:tab pos="1998345" algn="l"/>
              </a:tabLst>
            </a:pPr>
            <a:r>
              <a:rPr dirty="0" sz="2800" b="1">
                <a:latin typeface="Comic Sans MS"/>
                <a:cs typeface="Comic Sans MS"/>
              </a:rPr>
              <a:t>Thrombin will change </a:t>
            </a:r>
            <a:r>
              <a:rPr dirty="0" sz="2800" spc="-5" b="1">
                <a:latin typeface="Comic Sans MS"/>
                <a:cs typeface="Comic Sans MS"/>
              </a:rPr>
              <a:t>fibrinogen</a:t>
            </a:r>
            <a:r>
              <a:rPr dirty="0" sz="2800" spc="-130" b="1">
                <a:latin typeface="Comic Sans MS"/>
                <a:cs typeface="Comic Sans MS"/>
              </a:rPr>
              <a:t> </a:t>
            </a:r>
            <a:r>
              <a:rPr dirty="0" sz="2800" spc="5" b="1">
                <a:latin typeface="Comic Sans MS"/>
                <a:cs typeface="Comic Sans MS"/>
              </a:rPr>
              <a:t>(plasma  </a:t>
            </a:r>
            <a:r>
              <a:rPr dirty="0" sz="2800" b="1">
                <a:latin typeface="Comic Sans MS"/>
                <a:cs typeface="Comic Sans MS"/>
              </a:rPr>
              <a:t>protein)	to </a:t>
            </a:r>
            <a:r>
              <a:rPr dirty="0" sz="2800" spc="-5" b="1">
                <a:latin typeface="Comic Sans MS"/>
                <a:cs typeface="Comic Sans MS"/>
              </a:rPr>
              <a:t>fibrin </a:t>
            </a:r>
            <a:r>
              <a:rPr dirty="0" sz="2800" b="1">
                <a:latin typeface="Comic Sans MS"/>
                <a:cs typeface="Comic Sans MS"/>
              </a:rPr>
              <a:t>(insoluble</a:t>
            </a:r>
            <a:r>
              <a:rPr dirty="0" sz="2800" spc="-150" b="1">
                <a:latin typeface="Comic Sans MS"/>
                <a:cs typeface="Comic Sans MS"/>
              </a:rPr>
              <a:t> </a:t>
            </a:r>
            <a:r>
              <a:rPr dirty="0" sz="2800" b="1">
                <a:latin typeface="Comic Sans MS"/>
                <a:cs typeface="Comic Sans MS"/>
              </a:rPr>
              <a:t>protein)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9"/>
              </a:spcBef>
              <a:buFont typeface="Comic Sans MS"/>
              <a:buChar char="•"/>
            </a:pPr>
            <a:endParaRPr sz="2900">
              <a:latin typeface="Times New Roman"/>
              <a:cs typeface="Times New Roman"/>
            </a:endParaRPr>
          </a:p>
          <a:p>
            <a:pPr marL="356870" indent="-344170">
              <a:lnSpc>
                <a:spcPts val="3025"/>
              </a:lnSpc>
              <a:buFont typeface="Comic Sans MS"/>
              <a:buChar char="•"/>
              <a:tabLst>
                <a:tab pos="357505" algn="l"/>
              </a:tabLst>
            </a:pPr>
            <a:r>
              <a:rPr dirty="0" sz="2800" b="1">
                <a:latin typeface="Comic Sans MS"/>
                <a:cs typeface="Comic Sans MS"/>
              </a:rPr>
              <a:t>Prothrombin </a:t>
            </a:r>
            <a:r>
              <a:rPr dirty="0" sz="2800" spc="-5" b="1">
                <a:latin typeface="Comic Sans MS"/>
                <a:cs typeface="Comic Sans MS"/>
              </a:rPr>
              <a:t>(inactive </a:t>
            </a:r>
            <a:r>
              <a:rPr dirty="0" sz="2800" b="1">
                <a:latin typeface="Comic Sans MS"/>
                <a:cs typeface="Comic Sans MS"/>
              </a:rPr>
              <a:t>thrombin) is</a:t>
            </a:r>
            <a:r>
              <a:rPr dirty="0" sz="2800" spc="-155" b="1">
                <a:latin typeface="Comic Sans MS"/>
                <a:cs typeface="Comic Sans MS"/>
              </a:rPr>
              <a:t> </a:t>
            </a:r>
            <a:r>
              <a:rPr dirty="0" sz="2800" b="1">
                <a:latin typeface="Comic Sans MS"/>
                <a:cs typeface="Comic Sans MS"/>
              </a:rPr>
              <a:t>activated</a:t>
            </a:r>
            <a:endParaRPr sz="2800">
              <a:latin typeface="Comic Sans MS"/>
              <a:cs typeface="Comic Sans MS"/>
            </a:endParaRPr>
          </a:p>
          <a:p>
            <a:pPr marL="356870">
              <a:lnSpc>
                <a:spcPts val="3025"/>
              </a:lnSpc>
            </a:pPr>
            <a:r>
              <a:rPr dirty="0" sz="2800" spc="-5" b="1">
                <a:latin typeface="Comic Sans MS"/>
                <a:cs typeface="Comic Sans MS"/>
              </a:rPr>
              <a:t>by </a:t>
            </a:r>
            <a:r>
              <a:rPr dirty="0" sz="2800" b="1">
                <a:latin typeface="Comic Sans MS"/>
                <a:cs typeface="Comic Sans MS"/>
              </a:rPr>
              <a:t>a long </a:t>
            </a:r>
            <a:r>
              <a:rPr dirty="0" sz="2800" spc="-5" b="1">
                <a:latin typeface="Comic Sans MS"/>
                <a:cs typeface="Comic Sans MS"/>
              </a:rPr>
              <a:t>intrinsic </a:t>
            </a:r>
            <a:r>
              <a:rPr dirty="0" sz="2800" spc="5" b="1">
                <a:latin typeface="Comic Sans MS"/>
                <a:cs typeface="Comic Sans MS"/>
              </a:rPr>
              <a:t>or short</a:t>
            </a:r>
            <a:r>
              <a:rPr dirty="0" sz="2800" spc="-95" b="1">
                <a:latin typeface="Comic Sans MS"/>
                <a:cs typeface="Comic Sans MS"/>
              </a:rPr>
              <a:t> </a:t>
            </a:r>
            <a:r>
              <a:rPr dirty="0" sz="2800" spc="-5" b="1">
                <a:latin typeface="Comic Sans MS"/>
                <a:cs typeface="Comic Sans MS"/>
              </a:rPr>
              <a:t>extrinsic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0668" y="5970523"/>
            <a:ext cx="1604645" cy="44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10" b="1">
                <a:latin typeface="Comic Sans MS"/>
                <a:cs typeface="Comic Sans MS"/>
              </a:rPr>
              <a:t>p</a:t>
            </a:r>
            <a:r>
              <a:rPr dirty="0" sz="2800" spc="5" b="1">
                <a:latin typeface="Comic Sans MS"/>
                <a:cs typeface="Comic Sans MS"/>
              </a:rPr>
              <a:t>athways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" y="76200"/>
            <a:ext cx="2786380" cy="400050"/>
          </a:xfrm>
          <a:custGeom>
            <a:avLst/>
            <a:gdLst/>
            <a:ahLst/>
            <a:cxnLst/>
            <a:rect l="l" t="t" r="r" b="b"/>
            <a:pathLst>
              <a:path w="2786380" h="400050">
                <a:moveTo>
                  <a:pt x="0" y="400050"/>
                </a:moveTo>
                <a:lnTo>
                  <a:pt x="2786126" y="400050"/>
                </a:lnTo>
                <a:lnTo>
                  <a:pt x="2786126" y="0"/>
                </a:lnTo>
                <a:lnTo>
                  <a:pt x="0" y="0"/>
                </a:lnTo>
                <a:lnTo>
                  <a:pt x="0" y="400050"/>
                </a:lnTo>
                <a:close/>
              </a:path>
            </a:pathLst>
          </a:custGeom>
          <a:ln w="25400">
            <a:solidFill>
              <a:srgbClr val="D162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939" y="115061"/>
            <a:ext cx="2634615" cy="3149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5">
                <a:latin typeface="Arial"/>
                <a:cs typeface="Arial"/>
              </a:rPr>
              <a:t>The </a:t>
            </a:r>
            <a:r>
              <a:rPr dirty="0" sz="2000" spc="-5">
                <a:latin typeface="Arial"/>
                <a:cs typeface="Arial"/>
              </a:rPr>
              <a:t>Intrinsic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Pathway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9401" y="1143000"/>
            <a:ext cx="2856230" cy="400050"/>
          </a:xfrm>
          <a:prstGeom prst="rect">
            <a:avLst/>
          </a:prstGeom>
          <a:ln w="25400">
            <a:solidFill>
              <a:srgbClr val="D16248"/>
            </a:solidFill>
          </a:ln>
        </p:spPr>
        <p:txBody>
          <a:bodyPr wrap="square" lIns="0" tIns="26034" rIns="0" bIns="0" rtlCol="0" vert="horz">
            <a:spAutoFit/>
          </a:bodyPr>
          <a:lstStyle/>
          <a:p>
            <a:pPr marL="80645">
              <a:lnSpc>
                <a:spcPct val="100000"/>
              </a:lnSpc>
              <a:spcBef>
                <a:spcPts val="204"/>
              </a:spcBef>
            </a:pPr>
            <a:r>
              <a:rPr dirty="0" sz="2000" spc="5" b="1">
                <a:latin typeface="Arial"/>
                <a:cs typeface="Arial"/>
              </a:rPr>
              <a:t>The </a:t>
            </a:r>
            <a:r>
              <a:rPr dirty="0" sz="2000" spc="-5" b="1">
                <a:latin typeface="Arial"/>
                <a:cs typeface="Arial"/>
              </a:rPr>
              <a:t>Extrinsic</a:t>
            </a:r>
            <a:r>
              <a:rPr dirty="0" sz="2000" spc="-7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Pathway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1945513"/>
            <a:ext cx="50609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F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XII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2975" y="1945513"/>
            <a:ext cx="63500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F</a:t>
            </a:r>
            <a:r>
              <a:rPr dirty="0" sz="1800" spc="-8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XIIa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434" y="1947926"/>
            <a:ext cx="1497330" cy="222250"/>
          </a:xfrm>
          <a:custGeom>
            <a:avLst/>
            <a:gdLst/>
            <a:ahLst/>
            <a:cxnLst/>
            <a:rect l="l" t="t" r="r" b="b"/>
            <a:pathLst>
              <a:path w="1497330" h="222250">
                <a:moveTo>
                  <a:pt x="1454011" y="88264"/>
                </a:moveTo>
                <a:lnTo>
                  <a:pt x="1363637" y="88264"/>
                </a:lnTo>
                <a:lnTo>
                  <a:pt x="1364018" y="132714"/>
                </a:lnTo>
                <a:lnTo>
                  <a:pt x="1346260" y="132845"/>
                </a:lnTo>
                <a:lnTo>
                  <a:pt x="1275753" y="222250"/>
                </a:lnTo>
                <a:lnTo>
                  <a:pt x="1497241" y="109474"/>
                </a:lnTo>
                <a:lnTo>
                  <a:pt x="1454011" y="88264"/>
                </a:lnTo>
                <a:close/>
              </a:path>
              <a:path w="1497330" h="222250">
                <a:moveTo>
                  <a:pt x="1345937" y="88396"/>
                </a:moveTo>
                <a:lnTo>
                  <a:pt x="0" y="98425"/>
                </a:lnTo>
                <a:lnTo>
                  <a:pt x="330" y="142748"/>
                </a:lnTo>
                <a:lnTo>
                  <a:pt x="1346260" y="132845"/>
                </a:lnTo>
                <a:lnTo>
                  <a:pt x="1363828" y="110569"/>
                </a:lnTo>
                <a:lnTo>
                  <a:pt x="1363826" y="110411"/>
                </a:lnTo>
                <a:lnTo>
                  <a:pt x="1345937" y="88396"/>
                </a:lnTo>
                <a:close/>
              </a:path>
              <a:path w="1497330" h="222250">
                <a:moveTo>
                  <a:pt x="1363828" y="110569"/>
                </a:moveTo>
                <a:lnTo>
                  <a:pt x="1346260" y="132845"/>
                </a:lnTo>
                <a:lnTo>
                  <a:pt x="1364018" y="132714"/>
                </a:lnTo>
                <a:lnTo>
                  <a:pt x="1363828" y="110569"/>
                </a:lnTo>
                <a:close/>
              </a:path>
              <a:path w="1497330" h="222250">
                <a:moveTo>
                  <a:pt x="1363637" y="88264"/>
                </a:moveTo>
                <a:lnTo>
                  <a:pt x="1345937" y="88396"/>
                </a:lnTo>
                <a:lnTo>
                  <a:pt x="1363826" y="110411"/>
                </a:lnTo>
                <a:lnTo>
                  <a:pt x="1363637" y="88264"/>
                </a:lnTo>
                <a:close/>
              </a:path>
              <a:path w="1497330" h="222250">
                <a:moveTo>
                  <a:pt x="1274102" y="0"/>
                </a:moveTo>
                <a:lnTo>
                  <a:pt x="1345937" y="88396"/>
                </a:lnTo>
                <a:lnTo>
                  <a:pt x="1454011" y="88264"/>
                </a:lnTo>
                <a:lnTo>
                  <a:pt x="12741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56310" y="640079"/>
            <a:ext cx="1229995" cy="1108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-254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Blood  trauma or  </a:t>
            </a:r>
            <a:r>
              <a:rPr dirty="0" sz="1800" spc="5">
                <a:latin typeface="Arial"/>
                <a:cs typeface="Arial"/>
              </a:rPr>
              <a:t>contact</a:t>
            </a:r>
            <a:r>
              <a:rPr dirty="0" sz="1800" spc="-13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with  </a:t>
            </a:r>
            <a:r>
              <a:rPr dirty="0" sz="1800">
                <a:latin typeface="Arial"/>
                <a:cs typeface="Arial"/>
              </a:rPr>
              <a:t>collagen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77111" y="1600072"/>
            <a:ext cx="190500" cy="382905"/>
          </a:xfrm>
          <a:custGeom>
            <a:avLst/>
            <a:gdLst/>
            <a:ahLst/>
            <a:cxnLst/>
            <a:rect l="l" t="t" r="r" b="b"/>
            <a:pathLst>
              <a:path w="190500" h="382905">
                <a:moveTo>
                  <a:pt x="77088" y="0"/>
                </a:moveTo>
                <a:lnTo>
                  <a:pt x="76581" y="114300"/>
                </a:lnTo>
                <a:lnTo>
                  <a:pt x="114681" y="114553"/>
                </a:lnTo>
                <a:lnTo>
                  <a:pt x="115188" y="253"/>
                </a:lnTo>
                <a:lnTo>
                  <a:pt x="77088" y="0"/>
                </a:lnTo>
                <a:close/>
              </a:path>
              <a:path w="190500" h="382905">
                <a:moveTo>
                  <a:pt x="0" y="191769"/>
                </a:moveTo>
                <a:lnTo>
                  <a:pt x="94487" y="382650"/>
                </a:lnTo>
                <a:lnTo>
                  <a:pt x="152185" y="268477"/>
                </a:lnTo>
                <a:lnTo>
                  <a:pt x="94996" y="268477"/>
                </a:lnTo>
                <a:lnTo>
                  <a:pt x="92934" y="266813"/>
                </a:lnTo>
                <a:lnTo>
                  <a:pt x="75946" y="266700"/>
                </a:lnTo>
                <a:lnTo>
                  <a:pt x="76006" y="253144"/>
                </a:lnTo>
                <a:lnTo>
                  <a:pt x="0" y="191769"/>
                </a:lnTo>
                <a:close/>
              </a:path>
              <a:path w="190500" h="382905">
                <a:moveTo>
                  <a:pt x="97058" y="266840"/>
                </a:moveTo>
                <a:lnTo>
                  <a:pt x="94996" y="268477"/>
                </a:lnTo>
                <a:lnTo>
                  <a:pt x="152185" y="268477"/>
                </a:lnTo>
                <a:lnTo>
                  <a:pt x="152955" y="266953"/>
                </a:lnTo>
                <a:lnTo>
                  <a:pt x="114046" y="266953"/>
                </a:lnTo>
                <a:lnTo>
                  <a:pt x="97058" y="266840"/>
                </a:lnTo>
                <a:close/>
              </a:path>
              <a:path w="190500" h="382905">
                <a:moveTo>
                  <a:pt x="114106" y="253306"/>
                </a:moveTo>
                <a:lnTo>
                  <a:pt x="97058" y="266840"/>
                </a:lnTo>
                <a:lnTo>
                  <a:pt x="114046" y="266953"/>
                </a:lnTo>
                <a:lnTo>
                  <a:pt x="114106" y="253306"/>
                </a:lnTo>
                <a:close/>
              </a:path>
              <a:path w="190500" h="382905">
                <a:moveTo>
                  <a:pt x="190500" y="192659"/>
                </a:moveTo>
                <a:lnTo>
                  <a:pt x="114106" y="253306"/>
                </a:lnTo>
                <a:lnTo>
                  <a:pt x="114046" y="266953"/>
                </a:lnTo>
                <a:lnTo>
                  <a:pt x="152955" y="266953"/>
                </a:lnTo>
                <a:lnTo>
                  <a:pt x="190500" y="192659"/>
                </a:lnTo>
                <a:close/>
              </a:path>
              <a:path w="190500" h="382905">
                <a:moveTo>
                  <a:pt x="76453" y="152400"/>
                </a:moveTo>
                <a:lnTo>
                  <a:pt x="76006" y="253144"/>
                </a:lnTo>
                <a:lnTo>
                  <a:pt x="92934" y="266813"/>
                </a:lnTo>
                <a:lnTo>
                  <a:pt x="97058" y="266840"/>
                </a:lnTo>
                <a:lnTo>
                  <a:pt x="114106" y="253306"/>
                </a:lnTo>
                <a:lnTo>
                  <a:pt x="114553" y="152653"/>
                </a:lnTo>
                <a:lnTo>
                  <a:pt x="76453" y="152400"/>
                </a:lnTo>
                <a:close/>
              </a:path>
              <a:path w="190500" h="382905">
                <a:moveTo>
                  <a:pt x="76006" y="253144"/>
                </a:moveTo>
                <a:lnTo>
                  <a:pt x="75946" y="266700"/>
                </a:lnTo>
                <a:lnTo>
                  <a:pt x="92934" y="266813"/>
                </a:lnTo>
                <a:lnTo>
                  <a:pt x="76006" y="253144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19730" y="2209800"/>
            <a:ext cx="190500" cy="838200"/>
          </a:xfrm>
          <a:custGeom>
            <a:avLst/>
            <a:gdLst/>
            <a:ahLst/>
            <a:cxnLst/>
            <a:rect l="l" t="t" r="r" b="b"/>
            <a:pathLst>
              <a:path w="190500" h="838200">
                <a:moveTo>
                  <a:pt x="115569" y="0"/>
                </a:moveTo>
                <a:lnTo>
                  <a:pt x="77469" y="0"/>
                </a:lnTo>
                <a:lnTo>
                  <a:pt x="77216" y="114300"/>
                </a:lnTo>
                <a:lnTo>
                  <a:pt x="115316" y="114300"/>
                </a:lnTo>
                <a:lnTo>
                  <a:pt x="115569" y="0"/>
                </a:lnTo>
                <a:close/>
              </a:path>
              <a:path w="190500" h="838200">
                <a:moveTo>
                  <a:pt x="115188" y="152400"/>
                </a:moveTo>
                <a:lnTo>
                  <a:pt x="77088" y="152400"/>
                </a:lnTo>
                <a:lnTo>
                  <a:pt x="76962" y="266700"/>
                </a:lnTo>
                <a:lnTo>
                  <a:pt x="115062" y="266700"/>
                </a:lnTo>
                <a:lnTo>
                  <a:pt x="115188" y="152400"/>
                </a:lnTo>
                <a:close/>
              </a:path>
              <a:path w="190500" h="838200">
                <a:moveTo>
                  <a:pt x="114935" y="304800"/>
                </a:moveTo>
                <a:lnTo>
                  <a:pt x="76835" y="304800"/>
                </a:lnTo>
                <a:lnTo>
                  <a:pt x="76581" y="419100"/>
                </a:lnTo>
                <a:lnTo>
                  <a:pt x="114681" y="419100"/>
                </a:lnTo>
                <a:lnTo>
                  <a:pt x="114935" y="304800"/>
                </a:lnTo>
                <a:close/>
              </a:path>
              <a:path w="190500" h="838200">
                <a:moveTo>
                  <a:pt x="114681" y="457200"/>
                </a:moveTo>
                <a:lnTo>
                  <a:pt x="76581" y="457200"/>
                </a:lnTo>
                <a:lnTo>
                  <a:pt x="76326" y="571500"/>
                </a:lnTo>
                <a:lnTo>
                  <a:pt x="114426" y="571500"/>
                </a:lnTo>
                <a:lnTo>
                  <a:pt x="114681" y="457200"/>
                </a:lnTo>
                <a:close/>
              </a:path>
              <a:path w="190500" h="838200">
                <a:moveTo>
                  <a:pt x="0" y="647573"/>
                </a:moveTo>
                <a:lnTo>
                  <a:pt x="94868" y="838200"/>
                </a:lnTo>
                <a:lnTo>
                  <a:pt x="152285" y="723900"/>
                </a:lnTo>
                <a:lnTo>
                  <a:pt x="76073" y="723900"/>
                </a:lnTo>
                <a:lnTo>
                  <a:pt x="76089" y="708627"/>
                </a:lnTo>
                <a:lnTo>
                  <a:pt x="0" y="647573"/>
                </a:lnTo>
                <a:close/>
              </a:path>
              <a:path w="190500" h="838200">
                <a:moveTo>
                  <a:pt x="76089" y="708627"/>
                </a:moveTo>
                <a:lnTo>
                  <a:pt x="76073" y="723900"/>
                </a:lnTo>
                <a:lnTo>
                  <a:pt x="95123" y="723900"/>
                </a:lnTo>
                <a:lnTo>
                  <a:pt x="76089" y="708627"/>
                </a:lnTo>
                <a:close/>
              </a:path>
              <a:path w="190500" h="838200">
                <a:moveTo>
                  <a:pt x="114300" y="609600"/>
                </a:moveTo>
                <a:lnTo>
                  <a:pt x="76200" y="609600"/>
                </a:lnTo>
                <a:lnTo>
                  <a:pt x="76170" y="708692"/>
                </a:lnTo>
                <a:lnTo>
                  <a:pt x="95123" y="723900"/>
                </a:lnTo>
                <a:lnTo>
                  <a:pt x="114189" y="708692"/>
                </a:lnTo>
                <a:lnTo>
                  <a:pt x="114300" y="609600"/>
                </a:lnTo>
                <a:close/>
              </a:path>
              <a:path w="190500" h="838200">
                <a:moveTo>
                  <a:pt x="114189" y="708692"/>
                </a:moveTo>
                <a:lnTo>
                  <a:pt x="95123" y="723900"/>
                </a:lnTo>
                <a:lnTo>
                  <a:pt x="114173" y="723900"/>
                </a:lnTo>
                <a:lnTo>
                  <a:pt x="114189" y="708692"/>
                </a:lnTo>
                <a:close/>
              </a:path>
              <a:path w="190500" h="838200">
                <a:moveTo>
                  <a:pt x="190500" y="647826"/>
                </a:moveTo>
                <a:lnTo>
                  <a:pt x="114270" y="708627"/>
                </a:lnTo>
                <a:lnTo>
                  <a:pt x="114173" y="723900"/>
                </a:lnTo>
                <a:lnTo>
                  <a:pt x="152285" y="723900"/>
                </a:lnTo>
                <a:lnTo>
                  <a:pt x="190500" y="647826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667000" y="2286000"/>
            <a:ext cx="1422400" cy="523875"/>
          </a:xfrm>
          <a:prstGeom prst="rect">
            <a:avLst/>
          </a:prstGeom>
          <a:ln w="25400">
            <a:solidFill>
              <a:srgbClr val="0000CC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algn="ctr" marL="5080">
              <a:lnSpc>
                <a:spcPct val="100000"/>
              </a:lnSpc>
              <a:spcBef>
                <a:spcPts val="235"/>
              </a:spcBef>
            </a:pPr>
            <a:r>
              <a:rPr dirty="0" sz="1400" spc="-20">
                <a:latin typeface="Arial"/>
                <a:cs typeface="Arial"/>
              </a:rPr>
              <a:t>HMW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Kininogen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Prekallikrein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81200" y="3012820"/>
            <a:ext cx="1219200" cy="222250"/>
          </a:xfrm>
          <a:custGeom>
            <a:avLst/>
            <a:gdLst/>
            <a:ahLst/>
            <a:cxnLst/>
            <a:rect l="l" t="t" r="r" b="b"/>
            <a:pathLst>
              <a:path w="1219200" h="222250">
                <a:moveTo>
                  <a:pt x="997076" y="0"/>
                </a:moveTo>
                <a:lnTo>
                  <a:pt x="1068095" y="89002"/>
                </a:lnTo>
                <a:lnTo>
                  <a:pt x="1085850" y="89026"/>
                </a:lnTo>
                <a:lnTo>
                  <a:pt x="1085850" y="133476"/>
                </a:lnTo>
                <a:lnTo>
                  <a:pt x="1068024" y="133476"/>
                </a:lnTo>
                <a:lnTo>
                  <a:pt x="996823" y="222250"/>
                </a:lnTo>
                <a:lnTo>
                  <a:pt x="1174877" y="133476"/>
                </a:lnTo>
                <a:lnTo>
                  <a:pt x="1085850" y="133476"/>
                </a:lnTo>
                <a:lnTo>
                  <a:pt x="1174927" y="133452"/>
                </a:lnTo>
                <a:lnTo>
                  <a:pt x="1219200" y="111378"/>
                </a:lnTo>
                <a:lnTo>
                  <a:pt x="997076" y="0"/>
                </a:lnTo>
                <a:close/>
              </a:path>
              <a:path w="1219200" h="222250">
                <a:moveTo>
                  <a:pt x="1085850" y="111251"/>
                </a:moveTo>
                <a:lnTo>
                  <a:pt x="1068044" y="133452"/>
                </a:lnTo>
                <a:lnTo>
                  <a:pt x="1085850" y="133476"/>
                </a:lnTo>
                <a:lnTo>
                  <a:pt x="1085850" y="111251"/>
                </a:lnTo>
                <a:close/>
              </a:path>
              <a:path w="1219200" h="222250">
                <a:moveTo>
                  <a:pt x="0" y="87502"/>
                </a:moveTo>
                <a:lnTo>
                  <a:pt x="0" y="131952"/>
                </a:lnTo>
                <a:lnTo>
                  <a:pt x="1068044" y="133452"/>
                </a:lnTo>
                <a:lnTo>
                  <a:pt x="1085850" y="111251"/>
                </a:lnTo>
                <a:lnTo>
                  <a:pt x="1068095" y="89002"/>
                </a:lnTo>
                <a:lnTo>
                  <a:pt x="0" y="87502"/>
                </a:lnTo>
                <a:close/>
              </a:path>
              <a:path w="1219200" h="222250">
                <a:moveTo>
                  <a:pt x="1068095" y="89002"/>
                </a:moveTo>
                <a:lnTo>
                  <a:pt x="1085850" y="111251"/>
                </a:lnTo>
                <a:lnTo>
                  <a:pt x="1085850" y="89026"/>
                </a:lnTo>
                <a:lnTo>
                  <a:pt x="1068095" y="890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603375" y="2936747"/>
            <a:ext cx="37909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F</a:t>
            </a:r>
            <a:r>
              <a:rPr dirty="0" sz="1800" spc="-25">
                <a:latin typeface="Arial"/>
                <a:cs typeface="Arial"/>
              </a:rPr>
              <a:t>X</a:t>
            </a:r>
            <a:r>
              <a:rPr dirty="0" sz="180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99205" y="2936747"/>
            <a:ext cx="50609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F</a:t>
            </a:r>
            <a:r>
              <a:rPr dirty="0" sz="1800" spc="-25">
                <a:latin typeface="Arial"/>
                <a:cs typeface="Arial"/>
              </a:rPr>
              <a:t>X</a:t>
            </a:r>
            <a:r>
              <a:rPr dirty="0" sz="1800">
                <a:latin typeface="Arial"/>
                <a:cs typeface="Arial"/>
              </a:rPr>
              <a:t>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09950" y="3200400"/>
            <a:ext cx="190500" cy="457200"/>
          </a:xfrm>
          <a:custGeom>
            <a:avLst/>
            <a:gdLst/>
            <a:ahLst/>
            <a:cxnLst/>
            <a:rect l="l" t="t" r="r" b="b"/>
            <a:pathLst>
              <a:path w="190500" h="457200">
                <a:moveTo>
                  <a:pt x="114300" y="0"/>
                </a:moveTo>
                <a:lnTo>
                  <a:pt x="76200" y="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  <a:path w="190500" h="457200">
                <a:moveTo>
                  <a:pt x="0" y="266700"/>
                </a:moveTo>
                <a:lnTo>
                  <a:pt x="95250" y="457200"/>
                </a:lnTo>
                <a:lnTo>
                  <a:pt x="152400" y="342900"/>
                </a:lnTo>
                <a:lnTo>
                  <a:pt x="76200" y="342900"/>
                </a:lnTo>
                <a:lnTo>
                  <a:pt x="76200" y="327660"/>
                </a:lnTo>
                <a:lnTo>
                  <a:pt x="0" y="266700"/>
                </a:lnTo>
                <a:close/>
              </a:path>
              <a:path w="190500" h="457200">
                <a:moveTo>
                  <a:pt x="76200" y="327660"/>
                </a:moveTo>
                <a:lnTo>
                  <a:pt x="76200" y="342900"/>
                </a:lnTo>
                <a:lnTo>
                  <a:pt x="95250" y="342900"/>
                </a:lnTo>
                <a:lnTo>
                  <a:pt x="76200" y="327660"/>
                </a:lnTo>
                <a:close/>
              </a:path>
              <a:path w="190500" h="457200">
                <a:moveTo>
                  <a:pt x="114300" y="304800"/>
                </a:moveTo>
                <a:lnTo>
                  <a:pt x="76200" y="304800"/>
                </a:lnTo>
                <a:lnTo>
                  <a:pt x="76200" y="327660"/>
                </a:lnTo>
                <a:lnTo>
                  <a:pt x="95250" y="342900"/>
                </a:lnTo>
                <a:lnTo>
                  <a:pt x="114300" y="327660"/>
                </a:lnTo>
                <a:lnTo>
                  <a:pt x="114300" y="304800"/>
                </a:lnTo>
                <a:close/>
              </a:path>
              <a:path w="190500" h="457200">
                <a:moveTo>
                  <a:pt x="114300" y="327660"/>
                </a:moveTo>
                <a:lnTo>
                  <a:pt x="95250" y="342900"/>
                </a:lnTo>
                <a:lnTo>
                  <a:pt x="114300" y="342900"/>
                </a:lnTo>
                <a:lnTo>
                  <a:pt x="114300" y="327660"/>
                </a:lnTo>
                <a:close/>
              </a:path>
              <a:path w="190500" h="457200">
                <a:moveTo>
                  <a:pt x="190500" y="266700"/>
                </a:moveTo>
                <a:lnTo>
                  <a:pt x="114300" y="327660"/>
                </a:lnTo>
                <a:lnTo>
                  <a:pt x="114300" y="342900"/>
                </a:lnTo>
                <a:lnTo>
                  <a:pt x="152400" y="342900"/>
                </a:lnTo>
                <a:lnTo>
                  <a:pt x="190500" y="266700"/>
                </a:lnTo>
                <a:close/>
              </a:path>
              <a:path w="190500" h="457200">
                <a:moveTo>
                  <a:pt x="114300" y="152400"/>
                </a:moveTo>
                <a:lnTo>
                  <a:pt x="76200" y="152400"/>
                </a:lnTo>
                <a:lnTo>
                  <a:pt x="76200" y="266700"/>
                </a:lnTo>
                <a:lnTo>
                  <a:pt x="114300" y="266700"/>
                </a:lnTo>
                <a:lnTo>
                  <a:pt x="114300" y="15240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971800" y="3623945"/>
            <a:ext cx="1219200" cy="222250"/>
          </a:xfrm>
          <a:custGeom>
            <a:avLst/>
            <a:gdLst/>
            <a:ahLst/>
            <a:cxnLst/>
            <a:rect l="l" t="t" r="r" b="b"/>
            <a:pathLst>
              <a:path w="1219200" h="222250">
                <a:moveTo>
                  <a:pt x="997076" y="0"/>
                </a:moveTo>
                <a:lnTo>
                  <a:pt x="1068097" y="89004"/>
                </a:lnTo>
                <a:lnTo>
                  <a:pt x="1085850" y="89026"/>
                </a:lnTo>
                <a:lnTo>
                  <a:pt x="1085850" y="133476"/>
                </a:lnTo>
                <a:lnTo>
                  <a:pt x="1068024" y="133476"/>
                </a:lnTo>
                <a:lnTo>
                  <a:pt x="996823" y="222249"/>
                </a:lnTo>
                <a:lnTo>
                  <a:pt x="1174877" y="133476"/>
                </a:lnTo>
                <a:lnTo>
                  <a:pt x="1085850" y="133476"/>
                </a:lnTo>
                <a:lnTo>
                  <a:pt x="1174923" y="133454"/>
                </a:lnTo>
                <a:lnTo>
                  <a:pt x="1219200" y="111378"/>
                </a:lnTo>
                <a:lnTo>
                  <a:pt x="997076" y="0"/>
                </a:lnTo>
                <a:close/>
              </a:path>
              <a:path w="1219200" h="222250">
                <a:moveTo>
                  <a:pt x="1085850" y="111251"/>
                </a:moveTo>
                <a:lnTo>
                  <a:pt x="1068042" y="133454"/>
                </a:lnTo>
                <a:lnTo>
                  <a:pt x="1085850" y="133476"/>
                </a:lnTo>
                <a:lnTo>
                  <a:pt x="1085850" y="111251"/>
                </a:lnTo>
                <a:close/>
              </a:path>
              <a:path w="1219200" h="222250">
                <a:moveTo>
                  <a:pt x="0" y="87629"/>
                </a:moveTo>
                <a:lnTo>
                  <a:pt x="0" y="132079"/>
                </a:lnTo>
                <a:lnTo>
                  <a:pt x="1068042" y="133454"/>
                </a:lnTo>
                <a:lnTo>
                  <a:pt x="1085850" y="111251"/>
                </a:lnTo>
                <a:lnTo>
                  <a:pt x="1068097" y="89004"/>
                </a:lnTo>
                <a:lnTo>
                  <a:pt x="0" y="87629"/>
                </a:lnTo>
                <a:close/>
              </a:path>
              <a:path w="1219200" h="222250">
                <a:moveTo>
                  <a:pt x="1068097" y="89004"/>
                </a:moveTo>
                <a:lnTo>
                  <a:pt x="1085850" y="111251"/>
                </a:lnTo>
                <a:lnTo>
                  <a:pt x="1085850" y="89026"/>
                </a:lnTo>
                <a:lnTo>
                  <a:pt x="1068097" y="89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460751" y="3546602"/>
            <a:ext cx="44704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F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IX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95064" y="3546602"/>
            <a:ext cx="57023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F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IXa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24350" y="3886200"/>
            <a:ext cx="190500" cy="1066800"/>
          </a:xfrm>
          <a:custGeom>
            <a:avLst/>
            <a:gdLst/>
            <a:ahLst/>
            <a:cxnLst/>
            <a:rect l="l" t="t" r="r" b="b"/>
            <a:pathLst>
              <a:path w="190500" h="1066800">
                <a:moveTo>
                  <a:pt x="114300" y="0"/>
                </a:moveTo>
                <a:lnTo>
                  <a:pt x="76200" y="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  <a:path w="190500" h="1066800">
                <a:moveTo>
                  <a:pt x="114300" y="152400"/>
                </a:moveTo>
                <a:lnTo>
                  <a:pt x="76200" y="152400"/>
                </a:lnTo>
                <a:lnTo>
                  <a:pt x="76200" y="266700"/>
                </a:lnTo>
                <a:lnTo>
                  <a:pt x="114300" y="266700"/>
                </a:lnTo>
                <a:lnTo>
                  <a:pt x="114300" y="152400"/>
                </a:lnTo>
                <a:close/>
              </a:path>
              <a:path w="190500" h="1066800">
                <a:moveTo>
                  <a:pt x="114300" y="304800"/>
                </a:moveTo>
                <a:lnTo>
                  <a:pt x="76200" y="304800"/>
                </a:lnTo>
                <a:lnTo>
                  <a:pt x="76200" y="419100"/>
                </a:lnTo>
                <a:lnTo>
                  <a:pt x="114300" y="419100"/>
                </a:lnTo>
                <a:lnTo>
                  <a:pt x="114300" y="304800"/>
                </a:lnTo>
                <a:close/>
              </a:path>
              <a:path w="190500" h="1066800">
                <a:moveTo>
                  <a:pt x="114300" y="457200"/>
                </a:moveTo>
                <a:lnTo>
                  <a:pt x="76200" y="457200"/>
                </a:lnTo>
                <a:lnTo>
                  <a:pt x="76200" y="571500"/>
                </a:lnTo>
                <a:lnTo>
                  <a:pt x="114300" y="571500"/>
                </a:lnTo>
                <a:lnTo>
                  <a:pt x="114300" y="457200"/>
                </a:lnTo>
                <a:close/>
              </a:path>
              <a:path w="190500" h="1066800">
                <a:moveTo>
                  <a:pt x="114300" y="609600"/>
                </a:moveTo>
                <a:lnTo>
                  <a:pt x="76200" y="609600"/>
                </a:lnTo>
                <a:lnTo>
                  <a:pt x="76200" y="723900"/>
                </a:lnTo>
                <a:lnTo>
                  <a:pt x="114300" y="723900"/>
                </a:lnTo>
                <a:lnTo>
                  <a:pt x="114300" y="609600"/>
                </a:lnTo>
                <a:close/>
              </a:path>
              <a:path w="190500" h="1066800">
                <a:moveTo>
                  <a:pt x="0" y="876300"/>
                </a:moveTo>
                <a:lnTo>
                  <a:pt x="95250" y="1066800"/>
                </a:lnTo>
                <a:lnTo>
                  <a:pt x="152400" y="952500"/>
                </a:lnTo>
                <a:lnTo>
                  <a:pt x="76200" y="952500"/>
                </a:lnTo>
                <a:lnTo>
                  <a:pt x="76200" y="937260"/>
                </a:lnTo>
                <a:lnTo>
                  <a:pt x="0" y="876300"/>
                </a:lnTo>
                <a:close/>
              </a:path>
              <a:path w="190500" h="1066800">
                <a:moveTo>
                  <a:pt x="76200" y="937260"/>
                </a:moveTo>
                <a:lnTo>
                  <a:pt x="76200" y="952500"/>
                </a:lnTo>
                <a:lnTo>
                  <a:pt x="95250" y="952500"/>
                </a:lnTo>
                <a:lnTo>
                  <a:pt x="76200" y="937260"/>
                </a:lnTo>
                <a:close/>
              </a:path>
              <a:path w="190500" h="1066800">
                <a:moveTo>
                  <a:pt x="114300" y="914400"/>
                </a:moveTo>
                <a:lnTo>
                  <a:pt x="76200" y="914400"/>
                </a:lnTo>
                <a:lnTo>
                  <a:pt x="76200" y="937260"/>
                </a:lnTo>
                <a:lnTo>
                  <a:pt x="95250" y="952500"/>
                </a:lnTo>
                <a:lnTo>
                  <a:pt x="114300" y="937260"/>
                </a:lnTo>
                <a:lnTo>
                  <a:pt x="114300" y="914400"/>
                </a:lnTo>
                <a:close/>
              </a:path>
              <a:path w="190500" h="1066800">
                <a:moveTo>
                  <a:pt x="114300" y="937260"/>
                </a:moveTo>
                <a:lnTo>
                  <a:pt x="95250" y="952500"/>
                </a:lnTo>
                <a:lnTo>
                  <a:pt x="114300" y="952500"/>
                </a:lnTo>
                <a:lnTo>
                  <a:pt x="114300" y="937260"/>
                </a:lnTo>
                <a:close/>
              </a:path>
              <a:path w="190500" h="1066800">
                <a:moveTo>
                  <a:pt x="190500" y="876300"/>
                </a:moveTo>
                <a:lnTo>
                  <a:pt x="114300" y="937260"/>
                </a:lnTo>
                <a:lnTo>
                  <a:pt x="114300" y="952500"/>
                </a:lnTo>
                <a:lnTo>
                  <a:pt x="152400" y="952500"/>
                </a:lnTo>
                <a:lnTo>
                  <a:pt x="190500" y="876300"/>
                </a:lnTo>
                <a:close/>
              </a:path>
              <a:path w="190500" h="1066800">
                <a:moveTo>
                  <a:pt x="114300" y="762000"/>
                </a:moveTo>
                <a:lnTo>
                  <a:pt x="76200" y="762000"/>
                </a:lnTo>
                <a:lnTo>
                  <a:pt x="76200" y="876300"/>
                </a:lnTo>
                <a:lnTo>
                  <a:pt x="114300" y="876300"/>
                </a:lnTo>
                <a:lnTo>
                  <a:pt x="114300" y="76200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733800" y="3962336"/>
            <a:ext cx="601980" cy="738505"/>
          </a:xfrm>
          <a:prstGeom prst="rect">
            <a:avLst/>
          </a:prstGeom>
          <a:ln w="25400">
            <a:solidFill>
              <a:srgbClr val="0000CC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algn="just" marL="74295" marR="61594" indent="27305">
              <a:lnSpc>
                <a:spcPct val="100000"/>
              </a:lnSpc>
              <a:spcBef>
                <a:spcPts val="240"/>
              </a:spcBef>
            </a:pPr>
            <a:r>
              <a:rPr dirty="0" sz="1400" spc="-10" b="1">
                <a:solidFill>
                  <a:srgbClr val="C00000"/>
                </a:solidFill>
                <a:latin typeface="Arial"/>
                <a:cs typeface="Arial"/>
              </a:rPr>
              <a:t>FVIII  </a:t>
            </a:r>
            <a:r>
              <a:rPr dirty="0" sz="1400" spc="-65">
                <a:latin typeface="Arial"/>
                <a:cs typeface="Arial"/>
              </a:rPr>
              <a:t>PLTs  </a:t>
            </a:r>
            <a:r>
              <a:rPr dirty="0" sz="1400" spc="-5">
                <a:latin typeface="Arial"/>
                <a:cs typeface="Arial"/>
              </a:rPr>
              <a:t>Ca++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657600" y="3200400"/>
            <a:ext cx="596900" cy="307975"/>
          </a:xfrm>
          <a:prstGeom prst="rect">
            <a:avLst/>
          </a:prstGeom>
          <a:ln w="25400">
            <a:solidFill>
              <a:srgbClr val="0000CC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71120">
              <a:lnSpc>
                <a:spcPct val="100000"/>
              </a:lnSpc>
              <a:spcBef>
                <a:spcPts val="240"/>
              </a:spcBef>
            </a:pPr>
            <a:r>
              <a:rPr dirty="0" sz="1400" spc="-5">
                <a:latin typeface="Arial"/>
                <a:cs typeface="Arial"/>
              </a:rPr>
              <a:t>Ca++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86200" y="4919345"/>
            <a:ext cx="1219200" cy="222250"/>
          </a:xfrm>
          <a:custGeom>
            <a:avLst/>
            <a:gdLst/>
            <a:ahLst/>
            <a:cxnLst/>
            <a:rect l="l" t="t" r="r" b="b"/>
            <a:pathLst>
              <a:path w="1219200" h="222250">
                <a:moveTo>
                  <a:pt x="997076" y="0"/>
                </a:moveTo>
                <a:lnTo>
                  <a:pt x="1068097" y="89004"/>
                </a:lnTo>
                <a:lnTo>
                  <a:pt x="1085850" y="89026"/>
                </a:lnTo>
                <a:lnTo>
                  <a:pt x="1085850" y="133476"/>
                </a:lnTo>
                <a:lnTo>
                  <a:pt x="1068024" y="133476"/>
                </a:lnTo>
                <a:lnTo>
                  <a:pt x="996823" y="222249"/>
                </a:lnTo>
                <a:lnTo>
                  <a:pt x="1174877" y="133476"/>
                </a:lnTo>
                <a:lnTo>
                  <a:pt x="1085850" y="133476"/>
                </a:lnTo>
                <a:lnTo>
                  <a:pt x="1174923" y="133454"/>
                </a:lnTo>
                <a:lnTo>
                  <a:pt x="1219200" y="111378"/>
                </a:lnTo>
                <a:lnTo>
                  <a:pt x="997076" y="0"/>
                </a:lnTo>
                <a:close/>
              </a:path>
              <a:path w="1219200" h="222250">
                <a:moveTo>
                  <a:pt x="1085850" y="111251"/>
                </a:moveTo>
                <a:lnTo>
                  <a:pt x="1068042" y="133454"/>
                </a:lnTo>
                <a:lnTo>
                  <a:pt x="1085850" y="133476"/>
                </a:lnTo>
                <a:lnTo>
                  <a:pt x="1085850" y="111251"/>
                </a:lnTo>
                <a:close/>
              </a:path>
              <a:path w="1219200" h="222250">
                <a:moveTo>
                  <a:pt x="0" y="87629"/>
                </a:moveTo>
                <a:lnTo>
                  <a:pt x="0" y="132079"/>
                </a:lnTo>
                <a:lnTo>
                  <a:pt x="1068042" y="133454"/>
                </a:lnTo>
                <a:lnTo>
                  <a:pt x="1085850" y="111251"/>
                </a:lnTo>
                <a:lnTo>
                  <a:pt x="1068097" y="89004"/>
                </a:lnTo>
                <a:lnTo>
                  <a:pt x="0" y="87629"/>
                </a:lnTo>
                <a:close/>
              </a:path>
              <a:path w="1219200" h="222250">
                <a:moveTo>
                  <a:pt x="1068097" y="89004"/>
                </a:moveTo>
                <a:lnTo>
                  <a:pt x="1085850" y="111251"/>
                </a:lnTo>
                <a:lnTo>
                  <a:pt x="1085850" y="89026"/>
                </a:lnTo>
                <a:lnTo>
                  <a:pt x="1068097" y="89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445509" y="4842382"/>
            <a:ext cx="38227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F</a:t>
            </a:r>
            <a:r>
              <a:rPr dirty="0" sz="1800" spc="-9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98490" y="4842382"/>
            <a:ext cx="50673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F</a:t>
            </a:r>
            <a:r>
              <a:rPr dirty="0" sz="1800" spc="-90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Xa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397372" y="5167503"/>
            <a:ext cx="851535" cy="776605"/>
          </a:xfrm>
          <a:custGeom>
            <a:avLst/>
            <a:gdLst/>
            <a:ahLst/>
            <a:cxnLst/>
            <a:rect l="l" t="t" r="r" b="b"/>
            <a:pathLst>
              <a:path w="851535" h="776604">
                <a:moveTo>
                  <a:pt x="25653" y="0"/>
                </a:moveTo>
                <a:lnTo>
                  <a:pt x="0" y="28194"/>
                </a:lnTo>
                <a:lnTo>
                  <a:pt x="84581" y="105029"/>
                </a:lnTo>
                <a:lnTo>
                  <a:pt x="110236" y="76835"/>
                </a:lnTo>
                <a:lnTo>
                  <a:pt x="25653" y="0"/>
                </a:lnTo>
                <a:close/>
              </a:path>
              <a:path w="851535" h="776604">
                <a:moveTo>
                  <a:pt x="138429" y="102489"/>
                </a:moveTo>
                <a:lnTo>
                  <a:pt x="112775" y="130683"/>
                </a:lnTo>
                <a:lnTo>
                  <a:pt x="197357" y="207645"/>
                </a:lnTo>
                <a:lnTo>
                  <a:pt x="223012" y="179451"/>
                </a:lnTo>
                <a:lnTo>
                  <a:pt x="138429" y="102489"/>
                </a:lnTo>
                <a:close/>
              </a:path>
              <a:path w="851535" h="776604">
                <a:moveTo>
                  <a:pt x="251205" y="204978"/>
                </a:moveTo>
                <a:lnTo>
                  <a:pt x="225551" y="233172"/>
                </a:lnTo>
                <a:lnTo>
                  <a:pt x="310134" y="310134"/>
                </a:lnTo>
                <a:lnTo>
                  <a:pt x="335788" y="281940"/>
                </a:lnTo>
                <a:lnTo>
                  <a:pt x="251205" y="204978"/>
                </a:lnTo>
                <a:close/>
              </a:path>
              <a:path w="851535" h="776604">
                <a:moveTo>
                  <a:pt x="363981" y="307594"/>
                </a:moveTo>
                <a:lnTo>
                  <a:pt x="338327" y="335788"/>
                </a:lnTo>
                <a:lnTo>
                  <a:pt x="422910" y="412623"/>
                </a:lnTo>
                <a:lnTo>
                  <a:pt x="448563" y="384429"/>
                </a:lnTo>
                <a:lnTo>
                  <a:pt x="363981" y="307594"/>
                </a:lnTo>
                <a:close/>
              </a:path>
              <a:path w="851535" h="776604">
                <a:moveTo>
                  <a:pt x="476757" y="410083"/>
                </a:moveTo>
                <a:lnTo>
                  <a:pt x="451103" y="438251"/>
                </a:lnTo>
                <a:lnTo>
                  <a:pt x="535686" y="515137"/>
                </a:lnTo>
                <a:lnTo>
                  <a:pt x="561339" y="486943"/>
                </a:lnTo>
                <a:lnTo>
                  <a:pt x="476757" y="410083"/>
                </a:lnTo>
                <a:close/>
              </a:path>
              <a:path w="851535" h="776604">
                <a:moveTo>
                  <a:pt x="742351" y="703056"/>
                </a:moveTo>
                <a:lnTo>
                  <a:pt x="646049" y="718426"/>
                </a:lnTo>
                <a:lnTo>
                  <a:pt x="851026" y="776097"/>
                </a:lnTo>
                <a:lnTo>
                  <a:pt x="826738" y="713308"/>
                </a:lnTo>
                <a:lnTo>
                  <a:pt x="753617" y="713308"/>
                </a:lnTo>
                <a:lnTo>
                  <a:pt x="742351" y="703056"/>
                </a:lnTo>
                <a:close/>
              </a:path>
              <a:path w="851535" h="776604">
                <a:moveTo>
                  <a:pt x="766444" y="699211"/>
                </a:moveTo>
                <a:lnTo>
                  <a:pt x="742351" y="703056"/>
                </a:lnTo>
                <a:lnTo>
                  <a:pt x="753617" y="713308"/>
                </a:lnTo>
                <a:lnTo>
                  <a:pt x="766444" y="699211"/>
                </a:lnTo>
                <a:close/>
              </a:path>
              <a:path w="851535" h="776604">
                <a:moveTo>
                  <a:pt x="774191" y="577469"/>
                </a:moveTo>
                <a:lnTo>
                  <a:pt x="767993" y="674869"/>
                </a:lnTo>
                <a:lnTo>
                  <a:pt x="779272" y="685114"/>
                </a:lnTo>
                <a:lnTo>
                  <a:pt x="753617" y="713308"/>
                </a:lnTo>
                <a:lnTo>
                  <a:pt x="826738" y="713308"/>
                </a:lnTo>
                <a:lnTo>
                  <a:pt x="774191" y="577469"/>
                </a:lnTo>
                <a:close/>
              </a:path>
              <a:path w="851535" h="776604">
                <a:moveTo>
                  <a:pt x="702182" y="615086"/>
                </a:moveTo>
                <a:lnTo>
                  <a:pt x="676655" y="643280"/>
                </a:lnTo>
                <a:lnTo>
                  <a:pt x="742351" y="703056"/>
                </a:lnTo>
                <a:lnTo>
                  <a:pt x="766444" y="699211"/>
                </a:lnTo>
                <a:lnTo>
                  <a:pt x="767993" y="674869"/>
                </a:lnTo>
                <a:lnTo>
                  <a:pt x="702182" y="615086"/>
                </a:lnTo>
                <a:close/>
              </a:path>
              <a:path w="851535" h="776604">
                <a:moveTo>
                  <a:pt x="767993" y="674869"/>
                </a:moveTo>
                <a:lnTo>
                  <a:pt x="766444" y="699211"/>
                </a:lnTo>
                <a:lnTo>
                  <a:pt x="779272" y="685114"/>
                </a:lnTo>
                <a:lnTo>
                  <a:pt x="767993" y="674869"/>
                </a:lnTo>
                <a:close/>
              </a:path>
              <a:path w="851535" h="776604">
                <a:moveTo>
                  <a:pt x="589534" y="512572"/>
                </a:moveTo>
                <a:lnTo>
                  <a:pt x="563879" y="540766"/>
                </a:lnTo>
                <a:lnTo>
                  <a:pt x="648462" y="617651"/>
                </a:lnTo>
                <a:lnTo>
                  <a:pt x="673988" y="589457"/>
                </a:lnTo>
                <a:lnTo>
                  <a:pt x="589534" y="512572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67200" y="5257800"/>
            <a:ext cx="1143000" cy="523875"/>
          </a:xfrm>
          <a:custGeom>
            <a:avLst/>
            <a:gdLst/>
            <a:ahLst/>
            <a:cxnLst/>
            <a:rect l="l" t="t" r="r" b="b"/>
            <a:pathLst>
              <a:path w="1143000" h="523875">
                <a:moveTo>
                  <a:pt x="0" y="523875"/>
                </a:moveTo>
                <a:lnTo>
                  <a:pt x="1143000" y="523875"/>
                </a:lnTo>
                <a:lnTo>
                  <a:pt x="1143000" y="0"/>
                </a:lnTo>
                <a:lnTo>
                  <a:pt x="0" y="0"/>
                </a:lnTo>
                <a:lnTo>
                  <a:pt x="0" y="5238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4267200" y="5257800"/>
            <a:ext cx="1143000" cy="523875"/>
          </a:xfrm>
          <a:prstGeom prst="rect">
            <a:avLst/>
          </a:prstGeom>
          <a:ln w="25400">
            <a:solidFill>
              <a:srgbClr val="0000CC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dirty="0" sz="1400" spc="-25" b="1">
                <a:solidFill>
                  <a:srgbClr val="C00000"/>
                </a:solidFill>
                <a:latin typeface="Arial"/>
                <a:cs typeface="Arial"/>
              </a:rPr>
              <a:t>FV</a:t>
            </a:r>
            <a:endParaRPr sz="1400">
              <a:latin typeface="Arial"/>
              <a:cs typeface="Arial"/>
            </a:endParaRPr>
          </a:p>
          <a:p>
            <a:pPr algn="ctr" marL="3175">
              <a:lnSpc>
                <a:spcPct val="100000"/>
              </a:lnSpc>
            </a:pPr>
            <a:r>
              <a:rPr dirty="0" sz="1400" spc="-55">
                <a:latin typeface="Arial"/>
                <a:cs typeface="Arial"/>
              </a:rPr>
              <a:t>PLTs,</a:t>
            </a:r>
            <a:r>
              <a:rPr dirty="0" sz="1400" spc="-12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Ca++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715000" y="5908382"/>
            <a:ext cx="1219200" cy="222250"/>
          </a:xfrm>
          <a:custGeom>
            <a:avLst/>
            <a:gdLst/>
            <a:ahLst/>
            <a:cxnLst/>
            <a:rect l="l" t="t" r="r" b="b"/>
            <a:pathLst>
              <a:path w="1219200" h="222250">
                <a:moveTo>
                  <a:pt x="997076" y="0"/>
                </a:moveTo>
                <a:lnTo>
                  <a:pt x="1068095" y="88991"/>
                </a:lnTo>
                <a:lnTo>
                  <a:pt x="1085850" y="89014"/>
                </a:lnTo>
                <a:lnTo>
                  <a:pt x="1085850" y="133464"/>
                </a:lnTo>
                <a:lnTo>
                  <a:pt x="1068026" y="133464"/>
                </a:lnTo>
                <a:lnTo>
                  <a:pt x="996823" y="222250"/>
                </a:lnTo>
                <a:lnTo>
                  <a:pt x="1174964" y="133464"/>
                </a:lnTo>
                <a:lnTo>
                  <a:pt x="1085850" y="133464"/>
                </a:lnTo>
                <a:lnTo>
                  <a:pt x="1175010" y="133441"/>
                </a:lnTo>
                <a:lnTo>
                  <a:pt x="1219200" y="111417"/>
                </a:lnTo>
                <a:lnTo>
                  <a:pt x="997076" y="0"/>
                </a:lnTo>
                <a:close/>
              </a:path>
              <a:path w="1219200" h="222250">
                <a:moveTo>
                  <a:pt x="1085850" y="111239"/>
                </a:moveTo>
                <a:lnTo>
                  <a:pt x="1068044" y="133441"/>
                </a:lnTo>
                <a:lnTo>
                  <a:pt x="1085850" y="133464"/>
                </a:lnTo>
                <a:lnTo>
                  <a:pt x="1085850" y="111239"/>
                </a:lnTo>
                <a:close/>
              </a:path>
              <a:path w="1219200" h="222250">
                <a:moveTo>
                  <a:pt x="0" y="87604"/>
                </a:moveTo>
                <a:lnTo>
                  <a:pt x="0" y="132054"/>
                </a:lnTo>
                <a:lnTo>
                  <a:pt x="1068044" y="133441"/>
                </a:lnTo>
                <a:lnTo>
                  <a:pt x="1085850" y="111239"/>
                </a:lnTo>
                <a:lnTo>
                  <a:pt x="1068095" y="88991"/>
                </a:lnTo>
                <a:lnTo>
                  <a:pt x="0" y="87604"/>
                </a:lnTo>
                <a:close/>
              </a:path>
              <a:path w="1219200" h="222250">
                <a:moveTo>
                  <a:pt x="1068095" y="88991"/>
                </a:moveTo>
                <a:lnTo>
                  <a:pt x="1085850" y="111239"/>
                </a:lnTo>
                <a:lnTo>
                  <a:pt x="1085850" y="89014"/>
                </a:lnTo>
                <a:lnTo>
                  <a:pt x="1068095" y="889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4423664" y="5833567"/>
            <a:ext cx="127635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Prothrombin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09003" y="5833567"/>
            <a:ext cx="99314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20">
                <a:latin typeface="Arial"/>
                <a:cs typeface="Arial"/>
              </a:rPr>
              <a:t>T</a:t>
            </a:r>
            <a:r>
              <a:rPr dirty="0" sz="1800">
                <a:latin typeface="Arial"/>
                <a:cs typeface="Arial"/>
              </a:rPr>
              <a:t>h</a:t>
            </a:r>
            <a:r>
              <a:rPr dirty="0" sz="1800" spc="-5">
                <a:latin typeface="Arial"/>
                <a:cs typeface="Arial"/>
              </a:rPr>
              <a:t>r</a:t>
            </a:r>
            <a:r>
              <a:rPr dirty="0" sz="1800">
                <a:latin typeface="Arial"/>
                <a:cs typeface="Arial"/>
              </a:rPr>
              <a:t>o</a:t>
            </a:r>
            <a:r>
              <a:rPr dirty="0" sz="1800" spc="10">
                <a:latin typeface="Arial"/>
                <a:cs typeface="Arial"/>
              </a:rPr>
              <a:t>m</a:t>
            </a:r>
            <a:r>
              <a:rPr dirty="0" sz="1800">
                <a:latin typeface="Arial"/>
                <a:cs typeface="Arial"/>
              </a:rPr>
              <a:t>b</a:t>
            </a:r>
            <a:r>
              <a:rPr dirty="0" sz="1800">
                <a:latin typeface="Arial"/>
                <a:cs typeface="Arial"/>
              </a:rPr>
              <a:t>i</a:t>
            </a:r>
            <a:r>
              <a:rPr dirty="0" sz="1800" spc="-5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371588" y="6094336"/>
            <a:ext cx="190500" cy="382905"/>
          </a:xfrm>
          <a:custGeom>
            <a:avLst/>
            <a:gdLst/>
            <a:ahLst/>
            <a:cxnLst/>
            <a:rect l="l" t="t" r="r" b="b"/>
            <a:pathLst>
              <a:path w="190500" h="382904">
                <a:moveTo>
                  <a:pt x="76961" y="0"/>
                </a:moveTo>
                <a:lnTo>
                  <a:pt x="76453" y="114299"/>
                </a:lnTo>
                <a:lnTo>
                  <a:pt x="114553" y="114452"/>
                </a:lnTo>
                <a:lnTo>
                  <a:pt x="115061" y="152"/>
                </a:lnTo>
                <a:lnTo>
                  <a:pt x="76961" y="0"/>
                </a:lnTo>
                <a:close/>
              </a:path>
              <a:path w="190500" h="382904">
                <a:moveTo>
                  <a:pt x="0" y="191769"/>
                </a:moveTo>
                <a:lnTo>
                  <a:pt x="94360" y="382663"/>
                </a:lnTo>
                <a:lnTo>
                  <a:pt x="152163" y="268363"/>
                </a:lnTo>
                <a:lnTo>
                  <a:pt x="94868" y="268363"/>
                </a:lnTo>
                <a:lnTo>
                  <a:pt x="92892" y="266768"/>
                </a:lnTo>
                <a:lnTo>
                  <a:pt x="75818" y="266699"/>
                </a:lnTo>
                <a:lnTo>
                  <a:pt x="75879" y="253032"/>
                </a:lnTo>
                <a:lnTo>
                  <a:pt x="0" y="191769"/>
                </a:lnTo>
                <a:close/>
              </a:path>
              <a:path w="190500" h="382904">
                <a:moveTo>
                  <a:pt x="190500" y="192557"/>
                </a:moveTo>
                <a:lnTo>
                  <a:pt x="113979" y="253214"/>
                </a:lnTo>
                <a:lnTo>
                  <a:pt x="113918" y="266852"/>
                </a:lnTo>
                <a:lnTo>
                  <a:pt x="96775" y="266852"/>
                </a:lnTo>
                <a:lnTo>
                  <a:pt x="94868" y="268363"/>
                </a:lnTo>
                <a:lnTo>
                  <a:pt x="152163" y="268363"/>
                </a:lnTo>
                <a:lnTo>
                  <a:pt x="152928" y="266852"/>
                </a:lnTo>
                <a:lnTo>
                  <a:pt x="113918" y="266852"/>
                </a:lnTo>
                <a:lnTo>
                  <a:pt x="152962" y="266784"/>
                </a:lnTo>
                <a:lnTo>
                  <a:pt x="190500" y="192557"/>
                </a:lnTo>
                <a:close/>
              </a:path>
              <a:path w="190500" h="382904">
                <a:moveTo>
                  <a:pt x="113979" y="253214"/>
                </a:moveTo>
                <a:lnTo>
                  <a:pt x="96861" y="266784"/>
                </a:lnTo>
                <a:lnTo>
                  <a:pt x="113918" y="266852"/>
                </a:lnTo>
                <a:lnTo>
                  <a:pt x="113979" y="253214"/>
                </a:lnTo>
                <a:close/>
              </a:path>
              <a:path w="190500" h="382904">
                <a:moveTo>
                  <a:pt x="76326" y="152399"/>
                </a:moveTo>
                <a:lnTo>
                  <a:pt x="75879" y="253032"/>
                </a:lnTo>
                <a:lnTo>
                  <a:pt x="92892" y="266768"/>
                </a:lnTo>
                <a:lnTo>
                  <a:pt x="96861" y="266784"/>
                </a:lnTo>
                <a:lnTo>
                  <a:pt x="113979" y="253214"/>
                </a:lnTo>
                <a:lnTo>
                  <a:pt x="114426" y="152552"/>
                </a:lnTo>
                <a:lnTo>
                  <a:pt x="76326" y="152399"/>
                </a:lnTo>
                <a:close/>
              </a:path>
              <a:path w="190500" h="382904">
                <a:moveTo>
                  <a:pt x="75879" y="253032"/>
                </a:moveTo>
                <a:lnTo>
                  <a:pt x="75818" y="266699"/>
                </a:lnTo>
                <a:lnTo>
                  <a:pt x="92892" y="266768"/>
                </a:lnTo>
                <a:lnTo>
                  <a:pt x="75879" y="253032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858000" y="6365582"/>
            <a:ext cx="1219200" cy="222250"/>
          </a:xfrm>
          <a:custGeom>
            <a:avLst/>
            <a:gdLst/>
            <a:ahLst/>
            <a:cxnLst/>
            <a:rect l="l" t="t" r="r" b="b"/>
            <a:pathLst>
              <a:path w="1219200" h="222250">
                <a:moveTo>
                  <a:pt x="1085850" y="111239"/>
                </a:moveTo>
                <a:lnTo>
                  <a:pt x="996823" y="222250"/>
                </a:lnTo>
                <a:lnTo>
                  <a:pt x="1174964" y="133464"/>
                </a:lnTo>
                <a:lnTo>
                  <a:pt x="1085850" y="133464"/>
                </a:lnTo>
                <a:lnTo>
                  <a:pt x="1085850" y="111239"/>
                </a:lnTo>
                <a:close/>
              </a:path>
              <a:path w="1219200" h="222250">
                <a:moveTo>
                  <a:pt x="1085850" y="133441"/>
                </a:moveTo>
                <a:lnTo>
                  <a:pt x="1068044" y="133441"/>
                </a:lnTo>
                <a:lnTo>
                  <a:pt x="1085850" y="133464"/>
                </a:lnTo>
                <a:close/>
              </a:path>
              <a:path w="1219200" h="222250">
                <a:moveTo>
                  <a:pt x="997076" y="0"/>
                </a:moveTo>
                <a:lnTo>
                  <a:pt x="1068095" y="88991"/>
                </a:lnTo>
                <a:lnTo>
                  <a:pt x="1085850" y="89014"/>
                </a:lnTo>
                <a:lnTo>
                  <a:pt x="1085850" y="133464"/>
                </a:lnTo>
                <a:lnTo>
                  <a:pt x="1174964" y="133464"/>
                </a:lnTo>
                <a:lnTo>
                  <a:pt x="1219200" y="111417"/>
                </a:lnTo>
                <a:lnTo>
                  <a:pt x="997076" y="0"/>
                </a:lnTo>
                <a:close/>
              </a:path>
              <a:path w="1219200" h="222250">
                <a:moveTo>
                  <a:pt x="0" y="87604"/>
                </a:moveTo>
                <a:lnTo>
                  <a:pt x="0" y="132054"/>
                </a:lnTo>
                <a:lnTo>
                  <a:pt x="1068044" y="133441"/>
                </a:lnTo>
                <a:lnTo>
                  <a:pt x="1085850" y="111239"/>
                </a:lnTo>
                <a:lnTo>
                  <a:pt x="1068095" y="88991"/>
                </a:lnTo>
                <a:lnTo>
                  <a:pt x="0" y="87604"/>
                </a:lnTo>
                <a:close/>
              </a:path>
              <a:path w="1219200" h="222250">
                <a:moveTo>
                  <a:pt x="1068095" y="88991"/>
                </a:moveTo>
                <a:lnTo>
                  <a:pt x="1085850" y="111239"/>
                </a:lnTo>
                <a:lnTo>
                  <a:pt x="1085850" y="89014"/>
                </a:lnTo>
                <a:lnTo>
                  <a:pt x="1068095" y="889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5770245" y="6302044"/>
            <a:ext cx="111125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Fibrinogen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125459" y="6291071"/>
            <a:ext cx="60007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F</a:t>
            </a:r>
            <a:r>
              <a:rPr dirty="0" sz="1800" spc="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br</a:t>
            </a:r>
            <a:r>
              <a:rPr dirty="0" sz="1800" spc="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250683" y="1630934"/>
            <a:ext cx="740410" cy="559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4130">
              <a:lnSpc>
                <a:spcPct val="100000"/>
              </a:lnSpc>
            </a:pPr>
            <a:r>
              <a:rPr dirty="0" sz="1800" spc="-15">
                <a:latin typeface="Arial"/>
                <a:cs typeface="Arial"/>
              </a:rPr>
              <a:t>Tissue  </a:t>
            </a:r>
            <a:r>
              <a:rPr dirty="0" sz="1800">
                <a:latin typeface="Arial"/>
                <a:cs typeface="Arial"/>
              </a:rPr>
              <a:t>tr</a:t>
            </a:r>
            <a:r>
              <a:rPr dirty="0" sz="1800" spc="5">
                <a:latin typeface="Arial"/>
                <a:cs typeface="Arial"/>
              </a:rPr>
              <a:t>a</a:t>
            </a:r>
            <a:r>
              <a:rPr dirty="0" sz="1800">
                <a:latin typeface="Arial"/>
                <a:cs typeface="Arial"/>
              </a:rPr>
              <a:t>u</a:t>
            </a:r>
            <a:r>
              <a:rPr dirty="0" sz="1800" spc="10">
                <a:latin typeface="Arial"/>
                <a:cs typeface="Arial"/>
              </a:rPr>
              <a:t>m</a:t>
            </a:r>
            <a:r>
              <a:rPr dirty="0" sz="1800" spc="-5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524750" y="1981200"/>
            <a:ext cx="190500" cy="609600"/>
          </a:xfrm>
          <a:custGeom>
            <a:avLst/>
            <a:gdLst/>
            <a:ahLst/>
            <a:cxnLst/>
            <a:rect l="l" t="t" r="r" b="b"/>
            <a:pathLst>
              <a:path w="190500" h="609600">
                <a:moveTo>
                  <a:pt x="114300" y="0"/>
                </a:moveTo>
                <a:lnTo>
                  <a:pt x="76200" y="0"/>
                </a:lnTo>
                <a:lnTo>
                  <a:pt x="76200" y="11430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  <a:path w="190500" h="609600">
                <a:moveTo>
                  <a:pt x="114300" y="152400"/>
                </a:moveTo>
                <a:lnTo>
                  <a:pt x="76200" y="152400"/>
                </a:lnTo>
                <a:lnTo>
                  <a:pt x="76200" y="266700"/>
                </a:lnTo>
                <a:lnTo>
                  <a:pt x="114300" y="266700"/>
                </a:lnTo>
                <a:lnTo>
                  <a:pt x="114300" y="152400"/>
                </a:lnTo>
                <a:close/>
              </a:path>
              <a:path w="190500" h="609600">
                <a:moveTo>
                  <a:pt x="0" y="419100"/>
                </a:moveTo>
                <a:lnTo>
                  <a:pt x="95250" y="609600"/>
                </a:lnTo>
                <a:lnTo>
                  <a:pt x="152400" y="495300"/>
                </a:lnTo>
                <a:lnTo>
                  <a:pt x="76200" y="495300"/>
                </a:lnTo>
                <a:lnTo>
                  <a:pt x="76200" y="480060"/>
                </a:lnTo>
                <a:lnTo>
                  <a:pt x="0" y="419100"/>
                </a:lnTo>
                <a:close/>
              </a:path>
              <a:path w="190500" h="609600">
                <a:moveTo>
                  <a:pt x="76200" y="480060"/>
                </a:moveTo>
                <a:lnTo>
                  <a:pt x="76200" y="495300"/>
                </a:lnTo>
                <a:lnTo>
                  <a:pt x="95250" y="495300"/>
                </a:lnTo>
                <a:lnTo>
                  <a:pt x="76200" y="480060"/>
                </a:lnTo>
                <a:close/>
              </a:path>
              <a:path w="190500" h="609600">
                <a:moveTo>
                  <a:pt x="114300" y="457200"/>
                </a:moveTo>
                <a:lnTo>
                  <a:pt x="76200" y="457200"/>
                </a:lnTo>
                <a:lnTo>
                  <a:pt x="76200" y="480060"/>
                </a:lnTo>
                <a:lnTo>
                  <a:pt x="95250" y="495300"/>
                </a:lnTo>
                <a:lnTo>
                  <a:pt x="114300" y="480060"/>
                </a:lnTo>
                <a:lnTo>
                  <a:pt x="114300" y="457200"/>
                </a:lnTo>
                <a:close/>
              </a:path>
              <a:path w="190500" h="609600">
                <a:moveTo>
                  <a:pt x="114300" y="480060"/>
                </a:moveTo>
                <a:lnTo>
                  <a:pt x="95250" y="495300"/>
                </a:lnTo>
                <a:lnTo>
                  <a:pt x="114300" y="495300"/>
                </a:lnTo>
                <a:lnTo>
                  <a:pt x="114300" y="480060"/>
                </a:lnTo>
                <a:close/>
              </a:path>
              <a:path w="190500" h="609600">
                <a:moveTo>
                  <a:pt x="190500" y="419100"/>
                </a:moveTo>
                <a:lnTo>
                  <a:pt x="114300" y="480060"/>
                </a:lnTo>
                <a:lnTo>
                  <a:pt x="114300" y="495300"/>
                </a:lnTo>
                <a:lnTo>
                  <a:pt x="152400" y="495300"/>
                </a:lnTo>
                <a:lnTo>
                  <a:pt x="190500" y="419100"/>
                </a:lnTo>
                <a:close/>
              </a:path>
              <a:path w="190500" h="609600">
                <a:moveTo>
                  <a:pt x="114300" y="304800"/>
                </a:moveTo>
                <a:lnTo>
                  <a:pt x="76200" y="304800"/>
                </a:lnTo>
                <a:lnTo>
                  <a:pt x="76200" y="419100"/>
                </a:lnTo>
                <a:lnTo>
                  <a:pt x="114300" y="419100"/>
                </a:lnTo>
                <a:lnTo>
                  <a:pt x="114300" y="304800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6786753" y="2707894"/>
            <a:ext cx="181610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>
                <a:latin typeface="Arial"/>
                <a:cs typeface="Arial"/>
              </a:rPr>
              <a:t>Tissue </a:t>
            </a:r>
            <a:r>
              <a:rPr dirty="0" sz="1800">
                <a:latin typeface="Arial"/>
                <a:cs typeface="Arial"/>
              </a:rPr>
              <a:t>factor</a:t>
            </a:r>
            <a:r>
              <a:rPr dirty="0" sz="1800" spc="-10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(TF)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523988" y="2970148"/>
            <a:ext cx="190500" cy="382905"/>
          </a:xfrm>
          <a:custGeom>
            <a:avLst/>
            <a:gdLst/>
            <a:ahLst/>
            <a:cxnLst/>
            <a:rect l="l" t="t" r="r" b="b"/>
            <a:pathLst>
              <a:path w="190500" h="382904">
                <a:moveTo>
                  <a:pt x="76961" y="0"/>
                </a:moveTo>
                <a:lnTo>
                  <a:pt x="76453" y="114300"/>
                </a:lnTo>
                <a:lnTo>
                  <a:pt x="114553" y="114426"/>
                </a:lnTo>
                <a:lnTo>
                  <a:pt x="115061" y="126"/>
                </a:lnTo>
                <a:lnTo>
                  <a:pt x="76961" y="0"/>
                </a:lnTo>
                <a:close/>
              </a:path>
              <a:path w="190500" h="382904">
                <a:moveTo>
                  <a:pt x="0" y="191770"/>
                </a:moveTo>
                <a:lnTo>
                  <a:pt x="94360" y="382650"/>
                </a:lnTo>
                <a:lnTo>
                  <a:pt x="152159" y="268350"/>
                </a:lnTo>
                <a:lnTo>
                  <a:pt x="94868" y="268350"/>
                </a:lnTo>
                <a:lnTo>
                  <a:pt x="92894" y="266756"/>
                </a:lnTo>
                <a:lnTo>
                  <a:pt x="75818" y="266700"/>
                </a:lnTo>
                <a:lnTo>
                  <a:pt x="75879" y="253022"/>
                </a:lnTo>
                <a:lnTo>
                  <a:pt x="0" y="191770"/>
                </a:lnTo>
                <a:close/>
              </a:path>
              <a:path w="190500" h="382904">
                <a:moveTo>
                  <a:pt x="190500" y="192531"/>
                </a:moveTo>
                <a:lnTo>
                  <a:pt x="113979" y="253199"/>
                </a:lnTo>
                <a:lnTo>
                  <a:pt x="113918" y="266826"/>
                </a:lnTo>
                <a:lnTo>
                  <a:pt x="96791" y="266826"/>
                </a:lnTo>
                <a:lnTo>
                  <a:pt x="94868" y="268350"/>
                </a:lnTo>
                <a:lnTo>
                  <a:pt x="152159" y="268350"/>
                </a:lnTo>
                <a:lnTo>
                  <a:pt x="152930" y="266826"/>
                </a:lnTo>
                <a:lnTo>
                  <a:pt x="113918" y="266826"/>
                </a:lnTo>
                <a:lnTo>
                  <a:pt x="152959" y="266770"/>
                </a:lnTo>
                <a:lnTo>
                  <a:pt x="190500" y="192531"/>
                </a:lnTo>
                <a:close/>
              </a:path>
              <a:path w="190500" h="382904">
                <a:moveTo>
                  <a:pt x="113979" y="253199"/>
                </a:moveTo>
                <a:lnTo>
                  <a:pt x="96862" y="266770"/>
                </a:lnTo>
                <a:lnTo>
                  <a:pt x="113918" y="266826"/>
                </a:lnTo>
                <a:lnTo>
                  <a:pt x="113979" y="253199"/>
                </a:lnTo>
                <a:close/>
              </a:path>
              <a:path w="190500" h="382904">
                <a:moveTo>
                  <a:pt x="76326" y="152400"/>
                </a:moveTo>
                <a:lnTo>
                  <a:pt x="75879" y="253022"/>
                </a:lnTo>
                <a:lnTo>
                  <a:pt x="92894" y="266756"/>
                </a:lnTo>
                <a:lnTo>
                  <a:pt x="96862" y="266770"/>
                </a:lnTo>
                <a:lnTo>
                  <a:pt x="113979" y="253199"/>
                </a:lnTo>
                <a:lnTo>
                  <a:pt x="114426" y="152526"/>
                </a:lnTo>
                <a:lnTo>
                  <a:pt x="76326" y="152400"/>
                </a:lnTo>
                <a:close/>
              </a:path>
              <a:path w="190500" h="382904">
                <a:moveTo>
                  <a:pt x="75879" y="253022"/>
                </a:moveTo>
                <a:lnTo>
                  <a:pt x="75818" y="266700"/>
                </a:lnTo>
                <a:lnTo>
                  <a:pt x="92894" y="266756"/>
                </a:lnTo>
                <a:lnTo>
                  <a:pt x="75879" y="253022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010400" y="3318128"/>
            <a:ext cx="1371600" cy="222250"/>
          </a:xfrm>
          <a:custGeom>
            <a:avLst/>
            <a:gdLst/>
            <a:ahLst/>
            <a:cxnLst/>
            <a:rect l="l" t="t" r="r" b="b"/>
            <a:pathLst>
              <a:path w="1371600" h="222250">
                <a:moveTo>
                  <a:pt x="222376" y="0"/>
                </a:moveTo>
                <a:lnTo>
                  <a:pt x="0" y="110871"/>
                </a:lnTo>
                <a:lnTo>
                  <a:pt x="222123" y="222250"/>
                </a:lnTo>
                <a:lnTo>
                  <a:pt x="151101" y="133244"/>
                </a:lnTo>
                <a:lnTo>
                  <a:pt x="133350" y="133223"/>
                </a:lnTo>
                <a:lnTo>
                  <a:pt x="133350" y="88773"/>
                </a:lnTo>
                <a:lnTo>
                  <a:pt x="151175" y="88773"/>
                </a:lnTo>
                <a:lnTo>
                  <a:pt x="222376" y="0"/>
                </a:lnTo>
                <a:close/>
              </a:path>
              <a:path w="1371600" h="222250">
                <a:moveTo>
                  <a:pt x="151158" y="88794"/>
                </a:moveTo>
                <a:lnTo>
                  <a:pt x="133350" y="110998"/>
                </a:lnTo>
                <a:lnTo>
                  <a:pt x="151101" y="133244"/>
                </a:lnTo>
                <a:lnTo>
                  <a:pt x="1371600" y="134747"/>
                </a:lnTo>
                <a:lnTo>
                  <a:pt x="1371600" y="90297"/>
                </a:lnTo>
                <a:lnTo>
                  <a:pt x="151158" y="88794"/>
                </a:lnTo>
                <a:close/>
              </a:path>
              <a:path w="1371600" h="222250">
                <a:moveTo>
                  <a:pt x="133350" y="110998"/>
                </a:moveTo>
                <a:lnTo>
                  <a:pt x="133350" y="133223"/>
                </a:lnTo>
                <a:lnTo>
                  <a:pt x="151101" y="133244"/>
                </a:lnTo>
                <a:lnTo>
                  <a:pt x="133350" y="110998"/>
                </a:lnTo>
                <a:close/>
              </a:path>
              <a:path w="1371600" h="222250">
                <a:moveTo>
                  <a:pt x="133350" y="88773"/>
                </a:moveTo>
                <a:lnTo>
                  <a:pt x="133350" y="110998"/>
                </a:lnTo>
                <a:lnTo>
                  <a:pt x="151158" y="88794"/>
                </a:lnTo>
                <a:lnTo>
                  <a:pt x="133350" y="88773"/>
                </a:lnTo>
                <a:close/>
              </a:path>
              <a:path w="1371600" h="222250">
                <a:moveTo>
                  <a:pt x="151175" y="88773"/>
                </a:moveTo>
                <a:lnTo>
                  <a:pt x="133350" y="88773"/>
                </a:lnTo>
                <a:lnTo>
                  <a:pt x="151158" y="887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8463533" y="3241547"/>
            <a:ext cx="44577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FV</a:t>
            </a:r>
            <a:r>
              <a:rPr dirty="0" sz="1800" spc="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I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481698" y="3241547"/>
            <a:ext cx="57277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FV</a:t>
            </a:r>
            <a:r>
              <a:rPr dirty="0" sz="1800" spc="5">
                <a:latin typeface="Arial"/>
                <a:cs typeface="Arial"/>
              </a:rPr>
              <a:t>I</a:t>
            </a:r>
            <a:r>
              <a:rPr dirty="0" sz="1800">
                <a:latin typeface="Arial"/>
                <a:cs typeface="Arial"/>
              </a:rPr>
              <a:t>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638800" y="3569842"/>
            <a:ext cx="1005840" cy="1307465"/>
          </a:xfrm>
          <a:custGeom>
            <a:avLst/>
            <a:gdLst/>
            <a:ahLst/>
            <a:cxnLst/>
            <a:rect l="l" t="t" r="r" b="b"/>
            <a:pathLst>
              <a:path w="1005840" h="1307464">
                <a:moveTo>
                  <a:pt x="975486" y="0"/>
                </a:moveTo>
                <a:lnTo>
                  <a:pt x="906018" y="90805"/>
                </a:lnTo>
                <a:lnTo>
                  <a:pt x="936244" y="113919"/>
                </a:lnTo>
                <a:lnTo>
                  <a:pt x="1005713" y="23114"/>
                </a:lnTo>
                <a:lnTo>
                  <a:pt x="975486" y="0"/>
                </a:lnTo>
                <a:close/>
              </a:path>
              <a:path w="1005840" h="1307464">
                <a:moveTo>
                  <a:pt x="882903" y="121031"/>
                </a:moveTo>
                <a:lnTo>
                  <a:pt x="813435" y="211836"/>
                </a:lnTo>
                <a:lnTo>
                  <a:pt x="843788" y="234950"/>
                </a:lnTo>
                <a:lnTo>
                  <a:pt x="913129" y="144145"/>
                </a:lnTo>
                <a:lnTo>
                  <a:pt x="882903" y="121031"/>
                </a:lnTo>
                <a:close/>
              </a:path>
              <a:path w="1005840" h="1307464">
                <a:moveTo>
                  <a:pt x="790321" y="242062"/>
                </a:moveTo>
                <a:lnTo>
                  <a:pt x="720851" y="332867"/>
                </a:lnTo>
                <a:lnTo>
                  <a:pt x="751204" y="355981"/>
                </a:lnTo>
                <a:lnTo>
                  <a:pt x="820547" y="265303"/>
                </a:lnTo>
                <a:lnTo>
                  <a:pt x="790321" y="242062"/>
                </a:lnTo>
                <a:close/>
              </a:path>
              <a:path w="1005840" h="1307464">
                <a:moveTo>
                  <a:pt x="697738" y="363220"/>
                </a:moveTo>
                <a:lnTo>
                  <a:pt x="628269" y="453898"/>
                </a:lnTo>
                <a:lnTo>
                  <a:pt x="658622" y="477139"/>
                </a:lnTo>
                <a:lnTo>
                  <a:pt x="727963" y="386334"/>
                </a:lnTo>
                <a:lnTo>
                  <a:pt x="697738" y="363220"/>
                </a:lnTo>
                <a:close/>
              </a:path>
              <a:path w="1005840" h="1307464">
                <a:moveTo>
                  <a:pt x="605154" y="484251"/>
                </a:moveTo>
                <a:lnTo>
                  <a:pt x="535686" y="575056"/>
                </a:lnTo>
                <a:lnTo>
                  <a:pt x="566038" y="598170"/>
                </a:lnTo>
                <a:lnTo>
                  <a:pt x="635380" y="507365"/>
                </a:lnTo>
                <a:lnTo>
                  <a:pt x="605154" y="484251"/>
                </a:lnTo>
                <a:close/>
              </a:path>
              <a:path w="1005840" h="1307464">
                <a:moveTo>
                  <a:pt x="512572" y="605282"/>
                </a:moveTo>
                <a:lnTo>
                  <a:pt x="443102" y="696087"/>
                </a:lnTo>
                <a:lnTo>
                  <a:pt x="473455" y="719201"/>
                </a:lnTo>
                <a:lnTo>
                  <a:pt x="542798" y="628396"/>
                </a:lnTo>
                <a:lnTo>
                  <a:pt x="512572" y="605282"/>
                </a:lnTo>
                <a:close/>
              </a:path>
              <a:path w="1005840" h="1307464">
                <a:moveTo>
                  <a:pt x="419988" y="726313"/>
                </a:moveTo>
                <a:lnTo>
                  <a:pt x="350520" y="817118"/>
                </a:lnTo>
                <a:lnTo>
                  <a:pt x="380873" y="840232"/>
                </a:lnTo>
                <a:lnTo>
                  <a:pt x="450341" y="749427"/>
                </a:lnTo>
                <a:lnTo>
                  <a:pt x="419988" y="726313"/>
                </a:lnTo>
                <a:close/>
              </a:path>
              <a:path w="1005840" h="1307464">
                <a:moveTo>
                  <a:pt x="327405" y="847344"/>
                </a:moveTo>
                <a:lnTo>
                  <a:pt x="258063" y="938149"/>
                </a:lnTo>
                <a:lnTo>
                  <a:pt x="288289" y="961390"/>
                </a:lnTo>
                <a:lnTo>
                  <a:pt x="357759" y="870585"/>
                </a:lnTo>
                <a:lnTo>
                  <a:pt x="327405" y="847344"/>
                </a:lnTo>
                <a:close/>
              </a:path>
              <a:path w="1005840" h="1307464">
                <a:moveTo>
                  <a:pt x="234823" y="968502"/>
                </a:moveTo>
                <a:lnTo>
                  <a:pt x="165480" y="1059307"/>
                </a:lnTo>
                <a:lnTo>
                  <a:pt x="195707" y="1082421"/>
                </a:lnTo>
                <a:lnTo>
                  <a:pt x="265175" y="991616"/>
                </a:lnTo>
                <a:lnTo>
                  <a:pt x="234823" y="968502"/>
                </a:lnTo>
                <a:close/>
              </a:path>
              <a:path w="1005840" h="1307464">
                <a:moveTo>
                  <a:pt x="40004" y="1097788"/>
                </a:moveTo>
                <a:lnTo>
                  <a:pt x="0" y="1306957"/>
                </a:lnTo>
                <a:lnTo>
                  <a:pt x="185928" y="1216152"/>
                </a:lnTo>
                <a:lnTo>
                  <a:pt x="69469" y="1216152"/>
                </a:lnTo>
                <a:lnTo>
                  <a:pt x="40004" y="1097788"/>
                </a:lnTo>
                <a:close/>
              </a:path>
              <a:path w="1005840" h="1307464">
                <a:moveTo>
                  <a:pt x="191388" y="1213485"/>
                </a:moveTo>
                <a:lnTo>
                  <a:pt x="69469" y="1216152"/>
                </a:lnTo>
                <a:lnTo>
                  <a:pt x="185928" y="1216152"/>
                </a:lnTo>
                <a:lnTo>
                  <a:pt x="191388" y="1213485"/>
                </a:lnTo>
                <a:close/>
              </a:path>
              <a:path w="1005840" h="1307464">
                <a:moveTo>
                  <a:pt x="142239" y="1089533"/>
                </a:moveTo>
                <a:lnTo>
                  <a:pt x="72898" y="1180338"/>
                </a:lnTo>
                <a:lnTo>
                  <a:pt x="103124" y="1203452"/>
                </a:lnTo>
                <a:lnTo>
                  <a:pt x="172592" y="1112647"/>
                </a:lnTo>
                <a:lnTo>
                  <a:pt x="142239" y="1089533"/>
                </a:lnTo>
                <a:close/>
              </a:path>
            </a:pathLst>
          </a:custGeom>
          <a:solidFill>
            <a:srgbClr val="0000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562600" y="3810000"/>
            <a:ext cx="596900" cy="307975"/>
          </a:xfrm>
          <a:custGeom>
            <a:avLst/>
            <a:gdLst/>
            <a:ahLst/>
            <a:cxnLst/>
            <a:rect l="l" t="t" r="r" b="b"/>
            <a:pathLst>
              <a:path w="596900" h="307975">
                <a:moveTo>
                  <a:pt x="0" y="307975"/>
                </a:moveTo>
                <a:lnTo>
                  <a:pt x="596900" y="307975"/>
                </a:lnTo>
                <a:lnTo>
                  <a:pt x="596900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5562600" y="3810000"/>
            <a:ext cx="596900" cy="307975"/>
          </a:xfrm>
          <a:prstGeom prst="rect">
            <a:avLst/>
          </a:prstGeom>
          <a:ln w="25400">
            <a:solidFill>
              <a:srgbClr val="0000CC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71755">
              <a:lnSpc>
                <a:spcPct val="100000"/>
              </a:lnSpc>
              <a:spcBef>
                <a:spcPts val="240"/>
              </a:spcBef>
            </a:pPr>
            <a:r>
              <a:rPr dirty="0" sz="1400" spc="-5">
                <a:latin typeface="Arial"/>
                <a:cs typeface="Arial"/>
              </a:rPr>
              <a:t>Ca++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314055" y="5791200"/>
            <a:ext cx="189230" cy="536575"/>
          </a:xfrm>
          <a:custGeom>
            <a:avLst/>
            <a:gdLst/>
            <a:ahLst/>
            <a:cxnLst/>
            <a:rect l="l" t="t" r="r" b="b"/>
            <a:pathLst>
              <a:path w="189229" h="536575">
                <a:moveTo>
                  <a:pt x="145542" y="417563"/>
                </a:moveTo>
                <a:lnTo>
                  <a:pt x="107823" y="422846"/>
                </a:lnTo>
                <a:lnTo>
                  <a:pt x="123698" y="536041"/>
                </a:lnTo>
                <a:lnTo>
                  <a:pt x="161417" y="530758"/>
                </a:lnTo>
                <a:lnTo>
                  <a:pt x="145542" y="417563"/>
                </a:lnTo>
                <a:close/>
              </a:path>
              <a:path w="189229" h="536575">
                <a:moveTo>
                  <a:pt x="124460" y="266636"/>
                </a:moveTo>
                <a:lnTo>
                  <a:pt x="86741" y="271906"/>
                </a:lnTo>
                <a:lnTo>
                  <a:pt x="102616" y="385114"/>
                </a:lnTo>
                <a:lnTo>
                  <a:pt x="140335" y="379831"/>
                </a:lnTo>
                <a:lnTo>
                  <a:pt x="124460" y="266636"/>
                </a:lnTo>
                <a:close/>
              </a:path>
              <a:path w="189229" h="536575">
                <a:moveTo>
                  <a:pt x="90964" y="117435"/>
                </a:moveTo>
                <a:lnTo>
                  <a:pt x="78108" y="119236"/>
                </a:lnTo>
                <a:lnTo>
                  <a:pt x="67044" y="130939"/>
                </a:lnTo>
                <a:lnTo>
                  <a:pt x="81406" y="234175"/>
                </a:lnTo>
                <a:lnTo>
                  <a:pt x="119252" y="228904"/>
                </a:lnTo>
                <a:lnTo>
                  <a:pt x="104771" y="125631"/>
                </a:lnTo>
                <a:lnTo>
                  <a:pt x="90964" y="117435"/>
                </a:lnTo>
                <a:close/>
              </a:path>
              <a:path w="189229" h="536575">
                <a:moveTo>
                  <a:pt x="67945" y="0"/>
                </a:moveTo>
                <a:lnTo>
                  <a:pt x="0" y="201853"/>
                </a:lnTo>
                <a:lnTo>
                  <a:pt x="67044" y="130939"/>
                </a:lnTo>
                <a:lnTo>
                  <a:pt x="65659" y="120980"/>
                </a:lnTo>
                <a:lnTo>
                  <a:pt x="78108" y="119236"/>
                </a:lnTo>
                <a:lnTo>
                  <a:pt x="83820" y="113195"/>
                </a:lnTo>
                <a:lnTo>
                  <a:pt x="145860" y="113195"/>
                </a:lnTo>
                <a:lnTo>
                  <a:pt x="67945" y="0"/>
                </a:lnTo>
                <a:close/>
              </a:path>
              <a:path w="189229" h="536575">
                <a:moveTo>
                  <a:pt x="147582" y="115697"/>
                </a:moveTo>
                <a:lnTo>
                  <a:pt x="103377" y="115697"/>
                </a:lnTo>
                <a:lnTo>
                  <a:pt x="104771" y="125631"/>
                </a:lnTo>
                <a:lnTo>
                  <a:pt x="188722" y="175463"/>
                </a:lnTo>
                <a:lnTo>
                  <a:pt x="147582" y="115697"/>
                </a:lnTo>
                <a:close/>
              </a:path>
              <a:path w="189229" h="536575">
                <a:moveTo>
                  <a:pt x="78108" y="119236"/>
                </a:moveTo>
                <a:lnTo>
                  <a:pt x="65659" y="120980"/>
                </a:lnTo>
                <a:lnTo>
                  <a:pt x="67044" y="130939"/>
                </a:lnTo>
                <a:lnTo>
                  <a:pt x="78108" y="119236"/>
                </a:lnTo>
                <a:close/>
              </a:path>
              <a:path w="189229" h="536575">
                <a:moveTo>
                  <a:pt x="103377" y="115697"/>
                </a:moveTo>
                <a:lnTo>
                  <a:pt x="90964" y="117435"/>
                </a:lnTo>
                <a:lnTo>
                  <a:pt x="104771" y="125631"/>
                </a:lnTo>
                <a:lnTo>
                  <a:pt x="103377" y="115697"/>
                </a:lnTo>
                <a:close/>
              </a:path>
              <a:path w="189229" h="536575">
                <a:moveTo>
                  <a:pt x="145860" y="113195"/>
                </a:moveTo>
                <a:lnTo>
                  <a:pt x="83820" y="113195"/>
                </a:lnTo>
                <a:lnTo>
                  <a:pt x="90964" y="117435"/>
                </a:lnTo>
                <a:lnTo>
                  <a:pt x="103377" y="115697"/>
                </a:lnTo>
                <a:lnTo>
                  <a:pt x="147582" y="115697"/>
                </a:lnTo>
                <a:lnTo>
                  <a:pt x="145860" y="113195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568183" y="4617720"/>
            <a:ext cx="1551431" cy="1395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857743" y="4888991"/>
            <a:ext cx="1014983" cy="844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620000" y="4648200"/>
            <a:ext cx="1447800" cy="129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620000" y="4648200"/>
            <a:ext cx="1447800" cy="1295400"/>
          </a:xfrm>
          <a:custGeom>
            <a:avLst/>
            <a:gdLst/>
            <a:ahLst/>
            <a:cxnLst/>
            <a:rect l="l" t="t" r="r" b="b"/>
            <a:pathLst>
              <a:path w="1447800" h="1295400">
                <a:moveTo>
                  <a:pt x="723900" y="347852"/>
                </a:moveTo>
                <a:lnTo>
                  <a:pt x="973327" y="0"/>
                </a:lnTo>
                <a:lnTo>
                  <a:pt x="948817" y="319405"/>
                </a:lnTo>
                <a:lnTo>
                  <a:pt x="1232027" y="267335"/>
                </a:lnTo>
                <a:lnTo>
                  <a:pt x="1119504" y="438657"/>
                </a:lnTo>
                <a:lnTo>
                  <a:pt x="1414145" y="487933"/>
                </a:lnTo>
                <a:lnTo>
                  <a:pt x="1180210" y="628269"/>
                </a:lnTo>
                <a:lnTo>
                  <a:pt x="1447800" y="797052"/>
                </a:lnTo>
                <a:lnTo>
                  <a:pt x="1128522" y="776097"/>
                </a:lnTo>
                <a:lnTo>
                  <a:pt x="1216278" y="1085202"/>
                </a:lnTo>
                <a:lnTo>
                  <a:pt x="939673" y="867029"/>
                </a:lnTo>
                <a:lnTo>
                  <a:pt x="887856" y="1183665"/>
                </a:lnTo>
                <a:lnTo>
                  <a:pt x="705993" y="895731"/>
                </a:lnTo>
                <a:lnTo>
                  <a:pt x="568705" y="1295400"/>
                </a:lnTo>
                <a:lnTo>
                  <a:pt x="517144" y="937133"/>
                </a:lnTo>
                <a:lnTo>
                  <a:pt x="319150" y="1056525"/>
                </a:lnTo>
                <a:lnTo>
                  <a:pt x="379856" y="835787"/>
                </a:lnTo>
                <a:lnTo>
                  <a:pt x="9017" y="874776"/>
                </a:lnTo>
                <a:lnTo>
                  <a:pt x="249427" y="706119"/>
                </a:lnTo>
                <a:lnTo>
                  <a:pt x="0" y="516636"/>
                </a:lnTo>
                <a:lnTo>
                  <a:pt x="310133" y="456819"/>
                </a:lnTo>
                <a:lnTo>
                  <a:pt x="24765" y="137668"/>
                </a:lnTo>
                <a:lnTo>
                  <a:pt x="490093" y="378968"/>
                </a:lnTo>
                <a:lnTo>
                  <a:pt x="559816" y="137668"/>
                </a:lnTo>
                <a:lnTo>
                  <a:pt x="723900" y="347852"/>
                </a:lnTo>
                <a:close/>
              </a:path>
            </a:pathLst>
          </a:custGeom>
          <a:ln w="9525">
            <a:solidFill>
              <a:srgbClr val="D05F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8030336" y="4977638"/>
            <a:ext cx="612140" cy="559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Blood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5">
                <a:latin typeface="Arial"/>
                <a:cs typeface="Arial"/>
              </a:rPr>
              <a:t>clot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532" y="865212"/>
            <a:ext cx="8477250" cy="537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940171" y="2564853"/>
            <a:ext cx="2860675" cy="3672840"/>
          </a:xfrm>
          <a:custGeom>
            <a:avLst/>
            <a:gdLst/>
            <a:ahLst/>
            <a:cxnLst/>
            <a:rect l="l" t="t" r="r" b="b"/>
            <a:pathLst>
              <a:path w="2860675" h="3672840">
                <a:moveTo>
                  <a:pt x="0" y="3672459"/>
                </a:moveTo>
                <a:lnTo>
                  <a:pt x="2860675" y="3672459"/>
                </a:lnTo>
                <a:lnTo>
                  <a:pt x="2860675" y="0"/>
                </a:lnTo>
                <a:lnTo>
                  <a:pt x="0" y="0"/>
                </a:lnTo>
                <a:lnTo>
                  <a:pt x="0" y="36724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51685" y="3551263"/>
            <a:ext cx="3194685" cy="2614295"/>
          </a:xfrm>
          <a:custGeom>
            <a:avLst/>
            <a:gdLst/>
            <a:ahLst/>
            <a:cxnLst/>
            <a:rect l="l" t="t" r="r" b="b"/>
            <a:pathLst>
              <a:path w="3194685" h="2614295">
                <a:moveTo>
                  <a:pt x="0" y="2614041"/>
                </a:moveTo>
                <a:lnTo>
                  <a:pt x="3194558" y="2614041"/>
                </a:lnTo>
                <a:lnTo>
                  <a:pt x="3194558" y="0"/>
                </a:lnTo>
                <a:lnTo>
                  <a:pt x="0" y="0"/>
                </a:lnTo>
                <a:lnTo>
                  <a:pt x="0" y="26140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76288" y="1642884"/>
            <a:ext cx="1368425" cy="1008380"/>
          </a:xfrm>
          <a:custGeom>
            <a:avLst/>
            <a:gdLst/>
            <a:ahLst/>
            <a:cxnLst/>
            <a:rect l="l" t="t" r="r" b="b"/>
            <a:pathLst>
              <a:path w="1368425" h="1008380">
                <a:moveTo>
                  <a:pt x="0" y="1008113"/>
                </a:moveTo>
                <a:lnTo>
                  <a:pt x="1368171" y="1008113"/>
                </a:lnTo>
                <a:lnTo>
                  <a:pt x="1368171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3564" y="5229199"/>
            <a:ext cx="1368425" cy="1008380"/>
          </a:xfrm>
          <a:custGeom>
            <a:avLst/>
            <a:gdLst/>
            <a:ahLst/>
            <a:cxnLst/>
            <a:rect l="l" t="t" r="r" b="b"/>
            <a:pathLst>
              <a:path w="1368425" h="1008379">
                <a:moveTo>
                  <a:pt x="0" y="1008113"/>
                </a:moveTo>
                <a:lnTo>
                  <a:pt x="1368171" y="1008113"/>
                </a:lnTo>
                <a:lnTo>
                  <a:pt x="1368171" y="0"/>
                </a:lnTo>
                <a:lnTo>
                  <a:pt x="0" y="0"/>
                </a:lnTo>
                <a:lnTo>
                  <a:pt x="0" y="1008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48071" y="3212973"/>
            <a:ext cx="792480" cy="2304415"/>
          </a:xfrm>
          <a:custGeom>
            <a:avLst/>
            <a:gdLst/>
            <a:ahLst/>
            <a:cxnLst/>
            <a:rect l="l" t="t" r="r" b="b"/>
            <a:pathLst>
              <a:path w="792479" h="2304415">
                <a:moveTo>
                  <a:pt x="0" y="2304288"/>
                </a:moveTo>
                <a:lnTo>
                  <a:pt x="792086" y="2304288"/>
                </a:lnTo>
                <a:lnTo>
                  <a:pt x="792086" y="0"/>
                </a:lnTo>
                <a:lnTo>
                  <a:pt x="0" y="0"/>
                </a:lnTo>
                <a:lnTo>
                  <a:pt x="0" y="23042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844" y="1514221"/>
            <a:ext cx="6938645" cy="3556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7685" indent="-514984">
              <a:lnSpc>
                <a:spcPct val="100000"/>
              </a:lnSpc>
              <a:buAutoNum type="arabicPeriod" startAt="5"/>
              <a:tabLst>
                <a:tab pos="528320" algn="l"/>
              </a:tabLst>
            </a:pPr>
            <a:r>
              <a:rPr dirty="0" sz="2700" b="1">
                <a:latin typeface="Comic Sans MS"/>
                <a:cs typeface="Comic Sans MS"/>
              </a:rPr>
              <a:t>Describe </a:t>
            </a:r>
            <a:r>
              <a:rPr dirty="0" sz="2700" spc="-5" b="1">
                <a:latin typeface="Comic Sans MS"/>
                <a:cs typeface="Comic Sans MS"/>
              </a:rPr>
              <a:t>the </a:t>
            </a:r>
            <a:r>
              <a:rPr dirty="0" sz="2700" spc="5" b="1">
                <a:latin typeface="Comic Sans MS"/>
                <a:cs typeface="Comic Sans MS"/>
              </a:rPr>
              <a:t>cascade </a:t>
            </a:r>
            <a:r>
              <a:rPr dirty="0" sz="2700" b="1">
                <a:latin typeface="Comic Sans MS"/>
                <a:cs typeface="Comic Sans MS"/>
              </a:rPr>
              <a:t>of</a:t>
            </a:r>
            <a:r>
              <a:rPr dirty="0" sz="2700" spc="-100" b="1">
                <a:latin typeface="Comic Sans MS"/>
                <a:cs typeface="Comic Sans MS"/>
              </a:rPr>
              <a:t> </a:t>
            </a:r>
            <a:r>
              <a:rPr dirty="0" sz="2700" b="1">
                <a:latin typeface="Comic Sans MS"/>
                <a:cs typeface="Comic Sans MS"/>
              </a:rPr>
              <a:t>intrinsic</a:t>
            </a:r>
            <a:endParaRPr sz="2700">
              <a:latin typeface="Comic Sans MS"/>
              <a:cs typeface="Comic Sans MS"/>
            </a:endParaRPr>
          </a:p>
          <a:p>
            <a:pPr marL="527685">
              <a:lnSpc>
                <a:spcPct val="100000"/>
              </a:lnSpc>
            </a:pPr>
            <a:r>
              <a:rPr dirty="0" sz="2700" b="1">
                <a:latin typeface="Comic Sans MS"/>
                <a:cs typeface="Comic Sans MS"/>
              </a:rPr>
              <a:t>pathway.</a:t>
            </a:r>
            <a:endParaRPr sz="2700">
              <a:latin typeface="Comic Sans MS"/>
              <a:cs typeface="Comic Sans MS"/>
            </a:endParaRPr>
          </a:p>
          <a:p>
            <a:pPr marL="527685" marR="5080" indent="-514984">
              <a:lnSpc>
                <a:spcPct val="100000"/>
              </a:lnSpc>
              <a:spcBef>
                <a:spcPts val="650"/>
              </a:spcBef>
              <a:buAutoNum type="arabicPeriod" startAt="6"/>
              <a:tabLst>
                <a:tab pos="528320" algn="l"/>
              </a:tabLst>
            </a:pPr>
            <a:r>
              <a:rPr dirty="0" sz="2700" b="1">
                <a:latin typeface="Comic Sans MS"/>
                <a:cs typeface="Comic Sans MS"/>
              </a:rPr>
              <a:t>Describe </a:t>
            </a:r>
            <a:r>
              <a:rPr dirty="0" sz="2700" spc="-5" b="1">
                <a:latin typeface="Comic Sans MS"/>
                <a:cs typeface="Comic Sans MS"/>
              </a:rPr>
              <a:t>the </a:t>
            </a:r>
            <a:r>
              <a:rPr dirty="0" sz="2700" spc="5" b="1">
                <a:latin typeface="Comic Sans MS"/>
                <a:cs typeface="Comic Sans MS"/>
              </a:rPr>
              <a:t>cascade </a:t>
            </a:r>
            <a:r>
              <a:rPr dirty="0" sz="2700" b="1">
                <a:latin typeface="Comic Sans MS"/>
                <a:cs typeface="Comic Sans MS"/>
              </a:rPr>
              <a:t>of extrinsic</a:t>
            </a:r>
            <a:r>
              <a:rPr dirty="0" sz="2700" spc="-145" b="1">
                <a:latin typeface="Comic Sans MS"/>
                <a:cs typeface="Comic Sans MS"/>
              </a:rPr>
              <a:t> </a:t>
            </a:r>
            <a:r>
              <a:rPr dirty="0" sz="2700" spc="5" b="1">
                <a:latin typeface="Comic Sans MS"/>
                <a:cs typeface="Comic Sans MS"/>
              </a:rPr>
              <a:t>and  </a:t>
            </a:r>
            <a:r>
              <a:rPr dirty="0" sz="2700" spc="5" b="1">
                <a:latin typeface="Comic Sans MS"/>
                <a:cs typeface="Comic Sans MS"/>
              </a:rPr>
              <a:t>common</a:t>
            </a:r>
            <a:r>
              <a:rPr dirty="0" sz="2700" spc="-114" b="1">
                <a:latin typeface="Comic Sans MS"/>
                <a:cs typeface="Comic Sans MS"/>
              </a:rPr>
              <a:t> </a:t>
            </a:r>
            <a:r>
              <a:rPr dirty="0" sz="2700" b="1">
                <a:latin typeface="Comic Sans MS"/>
                <a:cs typeface="Comic Sans MS"/>
              </a:rPr>
              <a:t>pathways.</a:t>
            </a:r>
            <a:endParaRPr sz="2700">
              <a:latin typeface="Comic Sans MS"/>
              <a:cs typeface="Comic Sans MS"/>
            </a:endParaRPr>
          </a:p>
          <a:p>
            <a:pPr marL="527685" indent="-514984">
              <a:lnSpc>
                <a:spcPct val="100000"/>
              </a:lnSpc>
              <a:spcBef>
                <a:spcPts val="650"/>
              </a:spcBef>
              <a:buAutoNum type="arabicPeriod" startAt="6"/>
              <a:tabLst>
                <a:tab pos="528320" algn="l"/>
              </a:tabLst>
            </a:pPr>
            <a:r>
              <a:rPr dirty="0" sz="2700" b="1">
                <a:latin typeface="Comic Sans MS"/>
                <a:cs typeface="Comic Sans MS"/>
              </a:rPr>
              <a:t>Recognize </a:t>
            </a:r>
            <a:r>
              <a:rPr dirty="0" sz="2700" spc="-5" b="1">
                <a:latin typeface="Comic Sans MS"/>
                <a:cs typeface="Comic Sans MS"/>
              </a:rPr>
              <a:t>the role of </a:t>
            </a:r>
            <a:r>
              <a:rPr dirty="0" sz="2700" b="1">
                <a:latin typeface="Comic Sans MS"/>
                <a:cs typeface="Comic Sans MS"/>
              </a:rPr>
              <a:t>thrombin</a:t>
            </a:r>
            <a:r>
              <a:rPr dirty="0" sz="2700" spc="-10" b="1">
                <a:latin typeface="Comic Sans MS"/>
                <a:cs typeface="Comic Sans MS"/>
              </a:rPr>
              <a:t> </a:t>
            </a:r>
            <a:r>
              <a:rPr dirty="0" sz="2700" spc="-5" b="1">
                <a:latin typeface="Comic Sans MS"/>
                <a:cs typeface="Comic Sans MS"/>
              </a:rPr>
              <a:t>in</a:t>
            </a:r>
            <a:endParaRPr sz="2700">
              <a:latin typeface="Comic Sans MS"/>
              <a:cs typeface="Comic Sans MS"/>
            </a:endParaRPr>
          </a:p>
          <a:p>
            <a:pPr marL="527685">
              <a:lnSpc>
                <a:spcPct val="100000"/>
              </a:lnSpc>
            </a:pPr>
            <a:r>
              <a:rPr dirty="0" sz="2700" b="1">
                <a:latin typeface="Comic Sans MS"/>
                <a:cs typeface="Comic Sans MS"/>
              </a:rPr>
              <a:t>coagulation</a:t>
            </a:r>
            <a:endParaRPr sz="2700">
              <a:latin typeface="Comic Sans MS"/>
              <a:cs typeface="Comic Sans MS"/>
            </a:endParaRPr>
          </a:p>
          <a:p>
            <a:pPr marL="527685" marR="83820" indent="-514984">
              <a:lnSpc>
                <a:spcPct val="100000"/>
              </a:lnSpc>
              <a:spcBef>
                <a:spcPts val="645"/>
              </a:spcBef>
              <a:buAutoNum type="arabicPeriod" startAt="8"/>
              <a:tabLst>
                <a:tab pos="528320" algn="l"/>
                <a:tab pos="6271895" algn="l"/>
              </a:tabLst>
            </a:pPr>
            <a:r>
              <a:rPr dirty="0" sz="2700" b="1">
                <a:latin typeface="Comic Sans MS"/>
                <a:cs typeface="Comic Sans MS"/>
              </a:rPr>
              <a:t>R</a:t>
            </a:r>
            <a:r>
              <a:rPr dirty="0" sz="2700" spc="-10" b="1">
                <a:latin typeface="Comic Sans MS"/>
                <a:cs typeface="Comic Sans MS"/>
              </a:rPr>
              <a:t>e</a:t>
            </a:r>
            <a:r>
              <a:rPr dirty="0" sz="2700" spc="5" b="1">
                <a:latin typeface="Comic Sans MS"/>
                <a:cs typeface="Comic Sans MS"/>
              </a:rPr>
              <a:t>c</a:t>
            </a:r>
            <a:r>
              <a:rPr dirty="0" sz="2700" spc="-10" b="1">
                <a:latin typeface="Comic Sans MS"/>
                <a:cs typeface="Comic Sans MS"/>
              </a:rPr>
              <a:t>o</a:t>
            </a:r>
            <a:r>
              <a:rPr dirty="0" sz="2700" spc="5" b="1">
                <a:latin typeface="Comic Sans MS"/>
                <a:cs typeface="Comic Sans MS"/>
              </a:rPr>
              <a:t>gnize</a:t>
            </a:r>
            <a:r>
              <a:rPr dirty="0" sz="2700" spc="-25" b="1">
                <a:latin typeface="Comic Sans MS"/>
                <a:cs typeface="Comic Sans MS"/>
              </a:rPr>
              <a:t> </a:t>
            </a:r>
            <a:r>
              <a:rPr dirty="0" sz="2700" spc="-5" b="1">
                <a:latin typeface="Comic Sans MS"/>
                <a:cs typeface="Comic Sans MS"/>
              </a:rPr>
              <a:t>p</a:t>
            </a:r>
            <a:r>
              <a:rPr dirty="0" sz="2700" b="1">
                <a:latin typeface="Comic Sans MS"/>
                <a:cs typeface="Comic Sans MS"/>
              </a:rPr>
              <a:t>r</a:t>
            </a:r>
            <a:r>
              <a:rPr dirty="0" sz="2700" spc="-15" b="1">
                <a:latin typeface="Comic Sans MS"/>
                <a:cs typeface="Comic Sans MS"/>
              </a:rPr>
              <a:t>o</a:t>
            </a:r>
            <a:r>
              <a:rPr dirty="0" sz="2700" spc="5" b="1">
                <a:latin typeface="Comic Sans MS"/>
                <a:cs typeface="Comic Sans MS"/>
              </a:rPr>
              <a:t>cess</a:t>
            </a:r>
            <a:r>
              <a:rPr dirty="0" sz="2700" spc="-10" b="1">
                <a:latin typeface="Comic Sans MS"/>
                <a:cs typeface="Comic Sans MS"/>
              </a:rPr>
              <a:t> </a:t>
            </a:r>
            <a:r>
              <a:rPr dirty="0" sz="2700" spc="-10" b="1">
                <a:latin typeface="Comic Sans MS"/>
                <a:cs typeface="Comic Sans MS"/>
              </a:rPr>
              <a:t>o</a:t>
            </a:r>
            <a:r>
              <a:rPr dirty="0" sz="2700" spc="5" b="1">
                <a:latin typeface="Comic Sans MS"/>
                <a:cs typeface="Comic Sans MS"/>
              </a:rPr>
              <a:t>f</a:t>
            </a:r>
            <a:r>
              <a:rPr dirty="0" sz="2700" spc="-10" b="1">
                <a:latin typeface="Comic Sans MS"/>
                <a:cs typeface="Comic Sans MS"/>
              </a:rPr>
              <a:t> </a:t>
            </a:r>
            <a:r>
              <a:rPr dirty="0" sz="2700" spc="-10" b="1">
                <a:latin typeface="Comic Sans MS"/>
                <a:cs typeface="Comic Sans MS"/>
              </a:rPr>
              <a:t>f</a:t>
            </a:r>
            <a:r>
              <a:rPr dirty="0" sz="2700" b="1">
                <a:latin typeface="Comic Sans MS"/>
                <a:cs typeface="Comic Sans MS"/>
              </a:rPr>
              <a:t>i</a:t>
            </a:r>
            <a:r>
              <a:rPr dirty="0" sz="2700" b="1">
                <a:latin typeface="Comic Sans MS"/>
                <a:cs typeface="Comic Sans MS"/>
              </a:rPr>
              <a:t>brin</a:t>
            </a:r>
            <a:r>
              <a:rPr dirty="0" sz="2700" spc="-10" b="1">
                <a:latin typeface="Comic Sans MS"/>
                <a:cs typeface="Comic Sans MS"/>
              </a:rPr>
              <a:t>o</a:t>
            </a:r>
            <a:r>
              <a:rPr dirty="0" sz="2700" b="1">
                <a:latin typeface="Comic Sans MS"/>
                <a:cs typeface="Comic Sans MS"/>
              </a:rPr>
              <a:t>l</a:t>
            </a:r>
            <a:r>
              <a:rPr dirty="0" sz="2700" spc="-10" b="1">
                <a:latin typeface="Comic Sans MS"/>
                <a:cs typeface="Comic Sans MS"/>
              </a:rPr>
              <a:t>y</a:t>
            </a:r>
            <a:r>
              <a:rPr dirty="0" sz="2700" spc="5" b="1">
                <a:latin typeface="Comic Sans MS"/>
                <a:cs typeface="Comic Sans MS"/>
              </a:rPr>
              <a:t>sis</a:t>
            </a:r>
            <a:r>
              <a:rPr dirty="0" sz="2700" b="1">
                <a:latin typeface="Comic Sans MS"/>
                <a:cs typeface="Comic Sans MS"/>
              </a:rPr>
              <a:t>	</a:t>
            </a:r>
            <a:r>
              <a:rPr dirty="0" sz="2700" spc="5" b="1">
                <a:latin typeface="Comic Sans MS"/>
                <a:cs typeface="Comic Sans MS"/>
              </a:rPr>
              <a:t>and </a:t>
            </a:r>
            <a:r>
              <a:rPr dirty="0" sz="2700" spc="5" b="1">
                <a:latin typeface="Comic Sans MS"/>
                <a:cs typeface="Comic Sans MS"/>
              </a:rPr>
              <a:t> </a:t>
            </a:r>
            <a:r>
              <a:rPr dirty="0" sz="2700" b="1">
                <a:latin typeface="Comic Sans MS"/>
                <a:cs typeface="Comic Sans MS"/>
              </a:rPr>
              <a:t>function </a:t>
            </a:r>
            <a:r>
              <a:rPr dirty="0" sz="2700" spc="-5" b="1">
                <a:latin typeface="Comic Sans MS"/>
                <a:cs typeface="Comic Sans MS"/>
              </a:rPr>
              <a:t>of</a:t>
            </a:r>
            <a:r>
              <a:rPr dirty="0" sz="2700" spc="-80" b="1">
                <a:latin typeface="Comic Sans MS"/>
                <a:cs typeface="Comic Sans MS"/>
              </a:rPr>
              <a:t> </a:t>
            </a:r>
            <a:r>
              <a:rPr dirty="0" sz="2700" spc="5" b="1">
                <a:latin typeface="Comic Sans MS"/>
                <a:cs typeface="Comic Sans MS"/>
              </a:rPr>
              <a:t>plasmin</a:t>
            </a:r>
            <a:endParaRPr sz="27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292" y="6286703"/>
            <a:ext cx="202565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808080"/>
                </a:solidFill>
                <a:latin typeface="Times New Roman"/>
                <a:cs typeface="Times New Roman"/>
              </a:rPr>
              <a:t>40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23590" y="112648"/>
            <a:ext cx="2508885" cy="6883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5"/>
              <a:t>Thro</a:t>
            </a:r>
            <a:r>
              <a:rPr dirty="0" sz="4400" spc="-25"/>
              <a:t>m</a:t>
            </a:r>
            <a:r>
              <a:rPr dirty="0" sz="4400" spc="-10"/>
              <a:t>bin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4812538" y="1271270"/>
            <a:ext cx="3888104" cy="4192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7505" indent="-344805">
              <a:lnSpc>
                <a:spcPts val="2280"/>
              </a:lnSpc>
              <a:buFont typeface="Comic Sans MS"/>
              <a:buChar char="•"/>
              <a:tabLst>
                <a:tab pos="357505" algn="l"/>
              </a:tabLst>
            </a:pPr>
            <a:r>
              <a:rPr dirty="0" sz="2000" spc="-10" b="1">
                <a:latin typeface="Comic Sans MS"/>
                <a:cs typeface="Comic Sans MS"/>
              </a:rPr>
              <a:t>Thrombin changes</a:t>
            </a:r>
            <a:r>
              <a:rPr dirty="0" sz="2000" spc="35" b="1">
                <a:latin typeface="Comic Sans MS"/>
                <a:cs typeface="Comic Sans MS"/>
              </a:rPr>
              <a:t> </a:t>
            </a:r>
            <a:r>
              <a:rPr dirty="0" sz="2000" spc="-10" b="1">
                <a:latin typeface="Comic Sans MS"/>
                <a:cs typeface="Comic Sans MS"/>
              </a:rPr>
              <a:t>fibrinogen</a:t>
            </a:r>
            <a:endParaRPr sz="2000">
              <a:latin typeface="Comic Sans MS"/>
              <a:cs typeface="Comic Sans MS"/>
            </a:endParaRPr>
          </a:p>
          <a:p>
            <a:pPr marL="356870">
              <a:lnSpc>
                <a:spcPts val="2280"/>
              </a:lnSpc>
            </a:pPr>
            <a:r>
              <a:rPr dirty="0" sz="2000" spc="-10" b="1">
                <a:latin typeface="Comic Sans MS"/>
                <a:cs typeface="Comic Sans MS"/>
              </a:rPr>
              <a:t>to</a:t>
            </a:r>
            <a:r>
              <a:rPr dirty="0" sz="2000" spc="-85" b="1">
                <a:latin typeface="Comic Sans MS"/>
                <a:cs typeface="Comic Sans MS"/>
              </a:rPr>
              <a:t> </a:t>
            </a:r>
            <a:r>
              <a:rPr dirty="0" sz="2000" spc="-10" b="1">
                <a:latin typeface="Comic Sans MS"/>
                <a:cs typeface="Comic Sans MS"/>
              </a:rPr>
              <a:t>fibrin</a:t>
            </a:r>
            <a:endParaRPr sz="2000">
              <a:latin typeface="Comic Sans MS"/>
              <a:cs typeface="Comic Sans MS"/>
            </a:endParaRPr>
          </a:p>
          <a:p>
            <a:pPr marL="357505" indent="-344805">
              <a:lnSpc>
                <a:spcPct val="100000"/>
              </a:lnSpc>
              <a:spcBef>
                <a:spcPts val="240"/>
              </a:spcBef>
              <a:buFont typeface="Comic Sans MS"/>
              <a:buChar char="•"/>
              <a:tabLst>
                <a:tab pos="357505" algn="l"/>
              </a:tabLst>
            </a:pPr>
            <a:r>
              <a:rPr dirty="0" sz="2000" spc="-10" b="1">
                <a:latin typeface="Comic Sans MS"/>
                <a:cs typeface="Comic Sans MS"/>
              </a:rPr>
              <a:t>Activates </a:t>
            </a:r>
            <a:r>
              <a:rPr dirty="0" sz="2000" spc="-5" b="1">
                <a:latin typeface="Comic Sans MS"/>
                <a:cs typeface="Comic Sans MS"/>
              </a:rPr>
              <a:t>factor</a:t>
            </a:r>
            <a:r>
              <a:rPr dirty="0" sz="2000" spc="-25" b="1">
                <a:latin typeface="Comic Sans MS"/>
                <a:cs typeface="Comic Sans MS"/>
              </a:rPr>
              <a:t> </a:t>
            </a:r>
            <a:r>
              <a:rPr dirty="0" sz="2000" spc="-5" b="1">
                <a:latin typeface="Comic Sans MS"/>
                <a:cs typeface="Comic Sans MS"/>
              </a:rPr>
              <a:t>V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Font typeface="Comic Sans MS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357505" marR="483870" indent="-344805">
              <a:lnSpc>
                <a:spcPct val="90000"/>
              </a:lnSpc>
              <a:buFont typeface="Comic Sans MS"/>
              <a:buChar char="•"/>
              <a:tabLst>
                <a:tab pos="357505" algn="l"/>
              </a:tabLst>
            </a:pPr>
            <a:r>
              <a:rPr dirty="0" sz="2000" spc="-10" b="1">
                <a:latin typeface="Comic Sans MS"/>
                <a:cs typeface="Comic Sans MS"/>
              </a:rPr>
              <a:t>Thrombin is essential in  platelet </a:t>
            </a:r>
            <a:r>
              <a:rPr dirty="0" sz="2000" spc="-5" b="1">
                <a:latin typeface="Comic Sans MS"/>
                <a:cs typeface="Comic Sans MS"/>
              </a:rPr>
              <a:t>morphological  </a:t>
            </a:r>
            <a:r>
              <a:rPr dirty="0" sz="2000" spc="-10" b="1">
                <a:latin typeface="Comic Sans MS"/>
                <a:cs typeface="Comic Sans MS"/>
              </a:rPr>
              <a:t>changes to </a:t>
            </a:r>
            <a:r>
              <a:rPr dirty="0" sz="2000" spc="-5" b="1">
                <a:latin typeface="Comic Sans MS"/>
                <a:cs typeface="Comic Sans MS"/>
              </a:rPr>
              <a:t>form </a:t>
            </a:r>
            <a:r>
              <a:rPr dirty="0" sz="2000" spc="-10" b="1">
                <a:latin typeface="Comic Sans MS"/>
                <a:cs typeface="Comic Sans MS"/>
              </a:rPr>
              <a:t>primary  </a:t>
            </a:r>
            <a:r>
              <a:rPr dirty="0" sz="2000" spc="-10" b="1">
                <a:latin typeface="Comic Sans MS"/>
                <a:cs typeface="Comic Sans MS"/>
              </a:rPr>
              <a:t>plug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17"/>
              </a:spcBef>
              <a:buFont typeface="Comic Sans MS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357505" marR="216535" indent="-344805">
              <a:lnSpc>
                <a:spcPct val="90000"/>
              </a:lnSpc>
              <a:buFont typeface="Comic Sans MS"/>
              <a:buChar char="•"/>
              <a:tabLst>
                <a:tab pos="357505" algn="l"/>
              </a:tabLst>
            </a:pPr>
            <a:r>
              <a:rPr dirty="0" sz="2000" spc="-10" b="1">
                <a:latin typeface="Comic Sans MS"/>
                <a:cs typeface="Comic Sans MS"/>
              </a:rPr>
              <a:t>Thrombin stimulates  platelets to release </a:t>
            </a:r>
            <a:r>
              <a:rPr dirty="0" sz="2000" spc="-5" b="1">
                <a:latin typeface="Comic Sans MS"/>
                <a:cs typeface="Comic Sans MS"/>
              </a:rPr>
              <a:t>ADP </a:t>
            </a:r>
            <a:r>
              <a:rPr dirty="0" sz="2000" spc="-10" b="1">
                <a:latin typeface="Comic Sans MS"/>
                <a:cs typeface="Comic Sans MS"/>
              </a:rPr>
              <a:t>&amp;  </a:t>
            </a:r>
            <a:r>
              <a:rPr dirty="0" sz="2000" spc="-10" b="1">
                <a:latin typeface="Comic Sans MS"/>
                <a:cs typeface="Comic Sans MS"/>
              </a:rPr>
              <a:t>thromboxane A2; both  stimulate further platelets  aggregation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9387" y="1268475"/>
            <a:ext cx="4351274" cy="4176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27601" y="1844548"/>
            <a:ext cx="4465574" cy="33481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7975" y="1844548"/>
            <a:ext cx="3914775" cy="3313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33400" y="425450"/>
          <a:ext cx="6644005" cy="6136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7826"/>
                <a:gridCol w="2936875"/>
              </a:tblGrid>
              <a:tr h="45250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000" spc="-10" b="1">
                          <a:latin typeface="Tahoma"/>
                          <a:cs typeface="Tahoma"/>
                        </a:rPr>
                        <a:t>Intrinsic</a:t>
                      </a:r>
                      <a:r>
                        <a:rPr dirty="0" sz="2000" spc="-4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10" b="1">
                          <a:latin typeface="Tahoma"/>
                          <a:cs typeface="Tahoma"/>
                        </a:rPr>
                        <a:t>Pathway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 sz="2000" spc="-10" b="1">
                          <a:latin typeface="Tahoma"/>
                          <a:cs typeface="Tahoma"/>
                        </a:rPr>
                        <a:t>Pathway</a:t>
                      </a:r>
                      <a:r>
                        <a:rPr dirty="0" sz="2000" spc="-4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10" b="1">
                          <a:latin typeface="Tahoma"/>
                          <a:cs typeface="Tahoma"/>
                        </a:rPr>
                        <a:t>Extrnsic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35275">
                <a:tc>
                  <a:txBody>
                    <a:bodyPr/>
                    <a:lstStyle/>
                    <a:p>
                      <a:pPr algn="ctr" marR="1170940">
                        <a:lnSpc>
                          <a:spcPts val="2390"/>
                        </a:lnSpc>
                        <a:spcBef>
                          <a:spcPts val="305"/>
                        </a:spcBef>
                      </a:pPr>
                      <a:r>
                        <a:rPr dirty="0" sz="2000" spc="-10" b="1">
                          <a:latin typeface="Tahoma"/>
                          <a:cs typeface="Tahoma"/>
                        </a:rPr>
                        <a:t>Contact</a:t>
                      </a:r>
                      <a:r>
                        <a:rPr dirty="0" sz="2000" spc="-4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10" b="1">
                          <a:latin typeface="Tahoma"/>
                          <a:cs typeface="Tahoma"/>
                        </a:rPr>
                        <a:t>activation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algn="ctr" marR="1106170">
                        <a:lnSpc>
                          <a:spcPts val="2390"/>
                        </a:lnSpc>
                      </a:pPr>
                      <a:r>
                        <a:rPr dirty="0" sz="2000" b="1">
                          <a:latin typeface="Symbol"/>
                          <a:cs typeface="Symbol"/>
                        </a:rPr>
                        <a:t></a:t>
                      </a:r>
                      <a:endParaRPr sz="2000">
                        <a:latin typeface="Symbol"/>
                        <a:cs typeface="Symbol"/>
                      </a:endParaRPr>
                    </a:p>
                    <a:p>
                      <a:pPr algn="ctr" marR="113665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ahoma"/>
                          <a:cs typeface="Tahoma"/>
                        </a:rPr>
                        <a:t>XII</a:t>
                      </a:r>
                      <a:r>
                        <a:rPr dirty="0" sz="2000" spc="-9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b="1">
                          <a:latin typeface="Symbol"/>
                          <a:cs typeface="Symbol"/>
                        </a:rPr>
                        <a:t></a:t>
                      </a:r>
                      <a:r>
                        <a:rPr dirty="0" sz="2000" b="1">
                          <a:latin typeface="Tahoma"/>
                          <a:cs typeface="Tahoma"/>
                        </a:rPr>
                        <a:t>XIIa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algn="ctr" marR="508634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Symbol"/>
                          <a:cs typeface="Symbol"/>
                        </a:rPr>
                        <a:t></a:t>
                      </a:r>
                      <a:endParaRPr sz="2000">
                        <a:latin typeface="Symbol"/>
                        <a:cs typeface="Symbol"/>
                      </a:endParaRPr>
                    </a:p>
                    <a:p>
                      <a:pPr algn="ctr" marR="63119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ahoma"/>
                          <a:cs typeface="Tahoma"/>
                        </a:rPr>
                        <a:t>XI</a:t>
                      </a:r>
                      <a:r>
                        <a:rPr dirty="0" sz="2000" spc="-8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b="1">
                          <a:latin typeface="Symbol"/>
                          <a:cs typeface="Symbol"/>
                        </a:rPr>
                        <a:t></a:t>
                      </a:r>
                      <a:r>
                        <a:rPr dirty="0" sz="2000" b="1">
                          <a:latin typeface="Tahoma"/>
                          <a:cs typeface="Tahoma"/>
                        </a:rPr>
                        <a:t>XIa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algn="ctr" marR="35623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Symbol"/>
                          <a:cs typeface="Symbol"/>
                        </a:rPr>
                        <a:t></a:t>
                      </a:r>
                      <a:endParaRPr sz="2000">
                        <a:latin typeface="Symbol"/>
                        <a:cs typeface="Symbol"/>
                      </a:endParaRPr>
                    </a:p>
                    <a:p>
                      <a:pPr marL="1203960">
                        <a:lnSpc>
                          <a:spcPct val="100000"/>
                        </a:lnSpc>
                      </a:pPr>
                      <a:r>
                        <a:rPr dirty="0" sz="2000" spc="-10" b="1">
                          <a:latin typeface="Tahoma"/>
                          <a:cs typeface="Tahoma"/>
                        </a:rPr>
                        <a:t>IX </a:t>
                      </a:r>
                      <a:r>
                        <a:rPr dirty="0" sz="2000" spc="-10" b="1">
                          <a:latin typeface="Symbol"/>
                          <a:cs typeface="Symbol"/>
                        </a:rPr>
                        <a:t></a:t>
                      </a:r>
                      <a:r>
                        <a:rPr dirty="0" sz="2000" spc="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 b="1">
                          <a:latin typeface="Tahoma"/>
                          <a:cs typeface="Tahoma"/>
                        </a:rPr>
                        <a:t>IXa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172847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Symbol"/>
                          <a:cs typeface="Symbol"/>
                        </a:rPr>
                        <a:t></a:t>
                      </a:r>
                      <a:r>
                        <a:rPr dirty="0" sz="2000" spc="-5" b="1">
                          <a:latin typeface="Tahoma"/>
                          <a:cs typeface="Tahoma"/>
                        </a:rPr>
                        <a:t>VIII,</a:t>
                      </a:r>
                      <a:r>
                        <a:rPr dirty="0" sz="2000" spc="-9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10" b="1">
                          <a:latin typeface="Tahoma"/>
                          <a:cs typeface="Tahoma"/>
                        </a:rPr>
                        <a:t>Ca,P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algn="ctr" marL="83185">
                        <a:lnSpc>
                          <a:spcPct val="100000"/>
                        </a:lnSpc>
                      </a:pPr>
                      <a:r>
                        <a:rPr dirty="0" sz="2000" spc="-10" b="1">
                          <a:latin typeface="Tahoma"/>
                          <a:cs typeface="Tahoma"/>
                        </a:rPr>
                        <a:t>X </a:t>
                      </a:r>
                      <a:r>
                        <a:rPr dirty="0" sz="2000" spc="-10" b="1">
                          <a:latin typeface="Symbol"/>
                          <a:cs typeface="Symbol"/>
                        </a:rPr>
                        <a:t></a:t>
                      </a:r>
                      <a:r>
                        <a:rPr dirty="0" sz="2000" spc="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 b="1">
                          <a:latin typeface="Tahoma"/>
                          <a:cs typeface="Tahoma"/>
                        </a:rPr>
                        <a:t>Xa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2390"/>
                        </a:lnSpc>
                        <a:spcBef>
                          <a:spcPts val="305"/>
                        </a:spcBef>
                      </a:pPr>
                      <a:r>
                        <a:rPr dirty="0" sz="2000" spc="-5" b="1">
                          <a:latin typeface="Tahoma"/>
                          <a:cs typeface="Tahoma"/>
                        </a:rPr>
                        <a:t>Tissue</a:t>
                      </a:r>
                      <a:r>
                        <a:rPr dirty="0" sz="2000" spc="-7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10" b="1">
                          <a:latin typeface="Tahoma"/>
                          <a:cs typeface="Tahoma"/>
                        </a:rPr>
                        <a:t>Factors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833119">
                        <a:lnSpc>
                          <a:spcPts val="2390"/>
                        </a:lnSpc>
                      </a:pPr>
                      <a:r>
                        <a:rPr dirty="0" sz="2000" b="1">
                          <a:latin typeface="Symbol"/>
                          <a:cs typeface="Symbol"/>
                        </a:rPr>
                        <a:t></a:t>
                      </a:r>
                      <a:endParaRPr sz="2000">
                        <a:latin typeface="Symbol"/>
                        <a:cs typeface="Symbol"/>
                      </a:endParaRPr>
                    </a:p>
                    <a:p>
                      <a:pPr marL="833119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Symbol"/>
                          <a:cs typeface="Symbol"/>
                        </a:rPr>
                        <a:t></a:t>
                      </a:r>
                      <a:endParaRPr sz="2000">
                        <a:latin typeface="Symbol"/>
                        <a:cs typeface="Symbol"/>
                      </a:endParaRPr>
                    </a:p>
                    <a:p>
                      <a:pPr marL="833119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Symbol"/>
                          <a:cs typeface="Symbol"/>
                        </a:rPr>
                        <a:t></a:t>
                      </a:r>
                      <a:endParaRPr sz="2000">
                        <a:latin typeface="Symbol"/>
                        <a:cs typeface="Symbol"/>
                      </a:endParaRPr>
                    </a:p>
                    <a:p>
                      <a:pPr marL="833119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Symbol"/>
                          <a:cs typeface="Symbol"/>
                        </a:rPr>
                        <a:t></a:t>
                      </a:r>
                      <a:r>
                        <a:rPr dirty="0" sz="2000" spc="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 b="1">
                          <a:latin typeface="Tahoma"/>
                          <a:cs typeface="Tahoma"/>
                        </a:rPr>
                        <a:t>VII,Ca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833119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Symbol"/>
                          <a:cs typeface="Symbol"/>
                        </a:rPr>
                        <a:t></a:t>
                      </a:r>
                      <a:endParaRPr sz="2000">
                        <a:latin typeface="Symbol"/>
                        <a:cs typeface="Symbol"/>
                      </a:endParaRPr>
                    </a:p>
                    <a:p>
                      <a:pPr marL="833119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Symbol"/>
                          <a:cs typeface="Symbol"/>
                        </a:rPr>
                        <a:t></a:t>
                      </a:r>
                      <a:endParaRPr sz="2000">
                        <a:latin typeface="Symbol"/>
                        <a:cs typeface="Symbol"/>
                      </a:endParaRPr>
                    </a:p>
                    <a:p>
                      <a:pPr marL="833119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Symbol"/>
                          <a:cs typeface="Symbol"/>
                        </a:rPr>
                        <a:t></a:t>
                      </a:r>
                      <a:endParaRPr sz="2000">
                        <a:latin typeface="Symbol"/>
                        <a:cs typeface="Symbol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dirty="0" sz="2000" spc="-10" b="1">
                          <a:latin typeface="Tahoma"/>
                          <a:cs typeface="Tahoma"/>
                        </a:rPr>
                        <a:t>Xa </a:t>
                      </a:r>
                      <a:r>
                        <a:rPr dirty="0" sz="2000" spc="-10" b="1">
                          <a:latin typeface="Symbol"/>
                          <a:cs typeface="Symbol"/>
                        </a:rPr>
                        <a:t></a:t>
                      </a:r>
                      <a:r>
                        <a:rPr dirty="0" sz="2000" spc="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 b="1">
                          <a:latin typeface="Tahoma"/>
                          <a:cs typeface="Tahoma"/>
                        </a:rPr>
                        <a:t>X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35211">
                <a:tc gridSpan="2">
                  <a:txBody>
                    <a:bodyPr/>
                    <a:lstStyle/>
                    <a:p>
                      <a:pPr algn="ctr" marL="158750">
                        <a:lnSpc>
                          <a:spcPts val="2390"/>
                        </a:lnSpc>
                        <a:spcBef>
                          <a:spcPts val="315"/>
                        </a:spcBef>
                      </a:pPr>
                      <a:r>
                        <a:rPr dirty="0" sz="2000" spc="-10" b="1">
                          <a:latin typeface="Tahoma"/>
                          <a:cs typeface="Tahoma"/>
                        </a:rPr>
                        <a:t>Xa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algn="ctr" marL="138430">
                        <a:lnSpc>
                          <a:spcPts val="2390"/>
                        </a:lnSpc>
                      </a:pPr>
                      <a:r>
                        <a:rPr dirty="0" sz="2000" b="1">
                          <a:latin typeface="Symbol"/>
                          <a:cs typeface="Symbol"/>
                        </a:rPr>
                        <a:t></a:t>
                      </a:r>
                      <a:endParaRPr sz="2000">
                        <a:latin typeface="Symbol"/>
                        <a:cs typeface="Symbol"/>
                      </a:endParaRPr>
                    </a:p>
                    <a:p>
                      <a:pPr algn="ctr" marL="1181735">
                        <a:lnSpc>
                          <a:spcPct val="100000"/>
                        </a:lnSpc>
                      </a:pPr>
                      <a:r>
                        <a:rPr dirty="0" sz="2000" spc="-10" b="1">
                          <a:latin typeface="Symbol"/>
                          <a:cs typeface="Symbol"/>
                        </a:rPr>
                        <a:t></a:t>
                      </a:r>
                      <a:r>
                        <a:rPr dirty="0" sz="20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ahoma"/>
                          <a:cs typeface="Tahoma"/>
                        </a:rPr>
                        <a:t>V, </a:t>
                      </a:r>
                      <a:r>
                        <a:rPr dirty="0" sz="2000" spc="-10" b="1">
                          <a:latin typeface="Tahoma"/>
                          <a:cs typeface="Tahoma"/>
                        </a:rPr>
                        <a:t>Ca,</a:t>
                      </a:r>
                      <a:r>
                        <a:rPr dirty="0" sz="2000" spc="5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10" b="1">
                          <a:latin typeface="Tahoma"/>
                          <a:cs typeface="Tahoma"/>
                        </a:rPr>
                        <a:t>P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algn="ctr" marL="146050">
                        <a:lnSpc>
                          <a:spcPct val="100000"/>
                        </a:lnSpc>
                      </a:pPr>
                      <a:r>
                        <a:rPr dirty="0" sz="2000" spc="-10" b="1">
                          <a:latin typeface="Tahoma"/>
                          <a:cs typeface="Tahoma"/>
                        </a:rPr>
                        <a:t>Prothrombin </a:t>
                      </a:r>
                      <a:r>
                        <a:rPr dirty="0" sz="2000" spc="-5" b="1">
                          <a:latin typeface="Tahoma"/>
                          <a:cs typeface="Tahoma"/>
                        </a:rPr>
                        <a:t>(II) </a:t>
                      </a:r>
                      <a:r>
                        <a:rPr dirty="0" sz="2000" spc="-10" b="1">
                          <a:latin typeface="Symbol"/>
                          <a:cs typeface="Symbol"/>
                        </a:rPr>
                        <a:t></a:t>
                      </a:r>
                      <a:r>
                        <a:rPr dirty="0" sz="20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 b="1">
                          <a:latin typeface="Tahoma"/>
                          <a:cs typeface="Tahoma"/>
                        </a:rPr>
                        <a:t>Thrombin</a:t>
                      </a:r>
                      <a:r>
                        <a:rPr dirty="0" sz="2000" spc="17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5" b="1">
                          <a:latin typeface="Tahoma"/>
                          <a:cs typeface="Tahoma"/>
                        </a:rPr>
                        <a:t>(IIa)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algn="r" marR="203327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Symbol"/>
                          <a:cs typeface="Symbol"/>
                        </a:rPr>
                        <a:t></a:t>
                      </a:r>
                      <a:endParaRPr sz="2000">
                        <a:latin typeface="Symbol"/>
                        <a:cs typeface="Symbol"/>
                      </a:endParaRPr>
                    </a:p>
                    <a:p>
                      <a:pPr algn="ctr" marL="1282700">
                        <a:lnSpc>
                          <a:spcPct val="100000"/>
                        </a:lnSpc>
                      </a:pPr>
                      <a:r>
                        <a:rPr dirty="0" sz="2000" spc="-15" b="1">
                          <a:latin typeface="Tahoma"/>
                          <a:cs typeface="Tahoma"/>
                        </a:rPr>
                        <a:t>Fibrinogen </a:t>
                      </a:r>
                      <a:r>
                        <a:rPr dirty="0" sz="2000" spc="-5" b="1">
                          <a:latin typeface="Tahoma"/>
                          <a:cs typeface="Tahoma"/>
                        </a:rPr>
                        <a:t>(I) </a:t>
                      </a:r>
                      <a:r>
                        <a:rPr dirty="0" sz="2000" spc="-10" b="1">
                          <a:latin typeface="Symbol"/>
                          <a:cs typeface="Symbol"/>
                        </a:rPr>
                        <a:t></a:t>
                      </a:r>
                      <a:r>
                        <a:rPr dirty="0" sz="20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 b="1">
                          <a:latin typeface="Tahoma"/>
                          <a:cs typeface="Tahoma"/>
                        </a:rPr>
                        <a:t>Fibrin</a:t>
                      </a:r>
                      <a:r>
                        <a:rPr dirty="0" sz="2000" spc="21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10" b="1">
                          <a:latin typeface="Tahoma"/>
                          <a:cs typeface="Tahoma"/>
                        </a:rPr>
                        <a:t>(soluble)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algn="r" marR="79692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Symbol"/>
                          <a:cs typeface="Symbol"/>
                        </a:rPr>
                        <a:t>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 b="1">
                          <a:latin typeface="Tahoma"/>
                          <a:cs typeface="Tahoma"/>
                        </a:rPr>
                        <a:t>XIII,</a:t>
                      </a:r>
                      <a:r>
                        <a:rPr dirty="0" sz="2000" spc="4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15" b="1">
                          <a:latin typeface="Tahoma"/>
                          <a:cs typeface="Tahoma"/>
                        </a:rPr>
                        <a:t>Ca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396621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2000" spc="-10" b="1">
                          <a:latin typeface="Tahoma"/>
                          <a:cs typeface="Tahoma"/>
                        </a:rPr>
                        <a:t>Insoluble</a:t>
                      </a:r>
                      <a:r>
                        <a:rPr dirty="0" sz="2000" spc="-3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10" b="1">
                          <a:latin typeface="Tahoma"/>
                          <a:cs typeface="Tahoma"/>
                        </a:rPr>
                        <a:t>fibrin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292" y="6286703"/>
            <a:ext cx="202565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Times New Roman"/>
                <a:cs typeface="Times New Roman"/>
              </a:rPr>
              <a:t>43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8623" y="112648"/>
            <a:ext cx="4756785" cy="6883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10"/>
              <a:t>Intrinsic</a:t>
            </a:r>
            <a:r>
              <a:rPr dirty="0" sz="4400" spc="-25"/>
              <a:t> </a:t>
            </a:r>
            <a:r>
              <a:rPr dirty="0" sz="4400" spc="-5"/>
              <a:t>pathway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36244" y="1518538"/>
            <a:ext cx="7894320" cy="3810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 marR="5080" indent="-344170">
              <a:lnSpc>
                <a:spcPts val="3030"/>
              </a:lnSpc>
              <a:buFont typeface="Comic Sans MS"/>
              <a:buChar char="•"/>
              <a:tabLst>
                <a:tab pos="357505" algn="l"/>
              </a:tabLst>
            </a:pPr>
            <a:r>
              <a:rPr dirty="0" sz="2800" b="1">
                <a:latin typeface="Comic Sans MS"/>
                <a:cs typeface="Comic Sans MS"/>
              </a:rPr>
              <a:t>The </a:t>
            </a:r>
            <a:r>
              <a:rPr dirty="0" sz="2800" spc="-5" b="1">
                <a:latin typeface="Comic Sans MS"/>
                <a:cs typeface="Comic Sans MS"/>
              </a:rPr>
              <a:t>trigger </a:t>
            </a:r>
            <a:r>
              <a:rPr dirty="0" sz="2800" b="1">
                <a:latin typeface="Comic Sans MS"/>
                <a:cs typeface="Comic Sans MS"/>
              </a:rPr>
              <a:t>is the activation </a:t>
            </a:r>
            <a:r>
              <a:rPr dirty="0" sz="2800" spc="5" b="1">
                <a:latin typeface="Comic Sans MS"/>
                <a:cs typeface="Comic Sans MS"/>
              </a:rPr>
              <a:t>of </a:t>
            </a:r>
            <a:r>
              <a:rPr dirty="0" sz="2800" b="1">
                <a:latin typeface="Comic Sans MS"/>
                <a:cs typeface="Comic Sans MS"/>
              </a:rPr>
              <a:t>factor</a:t>
            </a:r>
            <a:r>
              <a:rPr dirty="0" sz="2800" spc="-155" b="1">
                <a:latin typeface="Comic Sans MS"/>
                <a:cs typeface="Comic Sans MS"/>
              </a:rPr>
              <a:t> </a:t>
            </a:r>
            <a:r>
              <a:rPr dirty="0" sz="2800" spc="5" b="1">
                <a:latin typeface="Comic Sans MS"/>
                <a:cs typeface="Comic Sans MS"/>
              </a:rPr>
              <a:t>XII  </a:t>
            </a:r>
            <a:r>
              <a:rPr dirty="0" sz="2800" spc="-5" b="1">
                <a:latin typeface="Comic Sans MS"/>
                <a:cs typeface="Comic Sans MS"/>
              </a:rPr>
              <a:t>by </a:t>
            </a:r>
            <a:r>
              <a:rPr dirty="0" sz="2800" b="1">
                <a:latin typeface="Comic Sans MS"/>
                <a:cs typeface="Comic Sans MS"/>
              </a:rPr>
              <a:t>contact with </a:t>
            </a:r>
            <a:r>
              <a:rPr dirty="0" sz="2800" spc="-5" b="1">
                <a:latin typeface="Comic Sans MS"/>
                <a:cs typeface="Comic Sans MS"/>
              </a:rPr>
              <a:t>foreign </a:t>
            </a:r>
            <a:r>
              <a:rPr dirty="0" sz="2800" b="1">
                <a:latin typeface="Comic Sans MS"/>
                <a:cs typeface="Comic Sans MS"/>
              </a:rPr>
              <a:t>surface, </a:t>
            </a:r>
            <a:r>
              <a:rPr dirty="0" sz="2800" spc="-5" b="1">
                <a:latin typeface="Comic Sans MS"/>
                <a:cs typeface="Comic Sans MS"/>
              </a:rPr>
              <a:t>injured  </a:t>
            </a:r>
            <a:r>
              <a:rPr dirty="0" sz="2800" b="1">
                <a:latin typeface="Comic Sans MS"/>
                <a:cs typeface="Comic Sans MS"/>
              </a:rPr>
              <a:t>blood vessel, </a:t>
            </a:r>
            <a:r>
              <a:rPr dirty="0" sz="2800" spc="5" b="1">
                <a:latin typeface="Comic Sans MS"/>
                <a:cs typeface="Comic Sans MS"/>
              </a:rPr>
              <a:t>and</a:t>
            </a:r>
            <a:r>
              <a:rPr dirty="0" sz="2800" spc="-150" b="1">
                <a:latin typeface="Comic Sans MS"/>
                <a:cs typeface="Comic Sans MS"/>
              </a:rPr>
              <a:t> </a:t>
            </a:r>
            <a:r>
              <a:rPr dirty="0" sz="2800" b="1">
                <a:latin typeface="Comic Sans MS"/>
                <a:cs typeface="Comic Sans MS"/>
              </a:rPr>
              <a:t>glass.</a:t>
            </a:r>
            <a:endParaRPr sz="2800">
              <a:latin typeface="Comic Sans MS"/>
              <a:cs typeface="Comic Sans MS"/>
            </a:endParaRPr>
          </a:p>
          <a:p>
            <a:pPr marL="356870" indent="-344170">
              <a:lnSpc>
                <a:spcPct val="100000"/>
              </a:lnSpc>
              <a:spcBef>
                <a:spcPts val="290"/>
              </a:spcBef>
              <a:buFont typeface="Comic Sans MS"/>
              <a:buChar char="•"/>
              <a:tabLst>
                <a:tab pos="357505" algn="l"/>
              </a:tabLst>
            </a:pPr>
            <a:r>
              <a:rPr dirty="0" sz="2800" b="1">
                <a:latin typeface="Comic Sans MS"/>
                <a:cs typeface="Comic Sans MS"/>
              </a:rPr>
              <a:t>Activate factor (XIIa) </a:t>
            </a:r>
            <a:r>
              <a:rPr dirty="0" sz="2800" spc="-5" b="1">
                <a:latin typeface="Comic Sans MS"/>
                <a:cs typeface="Comic Sans MS"/>
              </a:rPr>
              <a:t>will </a:t>
            </a:r>
            <a:r>
              <a:rPr dirty="0" sz="2800" b="1">
                <a:latin typeface="Comic Sans MS"/>
                <a:cs typeface="Comic Sans MS"/>
              </a:rPr>
              <a:t>activate</a:t>
            </a:r>
            <a:r>
              <a:rPr dirty="0" sz="2800" spc="-180" b="1">
                <a:latin typeface="Comic Sans MS"/>
                <a:cs typeface="Comic Sans MS"/>
              </a:rPr>
              <a:t> </a:t>
            </a:r>
            <a:r>
              <a:rPr dirty="0" sz="2800" spc="5" b="1">
                <a:latin typeface="Comic Sans MS"/>
                <a:cs typeface="Comic Sans MS"/>
              </a:rPr>
              <a:t>XI</a:t>
            </a:r>
            <a:endParaRPr sz="2800">
              <a:latin typeface="Comic Sans MS"/>
              <a:cs typeface="Comic Sans MS"/>
            </a:endParaRPr>
          </a:p>
          <a:p>
            <a:pPr marL="356870" indent="-344170">
              <a:lnSpc>
                <a:spcPct val="100000"/>
              </a:lnSpc>
              <a:spcBef>
                <a:spcPts val="335"/>
              </a:spcBef>
              <a:buFont typeface="Comic Sans MS"/>
              <a:buChar char="•"/>
              <a:tabLst>
                <a:tab pos="357505" algn="l"/>
              </a:tabLst>
            </a:pPr>
            <a:r>
              <a:rPr dirty="0" sz="2800" spc="5" b="1">
                <a:latin typeface="Comic Sans MS"/>
                <a:cs typeface="Comic Sans MS"/>
              </a:rPr>
              <a:t>Xla </a:t>
            </a:r>
            <a:r>
              <a:rPr dirty="0" sz="2800" b="1">
                <a:latin typeface="Comic Sans MS"/>
                <a:cs typeface="Comic Sans MS"/>
              </a:rPr>
              <a:t>will activate</a:t>
            </a:r>
            <a:r>
              <a:rPr dirty="0" sz="2800" spc="-175" b="1">
                <a:latin typeface="Comic Sans MS"/>
                <a:cs typeface="Comic Sans MS"/>
              </a:rPr>
              <a:t> </a:t>
            </a:r>
            <a:r>
              <a:rPr dirty="0" sz="2800" b="1">
                <a:latin typeface="Comic Sans MS"/>
                <a:cs typeface="Comic Sans MS"/>
              </a:rPr>
              <a:t>IX</a:t>
            </a:r>
            <a:endParaRPr sz="2800">
              <a:latin typeface="Comic Sans MS"/>
              <a:cs typeface="Comic Sans MS"/>
            </a:endParaRPr>
          </a:p>
          <a:p>
            <a:pPr marL="356870" indent="-344170">
              <a:lnSpc>
                <a:spcPts val="3190"/>
              </a:lnSpc>
              <a:spcBef>
                <a:spcPts val="335"/>
              </a:spcBef>
              <a:buFont typeface="Comic Sans MS"/>
              <a:buChar char="•"/>
              <a:tabLst>
                <a:tab pos="357505" algn="l"/>
              </a:tabLst>
            </a:pPr>
            <a:r>
              <a:rPr dirty="0" sz="2800" b="1">
                <a:latin typeface="Comic Sans MS"/>
                <a:cs typeface="Comic Sans MS"/>
              </a:rPr>
              <a:t>IXa </a:t>
            </a:r>
            <a:r>
              <a:rPr dirty="0" sz="2800" spc="5" b="1">
                <a:latin typeface="Comic Sans MS"/>
                <a:cs typeface="Comic Sans MS"/>
              </a:rPr>
              <a:t>+ VIII + </a:t>
            </a:r>
            <a:r>
              <a:rPr dirty="0" sz="2800" b="1">
                <a:latin typeface="Comic Sans MS"/>
                <a:cs typeface="Comic Sans MS"/>
              </a:rPr>
              <a:t>platelet phospholipid </a:t>
            </a:r>
            <a:r>
              <a:rPr dirty="0" sz="2800" spc="5" b="1">
                <a:latin typeface="Comic Sans MS"/>
                <a:cs typeface="Comic Sans MS"/>
              </a:rPr>
              <a:t>+</a:t>
            </a:r>
            <a:r>
              <a:rPr dirty="0" sz="2800" spc="-250" b="1">
                <a:latin typeface="Comic Sans MS"/>
                <a:cs typeface="Comic Sans MS"/>
              </a:rPr>
              <a:t> </a:t>
            </a:r>
            <a:r>
              <a:rPr dirty="0" sz="2800" spc="-5" b="1">
                <a:latin typeface="Comic Sans MS"/>
                <a:cs typeface="Comic Sans MS"/>
              </a:rPr>
              <a:t>Ca</a:t>
            </a:r>
            <a:endParaRPr sz="2800">
              <a:latin typeface="Comic Sans MS"/>
              <a:cs typeface="Comic Sans MS"/>
            </a:endParaRPr>
          </a:p>
          <a:p>
            <a:pPr marL="356870">
              <a:lnSpc>
                <a:spcPts val="3190"/>
              </a:lnSpc>
            </a:pPr>
            <a:r>
              <a:rPr dirty="0" sz="2800" b="1">
                <a:latin typeface="Comic Sans MS"/>
                <a:cs typeface="Comic Sans MS"/>
              </a:rPr>
              <a:t>activate</a:t>
            </a:r>
            <a:r>
              <a:rPr dirty="0" sz="2800" spc="-105" b="1">
                <a:latin typeface="Comic Sans MS"/>
                <a:cs typeface="Comic Sans MS"/>
              </a:rPr>
              <a:t> </a:t>
            </a:r>
            <a:r>
              <a:rPr dirty="0" sz="2800" spc="5" b="1">
                <a:latin typeface="Comic Sans MS"/>
                <a:cs typeface="Comic Sans MS"/>
              </a:rPr>
              <a:t>X</a:t>
            </a:r>
            <a:endParaRPr sz="2800">
              <a:latin typeface="Comic Sans MS"/>
              <a:cs typeface="Comic Sans MS"/>
            </a:endParaRPr>
          </a:p>
          <a:p>
            <a:pPr marL="356870" marR="183515" indent="-344170">
              <a:lnSpc>
                <a:spcPts val="3020"/>
              </a:lnSpc>
              <a:spcBef>
                <a:spcPts val="720"/>
              </a:spcBef>
              <a:buFont typeface="Comic Sans MS"/>
              <a:buChar char="•"/>
              <a:tabLst>
                <a:tab pos="357505" algn="l"/>
              </a:tabLst>
            </a:pPr>
            <a:r>
              <a:rPr dirty="0" sz="2800" b="1">
                <a:latin typeface="Comic Sans MS"/>
                <a:cs typeface="Comic Sans MS"/>
              </a:rPr>
              <a:t>Following this step the </a:t>
            </a:r>
            <a:r>
              <a:rPr dirty="0" sz="2800" spc="5" b="1">
                <a:latin typeface="Comic Sans MS"/>
                <a:cs typeface="Comic Sans MS"/>
              </a:rPr>
              <a:t>pathway </a:t>
            </a:r>
            <a:r>
              <a:rPr dirty="0" sz="2800" b="1">
                <a:latin typeface="Comic Sans MS"/>
                <a:cs typeface="Comic Sans MS"/>
              </a:rPr>
              <a:t>is</a:t>
            </a:r>
            <a:r>
              <a:rPr dirty="0" sz="2800" spc="-215" b="1">
                <a:latin typeface="Comic Sans MS"/>
                <a:cs typeface="Comic Sans MS"/>
              </a:rPr>
              <a:t> </a:t>
            </a:r>
            <a:r>
              <a:rPr dirty="0" sz="2800" spc="5" b="1">
                <a:latin typeface="Comic Sans MS"/>
                <a:cs typeface="Comic Sans MS"/>
              </a:rPr>
              <a:t>common  </a:t>
            </a:r>
            <a:r>
              <a:rPr dirty="0" sz="2800" b="1">
                <a:latin typeface="Comic Sans MS"/>
                <a:cs typeface="Comic Sans MS"/>
              </a:rPr>
              <a:t>for</a:t>
            </a:r>
            <a:r>
              <a:rPr dirty="0" sz="2800" spc="-95" b="1">
                <a:latin typeface="Comic Sans MS"/>
                <a:cs typeface="Comic Sans MS"/>
              </a:rPr>
              <a:t> </a:t>
            </a:r>
            <a:r>
              <a:rPr dirty="0" sz="2800" b="1">
                <a:latin typeface="Comic Sans MS"/>
                <a:cs typeface="Comic Sans MS"/>
              </a:rPr>
              <a:t>both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292" y="6286703"/>
            <a:ext cx="202565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808080"/>
                </a:solidFill>
                <a:latin typeface="Times New Roman"/>
                <a:cs typeface="Times New Roman"/>
              </a:rPr>
              <a:t>44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9000" y="252603"/>
            <a:ext cx="4838700" cy="6883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10"/>
              <a:t>Extrinsic</a:t>
            </a:r>
            <a:r>
              <a:rPr dirty="0" sz="4400" spc="-20"/>
              <a:t> </a:t>
            </a:r>
            <a:r>
              <a:rPr dirty="0" sz="4400" spc="-5"/>
              <a:t>pathway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36244" y="1594992"/>
            <a:ext cx="7941309" cy="3781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 indent="-344170">
              <a:lnSpc>
                <a:spcPts val="2735"/>
              </a:lnSpc>
              <a:buFont typeface="Comic Sans MS"/>
              <a:buChar char="•"/>
              <a:tabLst>
                <a:tab pos="357505" algn="l"/>
              </a:tabLst>
            </a:pPr>
            <a:r>
              <a:rPr dirty="0" sz="2400" spc="-5" b="1">
                <a:latin typeface="Comic Sans MS"/>
                <a:cs typeface="Comic Sans MS"/>
              </a:rPr>
              <a:t>Triggered </a:t>
            </a:r>
            <a:r>
              <a:rPr dirty="0" sz="2400" spc="-10" b="1">
                <a:latin typeface="Comic Sans MS"/>
                <a:cs typeface="Comic Sans MS"/>
              </a:rPr>
              <a:t>by </a:t>
            </a:r>
            <a:r>
              <a:rPr dirty="0" sz="2400" spc="-5" b="1">
                <a:latin typeface="Comic Sans MS"/>
                <a:cs typeface="Comic Sans MS"/>
              </a:rPr>
              <a:t>material released </a:t>
            </a:r>
            <a:r>
              <a:rPr dirty="0" sz="2400" b="1">
                <a:latin typeface="Comic Sans MS"/>
                <a:cs typeface="Comic Sans MS"/>
              </a:rPr>
              <a:t>from</a:t>
            </a:r>
            <a:r>
              <a:rPr dirty="0" sz="2400" spc="-50" b="1">
                <a:latin typeface="Comic Sans MS"/>
                <a:cs typeface="Comic Sans MS"/>
              </a:rPr>
              <a:t> </a:t>
            </a:r>
            <a:r>
              <a:rPr dirty="0" sz="2400" b="1">
                <a:latin typeface="Comic Sans MS"/>
                <a:cs typeface="Comic Sans MS"/>
              </a:rPr>
              <a:t>damaged</a:t>
            </a:r>
            <a:endParaRPr sz="2400">
              <a:latin typeface="Comic Sans MS"/>
              <a:cs typeface="Comic Sans MS"/>
            </a:endParaRPr>
          </a:p>
          <a:p>
            <a:pPr marL="356870">
              <a:lnSpc>
                <a:spcPts val="2735"/>
              </a:lnSpc>
            </a:pPr>
            <a:r>
              <a:rPr dirty="0" sz="2400" spc="-5" b="1">
                <a:latin typeface="Comic Sans MS"/>
                <a:cs typeface="Comic Sans MS"/>
              </a:rPr>
              <a:t>tissues </a:t>
            </a:r>
            <a:r>
              <a:rPr dirty="0" sz="2400" b="1">
                <a:latin typeface="Comic Sans MS"/>
                <a:cs typeface="Comic Sans MS"/>
              </a:rPr>
              <a:t>(tissue</a:t>
            </a:r>
            <a:r>
              <a:rPr dirty="0" sz="2400" spc="-114" b="1">
                <a:latin typeface="Comic Sans MS"/>
                <a:cs typeface="Comic Sans MS"/>
              </a:rPr>
              <a:t> </a:t>
            </a:r>
            <a:r>
              <a:rPr dirty="0" sz="2400" spc="-5" b="1">
                <a:latin typeface="Comic Sans MS"/>
                <a:cs typeface="Comic Sans MS"/>
              </a:rPr>
              <a:t>thromboplastin)</a:t>
            </a:r>
            <a:endParaRPr sz="2400">
              <a:latin typeface="Comic Sans MS"/>
              <a:cs typeface="Comic Sans MS"/>
            </a:endParaRPr>
          </a:p>
          <a:p>
            <a:pPr marL="487680" indent="-474980">
              <a:lnSpc>
                <a:spcPct val="100000"/>
              </a:lnSpc>
              <a:spcBef>
                <a:spcPts val="315"/>
              </a:spcBef>
              <a:buFont typeface="Comic Sans MS"/>
              <a:buChar char="•"/>
              <a:tabLst>
                <a:tab pos="488315" algn="l"/>
                <a:tab pos="3890645" algn="l"/>
                <a:tab pos="5823585" algn="l"/>
                <a:tab pos="6256655" algn="l"/>
                <a:tab pos="7706995" algn="l"/>
              </a:tabLst>
            </a:pPr>
            <a:r>
              <a:rPr dirty="0" sz="2400" spc="-5" b="1">
                <a:latin typeface="Comic Sans MS"/>
                <a:cs typeface="Comic Sans MS"/>
              </a:rPr>
              <a:t>tis</a:t>
            </a:r>
            <a:r>
              <a:rPr dirty="0" sz="2400" spc="5" b="1">
                <a:latin typeface="Comic Sans MS"/>
                <a:cs typeface="Comic Sans MS"/>
              </a:rPr>
              <a:t>s</a:t>
            </a:r>
            <a:r>
              <a:rPr dirty="0" sz="2400" b="1">
                <a:latin typeface="Comic Sans MS"/>
                <a:cs typeface="Comic Sans MS"/>
              </a:rPr>
              <a:t>ue</a:t>
            </a:r>
            <a:r>
              <a:rPr dirty="0" sz="2400" spc="-35" b="1">
                <a:latin typeface="Comic Sans MS"/>
                <a:cs typeface="Comic Sans MS"/>
              </a:rPr>
              <a:t> </a:t>
            </a:r>
            <a:r>
              <a:rPr dirty="0" sz="2400" spc="-5" b="1">
                <a:latin typeface="Comic Sans MS"/>
                <a:cs typeface="Comic Sans MS"/>
              </a:rPr>
              <a:t>thro</a:t>
            </a:r>
            <a:r>
              <a:rPr dirty="0" sz="2400" spc="10" b="1">
                <a:latin typeface="Comic Sans MS"/>
                <a:cs typeface="Comic Sans MS"/>
              </a:rPr>
              <a:t>m</a:t>
            </a:r>
            <a:r>
              <a:rPr dirty="0" sz="2400" spc="-15" b="1">
                <a:latin typeface="Comic Sans MS"/>
                <a:cs typeface="Comic Sans MS"/>
              </a:rPr>
              <a:t>b</a:t>
            </a:r>
            <a:r>
              <a:rPr dirty="0" sz="2400" spc="5" b="1">
                <a:latin typeface="Comic Sans MS"/>
                <a:cs typeface="Comic Sans MS"/>
              </a:rPr>
              <a:t>o</a:t>
            </a:r>
            <a:r>
              <a:rPr dirty="0" sz="2400" spc="-15" b="1">
                <a:latin typeface="Comic Sans MS"/>
                <a:cs typeface="Comic Sans MS"/>
              </a:rPr>
              <a:t>p</a:t>
            </a:r>
            <a:r>
              <a:rPr dirty="0" sz="2400" spc="-10" b="1">
                <a:latin typeface="Comic Sans MS"/>
                <a:cs typeface="Comic Sans MS"/>
              </a:rPr>
              <a:t>l</a:t>
            </a:r>
            <a:r>
              <a:rPr dirty="0" sz="2400" spc="5" b="1">
                <a:latin typeface="Comic Sans MS"/>
                <a:cs typeface="Comic Sans MS"/>
              </a:rPr>
              <a:t>a</a:t>
            </a:r>
            <a:r>
              <a:rPr dirty="0" sz="2400" b="1">
                <a:latin typeface="Comic Sans MS"/>
                <a:cs typeface="Comic Sans MS"/>
              </a:rPr>
              <a:t>stin</a:t>
            </a:r>
            <a:r>
              <a:rPr dirty="0" sz="2400" b="1">
                <a:latin typeface="Comic Sans MS"/>
                <a:cs typeface="Comic Sans MS"/>
              </a:rPr>
              <a:t>	</a:t>
            </a:r>
            <a:r>
              <a:rPr dirty="0" sz="2400" b="1">
                <a:latin typeface="Comic Sans MS"/>
                <a:cs typeface="Comic Sans MS"/>
              </a:rPr>
              <a:t>+</a:t>
            </a:r>
            <a:r>
              <a:rPr dirty="0" sz="2400" spc="10" b="1">
                <a:latin typeface="Comic Sans MS"/>
                <a:cs typeface="Comic Sans MS"/>
              </a:rPr>
              <a:t> </a:t>
            </a:r>
            <a:r>
              <a:rPr dirty="0" sz="2400" spc="-15" b="1">
                <a:latin typeface="Comic Sans MS"/>
                <a:cs typeface="Comic Sans MS"/>
              </a:rPr>
              <a:t>V</a:t>
            </a:r>
            <a:r>
              <a:rPr dirty="0" sz="2400" b="1">
                <a:latin typeface="Comic Sans MS"/>
                <a:cs typeface="Comic Sans MS"/>
              </a:rPr>
              <a:t>II</a:t>
            </a:r>
            <a:r>
              <a:rPr dirty="0" sz="2400" spc="-5" b="1">
                <a:latin typeface="Comic Sans MS"/>
                <a:cs typeface="Comic Sans MS"/>
              </a:rPr>
              <a:t> </a:t>
            </a:r>
            <a:r>
              <a:rPr dirty="0" sz="2400" b="1">
                <a:latin typeface="Comic Sans MS"/>
                <a:cs typeface="Comic Sans MS"/>
              </a:rPr>
              <a:t>+</a:t>
            </a:r>
            <a:r>
              <a:rPr dirty="0" sz="2400" spc="-15" b="1">
                <a:latin typeface="Comic Sans MS"/>
                <a:cs typeface="Comic Sans MS"/>
              </a:rPr>
              <a:t> </a:t>
            </a:r>
            <a:r>
              <a:rPr dirty="0" sz="2400" b="1">
                <a:latin typeface="Comic Sans MS"/>
                <a:cs typeface="Comic Sans MS"/>
              </a:rPr>
              <a:t>Ca</a:t>
            </a:r>
            <a:r>
              <a:rPr dirty="0" sz="2400" b="1">
                <a:latin typeface="Comic Sans MS"/>
                <a:cs typeface="Comic Sans MS"/>
              </a:rPr>
              <a:t>	</a:t>
            </a:r>
            <a:r>
              <a:rPr dirty="0" sz="2400" b="1">
                <a:latin typeface="Symbol"/>
                <a:cs typeface="Symbol"/>
              </a:rPr>
              <a:t></a:t>
            </a:r>
            <a:r>
              <a:rPr dirty="0" sz="2400" b="1">
                <a:latin typeface="Times New Roman"/>
                <a:cs typeface="Times New Roman"/>
              </a:rPr>
              <a:t>	</a:t>
            </a:r>
            <a:r>
              <a:rPr dirty="0" sz="2400" spc="5" b="1">
                <a:latin typeface="Comic Sans MS"/>
                <a:cs typeface="Comic Sans MS"/>
              </a:rPr>
              <a:t>a</a:t>
            </a:r>
            <a:r>
              <a:rPr dirty="0" sz="2400" spc="-15" b="1">
                <a:latin typeface="Comic Sans MS"/>
                <a:cs typeface="Comic Sans MS"/>
              </a:rPr>
              <a:t>c</a:t>
            </a:r>
            <a:r>
              <a:rPr dirty="0" sz="2400" spc="-5" b="1">
                <a:latin typeface="Comic Sans MS"/>
                <a:cs typeface="Comic Sans MS"/>
              </a:rPr>
              <a:t>tiv</a:t>
            </a:r>
            <a:r>
              <a:rPr dirty="0" sz="2400" spc="5" b="1">
                <a:latin typeface="Comic Sans MS"/>
                <a:cs typeface="Comic Sans MS"/>
              </a:rPr>
              <a:t>a</a:t>
            </a:r>
            <a:r>
              <a:rPr dirty="0" sz="2400" spc="-5" b="1">
                <a:latin typeface="Comic Sans MS"/>
                <a:cs typeface="Comic Sans MS"/>
              </a:rPr>
              <a:t>t</a:t>
            </a:r>
            <a:r>
              <a:rPr dirty="0" sz="2400" b="1">
                <a:latin typeface="Comic Sans MS"/>
                <a:cs typeface="Comic Sans MS"/>
              </a:rPr>
              <a:t>e</a:t>
            </a:r>
            <a:r>
              <a:rPr dirty="0" sz="2400" b="1">
                <a:latin typeface="Comic Sans MS"/>
                <a:cs typeface="Comic Sans MS"/>
              </a:rPr>
              <a:t>	</a:t>
            </a:r>
            <a:r>
              <a:rPr dirty="0" sz="2400" b="1">
                <a:latin typeface="Comic Sans MS"/>
                <a:cs typeface="Comic Sans MS"/>
              </a:rPr>
              <a:t>X</a:t>
            </a:r>
            <a:endParaRPr sz="24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sz="2800" spc="5" b="1" u="heavy">
                <a:latin typeface="Comic Sans MS"/>
                <a:cs typeface="Comic Sans MS"/>
              </a:rPr>
              <a:t>Common</a:t>
            </a:r>
            <a:r>
              <a:rPr dirty="0" sz="2800" spc="-140" b="1" u="heavy">
                <a:latin typeface="Comic Sans MS"/>
                <a:cs typeface="Comic Sans MS"/>
              </a:rPr>
              <a:t> </a:t>
            </a:r>
            <a:r>
              <a:rPr dirty="0" sz="2800" spc="5" b="1" u="heavy">
                <a:latin typeface="Comic Sans MS"/>
                <a:cs typeface="Comic Sans MS"/>
              </a:rPr>
              <a:t>pathway</a:t>
            </a:r>
            <a:endParaRPr sz="2800">
              <a:latin typeface="Comic Sans MS"/>
              <a:cs typeface="Comic Sans MS"/>
            </a:endParaRPr>
          </a:p>
          <a:p>
            <a:pPr marL="356870" marR="14604" indent="-344170">
              <a:lnSpc>
                <a:spcPct val="90000"/>
              </a:lnSpc>
              <a:spcBef>
                <a:spcPts val="590"/>
              </a:spcBef>
              <a:buFont typeface="Comic Sans MS"/>
              <a:buChar char="•"/>
              <a:tabLst>
                <a:tab pos="357505" algn="l"/>
                <a:tab pos="3325495" algn="l"/>
              </a:tabLst>
            </a:pPr>
            <a:r>
              <a:rPr dirty="0" sz="2400" spc="-5" b="1">
                <a:latin typeface="Comic Sans MS"/>
                <a:cs typeface="Comic Sans MS"/>
              </a:rPr>
              <a:t>Xa </a:t>
            </a:r>
            <a:r>
              <a:rPr dirty="0" sz="2400" b="1">
                <a:latin typeface="Comic Sans MS"/>
                <a:cs typeface="Comic Sans MS"/>
              </a:rPr>
              <a:t>+ V +PF3 </a:t>
            </a:r>
            <a:r>
              <a:rPr dirty="0" sz="2400" spc="290" b="1">
                <a:latin typeface="Comic Sans MS"/>
                <a:cs typeface="Comic Sans MS"/>
              </a:rPr>
              <a:t> </a:t>
            </a:r>
            <a:r>
              <a:rPr dirty="0" sz="2400" b="1">
                <a:latin typeface="Comic Sans MS"/>
                <a:cs typeface="Comic Sans MS"/>
              </a:rPr>
              <a:t>+</a:t>
            </a:r>
            <a:r>
              <a:rPr dirty="0" sz="2400" spc="320" b="1">
                <a:latin typeface="Comic Sans MS"/>
                <a:cs typeface="Comic Sans MS"/>
              </a:rPr>
              <a:t> </a:t>
            </a:r>
            <a:r>
              <a:rPr dirty="0" sz="2400" b="1">
                <a:latin typeface="Comic Sans MS"/>
                <a:cs typeface="Comic Sans MS"/>
              </a:rPr>
              <a:t>Ca	( </a:t>
            </a:r>
            <a:r>
              <a:rPr dirty="0" sz="2400" spc="-5" b="1">
                <a:latin typeface="Comic Sans MS"/>
                <a:cs typeface="Comic Sans MS"/>
              </a:rPr>
              <a:t>prothrombin activator) it</a:t>
            </a:r>
            <a:r>
              <a:rPr dirty="0" sz="2400" spc="-80" b="1">
                <a:latin typeface="Comic Sans MS"/>
                <a:cs typeface="Comic Sans MS"/>
              </a:rPr>
              <a:t> </a:t>
            </a:r>
            <a:r>
              <a:rPr dirty="0" sz="2400" spc="-5" b="1">
                <a:latin typeface="Comic Sans MS"/>
                <a:cs typeface="Comic Sans MS"/>
              </a:rPr>
              <a:t>is</a:t>
            </a:r>
            <a:r>
              <a:rPr dirty="0" sz="2400" spc="-10" b="1">
                <a:latin typeface="Comic Sans MS"/>
                <a:cs typeface="Comic Sans MS"/>
              </a:rPr>
              <a:t> </a:t>
            </a:r>
            <a:r>
              <a:rPr dirty="0" sz="2400" b="1">
                <a:latin typeface="Comic Sans MS"/>
                <a:cs typeface="Comic Sans MS"/>
              </a:rPr>
              <a:t>a </a:t>
            </a:r>
            <a:r>
              <a:rPr dirty="0" sz="2400" b="1">
                <a:latin typeface="Comic Sans MS"/>
                <a:cs typeface="Comic Sans MS"/>
              </a:rPr>
              <a:t> </a:t>
            </a:r>
            <a:r>
              <a:rPr dirty="0" sz="2400" spc="-5" b="1">
                <a:latin typeface="Comic Sans MS"/>
                <a:cs typeface="Comic Sans MS"/>
              </a:rPr>
              <a:t>proteolytic enzyme activate </a:t>
            </a:r>
            <a:r>
              <a:rPr dirty="0" sz="2400" b="1">
                <a:latin typeface="Comic Sans MS"/>
                <a:cs typeface="Comic Sans MS"/>
              </a:rPr>
              <a:t>prothrombin </a:t>
            </a:r>
            <a:r>
              <a:rPr dirty="0" sz="2400" b="1">
                <a:latin typeface="Symbol"/>
                <a:cs typeface="Symbol"/>
              </a:rPr>
              <a:t></a:t>
            </a:r>
            <a:r>
              <a:rPr dirty="0" sz="240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Comic Sans MS"/>
                <a:cs typeface="Comic Sans MS"/>
              </a:rPr>
              <a:t>thrombin</a:t>
            </a:r>
            <a:endParaRPr sz="2400">
              <a:latin typeface="Comic Sans MS"/>
              <a:cs typeface="Comic Sans MS"/>
            </a:endParaRPr>
          </a:p>
          <a:p>
            <a:pPr marL="356870" indent="-344170">
              <a:lnSpc>
                <a:spcPts val="2725"/>
              </a:lnSpc>
              <a:spcBef>
                <a:spcPts val="315"/>
              </a:spcBef>
              <a:buFont typeface="Comic Sans MS"/>
              <a:buChar char="•"/>
              <a:tabLst>
                <a:tab pos="357505" algn="l"/>
                <a:tab pos="4936490" algn="l"/>
              </a:tabLst>
            </a:pPr>
            <a:r>
              <a:rPr dirty="0" sz="2400" b="1">
                <a:latin typeface="Comic Sans MS"/>
                <a:cs typeface="Comic Sans MS"/>
              </a:rPr>
              <a:t>Thrombin </a:t>
            </a:r>
            <a:r>
              <a:rPr dirty="0" sz="2400" spc="-5" b="1">
                <a:latin typeface="Comic Sans MS"/>
                <a:cs typeface="Comic Sans MS"/>
              </a:rPr>
              <a:t>act </a:t>
            </a:r>
            <a:r>
              <a:rPr dirty="0" sz="2400" b="1">
                <a:latin typeface="Comic Sans MS"/>
                <a:cs typeface="Comic Sans MS"/>
              </a:rPr>
              <a:t>on</a:t>
            </a:r>
            <a:r>
              <a:rPr dirty="0" sz="2400" spc="855" b="1">
                <a:latin typeface="Comic Sans MS"/>
                <a:cs typeface="Comic Sans MS"/>
              </a:rPr>
              <a:t> </a:t>
            </a:r>
            <a:r>
              <a:rPr dirty="0" sz="2400" spc="-5" b="1">
                <a:latin typeface="Comic Sans MS"/>
                <a:cs typeface="Comic Sans MS"/>
              </a:rPr>
              <a:t>fibrinogen</a:t>
            </a:r>
            <a:r>
              <a:rPr dirty="0" sz="2400" spc="295" b="1">
                <a:latin typeface="Comic Sans MS"/>
                <a:cs typeface="Comic Sans MS"/>
              </a:rPr>
              <a:t> </a:t>
            </a:r>
            <a:r>
              <a:rPr dirty="0" sz="2400" b="1">
                <a:latin typeface="Symbol"/>
                <a:cs typeface="Symbol"/>
              </a:rPr>
              <a:t></a:t>
            </a:r>
            <a:r>
              <a:rPr dirty="0" sz="2400" b="1">
                <a:latin typeface="Times New Roman"/>
                <a:cs typeface="Times New Roman"/>
              </a:rPr>
              <a:t>	</a:t>
            </a:r>
            <a:r>
              <a:rPr dirty="0" sz="2400" spc="-5" b="1">
                <a:latin typeface="Comic Sans MS"/>
                <a:cs typeface="Comic Sans MS"/>
              </a:rPr>
              <a:t>insoluble thread</a:t>
            </a:r>
            <a:r>
              <a:rPr dirty="0" sz="2400" spc="-65" b="1">
                <a:latin typeface="Comic Sans MS"/>
                <a:cs typeface="Comic Sans MS"/>
              </a:rPr>
              <a:t> </a:t>
            </a:r>
            <a:r>
              <a:rPr dirty="0" sz="2400" spc="-10" b="1">
                <a:latin typeface="Comic Sans MS"/>
                <a:cs typeface="Comic Sans MS"/>
              </a:rPr>
              <a:t>like</a:t>
            </a:r>
            <a:endParaRPr sz="2400">
              <a:latin typeface="Comic Sans MS"/>
              <a:cs typeface="Comic Sans MS"/>
            </a:endParaRPr>
          </a:p>
          <a:p>
            <a:pPr marL="356870">
              <a:lnSpc>
                <a:spcPts val="2725"/>
              </a:lnSpc>
            </a:pPr>
            <a:r>
              <a:rPr dirty="0" sz="2400" spc="-5" b="1">
                <a:latin typeface="Comic Sans MS"/>
                <a:cs typeface="Comic Sans MS"/>
              </a:rPr>
              <a:t>fibrin</a:t>
            </a:r>
            <a:endParaRPr sz="2400">
              <a:latin typeface="Comic Sans MS"/>
              <a:cs typeface="Comic Sans MS"/>
            </a:endParaRPr>
          </a:p>
          <a:p>
            <a:pPr marL="356870" indent="-344170">
              <a:lnSpc>
                <a:spcPct val="100000"/>
              </a:lnSpc>
              <a:spcBef>
                <a:spcPts val="315"/>
              </a:spcBef>
              <a:buFont typeface="Comic Sans MS"/>
              <a:buChar char="•"/>
              <a:tabLst>
                <a:tab pos="357505" algn="l"/>
                <a:tab pos="3546475" algn="l"/>
              </a:tabLst>
            </a:pPr>
            <a:r>
              <a:rPr dirty="0" sz="2400" spc="-5" b="1">
                <a:latin typeface="Comic Sans MS"/>
                <a:cs typeface="Comic Sans MS"/>
              </a:rPr>
              <a:t>Factor XIII </a:t>
            </a:r>
            <a:r>
              <a:rPr dirty="0" sz="2400" b="1">
                <a:latin typeface="Comic Sans MS"/>
                <a:cs typeface="Comic Sans MS"/>
              </a:rPr>
              <a:t>+</a:t>
            </a:r>
            <a:r>
              <a:rPr dirty="0" sz="2400" spc="805" b="1">
                <a:latin typeface="Comic Sans MS"/>
                <a:cs typeface="Comic Sans MS"/>
              </a:rPr>
              <a:t> </a:t>
            </a:r>
            <a:r>
              <a:rPr dirty="0" sz="2400" b="1">
                <a:latin typeface="Comic Sans MS"/>
                <a:cs typeface="Comic Sans MS"/>
              </a:rPr>
              <a:t>Ca</a:t>
            </a:r>
            <a:r>
              <a:rPr dirty="0" sz="2400" spc="300" b="1">
                <a:latin typeface="Comic Sans MS"/>
                <a:cs typeface="Comic Sans MS"/>
              </a:rPr>
              <a:t> </a:t>
            </a:r>
            <a:r>
              <a:rPr dirty="0" sz="2400" b="1">
                <a:latin typeface="Symbol"/>
                <a:cs typeface="Symbol"/>
              </a:rPr>
              <a:t></a:t>
            </a:r>
            <a:r>
              <a:rPr dirty="0" sz="2400" b="1">
                <a:latin typeface="Times New Roman"/>
                <a:cs typeface="Times New Roman"/>
              </a:rPr>
              <a:t>	</a:t>
            </a:r>
            <a:r>
              <a:rPr dirty="0" sz="2400" spc="-5" b="1">
                <a:latin typeface="Comic Sans MS"/>
                <a:cs typeface="Comic Sans MS"/>
              </a:rPr>
              <a:t>strong fibrin </a:t>
            </a:r>
            <a:r>
              <a:rPr dirty="0" sz="2400" b="1">
                <a:latin typeface="Comic Sans MS"/>
                <a:cs typeface="Comic Sans MS"/>
              </a:rPr>
              <a:t>(strong</a:t>
            </a:r>
            <a:r>
              <a:rPr dirty="0" sz="2400" spc="-110" b="1">
                <a:latin typeface="Comic Sans MS"/>
                <a:cs typeface="Comic Sans MS"/>
              </a:rPr>
              <a:t> </a:t>
            </a:r>
            <a:r>
              <a:rPr dirty="0" sz="2400" spc="-5" b="1">
                <a:latin typeface="Comic Sans MS"/>
                <a:cs typeface="Comic Sans MS"/>
              </a:rPr>
              <a:t>clot)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9358" y="482980"/>
            <a:ext cx="7636509" cy="6705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10"/>
              <a:t>Activation Blood</a:t>
            </a:r>
            <a:r>
              <a:rPr dirty="0" sz="4400" spc="65"/>
              <a:t> </a:t>
            </a:r>
            <a:r>
              <a:rPr dirty="0" sz="4400" spc="-10"/>
              <a:t>Coagulation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6870" marR="297180" indent="-344170">
              <a:lnSpc>
                <a:spcPct val="101299"/>
              </a:lnSpc>
              <a:buFont typeface="Comic Sans MS"/>
              <a:buChar char="•"/>
              <a:tabLst>
                <a:tab pos="357505" algn="l"/>
              </a:tabLst>
            </a:pPr>
            <a:r>
              <a:rPr dirty="0" sz="3600"/>
              <a:t>Intrinsic Pathway: </a:t>
            </a:r>
            <a:r>
              <a:rPr dirty="0"/>
              <a:t>all</a:t>
            </a:r>
            <a:r>
              <a:rPr dirty="0" spc="-130"/>
              <a:t> </a:t>
            </a:r>
            <a:r>
              <a:rPr dirty="0"/>
              <a:t>clotting  </a:t>
            </a:r>
            <a:r>
              <a:rPr dirty="0" spc="-5"/>
              <a:t>factors </a:t>
            </a:r>
            <a:r>
              <a:rPr dirty="0"/>
              <a:t>present in the</a:t>
            </a:r>
            <a:r>
              <a:rPr dirty="0" spc="-35"/>
              <a:t> </a:t>
            </a:r>
            <a:r>
              <a:rPr dirty="0"/>
              <a:t>blood</a:t>
            </a:r>
            <a:endParaRPr sz="3600"/>
          </a:p>
          <a:p>
            <a:pPr>
              <a:lnSpc>
                <a:spcPct val="100000"/>
              </a:lnSpc>
              <a:buFont typeface="Comic Sans MS"/>
              <a:buChar char="•"/>
            </a:pPr>
          </a:p>
          <a:p>
            <a:pPr marL="356870" marR="5080" indent="-344170">
              <a:lnSpc>
                <a:spcPct val="100000"/>
              </a:lnSpc>
              <a:spcBef>
                <a:spcPts val="1625"/>
              </a:spcBef>
              <a:buFont typeface="Comic Sans MS"/>
              <a:buChar char="•"/>
              <a:tabLst>
                <a:tab pos="357505" algn="l"/>
              </a:tabLst>
            </a:pPr>
            <a:r>
              <a:rPr dirty="0" sz="3600"/>
              <a:t>Extrinsic Pathway:</a:t>
            </a:r>
            <a:r>
              <a:rPr dirty="0" sz="3600" spc="-110"/>
              <a:t> </a:t>
            </a:r>
            <a:r>
              <a:rPr dirty="0" sz="3600"/>
              <a:t>triggered  </a:t>
            </a:r>
            <a:r>
              <a:rPr dirty="0" sz="3600" spc="-5"/>
              <a:t>by tissue</a:t>
            </a:r>
            <a:r>
              <a:rPr dirty="0" sz="3600" spc="-45"/>
              <a:t> </a:t>
            </a:r>
            <a:r>
              <a:rPr dirty="0" sz="3600" spc="-5"/>
              <a:t>factor</a:t>
            </a:r>
            <a:endParaRPr sz="3600"/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5250">
              <a:latin typeface="Times New Roman"/>
              <a:cs typeface="Times New Roman"/>
            </a:endParaRPr>
          </a:p>
          <a:p>
            <a:pPr marL="1793239">
              <a:lnSpc>
                <a:spcPct val="100000"/>
              </a:lnSpc>
            </a:pPr>
            <a:r>
              <a:rPr dirty="0" sz="3600"/>
              <a:t>Common</a:t>
            </a:r>
            <a:r>
              <a:rPr dirty="0" sz="3600" spc="-95"/>
              <a:t> </a:t>
            </a:r>
            <a:r>
              <a:rPr dirty="0" sz="3600"/>
              <a:t>Pathway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7451725" y="2565400"/>
            <a:ext cx="1513205" cy="1678305"/>
          </a:xfrm>
          <a:custGeom>
            <a:avLst/>
            <a:gdLst/>
            <a:ahLst/>
            <a:cxnLst/>
            <a:rect l="l" t="t" r="r" b="b"/>
            <a:pathLst>
              <a:path w="1513204" h="1678304">
                <a:moveTo>
                  <a:pt x="0" y="0"/>
                </a:moveTo>
                <a:lnTo>
                  <a:pt x="0" y="377825"/>
                </a:lnTo>
                <a:lnTo>
                  <a:pt x="52010" y="378578"/>
                </a:lnTo>
                <a:lnTo>
                  <a:pt x="103580" y="380824"/>
                </a:lnTo>
                <a:lnTo>
                  <a:pt x="154682" y="384536"/>
                </a:lnTo>
                <a:lnTo>
                  <a:pt x="205288" y="389692"/>
                </a:lnTo>
                <a:lnTo>
                  <a:pt x="255370" y="396267"/>
                </a:lnTo>
                <a:lnTo>
                  <a:pt x="304898" y="404237"/>
                </a:lnTo>
                <a:lnTo>
                  <a:pt x="353847" y="413577"/>
                </a:lnTo>
                <a:lnTo>
                  <a:pt x="402186" y="424263"/>
                </a:lnTo>
                <a:lnTo>
                  <a:pt x="449887" y="436272"/>
                </a:lnTo>
                <a:lnTo>
                  <a:pt x="496924" y="449578"/>
                </a:lnTo>
                <a:lnTo>
                  <a:pt x="543267" y="464158"/>
                </a:lnTo>
                <a:lnTo>
                  <a:pt x="588889" y="479988"/>
                </a:lnTo>
                <a:lnTo>
                  <a:pt x="633760" y="497043"/>
                </a:lnTo>
                <a:lnTo>
                  <a:pt x="677854" y="515300"/>
                </a:lnTo>
                <a:lnTo>
                  <a:pt x="721141" y="534733"/>
                </a:lnTo>
                <a:lnTo>
                  <a:pt x="763594" y="555319"/>
                </a:lnTo>
                <a:lnTo>
                  <a:pt x="805185" y="577033"/>
                </a:lnTo>
                <a:lnTo>
                  <a:pt x="845884" y="599852"/>
                </a:lnTo>
                <a:lnTo>
                  <a:pt x="885665" y="623751"/>
                </a:lnTo>
                <a:lnTo>
                  <a:pt x="924499" y="648706"/>
                </a:lnTo>
                <a:lnTo>
                  <a:pt x="962357" y="674693"/>
                </a:lnTo>
                <a:lnTo>
                  <a:pt x="999213" y="701688"/>
                </a:lnTo>
                <a:lnTo>
                  <a:pt x="1035036" y="729665"/>
                </a:lnTo>
                <a:lnTo>
                  <a:pt x="1069800" y="758602"/>
                </a:lnTo>
                <a:lnTo>
                  <a:pt x="1103476" y="788474"/>
                </a:lnTo>
                <a:lnTo>
                  <a:pt x="1136035" y="819257"/>
                </a:lnTo>
                <a:lnTo>
                  <a:pt x="1167451" y="850926"/>
                </a:lnTo>
                <a:lnTo>
                  <a:pt x="1197694" y="883458"/>
                </a:lnTo>
                <a:lnTo>
                  <a:pt x="1226736" y="916827"/>
                </a:lnTo>
                <a:lnTo>
                  <a:pt x="1254550" y="951011"/>
                </a:lnTo>
                <a:lnTo>
                  <a:pt x="1281106" y="985985"/>
                </a:lnTo>
                <a:lnTo>
                  <a:pt x="1306378" y="1021724"/>
                </a:lnTo>
                <a:lnTo>
                  <a:pt x="1330336" y="1058204"/>
                </a:lnTo>
                <a:lnTo>
                  <a:pt x="1352953" y="1095402"/>
                </a:lnTo>
                <a:lnTo>
                  <a:pt x="1374200" y="1133293"/>
                </a:lnTo>
                <a:lnTo>
                  <a:pt x="1394049" y="1171852"/>
                </a:lnTo>
                <a:lnTo>
                  <a:pt x="1412483" y="1211082"/>
                </a:lnTo>
                <a:lnTo>
                  <a:pt x="1429441" y="1250881"/>
                </a:lnTo>
                <a:lnTo>
                  <a:pt x="1444927" y="1291302"/>
                </a:lnTo>
                <a:lnTo>
                  <a:pt x="1458903" y="1332294"/>
                </a:lnTo>
                <a:lnTo>
                  <a:pt x="1471340" y="1373835"/>
                </a:lnTo>
                <a:lnTo>
                  <a:pt x="1482211" y="1415899"/>
                </a:lnTo>
                <a:lnTo>
                  <a:pt x="1491486" y="1458462"/>
                </a:lnTo>
                <a:lnTo>
                  <a:pt x="1499138" y="1501501"/>
                </a:lnTo>
                <a:lnTo>
                  <a:pt x="1505139" y="1544990"/>
                </a:lnTo>
                <a:lnTo>
                  <a:pt x="1509460" y="1588907"/>
                </a:lnTo>
                <a:lnTo>
                  <a:pt x="1512073" y="1633226"/>
                </a:lnTo>
                <a:lnTo>
                  <a:pt x="1512951" y="1677924"/>
                </a:lnTo>
                <a:lnTo>
                  <a:pt x="1512951" y="1300099"/>
                </a:lnTo>
                <a:lnTo>
                  <a:pt x="1512073" y="1255401"/>
                </a:lnTo>
                <a:lnTo>
                  <a:pt x="1509457" y="1211056"/>
                </a:lnTo>
                <a:lnTo>
                  <a:pt x="1505139" y="1167165"/>
                </a:lnTo>
                <a:lnTo>
                  <a:pt x="1499138" y="1123676"/>
                </a:lnTo>
                <a:lnTo>
                  <a:pt x="1491486" y="1080637"/>
                </a:lnTo>
                <a:lnTo>
                  <a:pt x="1482211" y="1038074"/>
                </a:lnTo>
                <a:lnTo>
                  <a:pt x="1471340" y="996010"/>
                </a:lnTo>
                <a:lnTo>
                  <a:pt x="1458903" y="954469"/>
                </a:lnTo>
                <a:lnTo>
                  <a:pt x="1444927" y="913477"/>
                </a:lnTo>
                <a:lnTo>
                  <a:pt x="1429441" y="873056"/>
                </a:lnTo>
                <a:lnTo>
                  <a:pt x="1412472" y="833231"/>
                </a:lnTo>
                <a:lnTo>
                  <a:pt x="1394049" y="794027"/>
                </a:lnTo>
                <a:lnTo>
                  <a:pt x="1374200" y="755468"/>
                </a:lnTo>
                <a:lnTo>
                  <a:pt x="1352953" y="717577"/>
                </a:lnTo>
                <a:lnTo>
                  <a:pt x="1330336" y="680379"/>
                </a:lnTo>
                <a:lnTo>
                  <a:pt x="1306378" y="643899"/>
                </a:lnTo>
                <a:lnTo>
                  <a:pt x="1281106" y="608160"/>
                </a:lnTo>
                <a:lnTo>
                  <a:pt x="1254550" y="573186"/>
                </a:lnTo>
                <a:lnTo>
                  <a:pt x="1226736" y="539002"/>
                </a:lnTo>
                <a:lnTo>
                  <a:pt x="1197694" y="505633"/>
                </a:lnTo>
                <a:lnTo>
                  <a:pt x="1167451" y="473101"/>
                </a:lnTo>
                <a:lnTo>
                  <a:pt x="1136035" y="441432"/>
                </a:lnTo>
                <a:lnTo>
                  <a:pt x="1103476" y="410649"/>
                </a:lnTo>
                <a:lnTo>
                  <a:pt x="1069800" y="380777"/>
                </a:lnTo>
                <a:lnTo>
                  <a:pt x="1035036" y="351840"/>
                </a:lnTo>
                <a:lnTo>
                  <a:pt x="999213" y="323863"/>
                </a:lnTo>
                <a:lnTo>
                  <a:pt x="962357" y="296868"/>
                </a:lnTo>
                <a:lnTo>
                  <a:pt x="924499" y="270881"/>
                </a:lnTo>
                <a:lnTo>
                  <a:pt x="885665" y="245926"/>
                </a:lnTo>
                <a:lnTo>
                  <a:pt x="845884" y="222027"/>
                </a:lnTo>
                <a:lnTo>
                  <a:pt x="805185" y="199208"/>
                </a:lnTo>
                <a:lnTo>
                  <a:pt x="763594" y="177494"/>
                </a:lnTo>
                <a:lnTo>
                  <a:pt x="721141" y="156908"/>
                </a:lnTo>
                <a:lnTo>
                  <a:pt x="677854" y="137475"/>
                </a:lnTo>
                <a:lnTo>
                  <a:pt x="633760" y="119218"/>
                </a:lnTo>
                <a:lnTo>
                  <a:pt x="588889" y="102163"/>
                </a:lnTo>
                <a:lnTo>
                  <a:pt x="543267" y="86333"/>
                </a:lnTo>
                <a:lnTo>
                  <a:pt x="496924" y="71753"/>
                </a:lnTo>
                <a:lnTo>
                  <a:pt x="449887" y="58447"/>
                </a:lnTo>
                <a:lnTo>
                  <a:pt x="402186" y="46438"/>
                </a:lnTo>
                <a:lnTo>
                  <a:pt x="353847" y="35752"/>
                </a:lnTo>
                <a:lnTo>
                  <a:pt x="304898" y="26412"/>
                </a:lnTo>
                <a:lnTo>
                  <a:pt x="255370" y="18442"/>
                </a:lnTo>
                <a:lnTo>
                  <a:pt x="205288" y="11867"/>
                </a:lnTo>
                <a:lnTo>
                  <a:pt x="154682" y="6711"/>
                </a:lnTo>
                <a:lnTo>
                  <a:pt x="103580" y="2999"/>
                </a:lnTo>
                <a:lnTo>
                  <a:pt x="52010" y="753"/>
                </a:lnTo>
                <a:lnTo>
                  <a:pt x="0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451725" y="2565400"/>
            <a:ext cx="1513205" cy="3126105"/>
          </a:xfrm>
          <a:custGeom>
            <a:avLst/>
            <a:gdLst/>
            <a:ahLst/>
            <a:cxnLst/>
            <a:rect l="l" t="t" r="r" b="b"/>
            <a:pathLst>
              <a:path w="1513204" h="3126104">
                <a:moveTo>
                  <a:pt x="1512951" y="1677924"/>
                </a:moveTo>
                <a:lnTo>
                  <a:pt x="1512073" y="1633226"/>
                </a:lnTo>
                <a:lnTo>
                  <a:pt x="1509460" y="1588907"/>
                </a:lnTo>
                <a:lnTo>
                  <a:pt x="1505139" y="1544990"/>
                </a:lnTo>
                <a:lnTo>
                  <a:pt x="1499138" y="1501501"/>
                </a:lnTo>
                <a:lnTo>
                  <a:pt x="1491486" y="1458462"/>
                </a:lnTo>
                <a:lnTo>
                  <a:pt x="1482211" y="1415899"/>
                </a:lnTo>
                <a:lnTo>
                  <a:pt x="1471340" y="1373835"/>
                </a:lnTo>
                <a:lnTo>
                  <a:pt x="1458903" y="1332294"/>
                </a:lnTo>
                <a:lnTo>
                  <a:pt x="1444927" y="1291302"/>
                </a:lnTo>
                <a:lnTo>
                  <a:pt x="1429441" y="1250881"/>
                </a:lnTo>
                <a:lnTo>
                  <a:pt x="1412472" y="1211056"/>
                </a:lnTo>
                <a:lnTo>
                  <a:pt x="1394049" y="1171852"/>
                </a:lnTo>
                <a:lnTo>
                  <a:pt x="1374200" y="1133293"/>
                </a:lnTo>
                <a:lnTo>
                  <a:pt x="1352953" y="1095402"/>
                </a:lnTo>
                <a:lnTo>
                  <a:pt x="1330336" y="1058204"/>
                </a:lnTo>
                <a:lnTo>
                  <a:pt x="1306378" y="1021724"/>
                </a:lnTo>
                <a:lnTo>
                  <a:pt x="1281106" y="985985"/>
                </a:lnTo>
                <a:lnTo>
                  <a:pt x="1254550" y="951011"/>
                </a:lnTo>
                <a:lnTo>
                  <a:pt x="1226736" y="916827"/>
                </a:lnTo>
                <a:lnTo>
                  <a:pt x="1197694" y="883458"/>
                </a:lnTo>
                <a:lnTo>
                  <a:pt x="1167451" y="850926"/>
                </a:lnTo>
                <a:lnTo>
                  <a:pt x="1136035" y="819257"/>
                </a:lnTo>
                <a:lnTo>
                  <a:pt x="1103476" y="788474"/>
                </a:lnTo>
                <a:lnTo>
                  <a:pt x="1069800" y="758602"/>
                </a:lnTo>
                <a:lnTo>
                  <a:pt x="1035036" y="729665"/>
                </a:lnTo>
                <a:lnTo>
                  <a:pt x="999213" y="701688"/>
                </a:lnTo>
                <a:lnTo>
                  <a:pt x="962357" y="674693"/>
                </a:lnTo>
                <a:lnTo>
                  <a:pt x="924499" y="648706"/>
                </a:lnTo>
                <a:lnTo>
                  <a:pt x="885665" y="623751"/>
                </a:lnTo>
                <a:lnTo>
                  <a:pt x="845884" y="599852"/>
                </a:lnTo>
                <a:lnTo>
                  <a:pt x="805185" y="577033"/>
                </a:lnTo>
                <a:lnTo>
                  <a:pt x="763594" y="555319"/>
                </a:lnTo>
                <a:lnTo>
                  <a:pt x="721141" y="534733"/>
                </a:lnTo>
                <a:lnTo>
                  <a:pt x="677854" y="515300"/>
                </a:lnTo>
                <a:lnTo>
                  <a:pt x="633760" y="497043"/>
                </a:lnTo>
                <a:lnTo>
                  <a:pt x="588889" y="479988"/>
                </a:lnTo>
                <a:lnTo>
                  <a:pt x="543267" y="464158"/>
                </a:lnTo>
                <a:lnTo>
                  <a:pt x="496924" y="449578"/>
                </a:lnTo>
                <a:lnTo>
                  <a:pt x="449887" y="436272"/>
                </a:lnTo>
                <a:lnTo>
                  <a:pt x="402186" y="424263"/>
                </a:lnTo>
                <a:lnTo>
                  <a:pt x="353847" y="413577"/>
                </a:lnTo>
                <a:lnTo>
                  <a:pt x="304898" y="404237"/>
                </a:lnTo>
                <a:lnTo>
                  <a:pt x="255370" y="396267"/>
                </a:lnTo>
                <a:lnTo>
                  <a:pt x="205288" y="389692"/>
                </a:lnTo>
                <a:lnTo>
                  <a:pt x="154682" y="384536"/>
                </a:lnTo>
                <a:lnTo>
                  <a:pt x="103580" y="380824"/>
                </a:lnTo>
                <a:lnTo>
                  <a:pt x="52010" y="378578"/>
                </a:lnTo>
                <a:lnTo>
                  <a:pt x="0" y="377825"/>
                </a:lnTo>
                <a:lnTo>
                  <a:pt x="0" y="0"/>
                </a:lnTo>
                <a:lnTo>
                  <a:pt x="52010" y="753"/>
                </a:lnTo>
                <a:lnTo>
                  <a:pt x="103580" y="2999"/>
                </a:lnTo>
                <a:lnTo>
                  <a:pt x="154682" y="6711"/>
                </a:lnTo>
                <a:lnTo>
                  <a:pt x="205288" y="11867"/>
                </a:lnTo>
                <a:lnTo>
                  <a:pt x="255370" y="18442"/>
                </a:lnTo>
                <a:lnTo>
                  <a:pt x="304898" y="26412"/>
                </a:lnTo>
                <a:lnTo>
                  <a:pt x="353847" y="35752"/>
                </a:lnTo>
                <a:lnTo>
                  <a:pt x="402186" y="46438"/>
                </a:lnTo>
                <a:lnTo>
                  <a:pt x="449887" y="58447"/>
                </a:lnTo>
                <a:lnTo>
                  <a:pt x="496924" y="71753"/>
                </a:lnTo>
                <a:lnTo>
                  <a:pt x="543267" y="86333"/>
                </a:lnTo>
                <a:lnTo>
                  <a:pt x="588889" y="102163"/>
                </a:lnTo>
                <a:lnTo>
                  <a:pt x="633760" y="119218"/>
                </a:lnTo>
                <a:lnTo>
                  <a:pt x="677854" y="137475"/>
                </a:lnTo>
                <a:lnTo>
                  <a:pt x="721141" y="156908"/>
                </a:lnTo>
                <a:lnTo>
                  <a:pt x="763594" y="177494"/>
                </a:lnTo>
                <a:lnTo>
                  <a:pt x="805185" y="199208"/>
                </a:lnTo>
                <a:lnTo>
                  <a:pt x="845884" y="222027"/>
                </a:lnTo>
                <a:lnTo>
                  <a:pt x="885665" y="245926"/>
                </a:lnTo>
                <a:lnTo>
                  <a:pt x="924499" y="270881"/>
                </a:lnTo>
                <a:lnTo>
                  <a:pt x="962357" y="296868"/>
                </a:lnTo>
                <a:lnTo>
                  <a:pt x="999213" y="323863"/>
                </a:lnTo>
                <a:lnTo>
                  <a:pt x="1035036" y="351840"/>
                </a:lnTo>
                <a:lnTo>
                  <a:pt x="1069800" y="380777"/>
                </a:lnTo>
                <a:lnTo>
                  <a:pt x="1103476" y="410649"/>
                </a:lnTo>
                <a:lnTo>
                  <a:pt x="1136035" y="441432"/>
                </a:lnTo>
                <a:lnTo>
                  <a:pt x="1167451" y="473101"/>
                </a:lnTo>
                <a:lnTo>
                  <a:pt x="1197694" y="505633"/>
                </a:lnTo>
                <a:lnTo>
                  <a:pt x="1226736" y="539002"/>
                </a:lnTo>
                <a:lnTo>
                  <a:pt x="1254550" y="573186"/>
                </a:lnTo>
                <a:lnTo>
                  <a:pt x="1281106" y="608160"/>
                </a:lnTo>
                <a:lnTo>
                  <a:pt x="1306378" y="643899"/>
                </a:lnTo>
                <a:lnTo>
                  <a:pt x="1330336" y="680379"/>
                </a:lnTo>
                <a:lnTo>
                  <a:pt x="1352953" y="717577"/>
                </a:lnTo>
                <a:lnTo>
                  <a:pt x="1374200" y="755468"/>
                </a:lnTo>
                <a:lnTo>
                  <a:pt x="1394049" y="794027"/>
                </a:lnTo>
                <a:lnTo>
                  <a:pt x="1412472" y="833231"/>
                </a:lnTo>
                <a:lnTo>
                  <a:pt x="1429441" y="873056"/>
                </a:lnTo>
                <a:lnTo>
                  <a:pt x="1444927" y="913477"/>
                </a:lnTo>
                <a:lnTo>
                  <a:pt x="1458903" y="954469"/>
                </a:lnTo>
                <a:lnTo>
                  <a:pt x="1471340" y="996010"/>
                </a:lnTo>
                <a:lnTo>
                  <a:pt x="1482211" y="1038074"/>
                </a:lnTo>
                <a:lnTo>
                  <a:pt x="1491486" y="1080637"/>
                </a:lnTo>
                <a:lnTo>
                  <a:pt x="1499138" y="1123676"/>
                </a:lnTo>
                <a:lnTo>
                  <a:pt x="1505139" y="1167165"/>
                </a:lnTo>
                <a:lnTo>
                  <a:pt x="1509460" y="1211082"/>
                </a:lnTo>
                <a:lnTo>
                  <a:pt x="1512073" y="1255401"/>
                </a:lnTo>
                <a:lnTo>
                  <a:pt x="1512951" y="1300099"/>
                </a:lnTo>
                <a:lnTo>
                  <a:pt x="1512951" y="1677924"/>
                </a:lnTo>
                <a:lnTo>
                  <a:pt x="1512034" y="1723373"/>
                </a:lnTo>
                <a:lnTo>
                  <a:pt x="1509304" y="1768497"/>
                </a:lnTo>
                <a:lnTo>
                  <a:pt x="1504786" y="1813265"/>
                </a:lnTo>
                <a:lnTo>
                  <a:pt x="1498508" y="1857648"/>
                </a:lnTo>
                <a:lnTo>
                  <a:pt x="1490496" y="1901616"/>
                </a:lnTo>
                <a:lnTo>
                  <a:pt x="1480777" y="1945138"/>
                </a:lnTo>
                <a:lnTo>
                  <a:pt x="1469378" y="1988186"/>
                </a:lnTo>
                <a:lnTo>
                  <a:pt x="1456326" y="2030729"/>
                </a:lnTo>
                <a:lnTo>
                  <a:pt x="1441647" y="2072738"/>
                </a:lnTo>
                <a:lnTo>
                  <a:pt x="1425369" y="2114182"/>
                </a:lnTo>
                <a:lnTo>
                  <a:pt x="1407518" y="2155033"/>
                </a:lnTo>
                <a:lnTo>
                  <a:pt x="1388122" y="2195259"/>
                </a:lnTo>
                <a:lnTo>
                  <a:pt x="1367206" y="2234833"/>
                </a:lnTo>
                <a:lnTo>
                  <a:pt x="1344799" y="2273722"/>
                </a:lnTo>
                <a:lnTo>
                  <a:pt x="1320926" y="2311899"/>
                </a:lnTo>
                <a:lnTo>
                  <a:pt x="1295615" y="2349333"/>
                </a:lnTo>
                <a:lnTo>
                  <a:pt x="1268892" y="2385994"/>
                </a:lnTo>
                <a:lnTo>
                  <a:pt x="1240784" y="2421853"/>
                </a:lnTo>
                <a:lnTo>
                  <a:pt x="1211319" y="2456879"/>
                </a:lnTo>
                <a:lnTo>
                  <a:pt x="1180523" y="2491043"/>
                </a:lnTo>
                <a:lnTo>
                  <a:pt x="1148422" y="2524315"/>
                </a:lnTo>
                <a:lnTo>
                  <a:pt x="1115044" y="2556666"/>
                </a:lnTo>
                <a:lnTo>
                  <a:pt x="1080416" y="2588065"/>
                </a:lnTo>
                <a:lnTo>
                  <a:pt x="1044564" y="2618483"/>
                </a:lnTo>
                <a:lnTo>
                  <a:pt x="1007515" y="2647890"/>
                </a:lnTo>
                <a:lnTo>
                  <a:pt x="969296" y="2676256"/>
                </a:lnTo>
                <a:lnTo>
                  <a:pt x="929935" y="2703552"/>
                </a:lnTo>
                <a:lnTo>
                  <a:pt x="889457" y="2729747"/>
                </a:lnTo>
                <a:lnTo>
                  <a:pt x="847889" y="2754812"/>
                </a:lnTo>
                <a:lnTo>
                  <a:pt x="805259" y="2778717"/>
                </a:lnTo>
                <a:lnTo>
                  <a:pt x="761594" y="2801432"/>
                </a:lnTo>
                <a:lnTo>
                  <a:pt x="716919" y="2822928"/>
                </a:lnTo>
                <a:lnTo>
                  <a:pt x="671263" y="2843174"/>
                </a:lnTo>
                <a:lnTo>
                  <a:pt x="624651" y="2862141"/>
                </a:lnTo>
                <a:lnTo>
                  <a:pt x="577111" y="2879800"/>
                </a:lnTo>
                <a:lnTo>
                  <a:pt x="528670" y="2896119"/>
                </a:lnTo>
                <a:lnTo>
                  <a:pt x="479354" y="2911070"/>
                </a:lnTo>
                <a:lnTo>
                  <a:pt x="429190" y="2924623"/>
                </a:lnTo>
                <a:lnTo>
                  <a:pt x="378205" y="2936748"/>
                </a:lnTo>
                <a:lnTo>
                  <a:pt x="378205" y="3125774"/>
                </a:lnTo>
                <a:lnTo>
                  <a:pt x="0" y="2789174"/>
                </a:lnTo>
                <a:lnTo>
                  <a:pt x="378205" y="2369947"/>
                </a:lnTo>
                <a:lnTo>
                  <a:pt x="378205" y="2558923"/>
                </a:lnTo>
                <a:lnTo>
                  <a:pt x="429821" y="2546631"/>
                </a:lnTo>
                <a:lnTo>
                  <a:pt x="480635" y="2532860"/>
                </a:lnTo>
                <a:lnTo>
                  <a:pt x="530614" y="2517640"/>
                </a:lnTo>
                <a:lnTo>
                  <a:pt x="579730" y="2501001"/>
                </a:lnTo>
                <a:lnTo>
                  <a:pt x="627949" y="2482971"/>
                </a:lnTo>
                <a:lnTo>
                  <a:pt x="675242" y="2463581"/>
                </a:lnTo>
                <a:lnTo>
                  <a:pt x="721577" y="2442861"/>
                </a:lnTo>
                <a:lnTo>
                  <a:pt x="766923" y="2420839"/>
                </a:lnTo>
                <a:lnTo>
                  <a:pt x="811249" y="2397547"/>
                </a:lnTo>
                <a:lnTo>
                  <a:pt x="854523" y="2373013"/>
                </a:lnTo>
                <a:lnTo>
                  <a:pt x="896715" y="2347268"/>
                </a:lnTo>
                <a:lnTo>
                  <a:pt x="937793" y="2320341"/>
                </a:lnTo>
                <a:lnTo>
                  <a:pt x="977727" y="2292262"/>
                </a:lnTo>
                <a:lnTo>
                  <a:pt x="1016485" y="2263060"/>
                </a:lnTo>
                <a:lnTo>
                  <a:pt x="1054037" y="2232765"/>
                </a:lnTo>
                <a:lnTo>
                  <a:pt x="1090350" y="2201408"/>
                </a:lnTo>
                <a:lnTo>
                  <a:pt x="1125394" y="2169017"/>
                </a:lnTo>
                <a:lnTo>
                  <a:pt x="1159138" y="2135622"/>
                </a:lnTo>
                <a:lnTo>
                  <a:pt x="1191551" y="2101254"/>
                </a:lnTo>
                <a:lnTo>
                  <a:pt x="1222601" y="2065941"/>
                </a:lnTo>
                <a:lnTo>
                  <a:pt x="1252258" y="2029714"/>
                </a:lnTo>
                <a:lnTo>
                  <a:pt x="1280489" y="1992603"/>
                </a:lnTo>
                <a:lnTo>
                  <a:pt x="1307266" y="1954636"/>
                </a:lnTo>
                <a:lnTo>
                  <a:pt x="1332555" y="1915844"/>
                </a:lnTo>
                <a:lnTo>
                  <a:pt x="1356326" y="1876257"/>
                </a:lnTo>
                <a:lnTo>
                  <a:pt x="1378548" y="1835903"/>
                </a:lnTo>
                <a:lnTo>
                  <a:pt x="1399190" y="1794814"/>
                </a:lnTo>
                <a:lnTo>
                  <a:pt x="1418220" y="1753018"/>
                </a:lnTo>
                <a:lnTo>
                  <a:pt x="1435608" y="1710546"/>
                </a:lnTo>
                <a:lnTo>
                  <a:pt x="1451323" y="1667427"/>
                </a:lnTo>
                <a:lnTo>
                  <a:pt x="1465332" y="1623690"/>
                </a:lnTo>
                <a:lnTo>
                  <a:pt x="1477606" y="1579366"/>
                </a:lnTo>
                <a:lnTo>
                  <a:pt x="1488113" y="1534484"/>
                </a:lnTo>
                <a:lnTo>
                  <a:pt x="1496822" y="14890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254125" y="96901"/>
          <a:ext cx="6644005" cy="5959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7826"/>
                <a:gridCol w="2936875"/>
              </a:tblGrid>
              <a:tr h="50596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000" spc="-10" b="1">
                          <a:latin typeface="Tahoma"/>
                          <a:cs typeface="Tahoma"/>
                        </a:rPr>
                        <a:t>Intrinsic</a:t>
                      </a:r>
                      <a:r>
                        <a:rPr dirty="0" sz="2000" spc="-4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10" b="1">
                          <a:latin typeface="Tahoma"/>
                          <a:cs typeface="Tahoma"/>
                        </a:rPr>
                        <a:t>Pathway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2000" spc="-10" b="1">
                          <a:latin typeface="Tahoma"/>
                          <a:cs typeface="Tahoma"/>
                        </a:rPr>
                        <a:t>Extrinsic</a:t>
                      </a:r>
                      <a:r>
                        <a:rPr dirty="0" sz="2000" spc="-5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10" b="1">
                          <a:latin typeface="Tahoma"/>
                          <a:cs typeface="Tahoma"/>
                        </a:rPr>
                        <a:t>pathway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35147">
                <a:tc>
                  <a:txBody>
                    <a:bodyPr/>
                    <a:lstStyle/>
                    <a:p>
                      <a:pPr algn="ctr" marR="1177290">
                        <a:lnSpc>
                          <a:spcPts val="2390"/>
                        </a:lnSpc>
                        <a:spcBef>
                          <a:spcPts val="305"/>
                        </a:spcBef>
                      </a:pPr>
                      <a:r>
                        <a:rPr dirty="0" sz="2000" spc="-15" b="1">
                          <a:latin typeface="Tahoma"/>
                          <a:cs typeface="Tahoma"/>
                        </a:rPr>
                        <a:t>Contact</a:t>
                      </a:r>
                      <a:r>
                        <a:rPr dirty="0" sz="2000" spc="-2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10" b="1">
                          <a:latin typeface="Tahoma"/>
                          <a:cs typeface="Tahoma"/>
                        </a:rPr>
                        <a:t>activation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algn="ctr" marR="1105535">
                        <a:lnSpc>
                          <a:spcPts val="2390"/>
                        </a:lnSpc>
                      </a:pPr>
                      <a:r>
                        <a:rPr dirty="0" sz="2000" b="1">
                          <a:latin typeface="Symbol"/>
                          <a:cs typeface="Symbol"/>
                        </a:rPr>
                        <a:t></a:t>
                      </a:r>
                      <a:endParaRPr sz="2000">
                        <a:latin typeface="Symbol"/>
                        <a:cs typeface="Symbol"/>
                      </a:endParaRPr>
                    </a:p>
                    <a:p>
                      <a:pPr algn="ctr" marR="113601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ahoma"/>
                          <a:cs typeface="Tahoma"/>
                        </a:rPr>
                        <a:t>XII</a:t>
                      </a:r>
                      <a:r>
                        <a:rPr dirty="0" sz="2000" spc="-9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b="1">
                          <a:latin typeface="Symbol"/>
                          <a:cs typeface="Symbol"/>
                        </a:rPr>
                        <a:t></a:t>
                      </a:r>
                      <a:r>
                        <a:rPr dirty="0" sz="2000" b="1">
                          <a:latin typeface="Tahoma"/>
                          <a:cs typeface="Tahoma"/>
                        </a:rPr>
                        <a:t>XIIa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algn="ctr" marR="50800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Symbol"/>
                          <a:cs typeface="Symbol"/>
                        </a:rPr>
                        <a:t></a:t>
                      </a:r>
                      <a:endParaRPr sz="2000">
                        <a:latin typeface="Symbol"/>
                        <a:cs typeface="Symbol"/>
                      </a:endParaRPr>
                    </a:p>
                    <a:p>
                      <a:pPr algn="ctr" marR="63055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ahoma"/>
                          <a:cs typeface="Tahoma"/>
                        </a:rPr>
                        <a:t>XI</a:t>
                      </a:r>
                      <a:r>
                        <a:rPr dirty="0" sz="2000" spc="-8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b="1">
                          <a:latin typeface="Symbol"/>
                          <a:cs typeface="Symbol"/>
                        </a:rPr>
                        <a:t></a:t>
                      </a:r>
                      <a:r>
                        <a:rPr dirty="0" sz="2000" b="1">
                          <a:latin typeface="Tahoma"/>
                          <a:cs typeface="Tahoma"/>
                        </a:rPr>
                        <a:t>XIa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algn="ctr" marR="35496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Symbol"/>
                          <a:cs typeface="Symbol"/>
                        </a:rPr>
                        <a:t></a:t>
                      </a:r>
                      <a:endParaRPr sz="2000">
                        <a:latin typeface="Symbol"/>
                        <a:cs typeface="Symbol"/>
                      </a:endParaRPr>
                    </a:p>
                    <a:p>
                      <a:pPr marL="1203960">
                        <a:lnSpc>
                          <a:spcPct val="100000"/>
                        </a:lnSpc>
                      </a:pPr>
                      <a:r>
                        <a:rPr dirty="0" sz="2000" spc="-10" b="1">
                          <a:latin typeface="Tahoma"/>
                          <a:cs typeface="Tahoma"/>
                        </a:rPr>
                        <a:t>IX </a:t>
                      </a:r>
                      <a:r>
                        <a:rPr dirty="0" sz="2000" spc="-10" b="1">
                          <a:latin typeface="Symbol"/>
                          <a:cs typeface="Symbol"/>
                        </a:rPr>
                        <a:t></a:t>
                      </a:r>
                      <a:r>
                        <a:rPr dirty="0" sz="2000" spc="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 b="1">
                          <a:latin typeface="Tahoma"/>
                          <a:cs typeface="Tahoma"/>
                        </a:rPr>
                        <a:t>IXa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172910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Symbol"/>
                          <a:cs typeface="Symbol"/>
                        </a:rPr>
                        <a:t></a:t>
                      </a:r>
                      <a:r>
                        <a:rPr dirty="0" sz="2000" spc="-5" b="1">
                          <a:latin typeface="Tahoma"/>
                          <a:cs typeface="Tahoma"/>
                        </a:rPr>
                        <a:t>VIII,</a:t>
                      </a:r>
                      <a:r>
                        <a:rPr dirty="0" sz="2000" spc="-10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5" b="1">
                          <a:latin typeface="Tahoma"/>
                          <a:cs typeface="Tahoma"/>
                        </a:rPr>
                        <a:t>Ca,P*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algn="ctr" marL="83820">
                        <a:lnSpc>
                          <a:spcPct val="100000"/>
                        </a:lnSpc>
                      </a:pPr>
                      <a:r>
                        <a:rPr dirty="0" sz="2000" spc="-10" b="1">
                          <a:latin typeface="Tahoma"/>
                          <a:cs typeface="Tahoma"/>
                        </a:rPr>
                        <a:t>X </a:t>
                      </a:r>
                      <a:r>
                        <a:rPr dirty="0" sz="2000" spc="-10" b="1">
                          <a:latin typeface="Symbol"/>
                          <a:cs typeface="Symbol"/>
                        </a:rPr>
                        <a:t></a:t>
                      </a:r>
                      <a:r>
                        <a:rPr dirty="0" sz="2000" spc="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 b="1">
                          <a:latin typeface="Tahoma"/>
                          <a:cs typeface="Tahoma"/>
                        </a:rPr>
                        <a:t>Xa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dirty="0" sz="2000" spc="-10" b="1">
                          <a:latin typeface="Comic Sans MS"/>
                          <a:cs typeface="Comic Sans MS"/>
                        </a:rPr>
                        <a:t>Tissue</a:t>
                      </a:r>
                      <a:r>
                        <a:rPr dirty="0" sz="2000" spc="-50" b="1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dirty="0" sz="2000" spc="-10" b="1">
                          <a:latin typeface="Comic Sans MS"/>
                          <a:cs typeface="Comic Sans MS"/>
                        </a:rPr>
                        <a:t>factor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  <a:p>
                      <a:pPr algn="ctr" marR="40132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2000" b="1">
                          <a:latin typeface="Symbol"/>
                          <a:cs typeface="Symbol"/>
                        </a:rPr>
                        <a:t></a:t>
                      </a:r>
                      <a:endParaRPr sz="2000">
                        <a:latin typeface="Symbol"/>
                        <a:cs typeface="Symbol"/>
                      </a:endParaRPr>
                    </a:p>
                    <a:p>
                      <a:pPr marL="118110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Symbol"/>
                          <a:cs typeface="Symbol"/>
                        </a:rPr>
                        <a:t></a:t>
                      </a:r>
                      <a:r>
                        <a:rPr dirty="0" sz="2000" spc="2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 b="1">
                          <a:latin typeface="Comic Sans MS"/>
                          <a:cs typeface="Comic Sans MS"/>
                        </a:rPr>
                        <a:t>VII,Ca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  <a:p>
                      <a:pPr algn="ctr" marR="18161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Symbol"/>
                          <a:cs typeface="Symbol"/>
                        </a:rPr>
                        <a:t></a:t>
                      </a:r>
                      <a:endParaRPr sz="2000">
                        <a:latin typeface="Symbol"/>
                        <a:cs typeface="Symbol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dirty="0" sz="2000" spc="-10" b="1">
                          <a:latin typeface="Comic Sans MS"/>
                          <a:cs typeface="Comic Sans MS"/>
                        </a:rPr>
                        <a:t>Xa </a:t>
                      </a:r>
                      <a:r>
                        <a:rPr dirty="0" sz="2000" spc="-10" b="1">
                          <a:latin typeface="Symbol"/>
                          <a:cs typeface="Symbol"/>
                        </a:rPr>
                        <a:t></a:t>
                      </a:r>
                      <a:r>
                        <a:rPr dirty="0" sz="2000" spc="3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 b="1">
                          <a:latin typeface="Comic Sans MS"/>
                          <a:cs typeface="Comic Sans MS"/>
                        </a:rPr>
                        <a:t>X</a:t>
                      </a:r>
                      <a:endParaRPr sz="2000">
                        <a:latin typeface="Comic Sans MS"/>
                        <a:cs typeface="Comic Sans MS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2895">
                <a:tc gridSpan="2">
                  <a:txBody>
                    <a:bodyPr/>
                    <a:lstStyle/>
                    <a:p>
                      <a:pPr algn="ctr" marL="153035">
                        <a:lnSpc>
                          <a:spcPts val="2390"/>
                        </a:lnSpc>
                        <a:spcBef>
                          <a:spcPts val="315"/>
                        </a:spcBef>
                      </a:pPr>
                      <a:r>
                        <a:rPr dirty="0" sz="2000" spc="-5" b="1">
                          <a:latin typeface="Tahoma"/>
                          <a:cs typeface="Tahoma"/>
                        </a:rPr>
                        <a:t>Xa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algn="ctr" marL="132080">
                        <a:lnSpc>
                          <a:spcPts val="2390"/>
                        </a:lnSpc>
                      </a:pPr>
                      <a:r>
                        <a:rPr dirty="0" sz="2000" b="1">
                          <a:latin typeface="Symbol"/>
                          <a:cs typeface="Symbol"/>
                        </a:rPr>
                        <a:t></a:t>
                      </a:r>
                      <a:endParaRPr sz="2000">
                        <a:latin typeface="Symbol"/>
                        <a:cs typeface="Symbol"/>
                      </a:endParaRPr>
                    </a:p>
                    <a:p>
                      <a:pPr algn="ctr" marL="133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Symbol"/>
                          <a:cs typeface="Symbol"/>
                        </a:rPr>
                        <a:t>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ahoma"/>
                          <a:cs typeface="Tahoma"/>
                        </a:rPr>
                        <a:t>V, </a:t>
                      </a:r>
                      <a:r>
                        <a:rPr dirty="0" sz="2000" spc="-10" b="1">
                          <a:latin typeface="Tahoma"/>
                          <a:cs typeface="Tahoma"/>
                        </a:rPr>
                        <a:t>Ca,</a:t>
                      </a:r>
                      <a:r>
                        <a:rPr dirty="0" sz="2000" spc="4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5" b="1">
                          <a:latin typeface="Tahoma"/>
                          <a:cs typeface="Tahoma"/>
                        </a:rPr>
                        <a:t>P*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algn="ctr" marL="140335">
                        <a:lnSpc>
                          <a:spcPct val="100000"/>
                        </a:lnSpc>
                      </a:pPr>
                      <a:r>
                        <a:rPr dirty="0" sz="2000" spc="-10" b="1">
                          <a:latin typeface="Tahoma"/>
                          <a:cs typeface="Tahoma"/>
                        </a:rPr>
                        <a:t>Prothrombin </a:t>
                      </a:r>
                      <a:r>
                        <a:rPr dirty="0" sz="2000" spc="-5" b="1">
                          <a:latin typeface="Tahoma"/>
                          <a:cs typeface="Tahoma"/>
                        </a:rPr>
                        <a:t>(II) </a:t>
                      </a:r>
                      <a:r>
                        <a:rPr dirty="0" sz="2000" spc="-10" b="1">
                          <a:latin typeface="Symbol"/>
                          <a:cs typeface="Symbol"/>
                        </a:rPr>
                        <a:t></a:t>
                      </a:r>
                      <a:r>
                        <a:rPr dirty="0" sz="20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 b="1">
                          <a:latin typeface="Tahoma"/>
                          <a:cs typeface="Tahoma"/>
                        </a:rPr>
                        <a:t>Thrombin</a:t>
                      </a:r>
                      <a:r>
                        <a:rPr dirty="0" sz="2000" spc="17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5" b="1">
                          <a:latin typeface="Tahoma"/>
                          <a:cs typeface="Tahoma"/>
                        </a:rPr>
                        <a:t>(IIa)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algn="r" marR="203581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Symbol"/>
                          <a:cs typeface="Symbol"/>
                        </a:rPr>
                        <a:t></a:t>
                      </a:r>
                      <a:endParaRPr sz="2000">
                        <a:latin typeface="Symbol"/>
                        <a:cs typeface="Symbol"/>
                      </a:endParaRPr>
                    </a:p>
                    <a:p>
                      <a:pPr algn="ctr" marL="1283335">
                        <a:lnSpc>
                          <a:spcPct val="100000"/>
                        </a:lnSpc>
                      </a:pPr>
                      <a:r>
                        <a:rPr dirty="0" sz="2000" spc="-15" b="1">
                          <a:latin typeface="Tahoma"/>
                          <a:cs typeface="Tahoma"/>
                        </a:rPr>
                        <a:t>Fibrinogen </a:t>
                      </a:r>
                      <a:r>
                        <a:rPr dirty="0" sz="2000" spc="-5" b="1">
                          <a:latin typeface="Tahoma"/>
                          <a:cs typeface="Tahoma"/>
                        </a:rPr>
                        <a:t>(I) </a:t>
                      </a:r>
                      <a:r>
                        <a:rPr dirty="0" sz="2000" spc="-10" b="1">
                          <a:latin typeface="Symbol"/>
                          <a:cs typeface="Symbol"/>
                        </a:rPr>
                        <a:t></a:t>
                      </a:r>
                      <a:r>
                        <a:rPr dirty="0" sz="20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 b="1">
                          <a:latin typeface="Tahoma"/>
                          <a:cs typeface="Tahoma"/>
                        </a:rPr>
                        <a:t>Fibrin</a:t>
                      </a:r>
                      <a:r>
                        <a:rPr dirty="0" sz="2000" spc="210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10" b="1">
                          <a:latin typeface="Tahoma"/>
                          <a:cs typeface="Tahoma"/>
                        </a:rPr>
                        <a:t>(soluble)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algn="r" marR="797560">
                        <a:lnSpc>
                          <a:spcPct val="100000"/>
                        </a:lnSpc>
                      </a:pPr>
                      <a:r>
                        <a:rPr dirty="0" sz="2000" spc="-10" b="1">
                          <a:latin typeface="Symbol"/>
                          <a:cs typeface="Symbol"/>
                        </a:rPr>
                        <a:t></a:t>
                      </a:r>
                      <a:r>
                        <a:rPr dirty="0" sz="20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ahoma"/>
                          <a:cs typeface="Tahoma"/>
                        </a:rPr>
                        <a:t>XIII,</a:t>
                      </a:r>
                      <a:r>
                        <a:rPr dirty="0" sz="2000" spc="1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15" b="1">
                          <a:latin typeface="Tahoma"/>
                          <a:cs typeface="Tahoma"/>
                        </a:rPr>
                        <a:t>Ca</a:t>
                      </a:r>
                      <a:endParaRPr sz="2000">
                        <a:latin typeface="Tahoma"/>
                        <a:cs typeface="Tahoma"/>
                      </a:endParaRPr>
                    </a:p>
                    <a:p>
                      <a:pPr marL="39668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2000" spc="-10" b="1">
                          <a:latin typeface="Tahoma"/>
                          <a:cs typeface="Tahoma"/>
                        </a:rPr>
                        <a:t>insoluble</a:t>
                      </a:r>
                      <a:r>
                        <a:rPr dirty="0" sz="2000" spc="-15" b="1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000" spc="-10" b="1">
                          <a:latin typeface="Tahoma"/>
                          <a:cs typeface="Tahoma"/>
                        </a:rPr>
                        <a:t>fibrin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263838" y="6232525"/>
            <a:ext cx="4545330" cy="441325"/>
          </a:xfrm>
          <a:prstGeom prst="rect">
            <a:avLst/>
          </a:prstGeom>
          <a:solidFill>
            <a:srgbClr val="000000"/>
          </a:solidFill>
        </p:spPr>
        <p:txBody>
          <a:bodyPr wrap="square" lIns="0" tIns="46990" rIns="0" bIns="0" rtlCol="0" vert="horz">
            <a:spAutoFit/>
          </a:bodyPr>
          <a:lstStyle/>
          <a:p>
            <a:pPr marL="99695">
              <a:lnSpc>
                <a:spcPct val="100000"/>
              </a:lnSpc>
              <a:spcBef>
                <a:spcPts val="370"/>
              </a:spcBef>
            </a:pPr>
            <a:r>
              <a:rPr dirty="0" sz="1800" spc="-5" b="1">
                <a:solidFill>
                  <a:srgbClr val="FFFF00"/>
                </a:solidFill>
                <a:latin typeface="Arial"/>
                <a:cs typeface="Arial"/>
              </a:rPr>
              <a:t>P*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=  phospholipid </a:t>
            </a:r>
            <a:r>
              <a:rPr dirty="0" sz="1800" spc="-5" b="1">
                <a:solidFill>
                  <a:srgbClr val="FFFF00"/>
                </a:solidFill>
                <a:latin typeface="Arial"/>
                <a:cs typeface="Arial"/>
              </a:rPr>
              <a:t>from</a:t>
            </a:r>
            <a:r>
              <a:rPr dirty="0" sz="1800" spc="-7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00"/>
                </a:solidFill>
                <a:latin typeface="Arial"/>
                <a:cs typeface="Arial"/>
              </a:rPr>
              <a:t>platelets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1550" y="1716151"/>
            <a:ext cx="7256526" cy="3728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53438" y="294259"/>
            <a:ext cx="6229985" cy="1237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4000" b="1" u="heavy">
                <a:latin typeface="Comic Sans MS"/>
                <a:cs typeface="Comic Sans MS"/>
              </a:rPr>
              <a:t>Platelet haemostatic</a:t>
            </a:r>
            <a:r>
              <a:rPr dirty="0" sz="4000" spc="-90" b="1" u="heavy">
                <a:latin typeface="Comic Sans MS"/>
                <a:cs typeface="Comic Sans MS"/>
              </a:rPr>
              <a:t> </a:t>
            </a:r>
            <a:r>
              <a:rPr dirty="0" sz="4000" b="1" u="heavy">
                <a:latin typeface="Comic Sans MS"/>
                <a:cs typeface="Comic Sans MS"/>
              </a:rPr>
              <a:t>plug</a:t>
            </a:r>
            <a:endParaRPr sz="40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</a:pPr>
            <a:r>
              <a:rPr dirty="0" sz="4000" b="1" u="heavy">
                <a:latin typeface="Comic Sans MS"/>
                <a:cs typeface="Comic Sans MS"/>
              </a:rPr>
              <a:t>formation</a:t>
            </a:r>
            <a:endParaRPr sz="40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60336" y="2351532"/>
            <a:ext cx="2488517" cy="14425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41441" y="2413889"/>
            <a:ext cx="2515235" cy="1430020"/>
          </a:xfrm>
          <a:custGeom>
            <a:avLst/>
            <a:gdLst/>
            <a:ahLst/>
            <a:cxnLst/>
            <a:rect l="l" t="t" r="r" b="b"/>
            <a:pathLst>
              <a:path w="2515234" h="1430020">
                <a:moveTo>
                  <a:pt x="2505964" y="0"/>
                </a:moveTo>
                <a:lnTo>
                  <a:pt x="0" y="1413891"/>
                </a:lnTo>
                <a:lnTo>
                  <a:pt x="8890" y="1429766"/>
                </a:lnTo>
                <a:lnTo>
                  <a:pt x="2514854" y="16001"/>
                </a:lnTo>
                <a:lnTo>
                  <a:pt x="250596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64275" y="3008905"/>
            <a:ext cx="990726" cy="6513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26210" y="4072493"/>
            <a:ext cx="2210196" cy="13099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74613" y="4135628"/>
            <a:ext cx="2284095" cy="1299845"/>
          </a:xfrm>
          <a:custGeom>
            <a:avLst/>
            <a:gdLst/>
            <a:ahLst/>
            <a:cxnLst/>
            <a:rect l="l" t="t" r="r" b="b"/>
            <a:pathLst>
              <a:path w="2284095" h="1299845">
                <a:moveTo>
                  <a:pt x="2275078" y="0"/>
                </a:moveTo>
                <a:lnTo>
                  <a:pt x="0" y="1283462"/>
                </a:lnTo>
                <a:lnTo>
                  <a:pt x="9016" y="1299464"/>
                </a:lnTo>
                <a:lnTo>
                  <a:pt x="2284094" y="15875"/>
                </a:lnTo>
                <a:lnTo>
                  <a:pt x="227507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660388" y="4535880"/>
            <a:ext cx="1441957" cy="9093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327" y="618744"/>
            <a:ext cx="2990088" cy="984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121151" y="618744"/>
            <a:ext cx="780288" cy="984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13176" y="618744"/>
            <a:ext cx="780288" cy="984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55904" y="1170432"/>
            <a:ext cx="963168" cy="847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13103" y="1170432"/>
            <a:ext cx="6989064" cy="847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96200" y="1170432"/>
            <a:ext cx="670559" cy="8473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5904" y="1627632"/>
            <a:ext cx="963168" cy="8473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13103" y="1627632"/>
            <a:ext cx="5681472" cy="8473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388608" y="1627632"/>
            <a:ext cx="670560" cy="8473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5904" y="2084832"/>
            <a:ext cx="963168" cy="8473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13103" y="2084832"/>
            <a:ext cx="963168" cy="8473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70304" y="2084832"/>
            <a:ext cx="1420368" cy="8473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584704" y="2084832"/>
            <a:ext cx="1420368" cy="8473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499103" y="2084832"/>
            <a:ext cx="1420368" cy="8473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413503" y="2084832"/>
            <a:ext cx="670560" cy="8473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19327" y="2523744"/>
            <a:ext cx="3288791" cy="9845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419855" y="2523744"/>
            <a:ext cx="780288" cy="9845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633727" y="2999232"/>
            <a:ext cx="975360" cy="9753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127504" y="3075432"/>
            <a:ext cx="2508504" cy="84734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30040" y="3075432"/>
            <a:ext cx="670560" cy="8473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633727" y="3456432"/>
            <a:ext cx="975360" cy="97535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127504" y="3532632"/>
            <a:ext cx="1914144" cy="84734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535679" y="3532632"/>
            <a:ext cx="670560" cy="84734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633727" y="3913632"/>
            <a:ext cx="975360" cy="97535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127504" y="3989832"/>
            <a:ext cx="3645408" cy="84734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266944" y="3989832"/>
            <a:ext cx="670560" cy="84734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633727" y="4370832"/>
            <a:ext cx="975360" cy="97536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127504" y="4447032"/>
            <a:ext cx="2554223" cy="84734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175759" y="4447032"/>
            <a:ext cx="673608" cy="84734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343400" y="4447032"/>
            <a:ext cx="1938527" cy="84734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791200" y="4477511"/>
            <a:ext cx="2654807" cy="79552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7970519" y="4477511"/>
            <a:ext cx="630935" cy="79552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982472" y="736600"/>
            <a:ext cx="2621280" cy="5334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0" spc="-5"/>
              <a:t>Hemostasis:</a:t>
            </a:r>
            <a:endParaRPr sz="3500"/>
          </a:p>
        </p:txBody>
      </p:sp>
      <p:sp>
        <p:nvSpPr>
          <p:cNvPr id="35" name="object 35"/>
          <p:cNvSpPr txBox="1"/>
          <p:nvPr/>
        </p:nvSpPr>
        <p:spPr>
          <a:xfrm>
            <a:off x="982472" y="1275841"/>
            <a:ext cx="7225030" cy="37515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900">
              <a:lnSpc>
                <a:spcPct val="100000"/>
              </a:lnSpc>
            </a:pPr>
            <a:r>
              <a:rPr dirty="0" sz="3000" spc="-5" b="1">
                <a:latin typeface="Comic Sans MS"/>
                <a:cs typeface="Comic Sans MS"/>
              </a:rPr>
              <a:t>the spontaneous </a:t>
            </a:r>
            <a:r>
              <a:rPr dirty="0" sz="3000" spc="-10" b="1">
                <a:latin typeface="Comic Sans MS"/>
                <a:cs typeface="Comic Sans MS"/>
              </a:rPr>
              <a:t>arrest </a:t>
            </a:r>
            <a:r>
              <a:rPr dirty="0" sz="3000" b="1">
                <a:latin typeface="Comic Sans MS"/>
                <a:cs typeface="Comic Sans MS"/>
              </a:rPr>
              <a:t>of</a:t>
            </a:r>
            <a:r>
              <a:rPr dirty="0" sz="3000" spc="25" b="1">
                <a:latin typeface="Comic Sans MS"/>
                <a:cs typeface="Comic Sans MS"/>
              </a:rPr>
              <a:t> </a:t>
            </a:r>
            <a:r>
              <a:rPr dirty="0" sz="3000" spc="-10" b="1">
                <a:latin typeface="Comic Sans MS"/>
                <a:cs typeface="Comic Sans MS"/>
              </a:rPr>
              <a:t>bleeding</a:t>
            </a:r>
            <a:endParaRPr sz="3000">
              <a:latin typeface="Comic Sans MS"/>
              <a:cs typeface="Comic Sans MS"/>
            </a:endParaRPr>
          </a:p>
          <a:p>
            <a:pPr marL="469900">
              <a:lnSpc>
                <a:spcPct val="100000"/>
              </a:lnSpc>
            </a:pPr>
            <a:r>
              <a:rPr dirty="0" sz="3000" b="1">
                <a:latin typeface="Comic Sans MS"/>
                <a:cs typeface="Comic Sans MS"/>
              </a:rPr>
              <a:t>from </a:t>
            </a:r>
            <a:r>
              <a:rPr dirty="0" sz="3000" spc="-5" b="1">
                <a:latin typeface="Comic Sans MS"/>
                <a:cs typeface="Comic Sans MS"/>
              </a:rPr>
              <a:t>ruptured blood</a:t>
            </a:r>
            <a:r>
              <a:rPr dirty="0" sz="3000" spc="-100" b="1">
                <a:latin typeface="Comic Sans MS"/>
                <a:cs typeface="Comic Sans MS"/>
              </a:rPr>
              <a:t> </a:t>
            </a:r>
            <a:r>
              <a:rPr dirty="0" sz="3000" spc="-5" b="1">
                <a:latin typeface="Comic Sans MS"/>
                <a:cs typeface="Comic Sans MS"/>
              </a:rPr>
              <a:t>vessels</a:t>
            </a:r>
            <a:endParaRPr sz="3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3500" spc="-5" b="1">
                <a:latin typeface="Comic Sans MS"/>
                <a:cs typeface="Comic Sans MS"/>
              </a:rPr>
              <a:t>Mechanisms:</a:t>
            </a:r>
            <a:endParaRPr sz="3500">
              <a:latin typeface="Comic Sans MS"/>
              <a:cs typeface="Comic Sans MS"/>
            </a:endParaRPr>
          </a:p>
          <a:p>
            <a:pPr marL="1384300" indent="-457200">
              <a:lnSpc>
                <a:spcPct val="100000"/>
              </a:lnSpc>
              <a:spcBef>
                <a:spcPts val="45"/>
              </a:spcBef>
              <a:buAutoNum type="arabicPeriod"/>
              <a:tabLst>
                <a:tab pos="1384935" algn="l"/>
              </a:tabLst>
            </a:pPr>
            <a:r>
              <a:rPr dirty="0" sz="3000" spc="-5" b="1">
                <a:latin typeface="Comic Sans MS"/>
                <a:cs typeface="Comic Sans MS"/>
              </a:rPr>
              <a:t>Vessel</a:t>
            </a:r>
            <a:r>
              <a:rPr dirty="0" sz="3000" spc="-85" b="1">
                <a:latin typeface="Comic Sans MS"/>
                <a:cs typeface="Comic Sans MS"/>
              </a:rPr>
              <a:t> </a:t>
            </a:r>
            <a:r>
              <a:rPr dirty="0" sz="3000" spc="-5" b="1">
                <a:latin typeface="Comic Sans MS"/>
                <a:cs typeface="Comic Sans MS"/>
              </a:rPr>
              <a:t>wall</a:t>
            </a:r>
            <a:endParaRPr sz="3000">
              <a:latin typeface="Comic Sans MS"/>
              <a:cs typeface="Comic Sans MS"/>
            </a:endParaRPr>
          </a:p>
          <a:p>
            <a:pPr marL="1384300" indent="-457200">
              <a:lnSpc>
                <a:spcPct val="100000"/>
              </a:lnSpc>
              <a:buAutoNum type="arabicPeriod"/>
              <a:tabLst>
                <a:tab pos="1384935" algn="l"/>
              </a:tabLst>
            </a:pPr>
            <a:r>
              <a:rPr dirty="0" sz="3000" spc="-5" b="1">
                <a:latin typeface="Comic Sans MS"/>
                <a:cs typeface="Comic Sans MS"/>
              </a:rPr>
              <a:t>Platelet</a:t>
            </a:r>
            <a:endParaRPr sz="3000">
              <a:latin typeface="Comic Sans MS"/>
              <a:cs typeface="Comic Sans MS"/>
            </a:endParaRPr>
          </a:p>
          <a:p>
            <a:pPr marL="1384300" indent="-457200">
              <a:lnSpc>
                <a:spcPct val="100000"/>
              </a:lnSpc>
              <a:buAutoNum type="arabicPeriod"/>
              <a:tabLst>
                <a:tab pos="1384935" algn="l"/>
              </a:tabLst>
            </a:pPr>
            <a:r>
              <a:rPr dirty="0" sz="3000" spc="-5" b="1">
                <a:latin typeface="Comic Sans MS"/>
                <a:cs typeface="Comic Sans MS"/>
              </a:rPr>
              <a:t>Blood</a:t>
            </a:r>
            <a:r>
              <a:rPr dirty="0" sz="3000" spc="-90" b="1">
                <a:latin typeface="Comic Sans MS"/>
                <a:cs typeface="Comic Sans MS"/>
              </a:rPr>
              <a:t> </a:t>
            </a:r>
            <a:r>
              <a:rPr dirty="0" sz="3000" spc="-5" b="1">
                <a:latin typeface="Comic Sans MS"/>
                <a:cs typeface="Comic Sans MS"/>
              </a:rPr>
              <a:t>coagulation</a:t>
            </a:r>
            <a:endParaRPr sz="3000">
              <a:latin typeface="Comic Sans MS"/>
              <a:cs typeface="Comic Sans MS"/>
            </a:endParaRPr>
          </a:p>
          <a:p>
            <a:pPr marL="1384300" indent="-457200">
              <a:lnSpc>
                <a:spcPct val="100000"/>
              </a:lnSpc>
              <a:buAutoNum type="arabicPeriod"/>
              <a:tabLst>
                <a:tab pos="1384935" algn="l"/>
              </a:tabLst>
            </a:pPr>
            <a:r>
              <a:rPr dirty="0" sz="3000" spc="-5" b="1">
                <a:solidFill>
                  <a:srgbClr val="FF0000"/>
                </a:solidFill>
                <a:latin typeface="Comic Sans MS"/>
                <a:cs typeface="Comic Sans MS"/>
              </a:rPr>
              <a:t>Fibrinolytic </a:t>
            </a:r>
            <a:r>
              <a:rPr dirty="0" sz="3000" b="1">
                <a:solidFill>
                  <a:srgbClr val="FF0000"/>
                </a:solidFill>
                <a:latin typeface="Comic Sans MS"/>
                <a:cs typeface="Comic Sans MS"/>
              </a:rPr>
              <a:t>system</a:t>
            </a:r>
            <a:r>
              <a:rPr dirty="0" sz="3000" spc="-40" b="1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dirty="0" sz="2800" b="1">
                <a:solidFill>
                  <a:srgbClr val="FF0000"/>
                </a:solidFill>
                <a:latin typeface="Comic Sans MS"/>
                <a:cs typeface="Comic Sans MS"/>
              </a:rPr>
              <a:t>(Fibrinolysis)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292" y="6286703"/>
            <a:ext cx="202565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808080"/>
                </a:solidFill>
                <a:latin typeface="Times New Roman"/>
                <a:cs typeface="Times New Roman"/>
              </a:rPr>
              <a:t>49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7557" y="149225"/>
            <a:ext cx="3019425" cy="6705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-10">
                <a:solidFill>
                  <a:srgbClr val="FF0000"/>
                </a:solidFill>
              </a:rPr>
              <a:t>Fibrinolysis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764844" y="1072388"/>
            <a:ext cx="7294245" cy="4525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 indent="-344170">
              <a:lnSpc>
                <a:spcPts val="3025"/>
              </a:lnSpc>
              <a:buFont typeface="Comic Sans MS"/>
              <a:buChar char="•"/>
              <a:tabLst>
                <a:tab pos="357505" algn="l"/>
              </a:tabLst>
            </a:pPr>
            <a:r>
              <a:rPr dirty="0" sz="2800" spc="5" b="1">
                <a:latin typeface="Comic Sans MS"/>
                <a:cs typeface="Comic Sans MS"/>
              </a:rPr>
              <a:t>Formed </a:t>
            </a:r>
            <a:r>
              <a:rPr dirty="0" sz="2800" b="1">
                <a:latin typeface="Comic Sans MS"/>
                <a:cs typeface="Comic Sans MS"/>
              </a:rPr>
              <a:t>blood clot </a:t>
            </a:r>
            <a:r>
              <a:rPr dirty="0" sz="2800" spc="5" b="1">
                <a:latin typeface="Comic Sans MS"/>
                <a:cs typeface="Comic Sans MS"/>
              </a:rPr>
              <a:t>can </a:t>
            </a:r>
            <a:r>
              <a:rPr dirty="0" sz="2800" spc="-5" b="1">
                <a:latin typeface="Comic Sans MS"/>
                <a:cs typeface="Comic Sans MS"/>
              </a:rPr>
              <a:t>either</a:t>
            </a:r>
            <a:r>
              <a:rPr dirty="0" sz="2800" spc="-165" b="1">
                <a:latin typeface="Comic Sans MS"/>
                <a:cs typeface="Comic Sans MS"/>
              </a:rPr>
              <a:t> </a:t>
            </a:r>
            <a:r>
              <a:rPr dirty="0" sz="2800" b="1">
                <a:latin typeface="Comic Sans MS"/>
                <a:cs typeface="Comic Sans MS"/>
              </a:rPr>
              <a:t>become</a:t>
            </a:r>
            <a:endParaRPr sz="2800">
              <a:latin typeface="Comic Sans MS"/>
              <a:cs typeface="Comic Sans MS"/>
            </a:endParaRPr>
          </a:p>
          <a:p>
            <a:pPr marL="356870">
              <a:lnSpc>
                <a:spcPts val="3025"/>
              </a:lnSpc>
            </a:pPr>
            <a:r>
              <a:rPr dirty="0" sz="2800" spc="-5" b="1">
                <a:latin typeface="Comic Sans MS"/>
                <a:cs typeface="Comic Sans MS"/>
              </a:rPr>
              <a:t>fibrous </a:t>
            </a:r>
            <a:r>
              <a:rPr dirty="0" sz="2800" spc="5" b="1">
                <a:latin typeface="Comic Sans MS"/>
                <a:cs typeface="Comic Sans MS"/>
              </a:rPr>
              <a:t>or</a:t>
            </a:r>
            <a:r>
              <a:rPr dirty="0" sz="2800" spc="-100" b="1">
                <a:latin typeface="Comic Sans MS"/>
                <a:cs typeface="Comic Sans MS"/>
              </a:rPr>
              <a:t> </a:t>
            </a:r>
            <a:r>
              <a:rPr dirty="0" sz="2800" spc="5" b="1">
                <a:latin typeface="Comic Sans MS"/>
                <a:cs typeface="Comic Sans MS"/>
              </a:rPr>
              <a:t>dissolve</a:t>
            </a:r>
            <a:endParaRPr sz="2800">
              <a:latin typeface="Comic Sans MS"/>
              <a:cs typeface="Comic Sans MS"/>
            </a:endParaRPr>
          </a:p>
          <a:p>
            <a:pPr marL="356870" marR="5080" indent="-344170">
              <a:lnSpc>
                <a:spcPct val="80000"/>
              </a:lnSpc>
              <a:spcBef>
                <a:spcPts val="670"/>
              </a:spcBef>
              <a:buFont typeface="Comic Sans MS"/>
              <a:buChar char="•"/>
              <a:tabLst>
                <a:tab pos="357505" algn="l"/>
              </a:tabLst>
            </a:pPr>
            <a:r>
              <a:rPr dirty="0" sz="2800" b="1">
                <a:latin typeface="Comic Sans MS"/>
                <a:cs typeface="Comic Sans MS"/>
              </a:rPr>
              <a:t>Fibrinolysis (dissolving) </a:t>
            </a:r>
            <a:r>
              <a:rPr dirty="0" sz="2800" spc="5" b="1">
                <a:latin typeface="Comic Sans MS"/>
                <a:cs typeface="Comic Sans MS"/>
              </a:rPr>
              <a:t>= </a:t>
            </a:r>
            <a:r>
              <a:rPr dirty="0" sz="2800" b="1">
                <a:latin typeface="Comic Sans MS"/>
                <a:cs typeface="Comic Sans MS"/>
              </a:rPr>
              <a:t>Break </a:t>
            </a:r>
            <a:r>
              <a:rPr dirty="0" sz="2800" spc="5" b="1">
                <a:latin typeface="Comic Sans MS"/>
                <a:cs typeface="Comic Sans MS"/>
              </a:rPr>
              <a:t>down</a:t>
            </a:r>
            <a:r>
              <a:rPr dirty="0" sz="2800" spc="-200" b="1">
                <a:latin typeface="Comic Sans MS"/>
                <a:cs typeface="Comic Sans MS"/>
              </a:rPr>
              <a:t> </a:t>
            </a:r>
            <a:r>
              <a:rPr dirty="0" sz="2800" spc="5" b="1">
                <a:latin typeface="Comic Sans MS"/>
                <a:cs typeface="Comic Sans MS"/>
              </a:rPr>
              <a:t>of  </a:t>
            </a:r>
            <a:r>
              <a:rPr dirty="0" sz="2800" spc="-5" b="1">
                <a:latin typeface="Comic Sans MS"/>
                <a:cs typeface="Comic Sans MS"/>
              </a:rPr>
              <a:t>fibrin </a:t>
            </a:r>
            <a:r>
              <a:rPr dirty="0" sz="2800" b="1">
                <a:latin typeface="Comic Sans MS"/>
                <a:cs typeface="Comic Sans MS"/>
              </a:rPr>
              <a:t>by naturally occurring </a:t>
            </a:r>
            <a:r>
              <a:rPr dirty="0" sz="2800" spc="-5" b="1">
                <a:latin typeface="Comic Sans MS"/>
                <a:cs typeface="Comic Sans MS"/>
              </a:rPr>
              <a:t>enzyme  </a:t>
            </a:r>
            <a:r>
              <a:rPr dirty="0" sz="2800" b="1">
                <a:latin typeface="Comic Sans MS"/>
                <a:cs typeface="Comic Sans MS"/>
              </a:rPr>
              <a:t>plasmin </a:t>
            </a:r>
            <a:r>
              <a:rPr dirty="0" sz="2800" spc="-5" b="1">
                <a:latin typeface="Comic Sans MS"/>
                <a:cs typeface="Comic Sans MS"/>
              </a:rPr>
              <a:t>therefore prevent intravascular  </a:t>
            </a:r>
            <a:r>
              <a:rPr dirty="0" sz="2800" b="1">
                <a:latin typeface="Comic Sans MS"/>
                <a:cs typeface="Comic Sans MS"/>
              </a:rPr>
              <a:t>blocking</a:t>
            </a:r>
            <a:endParaRPr sz="2800">
              <a:latin typeface="Comic Sans MS"/>
              <a:cs typeface="Comic Sans MS"/>
            </a:endParaRPr>
          </a:p>
          <a:p>
            <a:pPr marL="356870" indent="-344170">
              <a:lnSpc>
                <a:spcPts val="3025"/>
              </a:lnSpc>
              <a:buFont typeface="Comic Sans MS"/>
              <a:buChar char="•"/>
              <a:tabLst>
                <a:tab pos="357505" algn="l"/>
              </a:tabLst>
            </a:pPr>
            <a:r>
              <a:rPr dirty="0" sz="2800" spc="-5" b="1">
                <a:latin typeface="Comic Sans MS"/>
                <a:cs typeface="Comic Sans MS"/>
              </a:rPr>
              <a:t>There </a:t>
            </a:r>
            <a:r>
              <a:rPr dirty="0" sz="2800" b="1">
                <a:latin typeface="Comic Sans MS"/>
                <a:cs typeface="Comic Sans MS"/>
              </a:rPr>
              <a:t>is balance </a:t>
            </a:r>
            <a:r>
              <a:rPr dirty="0" sz="2800" spc="-5" b="1">
                <a:latin typeface="Comic Sans MS"/>
                <a:cs typeface="Comic Sans MS"/>
              </a:rPr>
              <a:t>between </a:t>
            </a:r>
            <a:r>
              <a:rPr dirty="0" sz="2800" b="1">
                <a:latin typeface="Comic Sans MS"/>
                <a:cs typeface="Comic Sans MS"/>
              </a:rPr>
              <a:t>clotting</a:t>
            </a:r>
            <a:r>
              <a:rPr dirty="0" sz="2800" spc="-114" b="1">
                <a:latin typeface="Comic Sans MS"/>
                <a:cs typeface="Comic Sans MS"/>
              </a:rPr>
              <a:t> </a:t>
            </a:r>
            <a:r>
              <a:rPr dirty="0" sz="2800" b="1">
                <a:latin typeface="Comic Sans MS"/>
                <a:cs typeface="Comic Sans MS"/>
              </a:rPr>
              <a:t>and</a:t>
            </a:r>
            <a:endParaRPr sz="2800">
              <a:latin typeface="Comic Sans MS"/>
              <a:cs typeface="Comic Sans MS"/>
            </a:endParaRPr>
          </a:p>
          <a:p>
            <a:pPr marL="356870">
              <a:lnSpc>
                <a:spcPts val="3025"/>
              </a:lnSpc>
            </a:pPr>
            <a:r>
              <a:rPr dirty="0" sz="2800" b="1">
                <a:latin typeface="Comic Sans MS"/>
                <a:cs typeface="Comic Sans MS"/>
              </a:rPr>
              <a:t>fibrinolysis</a:t>
            </a:r>
            <a:endParaRPr sz="2800">
              <a:latin typeface="Comic Sans MS"/>
              <a:cs typeface="Comic Sans MS"/>
            </a:endParaRPr>
          </a:p>
          <a:p>
            <a:pPr lvl="1" marL="756285" indent="-286385">
              <a:lnSpc>
                <a:spcPts val="3025"/>
              </a:lnSpc>
              <a:buFont typeface="Comic Sans MS"/>
              <a:buChar char="–"/>
              <a:tabLst>
                <a:tab pos="756920" algn="l"/>
                <a:tab pos="4006215" algn="l"/>
              </a:tabLst>
            </a:pPr>
            <a:r>
              <a:rPr dirty="0" sz="2800" b="1">
                <a:latin typeface="Comic Sans MS"/>
                <a:cs typeface="Comic Sans MS"/>
              </a:rPr>
              <a:t>Excess</a:t>
            </a:r>
            <a:r>
              <a:rPr dirty="0" sz="2800" spc="605" b="1">
                <a:latin typeface="Comic Sans MS"/>
                <a:cs typeface="Comic Sans MS"/>
              </a:rPr>
              <a:t> </a:t>
            </a:r>
            <a:r>
              <a:rPr dirty="0" sz="2800" b="1">
                <a:latin typeface="Comic Sans MS"/>
                <a:cs typeface="Comic Sans MS"/>
              </a:rPr>
              <a:t>clotting</a:t>
            </a:r>
            <a:r>
              <a:rPr dirty="0" sz="2800" spc="590" b="1">
                <a:latin typeface="Comic Sans MS"/>
                <a:cs typeface="Comic Sans MS"/>
              </a:rPr>
              <a:t> </a:t>
            </a:r>
            <a:r>
              <a:rPr dirty="0" sz="2800" spc="5" b="1">
                <a:latin typeface="Symbol"/>
                <a:cs typeface="Symbol"/>
              </a:rPr>
              <a:t></a:t>
            </a:r>
            <a:r>
              <a:rPr dirty="0" sz="2800" spc="5" b="1">
                <a:latin typeface="Times New Roman"/>
                <a:cs typeface="Times New Roman"/>
              </a:rPr>
              <a:t>	</a:t>
            </a:r>
            <a:r>
              <a:rPr dirty="0" sz="2800" b="1">
                <a:latin typeface="Comic Sans MS"/>
                <a:cs typeface="Comic Sans MS"/>
              </a:rPr>
              <a:t>blocking </a:t>
            </a:r>
            <a:r>
              <a:rPr dirty="0" sz="2800" spc="5" b="1">
                <a:latin typeface="Comic Sans MS"/>
                <a:cs typeface="Comic Sans MS"/>
              </a:rPr>
              <a:t>of</a:t>
            </a:r>
            <a:r>
              <a:rPr dirty="0" sz="2800" spc="-130" b="1">
                <a:latin typeface="Comic Sans MS"/>
                <a:cs typeface="Comic Sans MS"/>
              </a:rPr>
              <a:t> </a:t>
            </a:r>
            <a:r>
              <a:rPr dirty="0" sz="2800" spc="5" b="1">
                <a:latin typeface="Comic Sans MS"/>
                <a:cs typeface="Comic Sans MS"/>
              </a:rPr>
              <a:t>Blood</a:t>
            </a:r>
            <a:endParaRPr sz="2800">
              <a:latin typeface="Comic Sans MS"/>
              <a:cs typeface="Comic Sans MS"/>
            </a:endParaRPr>
          </a:p>
          <a:p>
            <a:pPr marL="756285">
              <a:lnSpc>
                <a:spcPts val="3025"/>
              </a:lnSpc>
            </a:pPr>
            <a:r>
              <a:rPr dirty="0" sz="2800" b="1">
                <a:latin typeface="Comic Sans MS"/>
                <a:cs typeface="Comic Sans MS"/>
              </a:rPr>
              <a:t>Vessels</a:t>
            </a:r>
            <a:endParaRPr sz="2800">
              <a:latin typeface="Comic Sans MS"/>
              <a:cs typeface="Comic Sans MS"/>
            </a:endParaRPr>
          </a:p>
          <a:p>
            <a:pPr lvl="1" marL="756285" indent="-286385">
              <a:lnSpc>
                <a:spcPts val="3025"/>
              </a:lnSpc>
              <a:buFont typeface="Comic Sans MS"/>
              <a:buChar char="–"/>
              <a:tabLst>
                <a:tab pos="756920" algn="l"/>
                <a:tab pos="4606925" algn="l"/>
              </a:tabLst>
            </a:pPr>
            <a:r>
              <a:rPr dirty="0" sz="2800" b="1">
                <a:latin typeface="Comic Sans MS"/>
                <a:cs typeface="Comic Sans MS"/>
              </a:rPr>
              <a:t>Excess</a:t>
            </a:r>
            <a:r>
              <a:rPr dirty="0" sz="2800" spc="615" b="1">
                <a:latin typeface="Comic Sans MS"/>
                <a:cs typeface="Comic Sans MS"/>
              </a:rPr>
              <a:t> </a:t>
            </a:r>
            <a:r>
              <a:rPr dirty="0" sz="2800" b="1">
                <a:latin typeface="Comic Sans MS"/>
                <a:cs typeface="Comic Sans MS"/>
              </a:rPr>
              <a:t>fibrinolysis</a:t>
            </a:r>
            <a:r>
              <a:rPr dirty="0" sz="2800" spc="600" b="1">
                <a:latin typeface="Comic Sans MS"/>
                <a:cs typeface="Comic Sans MS"/>
              </a:rPr>
              <a:t> </a:t>
            </a:r>
            <a:r>
              <a:rPr dirty="0" sz="2800" spc="5" b="1">
                <a:latin typeface="Symbol"/>
                <a:cs typeface="Symbol"/>
              </a:rPr>
              <a:t></a:t>
            </a:r>
            <a:r>
              <a:rPr dirty="0" sz="2800" spc="5" b="1">
                <a:latin typeface="Times New Roman"/>
                <a:cs typeface="Times New Roman"/>
              </a:rPr>
              <a:t>	</a:t>
            </a:r>
            <a:r>
              <a:rPr dirty="0" sz="2800" spc="-5" b="1">
                <a:latin typeface="Comic Sans MS"/>
                <a:cs typeface="Comic Sans MS"/>
              </a:rPr>
              <a:t>tendency</a:t>
            </a:r>
            <a:r>
              <a:rPr dirty="0" sz="2800" spc="-85" b="1">
                <a:latin typeface="Comic Sans MS"/>
                <a:cs typeface="Comic Sans MS"/>
              </a:rPr>
              <a:t> </a:t>
            </a:r>
            <a:r>
              <a:rPr dirty="0" sz="2800" b="1">
                <a:latin typeface="Comic Sans MS"/>
                <a:cs typeface="Comic Sans MS"/>
              </a:rPr>
              <a:t>for</a:t>
            </a:r>
            <a:endParaRPr sz="2800">
              <a:latin typeface="Comic Sans MS"/>
              <a:cs typeface="Comic Sans MS"/>
            </a:endParaRPr>
          </a:p>
          <a:p>
            <a:pPr marL="756285">
              <a:lnSpc>
                <a:spcPts val="3025"/>
              </a:lnSpc>
            </a:pPr>
            <a:r>
              <a:rPr dirty="0" sz="2800" spc="-5" b="1">
                <a:latin typeface="Comic Sans MS"/>
                <a:cs typeface="Comic Sans MS"/>
              </a:rPr>
              <a:t>bleeding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267" y="741171"/>
            <a:ext cx="4472940" cy="1786889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Hemostasis:</a:t>
            </a:r>
          </a:p>
          <a:p>
            <a:pPr marL="469900" marR="5080">
              <a:lnSpc>
                <a:spcPct val="100000"/>
              </a:lnSpc>
              <a:spcBef>
                <a:spcPts val="15"/>
              </a:spcBef>
              <a:tabLst>
                <a:tab pos="2756535" algn="l"/>
              </a:tabLst>
            </a:pPr>
            <a:r>
              <a:rPr dirty="0" sz="2800"/>
              <a:t>the spontaneous</a:t>
            </a:r>
            <a:r>
              <a:rPr dirty="0" sz="2800" spc="-135"/>
              <a:t> </a:t>
            </a:r>
            <a:r>
              <a:rPr dirty="0" sz="2800" spc="-5"/>
              <a:t>arrest  </a:t>
            </a:r>
            <a:r>
              <a:rPr dirty="0" sz="2800" spc="5"/>
              <a:t>of </a:t>
            </a:r>
            <a:r>
              <a:rPr dirty="0" sz="2800" spc="735"/>
              <a:t> </a:t>
            </a:r>
            <a:r>
              <a:rPr dirty="0" sz="2800" spc="-5"/>
              <a:t>bleeding	from  </a:t>
            </a:r>
            <a:r>
              <a:rPr dirty="0" sz="2800" spc="-5"/>
              <a:t>ruptured </a:t>
            </a:r>
            <a:r>
              <a:rPr dirty="0" sz="2800"/>
              <a:t>blood</a:t>
            </a:r>
            <a:r>
              <a:rPr dirty="0" sz="2800" spc="-55"/>
              <a:t> </a:t>
            </a:r>
            <a:r>
              <a:rPr dirty="0" sz="2800" spc="-5"/>
              <a:t>vessels</a:t>
            </a:r>
            <a:endParaRPr sz="28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791355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3200" spc="-10"/>
              <a:t>Mechanisms:</a:t>
            </a:r>
            <a:endParaRPr sz="3200"/>
          </a:p>
          <a:p>
            <a:pPr marL="1349375" indent="-457200">
              <a:lnSpc>
                <a:spcPct val="100000"/>
              </a:lnSpc>
              <a:spcBef>
                <a:spcPts val="15"/>
              </a:spcBef>
              <a:buAutoNum type="arabicPeriod"/>
              <a:tabLst>
                <a:tab pos="1350010" algn="l"/>
              </a:tabLst>
            </a:pPr>
            <a:r>
              <a:rPr dirty="0"/>
              <a:t>Vessel</a:t>
            </a:r>
            <a:r>
              <a:rPr dirty="0" spc="-100"/>
              <a:t> </a:t>
            </a:r>
            <a:r>
              <a:rPr dirty="0" spc="-5"/>
              <a:t>wall</a:t>
            </a:r>
          </a:p>
          <a:p>
            <a:pPr marL="1349375" indent="-457200">
              <a:lnSpc>
                <a:spcPct val="100000"/>
              </a:lnSpc>
              <a:buAutoNum type="arabicPeriod"/>
              <a:tabLst>
                <a:tab pos="1350010" algn="l"/>
              </a:tabLst>
            </a:pPr>
            <a:r>
              <a:rPr dirty="0" spc="-5"/>
              <a:t>Platelet</a:t>
            </a:r>
          </a:p>
          <a:p>
            <a:pPr marL="1349375" indent="-457200">
              <a:lnSpc>
                <a:spcPct val="100000"/>
              </a:lnSpc>
              <a:buAutoNum type="arabicPeriod"/>
              <a:tabLst>
                <a:tab pos="1350010" algn="l"/>
              </a:tabLst>
            </a:pPr>
            <a:r>
              <a:rPr dirty="0" spc="5"/>
              <a:t>Blood</a:t>
            </a:r>
            <a:r>
              <a:rPr dirty="0" spc="-105"/>
              <a:t> </a:t>
            </a:r>
            <a:r>
              <a:rPr dirty="0"/>
              <a:t>coagulation</a:t>
            </a:r>
          </a:p>
          <a:p>
            <a:pPr marL="1349375" indent="-457200">
              <a:lnSpc>
                <a:spcPct val="100000"/>
              </a:lnSpc>
              <a:buAutoNum type="arabicPeriod"/>
              <a:tabLst>
                <a:tab pos="1350010" algn="l"/>
              </a:tabLst>
            </a:pPr>
            <a:r>
              <a:rPr dirty="0"/>
              <a:t>Fibrinolytic</a:t>
            </a:r>
            <a:r>
              <a:rPr dirty="0" spc="-85"/>
              <a:t> </a:t>
            </a:r>
            <a:r>
              <a:rPr dirty="0"/>
              <a:t>system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1050" y="765175"/>
            <a:ext cx="5433949" cy="4235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03450" y="3614928"/>
            <a:ext cx="133731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Th</a:t>
            </a:r>
            <a:r>
              <a:rPr dirty="0" sz="1800" b="1">
                <a:latin typeface="Arial"/>
                <a:cs typeface="Arial"/>
              </a:rPr>
              <a:t>rombo</a:t>
            </a:r>
            <a:r>
              <a:rPr dirty="0" sz="1800" spc="5" b="1">
                <a:latin typeface="Arial"/>
                <a:cs typeface="Arial"/>
              </a:rPr>
              <a:t>s</a:t>
            </a:r>
            <a:r>
              <a:rPr dirty="0" sz="1800" b="1">
                <a:latin typeface="Arial"/>
                <a:cs typeface="Arial"/>
              </a:rPr>
              <a:t>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48298" y="3613150"/>
            <a:ext cx="150177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Ha</a:t>
            </a:r>
            <a:r>
              <a:rPr dirty="0" sz="1800" b="1">
                <a:latin typeface="Arial"/>
                <a:cs typeface="Arial"/>
              </a:rPr>
              <a:t>em</a:t>
            </a:r>
            <a:r>
              <a:rPr dirty="0" sz="1800" spc="-5" b="1">
                <a:latin typeface="Arial"/>
                <a:cs typeface="Arial"/>
              </a:rPr>
              <a:t>orrh</a:t>
            </a:r>
            <a:r>
              <a:rPr dirty="0" sz="1800" b="1">
                <a:latin typeface="Arial"/>
                <a:cs typeface="Arial"/>
              </a:rPr>
              <a:t>a</a:t>
            </a:r>
            <a:r>
              <a:rPr dirty="0" sz="1800" spc="-5" b="1">
                <a:latin typeface="Arial"/>
                <a:cs typeface="Arial"/>
              </a:rPr>
              <a:t>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32145" y="797305"/>
            <a:ext cx="1630045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latin typeface="Comic Sans MS"/>
                <a:cs typeface="Comic Sans MS"/>
              </a:rPr>
              <a:t>fibr</a:t>
            </a:r>
            <a:r>
              <a:rPr dirty="0" sz="2400" spc="-10" b="1">
                <a:latin typeface="Comic Sans MS"/>
                <a:cs typeface="Comic Sans MS"/>
              </a:rPr>
              <a:t>i</a:t>
            </a:r>
            <a:r>
              <a:rPr dirty="0" sz="2400" spc="-15" b="1">
                <a:latin typeface="Comic Sans MS"/>
                <a:cs typeface="Comic Sans MS"/>
              </a:rPr>
              <a:t>n</a:t>
            </a:r>
            <a:r>
              <a:rPr dirty="0" sz="2400" spc="5" b="1">
                <a:latin typeface="Comic Sans MS"/>
                <a:cs typeface="Comic Sans MS"/>
              </a:rPr>
              <a:t>o</a:t>
            </a:r>
            <a:r>
              <a:rPr dirty="0" sz="2400" spc="-10" b="1">
                <a:latin typeface="Comic Sans MS"/>
                <a:cs typeface="Comic Sans MS"/>
              </a:rPr>
              <a:t>ly</a:t>
            </a:r>
            <a:r>
              <a:rPr dirty="0" sz="2400" b="1">
                <a:latin typeface="Comic Sans MS"/>
                <a:cs typeface="Comic Sans MS"/>
              </a:rPr>
              <a:t>sis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31291" rIns="0" bIns="0" rtlCol="0" vert="horz">
            <a:spAutoFit/>
          </a:bodyPr>
          <a:lstStyle/>
          <a:p>
            <a:pPr marL="980440">
              <a:lnSpc>
                <a:spcPct val="100000"/>
              </a:lnSpc>
            </a:pPr>
            <a:r>
              <a:rPr dirty="0" sz="2800"/>
              <a:t>clotting</a:t>
            </a:r>
            <a:endParaRPr sz="2800"/>
          </a:p>
        </p:txBody>
      </p:sp>
      <p:sp>
        <p:nvSpPr>
          <p:cNvPr id="7" name="object 7"/>
          <p:cNvSpPr/>
          <p:nvPr/>
        </p:nvSpPr>
        <p:spPr>
          <a:xfrm>
            <a:off x="2430526" y="2393950"/>
            <a:ext cx="485775" cy="977900"/>
          </a:xfrm>
          <a:custGeom>
            <a:avLst/>
            <a:gdLst/>
            <a:ahLst/>
            <a:cxnLst/>
            <a:rect l="l" t="t" r="r" b="b"/>
            <a:pathLst>
              <a:path w="485775" h="977900">
                <a:moveTo>
                  <a:pt x="485775" y="735711"/>
                </a:moveTo>
                <a:lnTo>
                  <a:pt x="0" y="735711"/>
                </a:lnTo>
                <a:lnTo>
                  <a:pt x="242824" y="977900"/>
                </a:lnTo>
                <a:lnTo>
                  <a:pt x="485775" y="735711"/>
                </a:lnTo>
                <a:close/>
              </a:path>
              <a:path w="485775" h="977900">
                <a:moveTo>
                  <a:pt x="364236" y="0"/>
                </a:moveTo>
                <a:lnTo>
                  <a:pt x="121412" y="0"/>
                </a:lnTo>
                <a:lnTo>
                  <a:pt x="121412" y="735711"/>
                </a:lnTo>
                <a:lnTo>
                  <a:pt x="364236" y="735711"/>
                </a:lnTo>
                <a:lnTo>
                  <a:pt x="3642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30526" y="2393950"/>
            <a:ext cx="485775" cy="977900"/>
          </a:xfrm>
          <a:custGeom>
            <a:avLst/>
            <a:gdLst/>
            <a:ahLst/>
            <a:cxnLst/>
            <a:rect l="l" t="t" r="r" b="b"/>
            <a:pathLst>
              <a:path w="485775" h="977900">
                <a:moveTo>
                  <a:pt x="485775" y="735711"/>
                </a:moveTo>
                <a:lnTo>
                  <a:pt x="242824" y="977900"/>
                </a:lnTo>
                <a:lnTo>
                  <a:pt x="0" y="735711"/>
                </a:lnTo>
                <a:lnTo>
                  <a:pt x="121412" y="735711"/>
                </a:lnTo>
                <a:lnTo>
                  <a:pt x="121412" y="0"/>
                </a:lnTo>
                <a:lnTo>
                  <a:pt x="364236" y="0"/>
                </a:lnTo>
                <a:lnTo>
                  <a:pt x="364236" y="735711"/>
                </a:lnTo>
                <a:lnTo>
                  <a:pt x="485775" y="73571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32651" y="2392426"/>
            <a:ext cx="484505" cy="977900"/>
          </a:xfrm>
          <a:custGeom>
            <a:avLst/>
            <a:gdLst/>
            <a:ahLst/>
            <a:cxnLst/>
            <a:rect l="l" t="t" r="r" b="b"/>
            <a:pathLst>
              <a:path w="484504" h="977900">
                <a:moveTo>
                  <a:pt x="484124" y="735584"/>
                </a:moveTo>
                <a:lnTo>
                  <a:pt x="0" y="735584"/>
                </a:lnTo>
                <a:lnTo>
                  <a:pt x="242062" y="977900"/>
                </a:lnTo>
                <a:lnTo>
                  <a:pt x="484124" y="735584"/>
                </a:lnTo>
                <a:close/>
              </a:path>
              <a:path w="484504" h="977900">
                <a:moveTo>
                  <a:pt x="363093" y="0"/>
                </a:moveTo>
                <a:lnTo>
                  <a:pt x="121030" y="0"/>
                </a:lnTo>
                <a:lnTo>
                  <a:pt x="121030" y="735584"/>
                </a:lnTo>
                <a:lnTo>
                  <a:pt x="363093" y="735584"/>
                </a:lnTo>
                <a:lnTo>
                  <a:pt x="3630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32651" y="2392426"/>
            <a:ext cx="484505" cy="977900"/>
          </a:xfrm>
          <a:custGeom>
            <a:avLst/>
            <a:gdLst/>
            <a:ahLst/>
            <a:cxnLst/>
            <a:rect l="l" t="t" r="r" b="b"/>
            <a:pathLst>
              <a:path w="484504" h="977900">
                <a:moveTo>
                  <a:pt x="484124" y="735584"/>
                </a:moveTo>
                <a:lnTo>
                  <a:pt x="242062" y="977900"/>
                </a:lnTo>
                <a:lnTo>
                  <a:pt x="0" y="735584"/>
                </a:lnTo>
                <a:lnTo>
                  <a:pt x="121030" y="735584"/>
                </a:lnTo>
                <a:lnTo>
                  <a:pt x="121030" y="0"/>
                </a:lnTo>
                <a:lnTo>
                  <a:pt x="363093" y="0"/>
                </a:lnTo>
                <a:lnTo>
                  <a:pt x="363093" y="735584"/>
                </a:lnTo>
                <a:lnTo>
                  <a:pt x="484124" y="73558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4092" y="731773"/>
            <a:ext cx="1337310" cy="28067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5">
                <a:latin typeface="Tahoma"/>
                <a:cs typeface="Tahoma"/>
              </a:rPr>
              <a:t>Fi</a:t>
            </a:r>
            <a:r>
              <a:rPr dirty="0" sz="1800" spc="-10">
                <a:latin typeface="Tahoma"/>
                <a:cs typeface="Tahoma"/>
              </a:rPr>
              <a:t>b</a:t>
            </a:r>
            <a:r>
              <a:rPr dirty="0" sz="1800" spc="5">
                <a:latin typeface="Tahoma"/>
                <a:cs typeface="Tahoma"/>
              </a:rPr>
              <a:t>ri</a:t>
            </a:r>
            <a:r>
              <a:rPr dirty="0" sz="1800" spc="-5">
                <a:latin typeface="Tahoma"/>
                <a:cs typeface="Tahoma"/>
              </a:rPr>
              <a:t>n</a:t>
            </a:r>
            <a:r>
              <a:rPr dirty="0" sz="1800" spc="-10">
                <a:latin typeface="Tahoma"/>
                <a:cs typeface="Tahoma"/>
              </a:rPr>
              <a:t>o</a:t>
            </a:r>
            <a:r>
              <a:rPr dirty="0" sz="1800" spc="5">
                <a:latin typeface="Tahoma"/>
                <a:cs typeface="Tahoma"/>
              </a:rPr>
              <a:t>l</a:t>
            </a:r>
            <a:r>
              <a:rPr dirty="0" sz="1800">
                <a:latin typeface="Tahoma"/>
                <a:cs typeface="Tahoma"/>
              </a:rPr>
              <a:t>ys</a:t>
            </a:r>
            <a:r>
              <a:rPr dirty="0" sz="1800" spc="10">
                <a:latin typeface="Tahoma"/>
                <a:cs typeface="Tahoma"/>
              </a:rPr>
              <a:t>i</a:t>
            </a:r>
            <a:r>
              <a:rPr dirty="0" sz="1800">
                <a:latin typeface="Tahoma"/>
                <a:cs typeface="Tahoma"/>
              </a:rPr>
              <a:t>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1981200"/>
            <a:ext cx="1524000" cy="5334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09855" rIns="0" bIns="0" rtlCol="0" vert="horz">
            <a:spAutoFit/>
          </a:bodyPr>
          <a:lstStyle/>
          <a:p>
            <a:pPr marL="241935">
              <a:lnSpc>
                <a:spcPct val="100000"/>
              </a:lnSpc>
              <a:spcBef>
                <a:spcPts val="865"/>
              </a:spcBef>
            </a:pPr>
            <a:r>
              <a:rPr dirty="0" sz="1600" b="1">
                <a:latin typeface="Times New Roman"/>
                <a:cs typeface="Times New Roman"/>
              </a:rPr>
              <a:t>Plasminogen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9800" y="2133600"/>
            <a:ext cx="4953000" cy="304800"/>
          </a:xfrm>
          <a:custGeom>
            <a:avLst/>
            <a:gdLst/>
            <a:ahLst/>
            <a:cxnLst/>
            <a:rect l="l" t="t" r="r" b="b"/>
            <a:pathLst>
              <a:path w="4953000" h="304800">
                <a:moveTo>
                  <a:pt x="3714750" y="0"/>
                </a:moveTo>
                <a:lnTo>
                  <a:pt x="3714750" y="76200"/>
                </a:lnTo>
                <a:lnTo>
                  <a:pt x="0" y="76200"/>
                </a:lnTo>
                <a:lnTo>
                  <a:pt x="0" y="228600"/>
                </a:lnTo>
                <a:lnTo>
                  <a:pt x="3714750" y="228600"/>
                </a:lnTo>
                <a:lnTo>
                  <a:pt x="3714750" y="304800"/>
                </a:lnTo>
                <a:lnTo>
                  <a:pt x="4953000" y="152400"/>
                </a:lnTo>
                <a:lnTo>
                  <a:pt x="3714750" y="0"/>
                </a:lnTo>
                <a:close/>
              </a:path>
            </a:pathLst>
          </a:custGeom>
          <a:solidFill>
            <a:srgbClr val="FF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09800" y="2133600"/>
            <a:ext cx="4953000" cy="304800"/>
          </a:xfrm>
          <a:custGeom>
            <a:avLst/>
            <a:gdLst/>
            <a:ahLst/>
            <a:cxnLst/>
            <a:rect l="l" t="t" r="r" b="b"/>
            <a:pathLst>
              <a:path w="4953000" h="304800">
                <a:moveTo>
                  <a:pt x="0" y="76200"/>
                </a:moveTo>
                <a:lnTo>
                  <a:pt x="3714750" y="76200"/>
                </a:lnTo>
                <a:lnTo>
                  <a:pt x="3714750" y="0"/>
                </a:lnTo>
                <a:lnTo>
                  <a:pt x="4953000" y="152400"/>
                </a:lnTo>
                <a:lnTo>
                  <a:pt x="3714750" y="304800"/>
                </a:lnTo>
                <a:lnTo>
                  <a:pt x="3714750" y="228600"/>
                </a:lnTo>
                <a:lnTo>
                  <a:pt x="0" y="22860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315200" y="1981200"/>
            <a:ext cx="1295400" cy="4572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09855" rIns="0" bIns="0" rtlCol="0" vert="horz">
            <a:spAutoFit/>
          </a:bodyPr>
          <a:lstStyle/>
          <a:p>
            <a:pPr marL="168275">
              <a:lnSpc>
                <a:spcPct val="100000"/>
              </a:lnSpc>
              <a:spcBef>
                <a:spcPts val="865"/>
              </a:spcBef>
            </a:pPr>
            <a:r>
              <a:rPr dirty="0" sz="1600" b="1">
                <a:latin typeface="Times New Roman"/>
                <a:cs typeface="Times New Roman"/>
              </a:rPr>
              <a:t>Plasmin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800" y="3505200"/>
            <a:ext cx="1752600" cy="762000"/>
          </a:xfrm>
          <a:custGeom>
            <a:avLst/>
            <a:gdLst/>
            <a:ahLst/>
            <a:cxnLst/>
            <a:rect l="l" t="t" r="r" b="b"/>
            <a:pathLst>
              <a:path w="1752600" h="762000">
                <a:moveTo>
                  <a:pt x="0" y="381000"/>
                </a:moveTo>
                <a:lnTo>
                  <a:pt x="9501" y="324694"/>
                </a:lnTo>
                <a:lnTo>
                  <a:pt x="37101" y="270955"/>
                </a:lnTo>
                <a:lnTo>
                  <a:pt x="81444" y="220372"/>
                </a:lnTo>
                <a:lnTo>
                  <a:pt x="141176" y="173533"/>
                </a:lnTo>
                <a:lnTo>
                  <a:pt x="176388" y="151702"/>
                </a:lnTo>
                <a:lnTo>
                  <a:pt x="214940" y="131028"/>
                </a:lnTo>
                <a:lnTo>
                  <a:pt x="256660" y="111585"/>
                </a:lnTo>
                <a:lnTo>
                  <a:pt x="301381" y="93446"/>
                </a:lnTo>
                <a:lnTo>
                  <a:pt x="348931" y="76685"/>
                </a:lnTo>
                <a:lnTo>
                  <a:pt x="399143" y="61376"/>
                </a:lnTo>
                <a:lnTo>
                  <a:pt x="451846" y="47592"/>
                </a:lnTo>
                <a:lnTo>
                  <a:pt x="506872" y="35408"/>
                </a:lnTo>
                <a:lnTo>
                  <a:pt x="564050" y="24895"/>
                </a:lnTo>
                <a:lnTo>
                  <a:pt x="623211" y="16129"/>
                </a:lnTo>
                <a:lnTo>
                  <a:pt x="684186" y="9183"/>
                </a:lnTo>
                <a:lnTo>
                  <a:pt x="746805" y="4130"/>
                </a:lnTo>
                <a:lnTo>
                  <a:pt x="810900" y="1044"/>
                </a:lnTo>
                <a:lnTo>
                  <a:pt x="876300" y="0"/>
                </a:lnTo>
                <a:lnTo>
                  <a:pt x="941703" y="1044"/>
                </a:lnTo>
                <a:lnTo>
                  <a:pt x="1005799" y="4130"/>
                </a:lnTo>
                <a:lnTo>
                  <a:pt x="1068421" y="9183"/>
                </a:lnTo>
                <a:lnTo>
                  <a:pt x="1129397" y="16129"/>
                </a:lnTo>
                <a:lnTo>
                  <a:pt x="1188560" y="24895"/>
                </a:lnTo>
                <a:lnTo>
                  <a:pt x="1245738" y="35408"/>
                </a:lnTo>
                <a:lnTo>
                  <a:pt x="1300764" y="47592"/>
                </a:lnTo>
                <a:lnTo>
                  <a:pt x="1353467" y="61376"/>
                </a:lnTo>
                <a:lnTo>
                  <a:pt x="1403679" y="76685"/>
                </a:lnTo>
                <a:lnTo>
                  <a:pt x="1451229" y="93446"/>
                </a:lnTo>
                <a:lnTo>
                  <a:pt x="1495948" y="111585"/>
                </a:lnTo>
                <a:lnTo>
                  <a:pt x="1537668" y="131028"/>
                </a:lnTo>
                <a:lnTo>
                  <a:pt x="1576218" y="151702"/>
                </a:lnTo>
                <a:lnTo>
                  <a:pt x="1611430" y="173533"/>
                </a:lnTo>
                <a:lnTo>
                  <a:pt x="1643133" y="196447"/>
                </a:lnTo>
                <a:lnTo>
                  <a:pt x="1695338" y="245232"/>
                </a:lnTo>
                <a:lnTo>
                  <a:pt x="1731477" y="297467"/>
                </a:lnTo>
                <a:lnTo>
                  <a:pt x="1750196" y="352563"/>
                </a:lnTo>
                <a:lnTo>
                  <a:pt x="1752600" y="381000"/>
                </a:lnTo>
                <a:lnTo>
                  <a:pt x="1750196" y="409436"/>
                </a:lnTo>
                <a:lnTo>
                  <a:pt x="1731477" y="464532"/>
                </a:lnTo>
                <a:lnTo>
                  <a:pt x="1695338" y="516767"/>
                </a:lnTo>
                <a:lnTo>
                  <a:pt x="1643133" y="565552"/>
                </a:lnTo>
                <a:lnTo>
                  <a:pt x="1611430" y="588466"/>
                </a:lnTo>
                <a:lnTo>
                  <a:pt x="1576218" y="610297"/>
                </a:lnTo>
                <a:lnTo>
                  <a:pt x="1537668" y="630971"/>
                </a:lnTo>
                <a:lnTo>
                  <a:pt x="1495948" y="650414"/>
                </a:lnTo>
                <a:lnTo>
                  <a:pt x="1451229" y="668553"/>
                </a:lnTo>
                <a:lnTo>
                  <a:pt x="1403679" y="685314"/>
                </a:lnTo>
                <a:lnTo>
                  <a:pt x="1353467" y="700623"/>
                </a:lnTo>
                <a:lnTo>
                  <a:pt x="1300764" y="714407"/>
                </a:lnTo>
                <a:lnTo>
                  <a:pt x="1245738" y="726591"/>
                </a:lnTo>
                <a:lnTo>
                  <a:pt x="1188560" y="737104"/>
                </a:lnTo>
                <a:lnTo>
                  <a:pt x="1129397" y="745870"/>
                </a:lnTo>
                <a:lnTo>
                  <a:pt x="1068421" y="752816"/>
                </a:lnTo>
                <a:lnTo>
                  <a:pt x="1005799" y="757869"/>
                </a:lnTo>
                <a:lnTo>
                  <a:pt x="941703" y="760955"/>
                </a:lnTo>
                <a:lnTo>
                  <a:pt x="876300" y="762000"/>
                </a:lnTo>
                <a:lnTo>
                  <a:pt x="810900" y="760955"/>
                </a:lnTo>
                <a:lnTo>
                  <a:pt x="746805" y="757869"/>
                </a:lnTo>
                <a:lnTo>
                  <a:pt x="684186" y="752816"/>
                </a:lnTo>
                <a:lnTo>
                  <a:pt x="623211" y="745870"/>
                </a:lnTo>
                <a:lnTo>
                  <a:pt x="564050" y="737104"/>
                </a:lnTo>
                <a:lnTo>
                  <a:pt x="506872" y="726591"/>
                </a:lnTo>
                <a:lnTo>
                  <a:pt x="451846" y="714407"/>
                </a:lnTo>
                <a:lnTo>
                  <a:pt x="399143" y="700623"/>
                </a:lnTo>
                <a:lnTo>
                  <a:pt x="348931" y="685314"/>
                </a:lnTo>
                <a:lnTo>
                  <a:pt x="301381" y="668553"/>
                </a:lnTo>
                <a:lnTo>
                  <a:pt x="256660" y="650414"/>
                </a:lnTo>
                <a:lnTo>
                  <a:pt x="214940" y="630971"/>
                </a:lnTo>
                <a:lnTo>
                  <a:pt x="176388" y="610297"/>
                </a:lnTo>
                <a:lnTo>
                  <a:pt x="141176" y="588466"/>
                </a:lnTo>
                <a:lnTo>
                  <a:pt x="109471" y="565552"/>
                </a:lnTo>
                <a:lnTo>
                  <a:pt x="57264" y="516767"/>
                </a:lnTo>
                <a:lnTo>
                  <a:pt x="21123" y="464532"/>
                </a:lnTo>
                <a:lnTo>
                  <a:pt x="2403" y="409436"/>
                </a:lnTo>
                <a:lnTo>
                  <a:pt x="0" y="3810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39292" y="3695954"/>
            <a:ext cx="1213485" cy="286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>
                <a:latin typeface="Times New Roman"/>
                <a:cs typeface="Times New Roman"/>
              </a:rPr>
              <a:t>Coagulation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33600" y="3733800"/>
            <a:ext cx="1752600" cy="304800"/>
          </a:xfrm>
          <a:custGeom>
            <a:avLst/>
            <a:gdLst/>
            <a:ahLst/>
            <a:cxnLst/>
            <a:rect l="l" t="t" r="r" b="b"/>
            <a:pathLst>
              <a:path w="1752600" h="304800">
                <a:moveTo>
                  <a:pt x="1314450" y="0"/>
                </a:moveTo>
                <a:lnTo>
                  <a:pt x="1314450" y="76200"/>
                </a:lnTo>
                <a:lnTo>
                  <a:pt x="0" y="76200"/>
                </a:lnTo>
                <a:lnTo>
                  <a:pt x="0" y="228600"/>
                </a:lnTo>
                <a:lnTo>
                  <a:pt x="1314450" y="228600"/>
                </a:lnTo>
                <a:lnTo>
                  <a:pt x="1314450" y="304800"/>
                </a:lnTo>
                <a:lnTo>
                  <a:pt x="1752600" y="152400"/>
                </a:lnTo>
                <a:lnTo>
                  <a:pt x="1314450" y="0"/>
                </a:lnTo>
                <a:close/>
              </a:path>
            </a:pathLst>
          </a:custGeom>
          <a:solidFill>
            <a:srgbClr val="FF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133600" y="3733800"/>
            <a:ext cx="1752600" cy="304800"/>
          </a:xfrm>
          <a:custGeom>
            <a:avLst/>
            <a:gdLst/>
            <a:ahLst/>
            <a:cxnLst/>
            <a:rect l="l" t="t" r="r" b="b"/>
            <a:pathLst>
              <a:path w="1752600" h="304800">
                <a:moveTo>
                  <a:pt x="0" y="76200"/>
                </a:moveTo>
                <a:lnTo>
                  <a:pt x="1314450" y="76200"/>
                </a:lnTo>
                <a:lnTo>
                  <a:pt x="1314450" y="0"/>
                </a:lnTo>
                <a:lnTo>
                  <a:pt x="1752600" y="152400"/>
                </a:lnTo>
                <a:lnTo>
                  <a:pt x="1314450" y="304800"/>
                </a:lnTo>
                <a:lnTo>
                  <a:pt x="1314450" y="228600"/>
                </a:lnTo>
                <a:lnTo>
                  <a:pt x="0" y="22860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62400" y="3657600"/>
            <a:ext cx="1600200" cy="533400"/>
          </a:xfrm>
          <a:custGeom>
            <a:avLst/>
            <a:gdLst/>
            <a:ahLst/>
            <a:cxnLst/>
            <a:rect l="l" t="t" r="r" b="b"/>
            <a:pathLst>
              <a:path w="1600200" h="533400">
                <a:moveTo>
                  <a:pt x="0" y="266700"/>
                </a:moveTo>
                <a:lnTo>
                  <a:pt x="11588" y="221213"/>
                </a:lnTo>
                <a:lnTo>
                  <a:pt x="45073" y="178224"/>
                </a:lnTo>
                <a:lnTo>
                  <a:pt x="98531" y="138372"/>
                </a:lnTo>
                <a:lnTo>
                  <a:pt x="132150" y="119822"/>
                </a:lnTo>
                <a:lnTo>
                  <a:pt x="170040" y="102297"/>
                </a:lnTo>
                <a:lnTo>
                  <a:pt x="211964" y="85876"/>
                </a:lnTo>
                <a:lnTo>
                  <a:pt x="257679" y="70639"/>
                </a:lnTo>
                <a:lnTo>
                  <a:pt x="306945" y="56667"/>
                </a:lnTo>
                <a:lnTo>
                  <a:pt x="359523" y="44039"/>
                </a:lnTo>
                <a:lnTo>
                  <a:pt x="415172" y="32835"/>
                </a:lnTo>
                <a:lnTo>
                  <a:pt x="473652" y="23135"/>
                </a:lnTo>
                <a:lnTo>
                  <a:pt x="534722" y="15020"/>
                </a:lnTo>
                <a:lnTo>
                  <a:pt x="598142" y="8568"/>
                </a:lnTo>
                <a:lnTo>
                  <a:pt x="663672" y="3861"/>
                </a:lnTo>
                <a:lnTo>
                  <a:pt x="731071" y="978"/>
                </a:lnTo>
                <a:lnTo>
                  <a:pt x="800100" y="0"/>
                </a:lnTo>
                <a:lnTo>
                  <a:pt x="869128" y="978"/>
                </a:lnTo>
                <a:lnTo>
                  <a:pt x="936527" y="3861"/>
                </a:lnTo>
                <a:lnTo>
                  <a:pt x="1002057" y="8568"/>
                </a:lnTo>
                <a:lnTo>
                  <a:pt x="1065477" y="15020"/>
                </a:lnTo>
                <a:lnTo>
                  <a:pt x="1126547" y="23135"/>
                </a:lnTo>
                <a:lnTo>
                  <a:pt x="1185027" y="32835"/>
                </a:lnTo>
                <a:lnTo>
                  <a:pt x="1240676" y="44039"/>
                </a:lnTo>
                <a:lnTo>
                  <a:pt x="1293254" y="56667"/>
                </a:lnTo>
                <a:lnTo>
                  <a:pt x="1342520" y="70639"/>
                </a:lnTo>
                <a:lnTo>
                  <a:pt x="1388235" y="85876"/>
                </a:lnTo>
                <a:lnTo>
                  <a:pt x="1430159" y="102297"/>
                </a:lnTo>
                <a:lnTo>
                  <a:pt x="1468049" y="119822"/>
                </a:lnTo>
                <a:lnTo>
                  <a:pt x="1501668" y="138372"/>
                </a:lnTo>
                <a:lnTo>
                  <a:pt x="1555126" y="178224"/>
                </a:lnTo>
                <a:lnTo>
                  <a:pt x="1588611" y="221213"/>
                </a:lnTo>
                <a:lnTo>
                  <a:pt x="1600200" y="266700"/>
                </a:lnTo>
                <a:lnTo>
                  <a:pt x="1597262" y="289715"/>
                </a:lnTo>
                <a:lnTo>
                  <a:pt x="1574485" y="334033"/>
                </a:lnTo>
                <a:lnTo>
                  <a:pt x="1530774" y="375534"/>
                </a:lnTo>
                <a:lnTo>
                  <a:pt x="1468049" y="413577"/>
                </a:lnTo>
                <a:lnTo>
                  <a:pt x="1430159" y="431102"/>
                </a:lnTo>
                <a:lnTo>
                  <a:pt x="1388235" y="447523"/>
                </a:lnTo>
                <a:lnTo>
                  <a:pt x="1342520" y="462760"/>
                </a:lnTo>
                <a:lnTo>
                  <a:pt x="1293254" y="476732"/>
                </a:lnTo>
                <a:lnTo>
                  <a:pt x="1240676" y="489360"/>
                </a:lnTo>
                <a:lnTo>
                  <a:pt x="1185027" y="500564"/>
                </a:lnTo>
                <a:lnTo>
                  <a:pt x="1126547" y="510264"/>
                </a:lnTo>
                <a:lnTo>
                  <a:pt x="1065477" y="518379"/>
                </a:lnTo>
                <a:lnTo>
                  <a:pt x="1002057" y="524831"/>
                </a:lnTo>
                <a:lnTo>
                  <a:pt x="936527" y="529538"/>
                </a:lnTo>
                <a:lnTo>
                  <a:pt x="869128" y="532421"/>
                </a:lnTo>
                <a:lnTo>
                  <a:pt x="800100" y="533400"/>
                </a:lnTo>
                <a:lnTo>
                  <a:pt x="731071" y="532421"/>
                </a:lnTo>
                <a:lnTo>
                  <a:pt x="663672" y="529538"/>
                </a:lnTo>
                <a:lnTo>
                  <a:pt x="598142" y="524831"/>
                </a:lnTo>
                <a:lnTo>
                  <a:pt x="534722" y="518379"/>
                </a:lnTo>
                <a:lnTo>
                  <a:pt x="473652" y="510264"/>
                </a:lnTo>
                <a:lnTo>
                  <a:pt x="415172" y="500564"/>
                </a:lnTo>
                <a:lnTo>
                  <a:pt x="359523" y="489360"/>
                </a:lnTo>
                <a:lnTo>
                  <a:pt x="306945" y="476732"/>
                </a:lnTo>
                <a:lnTo>
                  <a:pt x="257679" y="462760"/>
                </a:lnTo>
                <a:lnTo>
                  <a:pt x="211964" y="447523"/>
                </a:lnTo>
                <a:lnTo>
                  <a:pt x="170040" y="431102"/>
                </a:lnTo>
                <a:lnTo>
                  <a:pt x="132150" y="413577"/>
                </a:lnTo>
                <a:lnTo>
                  <a:pt x="98531" y="395027"/>
                </a:lnTo>
                <a:lnTo>
                  <a:pt x="45073" y="355175"/>
                </a:lnTo>
                <a:lnTo>
                  <a:pt x="11588" y="312186"/>
                </a:lnTo>
                <a:lnTo>
                  <a:pt x="0" y="2667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426711" y="3772154"/>
            <a:ext cx="645795" cy="286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latin typeface="Times New Roman"/>
                <a:cs typeface="Times New Roman"/>
              </a:rPr>
              <a:t>F</a:t>
            </a:r>
            <a:r>
              <a:rPr dirty="0" sz="1800" spc="5" b="1">
                <a:latin typeface="Times New Roman"/>
                <a:cs typeface="Times New Roman"/>
              </a:rPr>
              <a:t>i</a:t>
            </a:r>
            <a:r>
              <a:rPr dirty="0" sz="1800" spc="-25" b="1">
                <a:latin typeface="Times New Roman"/>
                <a:cs typeface="Times New Roman"/>
              </a:rPr>
              <a:t>b</a:t>
            </a:r>
            <a:r>
              <a:rPr dirty="0" sz="1800" spc="-10" b="1">
                <a:latin typeface="Times New Roman"/>
                <a:cs typeface="Times New Roman"/>
              </a:rPr>
              <a:t>r</a:t>
            </a:r>
            <a:r>
              <a:rPr dirty="0" sz="1800" spc="-5" b="1">
                <a:latin typeface="Times New Roman"/>
                <a:cs typeface="Times New Roman"/>
              </a:rPr>
              <a:t>in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86437" y="2536888"/>
            <a:ext cx="2988436" cy="321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14800" y="4953000"/>
            <a:ext cx="1447800" cy="914400"/>
          </a:xfrm>
          <a:custGeom>
            <a:avLst/>
            <a:gdLst/>
            <a:ahLst/>
            <a:cxnLst/>
            <a:rect l="l" t="t" r="r" b="b"/>
            <a:pathLst>
              <a:path w="1447800" h="914400">
                <a:moveTo>
                  <a:pt x="1085850" y="0"/>
                </a:moveTo>
                <a:lnTo>
                  <a:pt x="361950" y="0"/>
                </a:lnTo>
                <a:lnTo>
                  <a:pt x="0" y="457200"/>
                </a:lnTo>
                <a:lnTo>
                  <a:pt x="361950" y="914400"/>
                </a:lnTo>
                <a:lnTo>
                  <a:pt x="1085850" y="914400"/>
                </a:lnTo>
                <a:lnTo>
                  <a:pt x="1447800" y="457200"/>
                </a:lnTo>
                <a:lnTo>
                  <a:pt x="10858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114800" y="4953000"/>
            <a:ext cx="1447800" cy="914400"/>
          </a:xfrm>
          <a:custGeom>
            <a:avLst/>
            <a:gdLst/>
            <a:ahLst/>
            <a:cxnLst/>
            <a:rect l="l" t="t" r="r" b="b"/>
            <a:pathLst>
              <a:path w="1447800" h="914400">
                <a:moveTo>
                  <a:pt x="0" y="457200"/>
                </a:moveTo>
                <a:lnTo>
                  <a:pt x="361950" y="0"/>
                </a:lnTo>
                <a:lnTo>
                  <a:pt x="1085850" y="0"/>
                </a:lnTo>
                <a:lnTo>
                  <a:pt x="1447800" y="457200"/>
                </a:lnTo>
                <a:lnTo>
                  <a:pt x="1085850" y="914400"/>
                </a:lnTo>
                <a:lnTo>
                  <a:pt x="361950" y="914400"/>
                </a:lnTo>
                <a:lnTo>
                  <a:pt x="0" y="457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585461" y="5220589"/>
            <a:ext cx="584200" cy="286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FFF00"/>
                </a:solidFill>
                <a:latin typeface="Times New Roman"/>
                <a:cs typeface="Times New Roman"/>
              </a:rPr>
              <a:t>FDP*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56482" y="1252474"/>
            <a:ext cx="581025" cy="869950"/>
          </a:xfrm>
          <a:custGeom>
            <a:avLst/>
            <a:gdLst/>
            <a:ahLst/>
            <a:cxnLst/>
            <a:rect l="l" t="t" r="r" b="b"/>
            <a:pathLst>
              <a:path w="581025" h="869950">
                <a:moveTo>
                  <a:pt x="451230" y="0"/>
                </a:moveTo>
                <a:lnTo>
                  <a:pt x="64769" y="621918"/>
                </a:lnTo>
                <a:lnTo>
                  <a:pt x="88" y="621918"/>
                </a:lnTo>
                <a:lnTo>
                  <a:pt x="634" y="869441"/>
                </a:lnTo>
                <a:lnTo>
                  <a:pt x="258952" y="742568"/>
                </a:lnTo>
                <a:lnTo>
                  <a:pt x="194182" y="702437"/>
                </a:lnTo>
                <a:lnTo>
                  <a:pt x="244216" y="621918"/>
                </a:lnTo>
                <a:lnTo>
                  <a:pt x="64769" y="621918"/>
                </a:lnTo>
                <a:lnTo>
                  <a:pt x="0" y="581787"/>
                </a:lnTo>
                <a:lnTo>
                  <a:pt x="269155" y="581787"/>
                </a:lnTo>
                <a:lnTo>
                  <a:pt x="541263" y="143890"/>
                </a:lnTo>
                <a:lnTo>
                  <a:pt x="451612" y="143890"/>
                </a:lnTo>
                <a:lnTo>
                  <a:pt x="451230" y="0"/>
                </a:lnTo>
                <a:close/>
              </a:path>
              <a:path w="581025" h="869950">
                <a:moveTo>
                  <a:pt x="580643" y="80517"/>
                </a:moveTo>
                <a:lnTo>
                  <a:pt x="451612" y="143890"/>
                </a:lnTo>
                <a:lnTo>
                  <a:pt x="541263" y="143890"/>
                </a:lnTo>
                <a:lnTo>
                  <a:pt x="580643" y="80517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56482" y="1252474"/>
            <a:ext cx="581025" cy="869950"/>
          </a:xfrm>
          <a:custGeom>
            <a:avLst/>
            <a:gdLst/>
            <a:ahLst/>
            <a:cxnLst/>
            <a:rect l="l" t="t" r="r" b="b"/>
            <a:pathLst>
              <a:path w="581025" h="869950">
                <a:moveTo>
                  <a:pt x="580643" y="80517"/>
                </a:moveTo>
                <a:lnTo>
                  <a:pt x="194182" y="702437"/>
                </a:lnTo>
                <a:lnTo>
                  <a:pt x="258952" y="742568"/>
                </a:lnTo>
                <a:lnTo>
                  <a:pt x="634" y="869441"/>
                </a:lnTo>
                <a:lnTo>
                  <a:pt x="0" y="581787"/>
                </a:lnTo>
                <a:lnTo>
                  <a:pt x="64769" y="621918"/>
                </a:lnTo>
                <a:lnTo>
                  <a:pt x="451230" y="0"/>
                </a:lnTo>
                <a:lnTo>
                  <a:pt x="451612" y="143890"/>
                </a:lnTo>
                <a:lnTo>
                  <a:pt x="580643" y="8051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43400" y="304800"/>
            <a:ext cx="2286000" cy="1447800"/>
          </a:xfrm>
          <a:custGeom>
            <a:avLst/>
            <a:gdLst/>
            <a:ahLst/>
            <a:cxnLst/>
            <a:rect l="l" t="t" r="r" b="b"/>
            <a:pathLst>
              <a:path w="2286000" h="1447800">
                <a:moveTo>
                  <a:pt x="476503" y="242950"/>
                </a:moveTo>
                <a:lnTo>
                  <a:pt x="568578" y="524001"/>
                </a:lnTo>
                <a:lnTo>
                  <a:pt x="124078" y="554354"/>
                </a:lnTo>
                <a:lnTo>
                  <a:pt x="416433" y="776986"/>
                </a:lnTo>
                <a:lnTo>
                  <a:pt x="0" y="863091"/>
                </a:lnTo>
                <a:lnTo>
                  <a:pt x="352425" y="1030224"/>
                </a:lnTo>
                <a:lnTo>
                  <a:pt x="136016" y="1194815"/>
                </a:lnTo>
                <a:lnTo>
                  <a:pt x="508508" y="1222628"/>
                </a:lnTo>
                <a:lnTo>
                  <a:pt x="520319" y="1447800"/>
                </a:lnTo>
                <a:lnTo>
                  <a:pt x="796544" y="1214882"/>
                </a:lnTo>
                <a:lnTo>
                  <a:pt x="1004806" y="1214882"/>
                </a:lnTo>
                <a:lnTo>
                  <a:pt x="1044828" y="1164209"/>
                </a:lnTo>
                <a:lnTo>
                  <a:pt x="1259406" y="1164209"/>
                </a:lnTo>
                <a:lnTo>
                  <a:pt x="1289050" y="1068070"/>
                </a:lnTo>
                <a:lnTo>
                  <a:pt x="1566195" y="1068070"/>
                </a:lnTo>
                <a:lnTo>
                  <a:pt x="1549400" y="961898"/>
                </a:lnTo>
                <a:lnTo>
                  <a:pt x="1895921" y="961898"/>
                </a:lnTo>
                <a:lnTo>
                  <a:pt x="1733550" y="825119"/>
                </a:lnTo>
                <a:lnTo>
                  <a:pt x="1933575" y="756792"/>
                </a:lnTo>
                <a:lnTo>
                  <a:pt x="1797558" y="630174"/>
                </a:lnTo>
                <a:lnTo>
                  <a:pt x="2286000" y="445388"/>
                </a:lnTo>
                <a:lnTo>
                  <a:pt x="1733550" y="437769"/>
                </a:lnTo>
                <a:lnTo>
                  <a:pt x="1741223" y="427736"/>
                </a:lnTo>
                <a:lnTo>
                  <a:pt x="904875" y="427736"/>
                </a:lnTo>
                <a:lnTo>
                  <a:pt x="476503" y="242950"/>
                </a:lnTo>
                <a:close/>
              </a:path>
              <a:path w="2286000" h="1447800">
                <a:moveTo>
                  <a:pt x="1004806" y="1214882"/>
                </a:moveTo>
                <a:lnTo>
                  <a:pt x="796544" y="1214882"/>
                </a:lnTo>
                <a:lnTo>
                  <a:pt x="920750" y="1321308"/>
                </a:lnTo>
                <a:lnTo>
                  <a:pt x="1004806" y="1214882"/>
                </a:lnTo>
                <a:close/>
              </a:path>
              <a:path w="2286000" h="1447800">
                <a:moveTo>
                  <a:pt x="1259406" y="1164209"/>
                </a:moveTo>
                <a:lnTo>
                  <a:pt x="1044828" y="1164209"/>
                </a:lnTo>
                <a:lnTo>
                  <a:pt x="1228978" y="1262888"/>
                </a:lnTo>
                <a:lnTo>
                  <a:pt x="1259406" y="1164209"/>
                </a:lnTo>
                <a:close/>
              </a:path>
              <a:path w="2286000" h="1447800">
                <a:moveTo>
                  <a:pt x="1566195" y="1068070"/>
                </a:moveTo>
                <a:lnTo>
                  <a:pt x="1289050" y="1068070"/>
                </a:lnTo>
                <a:lnTo>
                  <a:pt x="1581403" y="1164209"/>
                </a:lnTo>
                <a:lnTo>
                  <a:pt x="1566195" y="1068070"/>
                </a:lnTo>
                <a:close/>
              </a:path>
              <a:path w="2286000" h="1447800">
                <a:moveTo>
                  <a:pt x="1895921" y="961898"/>
                </a:moveTo>
                <a:lnTo>
                  <a:pt x="1549400" y="961898"/>
                </a:lnTo>
                <a:lnTo>
                  <a:pt x="1997837" y="1047750"/>
                </a:lnTo>
                <a:lnTo>
                  <a:pt x="1895921" y="961898"/>
                </a:lnTo>
                <a:close/>
              </a:path>
              <a:path w="2286000" h="1447800">
                <a:moveTo>
                  <a:pt x="1028953" y="126491"/>
                </a:moveTo>
                <a:lnTo>
                  <a:pt x="904875" y="427736"/>
                </a:lnTo>
                <a:lnTo>
                  <a:pt x="1741223" y="427736"/>
                </a:lnTo>
                <a:lnTo>
                  <a:pt x="1772207" y="387223"/>
                </a:lnTo>
                <a:lnTo>
                  <a:pt x="1537208" y="387223"/>
                </a:lnTo>
                <a:lnTo>
                  <a:pt x="1544176" y="291084"/>
                </a:lnTo>
                <a:lnTo>
                  <a:pt x="1213103" y="291084"/>
                </a:lnTo>
                <a:lnTo>
                  <a:pt x="1028953" y="126491"/>
                </a:lnTo>
                <a:close/>
              </a:path>
              <a:path w="2286000" h="1447800">
                <a:moveTo>
                  <a:pt x="1905762" y="212598"/>
                </a:moveTo>
                <a:lnTo>
                  <a:pt x="1537208" y="387223"/>
                </a:lnTo>
                <a:lnTo>
                  <a:pt x="1772207" y="387223"/>
                </a:lnTo>
                <a:lnTo>
                  <a:pt x="1905762" y="212598"/>
                </a:lnTo>
                <a:close/>
              </a:path>
              <a:path w="2286000" h="1447800">
                <a:moveTo>
                  <a:pt x="1565275" y="0"/>
                </a:moveTo>
                <a:lnTo>
                  <a:pt x="1213103" y="291084"/>
                </a:lnTo>
                <a:lnTo>
                  <a:pt x="1544176" y="291084"/>
                </a:lnTo>
                <a:lnTo>
                  <a:pt x="1565275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43400" y="304800"/>
            <a:ext cx="2286000" cy="1447800"/>
          </a:xfrm>
          <a:custGeom>
            <a:avLst/>
            <a:gdLst/>
            <a:ahLst/>
            <a:cxnLst/>
            <a:rect l="l" t="t" r="r" b="b"/>
            <a:pathLst>
              <a:path w="2286000" h="1447800">
                <a:moveTo>
                  <a:pt x="1213103" y="291084"/>
                </a:moveTo>
                <a:lnTo>
                  <a:pt x="1565275" y="0"/>
                </a:lnTo>
                <a:lnTo>
                  <a:pt x="1537208" y="387223"/>
                </a:lnTo>
                <a:lnTo>
                  <a:pt x="1905762" y="212598"/>
                </a:lnTo>
                <a:lnTo>
                  <a:pt x="1733550" y="437769"/>
                </a:lnTo>
                <a:lnTo>
                  <a:pt x="2286000" y="445388"/>
                </a:lnTo>
                <a:lnTo>
                  <a:pt x="1797558" y="630174"/>
                </a:lnTo>
                <a:lnTo>
                  <a:pt x="1933575" y="756792"/>
                </a:lnTo>
                <a:lnTo>
                  <a:pt x="1733550" y="825119"/>
                </a:lnTo>
                <a:lnTo>
                  <a:pt x="1997837" y="1047750"/>
                </a:lnTo>
                <a:lnTo>
                  <a:pt x="1549400" y="961898"/>
                </a:lnTo>
                <a:lnTo>
                  <a:pt x="1581403" y="1164209"/>
                </a:lnTo>
                <a:lnTo>
                  <a:pt x="1289050" y="1068070"/>
                </a:lnTo>
                <a:lnTo>
                  <a:pt x="1228978" y="1262888"/>
                </a:lnTo>
                <a:lnTo>
                  <a:pt x="1044828" y="1164209"/>
                </a:lnTo>
                <a:lnTo>
                  <a:pt x="920750" y="1321308"/>
                </a:lnTo>
                <a:lnTo>
                  <a:pt x="796544" y="1214882"/>
                </a:lnTo>
                <a:lnTo>
                  <a:pt x="520319" y="1447800"/>
                </a:lnTo>
                <a:lnTo>
                  <a:pt x="508508" y="1222628"/>
                </a:lnTo>
                <a:lnTo>
                  <a:pt x="136016" y="1194815"/>
                </a:lnTo>
                <a:lnTo>
                  <a:pt x="352425" y="1030224"/>
                </a:lnTo>
                <a:lnTo>
                  <a:pt x="0" y="863091"/>
                </a:lnTo>
                <a:lnTo>
                  <a:pt x="416433" y="776986"/>
                </a:lnTo>
                <a:lnTo>
                  <a:pt x="124078" y="554354"/>
                </a:lnTo>
                <a:lnTo>
                  <a:pt x="568578" y="524001"/>
                </a:lnTo>
                <a:lnTo>
                  <a:pt x="476503" y="242950"/>
                </a:lnTo>
                <a:lnTo>
                  <a:pt x="904875" y="427736"/>
                </a:lnTo>
                <a:lnTo>
                  <a:pt x="1028953" y="126491"/>
                </a:lnTo>
                <a:lnTo>
                  <a:pt x="1213103" y="29108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883911" y="876427"/>
            <a:ext cx="1138555" cy="499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Plasminogen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activators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743200" y="2438400"/>
            <a:ext cx="1758950" cy="914400"/>
          </a:xfrm>
          <a:custGeom>
            <a:avLst/>
            <a:gdLst/>
            <a:ahLst/>
            <a:cxnLst/>
            <a:rect l="l" t="t" r="r" b="b"/>
            <a:pathLst>
              <a:path w="1758950" h="914400">
                <a:moveTo>
                  <a:pt x="1758950" y="304800"/>
                </a:moveTo>
                <a:lnTo>
                  <a:pt x="0" y="304800"/>
                </a:lnTo>
                <a:lnTo>
                  <a:pt x="0" y="914400"/>
                </a:lnTo>
                <a:lnTo>
                  <a:pt x="1758950" y="914400"/>
                </a:lnTo>
                <a:lnTo>
                  <a:pt x="1758950" y="304800"/>
                </a:lnTo>
                <a:close/>
              </a:path>
              <a:path w="1758950" h="914400">
                <a:moveTo>
                  <a:pt x="1050925" y="152400"/>
                </a:moveTo>
                <a:lnTo>
                  <a:pt x="708025" y="152400"/>
                </a:lnTo>
                <a:lnTo>
                  <a:pt x="708025" y="304800"/>
                </a:lnTo>
                <a:lnTo>
                  <a:pt x="1050925" y="304800"/>
                </a:lnTo>
                <a:lnTo>
                  <a:pt x="1050925" y="152400"/>
                </a:lnTo>
                <a:close/>
              </a:path>
              <a:path w="1758950" h="914400">
                <a:moveTo>
                  <a:pt x="879475" y="0"/>
                </a:moveTo>
                <a:lnTo>
                  <a:pt x="536575" y="152400"/>
                </a:lnTo>
                <a:lnTo>
                  <a:pt x="1222375" y="152400"/>
                </a:lnTo>
                <a:lnTo>
                  <a:pt x="879475" y="0"/>
                </a:lnTo>
                <a:close/>
              </a:path>
            </a:pathLst>
          </a:custGeom>
          <a:solidFill>
            <a:srgbClr val="66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743200" y="2438400"/>
            <a:ext cx="1758950" cy="914400"/>
          </a:xfrm>
          <a:custGeom>
            <a:avLst/>
            <a:gdLst/>
            <a:ahLst/>
            <a:cxnLst/>
            <a:rect l="l" t="t" r="r" b="b"/>
            <a:pathLst>
              <a:path w="1758950" h="914400">
                <a:moveTo>
                  <a:pt x="0" y="304800"/>
                </a:moveTo>
                <a:lnTo>
                  <a:pt x="708025" y="304800"/>
                </a:lnTo>
                <a:lnTo>
                  <a:pt x="708025" y="152400"/>
                </a:lnTo>
                <a:lnTo>
                  <a:pt x="536575" y="152400"/>
                </a:lnTo>
                <a:lnTo>
                  <a:pt x="879475" y="0"/>
                </a:lnTo>
                <a:lnTo>
                  <a:pt x="1222375" y="152400"/>
                </a:lnTo>
                <a:lnTo>
                  <a:pt x="1050925" y="152400"/>
                </a:lnTo>
                <a:lnTo>
                  <a:pt x="1050925" y="304800"/>
                </a:lnTo>
                <a:lnTo>
                  <a:pt x="1758950" y="304800"/>
                </a:lnTo>
                <a:lnTo>
                  <a:pt x="1758950" y="914400"/>
                </a:lnTo>
                <a:lnTo>
                  <a:pt x="0" y="91440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978276" y="2891790"/>
            <a:ext cx="1341755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FFFFFF"/>
                </a:solidFill>
                <a:latin typeface="Times New Roman"/>
                <a:cs typeface="Times New Roman"/>
              </a:rPr>
              <a:t>Anti-activators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0" y="6019800"/>
            <a:ext cx="3727450" cy="533400"/>
          </a:xfrm>
          <a:prstGeom prst="rect">
            <a:avLst/>
          </a:prstGeom>
          <a:solidFill>
            <a:srgbClr val="333399"/>
          </a:solidFill>
          <a:ln w="9525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80645">
              <a:lnSpc>
                <a:spcPct val="100000"/>
              </a:lnSpc>
              <a:spcBef>
                <a:spcPts val="315"/>
              </a:spcBef>
            </a:pPr>
            <a:r>
              <a:rPr dirty="0" sz="2800" b="1">
                <a:solidFill>
                  <a:srgbClr val="FFFF00"/>
                </a:solidFill>
                <a:latin typeface="Times New Roman"/>
                <a:cs typeface="Times New Roman"/>
              </a:rPr>
              <a:t>The fibrinolytic</a:t>
            </a:r>
            <a:r>
              <a:rPr dirty="0" sz="2800" spc="-14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5" b="1">
                <a:solidFill>
                  <a:srgbClr val="FFFF00"/>
                </a:solidFill>
                <a:latin typeface="Times New Roman"/>
                <a:cs typeface="Times New Roman"/>
              </a:rPr>
              <a:t>System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95926" y="6286500"/>
            <a:ext cx="3669029" cy="370205"/>
          </a:xfrm>
          <a:prstGeom prst="rect">
            <a:avLst/>
          </a:prstGeom>
          <a:solidFill>
            <a:srgbClr val="000000"/>
          </a:solidFill>
        </p:spPr>
        <p:txBody>
          <a:bodyPr wrap="square" lIns="0" tIns="42545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335"/>
              </a:spcBef>
            </a:pPr>
            <a:r>
              <a:rPr dirty="0" sz="1800" spc="-5" b="1">
                <a:solidFill>
                  <a:srgbClr val="FFFF00"/>
                </a:solidFill>
                <a:latin typeface="Arial"/>
                <a:cs typeface="Arial"/>
              </a:rPr>
              <a:t>FDP*: </a:t>
            </a:r>
            <a:r>
              <a:rPr dirty="0" sz="1600" spc="5" b="1">
                <a:solidFill>
                  <a:srgbClr val="FFFF00"/>
                </a:solidFill>
                <a:latin typeface="Arial"/>
                <a:cs typeface="Arial"/>
              </a:rPr>
              <a:t>Fibrin </a:t>
            </a:r>
            <a:r>
              <a:rPr dirty="0" sz="1600" b="1">
                <a:solidFill>
                  <a:srgbClr val="FFFF00"/>
                </a:solidFill>
                <a:latin typeface="Arial"/>
                <a:cs typeface="Arial"/>
              </a:rPr>
              <a:t>Degradation</a:t>
            </a:r>
            <a:r>
              <a:rPr dirty="0" sz="1600" spc="-12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00"/>
                </a:solidFill>
                <a:latin typeface="Arial"/>
                <a:cs typeface="Arial"/>
              </a:rPr>
              <a:t>Products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292" y="6286703"/>
            <a:ext cx="202565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808080"/>
                </a:solidFill>
                <a:latin typeface="Times New Roman"/>
                <a:cs typeface="Times New Roman"/>
              </a:rPr>
              <a:t>52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844" y="3424428"/>
            <a:ext cx="7366634" cy="695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 indent="-344170">
              <a:lnSpc>
                <a:spcPts val="2735"/>
              </a:lnSpc>
              <a:buFont typeface="Comic Sans MS"/>
              <a:buChar char="•"/>
              <a:tabLst>
                <a:tab pos="357505" algn="l"/>
              </a:tabLst>
            </a:pPr>
            <a:r>
              <a:rPr dirty="0" sz="2400" spc="-5" b="1">
                <a:latin typeface="Comic Sans MS"/>
                <a:cs typeface="Comic Sans MS"/>
              </a:rPr>
              <a:t>Plasmin is </a:t>
            </a:r>
            <a:r>
              <a:rPr dirty="0" sz="2400" spc="-10" b="1">
                <a:latin typeface="Comic Sans MS"/>
                <a:cs typeface="Comic Sans MS"/>
              </a:rPr>
              <a:t>present </a:t>
            </a:r>
            <a:r>
              <a:rPr dirty="0" sz="2400" spc="-5" b="1">
                <a:latin typeface="Comic Sans MS"/>
                <a:cs typeface="Comic Sans MS"/>
              </a:rPr>
              <a:t>in the blood in inactive</a:t>
            </a:r>
            <a:r>
              <a:rPr dirty="0" sz="2400" spc="25" b="1">
                <a:latin typeface="Comic Sans MS"/>
                <a:cs typeface="Comic Sans MS"/>
              </a:rPr>
              <a:t> </a:t>
            </a:r>
            <a:r>
              <a:rPr dirty="0" sz="2400" b="1">
                <a:latin typeface="Comic Sans MS"/>
                <a:cs typeface="Comic Sans MS"/>
              </a:rPr>
              <a:t>form</a:t>
            </a:r>
            <a:endParaRPr sz="2400">
              <a:latin typeface="Comic Sans MS"/>
              <a:cs typeface="Comic Sans MS"/>
            </a:endParaRPr>
          </a:p>
          <a:p>
            <a:pPr marL="356870">
              <a:lnSpc>
                <a:spcPts val="2735"/>
              </a:lnSpc>
            </a:pPr>
            <a:r>
              <a:rPr dirty="0" sz="2400" spc="-5" b="1">
                <a:latin typeface="Comic Sans MS"/>
                <a:cs typeface="Comic Sans MS"/>
              </a:rPr>
              <a:t>plasminogen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844" y="4156582"/>
            <a:ext cx="7483475" cy="2159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 indent="-344170">
              <a:lnSpc>
                <a:spcPts val="2735"/>
              </a:lnSpc>
              <a:buFont typeface="Comic Sans MS"/>
              <a:buChar char="•"/>
              <a:tabLst>
                <a:tab pos="357505" algn="l"/>
              </a:tabLst>
            </a:pPr>
            <a:r>
              <a:rPr dirty="0" sz="2400" spc="-5" b="1">
                <a:latin typeface="Comic Sans MS"/>
                <a:cs typeface="Comic Sans MS"/>
              </a:rPr>
              <a:t>Plasmin is activated </a:t>
            </a:r>
            <a:r>
              <a:rPr dirty="0" sz="2400" spc="-10" b="1">
                <a:latin typeface="Comic Sans MS"/>
                <a:cs typeface="Comic Sans MS"/>
              </a:rPr>
              <a:t>by </a:t>
            </a:r>
            <a:r>
              <a:rPr dirty="0" sz="2400" spc="-5" b="1">
                <a:latin typeface="Comic Sans MS"/>
                <a:cs typeface="Comic Sans MS"/>
              </a:rPr>
              <a:t>tissue</a:t>
            </a:r>
            <a:r>
              <a:rPr dirty="0" sz="2400" spc="-15" b="1">
                <a:latin typeface="Comic Sans MS"/>
                <a:cs typeface="Comic Sans MS"/>
              </a:rPr>
              <a:t> </a:t>
            </a:r>
            <a:r>
              <a:rPr dirty="0" sz="2400" spc="-5" b="1">
                <a:latin typeface="Comic Sans MS"/>
                <a:cs typeface="Comic Sans MS"/>
              </a:rPr>
              <a:t>plasminogen</a:t>
            </a:r>
            <a:endParaRPr sz="2400">
              <a:latin typeface="Comic Sans MS"/>
              <a:cs typeface="Comic Sans MS"/>
            </a:endParaRPr>
          </a:p>
          <a:p>
            <a:pPr marL="356870">
              <a:lnSpc>
                <a:spcPts val="2735"/>
              </a:lnSpc>
            </a:pPr>
            <a:r>
              <a:rPr dirty="0" sz="2400" spc="-5" b="1">
                <a:latin typeface="Comic Sans MS"/>
                <a:cs typeface="Comic Sans MS"/>
              </a:rPr>
              <a:t>activators </a:t>
            </a:r>
            <a:r>
              <a:rPr dirty="0" sz="2400" b="1">
                <a:latin typeface="Comic Sans MS"/>
                <a:cs typeface="Comic Sans MS"/>
              </a:rPr>
              <a:t>(t-PA) </a:t>
            </a:r>
            <a:r>
              <a:rPr dirty="0" sz="2400" spc="-5" b="1">
                <a:latin typeface="Comic Sans MS"/>
                <a:cs typeface="Comic Sans MS"/>
              </a:rPr>
              <a:t>in</a:t>
            </a:r>
            <a:r>
              <a:rPr dirty="0" sz="2400" spc="-120" b="1">
                <a:latin typeface="Comic Sans MS"/>
                <a:cs typeface="Comic Sans MS"/>
              </a:rPr>
              <a:t> </a:t>
            </a:r>
            <a:r>
              <a:rPr dirty="0" sz="2400" spc="-5" b="1">
                <a:latin typeface="Comic Sans MS"/>
                <a:cs typeface="Comic Sans MS"/>
              </a:rPr>
              <a:t>blood.</a:t>
            </a:r>
            <a:endParaRPr sz="2400">
              <a:latin typeface="Comic Sans MS"/>
              <a:cs typeface="Comic Sans MS"/>
            </a:endParaRPr>
          </a:p>
          <a:p>
            <a:pPr marL="356870" indent="-344170">
              <a:lnSpc>
                <a:spcPts val="2750"/>
              </a:lnSpc>
              <a:spcBef>
                <a:spcPts val="290"/>
              </a:spcBef>
              <a:buFont typeface="Comic Sans MS"/>
              <a:buChar char="•"/>
              <a:tabLst>
                <a:tab pos="357505" algn="l"/>
              </a:tabLst>
            </a:pPr>
            <a:r>
              <a:rPr dirty="0" sz="2400" spc="-5" b="1">
                <a:latin typeface="Comic Sans MS"/>
                <a:cs typeface="Comic Sans MS"/>
              </a:rPr>
              <a:t>Plasmin digest intra </a:t>
            </a:r>
            <a:r>
              <a:rPr dirty="0" sz="2400" b="1">
                <a:latin typeface="Comic Sans MS"/>
                <a:cs typeface="Comic Sans MS"/>
              </a:rPr>
              <a:t>&amp; </a:t>
            </a:r>
            <a:r>
              <a:rPr dirty="0" sz="2400" spc="-5" b="1">
                <a:latin typeface="Comic Sans MS"/>
                <a:cs typeface="Comic Sans MS"/>
              </a:rPr>
              <a:t>extra </a:t>
            </a:r>
            <a:r>
              <a:rPr dirty="0" sz="2400" b="1">
                <a:latin typeface="Comic Sans MS"/>
                <a:cs typeface="Comic Sans MS"/>
              </a:rPr>
              <a:t>vascular </a:t>
            </a:r>
            <a:r>
              <a:rPr dirty="0" sz="2400" spc="-5" b="1">
                <a:latin typeface="Comic Sans MS"/>
                <a:cs typeface="Comic Sans MS"/>
              </a:rPr>
              <a:t>deposit</a:t>
            </a:r>
            <a:r>
              <a:rPr dirty="0" sz="2400" spc="-85" b="1">
                <a:latin typeface="Comic Sans MS"/>
                <a:cs typeface="Comic Sans MS"/>
              </a:rPr>
              <a:t> </a:t>
            </a:r>
            <a:r>
              <a:rPr dirty="0" sz="2400" b="1">
                <a:latin typeface="Comic Sans MS"/>
                <a:cs typeface="Comic Sans MS"/>
              </a:rPr>
              <a:t>of</a:t>
            </a:r>
            <a:endParaRPr sz="2400">
              <a:latin typeface="Comic Sans MS"/>
              <a:cs typeface="Comic Sans MS"/>
            </a:endParaRPr>
          </a:p>
          <a:p>
            <a:pPr marL="356870">
              <a:lnSpc>
                <a:spcPts val="2750"/>
              </a:lnSpc>
              <a:tabLst>
                <a:tab pos="1768475" algn="l"/>
              </a:tabLst>
            </a:pPr>
            <a:r>
              <a:rPr dirty="0" sz="2400" spc="-5" b="1">
                <a:latin typeface="Comic Sans MS"/>
                <a:cs typeface="Comic Sans MS"/>
              </a:rPr>
              <a:t>Fibrin </a:t>
            </a:r>
            <a:r>
              <a:rPr dirty="0" sz="2400" spc="55" b="1">
                <a:latin typeface="Comic Sans MS"/>
                <a:cs typeface="Comic Sans MS"/>
              </a:rPr>
              <a:t> </a:t>
            </a:r>
            <a:r>
              <a:rPr dirty="0" sz="2400" spc="-5" b="1">
                <a:latin typeface="Symbol"/>
                <a:cs typeface="Symbol"/>
              </a:rPr>
              <a:t></a:t>
            </a:r>
            <a:r>
              <a:rPr dirty="0" sz="2400" spc="-5" b="1">
                <a:latin typeface="Times New Roman"/>
                <a:cs typeface="Times New Roman"/>
              </a:rPr>
              <a:t>	</a:t>
            </a:r>
            <a:r>
              <a:rPr dirty="0" sz="2400" spc="-5" b="1">
                <a:latin typeface="Comic Sans MS"/>
                <a:cs typeface="Comic Sans MS"/>
              </a:rPr>
              <a:t>fibrin </a:t>
            </a:r>
            <a:r>
              <a:rPr dirty="0" sz="2400" b="1">
                <a:latin typeface="Comic Sans MS"/>
                <a:cs typeface="Comic Sans MS"/>
              </a:rPr>
              <a:t>degradation </a:t>
            </a:r>
            <a:r>
              <a:rPr dirty="0" sz="2400" spc="-5" b="1">
                <a:latin typeface="Comic Sans MS"/>
                <a:cs typeface="Comic Sans MS"/>
              </a:rPr>
              <a:t>products</a:t>
            </a:r>
            <a:r>
              <a:rPr dirty="0" sz="2400" spc="-90" b="1">
                <a:latin typeface="Comic Sans MS"/>
                <a:cs typeface="Comic Sans MS"/>
              </a:rPr>
              <a:t> </a:t>
            </a:r>
            <a:r>
              <a:rPr dirty="0" sz="2400" spc="-5" b="1">
                <a:latin typeface="Comic Sans MS"/>
                <a:cs typeface="Comic Sans MS"/>
              </a:rPr>
              <a:t>(FDP)</a:t>
            </a:r>
            <a:endParaRPr sz="2400">
              <a:latin typeface="Comic Sans MS"/>
              <a:cs typeface="Comic Sans MS"/>
            </a:endParaRPr>
          </a:p>
          <a:p>
            <a:pPr marL="356870" indent="-344170">
              <a:lnSpc>
                <a:spcPts val="2735"/>
              </a:lnSpc>
              <a:spcBef>
                <a:spcPts val="265"/>
              </a:spcBef>
              <a:buFont typeface="Comic Sans MS"/>
              <a:buChar char="•"/>
              <a:tabLst>
                <a:tab pos="357505" algn="l"/>
              </a:tabLst>
            </a:pPr>
            <a:r>
              <a:rPr dirty="0" sz="2400" spc="-5" b="1">
                <a:latin typeface="Comic Sans MS"/>
                <a:cs typeface="Comic Sans MS"/>
              </a:rPr>
              <a:t>Unwanted effect </a:t>
            </a:r>
            <a:r>
              <a:rPr dirty="0" sz="2400" b="1">
                <a:latin typeface="Comic Sans MS"/>
                <a:cs typeface="Comic Sans MS"/>
              </a:rPr>
              <a:t>of </a:t>
            </a:r>
            <a:r>
              <a:rPr dirty="0" sz="2400" spc="-5" b="1">
                <a:latin typeface="Comic Sans MS"/>
                <a:cs typeface="Comic Sans MS"/>
              </a:rPr>
              <a:t>plasmin is the digestion</a:t>
            </a:r>
            <a:r>
              <a:rPr dirty="0" sz="2400" spc="-10" b="1">
                <a:latin typeface="Comic Sans MS"/>
                <a:cs typeface="Comic Sans MS"/>
              </a:rPr>
              <a:t> </a:t>
            </a:r>
            <a:r>
              <a:rPr dirty="0" sz="2400" b="1">
                <a:latin typeface="Comic Sans MS"/>
                <a:cs typeface="Comic Sans MS"/>
              </a:rPr>
              <a:t>of</a:t>
            </a:r>
            <a:endParaRPr sz="2400">
              <a:latin typeface="Comic Sans MS"/>
              <a:cs typeface="Comic Sans MS"/>
            </a:endParaRPr>
          </a:p>
          <a:p>
            <a:pPr marL="356870">
              <a:lnSpc>
                <a:spcPts val="2735"/>
              </a:lnSpc>
            </a:pPr>
            <a:r>
              <a:rPr dirty="0" sz="2400" spc="-10" b="1">
                <a:latin typeface="Comic Sans MS"/>
                <a:cs typeface="Comic Sans MS"/>
              </a:rPr>
              <a:t>clotting </a:t>
            </a:r>
            <a:r>
              <a:rPr dirty="0" sz="2400" spc="-5" b="1">
                <a:latin typeface="Comic Sans MS"/>
                <a:cs typeface="Comic Sans MS"/>
              </a:rPr>
              <a:t>factors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76375" y="115951"/>
            <a:ext cx="6200775" cy="3106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9292" y="6286703"/>
            <a:ext cx="202565" cy="22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808080"/>
                </a:solidFill>
                <a:latin typeface="Times New Roman"/>
                <a:cs typeface="Times New Roman"/>
              </a:rPr>
              <a:t>53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244" y="3784980"/>
            <a:ext cx="3966845" cy="365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 indent="-344170">
              <a:lnSpc>
                <a:spcPct val="100000"/>
              </a:lnSpc>
              <a:buFont typeface="Comic Sans MS"/>
              <a:buChar char="•"/>
              <a:tabLst>
                <a:tab pos="357505" algn="l"/>
              </a:tabLst>
            </a:pPr>
            <a:r>
              <a:rPr dirty="0" sz="2400" spc="-5" b="1">
                <a:latin typeface="Comic Sans MS"/>
                <a:cs typeface="Comic Sans MS"/>
              </a:rPr>
              <a:t>Plasmin is controlled</a:t>
            </a:r>
            <a:r>
              <a:rPr dirty="0" sz="2400" spc="-60" b="1">
                <a:latin typeface="Comic Sans MS"/>
                <a:cs typeface="Comic Sans MS"/>
              </a:rPr>
              <a:t> </a:t>
            </a:r>
            <a:r>
              <a:rPr dirty="0" sz="2400" spc="-5" b="1">
                <a:latin typeface="Comic Sans MS"/>
                <a:cs typeface="Comic Sans MS"/>
              </a:rPr>
              <a:t>by: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4187697"/>
            <a:ext cx="6315075" cy="1170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56285" indent="-286385">
              <a:lnSpc>
                <a:spcPct val="100000"/>
              </a:lnSpc>
              <a:buFont typeface="Comic Sans MS"/>
              <a:buChar char="–"/>
              <a:tabLst>
                <a:tab pos="756920" algn="l"/>
              </a:tabLst>
            </a:pPr>
            <a:r>
              <a:rPr dirty="0" sz="2400" spc="-5" b="1">
                <a:latin typeface="Comic Sans MS"/>
                <a:cs typeface="Comic Sans MS"/>
              </a:rPr>
              <a:t>Plasminogen Activator Inhibitor</a:t>
            </a:r>
            <a:r>
              <a:rPr dirty="0" sz="2400" spc="-30" b="1">
                <a:latin typeface="Comic Sans MS"/>
                <a:cs typeface="Comic Sans MS"/>
              </a:rPr>
              <a:t> </a:t>
            </a:r>
            <a:r>
              <a:rPr dirty="0" sz="2400" spc="-5" b="1">
                <a:latin typeface="Comic Sans MS"/>
                <a:cs typeface="Comic Sans MS"/>
              </a:rPr>
              <a:t>(PAI)</a:t>
            </a:r>
            <a:endParaRPr sz="2400">
              <a:latin typeface="Comic Sans MS"/>
              <a:cs typeface="Comic Sans MS"/>
            </a:endParaRPr>
          </a:p>
          <a:p>
            <a:pPr marL="756285" indent="-286385">
              <a:lnSpc>
                <a:spcPct val="100000"/>
              </a:lnSpc>
              <a:spcBef>
                <a:spcPts val="285"/>
              </a:spcBef>
              <a:buFont typeface="Comic Sans MS"/>
              <a:buChar char="–"/>
              <a:tabLst>
                <a:tab pos="756920" algn="l"/>
              </a:tabLst>
            </a:pPr>
            <a:r>
              <a:rPr dirty="0" sz="2400" spc="-5" b="1">
                <a:latin typeface="Comic Sans MS"/>
                <a:cs typeface="Comic Sans MS"/>
              </a:rPr>
              <a:t>Antiplasmin </a:t>
            </a:r>
            <a:r>
              <a:rPr dirty="0" sz="2400" b="1">
                <a:latin typeface="Comic Sans MS"/>
                <a:cs typeface="Comic Sans MS"/>
              </a:rPr>
              <a:t>from </a:t>
            </a:r>
            <a:r>
              <a:rPr dirty="0" sz="2400" spc="-5" b="1">
                <a:latin typeface="Comic Sans MS"/>
                <a:cs typeface="Comic Sans MS"/>
              </a:rPr>
              <a:t>the</a:t>
            </a:r>
            <a:r>
              <a:rPr dirty="0" sz="2400" spc="-75" b="1">
                <a:latin typeface="Comic Sans MS"/>
                <a:cs typeface="Comic Sans MS"/>
              </a:rPr>
              <a:t> </a:t>
            </a:r>
            <a:r>
              <a:rPr dirty="0" sz="2400" spc="-5" b="1">
                <a:latin typeface="Comic Sans MS"/>
                <a:cs typeface="Comic Sans MS"/>
              </a:rPr>
              <a:t>liver</a:t>
            </a:r>
            <a:endParaRPr sz="2400">
              <a:latin typeface="Comic Sans MS"/>
              <a:cs typeface="Comic Sans MS"/>
            </a:endParaRPr>
          </a:p>
          <a:p>
            <a:pPr marL="356870" indent="-344170">
              <a:lnSpc>
                <a:spcPct val="100000"/>
              </a:lnSpc>
              <a:spcBef>
                <a:spcPts val="290"/>
              </a:spcBef>
              <a:buFont typeface="Comic Sans MS"/>
              <a:buChar char="•"/>
              <a:tabLst>
                <a:tab pos="357505" algn="l"/>
              </a:tabLst>
            </a:pPr>
            <a:r>
              <a:rPr dirty="0" sz="2400" b="1">
                <a:latin typeface="Comic Sans MS"/>
                <a:cs typeface="Comic Sans MS"/>
              </a:rPr>
              <a:t>Uses: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44" y="5395264"/>
            <a:ext cx="7237730" cy="710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735"/>
              </a:lnSpc>
              <a:tabLst>
                <a:tab pos="299085" algn="l"/>
                <a:tab pos="4820285" algn="l"/>
              </a:tabLst>
            </a:pPr>
            <a:r>
              <a:rPr dirty="0" sz="2400">
                <a:latin typeface="Comic Sans MS"/>
                <a:cs typeface="Comic Sans MS"/>
              </a:rPr>
              <a:t>–	</a:t>
            </a:r>
            <a:r>
              <a:rPr dirty="0" sz="2400" b="1">
                <a:latin typeface="Comic Sans MS"/>
                <a:cs typeface="Comic Sans MS"/>
              </a:rPr>
              <a:t>Tissue</a:t>
            </a:r>
            <a:r>
              <a:rPr dirty="0" sz="2400" spc="835" b="1">
                <a:latin typeface="Comic Sans MS"/>
                <a:cs typeface="Comic Sans MS"/>
              </a:rPr>
              <a:t> </a:t>
            </a:r>
            <a:r>
              <a:rPr dirty="0" sz="2400" spc="-5" b="1">
                <a:latin typeface="Comic Sans MS"/>
                <a:cs typeface="Comic Sans MS"/>
              </a:rPr>
              <a:t>Plasminogen</a:t>
            </a:r>
            <a:r>
              <a:rPr dirty="0" sz="2400" spc="855" b="1">
                <a:latin typeface="Comic Sans MS"/>
                <a:cs typeface="Comic Sans MS"/>
              </a:rPr>
              <a:t> </a:t>
            </a:r>
            <a:r>
              <a:rPr dirty="0" sz="2400" spc="-5" b="1">
                <a:latin typeface="Comic Sans MS"/>
                <a:cs typeface="Comic Sans MS"/>
              </a:rPr>
              <a:t>Activator	</a:t>
            </a:r>
            <a:r>
              <a:rPr dirty="0" sz="2400" b="1">
                <a:latin typeface="Comic Sans MS"/>
                <a:cs typeface="Comic Sans MS"/>
              </a:rPr>
              <a:t>(t-PA) used</a:t>
            </a:r>
            <a:r>
              <a:rPr dirty="0" sz="2400" spc="-130" b="1">
                <a:latin typeface="Comic Sans MS"/>
                <a:cs typeface="Comic Sans MS"/>
              </a:rPr>
              <a:t> </a:t>
            </a:r>
            <a:r>
              <a:rPr dirty="0" sz="2400" spc="-5" b="1">
                <a:latin typeface="Comic Sans MS"/>
                <a:cs typeface="Comic Sans MS"/>
              </a:rPr>
              <a:t>to</a:t>
            </a:r>
            <a:endParaRPr sz="2400">
              <a:latin typeface="Comic Sans MS"/>
              <a:cs typeface="Comic Sans MS"/>
            </a:endParaRPr>
          </a:p>
          <a:p>
            <a:pPr marL="299085">
              <a:lnSpc>
                <a:spcPts val="2735"/>
              </a:lnSpc>
            </a:pPr>
            <a:r>
              <a:rPr dirty="0" sz="2400" spc="-5" b="1">
                <a:latin typeface="Comic Sans MS"/>
                <a:cs typeface="Comic Sans MS"/>
              </a:rPr>
              <a:t>activate plasminogen to </a:t>
            </a:r>
            <a:r>
              <a:rPr dirty="0" sz="2400" b="1">
                <a:latin typeface="Comic Sans MS"/>
                <a:cs typeface="Comic Sans MS"/>
              </a:rPr>
              <a:t>dissolve </a:t>
            </a:r>
            <a:r>
              <a:rPr dirty="0" sz="2400" spc="-5" b="1">
                <a:latin typeface="Comic Sans MS"/>
                <a:cs typeface="Comic Sans MS"/>
              </a:rPr>
              <a:t>coronary</a:t>
            </a:r>
            <a:r>
              <a:rPr dirty="0" sz="2400" spc="-75" b="1">
                <a:latin typeface="Comic Sans MS"/>
                <a:cs typeface="Comic Sans MS"/>
              </a:rPr>
              <a:t> </a:t>
            </a:r>
            <a:r>
              <a:rPr dirty="0" sz="2400" spc="-5" b="1">
                <a:latin typeface="Comic Sans MS"/>
                <a:cs typeface="Comic Sans MS"/>
              </a:rPr>
              <a:t>clots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31975" y="333375"/>
            <a:ext cx="6200775" cy="3106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0072" y="411479"/>
            <a:ext cx="1593850" cy="56578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5"/>
              <a:t>Plasmin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3005201" y="4143375"/>
            <a:ext cx="1571625" cy="152400"/>
          </a:xfrm>
          <a:custGeom>
            <a:avLst/>
            <a:gdLst/>
            <a:ahLst/>
            <a:cxnLst/>
            <a:rect l="l" t="t" r="r" b="b"/>
            <a:pathLst>
              <a:path w="1571625" h="152400">
                <a:moveTo>
                  <a:pt x="952500" y="0"/>
                </a:moveTo>
                <a:lnTo>
                  <a:pt x="952500" y="38100"/>
                </a:lnTo>
                <a:lnTo>
                  <a:pt x="0" y="38100"/>
                </a:lnTo>
                <a:lnTo>
                  <a:pt x="0" y="114300"/>
                </a:lnTo>
                <a:lnTo>
                  <a:pt x="952500" y="114300"/>
                </a:lnTo>
                <a:lnTo>
                  <a:pt x="952500" y="152400"/>
                </a:lnTo>
                <a:lnTo>
                  <a:pt x="1571625" y="76200"/>
                </a:lnTo>
                <a:lnTo>
                  <a:pt x="952500" y="0"/>
                </a:lnTo>
                <a:close/>
              </a:path>
            </a:pathLst>
          </a:custGeom>
          <a:solidFill>
            <a:srgbClr val="FF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05201" y="4143375"/>
            <a:ext cx="1571625" cy="152400"/>
          </a:xfrm>
          <a:custGeom>
            <a:avLst/>
            <a:gdLst/>
            <a:ahLst/>
            <a:cxnLst/>
            <a:rect l="l" t="t" r="r" b="b"/>
            <a:pathLst>
              <a:path w="1571625" h="152400">
                <a:moveTo>
                  <a:pt x="0" y="38100"/>
                </a:moveTo>
                <a:lnTo>
                  <a:pt x="952500" y="38100"/>
                </a:lnTo>
                <a:lnTo>
                  <a:pt x="952500" y="0"/>
                </a:lnTo>
                <a:lnTo>
                  <a:pt x="1571625" y="76200"/>
                </a:lnTo>
                <a:lnTo>
                  <a:pt x="952500" y="152400"/>
                </a:lnTo>
                <a:lnTo>
                  <a:pt x="952500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04051" y="3798823"/>
            <a:ext cx="806450" cy="714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80126" y="4200461"/>
            <a:ext cx="806450" cy="715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580126" y="3441700"/>
            <a:ext cx="806450" cy="714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48200" y="4219511"/>
            <a:ext cx="806450" cy="7159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46676" y="3403600"/>
            <a:ext cx="806450" cy="714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49300" y="3398773"/>
            <a:ext cx="2151126" cy="17335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06750" y="125348"/>
            <a:ext cx="2247900" cy="2247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930400" y="1911604"/>
            <a:ext cx="1040130" cy="1222375"/>
          </a:xfrm>
          <a:custGeom>
            <a:avLst/>
            <a:gdLst/>
            <a:ahLst/>
            <a:cxnLst/>
            <a:rect l="l" t="t" r="r" b="b"/>
            <a:pathLst>
              <a:path w="1040130" h="1222375">
                <a:moveTo>
                  <a:pt x="301117" y="761365"/>
                </a:moveTo>
                <a:lnTo>
                  <a:pt x="0" y="1222248"/>
                </a:lnTo>
                <a:lnTo>
                  <a:pt x="404241" y="848487"/>
                </a:lnTo>
                <a:lnTo>
                  <a:pt x="378460" y="826643"/>
                </a:lnTo>
                <a:lnTo>
                  <a:pt x="415267" y="783082"/>
                </a:lnTo>
                <a:lnTo>
                  <a:pt x="326898" y="783082"/>
                </a:lnTo>
                <a:lnTo>
                  <a:pt x="301117" y="761365"/>
                </a:lnTo>
                <a:close/>
              </a:path>
              <a:path w="1040130" h="1222375">
                <a:moveTo>
                  <a:pt x="988568" y="0"/>
                </a:moveTo>
                <a:lnTo>
                  <a:pt x="326898" y="783082"/>
                </a:lnTo>
                <a:lnTo>
                  <a:pt x="415267" y="783082"/>
                </a:lnTo>
                <a:lnTo>
                  <a:pt x="1040130" y="43561"/>
                </a:lnTo>
                <a:lnTo>
                  <a:pt x="988568" y="0"/>
                </a:lnTo>
                <a:close/>
              </a:path>
            </a:pathLst>
          </a:custGeom>
          <a:solidFill>
            <a:srgbClr val="FF66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930400" y="1911604"/>
            <a:ext cx="1040130" cy="1222375"/>
          </a:xfrm>
          <a:custGeom>
            <a:avLst/>
            <a:gdLst/>
            <a:ahLst/>
            <a:cxnLst/>
            <a:rect l="l" t="t" r="r" b="b"/>
            <a:pathLst>
              <a:path w="1040130" h="1222375">
                <a:moveTo>
                  <a:pt x="1040130" y="43561"/>
                </a:moveTo>
                <a:lnTo>
                  <a:pt x="378460" y="826643"/>
                </a:lnTo>
                <a:lnTo>
                  <a:pt x="404241" y="848487"/>
                </a:lnTo>
                <a:lnTo>
                  <a:pt x="0" y="1222248"/>
                </a:lnTo>
                <a:lnTo>
                  <a:pt x="301117" y="761365"/>
                </a:lnTo>
                <a:lnTo>
                  <a:pt x="326898" y="783082"/>
                </a:lnTo>
                <a:lnTo>
                  <a:pt x="988568" y="0"/>
                </a:lnTo>
                <a:lnTo>
                  <a:pt x="1040130" y="435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410969" y="5270246"/>
            <a:ext cx="729615" cy="314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latin typeface="Arial"/>
                <a:cs typeface="Arial"/>
              </a:rPr>
              <a:t>F</a:t>
            </a:r>
            <a:r>
              <a:rPr dirty="0" sz="2000" spc="-5" b="1">
                <a:latin typeface="Arial"/>
                <a:cs typeface="Arial"/>
              </a:rPr>
              <a:t>i</a:t>
            </a:r>
            <a:r>
              <a:rPr dirty="0" sz="2000" b="1">
                <a:latin typeface="Arial"/>
                <a:cs typeface="Arial"/>
              </a:rPr>
              <a:t>b</a:t>
            </a:r>
            <a:r>
              <a:rPr dirty="0" sz="2000" spc="-15" b="1">
                <a:latin typeface="Arial"/>
                <a:cs typeface="Arial"/>
              </a:rPr>
              <a:t>r</a:t>
            </a:r>
            <a:r>
              <a:rPr dirty="0" sz="2000" spc="-5" b="1">
                <a:latin typeface="Arial"/>
                <a:cs typeface="Arial"/>
              </a:rPr>
              <a:t>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64863" y="5293995"/>
            <a:ext cx="3264535" cy="314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5" b="1">
                <a:latin typeface="Arial"/>
                <a:cs typeface="Arial"/>
              </a:rPr>
              <a:t>Fibrin degradation</a:t>
            </a:r>
            <a:r>
              <a:rPr dirty="0" sz="2000" spc="-35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product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3350" y="1844675"/>
            <a:ext cx="61341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73351" y="609600"/>
            <a:ext cx="2953512" cy="902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90415" y="609600"/>
            <a:ext cx="722376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76344" y="609600"/>
            <a:ext cx="2822448" cy="90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67410" rIns="0" bIns="0" rtlCol="0" vert="horz">
            <a:spAutoFit/>
          </a:bodyPr>
          <a:lstStyle/>
          <a:p>
            <a:pPr marL="691515">
              <a:lnSpc>
                <a:spcPct val="100000"/>
              </a:lnSpc>
            </a:pPr>
            <a:r>
              <a:rPr dirty="0" spc="-10"/>
              <a:t>Haemostatic</a:t>
            </a:r>
            <a:r>
              <a:rPr dirty="0" spc="30"/>
              <a:t> </a:t>
            </a:r>
            <a:r>
              <a:rPr dirty="0" spc="-10"/>
              <a:t>Mechanisms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087" y="1174750"/>
            <a:ext cx="3619500" cy="5133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2325" y="1169987"/>
            <a:ext cx="3629025" cy="5143500"/>
          </a:xfrm>
          <a:custGeom>
            <a:avLst/>
            <a:gdLst/>
            <a:ahLst/>
            <a:cxnLst/>
            <a:rect l="l" t="t" r="r" b="b"/>
            <a:pathLst>
              <a:path w="3629025" h="5143500">
                <a:moveTo>
                  <a:pt x="0" y="5143500"/>
                </a:moveTo>
                <a:lnTo>
                  <a:pt x="3629025" y="5143500"/>
                </a:lnTo>
                <a:lnTo>
                  <a:pt x="3629025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877815" y="1186560"/>
            <a:ext cx="3604895" cy="5242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6870" indent="-344170">
              <a:lnSpc>
                <a:spcPts val="2735"/>
              </a:lnSpc>
              <a:buFont typeface="Arial"/>
              <a:buChar char="•"/>
              <a:tabLst>
                <a:tab pos="357505" algn="l"/>
              </a:tabLst>
            </a:pPr>
            <a:r>
              <a:rPr dirty="0" sz="2400" spc="-5">
                <a:latin typeface="Arial"/>
                <a:cs typeface="Arial"/>
              </a:rPr>
              <a:t>Excessive </a:t>
            </a:r>
            <a:r>
              <a:rPr dirty="0" sz="2400">
                <a:latin typeface="Arial"/>
                <a:cs typeface="Arial"/>
              </a:rPr>
              <a:t>bleeding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can</a:t>
            </a:r>
            <a:endParaRPr sz="2400">
              <a:latin typeface="Arial"/>
              <a:cs typeface="Arial"/>
            </a:endParaRPr>
          </a:p>
          <a:p>
            <a:pPr marL="356870">
              <a:lnSpc>
                <a:spcPts val="2735"/>
              </a:lnSpc>
            </a:pPr>
            <a:r>
              <a:rPr dirty="0" sz="2400">
                <a:latin typeface="Arial"/>
                <a:cs typeface="Arial"/>
              </a:rPr>
              <a:t>result</a:t>
            </a:r>
            <a:r>
              <a:rPr dirty="0" sz="2400" spc="-105">
                <a:latin typeface="Arial"/>
                <a:cs typeface="Arial"/>
              </a:rPr>
              <a:t> </a:t>
            </a:r>
            <a:r>
              <a:rPr dirty="0" sz="2400" spc="5">
                <a:latin typeface="Arial"/>
                <a:cs typeface="Arial"/>
              </a:rPr>
              <a:t>from: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3250">
              <a:latin typeface="Times New Roman"/>
              <a:cs typeface="Times New Roman"/>
            </a:endParaRPr>
          </a:p>
          <a:p>
            <a:pPr lvl="1" marL="756285" marR="38100" indent="-286385">
              <a:lnSpc>
                <a:spcPct val="90000"/>
              </a:lnSpc>
              <a:buFont typeface="Arial"/>
              <a:buChar char="–"/>
              <a:tabLst>
                <a:tab pos="756920" algn="l"/>
              </a:tabLst>
            </a:pPr>
            <a:r>
              <a:rPr dirty="0" sz="2400" u="heavy">
                <a:latin typeface="Arial"/>
                <a:cs typeface="Arial"/>
              </a:rPr>
              <a:t>Platelet </a:t>
            </a:r>
            <a:r>
              <a:rPr dirty="0" sz="2400" spc="5" u="heavy">
                <a:latin typeface="Arial"/>
                <a:cs typeface="Arial"/>
              </a:rPr>
              <a:t>defects</a:t>
            </a:r>
            <a:r>
              <a:rPr dirty="0" sz="2400" spc="5">
                <a:latin typeface="Arial"/>
                <a:cs typeface="Arial"/>
              </a:rPr>
              <a:t>:  </a:t>
            </a:r>
            <a:r>
              <a:rPr dirty="0" sz="2400">
                <a:latin typeface="Arial"/>
                <a:cs typeface="Arial"/>
              </a:rPr>
              <a:t>deficiency </a:t>
            </a:r>
            <a:r>
              <a:rPr dirty="0" sz="2400" spc="-5">
                <a:latin typeface="Arial"/>
                <a:cs typeface="Arial"/>
              </a:rPr>
              <a:t>in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number  </a:t>
            </a:r>
            <a:r>
              <a:rPr dirty="0" sz="2400" spc="-5">
                <a:latin typeface="Arial"/>
                <a:cs typeface="Arial"/>
              </a:rPr>
              <a:t>(thrombocytopenia)  </a:t>
            </a:r>
            <a:r>
              <a:rPr dirty="0" sz="2400">
                <a:latin typeface="Arial"/>
                <a:cs typeface="Arial"/>
              </a:rPr>
              <a:t>or </a:t>
            </a:r>
            <a:r>
              <a:rPr dirty="0" sz="2400" spc="5">
                <a:latin typeface="Arial"/>
                <a:cs typeface="Arial"/>
              </a:rPr>
              <a:t>defect </a:t>
            </a:r>
            <a:r>
              <a:rPr dirty="0" sz="2400" spc="-5">
                <a:latin typeface="Arial"/>
                <a:cs typeface="Arial"/>
              </a:rPr>
              <a:t>in</a:t>
            </a:r>
            <a:r>
              <a:rPr dirty="0" sz="2400" spc="-165">
                <a:latin typeface="Arial"/>
                <a:cs typeface="Arial"/>
              </a:rPr>
              <a:t> </a:t>
            </a:r>
            <a:r>
              <a:rPr dirty="0" sz="2400" spc="5">
                <a:latin typeface="Arial"/>
                <a:cs typeface="Arial"/>
              </a:rPr>
              <a:t>function.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9"/>
              </a:spcBef>
              <a:buFont typeface="Arial"/>
              <a:buChar char="–"/>
            </a:pPr>
            <a:endParaRPr sz="3000">
              <a:latin typeface="Times New Roman"/>
              <a:cs typeface="Times New Roman"/>
            </a:endParaRPr>
          </a:p>
          <a:p>
            <a:pPr lvl="1" marL="756285" indent="-286385">
              <a:lnSpc>
                <a:spcPts val="2735"/>
              </a:lnSpc>
              <a:buFont typeface="Arial"/>
              <a:buChar char="–"/>
              <a:tabLst>
                <a:tab pos="756920" algn="l"/>
              </a:tabLst>
            </a:pPr>
            <a:r>
              <a:rPr dirty="0" sz="2400" u="heavy">
                <a:latin typeface="Arial"/>
                <a:cs typeface="Arial"/>
              </a:rPr>
              <a:t>Coagulation</a:t>
            </a:r>
            <a:r>
              <a:rPr dirty="0" sz="2400" spc="-80" u="heavy">
                <a:latin typeface="Arial"/>
                <a:cs typeface="Arial"/>
              </a:rPr>
              <a:t> </a:t>
            </a:r>
            <a:r>
              <a:rPr dirty="0" sz="2400" spc="5" u="heavy">
                <a:latin typeface="Arial"/>
                <a:cs typeface="Arial"/>
              </a:rPr>
              <a:t>factors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ts val="2735"/>
              </a:lnSpc>
            </a:pPr>
            <a:r>
              <a:rPr dirty="0" sz="2400" u="heavy">
                <a:latin typeface="Arial"/>
                <a:cs typeface="Arial"/>
              </a:rPr>
              <a:t>defect:</a:t>
            </a:r>
            <a:endParaRPr sz="2400">
              <a:latin typeface="Arial"/>
              <a:cs typeface="Arial"/>
            </a:endParaRPr>
          </a:p>
          <a:p>
            <a:pPr marL="722630" marR="309245">
              <a:lnSpc>
                <a:spcPct val="110000"/>
              </a:lnSpc>
            </a:pPr>
            <a:r>
              <a:rPr dirty="0" sz="2400">
                <a:latin typeface="Arial"/>
                <a:cs typeface="Arial"/>
              </a:rPr>
              <a:t>Deficiency </a:t>
            </a:r>
            <a:r>
              <a:rPr dirty="0" sz="2400" spc="-5">
                <a:latin typeface="Arial"/>
                <a:cs typeface="Arial"/>
              </a:rPr>
              <a:t>in  </a:t>
            </a:r>
            <a:r>
              <a:rPr dirty="0" sz="2400">
                <a:latin typeface="Arial"/>
                <a:cs typeface="Arial"/>
              </a:rPr>
              <a:t>coagulation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factors  </a:t>
            </a:r>
            <a:r>
              <a:rPr dirty="0" sz="2400" spc="-5">
                <a:latin typeface="Arial"/>
                <a:cs typeface="Arial"/>
              </a:rPr>
              <a:t>(e.g.</a:t>
            </a:r>
            <a:r>
              <a:rPr dirty="0" sz="2400" spc="-8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hemophilia).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400" u="heavy">
                <a:latin typeface="Arial"/>
                <a:cs typeface="Arial"/>
              </a:rPr>
              <a:t>Vitamin K</a:t>
            </a:r>
            <a:r>
              <a:rPr dirty="0" sz="2400" spc="-90" u="heavy">
                <a:latin typeface="Arial"/>
                <a:cs typeface="Arial"/>
              </a:rPr>
              <a:t> </a:t>
            </a:r>
            <a:r>
              <a:rPr dirty="0" sz="2400" u="heavy">
                <a:latin typeface="Arial"/>
                <a:cs typeface="Arial"/>
              </a:rPr>
              <a:t>deficiency</a:t>
            </a:r>
            <a:r>
              <a:rPr dirty="0" sz="240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84120" y="24383"/>
            <a:ext cx="4215383" cy="908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68295" y="24383"/>
            <a:ext cx="655319" cy="908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28976" y="148082"/>
            <a:ext cx="3697604" cy="49657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>
                <a:latin typeface="Arial"/>
                <a:cs typeface="Arial"/>
              </a:rPr>
              <a:t>Bleeding</a:t>
            </a:r>
            <a:r>
              <a:rPr dirty="0" spc="-55">
                <a:latin typeface="Arial"/>
                <a:cs typeface="Arial"/>
              </a:rPr>
              <a:t> </a:t>
            </a:r>
            <a:r>
              <a:rPr dirty="0" spc="-10">
                <a:latin typeface="Arial"/>
                <a:cs typeface="Arial"/>
              </a:rPr>
              <a:t>disorders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9295" y="585216"/>
            <a:ext cx="3678935" cy="627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67000" y="585216"/>
            <a:ext cx="457200" cy="627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915157" y="670686"/>
            <a:ext cx="3325495" cy="345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5" b="1">
                <a:latin typeface="Arial"/>
                <a:cs typeface="Arial"/>
              </a:rPr>
              <a:t>Cont. </a:t>
            </a:r>
            <a:r>
              <a:rPr dirty="0" sz="2200" b="1">
                <a:latin typeface="Arial"/>
                <a:cs typeface="Arial"/>
              </a:rPr>
              <a:t>bleeding</a:t>
            </a:r>
            <a:r>
              <a:rPr dirty="0" sz="2200" spc="-3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disorders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8540" y="1557401"/>
            <a:ext cx="2047239" cy="3962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95910" indent="-283210">
              <a:lnSpc>
                <a:spcPct val="100000"/>
              </a:lnSpc>
              <a:buFont typeface="Arial"/>
              <a:buChar char="•"/>
              <a:tabLst>
                <a:tab pos="296545" algn="l"/>
              </a:tabLst>
            </a:pPr>
            <a:r>
              <a:rPr dirty="0" sz="2600" spc="-5" b="0" u="heavy">
                <a:latin typeface="Arial"/>
                <a:cs typeface="Arial"/>
              </a:rPr>
              <a:t>Hemo</a:t>
            </a:r>
            <a:r>
              <a:rPr dirty="0" sz="2600" spc="-20" b="0" u="heavy">
                <a:latin typeface="Arial"/>
                <a:cs typeface="Arial"/>
              </a:rPr>
              <a:t>p</a:t>
            </a:r>
            <a:r>
              <a:rPr dirty="0" sz="2600" spc="-5" b="0" u="heavy">
                <a:latin typeface="Arial"/>
                <a:cs typeface="Arial"/>
              </a:rPr>
              <a:t>hilia</a:t>
            </a:r>
            <a:r>
              <a:rPr dirty="0" sz="2600" spc="-5" b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540" y="1955672"/>
            <a:ext cx="7986395" cy="3291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70230" indent="-237490">
              <a:lnSpc>
                <a:spcPct val="100000"/>
              </a:lnSpc>
              <a:buChar char="–"/>
              <a:tabLst>
                <a:tab pos="570865" algn="l"/>
              </a:tabLst>
            </a:pPr>
            <a:r>
              <a:rPr dirty="0" sz="2200">
                <a:latin typeface="Arial"/>
                <a:cs typeface="Arial"/>
              </a:rPr>
              <a:t>↑ </a:t>
            </a:r>
            <a:r>
              <a:rPr dirty="0" sz="2200" spc="-5">
                <a:latin typeface="Arial"/>
                <a:cs typeface="Arial"/>
              </a:rPr>
              <a:t>bleeding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tendency.</a:t>
            </a:r>
            <a:endParaRPr sz="2200">
              <a:latin typeface="Arial"/>
              <a:cs typeface="Arial"/>
            </a:endParaRPr>
          </a:p>
          <a:p>
            <a:pPr marL="570230" indent="-237490">
              <a:lnSpc>
                <a:spcPct val="100000"/>
              </a:lnSpc>
              <a:buFont typeface="Arial"/>
              <a:buChar char="–"/>
              <a:tabLst>
                <a:tab pos="570865" algn="l"/>
              </a:tabLst>
            </a:pPr>
            <a:r>
              <a:rPr dirty="0" sz="2200" spc="5">
                <a:latin typeface="Arial"/>
                <a:cs typeface="Arial"/>
              </a:rPr>
              <a:t>X-linked</a:t>
            </a:r>
            <a:r>
              <a:rPr dirty="0" sz="2200" spc="-1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disease.</a:t>
            </a:r>
            <a:endParaRPr sz="2200">
              <a:latin typeface="Arial"/>
              <a:cs typeface="Arial"/>
            </a:endParaRPr>
          </a:p>
          <a:p>
            <a:pPr marL="570230" indent="-237490">
              <a:lnSpc>
                <a:spcPct val="100000"/>
              </a:lnSpc>
              <a:buFont typeface="Arial"/>
              <a:buChar char="–"/>
              <a:tabLst>
                <a:tab pos="570865" algn="l"/>
              </a:tabLst>
            </a:pPr>
            <a:r>
              <a:rPr dirty="0" sz="2200" spc="5">
                <a:latin typeface="Arial"/>
                <a:cs typeface="Arial"/>
              </a:rPr>
              <a:t>Affects</a:t>
            </a:r>
            <a:r>
              <a:rPr dirty="0" sz="2200" spc="-1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males.</a:t>
            </a:r>
            <a:endParaRPr sz="2200">
              <a:latin typeface="Arial"/>
              <a:cs typeface="Arial"/>
            </a:endParaRPr>
          </a:p>
          <a:p>
            <a:pPr marL="570230" indent="-237490">
              <a:lnSpc>
                <a:spcPts val="2375"/>
              </a:lnSpc>
              <a:buFont typeface="Arial"/>
              <a:buChar char="–"/>
              <a:tabLst>
                <a:tab pos="570865" algn="l"/>
              </a:tabLst>
            </a:pPr>
            <a:r>
              <a:rPr dirty="0" sz="2200">
                <a:latin typeface="Arial"/>
                <a:cs typeface="Arial"/>
              </a:rPr>
              <a:t>85% due </a:t>
            </a:r>
            <a:r>
              <a:rPr dirty="0" sz="2200" spc="5">
                <a:latin typeface="Arial"/>
                <a:cs typeface="Arial"/>
              </a:rPr>
              <a:t>to </a:t>
            </a:r>
            <a:r>
              <a:rPr dirty="0" sz="2200">
                <a:latin typeface="Arial"/>
                <a:cs typeface="Arial"/>
              </a:rPr>
              <a:t>FVIII deficiency </a:t>
            </a:r>
            <a:r>
              <a:rPr dirty="0" sz="2200" spc="-5">
                <a:latin typeface="Arial"/>
                <a:cs typeface="Arial"/>
              </a:rPr>
              <a:t>(hemophilia </a:t>
            </a:r>
            <a:r>
              <a:rPr dirty="0" sz="2200">
                <a:latin typeface="Arial"/>
                <a:cs typeface="Arial"/>
              </a:rPr>
              <a:t>A), and 15% due</a:t>
            </a:r>
            <a:r>
              <a:rPr dirty="0" sz="2200" spc="-80">
                <a:latin typeface="Arial"/>
                <a:cs typeface="Arial"/>
              </a:rPr>
              <a:t> </a:t>
            </a:r>
            <a:r>
              <a:rPr dirty="0" sz="2200" spc="5">
                <a:latin typeface="Arial"/>
                <a:cs typeface="Arial"/>
              </a:rPr>
              <a:t>to</a:t>
            </a:r>
            <a:endParaRPr sz="2200">
              <a:latin typeface="Arial"/>
              <a:cs typeface="Arial"/>
            </a:endParaRPr>
          </a:p>
          <a:p>
            <a:pPr marL="570230">
              <a:lnSpc>
                <a:spcPts val="2375"/>
              </a:lnSpc>
            </a:pPr>
            <a:r>
              <a:rPr dirty="0" sz="2200">
                <a:latin typeface="Arial"/>
                <a:cs typeface="Arial"/>
              </a:rPr>
              <a:t>FIX deficiency </a:t>
            </a:r>
            <a:r>
              <a:rPr dirty="0" sz="2200" spc="-5">
                <a:latin typeface="Arial"/>
                <a:cs typeface="Arial"/>
              </a:rPr>
              <a:t>(hemophilia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B).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2250">
              <a:latin typeface="Times New Roman"/>
              <a:cs typeface="Times New Roman"/>
            </a:endParaRPr>
          </a:p>
          <a:p>
            <a:pPr marL="295910" indent="-283210">
              <a:lnSpc>
                <a:spcPct val="100000"/>
              </a:lnSpc>
              <a:buFont typeface="Arial"/>
              <a:buChar char="•"/>
              <a:tabLst>
                <a:tab pos="296545" algn="l"/>
              </a:tabLst>
            </a:pPr>
            <a:r>
              <a:rPr dirty="0" sz="2600" spc="-5" u="heavy">
                <a:latin typeface="Arial"/>
                <a:cs typeface="Arial"/>
              </a:rPr>
              <a:t>Vitamin </a:t>
            </a:r>
            <a:r>
              <a:rPr dirty="0" sz="2600" spc="-10" u="heavy">
                <a:latin typeface="Arial"/>
                <a:cs typeface="Arial"/>
              </a:rPr>
              <a:t>K </a:t>
            </a:r>
            <a:r>
              <a:rPr dirty="0" sz="2600" spc="-5" u="heavy">
                <a:latin typeface="Arial"/>
                <a:cs typeface="Arial"/>
              </a:rPr>
              <a:t>deficiency </a:t>
            </a:r>
            <a:r>
              <a:rPr dirty="0" sz="2600" spc="-10" u="heavy">
                <a:latin typeface="Arial"/>
                <a:cs typeface="Arial"/>
              </a:rPr>
              <a:t>&amp; liver</a:t>
            </a:r>
            <a:r>
              <a:rPr dirty="0" sz="2600" spc="105" u="heavy">
                <a:latin typeface="Arial"/>
                <a:cs typeface="Arial"/>
              </a:rPr>
              <a:t> </a:t>
            </a:r>
            <a:r>
              <a:rPr dirty="0" sz="2600" spc="-5" u="heavy">
                <a:latin typeface="Arial"/>
                <a:cs typeface="Arial"/>
              </a:rPr>
              <a:t>disease:</a:t>
            </a:r>
            <a:endParaRPr sz="2600">
              <a:latin typeface="Arial"/>
              <a:cs typeface="Arial"/>
            </a:endParaRPr>
          </a:p>
          <a:p>
            <a:pPr lvl="1" marL="570230" indent="-237490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570865" algn="l"/>
              </a:tabLst>
            </a:pPr>
            <a:r>
              <a:rPr dirty="0" sz="2200">
                <a:latin typeface="Arial"/>
                <a:cs typeface="Arial"/>
              </a:rPr>
              <a:t>Almost </a:t>
            </a:r>
            <a:r>
              <a:rPr dirty="0" sz="2200" spc="-5">
                <a:latin typeface="Arial"/>
                <a:cs typeface="Arial"/>
              </a:rPr>
              <a:t>all </a:t>
            </a:r>
            <a:r>
              <a:rPr dirty="0" sz="2200">
                <a:latin typeface="Arial"/>
                <a:cs typeface="Arial"/>
              </a:rPr>
              <a:t>coagulation </a:t>
            </a:r>
            <a:r>
              <a:rPr dirty="0" sz="2200" spc="5">
                <a:latin typeface="Arial"/>
                <a:cs typeface="Arial"/>
              </a:rPr>
              <a:t>factors </a:t>
            </a:r>
            <a:r>
              <a:rPr dirty="0" sz="2200">
                <a:latin typeface="Arial"/>
                <a:cs typeface="Arial"/>
              </a:rPr>
              <a:t>are </a:t>
            </a:r>
            <a:r>
              <a:rPr dirty="0" sz="2200" spc="-5">
                <a:latin typeface="Arial"/>
                <a:cs typeface="Arial"/>
              </a:rPr>
              <a:t>synthesized in </a:t>
            </a:r>
            <a:r>
              <a:rPr dirty="0" sz="2200" spc="5">
                <a:latin typeface="Arial"/>
                <a:cs typeface="Arial"/>
              </a:rPr>
              <a:t>the</a:t>
            </a:r>
            <a:r>
              <a:rPr dirty="0" sz="2200" spc="-7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liver.</a:t>
            </a:r>
            <a:endParaRPr sz="2200">
              <a:latin typeface="Arial"/>
              <a:cs typeface="Arial"/>
            </a:endParaRPr>
          </a:p>
          <a:p>
            <a:pPr lvl="1" marL="570230" indent="-237490">
              <a:lnSpc>
                <a:spcPts val="2375"/>
              </a:lnSpc>
              <a:buFont typeface="Arial"/>
              <a:buChar char="–"/>
              <a:tabLst>
                <a:tab pos="570865" algn="l"/>
              </a:tabLst>
            </a:pPr>
            <a:r>
              <a:rPr dirty="0" sz="2200">
                <a:latin typeface="Arial"/>
                <a:cs typeface="Arial"/>
              </a:rPr>
              <a:t>Prothrombin, FVII, </a:t>
            </a:r>
            <a:r>
              <a:rPr dirty="0" sz="2200" spc="5">
                <a:latin typeface="Arial"/>
                <a:cs typeface="Arial"/>
              </a:rPr>
              <a:t>FIX, &amp; FX </a:t>
            </a:r>
            <a:r>
              <a:rPr dirty="0" sz="2200">
                <a:latin typeface="Arial"/>
                <a:cs typeface="Arial"/>
              </a:rPr>
              <a:t>require </a:t>
            </a:r>
            <a:r>
              <a:rPr dirty="0" sz="2200" spc="-5">
                <a:latin typeface="Arial"/>
                <a:cs typeface="Arial"/>
              </a:rPr>
              <a:t>vitamin </a:t>
            </a:r>
            <a:r>
              <a:rPr dirty="0" sz="2200" spc="5">
                <a:latin typeface="Arial"/>
                <a:cs typeface="Arial"/>
              </a:rPr>
              <a:t>K </a:t>
            </a:r>
            <a:r>
              <a:rPr dirty="0" sz="2200" spc="10">
                <a:latin typeface="Arial"/>
                <a:cs typeface="Arial"/>
              </a:rPr>
              <a:t>for</a:t>
            </a:r>
            <a:r>
              <a:rPr dirty="0" sz="2200" spc="-160">
                <a:latin typeface="Arial"/>
                <a:cs typeface="Arial"/>
              </a:rPr>
              <a:t> </a:t>
            </a:r>
            <a:r>
              <a:rPr dirty="0" sz="2200" spc="-5">
                <a:latin typeface="Arial"/>
                <a:cs typeface="Arial"/>
              </a:rPr>
              <a:t>their</a:t>
            </a:r>
            <a:endParaRPr sz="2200">
              <a:latin typeface="Arial"/>
              <a:cs typeface="Arial"/>
            </a:endParaRPr>
          </a:p>
          <a:p>
            <a:pPr marL="570230">
              <a:lnSpc>
                <a:spcPts val="2375"/>
              </a:lnSpc>
            </a:pPr>
            <a:r>
              <a:rPr dirty="0" sz="2200" spc="-5">
                <a:latin typeface="Arial"/>
                <a:cs typeface="Arial"/>
              </a:rPr>
              <a:t>synthesis.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25039" y="5937503"/>
            <a:ext cx="5111496" cy="920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1767" y="54864"/>
            <a:ext cx="5858256" cy="10149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446520" y="54864"/>
            <a:ext cx="883920" cy="1014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26935" y="54864"/>
            <a:ext cx="798576" cy="10149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059168" y="341375"/>
            <a:ext cx="792479" cy="53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522464" y="341375"/>
            <a:ext cx="429768" cy="533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63802" y="178561"/>
            <a:ext cx="5561330" cy="5486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5"/>
              <a:t>Hemostatic</a:t>
            </a:r>
            <a:r>
              <a:rPr dirty="0" sz="3600" spc="-35"/>
              <a:t> </a:t>
            </a:r>
            <a:r>
              <a:rPr dirty="0" sz="3600" spc="-5"/>
              <a:t>Mechanisms-</a:t>
            </a:r>
            <a:endParaRPr sz="3600"/>
          </a:p>
        </p:txBody>
      </p:sp>
      <p:sp>
        <p:nvSpPr>
          <p:cNvPr id="8" name="object 8"/>
          <p:cNvSpPr txBox="1"/>
          <p:nvPr/>
        </p:nvSpPr>
        <p:spPr>
          <a:xfrm>
            <a:off x="7195819" y="407161"/>
            <a:ext cx="489584" cy="289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5" b="1">
                <a:latin typeface="Comic Sans MS"/>
                <a:cs typeface="Comic Sans MS"/>
              </a:rPr>
              <a:t>c</a:t>
            </a:r>
            <a:r>
              <a:rPr dirty="0" sz="1800" spc="-15" b="1">
                <a:latin typeface="Comic Sans MS"/>
                <a:cs typeface="Comic Sans MS"/>
              </a:rPr>
              <a:t>o</a:t>
            </a:r>
            <a:r>
              <a:rPr dirty="0" sz="1800" spc="-10" b="1">
                <a:latin typeface="Comic Sans MS"/>
                <a:cs typeface="Comic Sans MS"/>
              </a:rPr>
              <a:t>n</a:t>
            </a:r>
            <a:r>
              <a:rPr dirty="0" sz="1800" b="1">
                <a:latin typeface="Comic Sans MS"/>
                <a:cs typeface="Comic Sans MS"/>
              </a:rPr>
              <a:t>t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3" y="927861"/>
            <a:ext cx="4687570" cy="2343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73405">
              <a:lnSpc>
                <a:spcPct val="100000"/>
              </a:lnSpc>
            </a:pPr>
            <a:r>
              <a:rPr dirty="0" sz="4000" spc="-5" b="1">
                <a:latin typeface="Comic Sans MS"/>
                <a:cs typeface="Comic Sans MS"/>
              </a:rPr>
              <a:t>1.</a:t>
            </a:r>
            <a:r>
              <a:rPr dirty="0" sz="4000" spc="-5" b="1" u="heavy">
                <a:latin typeface="Comic Sans MS"/>
                <a:cs typeface="Comic Sans MS"/>
              </a:rPr>
              <a:t>Vessel</a:t>
            </a:r>
            <a:r>
              <a:rPr dirty="0" sz="4000" spc="-30" b="1" u="heavy">
                <a:latin typeface="Comic Sans MS"/>
                <a:cs typeface="Comic Sans MS"/>
              </a:rPr>
              <a:t> </a:t>
            </a:r>
            <a:r>
              <a:rPr dirty="0" sz="4000" spc="-5" b="1" u="heavy">
                <a:latin typeface="Comic Sans MS"/>
                <a:cs typeface="Comic Sans MS"/>
              </a:rPr>
              <a:t>wall</a:t>
            </a:r>
            <a:endParaRPr sz="4000">
              <a:latin typeface="Comic Sans MS"/>
              <a:cs typeface="Comic Sans MS"/>
            </a:endParaRPr>
          </a:p>
          <a:p>
            <a:pPr marL="622300" marR="5080" indent="-609600">
              <a:lnSpc>
                <a:spcPct val="100000"/>
              </a:lnSpc>
              <a:spcBef>
                <a:spcPts val="665"/>
              </a:spcBef>
              <a:buFont typeface="Comic Sans MS"/>
              <a:buChar char="•"/>
              <a:tabLst>
                <a:tab pos="622935" algn="l"/>
              </a:tabLst>
            </a:pPr>
            <a:r>
              <a:rPr dirty="0" sz="2400" spc="-5" b="1">
                <a:latin typeface="Comic Sans MS"/>
                <a:cs typeface="Comic Sans MS"/>
              </a:rPr>
              <a:t>Immediately After injury</a:t>
            </a:r>
            <a:r>
              <a:rPr dirty="0" sz="2400" spc="-80" b="1">
                <a:latin typeface="Comic Sans MS"/>
                <a:cs typeface="Comic Sans MS"/>
              </a:rPr>
              <a:t> </a:t>
            </a:r>
            <a:r>
              <a:rPr dirty="0" sz="2400" b="1">
                <a:latin typeface="Comic Sans MS"/>
                <a:cs typeface="Comic Sans MS"/>
              </a:rPr>
              <a:t>a  </a:t>
            </a:r>
            <a:r>
              <a:rPr dirty="0" sz="2400" spc="-5" b="1">
                <a:latin typeface="Comic Sans MS"/>
                <a:cs typeface="Comic Sans MS"/>
              </a:rPr>
              <a:t>localized</a:t>
            </a:r>
            <a:endParaRPr sz="2400">
              <a:latin typeface="Comic Sans MS"/>
              <a:cs typeface="Comic Sans MS"/>
            </a:endParaRPr>
          </a:p>
          <a:p>
            <a:pPr marL="622300">
              <a:lnSpc>
                <a:spcPts val="4250"/>
              </a:lnSpc>
            </a:pPr>
            <a:r>
              <a:rPr dirty="0" sz="3600" b="1">
                <a:latin typeface="Comic Sans MS"/>
                <a:cs typeface="Comic Sans MS"/>
              </a:rPr>
              <a:t>Vasoconstriction</a:t>
            </a:r>
            <a:endParaRPr sz="3600">
              <a:latin typeface="Comic Sans MS"/>
              <a:cs typeface="Comic Sans MS"/>
            </a:endParaRPr>
          </a:p>
          <a:p>
            <a:pPr marL="192405">
              <a:lnSpc>
                <a:spcPct val="100000"/>
              </a:lnSpc>
              <a:spcBef>
                <a:spcPts val="570"/>
              </a:spcBef>
              <a:tabLst>
                <a:tab pos="725805" algn="l"/>
              </a:tabLst>
            </a:pPr>
            <a:r>
              <a:rPr dirty="0" sz="2000" spc="-5">
                <a:latin typeface="Comic Sans MS"/>
                <a:cs typeface="Comic Sans MS"/>
              </a:rPr>
              <a:t>–	</a:t>
            </a:r>
            <a:r>
              <a:rPr dirty="0" sz="2000" spc="-15" b="1">
                <a:latin typeface="Comic Sans MS"/>
                <a:cs typeface="Comic Sans MS"/>
              </a:rPr>
              <a:t>Mechanism: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3300" y="3331717"/>
            <a:ext cx="4516120" cy="1356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buFont typeface="Comic Sans MS"/>
              <a:buChar char="•"/>
              <a:tabLst>
                <a:tab pos="469900" algn="l"/>
              </a:tabLst>
            </a:pPr>
            <a:r>
              <a:rPr dirty="0" sz="2000" spc="-10" b="1">
                <a:latin typeface="Comic Sans MS"/>
                <a:cs typeface="Comic Sans MS"/>
              </a:rPr>
              <a:t>Systemic release </a:t>
            </a:r>
            <a:r>
              <a:rPr dirty="0" sz="2000" spc="-5" b="1">
                <a:latin typeface="Comic Sans MS"/>
                <a:cs typeface="Comic Sans MS"/>
              </a:rPr>
              <a:t>of</a:t>
            </a:r>
            <a:r>
              <a:rPr dirty="0" sz="2000" spc="-20" b="1">
                <a:latin typeface="Comic Sans MS"/>
                <a:cs typeface="Comic Sans MS"/>
              </a:rPr>
              <a:t> </a:t>
            </a:r>
            <a:r>
              <a:rPr dirty="0" sz="2000" spc="-10" b="1">
                <a:latin typeface="Comic Sans MS"/>
                <a:cs typeface="Comic Sans MS"/>
              </a:rPr>
              <a:t>adrenaline</a:t>
            </a:r>
            <a:endParaRPr sz="2000">
              <a:latin typeface="Comic Sans MS"/>
              <a:cs typeface="Comic Sans MS"/>
            </a:endParaRPr>
          </a:p>
          <a:p>
            <a:pPr marL="469900" indent="-457200">
              <a:lnSpc>
                <a:spcPct val="100000"/>
              </a:lnSpc>
              <a:spcBef>
                <a:spcPts val="480"/>
              </a:spcBef>
              <a:buFont typeface="Comic Sans MS"/>
              <a:buChar char="•"/>
              <a:tabLst>
                <a:tab pos="469900" algn="l"/>
              </a:tabLst>
            </a:pPr>
            <a:r>
              <a:rPr dirty="0" sz="2000" spc="-15" b="1">
                <a:latin typeface="Comic Sans MS"/>
                <a:cs typeface="Comic Sans MS"/>
              </a:rPr>
              <a:t>Nervous</a:t>
            </a:r>
            <a:r>
              <a:rPr dirty="0" sz="2000" spc="-25" b="1">
                <a:latin typeface="Comic Sans MS"/>
                <a:cs typeface="Comic Sans MS"/>
              </a:rPr>
              <a:t> </a:t>
            </a:r>
            <a:r>
              <a:rPr dirty="0" sz="2000" spc="-10" b="1">
                <a:latin typeface="Comic Sans MS"/>
                <a:cs typeface="Comic Sans MS"/>
              </a:rPr>
              <a:t>factors</a:t>
            </a:r>
            <a:endParaRPr sz="2000">
              <a:latin typeface="Comic Sans MS"/>
              <a:cs typeface="Comic Sans MS"/>
            </a:endParaRPr>
          </a:p>
          <a:p>
            <a:pPr marL="469900" marR="5080" indent="-457200">
              <a:lnSpc>
                <a:spcPct val="100000"/>
              </a:lnSpc>
              <a:spcBef>
                <a:spcPts val="480"/>
              </a:spcBef>
              <a:buFont typeface="Comic Sans MS"/>
              <a:buChar char="•"/>
              <a:tabLst>
                <a:tab pos="469900" algn="l"/>
              </a:tabLst>
            </a:pPr>
            <a:r>
              <a:rPr dirty="0" sz="2000" spc="-5" b="1">
                <a:latin typeface="Comic Sans MS"/>
                <a:cs typeface="Comic Sans MS"/>
              </a:rPr>
              <a:t>local </a:t>
            </a:r>
            <a:r>
              <a:rPr dirty="0" sz="2000" spc="-10" b="1">
                <a:latin typeface="Comic Sans MS"/>
                <a:cs typeface="Comic Sans MS"/>
              </a:rPr>
              <a:t>release </a:t>
            </a:r>
            <a:r>
              <a:rPr dirty="0" sz="2000" spc="-5" b="1">
                <a:latin typeface="Comic Sans MS"/>
                <a:cs typeface="Comic Sans MS"/>
              </a:rPr>
              <a:t>of </a:t>
            </a:r>
            <a:r>
              <a:rPr dirty="0" sz="2000" spc="-10" b="1">
                <a:latin typeface="Comic Sans MS"/>
                <a:cs typeface="Comic Sans MS"/>
              </a:rPr>
              <a:t>thromboxane </a:t>
            </a:r>
            <a:r>
              <a:rPr dirty="0" sz="2000" spc="5" b="1">
                <a:latin typeface="Comic Sans MS"/>
                <a:cs typeface="Comic Sans MS"/>
              </a:rPr>
              <a:t>A2  </a:t>
            </a:r>
            <a:r>
              <a:rPr dirty="0" sz="2000" spc="-10" b="1">
                <a:latin typeface="Comic Sans MS"/>
                <a:cs typeface="Comic Sans MS"/>
              </a:rPr>
              <a:t>&amp; </a:t>
            </a:r>
            <a:r>
              <a:rPr dirty="0" sz="2000" spc="-5" b="1">
                <a:latin typeface="Comic Sans MS"/>
                <a:cs typeface="Comic Sans MS"/>
              </a:rPr>
              <a:t>5HT </a:t>
            </a:r>
            <a:r>
              <a:rPr dirty="0" sz="2000" spc="-10" b="1">
                <a:latin typeface="Comic Sans MS"/>
                <a:cs typeface="Comic Sans MS"/>
              </a:rPr>
              <a:t>by</a:t>
            </a:r>
            <a:r>
              <a:rPr dirty="0" sz="2000" spc="-65" b="1">
                <a:latin typeface="Comic Sans MS"/>
                <a:cs typeface="Comic Sans MS"/>
              </a:rPr>
              <a:t> </a:t>
            </a:r>
            <a:r>
              <a:rPr dirty="0" sz="2000" spc="-10" b="1">
                <a:latin typeface="Comic Sans MS"/>
                <a:cs typeface="Comic Sans MS"/>
              </a:rPr>
              <a:t>platelets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46751" y="1052449"/>
            <a:ext cx="3560699" cy="38322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4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890">
              <a:lnSpc>
                <a:spcPct val="100000"/>
              </a:lnSpc>
            </a:pPr>
            <a:r>
              <a:rPr dirty="0" sz="4400" spc="-10"/>
              <a:t>Hemostatic</a:t>
            </a:r>
            <a:r>
              <a:rPr dirty="0" sz="4400"/>
              <a:t> </a:t>
            </a:r>
            <a:r>
              <a:rPr dirty="0" sz="4400" spc="-10"/>
              <a:t>Mechanisms: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23159" rIns="0" bIns="0" rtlCol="0" vert="horz">
            <a:spAutoFit/>
          </a:bodyPr>
          <a:lstStyle/>
          <a:p>
            <a:pPr marL="865505" indent="-609600">
              <a:lnSpc>
                <a:spcPct val="100000"/>
              </a:lnSpc>
              <a:buFont typeface="Comic Sans MS"/>
              <a:buChar char="•"/>
              <a:tabLst>
                <a:tab pos="865505" algn="l"/>
              </a:tabLst>
            </a:pPr>
            <a:r>
              <a:rPr dirty="0" sz="3600" spc="-5"/>
              <a:t>Mechanisms:</a:t>
            </a:r>
            <a:endParaRPr sz="3600"/>
          </a:p>
          <a:p>
            <a:pPr lvl="1" marL="1627505" indent="-457200">
              <a:lnSpc>
                <a:spcPct val="100000"/>
              </a:lnSpc>
              <a:spcBef>
                <a:spcPts val="865"/>
              </a:spcBef>
              <a:buFont typeface="Comic Sans MS"/>
              <a:buChar char="•"/>
              <a:tabLst>
                <a:tab pos="1628139" algn="l"/>
              </a:tabLst>
            </a:pPr>
            <a:r>
              <a:rPr dirty="0" sz="3600" b="1">
                <a:latin typeface="Comic Sans MS"/>
                <a:cs typeface="Comic Sans MS"/>
              </a:rPr>
              <a:t>Vessel</a:t>
            </a:r>
            <a:r>
              <a:rPr dirty="0" sz="3600" spc="-105" b="1">
                <a:latin typeface="Comic Sans MS"/>
                <a:cs typeface="Comic Sans MS"/>
              </a:rPr>
              <a:t> </a:t>
            </a:r>
            <a:r>
              <a:rPr dirty="0" sz="3600" spc="-5" b="1">
                <a:latin typeface="Comic Sans MS"/>
                <a:cs typeface="Comic Sans MS"/>
              </a:rPr>
              <a:t>wall</a:t>
            </a:r>
            <a:endParaRPr sz="3600">
              <a:latin typeface="Comic Sans MS"/>
              <a:cs typeface="Comic Sans MS"/>
            </a:endParaRPr>
          </a:p>
          <a:p>
            <a:pPr lvl="1" marL="1627505" indent="-457200">
              <a:lnSpc>
                <a:spcPct val="100000"/>
              </a:lnSpc>
              <a:spcBef>
                <a:spcPts val="865"/>
              </a:spcBef>
              <a:buFont typeface="Comic Sans MS"/>
              <a:buChar char="•"/>
              <a:tabLst>
                <a:tab pos="1628139" algn="l"/>
              </a:tabLst>
            </a:pPr>
            <a:r>
              <a:rPr dirty="0" sz="3600" spc="-5" b="1">
                <a:solidFill>
                  <a:srgbClr val="FF0000"/>
                </a:solidFill>
                <a:latin typeface="Comic Sans MS"/>
                <a:cs typeface="Comic Sans MS"/>
              </a:rPr>
              <a:t>Platelet</a:t>
            </a:r>
            <a:endParaRPr sz="3600">
              <a:latin typeface="Comic Sans MS"/>
              <a:cs typeface="Comic Sans MS"/>
            </a:endParaRPr>
          </a:p>
          <a:p>
            <a:pPr lvl="1" marL="1627505" indent="-457200">
              <a:lnSpc>
                <a:spcPct val="100000"/>
              </a:lnSpc>
              <a:spcBef>
                <a:spcPts val="865"/>
              </a:spcBef>
              <a:buFont typeface="Comic Sans MS"/>
              <a:buChar char="•"/>
              <a:tabLst>
                <a:tab pos="1628139" algn="l"/>
              </a:tabLst>
            </a:pPr>
            <a:r>
              <a:rPr dirty="0" sz="3600" spc="-5" b="1">
                <a:latin typeface="Comic Sans MS"/>
                <a:cs typeface="Comic Sans MS"/>
              </a:rPr>
              <a:t>Blood</a:t>
            </a:r>
            <a:r>
              <a:rPr dirty="0" sz="3600" spc="-50" b="1">
                <a:latin typeface="Comic Sans MS"/>
                <a:cs typeface="Comic Sans MS"/>
              </a:rPr>
              <a:t> </a:t>
            </a:r>
            <a:r>
              <a:rPr dirty="0" sz="3600" spc="-5" b="1">
                <a:latin typeface="Comic Sans MS"/>
                <a:cs typeface="Comic Sans MS"/>
              </a:rPr>
              <a:t>coagulation</a:t>
            </a:r>
            <a:endParaRPr sz="3600">
              <a:latin typeface="Comic Sans MS"/>
              <a:cs typeface="Comic Sans MS"/>
            </a:endParaRPr>
          </a:p>
          <a:p>
            <a:pPr lvl="1" marL="1627505" indent="-457200">
              <a:lnSpc>
                <a:spcPct val="100000"/>
              </a:lnSpc>
              <a:spcBef>
                <a:spcPts val="865"/>
              </a:spcBef>
              <a:buFont typeface="Comic Sans MS"/>
              <a:buChar char="•"/>
              <a:tabLst>
                <a:tab pos="1628139" algn="l"/>
              </a:tabLst>
            </a:pPr>
            <a:r>
              <a:rPr dirty="0" sz="3600" b="1">
                <a:latin typeface="Comic Sans MS"/>
                <a:cs typeface="Comic Sans MS"/>
              </a:rPr>
              <a:t>Fibrinolytic</a:t>
            </a:r>
            <a:r>
              <a:rPr dirty="0" sz="3600" spc="-85" b="1">
                <a:latin typeface="Comic Sans MS"/>
                <a:cs typeface="Comic Sans MS"/>
              </a:rPr>
              <a:t> </a:t>
            </a:r>
            <a:r>
              <a:rPr dirty="0" sz="3600" spc="-5" b="1">
                <a:latin typeface="Comic Sans MS"/>
                <a:cs typeface="Comic Sans MS"/>
              </a:rPr>
              <a:t>system</a:t>
            </a:r>
            <a:endParaRPr sz="3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1550" y="1716151"/>
            <a:ext cx="7256526" cy="3728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53438" y="294259"/>
            <a:ext cx="6229985" cy="1237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4000" b="1" u="heavy">
                <a:latin typeface="Comic Sans MS"/>
                <a:cs typeface="Comic Sans MS"/>
              </a:rPr>
              <a:t>Platelet haemostatic</a:t>
            </a:r>
            <a:r>
              <a:rPr dirty="0" sz="4000" spc="-90" b="1" u="heavy">
                <a:latin typeface="Comic Sans MS"/>
                <a:cs typeface="Comic Sans MS"/>
              </a:rPr>
              <a:t> </a:t>
            </a:r>
            <a:r>
              <a:rPr dirty="0" sz="4000" b="1" u="heavy">
                <a:latin typeface="Comic Sans MS"/>
                <a:cs typeface="Comic Sans MS"/>
              </a:rPr>
              <a:t>plug</a:t>
            </a:r>
            <a:endParaRPr sz="40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</a:pPr>
            <a:r>
              <a:rPr dirty="0" sz="4000" b="1" u="heavy">
                <a:latin typeface="Comic Sans MS"/>
                <a:cs typeface="Comic Sans MS"/>
              </a:rPr>
              <a:t>formation</a:t>
            </a:r>
            <a:endParaRPr sz="4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Dr.Abeer AlGhumlas</dc:creator>
  <dc:title>Slide 1</dc:title>
  <dcterms:created xsi:type="dcterms:W3CDTF">2015-10-29T17:16:44Z</dcterms:created>
  <dcterms:modified xsi:type="dcterms:W3CDTF">2015-10-29T17:16:44Z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2015-10-29T00:00:00Z</vt:filetime>
  </property>
</Properties>
</file>