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27353" y="1768221"/>
            <a:ext cx="6889292" cy="1852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297048"/>
            <a:ext cx="3429000" cy="395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029200" y="2297048"/>
            <a:ext cx="3657600" cy="3951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466344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372" y="81788"/>
            <a:ext cx="8109254" cy="1242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60033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5025" y="1202690"/>
            <a:ext cx="7673949" cy="3007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jpg"/><Relationship Id="rId3" Type="http://schemas.openxmlformats.org/officeDocument/2006/relationships/image" Target="../media/image2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jpg"/><Relationship Id="rId9" Type="http://schemas.openxmlformats.org/officeDocument/2006/relationships/image" Target="../media/image5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3335" marR="5080">
              <a:lnSpc>
                <a:spcPct val="100000"/>
              </a:lnSpc>
            </a:pPr>
            <a:r>
              <a:rPr dirty="0" spc="5"/>
              <a:t>Transport </a:t>
            </a:r>
            <a:r>
              <a:rPr dirty="0" spc="-5"/>
              <a:t>of Substances  </a:t>
            </a:r>
            <a:r>
              <a:rPr dirty="0" spc="15"/>
              <a:t>Through </a:t>
            </a:r>
            <a:r>
              <a:rPr dirty="0" spc="-5"/>
              <a:t>the Cell  </a:t>
            </a:r>
            <a:r>
              <a:rPr dirty="0"/>
              <a:t>Membrane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26714" y="3907790"/>
            <a:ext cx="2291080" cy="5213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10">
                <a:solidFill>
                  <a:srgbClr val="17375E"/>
                </a:solidFill>
                <a:latin typeface="Calibri"/>
                <a:cs typeface="Calibri"/>
              </a:rPr>
              <a:t>Dr. </a:t>
            </a:r>
            <a:r>
              <a:rPr dirty="0" sz="3200">
                <a:solidFill>
                  <a:srgbClr val="17375E"/>
                </a:solidFill>
                <a:latin typeface="Calibri"/>
                <a:cs typeface="Calibri"/>
              </a:rPr>
              <a:t>Maha</a:t>
            </a:r>
            <a:r>
              <a:rPr dirty="0" sz="3200" spc="45">
                <a:solidFill>
                  <a:srgbClr val="17375E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17375E"/>
                </a:solidFill>
                <a:latin typeface="Calibri"/>
                <a:cs typeface="Calibri"/>
              </a:rPr>
              <a:t>Saja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5400" y="37338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1219200"/>
            <a:ext cx="4095750" cy="4095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09650" y="1752600"/>
            <a:ext cx="257175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83969" y="570229"/>
            <a:ext cx="1863089" cy="5537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 b="1">
                <a:solidFill>
                  <a:srgbClr val="FF0000"/>
                </a:solidFill>
                <a:latin typeface="Arial Rounded MT Bold"/>
                <a:cs typeface="Arial Rounded MT Bold"/>
              </a:rPr>
              <a:t>Channel</a:t>
            </a:r>
            <a:endParaRPr sz="3600">
              <a:latin typeface="Arial Rounded MT Bold"/>
              <a:cs typeface="Arial Rounded MT Bold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2694" rIns="0" bIns="0" rtlCol="0" vert="horz">
            <a:spAutoFit/>
          </a:bodyPr>
          <a:lstStyle/>
          <a:p>
            <a:pPr marL="5365750">
              <a:lnSpc>
                <a:spcPct val="100000"/>
              </a:lnSpc>
            </a:pPr>
            <a:r>
              <a:rPr dirty="0" sz="3600" spc="-10" b="1">
                <a:solidFill>
                  <a:srgbClr val="FF0000"/>
                </a:solidFill>
                <a:latin typeface="Arial Rounded MT Bold"/>
                <a:cs typeface="Arial Rounded MT Bold"/>
              </a:rPr>
              <a:t>Carrier</a:t>
            </a:r>
            <a:endParaRPr sz="3600"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4343400"/>
            <a:ext cx="7924800" cy="2362200"/>
          </a:xfrm>
          <a:prstGeom prst="rect">
            <a:avLst/>
          </a:prstGeom>
          <a:ln w="9525">
            <a:solidFill>
              <a:srgbClr val="953735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429259" marR="732155" indent="-342265">
              <a:lnSpc>
                <a:spcPts val="2810"/>
              </a:lnSpc>
              <a:spcBef>
                <a:spcPts val="204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600" spc="-15">
                <a:latin typeface="Calibri"/>
                <a:cs typeface="Calibri"/>
              </a:rPr>
              <a:t>Carbohydrates </a:t>
            </a:r>
            <a:r>
              <a:rPr dirty="0" sz="2600">
                <a:latin typeface="Calibri"/>
                <a:cs typeface="Calibri"/>
              </a:rPr>
              <a:t>in the cell </a:t>
            </a:r>
            <a:r>
              <a:rPr dirty="0" sz="2600" spc="-10">
                <a:latin typeface="Calibri"/>
                <a:cs typeface="Calibri"/>
              </a:rPr>
              <a:t>membrane are invariably  attached</a:t>
            </a:r>
            <a:r>
              <a:rPr dirty="0" sz="2600" spc="-114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to:</a:t>
            </a:r>
            <a:endParaRPr sz="26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250"/>
              </a:spcBef>
              <a:buFont typeface="Arial"/>
              <a:buChar char="–"/>
              <a:tabLst>
                <a:tab pos="830580" algn="l"/>
                <a:tab pos="831215" algn="l"/>
              </a:tabLst>
            </a:pPr>
            <a:r>
              <a:rPr dirty="0" sz="2200" spc="-10">
                <a:latin typeface="Calibri"/>
                <a:cs typeface="Calibri"/>
              </a:rPr>
              <a:t>Proteins </a:t>
            </a:r>
            <a:r>
              <a:rPr dirty="0" sz="2200" spc="-5">
                <a:latin typeface="Calibri"/>
                <a:cs typeface="Calibri"/>
              </a:rPr>
              <a:t>→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5">
                <a:latin typeface="Calibri"/>
                <a:cs typeface="Calibri"/>
              </a:rPr>
              <a:t>Glycoproteins</a:t>
            </a:r>
            <a:endParaRPr sz="22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830580" algn="l"/>
                <a:tab pos="831215" algn="l"/>
              </a:tabLst>
            </a:pPr>
            <a:r>
              <a:rPr dirty="0" sz="2200" spc="-5">
                <a:latin typeface="Calibri"/>
                <a:cs typeface="Calibri"/>
              </a:rPr>
              <a:t>Lipids →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Glycolipids</a:t>
            </a:r>
            <a:endParaRPr sz="2200">
              <a:latin typeface="Calibri"/>
              <a:cs typeface="Calibri"/>
            </a:endParaRPr>
          </a:p>
          <a:p>
            <a:pPr marL="429259" indent="-342265">
              <a:lnSpc>
                <a:spcPts val="2965"/>
              </a:lnSpc>
              <a:spcBef>
                <a:spcPts val="284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600" spc="-20">
                <a:latin typeface="Calibri"/>
                <a:cs typeface="Calibri"/>
              </a:rPr>
              <a:t>Carbohydrate </a:t>
            </a:r>
            <a:r>
              <a:rPr dirty="0" sz="2600">
                <a:latin typeface="Calibri"/>
                <a:cs typeface="Calibri"/>
              </a:rPr>
              <a:t>molecules </a:t>
            </a:r>
            <a:r>
              <a:rPr dirty="0" sz="2600" spc="-10">
                <a:latin typeface="Calibri"/>
                <a:cs typeface="Calibri"/>
              </a:rPr>
              <a:t>protrude </a:t>
            </a:r>
            <a:r>
              <a:rPr dirty="0" sz="2600" spc="-15">
                <a:latin typeface="Calibri"/>
                <a:cs typeface="Calibri"/>
              </a:rPr>
              <a:t>to </a:t>
            </a:r>
            <a:r>
              <a:rPr dirty="0" sz="2600">
                <a:latin typeface="Calibri"/>
                <a:cs typeface="Calibri"/>
              </a:rPr>
              <a:t>the </a:t>
            </a:r>
            <a:r>
              <a:rPr dirty="0" sz="2600" spc="-5">
                <a:latin typeface="Calibri"/>
                <a:cs typeface="Calibri"/>
              </a:rPr>
              <a:t>outside of</a:t>
            </a:r>
            <a:r>
              <a:rPr dirty="0" sz="2600" spc="-2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the</a:t>
            </a:r>
            <a:endParaRPr sz="2600">
              <a:latin typeface="Calibri"/>
              <a:cs typeface="Calibri"/>
            </a:endParaRPr>
          </a:p>
          <a:p>
            <a:pPr algn="ctr" marL="66040">
              <a:lnSpc>
                <a:spcPts val="2965"/>
              </a:lnSpc>
            </a:pPr>
            <a:r>
              <a:rPr dirty="0" sz="2600">
                <a:latin typeface="Calibri"/>
                <a:cs typeface="Calibri"/>
              </a:rPr>
              <a:t>cell </a:t>
            </a:r>
            <a:r>
              <a:rPr dirty="0" sz="2600" spc="-10">
                <a:latin typeface="Calibri"/>
                <a:cs typeface="Calibri"/>
              </a:rPr>
              <a:t>forming </a:t>
            </a: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loose </a:t>
            </a:r>
            <a:r>
              <a:rPr dirty="0" sz="2600" spc="-20">
                <a:latin typeface="Calibri"/>
                <a:cs typeface="Calibri"/>
              </a:rPr>
              <a:t>carbohydrate </a:t>
            </a:r>
            <a:r>
              <a:rPr dirty="0" sz="2600" spc="-15">
                <a:latin typeface="Calibri"/>
                <a:cs typeface="Calibri"/>
              </a:rPr>
              <a:t>coat </a:t>
            </a:r>
            <a:r>
              <a:rPr dirty="0" sz="2600">
                <a:latin typeface="Calibri"/>
                <a:cs typeface="Calibri"/>
              </a:rPr>
              <a:t>=</a:t>
            </a:r>
            <a:r>
              <a:rPr dirty="0" sz="2600" spc="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“</a:t>
            </a:r>
            <a:r>
              <a:rPr dirty="0" sz="2600" spc="-5" b="1" i="1">
                <a:solidFill>
                  <a:srgbClr val="FF0000"/>
                </a:solidFill>
                <a:latin typeface="Calibri"/>
                <a:cs typeface="Calibri"/>
              </a:rPr>
              <a:t>glycocalyx</a:t>
            </a:r>
            <a:r>
              <a:rPr dirty="0" sz="2600" spc="-5"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726" rIns="0" bIns="0" rtlCol="0" vert="horz">
            <a:spAutoFit/>
          </a:bodyPr>
          <a:lstStyle/>
          <a:p>
            <a:pPr marL="803275">
              <a:lnSpc>
                <a:spcPct val="100000"/>
              </a:lnSpc>
            </a:pPr>
            <a:r>
              <a:rPr dirty="0" spc="20"/>
              <a:t>Structure </a:t>
            </a:r>
            <a:r>
              <a:rPr dirty="0"/>
              <a:t>of the Cell</a:t>
            </a:r>
            <a:r>
              <a:rPr dirty="0" spc="40"/>
              <a:t> </a:t>
            </a:r>
            <a:r>
              <a:rPr dirty="0" spc="10"/>
              <a:t>Membrane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" y="9906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90600" y="1066800"/>
            <a:ext cx="6248400" cy="3166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95209" y="1478534"/>
            <a:ext cx="1367155" cy="2219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0" b="1" i="1" u="heavy">
                <a:solidFill>
                  <a:srgbClr val="FF0000"/>
                </a:solidFill>
                <a:latin typeface="Calibri"/>
                <a:cs typeface="Calibri"/>
              </a:rPr>
              <a:t>Function</a:t>
            </a:r>
            <a:r>
              <a:rPr dirty="0" sz="1800" spc="-70" b="1" i="1" u="heavy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 b="1" i="1" u="heavy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 i="1" u="heavy">
                <a:solidFill>
                  <a:srgbClr val="FF0000"/>
                </a:solidFill>
                <a:latin typeface="Calibri"/>
                <a:cs typeface="Calibri"/>
              </a:rPr>
              <a:t>CHOs: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5">
                <a:latin typeface="Calibri"/>
                <a:cs typeface="Calibri"/>
              </a:rPr>
              <a:t>Receptors.</a:t>
            </a:r>
            <a:endParaRPr sz="1800">
              <a:latin typeface="Calibri"/>
              <a:cs typeface="Calibri"/>
            </a:endParaRPr>
          </a:p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20">
                <a:latin typeface="Calibri"/>
                <a:cs typeface="Calibri"/>
              </a:rPr>
              <a:t>Attach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cells  </a:t>
            </a:r>
            <a:r>
              <a:rPr dirty="0" sz="1800" spc="-10">
                <a:latin typeface="Calibri"/>
                <a:cs typeface="Calibri"/>
              </a:rPr>
              <a:t>to </a:t>
            </a:r>
            <a:r>
              <a:rPr dirty="0" sz="1800" spc="-5">
                <a:latin typeface="Calibri"/>
                <a:cs typeface="Calibri"/>
              </a:rPr>
              <a:t>each  </a:t>
            </a:r>
            <a:r>
              <a:rPr dirty="0" sz="1800" spc="-35">
                <a:latin typeface="Calibri"/>
                <a:cs typeface="Calibri"/>
              </a:rPr>
              <a:t>other.</a:t>
            </a:r>
            <a:endParaRPr sz="1800">
              <a:latin typeface="Calibri"/>
              <a:cs typeface="Calibri"/>
            </a:endParaRPr>
          </a:p>
          <a:p>
            <a:pPr marL="299085" marR="14732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Immune  </a:t>
            </a:r>
            <a:r>
              <a:rPr dirty="0" sz="1800" spc="-30">
                <a:latin typeface="Calibri"/>
                <a:cs typeface="Calibri"/>
              </a:rPr>
              <a:t>r</a:t>
            </a:r>
            <a:r>
              <a:rPr dirty="0" sz="1800">
                <a:latin typeface="Calibri"/>
                <a:cs typeface="Calibri"/>
              </a:rPr>
              <a:t>eact</a:t>
            </a:r>
            <a:r>
              <a:rPr dirty="0" sz="1800" spc="-15">
                <a:latin typeface="Calibri"/>
                <a:cs typeface="Calibri"/>
              </a:rPr>
              <a:t>i</a:t>
            </a:r>
            <a:r>
              <a:rPr dirty="0" sz="1800" spc="-5">
                <a:latin typeface="Calibri"/>
                <a:cs typeface="Calibri"/>
              </a:rPr>
              <a:t>on</a:t>
            </a:r>
            <a:r>
              <a:rPr dirty="0" sz="1800" spc="5">
                <a:latin typeface="Calibri"/>
                <a:cs typeface="Calibri"/>
              </a:rPr>
              <a:t>s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9500" y="2362200"/>
            <a:ext cx="7885938" cy="3838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05380" y="58420"/>
            <a:ext cx="5843905" cy="996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3200" spc="25" b="1">
                <a:solidFill>
                  <a:srgbClr val="660033"/>
                </a:solidFill>
                <a:latin typeface="Arial Black"/>
                <a:cs typeface="Arial Black"/>
              </a:rPr>
              <a:t>The </a:t>
            </a:r>
            <a:r>
              <a:rPr dirty="0" sz="3200" spc="5" b="1">
                <a:solidFill>
                  <a:srgbClr val="660033"/>
                </a:solidFill>
                <a:latin typeface="Arial Black"/>
                <a:cs typeface="Arial Black"/>
              </a:rPr>
              <a:t>Fluid </a:t>
            </a:r>
            <a:r>
              <a:rPr dirty="0" sz="3200" b="1">
                <a:solidFill>
                  <a:srgbClr val="660033"/>
                </a:solidFill>
                <a:latin typeface="Arial Black"/>
                <a:cs typeface="Arial Black"/>
              </a:rPr>
              <a:t>Mosaic Model</a:t>
            </a:r>
            <a:r>
              <a:rPr dirty="0" sz="3200" spc="-145" b="1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dirty="0" sz="3200" b="1">
                <a:solidFill>
                  <a:srgbClr val="660033"/>
                </a:solidFill>
                <a:latin typeface="Arial Black"/>
                <a:cs typeface="Arial Black"/>
              </a:rPr>
              <a:t>of</a:t>
            </a:r>
            <a:endParaRPr sz="3200">
              <a:latin typeface="Arial Black"/>
              <a:cs typeface="Arial Black"/>
            </a:endParaRPr>
          </a:p>
          <a:p>
            <a:pPr algn="ctr" marL="23495">
              <a:lnSpc>
                <a:spcPct val="100000"/>
              </a:lnSpc>
            </a:pPr>
            <a:r>
              <a:rPr dirty="0" sz="3200" b="1">
                <a:solidFill>
                  <a:srgbClr val="660033"/>
                </a:solidFill>
                <a:latin typeface="Arial Black"/>
                <a:cs typeface="Arial Black"/>
              </a:rPr>
              <a:t>Plasma</a:t>
            </a:r>
            <a:r>
              <a:rPr dirty="0" sz="3200" spc="-130" b="1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dirty="0" sz="3200" spc="10" b="1">
                <a:solidFill>
                  <a:srgbClr val="660033"/>
                </a:solidFill>
                <a:latin typeface="Arial Black"/>
                <a:cs typeface="Arial Black"/>
              </a:rPr>
              <a:t>Membrane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2125" y="2482215"/>
            <a:ext cx="6154420" cy="14846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24765">
              <a:lnSpc>
                <a:spcPct val="100000"/>
              </a:lnSpc>
            </a:pPr>
            <a:r>
              <a:rPr dirty="0" spc="-25"/>
              <a:t>Movement </a:t>
            </a:r>
            <a:r>
              <a:rPr dirty="0" spc="5"/>
              <a:t>(Transport) </a:t>
            </a:r>
            <a:r>
              <a:rPr dirty="0"/>
              <a:t>of  </a:t>
            </a:r>
            <a:r>
              <a:rPr dirty="0" spc="-5"/>
              <a:t>Substances </a:t>
            </a:r>
            <a:r>
              <a:rPr dirty="0" spc="10"/>
              <a:t>Across </a:t>
            </a:r>
            <a:r>
              <a:rPr dirty="0"/>
              <a:t>the</a:t>
            </a:r>
            <a:r>
              <a:rPr dirty="0" spc="-90"/>
              <a:t> </a:t>
            </a:r>
            <a:r>
              <a:rPr dirty="0"/>
              <a:t>Cell  </a:t>
            </a:r>
            <a:r>
              <a:rPr dirty="0" spc="10"/>
              <a:t>Membrane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40386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56205" marR="5080" indent="-1894839">
              <a:lnSpc>
                <a:spcPct val="100000"/>
              </a:lnSpc>
            </a:pPr>
            <a:r>
              <a:rPr dirty="0" spc="-5"/>
              <a:t>Substances </a:t>
            </a:r>
            <a:r>
              <a:rPr dirty="0" spc="-15"/>
              <a:t>that </a:t>
            </a:r>
            <a:r>
              <a:rPr dirty="0"/>
              <a:t>can </a:t>
            </a:r>
            <a:r>
              <a:rPr dirty="0" spc="10"/>
              <a:t>Across </a:t>
            </a:r>
            <a:r>
              <a:rPr dirty="0"/>
              <a:t>the  Cell</a:t>
            </a:r>
            <a:r>
              <a:rPr dirty="0" spc="-114"/>
              <a:t> </a:t>
            </a:r>
            <a:r>
              <a:rPr dirty="0" spc="10"/>
              <a:t>Membrane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4518" y="1285875"/>
            <a:ext cx="1890649" cy="252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-19405" y="3656710"/>
            <a:ext cx="238188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i="1">
                <a:solidFill>
                  <a:srgbClr val="984807"/>
                </a:solidFill>
                <a:latin typeface="Calibri"/>
                <a:cs typeface="Calibri"/>
              </a:rPr>
              <a:t>Oil </a:t>
            </a:r>
            <a:r>
              <a:rPr dirty="0" sz="1800" b="1" i="1">
                <a:solidFill>
                  <a:srgbClr val="984807"/>
                </a:solidFill>
                <a:latin typeface="Calibri"/>
                <a:cs typeface="Calibri"/>
              </a:rPr>
              <a:t>and </a:t>
            </a:r>
            <a:r>
              <a:rPr dirty="0" sz="1800" spc="-10" b="1" i="1">
                <a:solidFill>
                  <a:srgbClr val="984807"/>
                </a:solidFill>
                <a:latin typeface="Calibri"/>
                <a:cs typeface="Calibri"/>
              </a:rPr>
              <a:t>water </a:t>
            </a:r>
            <a:r>
              <a:rPr dirty="0" sz="1800" b="1" i="1">
                <a:solidFill>
                  <a:srgbClr val="984807"/>
                </a:solidFill>
                <a:latin typeface="Calibri"/>
                <a:cs typeface="Calibri"/>
              </a:rPr>
              <a:t>do </a:t>
            </a:r>
            <a:r>
              <a:rPr dirty="0" sz="1800" spc="-5" b="1" i="1">
                <a:solidFill>
                  <a:srgbClr val="984807"/>
                </a:solidFill>
                <a:latin typeface="Calibri"/>
                <a:cs typeface="Calibri"/>
              </a:rPr>
              <a:t>not</a:t>
            </a:r>
            <a:r>
              <a:rPr dirty="0" sz="1800" spc="-45" b="1" i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1800" b="1" i="1">
                <a:solidFill>
                  <a:srgbClr val="984807"/>
                </a:solidFill>
                <a:latin typeface="Calibri"/>
                <a:cs typeface="Calibri"/>
              </a:rPr>
              <a:t>mix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1439" y="2092071"/>
            <a:ext cx="5598159" cy="3699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42310" y="1245361"/>
            <a:ext cx="1592580" cy="760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b="1" i="1">
                <a:solidFill>
                  <a:srgbClr val="002060"/>
                </a:solidFill>
                <a:latin typeface="Calibri"/>
                <a:cs typeface="Calibri"/>
              </a:rPr>
              <a:t>Lipid</a:t>
            </a:r>
            <a:r>
              <a:rPr dirty="0" sz="2400" spc="-120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soluble</a:t>
            </a:r>
            <a:endParaRPr sz="2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2400" spc="-10" b="1" i="1">
                <a:solidFill>
                  <a:srgbClr val="002060"/>
                </a:solidFill>
                <a:latin typeface="Calibri"/>
                <a:cs typeface="Calibri"/>
              </a:rPr>
              <a:t>substances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8876" y="1252728"/>
            <a:ext cx="1781175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200" marR="5080" indent="-190500">
              <a:lnSpc>
                <a:spcPct val="100000"/>
              </a:lnSpc>
            </a:pPr>
            <a:r>
              <a:rPr dirty="0" sz="2400" spc="-25" b="1" i="1">
                <a:solidFill>
                  <a:srgbClr val="002060"/>
                </a:solidFill>
                <a:latin typeface="Calibri"/>
                <a:cs typeface="Calibri"/>
              </a:rPr>
              <a:t>Water</a:t>
            </a:r>
            <a:r>
              <a:rPr dirty="0" sz="2400" spc="-85" b="1" i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400" spc="-5" b="1" i="1">
                <a:solidFill>
                  <a:srgbClr val="002060"/>
                </a:solidFill>
                <a:latin typeface="Calibri"/>
                <a:cs typeface="Calibri"/>
              </a:rPr>
              <a:t>soluble  </a:t>
            </a:r>
            <a:r>
              <a:rPr dirty="0" sz="2400" spc="-15" b="1" i="1">
                <a:solidFill>
                  <a:srgbClr val="002060"/>
                </a:solidFill>
                <a:latin typeface="Calibri"/>
                <a:cs typeface="Calibri"/>
              </a:rPr>
              <a:t>substances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7082" y="5818632"/>
            <a:ext cx="1870075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1480" marR="5080" indent="-399415">
              <a:lnSpc>
                <a:spcPct val="100000"/>
              </a:lnSpc>
            </a:pP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Cross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freely</a:t>
            </a:r>
            <a:r>
              <a:rPr dirty="0" sz="2400" spc="-9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by  </a:t>
            </a:r>
            <a:r>
              <a:rPr dirty="0" sz="2400" spc="-5" b="1">
                <a:solidFill>
                  <a:srgbClr val="C00000"/>
                </a:solidFill>
                <a:latin typeface="Calibri"/>
                <a:cs typeface="Calibri"/>
              </a:rPr>
              <a:t>diffusion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8352" y="1728216"/>
            <a:ext cx="1586865" cy="4523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3495">
              <a:lnSpc>
                <a:spcPct val="100000"/>
              </a:lnSpc>
              <a:spcBef>
                <a:spcPts val="1850"/>
              </a:spcBef>
            </a:pP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rane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2" y="5818632"/>
            <a:ext cx="1961514" cy="759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Through</a:t>
            </a:r>
            <a:r>
              <a:rPr dirty="0" sz="2400" spc="-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memb</a:t>
            </a:r>
            <a:endParaRPr sz="2400">
              <a:latin typeface="Calibri"/>
              <a:cs typeface="Calibri"/>
            </a:endParaRPr>
          </a:p>
          <a:p>
            <a:pPr marL="774700">
              <a:lnSpc>
                <a:spcPct val="100000"/>
              </a:lnSpc>
            </a:pP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proteins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88352" y="1728216"/>
            <a:ext cx="1586483" cy="45232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546210" y="3196516"/>
            <a:ext cx="254000" cy="16510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b="1" i="1">
                <a:latin typeface="Calibri"/>
                <a:cs typeface="Calibri"/>
              </a:rPr>
              <a:t>Al</a:t>
            </a:r>
            <a:r>
              <a:rPr dirty="0" sz="1800" spc="-10" b="1" i="1">
                <a:latin typeface="Calibri"/>
                <a:cs typeface="Calibri"/>
              </a:rPr>
              <a:t>t</a:t>
            </a:r>
            <a:r>
              <a:rPr dirty="0" sz="1800" spc="-5" b="1" i="1">
                <a:latin typeface="Calibri"/>
                <a:cs typeface="Calibri"/>
              </a:rPr>
              <a:t>e</a:t>
            </a:r>
            <a:r>
              <a:rPr dirty="0" sz="1800" spc="5" b="1" i="1">
                <a:latin typeface="Calibri"/>
                <a:cs typeface="Calibri"/>
              </a:rPr>
              <a:t>r</a:t>
            </a:r>
            <a:r>
              <a:rPr dirty="0" sz="1800" spc="-5" b="1" i="1">
                <a:latin typeface="Calibri"/>
                <a:cs typeface="Calibri"/>
              </a:rPr>
              <a:t>nativ</a:t>
            </a:r>
            <a:r>
              <a:rPr dirty="0" sz="1800" b="1" i="1">
                <a:latin typeface="Calibri"/>
                <a:cs typeface="Calibri"/>
              </a:rPr>
              <a:t>e rou</a:t>
            </a:r>
            <a:r>
              <a:rPr dirty="0" sz="1800" spc="-15" b="1" i="1">
                <a:latin typeface="Calibri"/>
                <a:cs typeface="Calibri"/>
              </a:rPr>
              <a:t>t</a:t>
            </a:r>
            <a:r>
              <a:rPr dirty="0" sz="1800" b="1" i="1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9314" y="1695411"/>
            <a:ext cx="7846059" cy="4958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56205" marR="5080" indent="-1894839">
              <a:lnSpc>
                <a:spcPct val="100000"/>
              </a:lnSpc>
            </a:pPr>
            <a:r>
              <a:rPr dirty="0" spc="-5"/>
              <a:t>Substances </a:t>
            </a:r>
            <a:r>
              <a:rPr dirty="0" spc="-15"/>
              <a:t>that </a:t>
            </a:r>
            <a:r>
              <a:rPr dirty="0"/>
              <a:t>can </a:t>
            </a:r>
            <a:r>
              <a:rPr dirty="0" spc="10"/>
              <a:t>Across </a:t>
            </a:r>
            <a:r>
              <a:rPr dirty="0"/>
              <a:t>the  Cell</a:t>
            </a:r>
            <a:r>
              <a:rPr dirty="0" spc="-114"/>
              <a:t> </a:t>
            </a:r>
            <a:r>
              <a:rPr dirty="0" spc="10"/>
              <a:t>Membrane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3600" y="1295400"/>
            <a:ext cx="5867400" cy="418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71467" y="2667000"/>
            <a:ext cx="1981200" cy="2438400"/>
          </a:xfrm>
          <a:custGeom>
            <a:avLst/>
            <a:gdLst/>
            <a:ahLst/>
            <a:cxnLst/>
            <a:rect l="l" t="t" r="r" b="b"/>
            <a:pathLst>
              <a:path w="1981200" h="2438400">
                <a:moveTo>
                  <a:pt x="0" y="1219200"/>
                </a:moveTo>
                <a:lnTo>
                  <a:pt x="915" y="1166313"/>
                </a:lnTo>
                <a:lnTo>
                  <a:pt x="3635" y="1114001"/>
                </a:lnTo>
                <a:lnTo>
                  <a:pt x="8125" y="1062311"/>
                </a:lnTo>
                <a:lnTo>
                  <a:pt x="14345" y="1011288"/>
                </a:lnTo>
                <a:lnTo>
                  <a:pt x="22259" y="960977"/>
                </a:lnTo>
                <a:lnTo>
                  <a:pt x="31831" y="911426"/>
                </a:lnTo>
                <a:lnTo>
                  <a:pt x="43022" y="862678"/>
                </a:lnTo>
                <a:lnTo>
                  <a:pt x="55796" y="814781"/>
                </a:lnTo>
                <a:lnTo>
                  <a:pt x="70115" y="767779"/>
                </a:lnTo>
                <a:lnTo>
                  <a:pt x="85943" y="721719"/>
                </a:lnTo>
                <a:lnTo>
                  <a:pt x="103241" y="676646"/>
                </a:lnTo>
                <a:lnTo>
                  <a:pt x="121974" y="632606"/>
                </a:lnTo>
                <a:lnTo>
                  <a:pt x="142103" y="589644"/>
                </a:lnTo>
                <a:lnTo>
                  <a:pt x="163592" y="547808"/>
                </a:lnTo>
                <a:lnTo>
                  <a:pt x="186404" y="507141"/>
                </a:lnTo>
                <a:lnTo>
                  <a:pt x="210500" y="467690"/>
                </a:lnTo>
                <a:lnTo>
                  <a:pt x="235845" y="429501"/>
                </a:lnTo>
                <a:lnTo>
                  <a:pt x="262401" y="392620"/>
                </a:lnTo>
                <a:lnTo>
                  <a:pt x="290131" y="357092"/>
                </a:lnTo>
                <a:lnTo>
                  <a:pt x="318997" y="322962"/>
                </a:lnTo>
                <a:lnTo>
                  <a:pt x="348963" y="290278"/>
                </a:lnTo>
                <a:lnTo>
                  <a:pt x="379992" y="259083"/>
                </a:lnTo>
                <a:lnTo>
                  <a:pt x="412045" y="229425"/>
                </a:lnTo>
                <a:lnTo>
                  <a:pt x="445087" y="201349"/>
                </a:lnTo>
                <a:lnTo>
                  <a:pt x="479079" y="174901"/>
                </a:lnTo>
                <a:lnTo>
                  <a:pt x="513985" y="150126"/>
                </a:lnTo>
                <a:lnTo>
                  <a:pt x="549768" y="127070"/>
                </a:lnTo>
                <a:lnTo>
                  <a:pt x="586390" y="105779"/>
                </a:lnTo>
                <a:lnTo>
                  <a:pt x="623814" y="86298"/>
                </a:lnTo>
                <a:lnTo>
                  <a:pt x="662003" y="68674"/>
                </a:lnTo>
                <a:lnTo>
                  <a:pt x="700920" y="52952"/>
                </a:lnTo>
                <a:lnTo>
                  <a:pt x="740528" y="39178"/>
                </a:lnTo>
                <a:lnTo>
                  <a:pt x="780789" y="27397"/>
                </a:lnTo>
                <a:lnTo>
                  <a:pt x="821667" y="17656"/>
                </a:lnTo>
                <a:lnTo>
                  <a:pt x="863124" y="10000"/>
                </a:lnTo>
                <a:lnTo>
                  <a:pt x="905124" y="4475"/>
                </a:lnTo>
                <a:lnTo>
                  <a:pt x="947628" y="1126"/>
                </a:lnTo>
                <a:lnTo>
                  <a:pt x="990600" y="0"/>
                </a:lnTo>
                <a:lnTo>
                  <a:pt x="1033571" y="1126"/>
                </a:lnTo>
                <a:lnTo>
                  <a:pt x="1076075" y="4475"/>
                </a:lnTo>
                <a:lnTo>
                  <a:pt x="1118075" y="10000"/>
                </a:lnTo>
                <a:lnTo>
                  <a:pt x="1159532" y="17656"/>
                </a:lnTo>
                <a:lnTo>
                  <a:pt x="1200410" y="27397"/>
                </a:lnTo>
                <a:lnTo>
                  <a:pt x="1240671" y="39178"/>
                </a:lnTo>
                <a:lnTo>
                  <a:pt x="1280279" y="52952"/>
                </a:lnTo>
                <a:lnTo>
                  <a:pt x="1319196" y="68674"/>
                </a:lnTo>
                <a:lnTo>
                  <a:pt x="1357385" y="86298"/>
                </a:lnTo>
                <a:lnTo>
                  <a:pt x="1394809" y="105779"/>
                </a:lnTo>
                <a:lnTo>
                  <a:pt x="1431431" y="127070"/>
                </a:lnTo>
                <a:lnTo>
                  <a:pt x="1467214" y="150126"/>
                </a:lnTo>
                <a:lnTo>
                  <a:pt x="1502120" y="174901"/>
                </a:lnTo>
                <a:lnTo>
                  <a:pt x="1536112" y="201349"/>
                </a:lnTo>
                <a:lnTo>
                  <a:pt x="1569154" y="229425"/>
                </a:lnTo>
                <a:lnTo>
                  <a:pt x="1601207" y="259083"/>
                </a:lnTo>
                <a:lnTo>
                  <a:pt x="1632236" y="290278"/>
                </a:lnTo>
                <a:lnTo>
                  <a:pt x="1662202" y="322962"/>
                </a:lnTo>
                <a:lnTo>
                  <a:pt x="1691068" y="357092"/>
                </a:lnTo>
                <a:lnTo>
                  <a:pt x="1718798" y="392620"/>
                </a:lnTo>
                <a:lnTo>
                  <a:pt x="1745354" y="429501"/>
                </a:lnTo>
                <a:lnTo>
                  <a:pt x="1770699" y="467690"/>
                </a:lnTo>
                <a:lnTo>
                  <a:pt x="1794795" y="507141"/>
                </a:lnTo>
                <a:lnTo>
                  <a:pt x="1817607" y="547808"/>
                </a:lnTo>
                <a:lnTo>
                  <a:pt x="1839096" y="589644"/>
                </a:lnTo>
                <a:lnTo>
                  <a:pt x="1859225" y="632606"/>
                </a:lnTo>
                <a:lnTo>
                  <a:pt x="1877958" y="676646"/>
                </a:lnTo>
                <a:lnTo>
                  <a:pt x="1895256" y="721719"/>
                </a:lnTo>
                <a:lnTo>
                  <a:pt x="1911084" y="767779"/>
                </a:lnTo>
                <a:lnTo>
                  <a:pt x="1925403" y="814781"/>
                </a:lnTo>
                <a:lnTo>
                  <a:pt x="1938177" y="862678"/>
                </a:lnTo>
                <a:lnTo>
                  <a:pt x="1949368" y="911426"/>
                </a:lnTo>
                <a:lnTo>
                  <a:pt x="1958940" y="960977"/>
                </a:lnTo>
                <a:lnTo>
                  <a:pt x="1966854" y="1011288"/>
                </a:lnTo>
                <a:lnTo>
                  <a:pt x="1973074" y="1062311"/>
                </a:lnTo>
                <a:lnTo>
                  <a:pt x="1977564" y="1114001"/>
                </a:lnTo>
                <a:lnTo>
                  <a:pt x="1980284" y="1166313"/>
                </a:lnTo>
                <a:lnTo>
                  <a:pt x="1981200" y="1219200"/>
                </a:lnTo>
                <a:lnTo>
                  <a:pt x="1980284" y="1272086"/>
                </a:lnTo>
                <a:lnTo>
                  <a:pt x="1977564" y="1324398"/>
                </a:lnTo>
                <a:lnTo>
                  <a:pt x="1973074" y="1376088"/>
                </a:lnTo>
                <a:lnTo>
                  <a:pt x="1966854" y="1427111"/>
                </a:lnTo>
                <a:lnTo>
                  <a:pt x="1958940" y="1477422"/>
                </a:lnTo>
                <a:lnTo>
                  <a:pt x="1949368" y="1526973"/>
                </a:lnTo>
                <a:lnTo>
                  <a:pt x="1938177" y="1575721"/>
                </a:lnTo>
                <a:lnTo>
                  <a:pt x="1925403" y="1623618"/>
                </a:lnTo>
                <a:lnTo>
                  <a:pt x="1911084" y="1670620"/>
                </a:lnTo>
                <a:lnTo>
                  <a:pt x="1895256" y="1716680"/>
                </a:lnTo>
                <a:lnTo>
                  <a:pt x="1877958" y="1761753"/>
                </a:lnTo>
                <a:lnTo>
                  <a:pt x="1859225" y="1805793"/>
                </a:lnTo>
                <a:lnTo>
                  <a:pt x="1839096" y="1848755"/>
                </a:lnTo>
                <a:lnTo>
                  <a:pt x="1817607" y="1890591"/>
                </a:lnTo>
                <a:lnTo>
                  <a:pt x="1794795" y="1931258"/>
                </a:lnTo>
                <a:lnTo>
                  <a:pt x="1770699" y="1970709"/>
                </a:lnTo>
                <a:lnTo>
                  <a:pt x="1745354" y="2008898"/>
                </a:lnTo>
                <a:lnTo>
                  <a:pt x="1718798" y="2045779"/>
                </a:lnTo>
                <a:lnTo>
                  <a:pt x="1691068" y="2081307"/>
                </a:lnTo>
                <a:lnTo>
                  <a:pt x="1662202" y="2115437"/>
                </a:lnTo>
                <a:lnTo>
                  <a:pt x="1632236" y="2148121"/>
                </a:lnTo>
                <a:lnTo>
                  <a:pt x="1601207" y="2179316"/>
                </a:lnTo>
                <a:lnTo>
                  <a:pt x="1569154" y="2208974"/>
                </a:lnTo>
                <a:lnTo>
                  <a:pt x="1536112" y="2237050"/>
                </a:lnTo>
                <a:lnTo>
                  <a:pt x="1502120" y="2263498"/>
                </a:lnTo>
                <a:lnTo>
                  <a:pt x="1467214" y="2288273"/>
                </a:lnTo>
                <a:lnTo>
                  <a:pt x="1431431" y="2311329"/>
                </a:lnTo>
                <a:lnTo>
                  <a:pt x="1394809" y="2332620"/>
                </a:lnTo>
                <a:lnTo>
                  <a:pt x="1357385" y="2352101"/>
                </a:lnTo>
                <a:lnTo>
                  <a:pt x="1319196" y="2369725"/>
                </a:lnTo>
                <a:lnTo>
                  <a:pt x="1280279" y="2385447"/>
                </a:lnTo>
                <a:lnTo>
                  <a:pt x="1240671" y="2399221"/>
                </a:lnTo>
                <a:lnTo>
                  <a:pt x="1200410" y="2411002"/>
                </a:lnTo>
                <a:lnTo>
                  <a:pt x="1159532" y="2420743"/>
                </a:lnTo>
                <a:lnTo>
                  <a:pt x="1118075" y="2428399"/>
                </a:lnTo>
                <a:lnTo>
                  <a:pt x="1076075" y="2433924"/>
                </a:lnTo>
                <a:lnTo>
                  <a:pt x="1033571" y="2437273"/>
                </a:lnTo>
                <a:lnTo>
                  <a:pt x="990600" y="2438400"/>
                </a:lnTo>
                <a:lnTo>
                  <a:pt x="947628" y="2437273"/>
                </a:lnTo>
                <a:lnTo>
                  <a:pt x="905124" y="2433924"/>
                </a:lnTo>
                <a:lnTo>
                  <a:pt x="863124" y="2428399"/>
                </a:lnTo>
                <a:lnTo>
                  <a:pt x="821667" y="2420743"/>
                </a:lnTo>
                <a:lnTo>
                  <a:pt x="780789" y="2411002"/>
                </a:lnTo>
                <a:lnTo>
                  <a:pt x="740528" y="2399221"/>
                </a:lnTo>
                <a:lnTo>
                  <a:pt x="700920" y="2385447"/>
                </a:lnTo>
                <a:lnTo>
                  <a:pt x="662003" y="2369725"/>
                </a:lnTo>
                <a:lnTo>
                  <a:pt x="623814" y="2352101"/>
                </a:lnTo>
                <a:lnTo>
                  <a:pt x="586390" y="2332620"/>
                </a:lnTo>
                <a:lnTo>
                  <a:pt x="549768" y="2311329"/>
                </a:lnTo>
                <a:lnTo>
                  <a:pt x="513985" y="2288273"/>
                </a:lnTo>
                <a:lnTo>
                  <a:pt x="479079" y="2263498"/>
                </a:lnTo>
                <a:lnTo>
                  <a:pt x="445087" y="2237050"/>
                </a:lnTo>
                <a:lnTo>
                  <a:pt x="412045" y="2208974"/>
                </a:lnTo>
                <a:lnTo>
                  <a:pt x="379992" y="2179316"/>
                </a:lnTo>
                <a:lnTo>
                  <a:pt x="348963" y="2148121"/>
                </a:lnTo>
                <a:lnTo>
                  <a:pt x="318997" y="2115437"/>
                </a:lnTo>
                <a:lnTo>
                  <a:pt x="290131" y="2081307"/>
                </a:lnTo>
                <a:lnTo>
                  <a:pt x="262401" y="2045779"/>
                </a:lnTo>
                <a:lnTo>
                  <a:pt x="235845" y="2008898"/>
                </a:lnTo>
                <a:lnTo>
                  <a:pt x="210500" y="1970709"/>
                </a:lnTo>
                <a:lnTo>
                  <a:pt x="186404" y="1931258"/>
                </a:lnTo>
                <a:lnTo>
                  <a:pt x="163592" y="1890591"/>
                </a:lnTo>
                <a:lnTo>
                  <a:pt x="142103" y="1848755"/>
                </a:lnTo>
                <a:lnTo>
                  <a:pt x="121974" y="1805793"/>
                </a:lnTo>
                <a:lnTo>
                  <a:pt x="103241" y="1761753"/>
                </a:lnTo>
                <a:lnTo>
                  <a:pt x="85943" y="1716680"/>
                </a:lnTo>
                <a:lnTo>
                  <a:pt x="70115" y="1670620"/>
                </a:lnTo>
                <a:lnTo>
                  <a:pt x="55796" y="1623618"/>
                </a:lnTo>
                <a:lnTo>
                  <a:pt x="43022" y="1575721"/>
                </a:lnTo>
                <a:lnTo>
                  <a:pt x="31831" y="1526973"/>
                </a:lnTo>
                <a:lnTo>
                  <a:pt x="22259" y="1477422"/>
                </a:lnTo>
                <a:lnTo>
                  <a:pt x="14345" y="1427111"/>
                </a:lnTo>
                <a:lnTo>
                  <a:pt x="8125" y="1376088"/>
                </a:lnTo>
                <a:lnTo>
                  <a:pt x="3635" y="1324398"/>
                </a:lnTo>
                <a:lnTo>
                  <a:pt x="915" y="1272086"/>
                </a:lnTo>
                <a:lnTo>
                  <a:pt x="0" y="1219200"/>
                </a:lnTo>
                <a:close/>
              </a:path>
            </a:pathLst>
          </a:custGeom>
          <a:ln w="57150">
            <a:solidFill>
              <a:srgbClr val="FF00FF"/>
            </a:solidFill>
            <a:prstDash val="lgDash"/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78326" y="4953000"/>
            <a:ext cx="374650" cy="549275"/>
          </a:xfrm>
          <a:custGeom>
            <a:avLst/>
            <a:gdLst/>
            <a:ahLst/>
            <a:cxnLst/>
            <a:rect l="l" t="t" r="r" b="b"/>
            <a:pathLst>
              <a:path w="374650" h="549275">
                <a:moveTo>
                  <a:pt x="279950" y="143263"/>
                </a:moveTo>
                <a:lnTo>
                  <a:pt x="243651" y="146678"/>
                </a:lnTo>
                <a:lnTo>
                  <a:pt x="0" y="517652"/>
                </a:lnTo>
                <a:lnTo>
                  <a:pt x="47751" y="549147"/>
                </a:lnTo>
                <a:lnTo>
                  <a:pt x="291376" y="178094"/>
                </a:lnTo>
                <a:lnTo>
                  <a:pt x="280061" y="143336"/>
                </a:lnTo>
                <a:close/>
              </a:path>
              <a:path w="374650" h="549275">
                <a:moveTo>
                  <a:pt x="357224" y="143256"/>
                </a:moveTo>
                <a:lnTo>
                  <a:pt x="280035" y="143256"/>
                </a:lnTo>
                <a:lnTo>
                  <a:pt x="303911" y="159004"/>
                </a:lnTo>
                <a:lnTo>
                  <a:pt x="291376" y="178094"/>
                </a:lnTo>
                <a:lnTo>
                  <a:pt x="336676" y="317246"/>
                </a:lnTo>
                <a:lnTo>
                  <a:pt x="357224" y="143256"/>
                </a:lnTo>
                <a:close/>
              </a:path>
              <a:path w="374650" h="549275">
                <a:moveTo>
                  <a:pt x="280061" y="143336"/>
                </a:moveTo>
                <a:lnTo>
                  <a:pt x="291376" y="178094"/>
                </a:lnTo>
                <a:lnTo>
                  <a:pt x="303911" y="159004"/>
                </a:lnTo>
                <a:lnTo>
                  <a:pt x="280061" y="143336"/>
                </a:lnTo>
                <a:close/>
              </a:path>
              <a:path w="374650" h="549275">
                <a:moveTo>
                  <a:pt x="374141" y="0"/>
                </a:moveTo>
                <a:lnTo>
                  <a:pt x="97789" y="160400"/>
                </a:lnTo>
                <a:lnTo>
                  <a:pt x="243651" y="146678"/>
                </a:lnTo>
                <a:lnTo>
                  <a:pt x="256159" y="127635"/>
                </a:lnTo>
                <a:lnTo>
                  <a:pt x="359069" y="127635"/>
                </a:lnTo>
                <a:lnTo>
                  <a:pt x="374141" y="0"/>
                </a:lnTo>
                <a:close/>
              </a:path>
              <a:path w="374650" h="549275">
                <a:moveTo>
                  <a:pt x="256159" y="127635"/>
                </a:moveTo>
                <a:lnTo>
                  <a:pt x="243651" y="146678"/>
                </a:lnTo>
                <a:lnTo>
                  <a:pt x="279950" y="143263"/>
                </a:lnTo>
                <a:lnTo>
                  <a:pt x="256159" y="127635"/>
                </a:lnTo>
                <a:close/>
              </a:path>
              <a:path w="374650" h="549275">
                <a:moveTo>
                  <a:pt x="359069" y="127635"/>
                </a:moveTo>
                <a:lnTo>
                  <a:pt x="256159" y="127635"/>
                </a:lnTo>
                <a:lnTo>
                  <a:pt x="279950" y="143263"/>
                </a:lnTo>
                <a:lnTo>
                  <a:pt x="357224" y="143256"/>
                </a:lnTo>
                <a:lnTo>
                  <a:pt x="359069" y="127635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71267" y="5486400"/>
            <a:ext cx="2971800" cy="1333500"/>
          </a:xfrm>
          <a:custGeom>
            <a:avLst/>
            <a:gdLst/>
            <a:ahLst/>
            <a:cxnLst/>
            <a:rect l="l" t="t" r="r" b="b"/>
            <a:pathLst>
              <a:path w="2971800" h="1333500">
                <a:moveTo>
                  <a:pt x="0" y="222250"/>
                </a:moveTo>
                <a:lnTo>
                  <a:pt x="4512" y="177477"/>
                </a:lnTo>
                <a:lnTo>
                  <a:pt x="17456" y="135766"/>
                </a:lnTo>
                <a:lnTo>
                  <a:pt x="37940" y="98015"/>
                </a:lnTo>
                <a:lnTo>
                  <a:pt x="65071" y="65119"/>
                </a:lnTo>
                <a:lnTo>
                  <a:pt x="97959" y="37973"/>
                </a:lnTo>
                <a:lnTo>
                  <a:pt x="135713" y="17474"/>
                </a:lnTo>
                <a:lnTo>
                  <a:pt x="177440" y="4517"/>
                </a:lnTo>
                <a:lnTo>
                  <a:pt x="222250" y="0"/>
                </a:lnTo>
                <a:lnTo>
                  <a:pt x="2749549" y="0"/>
                </a:lnTo>
                <a:lnTo>
                  <a:pt x="2794322" y="4517"/>
                </a:lnTo>
                <a:lnTo>
                  <a:pt x="2836033" y="17474"/>
                </a:lnTo>
                <a:lnTo>
                  <a:pt x="2873784" y="37973"/>
                </a:lnTo>
                <a:lnTo>
                  <a:pt x="2906680" y="65119"/>
                </a:lnTo>
                <a:lnTo>
                  <a:pt x="2933826" y="98015"/>
                </a:lnTo>
                <a:lnTo>
                  <a:pt x="2954325" y="135766"/>
                </a:lnTo>
                <a:lnTo>
                  <a:pt x="2967282" y="177477"/>
                </a:lnTo>
                <a:lnTo>
                  <a:pt x="2971799" y="222250"/>
                </a:lnTo>
                <a:lnTo>
                  <a:pt x="2971799" y="1111250"/>
                </a:lnTo>
                <a:lnTo>
                  <a:pt x="2967282" y="1156041"/>
                </a:lnTo>
                <a:lnTo>
                  <a:pt x="2954325" y="1197759"/>
                </a:lnTo>
                <a:lnTo>
                  <a:pt x="2933826" y="1235511"/>
                </a:lnTo>
                <a:lnTo>
                  <a:pt x="2906680" y="1268403"/>
                </a:lnTo>
                <a:lnTo>
                  <a:pt x="2873784" y="1295542"/>
                </a:lnTo>
                <a:lnTo>
                  <a:pt x="2836033" y="1316033"/>
                </a:lnTo>
                <a:lnTo>
                  <a:pt x="2794322" y="1328983"/>
                </a:lnTo>
                <a:lnTo>
                  <a:pt x="2749549" y="1333498"/>
                </a:lnTo>
                <a:lnTo>
                  <a:pt x="222250" y="1333498"/>
                </a:lnTo>
                <a:lnTo>
                  <a:pt x="177440" y="1328983"/>
                </a:lnTo>
                <a:lnTo>
                  <a:pt x="135713" y="1316033"/>
                </a:lnTo>
                <a:lnTo>
                  <a:pt x="97959" y="1295542"/>
                </a:lnTo>
                <a:lnTo>
                  <a:pt x="65071" y="1268403"/>
                </a:lnTo>
                <a:lnTo>
                  <a:pt x="37940" y="1235511"/>
                </a:lnTo>
                <a:lnTo>
                  <a:pt x="17456" y="1197759"/>
                </a:lnTo>
                <a:lnTo>
                  <a:pt x="4512" y="1156041"/>
                </a:lnTo>
                <a:lnTo>
                  <a:pt x="0" y="1111250"/>
                </a:lnTo>
                <a:lnTo>
                  <a:pt x="0" y="222250"/>
                </a:lnTo>
                <a:close/>
              </a:path>
            </a:pathLst>
          </a:custGeom>
          <a:ln w="25399">
            <a:solidFill>
              <a:srgbClr val="FF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422398" y="5727801"/>
            <a:ext cx="2671445" cy="84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800" spc="-5" b="1" i="1">
                <a:latin typeface="Calibri"/>
                <a:cs typeface="Calibri"/>
              </a:rPr>
              <a:t>Achieved </a:t>
            </a:r>
            <a:r>
              <a:rPr dirty="0" sz="1800" b="1" i="1">
                <a:latin typeface="Calibri"/>
                <a:cs typeface="Calibri"/>
              </a:rPr>
              <a:t>through a trans-  </a:t>
            </a:r>
            <a:r>
              <a:rPr dirty="0" sz="1800" b="1" i="1">
                <a:latin typeface="Calibri"/>
                <a:cs typeface="Calibri"/>
              </a:rPr>
              <a:t>membrane </a:t>
            </a:r>
            <a:r>
              <a:rPr dirty="0" sz="1800" spc="-5" b="1" i="1">
                <a:latin typeface="Calibri"/>
                <a:cs typeface="Calibri"/>
              </a:rPr>
              <a:t>protein  </a:t>
            </a:r>
            <a:r>
              <a:rPr dirty="0" sz="1800" spc="-10" b="1" i="1">
                <a:latin typeface="Calibri"/>
                <a:cs typeface="Calibri"/>
              </a:rPr>
              <a:t>c</a:t>
            </a:r>
            <a:r>
              <a:rPr dirty="0" sz="1800" b="1" i="1">
                <a:latin typeface="Calibri"/>
                <a:cs typeface="Calibri"/>
              </a:rPr>
              <a:t>arrier/transpor</a:t>
            </a:r>
            <a:r>
              <a:rPr dirty="0" sz="1800" spc="-15" b="1" i="1">
                <a:latin typeface="Calibri"/>
                <a:cs typeface="Calibri"/>
              </a:rPr>
              <a:t>t</a:t>
            </a:r>
            <a:r>
              <a:rPr dirty="0" sz="1800" spc="-5" b="1" i="1">
                <a:latin typeface="Calibri"/>
                <a:cs typeface="Calibri"/>
              </a:rPr>
              <a:t>e</a:t>
            </a:r>
            <a:r>
              <a:rPr dirty="0" sz="1800" spc="5" b="1" i="1">
                <a:latin typeface="Calibri"/>
                <a:cs typeface="Calibri"/>
              </a:rPr>
              <a:t>r</a:t>
            </a:r>
            <a:r>
              <a:rPr dirty="0" sz="1800" spc="-50" b="1" i="1">
                <a:latin typeface="Calibri"/>
                <a:cs typeface="Calibri"/>
              </a:rPr>
              <a:t>/</a:t>
            </a:r>
            <a:r>
              <a:rPr dirty="0" sz="1800" b="1" i="1">
                <a:latin typeface="Calibri"/>
                <a:cs typeface="Calibri"/>
              </a:rPr>
              <a:t>channel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656205" marR="5080" indent="-1894839">
              <a:lnSpc>
                <a:spcPct val="100000"/>
              </a:lnSpc>
            </a:pPr>
            <a:r>
              <a:rPr dirty="0" spc="-5"/>
              <a:t>Substances </a:t>
            </a:r>
            <a:r>
              <a:rPr dirty="0" spc="-15"/>
              <a:t>that </a:t>
            </a:r>
            <a:r>
              <a:rPr dirty="0"/>
              <a:t>can </a:t>
            </a:r>
            <a:r>
              <a:rPr dirty="0" spc="10"/>
              <a:t>Across </a:t>
            </a:r>
            <a:r>
              <a:rPr dirty="0"/>
              <a:t>the  Cell</a:t>
            </a:r>
            <a:r>
              <a:rPr dirty="0" spc="-114"/>
              <a:t> </a:t>
            </a:r>
            <a:r>
              <a:rPr dirty="0" spc="10"/>
              <a:t>Membrane</a:t>
            </a:r>
          </a:p>
        </p:txBody>
      </p:sp>
      <p:sp>
        <p:nvSpPr>
          <p:cNvPr id="8" name="object 8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1621154"/>
            <a:ext cx="7429500" cy="3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The </a:t>
            </a:r>
            <a:r>
              <a:rPr dirty="0" sz="3200" spc="-10">
                <a:latin typeface="Calibri"/>
                <a:cs typeface="Calibri"/>
              </a:rPr>
              <a:t>transport </a:t>
            </a:r>
            <a:r>
              <a:rPr dirty="0" sz="3200">
                <a:latin typeface="Calibri"/>
                <a:cs typeface="Calibri"/>
              </a:rPr>
              <a:t>of </a:t>
            </a:r>
            <a:r>
              <a:rPr dirty="0" sz="3200" spc="-10">
                <a:latin typeface="Calibri"/>
                <a:cs typeface="Calibri"/>
              </a:rPr>
              <a:t>material </a:t>
            </a:r>
            <a:r>
              <a:rPr dirty="0" sz="3200" spc="-5">
                <a:latin typeface="Calibri"/>
                <a:cs typeface="Calibri"/>
              </a:rPr>
              <a:t>between body</a:t>
            </a:r>
            <a:r>
              <a:rPr dirty="0" sz="3200" spc="-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or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dirty="0" sz="3200" spc="-5">
                <a:latin typeface="Calibri"/>
                <a:cs typeface="Calibri"/>
              </a:rPr>
              <a:t>cellular </a:t>
            </a:r>
            <a:r>
              <a:rPr dirty="0" sz="3200" spc="-10">
                <a:latin typeface="Calibri"/>
                <a:cs typeface="Calibri"/>
              </a:rPr>
              <a:t>compartments can </a:t>
            </a:r>
            <a:r>
              <a:rPr dirty="0" sz="3200" spc="-5">
                <a:latin typeface="Calibri"/>
                <a:cs typeface="Calibri"/>
              </a:rPr>
              <a:t>be divided</a:t>
            </a:r>
            <a:r>
              <a:rPr dirty="0" sz="3200" spc="9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into: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600">
              <a:latin typeface="Times New Roman"/>
              <a:cs typeface="Times New Roman"/>
            </a:endParaRPr>
          </a:p>
          <a:p>
            <a:pPr lvl="1" marL="984885" indent="-515620">
              <a:lnSpc>
                <a:spcPct val="100000"/>
              </a:lnSpc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10" b="1" i="1">
                <a:solidFill>
                  <a:srgbClr val="660033"/>
                </a:solidFill>
                <a:latin typeface="Calibri"/>
                <a:cs typeface="Calibri"/>
              </a:rPr>
              <a:t>Passive </a:t>
            </a:r>
            <a:r>
              <a:rPr dirty="0" sz="2800" spc="-20" b="1" i="1">
                <a:solidFill>
                  <a:srgbClr val="660033"/>
                </a:solidFill>
                <a:latin typeface="Calibri"/>
                <a:cs typeface="Calibri"/>
              </a:rPr>
              <a:t>Transport </a:t>
            </a:r>
            <a:r>
              <a:rPr dirty="0" sz="2800" spc="-5">
                <a:latin typeface="Calibri"/>
                <a:cs typeface="Calibri"/>
              </a:rPr>
              <a:t>= </a:t>
            </a:r>
            <a:r>
              <a:rPr dirty="0" sz="2800" spc="-5" i="1" u="heavy">
                <a:solidFill>
                  <a:srgbClr val="FF0000"/>
                </a:solidFill>
                <a:latin typeface="Calibri"/>
                <a:cs typeface="Calibri"/>
              </a:rPr>
              <a:t>does not </a:t>
            </a:r>
            <a:r>
              <a:rPr dirty="0" sz="2800" spc="-20">
                <a:latin typeface="Calibri"/>
                <a:cs typeface="Calibri"/>
              </a:rPr>
              <a:t>require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 spc="-40">
                <a:latin typeface="Calibri"/>
                <a:cs typeface="Calibri"/>
              </a:rPr>
              <a:t>energy.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660033"/>
              </a:buClr>
              <a:buFont typeface="Calibri"/>
              <a:buAutoNum type="arabicPeriod"/>
            </a:pPr>
            <a:endParaRPr sz="4050">
              <a:latin typeface="Times New Roman"/>
              <a:cs typeface="Times New Roman"/>
            </a:endParaRPr>
          </a:p>
          <a:p>
            <a:pPr lvl="1" marL="984885" indent="-5156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984885" algn="l"/>
                <a:tab pos="985519" algn="l"/>
              </a:tabLst>
            </a:pPr>
            <a:r>
              <a:rPr dirty="0" sz="2800" spc="-5" b="1" i="1">
                <a:solidFill>
                  <a:srgbClr val="660033"/>
                </a:solidFill>
                <a:latin typeface="Calibri"/>
                <a:cs typeface="Calibri"/>
              </a:rPr>
              <a:t>Active </a:t>
            </a:r>
            <a:r>
              <a:rPr dirty="0" sz="2800" spc="-20" b="1" i="1">
                <a:solidFill>
                  <a:srgbClr val="660033"/>
                </a:solidFill>
                <a:latin typeface="Calibri"/>
                <a:cs typeface="Calibri"/>
              </a:rPr>
              <a:t>Transport </a:t>
            </a:r>
            <a:r>
              <a:rPr dirty="0" sz="2800" spc="-5">
                <a:latin typeface="Calibri"/>
                <a:cs typeface="Calibri"/>
              </a:rPr>
              <a:t>= </a:t>
            </a:r>
            <a:r>
              <a:rPr dirty="0" sz="2800" spc="-5" i="1" u="heavy">
                <a:solidFill>
                  <a:srgbClr val="FF0000"/>
                </a:solidFill>
                <a:latin typeface="Calibri"/>
                <a:cs typeface="Calibri"/>
              </a:rPr>
              <a:t>requires</a:t>
            </a:r>
            <a:r>
              <a:rPr dirty="0" sz="2800" spc="55" i="1" u="heavy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energy</a:t>
            </a:r>
            <a:r>
              <a:rPr dirty="0" sz="2800" spc="-35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8826" rIns="0" bIns="0" rtlCol="0" vert="horz">
            <a:spAutoFit/>
          </a:bodyPr>
          <a:lstStyle/>
          <a:p>
            <a:pPr marL="1776730">
              <a:lnSpc>
                <a:spcPct val="100000"/>
              </a:lnSpc>
            </a:pPr>
            <a:r>
              <a:rPr dirty="0" spc="10"/>
              <a:t>Transport</a:t>
            </a:r>
            <a:r>
              <a:rPr dirty="0" spc="-100"/>
              <a:t> </a:t>
            </a:r>
            <a:r>
              <a:rPr dirty="0" spc="-5"/>
              <a:t>Mechanisms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295400"/>
            <a:ext cx="3583051" cy="639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1295336"/>
            <a:ext cx="3583051" cy="639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400" y="1295336"/>
            <a:ext cx="3583304" cy="640080"/>
          </a:xfrm>
          <a:prstGeom prst="rect">
            <a:avLst/>
          </a:prstGeom>
          <a:ln w="9525">
            <a:solidFill>
              <a:srgbClr val="BE4B48"/>
            </a:solidFill>
          </a:ln>
        </p:spPr>
        <p:txBody>
          <a:bodyPr wrap="square" lIns="0" tIns="139065" rIns="0" bIns="0" rtlCol="0" vert="horz">
            <a:spAutoFit/>
          </a:bodyPr>
          <a:lstStyle/>
          <a:p>
            <a:pPr marL="501650">
              <a:lnSpc>
                <a:spcPct val="100000"/>
              </a:lnSpc>
              <a:spcBef>
                <a:spcPts val="1095"/>
              </a:spcBef>
            </a:pPr>
            <a:r>
              <a:rPr dirty="0" sz="2800" spc="-20" b="1">
                <a:latin typeface="Calibri"/>
                <a:cs typeface="Calibri"/>
              </a:rPr>
              <a:t>Passive</a:t>
            </a:r>
            <a:r>
              <a:rPr dirty="0" sz="2800" spc="-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Transport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8700" y="1295400"/>
            <a:ext cx="3848100" cy="639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8700" y="1295336"/>
            <a:ext cx="3848100" cy="639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38700" y="1295336"/>
            <a:ext cx="3848100" cy="640080"/>
          </a:xfrm>
          <a:prstGeom prst="rect">
            <a:avLst/>
          </a:prstGeom>
          <a:ln w="9525">
            <a:solidFill>
              <a:srgbClr val="BE4B48"/>
            </a:solidFill>
          </a:ln>
        </p:spPr>
        <p:txBody>
          <a:bodyPr wrap="square" lIns="0" tIns="139065" rIns="0" bIns="0" rtlCol="0" vert="horz">
            <a:spAutoFit/>
          </a:bodyPr>
          <a:lstStyle/>
          <a:p>
            <a:pPr marL="711200">
              <a:lnSpc>
                <a:spcPct val="100000"/>
              </a:lnSpc>
              <a:spcBef>
                <a:spcPts val="1095"/>
              </a:spcBef>
            </a:pPr>
            <a:r>
              <a:rPr dirty="0" sz="2800" spc="-10" b="1">
                <a:latin typeface="Calibri"/>
                <a:cs typeface="Calibri"/>
              </a:rPr>
              <a:t>Active</a:t>
            </a:r>
            <a:r>
              <a:rPr dirty="0" sz="2800" spc="-1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Transport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2133600"/>
            <a:ext cx="3583304" cy="395986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429259" marR="358140" indent="-342265">
              <a:lnSpc>
                <a:spcPts val="2590"/>
              </a:lnSpc>
              <a:spcBef>
                <a:spcPts val="210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400">
                <a:latin typeface="Calibri"/>
                <a:cs typeface="Calibri"/>
              </a:rPr>
              <a:t>Molecules </a:t>
            </a:r>
            <a:r>
              <a:rPr dirty="0" sz="2400" spc="-15">
                <a:latin typeface="Calibri"/>
                <a:cs typeface="Calibri"/>
              </a:rPr>
              <a:t>move </a:t>
            </a:r>
            <a:r>
              <a:rPr dirty="0" sz="2400" spc="-5">
                <a:latin typeface="Calibri"/>
                <a:cs typeface="Calibri"/>
              </a:rPr>
              <a:t>along  </a:t>
            </a:r>
            <a:r>
              <a:rPr dirty="0" sz="2400">
                <a:latin typeface="Calibri"/>
                <a:cs typeface="Calibri"/>
              </a:rPr>
              <a:t>their </a:t>
            </a:r>
            <a:r>
              <a:rPr dirty="0" sz="2400" spc="-5">
                <a:latin typeface="Calibri"/>
                <a:cs typeface="Calibri"/>
              </a:rPr>
              <a:t>energy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gradient.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429259" marR="1041400" indent="-342265">
              <a:lnSpc>
                <a:spcPts val="2590"/>
              </a:lnSpc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Does 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require 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energy</a:t>
            </a:r>
            <a:r>
              <a:rPr dirty="0" sz="2400" spc="-5">
                <a:solidFill>
                  <a:srgbClr val="FFFF0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429259" indent="-342265">
              <a:lnSpc>
                <a:spcPct val="100000"/>
              </a:lnSpc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400" spc="-20" u="heavy">
                <a:latin typeface="Calibri"/>
                <a:cs typeface="Calibri"/>
              </a:rPr>
              <a:t>Types:</a:t>
            </a:r>
            <a:endParaRPr sz="24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830580" algn="l"/>
                <a:tab pos="831215" algn="l"/>
              </a:tabLst>
            </a:pPr>
            <a:r>
              <a:rPr dirty="0" sz="2000" spc="-5">
                <a:latin typeface="Calibri"/>
                <a:cs typeface="Calibri"/>
              </a:rPr>
              <a:t>Simple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Diffusion.</a:t>
            </a:r>
            <a:endParaRPr sz="20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830580" algn="l"/>
                <a:tab pos="831215" algn="l"/>
              </a:tabLst>
            </a:pPr>
            <a:r>
              <a:rPr dirty="0" sz="2000" spc="-15">
                <a:latin typeface="Calibri"/>
                <a:cs typeface="Calibri"/>
              </a:rPr>
              <a:t>Facilitated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Diffusion.</a:t>
            </a:r>
            <a:endParaRPr sz="20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240"/>
              </a:spcBef>
              <a:buFont typeface="Arial"/>
              <a:buChar char="–"/>
              <a:tabLst>
                <a:tab pos="830580" algn="l"/>
                <a:tab pos="831215" algn="l"/>
              </a:tabLst>
            </a:pPr>
            <a:r>
              <a:rPr dirty="0" sz="2000" spc="-5">
                <a:latin typeface="Calibri"/>
                <a:cs typeface="Calibri"/>
              </a:rPr>
              <a:t>Osmosis.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8700" y="2133600"/>
            <a:ext cx="3848100" cy="395986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429895" marR="424180" indent="-3429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400">
                <a:latin typeface="Calibri"/>
                <a:cs typeface="Calibri"/>
              </a:rPr>
              <a:t>Molecules </a:t>
            </a:r>
            <a:r>
              <a:rPr dirty="0" sz="2400" spc="-15">
                <a:latin typeface="Calibri"/>
                <a:cs typeface="Calibri"/>
              </a:rPr>
              <a:t>move against  </a:t>
            </a:r>
            <a:r>
              <a:rPr dirty="0" sz="2400">
                <a:latin typeface="Calibri"/>
                <a:cs typeface="Calibri"/>
              </a:rPr>
              <a:t>their </a:t>
            </a:r>
            <a:r>
              <a:rPr dirty="0" sz="2400" spc="-5">
                <a:latin typeface="Calibri"/>
                <a:cs typeface="Calibri"/>
              </a:rPr>
              <a:t>energy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gradient.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29895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Requires</a:t>
            </a:r>
            <a:r>
              <a:rPr dirty="0" sz="2400" spc="-7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5" b="1" i="1">
                <a:solidFill>
                  <a:srgbClr val="FF0000"/>
                </a:solidFill>
                <a:latin typeface="Calibri"/>
                <a:cs typeface="Calibri"/>
              </a:rPr>
              <a:t>energy.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29895" indent="-342900">
              <a:lnSpc>
                <a:spcPct val="100000"/>
              </a:lnSpc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400" spc="-20" u="heavy">
                <a:latin typeface="Calibri"/>
                <a:cs typeface="Calibri"/>
              </a:rPr>
              <a:t>Types:</a:t>
            </a:r>
            <a:endParaRPr sz="2400">
              <a:latin typeface="Calibri"/>
              <a:cs typeface="Calibri"/>
            </a:endParaRPr>
          </a:p>
          <a:p>
            <a:pPr lvl="1" marL="831215" indent="-28702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831215" algn="l"/>
                <a:tab pos="831850" algn="l"/>
              </a:tabLst>
            </a:pPr>
            <a:r>
              <a:rPr dirty="0" sz="2000" spc="-5">
                <a:latin typeface="Calibri"/>
                <a:cs typeface="Calibri"/>
              </a:rPr>
              <a:t>Primary Active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Transport.</a:t>
            </a:r>
            <a:endParaRPr sz="2000">
              <a:latin typeface="Calibri"/>
              <a:cs typeface="Calibri"/>
            </a:endParaRPr>
          </a:p>
          <a:p>
            <a:pPr lvl="1" marL="83121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1215" algn="l"/>
                <a:tab pos="831850" algn="l"/>
              </a:tabLst>
            </a:pPr>
            <a:r>
              <a:rPr dirty="0" sz="2000" spc="-5">
                <a:latin typeface="Calibri"/>
                <a:cs typeface="Calibri"/>
              </a:rPr>
              <a:t>Secondary Active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Transport.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9150" y="1615313"/>
            <a:ext cx="38100" cy="4557395"/>
          </a:xfrm>
          <a:custGeom>
            <a:avLst/>
            <a:gdLst/>
            <a:ahLst/>
            <a:cxnLst/>
            <a:rect l="l" t="t" r="r" b="b"/>
            <a:pathLst>
              <a:path w="38100" h="4557395">
                <a:moveTo>
                  <a:pt x="0" y="4556887"/>
                </a:moveTo>
                <a:lnTo>
                  <a:pt x="38100" y="4556887"/>
                </a:lnTo>
                <a:lnTo>
                  <a:pt x="38100" y="0"/>
                </a:lnTo>
                <a:lnTo>
                  <a:pt x="0" y="0"/>
                </a:lnTo>
                <a:lnTo>
                  <a:pt x="0" y="455688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629150" y="1615313"/>
            <a:ext cx="38100" cy="4557395"/>
          </a:xfrm>
          <a:custGeom>
            <a:avLst/>
            <a:gdLst/>
            <a:ahLst/>
            <a:cxnLst/>
            <a:rect l="l" t="t" r="r" b="b"/>
            <a:pathLst>
              <a:path w="38100" h="4557395">
                <a:moveTo>
                  <a:pt x="0" y="4556887"/>
                </a:moveTo>
                <a:lnTo>
                  <a:pt x="38100" y="4556887"/>
                </a:lnTo>
                <a:lnTo>
                  <a:pt x="38100" y="0"/>
                </a:lnTo>
                <a:lnTo>
                  <a:pt x="0" y="0"/>
                </a:lnTo>
                <a:lnTo>
                  <a:pt x="0" y="4556887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8826" rIns="0" bIns="0" rtlCol="0" vert="horz">
            <a:spAutoFit/>
          </a:bodyPr>
          <a:lstStyle/>
          <a:p>
            <a:pPr marL="1776730">
              <a:lnSpc>
                <a:spcPct val="100000"/>
              </a:lnSpc>
            </a:pPr>
            <a:r>
              <a:rPr dirty="0" spc="10"/>
              <a:t>Transport</a:t>
            </a:r>
            <a:r>
              <a:rPr dirty="0" spc="-100"/>
              <a:t> </a:t>
            </a:r>
            <a:r>
              <a:rPr dirty="0" spc="-5"/>
              <a:t>Mechanisms</a:t>
            </a:r>
          </a:p>
        </p:txBody>
      </p:sp>
      <p:sp>
        <p:nvSpPr>
          <p:cNvPr id="13" name="object 13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632" y="0"/>
            <a:ext cx="5031740" cy="12420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88670" marR="5080" indent="-776605">
              <a:lnSpc>
                <a:spcPct val="100000"/>
              </a:lnSpc>
            </a:pPr>
            <a:r>
              <a:rPr dirty="0" sz="4000" spc="-35"/>
              <a:t>Passive </a:t>
            </a:r>
            <a:r>
              <a:rPr dirty="0" sz="4000" spc="5"/>
              <a:t>Transport  </a:t>
            </a:r>
            <a:r>
              <a:rPr dirty="0" sz="4000" spc="-15"/>
              <a:t>Mechanisms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90600" y="13716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00600" y="2500757"/>
            <a:ext cx="1514475" cy="324485"/>
          </a:xfrm>
          <a:custGeom>
            <a:avLst/>
            <a:gdLst/>
            <a:ahLst/>
            <a:cxnLst/>
            <a:rect l="l" t="t" r="r" b="b"/>
            <a:pathLst>
              <a:path w="1514475" h="324485">
                <a:moveTo>
                  <a:pt x="0" y="0"/>
                </a:moveTo>
                <a:lnTo>
                  <a:pt x="0" y="162178"/>
                </a:lnTo>
                <a:lnTo>
                  <a:pt x="1513966" y="162178"/>
                </a:lnTo>
                <a:lnTo>
                  <a:pt x="1513966" y="32423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69032" y="3597021"/>
            <a:ext cx="226695" cy="1806575"/>
          </a:xfrm>
          <a:custGeom>
            <a:avLst/>
            <a:gdLst/>
            <a:ahLst/>
            <a:cxnLst/>
            <a:rect l="l" t="t" r="r" b="b"/>
            <a:pathLst>
              <a:path w="226694" h="1806575">
                <a:moveTo>
                  <a:pt x="0" y="0"/>
                </a:moveTo>
                <a:lnTo>
                  <a:pt x="0" y="1806575"/>
                </a:lnTo>
                <a:lnTo>
                  <a:pt x="226568" y="1806575"/>
                </a:lnTo>
              </a:path>
            </a:pathLst>
          </a:custGeom>
          <a:ln w="25400">
            <a:solidFill>
              <a:srgbClr val="9BBB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669032" y="3597021"/>
            <a:ext cx="226695" cy="710565"/>
          </a:xfrm>
          <a:custGeom>
            <a:avLst/>
            <a:gdLst/>
            <a:ahLst/>
            <a:cxnLst/>
            <a:rect l="l" t="t" r="r" b="b"/>
            <a:pathLst>
              <a:path w="226694" h="710564">
                <a:moveTo>
                  <a:pt x="0" y="0"/>
                </a:moveTo>
                <a:lnTo>
                  <a:pt x="0" y="710310"/>
                </a:lnTo>
                <a:lnTo>
                  <a:pt x="226568" y="710310"/>
                </a:lnTo>
              </a:path>
            </a:pathLst>
          </a:custGeom>
          <a:ln w="25399">
            <a:solidFill>
              <a:srgbClr val="9BBB5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86633" y="2500757"/>
            <a:ext cx="1514475" cy="324485"/>
          </a:xfrm>
          <a:custGeom>
            <a:avLst/>
            <a:gdLst/>
            <a:ahLst/>
            <a:cxnLst/>
            <a:rect l="l" t="t" r="r" b="b"/>
            <a:pathLst>
              <a:path w="1514475" h="324485">
                <a:moveTo>
                  <a:pt x="1513966" y="0"/>
                </a:moveTo>
                <a:lnTo>
                  <a:pt x="1513966" y="162178"/>
                </a:lnTo>
                <a:lnTo>
                  <a:pt x="0" y="162178"/>
                </a:lnTo>
                <a:lnTo>
                  <a:pt x="0" y="324230"/>
                </a:lnTo>
              </a:path>
            </a:pathLst>
          </a:custGeom>
          <a:ln w="254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024884" y="1725167"/>
            <a:ext cx="1551432" cy="778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44136" y="1736344"/>
            <a:ext cx="1313180" cy="748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60020">
              <a:lnSpc>
                <a:spcPts val="2860"/>
              </a:lnSpc>
            </a:pPr>
            <a:r>
              <a:rPr dirty="0" sz="2600" spc="-15">
                <a:latin typeface="Calibri"/>
                <a:cs typeface="Calibri"/>
              </a:rPr>
              <a:t>Passive  </a:t>
            </a:r>
            <a:r>
              <a:rPr dirty="0" sz="2600" spc="-155">
                <a:latin typeface="Calibri"/>
                <a:cs typeface="Calibri"/>
              </a:rPr>
              <a:t>T</a:t>
            </a:r>
            <a:r>
              <a:rPr dirty="0" sz="2600" spc="-45">
                <a:latin typeface="Calibri"/>
                <a:cs typeface="Calibri"/>
              </a:rPr>
              <a:t>r</a:t>
            </a:r>
            <a:r>
              <a:rPr dirty="0" sz="2600">
                <a:latin typeface="Calibri"/>
                <a:cs typeface="Calibri"/>
              </a:rPr>
              <a:t>ansport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11551" y="2820923"/>
            <a:ext cx="1551431" cy="78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671064" y="2974721"/>
            <a:ext cx="1232535" cy="426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latin typeface="Calibri"/>
                <a:cs typeface="Calibri"/>
              </a:rPr>
              <a:t>Diffusion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92551" y="3918203"/>
            <a:ext cx="1551431" cy="7787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201416" y="4071111"/>
            <a:ext cx="932180" cy="426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latin typeface="Calibri"/>
                <a:cs typeface="Calibri"/>
              </a:rPr>
              <a:t>S</a:t>
            </a:r>
            <a:r>
              <a:rPr dirty="0" sz="2600">
                <a:latin typeface="Calibri"/>
                <a:cs typeface="Calibri"/>
              </a:rPr>
              <a:t>imp</a:t>
            </a:r>
            <a:r>
              <a:rPr dirty="0" sz="2600" spc="-5">
                <a:latin typeface="Calibri"/>
                <a:cs typeface="Calibri"/>
              </a:rPr>
              <a:t>l</a:t>
            </a:r>
            <a:r>
              <a:rPr dirty="0" sz="2600"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92551" y="5013959"/>
            <a:ext cx="1551431" cy="7802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965450" y="5167757"/>
            <a:ext cx="1407160" cy="426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15">
                <a:latin typeface="Calibri"/>
                <a:cs typeface="Calibri"/>
              </a:rPr>
              <a:t>Facilitated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538215" y="2820923"/>
            <a:ext cx="1551432" cy="7802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5742178" y="2974721"/>
            <a:ext cx="1147445" cy="426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latin typeface="Calibri"/>
                <a:cs typeface="Calibri"/>
              </a:rPr>
              <a:t>Osmosis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6334" y="3809936"/>
            <a:ext cx="1849120" cy="255460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ctr" marL="159385" marR="148590" indent="-3175">
              <a:lnSpc>
                <a:spcPct val="100000"/>
              </a:lnSpc>
              <a:spcBef>
                <a:spcPts val="200"/>
              </a:spcBef>
            </a:pPr>
            <a:r>
              <a:rPr dirty="0" sz="2000" spc="-10">
                <a:latin typeface="Calibri"/>
                <a:cs typeface="Calibri"/>
              </a:rPr>
              <a:t>Movement </a:t>
            </a:r>
            <a:r>
              <a:rPr dirty="0" sz="2000" spc="-5">
                <a:latin typeface="Calibri"/>
                <a:cs typeface="Calibri"/>
              </a:rPr>
              <a:t>of  </a:t>
            </a:r>
            <a:r>
              <a:rPr dirty="0" sz="2000" spc="-15">
                <a:latin typeface="Calibri"/>
                <a:cs typeface="Calibri"/>
              </a:rPr>
              <a:t>water </a:t>
            </a:r>
            <a:r>
              <a:rPr dirty="0" sz="2000" spc="-10">
                <a:latin typeface="Calibri"/>
                <a:cs typeface="Calibri"/>
              </a:rPr>
              <a:t>from </a:t>
            </a:r>
            <a:r>
              <a:rPr dirty="0" sz="2000">
                <a:latin typeface="Calibri"/>
                <a:cs typeface="Calibri"/>
              </a:rPr>
              <a:t>an  </a:t>
            </a:r>
            <a:r>
              <a:rPr dirty="0" sz="2000" spc="-10">
                <a:latin typeface="Calibri"/>
                <a:cs typeface="Calibri"/>
              </a:rPr>
              <a:t>area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 spc="-5" b="1" i="1" u="heavy">
                <a:latin typeface="Calibri"/>
                <a:cs typeface="Calibri"/>
              </a:rPr>
              <a:t>low  </a:t>
            </a:r>
            <a:r>
              <a:rPr dirty="0" sz="2000" b="1" i="1" u="heavy">
                <a:latin typeface="Calibri"/>
                <a:cs typeface="Calibri"/>
              </a:rPr>
              <a:t>solute  </a:t>
            </a:r>
            <a:r>
              <a:rPr dirty="0" sz="2000" spc="-10" b="1" i="1" u="heavy">
                <a:latin typeface="Calibri"/>
                <a:cs typeface="Calibri"/>
              </a:rPr>
              <a:t>concentration  </a:t>
            </a:r>
            <a:r>
              <a:rPr dirty="0" sz="2000" spc="-10">
                <a:latin typeface="Calibri"/>
                <a:cs typeface="Calibri"/>
              </a:rPr>
              <a:t>to </a:t>
            </a:r>
            <a:r>
              <a:rPr dirty="0" sz="2000">
                <a:latin typeface="Calibri"/>
                <a:cs typeface="Calibri"/>
              </a:rPr>
              <a:t>an </a:t>
            </a:r>
            <a:r>
              <a:rPr dirty="0" sz="2000" spc="-5">
                <a:latin typeface="Calibri"/>
                <a:cs typeface="Calibri"/>
              </a:rPr>
              <a:t>area of  </a:t>
            </a:r>
            <a:r>
              <a:rPr dirty="0" sz="2000" spc="-5" b="1" i="1" u="heavy">
                <a:latin typeface="Calibri"/>
                <a:cs typeface="Calibri"/>
              </a:rPr>
              <a:t>high </a:t>
            </a:r>
            <a:r>
              <a:rPr dirty="0" sz="2000" b="1" i="1" u="heavy">
                <a:latin typeface="Calibri"/>
                <a:cs typeface="Calibri"/>
              </a:rPr>
              <a:t>solute  </a:t>
            </a:r>
            <a:r>
              <a:rPr dirty="0" sz="2000" spc="-25" b="1" i="1" u="heavy">
                <a:latin typeface="Calibri"/>
                <a:cs typeface="Calibri"/>
              </a:rPr>
              <a:t>c</a:t>
            </a:r>
            <a:r>
              <a:rPr dirty="0" sz="2000" spc="-5" b="1" i="1" u="heavy">
                <a:latin typeface="Calibri"/>
                <a:cs typeface="Calibri"/>
              </a:rPr>
              <a:t>on</a:t>
            </a:r>
            <a:r>
              <a:rPr dirty="0" sz="2000" spc="-10" b="1" i="1" u="heavy">
                <a:latin typeface="Calibri"/>
                <a:cs typeface="Calibri"/>
              </a:rPr>
              <a:t>c</a:t>
            </a:r>
            <a:r>
              <a:rPr dirty="0" sz="2000" spc="-5" b="1" i="1" u="heavy">
                <a:latin typeface="Calibri"/>
                <a:cs typeface="Calibri"/>
              </a:rPr>
              <a:t>e</a:t>
            </a:r>
            <a:r>
              <a:rPr dirty="0" sz="2000" spc="-25" b="1" i="1" u="heavy">
                <a:latin typeface="Calibri"/>
                <a:cs typeface="Calibri"/>
              </a:rPr>
              <a:t>n</a:t>
            </a:r>
            <a:r>
              <a:rPr dirty="0" sz="2000" b="1" i="1" u="heavy">
                <a:latin typeface="Calibri"/>
                <a:cs typeface="Calibri"/>
              </a:rPr>
              <a:t>tra</a:t>
            </a:r>
            <a:r>
              <a:rPr dirty="0" sz="2000" spc="-15" b="1" i="1" u="heavy">
                <a:latin typeface="Calibri"/>
                <a:cs typeface="Calibri"/>
              </a:rPr>
              <a:t>t</a:t>
            </a:r>
            <a:r>
              <a:rPr dirty="0" sz="2000" b="1" i="1" u="heavy">
                <a:latin typeface="Calibri"/>
                <a:cs typeface="Calibri"/>
              </a:rPr>
              <a:t>io</a:t>
            </a:r>
            <a:r>
              <a:rPr dirty="0" sz="2000" spc="-15" b="1" i="1" u="heavy">
                <a:latin typeface="Calibri"/>
                <a:cs typeface="Calibri"/>
              </a:rPr>
              <a:t>n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1550542"/>
            <a:ext cx="7521575" cy="4145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915"/>
              </a:lnSpc>
            </a:pPr>
            <a:r>
              <a:rPr dirty="0" sz="2700" spc="-40">
                <a:latin typeface="Calibri"/>
                <a:cs typeface="Calibri"/>
              </a:rPr>
              <a:t>At </a:t>
            </a:r>
            <a:r>
              <a:rPr dirty="0" sz="2700">
                <a:latin typeface="Calibri"/>
                <a:cs typeface="Calibri"/>
              </a:rPr>
              <a:t>the end </a:t>
            </a:r>
            <a:r>
              <a:rPr dirty="0" sz="2700" spc="-5">
                <a:latin typeface="Calibri"/>
                <a:cs typeface="Calibri"/>
              </a:rPr>
              <a:t>of this session, </a:t>
            </a:r>
            <a:r>
              <a:rPr dirty="0" sz="2700">
                <a:latin typeface="Calibri"/>
                <a:cs typeface="Calibri"/>
              </a:rPr>
              <a:t>the </a:t>
            </a:r>
            <a:r>
              <a:rPr dirty="0" sz="2700" spc="-15">
                <a:latin typeface="Calibri"/>
                <a:cs typeface="Calibri"/>
              </a:rPr>
              <a:t>students </a:t>
            </a:r>
            <a:r>
              <a:rPr dirty="0" sz="2700" spc="-5">
                <a:latin typeface="Calibri"/>
                <a:cs typeface="Calibri"/>
              </a:rPr>
              <a:t>should be</a:t>
            </a:r>
            <a:r>
              <a:rPr dirty="0" sz="2700" spc="-75">
                <a:latin typeface="Calibri"/>
                <a:cs typeface="Calibri"/>
              </a:rPr>
              <a:t> </a:t>
            </a:r>
            <a:r>
              <a:rPr dirty="0" sz="2700">
                <a:latin typeface="Calibri"/>
                <a:cs typeface="Calibri"/>
              </a:rPr>
              <a:t>able</a:t>
            </a:r>
            <a:endParaRPr sz="2700">
              <a:latin typeface="Calibri"/>
              <a:cs typeface="Calibri"/>
            </a:endParaRPr>
          </a:p>
          <a:p>
            <a:pPr marL="12700">
              <a:lnSpc>
                <a:spcPts val="2915"/>
              </a:lnSpc>
            </a:pPr>
            <a:r>
              <a:rPr dirty="0" sz="2700" spc="-15">
                <a:latin typeface="Calibri"/>
                <a:cs typeface="Calibri"/>
              </a:rPr>
              <a:t>to:</a:t>
            </a:r>
            <a:endParaRPr sz="2700">
              <a:latin typeface="Calibri"/>
              <a:cs typeface="Calibri"/>
            </a:endParaRPr>
          </a:p>
          <a:p>
            <a:pPr marL="354965" marR="727710" indent="-342265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Calibri"/>
                <a:cs typeface="Calibri"/>
              </a:rPr>
              <a:t>Describe </a:t>
            </a:r>
            <a:r>
              <a:rPr dirty="0" sz="2700">
                <a:latin typeface="Calibri"/>
                <a:cs typeface="Calibri"/>
              </a:rPr>
              <a:t>the </a:t>
            </a:r>
            <a:r>
              <a:rPr dirty="0" sz="2700" spc="-5">
                <a:latin typeface="Calibri"/>
                <a:cs typeface="Calibri"/>
              </a:rPr>
              <a:t>fluid </a:t>
            </a:r>
            <a:r>
              <a:rPr dirty="0" sz="2700">
                <a:latin typeface="Calibri"/>
                <a:cs typeface="Calibri"/>
              </a:rPr>
              <a:t>mosaic model </a:t>
            </a:r>
            <a:r>
              <a:rPr dirty="0" sz="2700" spc="-5">
                <a:latin typeface="Calibri"/>
                <a:cs typeface="Calibri"/>
              </a:rPr>
              <a:t>of</a:t>
            </a:r>
            <a:r>
              <a:rPr dirty="0" sz="2700" spc="-95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membrane  </a:t>
            </a:r>
            <a:r>
              <a:rPr dirty="0" sz="2700" spc="-15">
                <a:latin typeface="Calibri"/>
                <a:cs typeface="Calibri"/>
              </a:rPr>
              <a:t>structure </a:t>
            </a:r>
            <a:r>
              <a:rPr dirty="0" sz="2700">
                <a:latin typeface="Calibri"/>
                <a:cs typeface="Calibri"/>
              </a:rPr>
              <a:t>and</a:t>
            </a:r>
            <a:r>
              <a:rPr dirty="0" sz="2700" spc="-90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function.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4965" marR="688340" indent="-342265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10">
                <a:latin typeface="Calibri"/>
                <a:cs typeface="Calibri"/>
              </a:rPr>
              <a:t>Define </a:t>
            </a:r>
            <a:r>
              <a:rPr dirty="0" sz="2700" spc="-5">
                <a:latin typeface="Calibri"/>
                <a:cs typeface="Calibri"/>
              </a:rPr>
              <a:t>permeability </a:t>
            </a:r>
            <a:r>
              <a:rPr dirty="0" sz="2700">
                <a:latin typeface="Calibri"/>
                <a:cs typeface="Calibri"/>
              </a:rPr>
              <a:t>and </a:t>
            </a:r>
            <a:r>
              <a:rPr dirty="0" sz="2700" spc="-10">
                <a:latin typeface="Calibri"/>
                <a:cs typeface="Calibri"/>
              </a:rPr>
              <a:t>list </a:t>
            </a:r>
            <a:r>
              <a:rPr dirty="0" sz="2700" spc="-20">
                <a:latin typeface="Calibri"/>
                <a:cs typeface="Calibri"/>
              </a:rPr>
              <a:t>factors </a:t>
            </a:r>
            <a:r>
              <a:rPr dirty="0" sz="2700" spc="-5">
                <a:latin typeface="Calibri"/>
                <a:cs typeface="Calibri"/>
              </a:rPr>
              <a:t>influencing  </a:t>
            </a:r>
            <a:r>
              <a:rPr dirty="0" sz="2700" spc="-15">
                <a:latin typeface="Calibri"/>
                <a:cs typeface="Calibri"/>
              </a:rPr>
              <a:t>permeability.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354965" marR="382270" indent="-342265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700" spc="-5">
                <a:latin typeface="Calibri"/>
                <a:cs typeface="Calibri"/>
              </a:rPr>
              <a:t>Identify </a:t>
            </a:r>
            <a:r>
              <a:rPr dirty="0" sz="2700">
                <a:latin typeface="Calibri"/>
                <a:cs typeface="Calibri"/>
              </a:rPr>
              <a:t>and </a:t>
            </a:r>
            <a:r>
              <a:rPr dirty="0" sz="2700" spc="-5">
                <a:latin typeface="Calibri"/>
                <a:cs typeface="Calibri"/>
              </a:rPr>
              <a:t>describe </a:t>
            </a:r>
            <a:r>
              <a:rPr dirty="0" sz="2700" spc="-10">
                <a:latin typeface="Calibri"/>
                <a:cs typeface="Calibri"/>
              </a:rPr>
              <a:t>carried-mediated</a:t>
            </a:r>
            <a:r>
              <a:rPr dirty="0" sz="2700" spc="-80">
                <a:latin typeface="Calibri"/>
                <a:cs typeface="Calibri"/>
              </a:rPr>
              <a:t> </a:t>
            </a:r>
            <a:r>
              <a:rPr dirty="0" sz="2700" spc="-10">
                <a:latin typeface="Calibri"/>
                <a:cs typeface="Calibri"/>
              </a:rPr>
              <a:t>transport  processes: </a:t>
            </a:r>
            <a:r>
              <a:rPr dirty="0" sz="2700" spc="-5">
                <a:latin typeface="Calibri"/>
                <a:cs typeface="Calibri"/>
              </a:rPr>
              <a:t>Primary active </a:t>
            </a:r>
            <a:r>
              <a:rPr dirty="0" sz="2700" spc="-10">
                <a:latin typeface="Calibri"/>
                <a:cs typeface="Calibri"/>
              </a:rPr>
              <a:t>transport, secondary  </a:t>
            </a:r>
            <a:r>
              <a:rPr dirty="0" sz="2700" spc="-5">
                <a:latin typeface="Calibri"/>
                <a:cs typeface="Calibri"/>
              </a:rPr>
              <a:t>active </a:t>
            </a:r>
            <a:r>
              <a:rPr dirty="0" sz="2700" spc="-10">
                <a:latin typeface="Calibri"/>
                <a:cs typeface="Calibri"/>
              </a:rPr>
              <a:t>transport, </a:t>
            </a:r>
            <a:r>
              <a:rPr dirty="0" sz="2700" spc="-15">
                <a:latin typeface="Calibri"/>
                <a:cs typeface="Calibri"/>
              </a:rPr>
              <a:t>facilitates</a:t>
            </a:r>
            <a:r>
              <a:rPr dirty="0" sz="2700" spc="-114">
                <a:latin typeface="Calibri"/>
                <a:cs typeface="Calibri"/>
              </a:rPr>
              <a:t> </a:t>
            </a:r>
            <a:r>
              <a:rPr dirty="0" sz="2700" spc="-5">
                <a:latin typeface="Calibri"/>
                <a:cs typeface="Calibri"/>
              </a:rPr>
              <a:t>diffusion.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8270" rIns="0" bIns="0" rtlCol="0" vert="horz">
            <a:spAutoFit/>
          </a:bodyPr>
          <a:lstStyle/>
          <a:p>
            <a:pPr marL="259715">
              <a:lnSpc>
                <a:spcPct val="100000"/>
              </a:lnSpc>
            </a:pPr>
            <a:r>
              <a:rPr dirty="0" sz="4300" spc="-15"/>
              <a:t>Objectives</a:t>
            </a:r>
            <a:endParaRPr sz="4300"/>
          </a:p>
        </p:txBody>
      </p:sp>
      <p:sp>
        <p:nvSpPr>
          <p:cNvPr id="4" name="object 4"/>
          <p:cNvSpPr/>
          <p:nvPr/>
        </p:nvSpPr>
        <p:spPr>
          <a:xfrm>
            <a:off x="838200" y="10668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600136"/>
            <a:ext cx="3581400" cy="452628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17780" rIns="0" bIns="0" rtlCol="0" vert="horz">
            <a:spAutoFit/>
          </a:bodyPr>
          <a:lstStyle/>
          <a:p>
            <a:pPr marL="429259" marR="278130" indent="-342265">
              <a:lnSpc>
                <a:spcPct val="100000"/>
              </a:lnSpc>
              <a:spcBef>
                <a:spcPts val="140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800" spc="-5" b="1" i="1">
                <a:solidFill>
                  <a:srgbClr val="7030A0"/>
                </a:solidFill>
                <a:latin typeface="Calibri"/>
                <a:cs typeface="Calibri"/>
              </a:rPr>
              <a:t>Diffusion </a:t>
            </a:r>
            <a:r>
              <a:rPr dirty="0" sz="2800" spc="-5">
                <a:latin typeface="Calibri"/>
                <a:cs typeface="Calibri"/>
              </a:rPr>
              <a:t>= the  </a:t>
            </a:r>
            <a:r>
              <a:rPr dirty="0" sz="2800" spc="-15">
                <a:latin typeface="Calibri"/>
                <a:cs typeface="Calibri"/>
              </a:rPr>
              <a:t>random movement 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 spc="-15">
                <a:latin typeface="Calibri"/>
                <a:cs typeface="Calibri"/>
              </a:rPr>
              <a:t>substances </a:t>
            </a:r>
            <a:r>
              <a:rPr dirty="0" sz="2800" spc="-10">
                <a:latin typeface="Calibri"/>
                <a:cs typeface="Calibri"/>
              </a:rPr>
              <a:t>down  </a:t>
            </a:r>
            <a:r>
              <a:rPr dirty="0" sz="2800" spc="-5">
                <a:latin typeface="Calibri"/>
                <a:cs typeface="Calibri"/>
              </a:rPr>
              <a:t>an </a:t>
            </a:r>
            <a:r>
              <a:rPr dirty="0" sz="2800" spc="-10">
                <a:latin typeface="Calibri"/>
                <a:cs typeface="Calibri"/>
              </a:rPr>
              <a:t>energy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gradient.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429259" indent="-342265">
              <a:lnSpc>
                <a:spcPct val="100000"/>
              </a:lnSpc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800" spc="-5">
                <a:latin typeface="Calibri"/>
                <a:cs typeface="Calibri"/>
              </a:rPr>
              <a:t>This </a:t>
            </a:r>
            <a:r>
              <a:rPr dirty="0" sz="2800" spc="-15">
                <a:latin typeface="Calibri"/>
                <a:cs typeface="Calibri"/>
              </a:rPr>
              <a:t>gradient </a:t>
            </a:r>
            <a:r>
              <a:rPr dirty="0" sz="2800" spc="-10">
                <a:latin typeface="Calibri"/>
                <a:cs typeface="Calibri"/>
              </a:rPr>
              <a:t>can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be:</a:t>
            </a:r>
            <a:endParaRPr sz="28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831215" algn="l"/>
              </a:tabLst>
            </a:pPr>
            <a:r>
              <a:rPr dirty="0" sz="2400" spc="-10">
                <a:latin typeface="Calibri"/>
                <a:cs typeface="Calibri"/>
              </a:rPr>
              <a:t>Concentration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80">
                <a:latin typeface="Calibri"/>
                <a:cs typeface="Calibri"/>
              </a:rPr>
              <a:t>gr.</a:t>
            </a:r>
            <a:endParaRPr sz="24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31215" algn="l"/>
              </a:tabLst>
            </a:pPr>
            <a:r>
              <a:rPr dirty="0" sz="2400" spc="-5">
                <a:latin typeface="Calibri"/>
                <a:cs typeface="Calibri"/>
              </a:rPr>
              <a:t>Electrochemical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80">
                <a:latin typeface="Calibri"/>
                <a:cs typeface="Calibri"/>
              </a:rPr>
              <a:t>gr.</a:t>
            </a:r>
            <a:endParaRPr sz="24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831215" algn="l"/>
              </a:tabLst>
            </a:pPr>
            <a:r>
              <a:rPr dirty="0" sz="2400" spc="-10">
                <a:latin typeface="Calibri"/>
                <a:cs typeface="Calibri"/>
              </a:rPr>
              <a:t>Pressure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85">
                <a:latin typeface="Calibri"/>
                <a:cs typeface="Calibri"/>
              </a:rPr>
              <a:t>gr.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53" rIns="0" bIns="0" rtlCol="0" vert="horz">
            <a:spAutoFit/>
          </a:bodyPr>
          <a:lstStyle/>
          <a:p>
            <a:pPr marL="3088005">
              <a:lnSpc>
                <a:spcPct val="100000"/>
              </a:lnSpc>
            </a:pPr>
            <a:r>
              <a:rPr dirty="0" sz="4000" spc="-5"/>
              <a:t>Di</a:t>
            </a:r>
            <a:r>
              <a:rPr dirty="0" sz="4000" spc="80"/>
              <a:t>f</a:t>
            </a:r>
            <a:r>
              <a:rPr dirty="0" sz="4000" spc="-10"/>
              <a:t>fusion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914400" y="9144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00600" y="2308732"/>
            <a:ext cx="2895600" cy="3177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892797" y="2816097"/>
            <a:ext cx="1987550" cy="1122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substances </a:t>
            </a:r>
            <a:r>
              <a:rPr dirty="0" sz="1800" spc="-5">
                <a:latin typeface="Calibri"/>
                <a:cs typeface="Calibri"/>
              </a:rPr>
              <a:t>will </a:t>
            </a:r>
            <a:r>
              <a:rPr dirty="0" sz="1800" spc="-10">
                <a:latin typeface="Calibri"/>
                <a:cs typeface="Calibri"/>
              </a:rPr>
              <a:t>move  </a:t>
            </a:r>
            <a:r>
              <a:rPr dirty="0" sz="1800" spc="-5">
                <a:latin typeface="Calibri"/>
                <a:cs typeface="Calibri"/>
              </a:rPr>
              <a:t>“</a:t>
            </a:r>
            <a:r>
              <a:rPr dirty="0" sz="1800" spc="-5" b="1" i="1">
                <a:solidFill>
                  <a:srgbClr val="FF00FF"/>
                </a:solidFill>
                <a:latin typeface="Calibri"/>
                <a:cs typeface="Calibri"/>
              </a:rPr>
              <a:t>down</a:t>
            </a:r>
            <a:r>
              <a:rPr dirty="0" sz="1800" spc="-5">
                <a:latin typeface="Calibri"/>
                <a:cs typeface="Calibri"/>
              </a:rPr>
              <a:t>” </a:t>
            </a:r>
            <a:r>
              <a:rPr dirty="0" sz="1800">
                <a:latin typeface="Calibri"/>
                <a:cs typeface="Calibri"/>
              </a:rPr>
              <a:t>their  </a:t>
            </a:r>
            <a:r>
              <a:rPr dirty="0" sz="1800" spc="-10">
                <a:latin typeface="Calibri"/>
                <a:cs typeface="Calibri"/>
              </a:rPr>
              <a:t>concentration  gradient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2600" y="2228062"/>
            <a:ext cx="1503045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86995">
              <a:lnSpc>
                <a:spcPct val="100000"/>
              </a:lnSpc>
              <a:spcBef>
                <a:spcPts val="170"/>
              </a:spcBef>
            </a:pP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High</a:t>
            </a:r>
            <a:r>
              <a:rPr dirty="0" sz="2400" spc="-12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conc.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2184" y="4366107"/>
            <a:ext cx="1429385" cy="4622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2225" rIns="0" bIns="0" rtlCol="0" vert="horz">
            <a:spAutoFit/>
          </a:bodyPr>
          <a:lstStyle/>
          <a:p>
            <a:pPr marL="87630">
              <a:lnSpc>
                <a:spcPct val="100000"/>
              </a:lnSpc>
              <a:spcBef>
                <a:spcPts val="175"/>
              </a:spcBef>
            </a:pPr>
            <a:r>
              <a:rPr dirty="0" sz="2400" spc="-5" b="1" i="1">
                <a:solidFill>
                  <a:srgbClr val="3333FF"/>
                </a:solidFill>
                <a:latin typeface="Calibri"/>
                <a:cs typeface="Calibri"/>
              </a:rPr>
              <a:t>Low</a:t>
            </a:r>
            <a:r>
              <a:rPr dirty="0" sz="2400" spc="-114" b="1" i="1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3333FF"/>
                </a:solidFill>
                <a:latin typeface="Calibri"/>
                <a:cs typeface="Calibri"/>
              </a:rPr>
              <a:t>conc.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06159" y="2763266"/>
            <a:ext cx="1125600" cy="1486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106159" y="2763266"/>
            <a:ext cx="130175" cy="96520"/>
          </a:xfrm>
          <a:custGeom>
            <a:avLst/>
            <a:gdLst/>
            <a:ahLst/>
            <a:cxnLst/>
            <a:rect l="l" t="t" r="r" b="b"/>
            <a:pathLst>
              <a:path w="130175" h="96519">
                <a:moveTo>
                  <a:pt x="124078" y="0"/>
                </a:moveTo>
                <a:lnTo>
                  <a:pt x="129666" y="7747"/>
                </a:lnTo>
                <a:lnTo>
                  <a:pt x="5587" y="96266"/>
                </a:lnTo>
                <a:lnTo>
                  <a:pt x="0" y="88519"/>
                </a:lnTo>
                <a:lnTo>
                  <a:pt x="124078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17209" y="2778886"/>
            <a:ext cx="135255" cy="104139"/>
          </a:xfrm>
          <a:custGeom>
            <a:avLst/>
            <a:gdLst/>
            <a:ahLst/>
            <a:cxnLst/>
            <a:rect l="l" t="t" r="r" b="b"/>
            <a:pathLst>
              <a:path w="135254" h="104139">
                <a:moveTo>
                  <a:pt x="124078" y="0"/>
                </a:moveTo>
                <a:lnTo>
                  <a:pt x="135127" y="15493"/>
                </a:lnTo>
                <a:lnTo>
                  <a:pt x="11049" y="103886"/>
                </a:lnTo>
                <a:lnTo>
                  <a:pt x="0" y="88391"/>
                </a:lnTo>
                <a:lnTo>
                  <a:pt x="12407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133846" y="2802127"/>
            <a:ext cx="1097915" cy="1447800"/>
          </a:xfrm>
          <a:custGeom>
            <a:avLst/>
            <a:gdLst/>
            <a:ahLst/>
            <a:cxnLst/>
            <a:rect l="l" t="t" r="r" b="b"/>
            <a:pathLst>
              <a:path w="1097915" h="1447800">
                <a:moveTo>
                  <a:pt x="124078" y="0"/>
                </a:moveTo>
                <a:lnTo>
                  <a:pt x="1035811" y="1279017"/>
                </a:lnTo>
                <a:lnTo>
                  <a:pt x="1097914" y="1234694"/>
                </a:lnTo>
                <a:lnTo>
                  <a:pt x="1062227" y="1447292"/>
                </a:lnTo>
                <a:lnTo>
                  <a:pt x="849756" y="1411732"/>
                </a:lnTo>
                <a:lnTo>
                  <a:pt x="911732" y="1367409"/>
                </a:lnTo>
                <a:lnTo>
                  <a:pt x="0" y="88392"/>
                </a:lnTo>
                <a:lnTo>
                  <a:pt x="124078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43323" y="161544"/>
            <a:ext cx="4748149" cy="3038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0600" y="3643299"/>
            <a:ext cx="4724400" cy="30112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2012" y="152400"/>
            <a:ext cx="3253104" cy="914400"/>
          </a:xfrm>
          <a:prstGeom prst="rect"/>
          <a:ln w="9525">
            <a:solidFill>
              <a:srgbClr val="660033"/>
            </a:solidFill>
          </a:ln>
        </p:spPr>
        <p:txBody>
          <a:bodyPr wrap="square" lIns="0" tIns="114935" rIns="0" bIns="0" rtlCol="0" vert="horz">
            <a:spAutoFit/>
          </a:bodyPr>
          <a:lstStyle/>
          <a:p>
            <a:pPr marL="388620">
              <a:lnSpc>
                <a:spcPct val="100000"/>
              </a:lnSpc>
              <a:spcBef>
                <a:spcPts val="905"/>
              </a:spcBef>
            </a:pPr>
            <a:r>
              <a:rPr dirty="0" sz="4000" spc="5"/>
              <a:t>Diffusion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57855" y="1940051"/>
            <a:ext cx="4285488" cy="504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29711" y="1021080"/>
            <a:ext cx="3541776" cy="935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950589" y="1169670"/>
            <a:ext cx="1699260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5" b="1">
                <a:solidFill>
                  <a:srgbClr val="FFFFFF"/>
                </a:solidFill>
                <a:latin typeface="Calibri"/>
                <a:cs typeface="Calibri"/>
              </a:rPr>
              <a:t>Diffusion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02208" y="2426207"/>
            <a:ext cx="3543300" cy="1060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146759" y="2637663"/>
            <a:ext cx="3052445" cy="568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Simple</a:t>
            </a:r>
            <a:r>
              <a:rPr dirty="0" sz="3500" spc="-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5" b="1">
                <a:solidFill>
                  <a:srgbClr val="FFFFFF"/>
                </a:solidFill>
                <a:latin typeface="Calibri"/>
                <a:cs typeface="Calibri"/>
              </a:rPr>
              <a:t>Diffusion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55691" y="2426207"/>
            <a:ext cx="3543300" cy="1060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965063" y="2446781"/>
            <a:ext cx="1926589" cy="10045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5095" marR="5080" indent="-113030">
              <a:lnSpc>
                <a:spcPts val="3850"/>
              </a:lnSpc>
            </a:pPr>
            <a:r>
              <a:rPr dirty="0" sz="3500" spc="-95" b="1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3500" b="1">
                <a:solidFill>
                  <a:srgbClr val="FFFFFF"/>
                </a:solidFill>
                <a:latin typeface="Calibri"/>
                <a:cs typeface="Calibri"/>
              </a:rPr>
              <a:t>acili</a:t>
            </a:r>
            <a:r>
              <a:rPr dirty="0" sz="3500" spc="-40" b="1">
                <a:solidFill>
                  <a:srgbClr val="FFFFFF"/>
                </a:solidFill>
                <a:latin typeface="Calibri"/>
                <a:cs typeface="Calibri"/>
              </a:rPr>
              <a:t>ta</a:t>
            </a:r>
            <a:r>
              <a:rPr dirty="0" sz="3500" spc="-55" b="1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z="3500" spc="-5" b="1">
                <a:solidFill>
                  <a:srgbClr val="FFFFFF"/>
                </a:solidFill>
                <a:latin typeface="Calibri"/>
                <a:cs typeface="Calibri"/>
              </a:rPr>
              <a:t>ed  </a:t>
            </a:r>
            <a:r>
              <a:rPr dirty="0" sz="3500" spc="-5" b="1">
                <a:solidFill>
                  <a:srgbClr val="FFFFFF"/>
                </a:solidFill>
                <a:latin typeface="Calibri"/>
                <a:cs typeface="Calibri"/>
              </a:rPr>
              <a:t>Diffusion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00" y="5596591"/>
            <a:ext cx="3505200" cy="0"/>
          </a:xfrm>
          <a:custGeom>
            <a:avLst/>
            <a:gdLst/>
            <a:ahLst/>
            <a:cxnLst/>
            <a:rect l="l" t="t" r="r" b="b"/>
            <a:pathLst>
              <a:path w="3505200" h="0">
                <a:moveTo>
                  <a:pt x="0" y="0"/>
                </a:moveTo>
                <a:lnTo>
                  <a:pt x="350520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14400" y="3657562"/>
            <a:ext cx="3505200" cy="1939289"/>
          </a:xfrm>
          <a:custGeom>
            <a:avLst/>
            <a:gdLst/>
            <a:ahLst/>
            <a:cxnLst/>
            <a:rect l="l" t="t" r="r" b="b"/>
            <a:pathLst>
              <a:path w="3505200" h="1939289">
                <a:moveTo>
                  <a:pt x="0" y="1939036"/>
                </a:moveTo>
                <a:lnTo>
                  <a:pt x="3505200" y="1939036"/>
                </a:lnTo>
                <a:lnTo>
                  <a:pt x="3505200" y="0"/>
                </a:lnTo>
                <a:lnTo>
                  <a:pt x="0" y="0"/>
                </a:lnTo>
                <a:lnTo>
                  <a:pt x="0" y="1939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14400" y="3657562"/>
            <a:ext cx="3505200" cy="1939289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ctr" marL="90170" marR="83820" indent="-2540">
              <a:lnSpc>
                <a:spcPct val="100000"/>
              </a:lnSpc>
              <a:spcBef>
                <a:spcPts val="200"/>
              </a:spcBef>
            </a:pPr>
            <a:r>
              <a:rPr dirty="0" sz="2000" b="1">
                <a:latin typeface="Calibri"/>
                <a:cs typeface="Calibri"/>
              </a:rPr>
              <a:t>The </a:t>
            </a:r>
            <a:r>
              <a:rPr dirty="0" sz="2000" spc="-10" b="1">
                <a:latin typeface="Calibri"/>
                <a:cs typeface="Calibri"/>
              </a:rPr>
              <a:t>movement </a:t>
            </a:r>
            <a:r>
              <a:rPr dirty="0" sz="2000" b="1">
                <a:latin typeface="Calibri"/>
                <a:cs typeface="Calibri"/>
              </a:rPr>
              <a:t>of </a:t>
            </a:r>
            <a:r>
              <a:rPr dirty="0" sz="2000" spc="-5" b="1">
                <a:latin typeface="Calibri"/>
                <a:cs typeface="Calibri"/>
              </a:rPr>
              <a:t>molecules  through </a:t>
            </a:r>
            <a:r>
              <a:rPr dirty="0" sz="2000" b="1">
                <a:latin typeface="Calibri"/>
                <a:cs typeface="Calibri"/>
              </a:rPr>
              <a:t>the </a:t>
            </a:r>
            <a:r>
              <a:rPr dirty="0" sz="2000" spc="-5" b="1">
                <a:latin typeface="Calibri"/>
                <a:cs typeface="Calibri"/>
              </a:rPr>
              <a:t>intermolecular  </a:t>
            </a:r>
            <a:r>
              <a:rPr dirty="0" sz="2000" b="1">
                <a:latin typeface="Calibri"/>
                <a:cs typeface="Calibri"/>
              </a:rPr>
              <a:t>spaces or </a:t>
            </a:r>
            <a:r>
              <a:rPr dirty="0" sz="2000" spc="-10" b="1">
                <a:latin typeface="Calibri"/>
                <a:cs typeface="Calibri"/>
              </a:rPr>
              <a:t>membrane </a:t>
            </a:r>
            <a:r>
              <a:rPr dirty="0" sz="2000" spc="-5" b="1">
                <a:latin typeface="Calibri"/>
                <a:cs typeface="Calibri"/>
              </a:rPr>
              <a:t>openings  </a:t>
            </a:r>
            <a:r>
              <a:rPr dirty="0" sz="2000" b="1">
                <a:latin typeface="Calibri"/>
                <a:cs typeface="Calibri"/>
              </a:rPr>
              <a:t>(channels)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without </a:t>
            </a:r>
            <a:r>
              <a:rPr dirty="0" sz="2000" b="1">
                <a:latin typeface="Calibri"/>
                <a:cs typeface="Calibri"/>
              </a:rPr>
              <a:t>the  necessity of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binding </a:t>
            </a:r>
            <a:r>
              <a:rPr dirty="0" sz="2000" spc="-15" b="1" i="1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-114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carrier 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protein </a:t>
            </a:r>
            <a:r>
              <a:rPr dirty="0" sz="2000" b="1">
                <a:latin typeface="Calibri"/>
                <a:cs typeface="Calibri"/>
              </a:rPr>
              <a:t>on the</a:t>
            </a:r>
            <a:r>
              <a:rPr dirty="0" sz="2000" spc="-14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membrane.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1600" y="3581450"/>
            <a:ext cx="3505200" cy="317055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ctr" marL="90805" marR="80645">
              <a:lnSpc>
                <a:spcPct val="100000"/>
              </a:lnSpc>
              <a:spcBef>
                <a:spcPts val="200"/>
              </a:spcBef>
            </a:pP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transported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molecule</a:t>
            </a:r>
            <a:r>
              <a:rPr dirty="0" sz="2000" spc="-13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binds  </a:t>
            </a:r>
            <a:r>
              <a:rPr dirty="0" sz="2000" spc="-15" b="1" i="1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000" b="1" i="1">
                <a:solidFill>
                  <a:srgbClr val="FF0000"/>
                </a:solidFill>
                <a:latin typeface="Calibri"/>
                <a:cs typeface="Calibri"/>
              </a:rPr>
              <a:t>a carrier </a:t>
            </a:r>
            <a:r>
              <a:rPr dirty="0" sz="2000" spc="-5" b="1" i="1">
                <a:solidFill>
                  <a:srgbClr val="FF0000"/>
                </a:solidFill>
                <a:latin typeface="Calibri"/>
                <a:cs typeface="Calibri"/>
              </a:rPr>
              <a:t>protein </a:t>
            </a:r>
            <a:r>
              <a:rPr dirty="0" sz="2000" spc="-5" b="1">
                <a:latin typeface="Calibri"/>
                <a:cs typeface="Calibri"/>
              </a:rPr>
              <a:t>which </a:t>
            </a:r>
            <a:r>
              <a:rPr dirty="0" sz="2000" b="1">
                <a:latin typeface="Calibri"/>
                <a:cs typeface="Calibri"/>
              </a:rPr>
              <a:t>then  </a:t>
            </a:r>
            <a:r>
              <a:rPr dirty="0" sz="2000" spc="-5" b="1">
                <a:latin typeface="Calibri"/>
                <a:cs typeface="Calibri"/>
              </a:rPr>
              <a:t>undergoes </a:t>
            </a:r>
            <a:r>
              <a:rPr dirty="0" sz="2000" b="1">
                <a:latin typeface="Calibri"/>
                <a:cs typeface="Calibri"/>
              </a:rPr>
              <a:t>a </a:t>
            </a:r>
            <a:r>
              <a:rPr dirty="0" sz="2000" spc="-5" b="1">
                <a:latin typeface="Calibri"/>
                <a:cs typeface="Calibri"/>
              </a:rPr>
              <a:t>conformational  change </a:t>
            </a:r>
            <a:r>
              <a:rPr dirty="0" sz="2000" b="1">
                <a:latin typeface="Calibri"/>
                <a:cs typeface="Calibri"/>
              </a:rPr>
              <a:t>allowing the </a:t>
            </a:r>
            <a:r>
              <a:rPr dirty="0" sz="2000" spc="-5" b="1">
                <a:latin typeface="Calibri"/>
                <a:cs typeface="Calibri"/>
              </a:rPr>
              <a:t>molecule  </a:t>
            </a:r>
            <a:r>
              <a:rPr dirty="0" sz="2000" spc="-15" b="1">
                <a:latin typeface="Calibri"/>
                <a:cs typeface="Calibri"/>
              </a:rPr>
              <a:t>to </a:t>
            </a:r>
            <a:r>
              <a:rPr dirty="0" sz="2000" b="1">
                <a:latin typeface="Calibri"/>
                <a:cs typeface="Calibri"/>
              </a:rPr>
              <a:t>pass </a:t>
            </a:r>
            <a:r>
              <a:rPr dirty="0" sz="2000" spc="-5" b="1">
                <a:latin typeface="Calibri"/>
                <a:cs typeface="Calibri"/>
              </a:rPr>
              <a:t>through </a:t>
            </a:r>
            <a:r>
              <a:rPr dirty="0" sz="2000" spc="-15" b="1">
                <a:latin typeface="Calibri"/>
                <a:cs typeface="Calibri"/>
              </a:rPr>
              <a:t>to </a:t>
            </a:r>
            <a:r>
              <a:rPr dirty="0" sz="2000" b="1">
                <a:latin typeface="Calibri"/>
                <a:cs typeface="Calibri"/>
              </a:rPr>
              <a:t>the other  side of the </a:t>
            </a:r>
            <a:r>
              <a:rPr dirty="0" sz="2000" spc="-5" b="1">
                <a:latin typeface="Calibri"/>
                <a:cs typeface="Calibri"/>
              </a:rPr>
              <a:t>cell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membrane.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algn="ctr" marL="186690" marR="1778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Calibri"/>
                <a:cs typeface="Calibri"/>
              </a:rPr>
              <a:t>The </a:t>
            </a:r>
            <a:r>
              <a:rPr dirty="0" sz="2000" spc="-5" b="1">
                <a:latin typeface="Calibri"/>
                <a:cs typeface="Calibri"/>
              </a:rPr>
              <a:t>carrier </a:t>
            </a:r>
            <a:r>
              <a:rPr dirty="0" sz="2000" spc="-10" b="1" i="1" u="heavy">
                <a:solidFill>
                  <a:srgbClr val="FF0000"/>
                </a:solidFill>
                <a:latin typeface="Calibri"/>
                <a:cs typeface="Calibri"/>
              </a:rPr>
              <a:t>facilitates </a:t>
            </a:r>
            <a:r>
              <a:rPr dirty="0" sz="2000" spc="-5" b="1">
                <a:latin typeface="Calibri"/>
                <a:cs typeface="Calibri"/>
              </a:rPr>
              <a:t>passage  </a:t>
            </a:r>
            <a:r>
              <a:rPr dirty="0" sz="2000" b="1">
                <a:latin typeface="Calibri"/>
                <a:cs typeface="Calibri"/>
              </a:rPr>
              <a:t>of the molecule </a:t>
            </a:r>
            <a:r>
              <a:rPr dirty="0" sz="2000" spc="-5" b="1">
                <a:latin typeface="Calibri"/>
                <a:cs typeface="Calibri"/>
              </a:rPr>
              <a:t>through </a:t>
            </a:r>
            <a:r>
              <a:rPr dirty="0" sz="2000" b="1">
                <a:latin typeface="Calibri"/>
                <a:cs typeface="Calibri"/>
              </a:rPr>
              <a:t>the  </a:t>
            </a:r>
            <a:r>
              <a:rPr dirty="0" sz="2000" spc="-5" b="1">
                <a:latin typeface="Calibri"/>
                <a:cs typeface="Calibri"/>
              </a:rPr>
              <a:t>CM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53" rIns="0" bIns="0" rtlCol="0" vert="horz">
            <a:spAutoFit/>
          </a:bodyPr>
          <a:lstStyle/>
          <a:p>
            <a:pPr marL="1809114">
              <a:lnSpc>
                <a:spcPct val="100000"/>
              </a:lnSpc>
            </a:pPr>
            <a:r>
              <a:rPr dirty="0" sz="4000" spc="-25"/>
              <a:t>Types </a:t>
            </a:r>
            <a:r>
              <a:rPr dirty="0" sz="4000" spc="-5"/>
              <a:t>of</a:t>
            </a:r>
            <a:r>
              <a:rPr dirty="0" sz="4000" spc="190"/>
              <a:t> </a:t>
            </a:r>
            <a:r>
              <a:rPr dirty="0" sz="4000" spc="5"/>
              <a:t>Diffusion</a:t>
            </a:r>
            <a:endParaRPr sz="4000"/>
          </a:p>
        </p:txBody>
      </p:sp>
      <p:sp>
        <p:nvSpPr>
          <p:cNvPr id="14" name="object 14"/>
          <p:cNvSpPr/>
          <p:nvPr/>
        </p:nvSpPr>
        <p:spPr>
          <a:xfrm>
            <a:off x="914400" y="9144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8353" rIns="0" bIns="0" rtlCol="0" vert="horz">
            <a:spAutoFit/>
          </a:bodyPr>
          <a:lstStyle/>
          <a:p>
            <a:pPr marL="1809114">
              <a:lnSpc>
                <a:spcPct val="100000"/>
              </a:lnSpc>
            </a:pPr>
            <a:r>
              <a:rPr dirty="0" sz="4000" spc="-25"/>
              <a:t>Types </a:t>
            </a:r>
            <a:r>
              <a:rPr dirty="0" sz="4000" spc="-5"/>
              <a:t>of</a:t>
            </a:r>
            <a:r>
              <a:rPr dirty="0" sz="4000" spc="190"/>
              <a:t> </a:t>
            </a:r>
            <a:r>
              <a:rPr dirty="0" sz="4000" spc="5"/>
              <a:t>Diffusion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14400" y="9144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981200" y="990650"/>
            <a:ext cx="5176710" cy="3630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319009" y="1326134"/>
            <a:ext cx="139128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Carrier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194" y="4782311"/>
            <a:ext cx="3486150" cy="1945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dirty="0" sz="1800" spc="-5" b="1" i="1">
                <a:solidFill>
                  <a:srgbClr val="C00000"/>
                </a:solidFill>
                <a:latin typeface="Calibri"/>
                <a:cs typeface="Calibri"/>
              </a:rPr>
              <a:t>Lipid-soluble </a:t>
            </a:r>
            <a:r>
              <a:rPr dirty="0" sz="1800" spc="-10" b="1" i="1">
                <a:solidFill>
                  <a:srgbClr val="C00000"/>
                </a:solidFill>
                <a:latin typeface="Calibri"/>
                <a:cs typeface="Calibri"/>
              </a:rPr>
              <a:t>substances </a:t>
            </a:r>
            <a:r>
              <a:rPr dirty="0" sz="1800">
                <a:latin typeface="Calibri"/>
                <a:cs typeface="Calibri"/>
              </a:rPr>
              <a:t>(e.g. </a:t>
            </a:r>
            <a:r>
              <a:rPr dirty="0" sz="1800" spc="-5">
                <a:latin typeface="Calibri"/>
                <a:cs typeface="Calibri"/>
              </a:rPr>
              <a:t>O2,  </a:t>
            </a:r>
            <a:r>
              <a:rPr dirty="0" sz="1800" spc="-10">
                <a:latin typeface="Calibri"/>
                <a:cs typeface="Calibri"/>
              </a:rPr>
              <a:t>CO2,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alcohol)→ </a:t>
            </a:r>
            <a:r>
              <a:rPr dirty="0" sz="1800" spc="-15">
                <a:latin typeface="Calibri"/>
                <a:cs typeface="Calibri"/>
              </a:rPr>
              <a:t>Pass </a:t>
            </a:r>
            <a:r>
              <a:rPr dirty="0" sz="1800" spc="-5">
                <a:latin typeface="Calibri"/>
                <a:cs typeface="Calibri"/>
              </a:rPr>
              <a:t>through 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interstices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lipid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35">
                <a:latin typeface="Calibri"/>
                <a:cs typeface="Calibri"/>
              </a:rPr>
              <a:t>bilayer.</a:t>
            </a:r>
            <a:endParaRPr sz="1800">
              <a:latin typeface="Calibri"/>
              <a:cs typeface="Calibri"/>
            </a:endParaRPr>
          </a:p>
          <a:p>
            <a:pPr marL="355600" marR="762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dirty="0" sz="1800" spc="-10" b="1" i="1">
                <a:solidFill>
                  <a:srgbClr val="C00000"/>
                </a:solidFill>
                <a:latin typeface="Calibri"/>
                <a:cs typeface="Calibri"/>
              </a:rPr>
              <a:t>Water-soluble substances </a:t>
            </a:r>
            <a:r>
              <a:rPr dirty="0" sz="1800" spc="-35">
                <a:latin typeface="Calibri"/>
                <a:cs typeface="Calibri"/>
              </a:rPr>
              <a:t>(water,  </a:t>
            </a:r>
            <a:r>
              <a:rPr dirty="0" sz="1800" spc="-5">
                <a:latin typeface="Calibri"/>
                <a:cs typeface="Calibri"/>
              </a:rPr>
              <a:t>ions) </a:t>
            </a:r>
            <a:r>
              <a:rPr dirty="0" sz="1800">
                <a:latin typeface="Calibri"/>
                <a:cs typeface="Calibri"/>
              </a:rPr>
              <a:t>→ pass </a:t>
            </a:r>
            <a:r>
              <a:rPr dirty="0" sz="1800" spc="-5">
                <a:latin typeface="Calibri"/>
                <a:cs typeface="Calibri"/>
              </a:rPr>
              <a:t>through channels  that </a:t>
            </a:r>
            <a:r>
              <a:rPr dirty="0" sz="1800" spc="-15">
                <a:latin typeface="Calibri"/>
                <a:cs typeface="Calibri"/>
              </a:rPr>
              <a:t>penetrate </a:t>
            </a:r>
            <a:r>
              <a:rPr dirty="0" sz="1800">
                <a:latin typeface="Calibri"/>
                <a:cs typeface="Calibri"/>
              </a:rPr>
              <a:t>all the </a:t>
            </a:r>
            <a:r>
              <a:rPr dirty="0" sz="1800" spc="-20">
                <a:latin typeface="Calibri"/>
                <a:cs typeface="Calibri"/>
              </a:rPr>
              <a:t>way  </a:t>
            </a:r>
            <a:r>
              <a:rPr dirty="0" sz="1800" spc="-5">
                <a:latin typeface="Calibri"/>
                <a:cs typeface="Calibri"/>
              </a:rPr>
              <a:t>through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CM.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05400" y="1752600"/>
            <a:ext cx="0" cy="4876800"/>
          </a:xfrm>
          <a:custGeom>
            <a:avLst/>
            <a:gdLst/>
            <a:ahLst/>
            <a:cxnLst/>
            <a:rect l="l" t="t" r="r" b="b"/>
            <a:pathLst>
              <a:path w="0"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28575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61228" y="4527550"/>
            <a:ext cx="3076575" cy="572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Also </a:t>
            </a:r>
            <a:r>
              <a:rPr dirty="0" sz="1800" spc="-10">
                <a:latin typeface="Calibri"/>
                <a:cs typeface="Calibri"/>
              </a:rPr>
              <a:t>called </a:t>
            </a:r>
            <a:r>
              <a:rPr dirty="0" sz="1800" spc="-5">
                <a:latin typeface="Calibri"/>
                <a:cs typeface="Calibri"/>
              </a:rPr>
              <a:t>“</a:t>
            </a:r>
            <a:r>
              <a:rPr dirty="0" sz="1800" spc="-5" b="1" i="1">
                <a:latin typeface="Calibri"/>
                <a:cs typeface="Calibri"/>
              </a:rPr>
              <a:t>Carrier-mediated  </a:t>
            </a:r>
            <a:r>
              <a:rPr dirty="0" sz="1800" spc="-35" b="1" i="1">
                <a:latin typeface="Calibri"/>
                <a:cs typeface="Calibri"/>
              </a:rPr>
              <a:t>diffusion</a:t>
            </a:r>
            <a:r>
              <a:rPr dirty="0" sz="1800" spc="-35">
                <a:latin typeface="Calibri"/>
                <a:cs typeface="Calibri"/>
              </a:rPr>
              <a:t>”.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61228" y="5350764"/>
            <a:ext cx="3630295" cy="847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marR="508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5">
                <a:latin typeface="Calibri"/>
                <a:cs typeface="Calibri"/>
              </a:rPr>
              <a:t>Diffusion of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10">
                <a:latin typeface="Calibri"/>
                <a:cs typeface="Calibri"/>
              </a:rPr>
              <a:t>substance </a:t>
            </a:r>
            <a:r>
              <a:rPr dirty="0" sz="1800" spc="-5">
                <a:latin typeface="Calibri"/>
                <a:cs typeface="Calibri"/>
              </a:rPr>
              <a:t>is  “</a:t>
            </a:r>
            <a:r>
              <a:rPr dirty="0" sz="1800" spc="-5" b="1" i="1">
                <a:solidFill>
                  <a:srgbClr val="FF0000"/>
                </a:solidFill>
                <a:latin typeface="Calibri"/>
                <a:cs typeface="Calibri"/>
              </a:rPr>
              <a:t>facilitated” </a:t>
            </a:r>
            <a:r>
              <a:rPr dirty="0" sz="1800" spc="-5">
                <a:latin typeface="Calibri"/>
                <a:cs typeface="Calibri"/>
              </a:rPr>
              <a:t>by </a:t>
            </a:r>
            <a:r>
              <a:rPr dirty="0" sz="1800">
                <a:latin typeface="Calibri"/>
                <a:cs typeface="Calibri"/>
              </a:rPr>
              <a:t>the use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specific  carrier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protein.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1228" y="6448044"/>
            <a:ext cx="335089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1800" spc="-10">
                <a:latin typeface="Calibri"/>
                <a:cs typeface="Calibri"/>
              </a:rPr>
              <a:t>Examples </a:t>
            </a:r>
            <a:r>
              <a:rPr dirty="0" sz="1800" spc="-5">
                <a:latin typeface="Calibri"/>
                <a:cs typeface="Calibri"/>
              </a:rPr>
              <a:t>(glucose, amino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acids).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76136"/>
            <a:ext cx="5943600" cy="6648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35112"/>
            <a:ext cx="3583051" cy="63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1535112"/>
            <a:ext cx="3583051" cy="639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400" y="1535112"/>
            <a:ext cx="3583304" cy="640080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421005">
              <a:lnSpc>
                <a:spcPct val="100000"/>
              </a:lnSpc>
              <a:spcBef>
                <a:spcPts val="605"/>
              </a:spcBef>
            </a:pPr>
            <a:r>
              <a:rPr dirty="0" sz="3200" b="1">
                <a:latin typeface="Calibri"/>
                <a:cs typeface="Calibri"/>
              </a:rPr>
              <a:t>Simple</a:t>
            </a:r>
            <a:r>
              <a:rPr dirty="0" sz="3200" spc="-125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diffusion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8700" y="1535112"/>
            <a:ext cx="3848100" cy="639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38700" y="1535112"/>
            <a:ext cx="3848100" cy="639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38700" y="1535112"/>
            <a:ext cx="3848100" cy="640080"/>
          </a:xfrm>
          <a:prstGeom prst="rect">
            <a:avLst/>
          </a:prstGeom>
          <a:ln w="9525">
            <a:solidFill>
              <a:srgbClr val="4A7EBB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257175">
              <a:lnSpc>
                <a:spcPct val="100000"/>
              </a:lnSpc>
              <a:spcBef>
                <a:spcPts val="605"/>
              </a:spcBef>
            </a:pPr>
            <a:r>
              <a:rPr dirty="0" sz="3200" spc="-15" b="1">
                <a:latin typeface="Calibri"/>
                <a:cs typeface="Calibri"/>
              </a:rPr>
              <a:t>Facilitated</a:t>
            </a:r>
            <a:r>
              <a:rPr dirty="0" sz="3200" spc="-14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diffusion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2297048"/>
            <a:ext cx="3581400" cy="3951604"/>
          </a:xfrm>
          <a:custGeom>
            <a:avLst/>
            <a:gdLst/>
            <a:ahLst/>
            <a:cxnLst/>
            <a:rect l="l" t="t" r="r" b="b"/>
            <a:pathLst>
              <a:path w="3581400" h="3951604">
                <a:moveTo>
                  <a:pt x="0" y="3951351"/>
                </a:moveTo>
                <a:lnTo>
                  <a:pt x="3581400" y="3951351"/>
                </a:lnTo>
                <a:lnTo>
                  <a:pt x="3581400" y="0"/>
                </a:lnTo>
                <a:lnTo>
                  <a:pt x="0" y="0"/>
                </a:lnTo>
                <a:lnTo>
                  <a:pt x="0" y="39513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4400" y="2297048"/>
            <a:ext cx="3581400" cy="3951604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algn="ctr" marL="196850" marR="190500">
              <a:lnSpc>
                <a:spcPct val="100000"/>
              </a:lnSpc>
              <a:spcBef>
                <a:spcPts val="110"/>
              </a:spcBef>
            </a:pP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25">
                <a:latin typeface="Calibri"/>
                <a:cs typeface="Calibri"/>
              </a:rPr>
              <a:t>rate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diffusion  increases proportionately  </a:t>
            </a:r>
            <a:r>
              <a:rPr dirty="0" sz="2400">
                <a:latin typeface="Calibri"/>
                <a:cs typeface="Calibri"/>
              </a:rPr>
              <a:t>with the </a:t>
            </a:r>
            <a:r>
              <a:rPr dirty="0" sz="2400" spc="-15">
                <a:latin typeface="Calibri"/>
                <a:cs typeface="Calibri"/>
              </a:rPr>
              <a:t>concentration </a:t>
            </a:r>
            <a:r>
              <a:rPr dirty="0" sz="2400" spc="-5">
                <a:latin typeface="Calibri"/>
                <a:cs typeface="Calibri"/>
              </a:rPr>
              <a:t>of 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diffusing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substance.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7425" y="2297048"/>
            <a:ext cx="4041775" cy="3951604"/>
          </a:xfrm>
          <a:prstGeom prst="rect">
            <a:avLst/>
          </a:prstGeom>
          <a:ln w="25400">
            <a:solidFill>
              <a:srgbClr val="4F81BD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422275" marR="81915" indent="-342900">
              <a:lnSpc>
                <a:spcPct val="100000"/>
              </a:lnSpc>
              <a:spcBef>
                <a:spcPts val="11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25">
                <a:latin typeface="Calibri"/>
                <a:cs typeface="Calibri"/>
              </a:rPr>
              <a:t>rate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 spc="-10">
                <a:latin typeface="Calibri"/>
                <a:cs typeface="Calibri"/>
              </a:rPr>
              <a:t>diffusion  increases proportionately  </a:t>
            </a:r>
            <a:r>
              <a:rPr dirty="0" sz="2400">
                <a:latin typeface="Calibri"/>
                <a:cs typeface="Calibri"/>
              </a:rPr>
              <a:t>with the </a:t>
            </a:r>
            <a:r>
              <a:rPr dirty="0" sz="2400" spc="-15">
                <a:latin typeface="Calibri"/>
                <a:cs typeface="Calibri"/>
              </a:rPr>
              <a:t>concentration </a:t>
            </a:r>
            <a:r>
              <a:rPr dirty="0" sz="2400" spc="-5">
                <a:latin typeface="Calibri"/>
                <a:cs typeface="Calibri"/>
              </a:rPr>
              <a:t>of 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diffusing substance 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until 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it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reaches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maximum</a:t>
            </a:r>
            <a:r>
              <a:rPr dirty="0" sz="2400" spc="-10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dirty="0" sz="1800" b="1" i="1">
                <a:solidFill>
                  <a:srgbClr val="FF0000"/>
                </a:solidFill>
                <a:latin typeface="Calibri"/>
                <a:cs typeface="Calibri"/>
              </a:rPr>
              <a:t>max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422275" marR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 sz="2400" spc="-30">
                <a:latin typeface="Calibri"/>
                <a:cs typeface="Calibri"/>
              </a:rPr>
              <a:t>At </a:t>
            </a:r>
            <a:r>
              <a:rPr dirty="0" sz="2400" spc="-5">
                <a:latin typeface="Calibri"/>
                <a:cs typeface="Calibri"/>
              </a:rPr>
              <a:t>V</a:t>
            </a:r>
            <a:r>
              <a:rPr dirty="0" sz="1800" spc="-5">
                <a:latin typeface="Calibri"/>
                <a:cs typeface="Calibri"/>
              </a:rPr>
              <a:t>max</a:t>
            </a:r>
            <a:r>
              <a:rPr dirty="0" sz="2400" spc="-5">
                <a:latin typeface="Calibri"/>
                <a:cs typeface="Calibri"/>
              </a:rPr>
              <a:t>, </a:t>
            </a:r>
            <a:r>
              <a:rPr dirty="0" sz="2400">
                <a:latin typeface="Calibri"/>
                <a:cs typeface="Calibri"/>
              </a:rPr>
              <a:t>an </a:t>
            </a:r>
            <a:r>
              <a:rPr dirty="0" sz="2400" spc="-10">
                <a:latin typeface="Calibri"/>
                <a:cs typeface="Calibri"/>
              </a:rPr>
              <a:t>increase </a:t>
            </a:r>
            <a:r>
              <a:rPr dirty="0" sz="2400">
                <a:latin typeface="Calibri"/>
                <a:cs typeface="Calibri"/>
              </a:rPr>
              <a:t>in the  </a:t>
            </a:r>
            <a:r>
              <a:rPr dirty="0" sz="2400" spc="-15">
                <a:latin typeface="Calibri"/>
                <a:cs typeface="Calibri"/>
              </a:rPr>
              <a:t>concentration 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the  </a:t>
            </a:r>
            <a:r>
              <a:rPr dirty="0" sz="2400" spc="-10">
                <a:latin typeface="Calibri"/>
                <a:cs typeface="Calibri"/>
              </a:rPr>
              <a:t>diffusing substance </a:t>
            </a:r>
            <a:r>
              <a:rPr dirty="0" sz="2400" b="1" i="1" u="heavy">
                <a:solidFill>
                  <a:srgbClr val="FF0000"/>
                </a:solidFill>
                <a:latin typeface="Calibri"/>
                <a:cs typeface="Calibri"/>
              </a:rPr>
              <a:t>does  </a:t>
            </a:r>
            <a:r>
              <a:rPr dirty="0" sz="2400" spc="-10" b="1" i="1" u="heavy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dirty="0" sz="2400" spc="-10">
                <a:latin typeface="Calibri"/>
                <a:cs typeface="Calibri"/>
              </a:rPr>
              <a:t>increase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25">
                <a:latin typeface="Calibri"/>
                <a:cs typeface="Calibri"/>
              </a:rPr>
              <a:t>rate </a:t>
            </a:r>
            <a:r>
              <a:rPr dirty="0" sz="2400" spc="-5">
                <a:latin typeface="Calibri"/>
                <a:cs typeface="Calibri"/>
              </a:rPr>
              <a:t>of  </a:t>
            </a:r>
            <a:r>
              <a:rPr dirty="0" sz="2400" spc="-10">
                <a:latin typeface="Calibri"/>
                <a:cs typeface="Calibri"/>
              </a:rPr>
              <a:t>diffusion.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6548" y="2129663"/>
            <a:ext cx="1905" cy="4271645"/>
          </a:xfrm>
          <a:custGeom>
            <a:avLst/>
            <a:gdLst/>
            <a:ahLst/>
            <a:cxnLst/>
            <a:rect l="l" t="t" r="r" b="b"/>
            <a:pathLst>
              <a:path w="1904" h="4271645">
                <a:moveTo>
                  <a:pt x="1650" y="0"/>
                </a:moveTo>
                <a:lnTo>
                  <a:pt x="0" y="4271137"/>
                </a:lnTo>
              </a:path>
            </a:pathLst>
          </a:custGeom>
          <a:ln w="381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185" rIns="0" bIns="0" rtlCol="0" vert="horz">
            <a:spAutoFit/>
          </a:bodyPr>
          <a:lstStyle/>
          <a:p>
            <a:pPr algn="ctr" marL="535305">
              <a:lnSpc>
                <a:spcPct val="100000"/>
              </a:lnSpc>
            </a:pPr>
            <a:r>
              <a:rPr dirty="0" spc="10"/>
              <a:t>What </a:t>
            </a:r>
            <a:r>
              <a:rPr dirty="0"/>
              <a:t>is the </a:t>
            </a:r>
            <a:r>
              <a:rPr dirty="0" spc="5"/>
              <a:t>difference</a:t>
            </a:r>
            <a:r>
              <a:rPr dirty="0" spc="-35"/>
              <a:t> </a:t>
            </a:r>
            <a:r>
              <a:rPr dirty="0" spc="-5"/>
              <a:t>between</a:t>
            </a:r>
          </a:p>
          <a:p>
            <a:pPr algn="ctr" marL="532130">
              <a:lnSpc>
                <a:spcPct val="100000"/>
              </a:lnSpc>
            </a:pPr>
            <a:r>
              <a:rPr dirty="0"/>
              <a:t>simple and </a:t>
            </a:r>
            <a:r>
              <a:rPr dirty="0" spc="-10"/>
              <a:t>facilitated</a:t>
            </a:r>
            <a:r>
              <a:rPr dirty="0" spc="-70"/>
              <a:t> </a:t>
            </a:r>
            <a:r>
              <a:rPr dirty="0" spc="5"/>
              <a:t>diffusion?</a:t>
            </a:r>
          </a:p>
        </p:txBody>
      </p:sp>
      <p:sp>
        <p:nvSpPr>
          <p:cNvPr id="13" name="object 13"/>
          <p:cNvSpPr/>
          <p:nvPr/>
        </p:nvSpPr>
        <p:spPr>
          <a:xfrm>
            <a:off x="914400" y="12954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457200"/>
            <a:ext cx="6019800" cy="4317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13460" y="291084"/>
            <a:ext cx="1589531" cy="6004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43000" y="4858896"/>
            <a:ext cx="7391400" cy="1939289"/>
          </a:xfrm>
          <a:custGeom>
            <a:avLst/>
            <a:gdLst/>
            <a:ahLst/>
            <a:cxnLst/>
            <a:rect l="l" t="t" r="r" b="b"/>
            <a:pathLst>
              <a:path w="7391400" h="1939290">
                <a:moveTo>
                  <a:pt x="0" y="1939036"/>
                </a:moveTo>
                <a:lnTo>
                  <a:pt x="7391400" y="1939036"/>
                </a:lnTo>
                <a:lnTo>
                  <a:pt x="7391400" y="0"/>
                </a:lnTo>
                <a:lnTo>
                  <a:pt x="0" y="0"/>
                </a:lnTo>
                <a:lnTo>
                  <a:pt x="0" y="19390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5592" y="4886197"/>
            <a:ext cx="7046595" cy="18573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</a:pP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spc="-30" b="1">
                <a:latin typeface="Calibri"/>
                <a:cs typeface="Calibri"/>
              </a:rPr>
              <a:t>rate </a:t>
            </a:r>
            <a:r>
              <a:rPr dirty="0" sz="2400" spc="-15" b="1">
                <a:latin typeface="Calibri"/>
                <a:cs typeface="Calibri"/>
              </a:rPr>
              <a:t>at </a:t>
            </a:r>
            <a:r>
              <a:rPr dirty="0" sz="2400" spc="-5" b="1">
                <a:latin typeface="Calibri"/>
                <a:cs typeface="Calibri"/>
              </a:rPr>
              <a:t>which molecules can </a:t>
            </a:r>
            <a:r>
              <a:rPr dirty="0" sz="2400" b="1">
                <a:latin typeface="Calibri"/>
                <a:cs typeface="Calibri"/>
              </a:rPr>
              <a:t>be </a:t>
            </a:r>
            <a:r>
              <a:rPr dirty="0" sz="2400" spc="-10" b="1">
                <a:latin typeface="Calibri"/>
                <a:cs typeface="Calibri"/>
              </a:rPr>
              <a:t>transported </a:t>
            </a:r>
            <a:r>
              <a:rPr dirty="0" sz="2400" spc="-15" b="1">
                <a:latin typeface="Calibri"/>
                <a:cs typeface="Calibri"/>
              </a:rPr>
              <a:t>by  facilitated </a:t>
            </a:r>
            <a:r>
              <a:rPr dirty="0" sz="2400" spc="-5" b="1">
                <a:latin typeface="Calibri"/>
                <a:cs typeface="Calibri"/>
              </a:rPr>
              <a:t>diffusion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depends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on the 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rate </a:t>
            </a:r>
            <a:r>
              <a:rPr dirty="0" sz="2400" b="1" i="1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which the  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carrier protein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molecule 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can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undergo </a:t>
            </a:r>
            <a:r>
              <a:rPr dirty="0" sz="2400" spc="-10" b="1" i="1">
                <a:solidFill>
                  <a:srgbClr val="FF0000"/>
                </a:solidFill>
                <a:latin typeface="Calibri"/>
                <a:cs typeface="Calibri"/>
              </a:rPr>
              <a:t>conformational 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change </a:t>
            </a:r>
            <a:r>
              <a:rPr dirty="0" sz="2400" b="1">
                <a:latin typeface="Calibri"/>
                <a:cs typeface="Calibri"/>
              </a:rPr>
              <a:t>back and </a:t>
            </a:r>
            <a:r>
              <a:rPr dirty="0" sz="2400" spc="-10" b="1">
                <a:latin typeface="Calibri"/>
                <a:cs typeface="Calibri"/>
              </a:rPr>
              <a:t>forth between </a:t>
            </a:r>
            <a:r>
              <a:rPr dirty="0" sz="2400" spc="-5" b="1">
                <a:latin typeface="Calibri"/>
                <a:cs typeface="Calibri"/>
              </a:rPr>
              <a:t>its bound and unbound  </a:t>
            </a:r>
            <a:r>
              <a:rPr dirty="0" sz="2400" spc="-20" b="1">
                <a:latin typeface="Calibri"/>
                <a:cs typeface="Calibri"/>
              </a:rPr>
              <a:t>state.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752536"/>
            <a:ext cx="3733800" cy="4526280"/>
          </a:xfrm>
          <a:custGeom>
            <a:avLst/>
            <a:gdLst/>
            <a:ahLst/>
            <a:cxnLst/>
            <a:rect l="l" t="t" r="r" b="b"/>
            <a:pathLst>
              <a:path w="3733800" h="4526280">
                <a:moveTo>
                  <a:pt x="0" y="4526026"/>
                </a:moveTo>
                <a:lnTo>
                  <a:pt x="3733800" y="4526026"/>
                </a:lnTo>
                <a:lnTo>
                  <a:pt x="37338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5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06144" y="1738503"/>
            <a:ext cx="3308350" cy="4224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4984" indent="-514984">
              <a:lnSpc>
                <a:spcPct val="100000"/>
              </a:lnSpc>
              <a:buAutoNum type="arabicPeriod"/>
              <a:tabLst>
                <a:tab pos="514984" algn="l"/>
                <a:tab pos="515620" algn="l"/>
              </a:tabLst>
            </a:pPr>
            <a:r>
              <a:rPr dirty="0" sz="2600" spc="-10" b="1" i="1">
                <a:solidFill>
                  <a:srgbClr val="660033"/>
                </a:solidFill>
                <a:latin typeface="Calibri"/>
                <a:cs typeface="Calibri"/>
              </a:rPr>
              <a:t>Size.</a:t>
            </a:r>
            <a:endParaRPr sz="2600">
              <a:latin typeface="Calibri"/>
              <a:cs typeface="Calibri"/>
            </a:endParaRPr>
          </a:p>
          <a:p>
            <a:pPr marL="514984" indent="-514984">
              <a:lnSpc>
                <a:spcPct val="100000"/>
              </a:lnSpc>
              <a:spcBef>
                <a:spcPts val="31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dirty="0" sz="2600" spc="-20" b="1" i="1">
                <a:solidFill>
                  <a:srgbClr val="660033"/>
                </a:solidFill>
                <a:latin typeface="Calibri"/>
                <a:cs typeface="Calibri"/>
              </a:rPr>
              <a:t>Temperature.</a:t>
            </a:r>
            <a:endParaRPr sz="2600">
              <a:latin typeface="Calibri"/>
              <a:cs typeface="Calibri"/>
            </a:endParaRPr>
          </a:p>
          <a:p>
            <a:pPr marL="514984" indent="-514984">
              <a:lnSpc>
                <a:spcPts val="2965"/>
              </a:lnSpc>
              <a:spcBef>
                <a:spcPts val="310"/>
              </a:spcBef>
              <a:buAutoNum type="arabicPeriod"/>
              <a:tabLst>
                <a:tab pos="514984" algn="l"/>
                <a:tab pos="515620" algn="l"/>
              </a:tabLst>
            </a:pPr>
            <a:r>
              <a:rPr dirty="0" sz="2600" spc="-5" b="1" i="1">
                <a:solidFill>
                  <a:srgbClr val="660033"/>
                </a:solidFill>
                <a:latin typeface="Calibri"/>
                <a:cs typeface="Calibri"/>
              </a:rPr>
              <a:t>Steepness of</a:t>
            </a:r>
            <a:r>
              <a:rPr dirty="0" sz="2600" spc="-85" b="1" i="1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dirty="0" sz="2600" b="1" i="1">
                <a:solidFill>
                  <a:srgbClr val="660033"/>
                </a:solidFill>
                <a:latin typeface="Calibri"/>
                <a:cs typeface="Calibri"/>
              </a:rPr>
              <a:t>the</a:t>
            </a:r>
            <a:endParaRPr sz="2600">
              <a:latin typeface="Calibri"/>
              <a:cs typeface="Calibri"/>
            </a:endParaRPr>
          </a:p>
          <a:p>
            <a:pPr marL="514984">
              <a:lnSpc>
                <a:spcPts val="2965"/>
              </a:lnSpc>
            </a:pPr>
            <a:r>
              <a:rPr dirty="0" sz="2600" spc="-5" b="1" i="1">
                <a:solidFill>
                  <a:srgbClr val="660033"/>
                </a:solidFill>
                <a:latin typeface="Calibri"/>
                <a:cs typeface="Calibri"/>
              </a:rPr>
              <a:t>gradient:</a:t>
            </a:r>
            <a:endParaRPr sz="2600">
              <a:latin typeface="Calibri"/>
              <a:cs typeface="Calibri"/>
            </a:endParaRPr>
          </a:p>
          <a:p>
            <a:pPr lvl="1" marL="913765" marR="751205" indent="-513080">
              <a:lnSpc>
                <a:spcPts val="2380"/>
              </a:lnSpc>
              <a:spcBef>
                <a:spcPts val="585"/>
              </a:spcBef>
              <a:buAutoNum type="alphaLcPeriod"/>
              <a:tabLst>
                <a:tab pos="913765" algn="l"/>
                <a:tab pos="914400" algn="l"/>
              </a:tabLst>
            </a:pPr>
            <a:r>
              <a:rPr dirty="0" sz="2200" spc="-5" b="1" i="1">
                <a:latin typeface="Calibri"/>
                <a:cs typeface="Calibri"/>
              </a:rPr>
              <a:t>Con</a:t>
            </a:r>
            <a:r>
              <a:rPr dirty="0" sz="2200" spc="-25" b="1" i="1">
                <a:latin typeface="Calibri"/>
                <a:cs typeface="Calibri"/>
              </a:rPr>
              <a:t>c</a:t>
            </a:r>
            <a:r>
              <a:rPr dirty="0" sz="2200" spc="-10" b="1" i="1">
                <a:latin typeface="Calibri"/>
                <a:cs typeface="Calibri"/>
              </a:rPr>
              <a:t>e</a:t>
            </a:r>
            <a:r>
              <a:rPr dirty="0" sz="2200" spc="-25" b="1" i="1">
                <a:latin typeface="Calibri"/>
                <a:cs typeface="Calibri"/>
              </a:rPr>
              <a:t>n</a:t>
            </a:r>
            <a:r>
              <a:rPr dirty="0" sz="2200" spc="-5" b="1" i="1">
                <a:latin typeface="Calibri"/>
                <a:cs typeface="Calibri"/>
              </a:rPr>
              <a:t>t</a:t>
            </a:r>
            <a:r>
              <a:rPr dirty="0" sz="2200" spc="-20" b="1" i="1">
                <a:latin typeface="Calibri"/>
                <a:cs typeface="Calibri"/>
              </a:rPr>
              <a:t>r</a:t>
            </a:r>
            <a:r>
              <a:rPr dirty="0" sz="2200" spc="-5" b="1" i="1">
                <a:latin typeface="Calibri"/>
                <a:cs typeface="Calibri"/>
              </a:rPr>
              <a:t>ation </a:t>
            </a:r>
            <a:r>
              <a:rPr dirty="0" sz="2200" spc="-5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difference</a:t>
            </a:r>
            <a:endParaRPr sz="2200">
              <a:latin typeface="Calibri"/>
              <a:cs typeface="Calibri"/>
            </a:endParaRPr>
          </a:p>
          <a:p>
            <a:pPr lvl="1" marL="913765" indent="-513080">
              <a:lnSpc>
                <a:spcPts val="2510"/>
              </a:lnSpc>
              <a:spcBef>
                <a:spcPts val="229"/>
              </a:spcBef>
              <a:buAutoNum type="alphaLcPeriod"/>
              <a:tabLst>
                <a:tab pos="913765" algn="l"/>
                <a:tab pos="914400" algn="l"/>
              </a:tabLst>
            </a:pPr>
            <a:r>
              <a:rPr dirty="0" sz="2200" spc="-5" b="1" i="1">
                <a:latin typeface="Calibri"/>
                <a:cs typeface="Calibri"/>
              </a:rPr>
              <a:t>Membrane</a:t>
            </a:r>
            <a:r>
              <a:rPr dirty="0" sz="2200" spc="-55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electrical</a:t>
            </a:r>
            <a:endParaRPr sz="2200">
              <a:latin typeface="Calibri"/>
              <a:cs typeface="Calibri"/>
            </a:endParaRPr>
          </a:p>
          <a:p>
            <a:pPr marL="913765">
              <a:lnSpc>
                <a:spcPts val="2510"/>
              </a:lnSpc>
            </a:pPr>
            <a:r>
              <a:rPr dirty="0" sz="2200" spc="-10" b="1" i="1">
                <a:latin typeface="Calibri"/>
                <a:cs typeface="Calibri"/>
              </a:rPr>
              <a:t>difference.</a:t>
            </a:r>
            <a:endParaRPr sz="2200">
              <a:latin typeface="Calibri"/>
              <a:cs typeface="Calibri"/>
            </a:endParaRPr>
          </a:p>
          <a:p>
            <a:pPr lvl="1" marL="913765" indent="-513080">
              <a:lnSpc>
                <a:spcPct val="100000"/>
              </a:lnSpc>
              <a:spcBef>
                <a:spcPts val="265"/>
              </a:spcBef>
              <a:buAutoNum type="alphaLcPeriod" startAt="3"/>
              <a:tabLst>
                <a:tab pos="913765" algn="l"/>
                <a:tab pos="914400" algn="l"/>
              </a:tabLst>
            </a:pPr>
            <a:r>
              <a:rPr dirty="0" sz="2200" spc="-10" b="1" i="1">
                <a:latin typeface="Calibri"/>
                <a:cs typeface="Calibri"/>
              </a:rPr>
              <a:t>Pressure</a:t>
            </a:r>
            <a:r>
              <a:rPr dirty="0" sz="2200" spc="-15" b="1" i="1">
                <a:latin typeface="Calibri"/>
                <a:cs typeface="Calibri"/>
              </a:rPr>
              <a:t> </a:t>
            </a:r>
            <a:r>
              <a:rPr dirty="0" sz="2200" spc="-10" b="1" i="1">
                <a:latin typeface="Calibri"/>
                <a:cs typeface="Calibri"/>
              </a:rPr>
              <a:t>difference.</a:t>
            </a:r>
            <a:endParaRPr sz="2200">
              <a:latin typeface="Calibri"/>
              <a:cs typeface="Calibri"/>
            </a:endParaRPr>
          </a:p>
          <a:p>
            <a:pPr marL="514984" indent="-514984">
              <a:lnSpc>
                <a:spcPct val="100000"/>
              </a:lnSpc>
              <a:spcBef>
                <a:spcPts val="280"/>
              </a:spcBef>
              <a:buAutoNum type="arabicPeriod" startAt="4"/>
              <a:tabLst>
                <a:tab pos="514984" algn="l"/>
                <a:tab pos="515620" algn="l"/>
              </a:tabLst>
            </a:pPr>
            <a:r>
              <a:rPr dirty="0" sz="2600" b="1" i="1">
                <a:solidFill>
                  <a:srgbClr val="660033"/>
                </a:solidFill>
                <a:latin typeface="Calibri"/>
                <a:cs typeface="Calibri"/>
              </a:rPr>
              <a:t>Charge.</a:t>
            </a:r>
            <a:endParaRPr sz="2600">
              <a:latin typeface="Calibri"/>
              <a:cs typeface="Calibri"/>
            </a:endParaRPr>
          </a:p>
          <a:p>
            <a:pPr marL="514984" indent="-514984">
              <a:lnSpc>
                <a:spcPct val="100000"/>
              </a:lnSpc>
              <a:spcBef>
                <a:spcPts val="310"/>
              </a:spcBef>
              <a:buAutoNum type="arabicPeriod" startAt="4"/>
              <a:tabLst>
                <a:tab pos="514984" algn="l"/>
                <a:tab pos="515620" algn="l"/>
              </a:tabLst>
            </a:pPr>
            <a:r>
              <a:rPr dirty="0" sz="2600" spc="-5" b="1" i="1">
                <a:solidFill>
                  <a:srgbClr val="660033"/>
                </a:solidFill>
                <a:latin typeface="Calibri"/>
                <a:cs typeface="Calibri"/>
              </a:rPr>
              <a:t>Pressure.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752600"/>
            <a:ext cx="4191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1185" rIns="0" bIns="0" rtlCol="0" vert="horz">
            <a:spAutoFit/>
          </a:bodyPr>
          <a:lstStyle/>
          <a:p>
            <a:pPr algn="ctr" marL="511809">
              <a:lnSpc>
                <a:spcPct val="100000"/>
              </a:lnSpc>
            </a:pPr>
            <a:r>
              <a:rPr dirty="0"/>
              <a:t>Factors </a:t>
            </a:r>
            <a:r>
              <a:rPr dirty="0" spc="5"/>
              <a:t>Affecting </a:t>
            </a:r>
            <a:r>
              <a:rPr dirty="0"/>
              <a:t>Net </a:t>
            </a:r>
            <a:r>
              <a:rPr dirty="0" spc="-15"/>
              <a:t>Rate</a:t>
            </a:r>
            <a:r>
              <a:rPr dirty="0" spc="-105"/>
              <a:t> </a:t>
            </a:r>
            <a:r>
              <a:rPr dirty="0"/>
              <a:t>of</a:t>
            </a:r>
          </a:p>
          <a:p>
            <a:pPr algn="ctr" marL="532130">
              <a:lnSpc>
                <a:spcPct val="100000"/>
              </a:lnSpc>
            </a:pPr>
            <a:r>
              <a:rPr dirty="0" spc="5"/>
              <a:t>Diffusion</a:t>
            </a:r>
          </a:p>
        </p:txBody>
      </p:sp>
      <p:sp>
        <p:nvSpPr>
          <p:cNvPr id="6" name="object 6"/>
          <p:cNvSpPr/>
          <p:nvPr/>
        </p:nvSpPr>
        <p:spPr>
          <a:xfrm>
            <a:off x="914400" y="12954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631314"/>
            <a:ext cx="7502525" cy="4373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marR="45720" indent="-342265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Occurs </a:t>
            </a:r>
            <a:r>
              <a:rPr dirty="0" sz="3000" spc="-5">
                <a:latin typeface="Calibri"/>
                <a:cs typeface="Calibri"/>
              </a:rPr>
              <a:t>when </a:t>
            </a:r>
            <a:r>
              <a:rPr dirty="0" sz="3000">
                <a:latin typeface="Calibri"/>
                <a:cs typeface="Calibri"/>
              </a:rPr>
              <a:t>a </a:t>
            </a:r>
            <a:r>
              <a:rPr dirty="0" sz="3000" spc="-5">
                <a:latin typeface="Calibri"/>
                <a:cs typeface="Calibri"/>
              </a:rPr>
              <a:t>cell </a:t>
            </a:r>
            <a:r>
              <a:rPr dirty="0" sz="3000" spc="-10">
                <a:latin typeface="Calibri"/>
                <a:cs typeface="Calibri"/>
              </a:rPr>
              <a:t>membrane moves  </a:t>
            </a:r>
            <a:r>
              <a:rPr dirty="0" sz="3000" spc="-5">
                <a:latin typeface="Calibri"/>
                <a:cs typeface="Calibri"/>
              </a:rPr>
              <a:t>molecules or ions </a:t>
            </a:r>
            <a:r>
              <a:rPr dirty="0" sz="3000" spc="-5" b="1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dirty="0" sz="3000" spc="-5" b="1" i="1">
                <a:solidFill>
                  <a:srgbClr val="FF0000"/>
                </a:solidFill>
                <a:latin typeface="Calibri"/>
                <a:cs typeface="Calibri"/>
              </a:rPr>
              <a:t>up-hill” </a:t>
            </a:r>
            <a:r>
              <a:rPr dirty="0" sz="3000" spc="-15" b="1" u="heavy">
                <a:solidFill>
                  <a:srgbClr val="660033"/>
                </a:solidFill>
                <a:latin typeface="Calibri"/>
                <a:cs typeface="Calibri"/>
              </a:rPr>
              <a:t>against </a:t>
            </a:r>
            <a:r>
              <a:rPr dirty="0" sz="3000">
                <a:latin typeface="Calibri"/>
                <a:cs typeface="Calibri"/>
              </a:rPr>
              <a:t>a  </a:t>
            </a:r>
            <a:r>
              <a:rPr dirty="0" sz="3000" spc="-15">
                <a:latin typeface="Calibri"/>
                <a:cs typeface="Calibri"/>
              </a:rPr>
              <a:t>concentration gradient </a:t>
            </a:r>
            <a:r>
              <a:rPr dirty="0" sz="3000" spc="-5">
                <a:latin typeface="Calibri"/>
                <a:cs typeface="Calibri"/>
              </a:rPr>
              <a:t>(or “up-hill” </a:t>
            </a:r>
            <a:r>
              <a:rPr dirty="0" sz="3000" spc="-15">
                <a:latin typeface="Calibri"/>
                <a:cs typeface="Calibri"/>
              </a:rPr>
              <a:t>against </a:t>
            </a:r>
            <a:r>
              <a:rPr dirty="0" sz="3000" spc="-5">
                <a:latin typeface="Calibri"/>
                <a:cs typeface="Calibri"/>
              </a:rPr>
              <a:t>an  electrical or </a:t>
            </a:r>
            <a:r>
              <a:rPr dirty="0" sz="3000" spc="-15">
                <a:latin typeface="Calibri"/>
                <a:cs typeface="Calibri"/>
              </a:rPr>
              <a:t>pressure</a:t>
            </a:r>
            <a:r>
              <a:rPr dirty="0" sz="3000" spc="-85">
                <a:latin typeface="Calibri"/>
                <a:cs typeface="Calibri"/>
              </a:rPr>
              <a:t> </a:t>
            </a:r>
            <a:r>
              <a:rPr dirty="0" sz="3000" spc="-10">
                <a:latin typeface="Calibri"/>
                <a:cs typeface="Calibri"/>
              </a:rPr>
              <a:t>gradient).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0" b="1" i="1" u="heavy">
                <a:solidFill>
                  <a:srgbClr val="660033"/>
                </a:solidFill>
                <a:latin typeface="Calibri"/>
                <a:cs typeface="Calibri"/>
              </a:rPr>
              <a:t>Examples</a:t>
            </a:r>
            <a:r>
              <a:rPr dirty="0" sz="3000" spc="-50" b="1" i="1" u="heavy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dirty="0" sz="3000" spc="-5" b="1" i="1" u="heavy">
                <a:solidFill>
                  <a:srgbClr val="660033"/>
                </a:solidFill>
                <a:latin typeface="Calibri"/>
                <a:cs typeface="Calibri"/>
              </a:rPr>
              <a:t>include</a:t>
            </a:r>
            <a:r>
              <a:rPr dirty="0" sz="3000" spc="-5"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lvl="1" marL="756285" indent="-287020">
              <a:lnSpc>
                <a:spcPts val="2810"/>
              </a:lnSpc>
              <a:spcBef>
                <a:spcPts val="20"/>
              </a:spcBef>
              <a:buSzPct val="69230"/>
              <a:buFont typeface="Segoe UI Symbol"/>
              <a:buChar char="➢"/>
              <a:tabLst>
                <a:tab pos="756920" algn="l"/>
              </a:tabLst>
            </a:pPr>
            <a:r>
              <a:rPr dirty="0" sz="2600">
                <a:latin typeface="Calibri"/>
                <a:cs typeface="Calibri"/>
              </a:rPr>
              <a:t>Ions </a:t>
            </a:r>
            <a:r>
              <a:rPr dirty="0" sz="2600" spc="-15">
                <a:latin typeface="Calibri"/>
                <a:cs typeface="Calibri"/>
              </a:rPr>
              <a:t>like: </a:t>
            </a:r>
            <a:r>
              <a:rPr dirty="0" sz="2600" spc="-5">
                <a:latin typeface="Calibri"/>
                <a:cs typeface="Calibri"/>
              </a:rPr>
              <a:t>sodium, potassium, calcium, </a:t>
            </a:r>
            <a:r>
              <a:rPr dirty="0" sz="2600" spc="-10">
                <a:latin typeface="Calibri"/>
                <a:cs typeface="Calibri"/>
              </a:rPr>
              <a:t>iron,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iodine,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810"/>
              </a:lnSpc>
            </a:pPr>
            <a:r>
              <a:rPr dirty="0" sz="2600" spc="-20">
                <a:latin typeface="Calibri"/>
                <a:cs typeface="Calibri"/>
              </a:rPr>
              <a:t>hydrogen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ions.</a:t>
            </a:r>
            <a:endParaRPr sz="26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buSzPct val="69230"/>
              <a:buFont typeface="Segoe UI Symbol"/>
              <a:buChar char="➢"/>
              <a:tabLst>
                <a:tab pos="756920" algn="l"/>
              </a:tabLst>
            </a:pPr>
            <a:r>
              <a:rPr dirty="0" sz="2600">
                <a:latin typeface="Calibri"/>
                <a:cs typeface="Calibri"/>
              </a:rPr>
              <a:t>Amino </a:t>
            </a:r>
            <a:r>
              <a:rPr dirty="0" sz="2600" spc="-5">
                <a:latin typeface="Calibri"/>
                <a:cs typeface="Calibri"/>
              </a:rPr>
              <a:t>acids, glucose </a:t>
            </a:r>
            <a:r>
              <a:rPr dirty="0" sz="2600">
                <a:latin typeface="Calibri"/>
                <a:cs typeface="Calibri"/>
              </a:rPr>
              <a:t>and </a:t>
            </a:r>
            <a:r>
              <a:rPr dirty="0" sz="2600" spc="-5">
                <a:latin typeface="Calibri"/>
                <a:cs typeface="Calibri"/>
              </a:rPr>
              <a:t>other</a:t>
            </a:r>
            <a:r>
              <a:rPr dirty="0" sz="2600" spc="-8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sugars.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Font typeface="Segoe UI Symbol"/>
              <a:buChar char="➢"/>
            </a:pPr>
            <a:endParaRPr sz="27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SzPct val="700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000" spc="-15">
                <a:latin typeface="Calibri"/>
                <a:cs typeface="Calibri"/>
              </a:rPr>
              <a:t>Requires </a:t>
            </a:r>
            <a:r>
              <a:rPr dirty="0" sz="3000" spc="-5" b="1" i="1">
                <a:solidFill>
                  <a:srgbClr val="FF0000"/>
                </a:solidFill>
                <a:latin typeface="Calibri"/>
                <a:cs typeface="Calibri"/>
              </a:rPr>
              <a:t>energy </a:t>
            </a:r>
            <a:r>
              <a:rPr dirty="0" sz="3000">
                <a:latin typeface="Calibri"/>
                <a:cs typeface="Calibri"/>
              </a:rPr>
              <a:t>and a </a:t>
            </a:r>
            <a:r>
              <a:rPr dirty="0" sz="3000" spc="-5" b="1" i="1">
                <a:solidFill>
                  <a:srgbClr val="FF0000"/>
                </a:solidFill>
                <a:latin typeface="Calibri"/>
                <a:cs typeface="Calibri"/>
              </a:rPr>
              <a:t>carrier</a:t>
            </a:r>
            <a:r>
              <a:rPr dirty="0" sz="3000" spc="-90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000" spc="-5" b="1" i="1">
                <a:solidFill>
                  <a:srgbClr val="FF0000"/>
                </a:solidFill>
                <a:latin typeface="Calibri"/>
                <a:cs typeface="Calibri"/>
              </a:rPr>
              <a:t>protein</a:t>
            </a:r>
            <a:r>
              <a:rPr dirty="0" sz="3000" spc="-5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026" rIns="0" bIns="0" rtlCol="0" vert="horz">
            <a:spAutoFit/>
          </a:bodyPr>
          <a:lstStyle/>
          <a:p>
            <a:pPr marL="2456815">
              <a:lnSpc>
                <a:spcPct val="100000"/>
              </a:lnSpc>
            </a:pPr>
            <a:r>
              <a:rPr dirty="0" spc="-15"/>
              <a:t>Active</a:t>
            </a:r>
            <a:r>
              <a:rPr dirty="0" spc="-90"/>
              <a:t> </a:t>
            </a:r>
            <a:r>
              <a:rPr dirty="0" spc="10"/>
              <a:t>Transport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65191" y="4450079"/>
            <a:ext cx="451103" cy="1748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965191" y="4450079"/>
            <a:ext cx="451103" cy="6995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80360" y="2764535"/>
            <a:ext cx="3267455" cy="316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41904" y="2025395"/>
            <a:ext cx="2895599" cy="746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05127" y="3073907"/>
            <a:ext cx="2982468" cy="13837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56561" y="3416808"/>
            <a:ext cx="1879600" cy="69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32740" marR="5080" indent="-320675">
              <a:lnSpc>
                <a:spcPts val="2640"/>
              </a:lnSpc>
            </a:pP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Primary</a:t>
            </a:r>
            <a:r>
              <a:rPr dirty="0" sz="240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alibri"/>
                <a:cs typeface="Calibri"/>
              </a:rPr>
              <a:t>Active 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90871" y="3073907"/>
            <a:ext cx="2881883" cy="1383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031485" y="3416808"/>
            <a:ext cx="2205355" cy="692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94030" marR="5080" indent="-481965">
              <a:lnSpc>
                <a:spcPts val="2640"/>
              </a:lnSpc>
            </a:pPr>
            <a:r>
              <a:rPr dirty="0" sz="2400" b="1">
                <a:solidFill>
                  <a:srgbClr val="FFFFFF"/>
                </a:solidFill>
                <a:latin typeface="Calibri"/>
                <a:cs typeface="Calibri"/>
              </a:rPr>
              <a:t>Secondary</a:t>
            </a:r>
            <a:r>
              <a:rPr dirty="0" sz="24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Calibri"/>
                <a:cs typeface="Calibri"/>
              </a:rPr>
              <a:t>Active  </a:t>
            </a:r>
            <a:r>
              <a:rPr dirty="0" sz="2400" spc="-20" b="1">
                <a:solidFill>
                  <a:srgbClr val="FFFFFF"/>
                </a:solidFill>
                <a:latin typeface="Calibri"/>
                <a:cs typeface="Calibri"/>
              </a:rPr>
              <a:t>Transport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8676" y="4759452"/>
            <a:ext cx="2322576" cy="7467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24576" y="4879085"/>
            <a:ext cx="189357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0" b="1">
                <a:solidFill>
                  <a:srgbClr val="FFFFFF"/>
                </a:solidFill>
                <a:latin typeface="Calibri"/>
                <a:cs typeface="Calibri"/>
              </a:rPr>
              <a:t>Co-transport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08676" y="5807964"/>
            <a:ext cx="2787396" cy="746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455411" y="5927547"/>
            <a:ext cx="269494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5" b="1">
                <a:solidFill>
                  <a:srgbClr val="FFFFFF"/>
                </a:solidFill>
                <a:latin typeface="Calibri"/>
                <a:cs typeface="Calibri"/>
              </a:rPr>
              <a:t>Counter-transport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026" rIns="0" bIns="0" rtlCol="0" vert="horz">
            <a:spAutoFit/>
          </a:bodyPr>
          <a:lstStyle/>
          <a:p>
            <a:pPr marL="2456815">
              <a:lnSpc>
                <a:spcPct val="100000"/>
              </a:lnSpc>
            </a:pPr>
            <a:r>
              <a:rPr dirty="0" spc="-15"/>
              <a:t>Active</a:t>
            </a:r>
            <a:r>
              <a:rPr dirty="0" spc="-90"/>
              <a:t> </a:t>
            </a:r>
            <a:r>
              <a:rPr dirty="0" spc="10"/>
              <a:t>Transport</a:t>
            </a:r>
          </a:p>
        </p:txBody>
      </p:sp>
      <p:sp>
        <p:nvSpPr>
          <p:cNvPr id="15" name="object 15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8535">
              <a:lnSpc>
                <a:spcPct val="100000"/>
              </a:lnSpc>
            </a:pPr>
            <a:r>
              <a:rPr dirty="0" sz="2400" spc="-10" i="1">
                <a:solidFill>
                  <a:srgbClr val="000000"/>
                </a:solidFill>
                <a:latin typeface="Calibri"/>
                <a:cs typeface="Calibri"/>
              </a:rPr>
              <a:t>According </a:t>
            </a:r>
            <a:r>
              <a:rPr dirty="0" sz="2400" spc="-15" i="1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dirty="0" sz="2400" spc="-5" i="1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dirty="0" sz="2400" spc="-10" i="1">
                <a:solidFill>
                  <a:srgbClr val="000000"/>
                </a:solidFill>
                <a:latin typeface="Calibri"/>
                <a:cs typeface="Calibri"/>
              </a:rPr>
              <a:t>source </a:t>
            </a:r>
            <a:r>
              <a:rPr dirty="0" sz="2400" spc="-5" i="1">
                <a:solidFill>
                  <a:srgbClr val="000000"/>
                </a:solidFill>
                <a:latin typeface="Calibri"/>
                <a:cs typeface="Calibri"/>
              </a:rPr>
              <a:t>of energy used </a:t>
            </a:r>
            <a:r>
              <a:rPr dirty="0" sz="2400" spc="-15" i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spc="-4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i="1">
                <a:solidFill>
                  <a:srgbClr val="000000"/>
                </a:solidFill>
                <a:latin typeface="Calibri"/>
                <a:cs typeface="Calibri"/>
              </a:rPr>
              <a:t>facilitate</a:t>
            </a:r>
            <a:endParaRPr sz="2400">
              <a:latin typeface="Calibri"/>
              <a:cs typeface="Calibri"/>
            </a:endParaRPr>
          </a:p>
          <a:p>
            <a:pPr marL="2156460">
              <a:lnSpc>
                <a:spcPct val="100000"/>
              </a:lnSpc>
            </a:pPr>
            <a:r>
              <a:rPr dirty="0" sz="2400" spc="-5" i="1">
                <a:solidFill>
                  <a:srgbClr val="000000"/>
                </a:solidFill>
                <a:latin typeface="Calibri"/>
                <a:cs typeface="Calibri"/>
              </a:rPr>
              <a:t>transport,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it </a:t>
            </a:r>
            <a:r>
              <a:rPr dirty="0" sz="2400" spc="-10" i="1">
                <a:solidFill>
                  <a:srgbClr val="000000"/>
                </a:solidFill>
                <a:latin typeface="Calibri"/>
                <a:cs typeface="Calibri"/>
              </a:rPr>
              <a:t>can </a:t>
            </a:r>
            <a:r>
              <a:rPr dirty="0" sz="2400" i="1">
                <a:solidFill>
                  <a:srgbClr val="000000"/>
                </a:solidFill>
                <a:latin typeface="Calibri"/>
                <a:cs typeface="Calibri"/>
              </a:rPr>
              <a:t>be divided</a:t>
            </a:r>
            <a:r>
              <a:rPr dirty="0" sz="2400" spc="-1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5" i="1">
                <a:solidFill>
                  <a:srgbClr val="000000"/>
                </a:solidFill>
                <a:latin typeface="Calibri"/>
                <a:cs typeface="Calibri"/>
              </a:rPr>
              <a:t>into;</a:t>
            </a:r>
            <a:endParaRPr sz="2400">
              <a:latin typeface="Calibri"/>
              <a:cs typeface="Calibri"/>
            </a:endParaRPr>
          </a:p>
          <a:p>
            <a:pPr marL="2547620">
              <a:lnSpc>
                <a:spcPct val="100000"/>
              </a:lnSpc>
              <a:spcBef>
                <a:spcPts val="1914"/>
              </a:spcBef>
            </a:pPr>
            <a:r>
              <a:rPr dirty="0" sz="2800" spc="-10">
                <a:solidFill>
                  <a:srgbClr val="FFFFFF"/>
                </a:solidFill>
              </a:rPr>
              <a:t>Active</a:t>
            </a:r>
            <a:r>
              <a:rPr dirty="0" sz="2800" spc="-30">
                <a:solidFill>
                  <a:srgbClr val="FFFFFF"/>
                </a:solidFill>
              </a:rPr>
              <a:t> Transport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1600200" y="4676711"/>
            <a:ext cx="2648585" cy="400685"/>
          </a:xfrm>
          <a:prstGeom prst="rect">
            <a:avLst/>
          </a:prstGeom>
          <a:ln w="9525">
            <a:solidFill>
              <a:srgbClr val="953735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204"/>
              </a:spcBef>
            </a:pPr>
            <a:r>
              <a:rPr dirty="0" sz="2000" spc="-10" b="1">
                <a:latin typeface="Calibri"/>
                <a:cs typeface="Calibri"/>
              </a:rPr>
              <a:t>Direct </a:t>
            </a:r>
            <a:r>
              <a:rPr dirty="0" sz="2000" spc="-5" b="1">
                <a:latin typeface="Calibri"/>
                <a:cs typeface="Calibri"/>
              </a:rPr>
              <a:t>source </a:t>
            </a:r>
            <a:r>
              <a:rPr dirty="0" sz="2000" b="1">
                <a:latin typeface="Calibri"/>
                <a:cs typeface="Calibri"/>
              </a:rPr>
              <a:t>of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96200" y="3276562"/>
            <a:ext cx="1371600" cy="1016000"/>
          </a:xfrm>
          <a:prstGeom prst="rect">
            <a:avLst/>
          </a:prstGeom>
          <a:ln w="9524">
            <a:solidFill>
              <a:srgbClr val="953735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ctr" marL="196215" marR="187325" indent="-1270">
              <a:lnSpc>
                <a:spcPct val="100000"/>
              </a:lnSpc>
              <a:spcBef>
                <a:spcPts val="200"/>
              </a:spcBef>
            </a:pPr>
            <a:r>
              <a:rPr dirty="0" sz="2000" spc="-5" b="1">
                <a:latin typeface="Calibri"/>
                <a:cs typeface="Calibri"/>
              </a:rPr>
              <a:t>Indirect  source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of  </a:t>
            </a:r>
            <a:r>
              <a:rPr dirty="0" sz="2000" spc="-10" b="1"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8617" rIns="0" bIns="0" rtlCol="0" vert="horz">
            <a:spAutoFit/>
          </a:bodyPr>
          <a:lstStyle/>
          <a:p>
            <a:pPr marL="564515">
              <a:lnSpc>
                <a:spcPct val="100000"/>
              </a:lnSpc>
            </a:pPr>
            <a:r>
              <a:rPr dirty="0" sz="4400" spc="-35"/>
              <a:t>Previously..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914400" y="1600136"/>
            <a:ext cx="7772400" cy="4526280"/>
          </a:xfrm>
          <a:custGeom>
            <a:avLst/>
            <a:gdLst/>
            <a:ahLst/>
            <a:cxnLst/>
            <a:rect l="l" t="t" r="r" b="b"/>
            <a:pathLst>
              <a:path w="7772400" h="4526280">
                <a:moveTo>
                  <a:pt x="0" y="4526026"/>
                </a:moveTo>
                <a:lnTo>
                  <a:pt x="7772400" y="4526026"/>
                </a:lnTo>
                <a:lnTo>
                  <a:pt x="77724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5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93444" y="1572386"/>
            <a:ext cx="7392670" cy="44469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Fluid body </a:t>
            </a:r>
            <a:r>
              <a:rPr dirty="0" sz="3200" spc="-10">
                <a:latin typeface="Calibri"/>
                <a:cs typeface="Calibri"/>
              </a:rPr>
              <a:t>compartments are </a:t>
            </a:r>
            <a:r>
              <a:rPr dirty="0" sz="3200" spc="-5">
                <a:latin typeface="Calibri"/>
                <a:cs typeface="Calibri"/>
              </a:rPr>
              <a:t>divided</a:t>
            </a:r>
            <a:r>
              <a:rPr dirty="0" sz="3200" spc="75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into: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5">
                <a:latin typeface="Calibri"/>
                <a:cs typeface="Calibri"/>
              </a:rPr>
              <a:t>Intracellular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Extracellular</a:t>
            </a:r>
            <a:endParaRPr sz="28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3500">
              <a:latin typeface="Times New Roman"/>
              <a:cs typeface="Times New Roman"/>
            </a:endParaRPr>
          </a:p>
          <a:p>
            <a:pPr marL="354965" indent="-342265">
              <a:lnSpc>
                <a:spcPts val="36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The amount of </a:t>
            </a:r>
            <a:r>
              <a:rPr dirty="0" sz="3200" spc="-10">
                <a:latin typeface="Calibri"/>
                <a:cs typeface="Calibri"/>
              </a:rPr>
              <a:t>solutes </a:t>
            </a:r>
            <a:r>
              <a:rPr dirty="0" sz="3200">
                <a:latin typeface="Calibri"/>
                <a:cs typeface="Calibri"/>
              </a:rPr>
              <a:t>in the </a:t>
            </a:r>
            <a:r>
              <a:rPr dirty="0" sz="3200" spc="-10">
                <a:latin typeface="Calibri"/>
                <a:cs typeface="Calibri"/>
              </a:rPr>
              <a:t>two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ts val="3650"/>
              </a:lnSpc>
            </a:pPr>
            <a:r>
              <a:rPr dirty="0" sz="3200" spc="-10">
                <a:latin typeface="Calibri"/>
                <a:cs typeface="Calibri"/>
              </a:rPr>
              <a:t>compartments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70">
                <a:latin typeface="Calibri"/>
                <a:cs typeface="Calibri"/>
              </a:rPr>
              <a:t>differ.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How </a:t>
            </a:r>
            <a:r>
              <a:rPr dirty="0" sz="3200">
                <a:latin typeface="Calibri"/>
                <a:cs typeface="Calibri"/>
              </a:rPr>
              <a:t>is this </a:t>
            </a:r>
            <a:r>
              <a:rPr dirty="0" sz="3200" spc="-5">
                <a:latin typeface="Calibri"/>
                <a:cs typeface="Calibri"/>
              </a:rPr>
              <a:t>achieved </a:t>
            </a:r>
            <a:r>
              <a:rPr dirty="0" sz="3200">
                <a:latin typeface="Calibri"/>
                <a:cs typeface="Calibri"/>
              </a:rPr>
              <a:t>and</a:t>
            </a:r>
            <a:r>
              <a:rPr dirty="0" sz="3200" spc="-50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maintained?</a:t>
            </a:r>
            <a:endParaRPr sz="32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dirty="0" sz="2800" spc="-10">
                <a:latin typeface="Calibri"/>
                <a:cs typeface="Calibri"/>
              </a:rPr>
              <a:t>“Selective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permeability”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8200" y="10668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600136"/>
            <a:ext cx="3430651" cy="63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" y="1600136"/>
            <a:ext cx="3430904" cy="640080"/>
          </a:xfrm>
          <a:prstGeom prst="rect">
            <a:avLst/>
          </a:prstGeom>
          <a:ln w="9525">
            <a:solidFill>
              <a:srgbClr val="BE4B48"/>
            </a:solidFill>
          </a:ln>
        </p:spPr>
        <p:txBody>
          <a:bodyPr wrap="square" lIns="0" tIns="139700" rIns="0" bIns="0" rtlCol="0" vert="horz">
            <a:spAutoFit/>
          </a:bodyPr>
          <a:lstStyle/>
          <a:p>
            <a:pPr marL="628015">
              <a:lnSpc>
                <a:spcPct val="100000"/>
              </a:lnSpc>
              <a:spcBef>
                <a:spcPts val="1100"/>
              </a:spcBef>
            </a:pPr>
            <a:r>
              <a:rPr dirty="0" sz="2800" spc="-5" b="1">
                <a:latin typeface="Calibri"/>
                <a:cs typeface="Calibri"/>
              </a:rPr>
              <a:t>Primary</a:t>
            </a:r>
            <a:r>
              <a:rPr dirty="0" sz="2800" spc="-4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Active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76800" y="1600136"/>
            <a:ext cx="3736975" cy="639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876800" y="1600136"/>
            <a:ext cx="3736975" cy="640080"/>
          </a:xfrm>
          <a:prstGeom prst="rect">
            <a:avLst/>
          </a:prstGeom>
          <a:ln w="9525">
            <a:solidFill>
              <a:srgbClr val="BE4B48"/>
            </a:solidFill>
          </a:ln>
        </p:spPr>
        <p:txBody>
          <a:bodyPr wrap="square" lIns="0" tIns="139700" rIns="0" bIns="0" rtlCol="0" vert="horz">
            <a:spAutoFit/>
          </a:bodyPr>
          <a:lstStyle/>
          <a:p>
            <a:pPr marL="595630">
              <a:lnSpc>
                <a:spcPct val="100000"/>
              </a:lnSpc>
              <a:spcBef>
                <a:spcPts val="1100"/>
              </a:spcBef>
            </a:pPr>
            <a:r>
              <a:rPr dirty="0" sz="2800" spc="-5" b="1">
                <a:latin typeface="Calibri"/>
                <a:cs typeface="Calibri"/>
              </a:rPr>
              <a:t>Secondary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Active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2449448"/>
            <a:ext cx="3429000" cy="3951604"/>
          </a:xfrm>
          <a:prstGeom prst="rect">
            <a:avLst/>
          </a:prstGeom>
          <a:ln w="9525">
            <a:solidFill>
              <a:srgbClr val="953735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429259" marR="172085" indent="-342265">
              <a:lnSpc>
                <a:spcPct val="90000"/>
              </a:lnSpc>
              <a:spcBef>
                <a:spcPts val="190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200" spc="-10">
                <a:latin typeface="Calibri"/>
                <a:cs typeface="Calibri"/>
              </a:rPr>
              <a:t>The energy </a:t>
            </a:r>
            <a:r>
              <a:rPr dirty="0" sz="2200" spc="-5">
                <a:latin typeface="Calibri"/>
                <a:cs typeface="Calibri"/>
              </a:rPr>
              <a:t>is </a:t>
            </a:r>
            <a:r>
              <a:rPr dirty="0" sz="2200" spc="-10">
                <a:latin typeface="Calibri"/>
                <a:cs typeface="Calibri"/>
              </a:rPr>
              <a:t>derived  </a:t>
            </a:r>
            <a:r>
              <a:rPr dirty="0" sz="2200" spc="-5" b="1" i="1">
                <a:solidFill>
                  <a:srgbClr val="FF0000"/>
                </a:solidFill>
                <a:latin typeface="Calibri"/>
                <a:cs typeface="Calibri"/>
              </a:rPr>
              <a:t>directly </a:t>
            </a:r>
            <a:r>
              <a:rPr dirty="0" sz="2200" spc="-15">
                <a:latin typeface="Calibri"/>
                <a:cs typeface="Calibri"/>
              </a:rPr>
              <a:t>from breakdown  </a:t>
            </a:r>
            <a:r>
              <a:rPr dirty="0" sz="2200" spc="-5">
                <a:latin typeface="Calibri"/>
                <a:cs typeface="Calibri"/>
              </a:rPr>
              <a:t>of adenosine  </a:t>
            </a:r>
            <a:r>
              <a:rPr dirty="0" sz="2200" spc="-10">
                <a:latin typeface="Calibri"/>
                <a:cs typeface="Calibri"/>
              </a:rPr>
              <a:t>triphosphate </a:t>
            </a:r>
            <a:r>
              <a:rPr dirty="0" sz="2200" spc="-45" i="1">
                <a:latin typeface="Calibri"/>
                <a:cs typeface="Calibri"/>
              </a:rPr>
              <a:t>(ATP) </a:t>
            </a:r>
            <a:r>
              <a:rPr dirty="0" sz="2200" spc="-5">
                <a:latin typeface="Calibri"/>
                <a:cs typeface="Calibri"/>
              </a:rPr>
              <a:t>or  some other high-energy  </a:t>
            </a:r>
            <a:r>
              <a:rPr dirty="0" sz="2200" spc="-15">
                <a:latin typeface="Calibri"/>
                <a:cs typeface="Calibri"/>
              </a:rPr>
              <a:t>phosphate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5">
                <a:latin typeface="Calibri"/>
                <a:cs typeface="Calibri"/>
              </a:rPr>
              <a:t>compound.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750">
              <a:latin typeface="Times New Roman"/>
              <a:cs typeface="Times New Roman"/>
            </a:endParaRPr>
          </a:p>
          <a:p>
            <a:pPr marL="429259" indent="-342265">
              <a:lnSpc>
                <a:spcPct val="100000"/>
              </a:lnSpc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200" spc="-10" b="1" i="1">
                <a:solidFill>
                  <a:srgbClr val="660033"/>
                </a:solidFill>
                <a:latin typeface="Calibri"/>
                <a:cs typeface="Calibri"/>
              </a:rPr>
              <a:t>Examples</a:t>
            </a:r>
            <a:r>
              <a:rPr dirty="0" sz="2200" spc="-90" b="1" i="1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dirty="0" sz="2200" b="1" i="1">
                <a:solidFill>
                  <a:srgbClr val="660033"/>
                </a:solidFill>
                <a:latin typeface="Calibri"/>
                <a:cs typeface="Calibri"/>
              </a:rPr>
              <a:t>include</a:t>
            </a:r>
            <a:r>
              <a:rPr dirty="0" sz="220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lvl="1" marL="830580" marR="761365" indent="-287020">
              <a:lnSpc>
                <a:spcPts val="2050"/>
              </a:lnSpc>
              <a:spcBef>
                <a:spcPts val="500"/>
              </a:spcBef>
              <a:buFont typeface="Segoe UI Symbol"/>
              <a:buChar char="➢"/>
              <a:tabLst>
                <a:tab pos="831215" algn="l"/>
              </a:tabLst>
            </a:pPr>
            <a:r>
              <a:rPr dirty="0" sz="1900" spc="-10">
                <a:latin typeface="Calibri"/>
                <a:cs typeface="Calibri"/>
              </a:rPr>
              <a:t>Sodium-potassium  </a:t>
            </a:r>
            <a:r>
              <a:rPr dirty="0" sz="1900" spc="-35">
                <a:latin typeface="Calibri"/>
                <a:cs typeface="Calibri"/>
              </a:rPr>
              <a:t>ATPase</a:t>
            </a:r>
            <a:r>
              <a:rPr dirty="0" sz="1900" spc="-9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pump.</a:t>
            </a:r>
            <a:endParaRPr sz="19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195"/>
              </a:spcBef>
              <a:buFont typeface="Segoe UI Symbol"/>
              <a:buChar char="➢"/>
              <a:tabLst>
                <a:tab pos="831215" algn="l"/>
              </a:tabLst>
            </a:pPr>
            <a:r>
              <a:rPr dirty="0" sz="1900" spc="-5">
                <a:latin typeface="Calibri"/>
                <a:cs typeface="Calibri"/>
              </a:rPr>
              <a:t>Calcium </a:t>
            </a:r>
            <a:r>
              <a:rPr dirty="0" sz="1900" spc="-35">
                <a:latin typeface="Calibri"/>
                <a:cs typeface="Calibri"/>
              </a:rPr>
              <a:t>ATPase</a:t>
            </a:r>
            <a:r>
              <a:rPr dirty="0" sz="1900" spc="-7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pump</a:t>
            </a:r>
            <a:endParaRPr sz="1900">
              <a:latin typeface="Calibri"/>
              <a:cs typeface="Calibri"/>
            </a:endParaRPr>
          </a:p>
          <a:p>
            <a:pPr lvl="1" marL="830580" indent="-287020">
              <a:lnSpc>
                <a:spcPct val="100000"/>
              </a:lnSpc>
              <a:spcBef>
                <a:spcPts val="225"/>
              </a:spcBef>
              <a:buFont typeface="Segoe UI Symbol"/>
              <a:buChar char="➢"/>
              <a:tabLst>
                <a:tab pos="831215" algn="l"/>
              </a:tabLst>
            </a:pPr>
            <a:r>
              <a:rPr dirty="0" sz="1900" spc="-15">
                <a:latin typeface="Calibri"/>
                <a:cs typeface="Calibri"/>
              </a:rPr>
              <a:t>Hydrogen </a:t>
            </a:r>
            <a:r>
              <a:rPr dirty="0" sz="1900" spc="-35">
                <a:latin typeface="Calibri"/>
                <a:cs typeface="Calibri"/>
              </a:rPr>
              <a:t>ATPase </a:t>
            </a:r>
            <a:r>
              <a:rPr dirty="0" sz="1900" spc="-10">
                <a:latin typeface="Calibri"/>
                <a:cs typeface="Calibri"/>
              </a:rPr>
              <a:t>pump.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38700" y="2449448"/>
            <a:ext cx="3848100" cy="3951604"/>
          </a:xfrm>
          <a:prstGeom prst="rect">
            <a:avLst/>
          </a:prstGeom>
          <a:ln w="9525">
            <a:solidFill>
              <a:srgbClr val="953735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429895" marR="276225" indent="-3429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400" spc="-5">
                <a:latin typeface="Calibri"/>
                <a:cs typeface="Calibri"/>
              </a:rPr>
              <a:t>The energy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derived  </a:t>
            </a:r>
            <a:r>
              <a:rPr dirty="0" sz="2400" spc="-5" b="1" i="1">
                <a:solidFill>
                  <a:srgbClr val="FF0000"/>
                </a:solidFill>
                <a:latin typeface="Calibri"/>
                <a:cs typeface="Calibri"/>
              </a:rPr>
              <a:t>indirectly </a:t>
            </a:r>
            <a:r>
              <a:rPr dirty="0" sz="2400" spc="-10" b="1">
                <a:latin typeface="Calibri"/>
                <a:cs typeface="Calibri"/>
              </a:rPr>
              <a:t>by </a:t>
            </a:r>
            <a:r>
              <a:rPr dirty="0" sz="2400" spc="-5" b="1">
                <a:latin typeface="Calibri"/>
                <a:cs typeface="Calibri"/>
              </a:rPr>
              <a:t>using the  </a:t>
            </a:r>
            <a:r>
              <a:rPr dirty="0" sz="2400" spc="-10" b="1">
                <a:latin typeface="Calibri"/>
                <a:cs typeface="Calibri"/>
              </a:rPr>
              <a:t>concentration </a:t>
            </a:r>
            <a:r>
              <a:rPr dirty="0" sz="2400" b="1">
                <a:latin typeface="Calibri"/>
                <a:cs typeface="Calibri"/>
              </a:rPr>
              <a:t>or  </a:t>
            </a:r>
            <a:r>
              <a:rPr dirty="0" sz="2400" spc="-5" b="1">
                <a:latin typeface="Calibri"/>
                <a:cs typeface="Calibri"/>
              </a:rPr>
              <a:t>electrochemical </a:t>
            </a:r>
            <a:r>
              <a:rPr dirty="0" sz="2400" spc="-15" b="1">
                <a:latin typeface="Calibri"/>
                <a:cs typeface="Calibri"/>
              </a:rPr>
              <a:t>gradient  </a:t>
            </a:r>
            <a:r>
              <a:rPr dirty="0" sz="2400" spc="-20" b="1">
                <a:latin typeface="Calibri"/>
                <a:cs typeface="Calibri"/>
              </a:rPr>
              <a:t>generated </a:t>
            </a:r>
            <a:r>
              <a:rPr dirty="0" sz="2400" spc="-10" b="1">
                <a:latin typeface="Calibri"/>
                <a:cs typeface="Calibri"/>
              </a:rPr>
              <a:t>by </a:t>
            </a:r>
            <a:r>
              <a:rPr dirty="0" sz="2400" b="1">
                <a:latin typeface="Calibri"/>
                <a:cs typeface="Calibri"/>
              </a:rPr>
              <a:t>a </a:t>
            </a:r>
            <a:r>
              <a:rPr dirty="0" sz="2400" spc="-5" b="1">
                <a:latin typeface="Calibri"/>
                <a:cs typeface="Calibri"/>
              </a:rPr>
              <a:t>primary  active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30" b="1">
                <a:latin typeface="Calibri"/>
                <a:cs typeface="Calibri"/>
              </a:rPr>
              <a:t>transporter.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0" y="1752600"/>
            <a:ext cx="0" cy="4724400"/>
          </a:xfrm>
          <a:custGeom>
            <a:avLst/>
            <a:gdLst/>
            <a:ahLst/>
            <a:cxnLst/>
            <a:rect l="l" t="t" r="r" b="b"/>
            <a:pathLst>
              <a:path w="0" h="4724400">
                <a:moveTo>
                  <a:pt x="0" y="0"/>
                </a:moveTo>
                <a:lnTo>
                  <a:pt x="0" y="4724400"/>
                </a:lnTo>
              </a:path>
            </a:pathLst>
          </a:custGeom>
          <a:ln w="38100">
            <a:solidFill>
              <a:srgbClr val="C0504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026" rIns="0" bIns="0" rtlCol="0" vert="horz">
            <a:spAutoFit/>
          </a:bodyPr>
          <a:lstStyle/>
          <a:p>
            <a:pPr marL="1432560">
              <a:lnSpc>
                <a:spcPct val="100000"/>
              </a:lnSpc>
            </a:pPr>
            <a:r>
              <a:rPr dirty="0" spc="-10"/>
              <a:t>Types </a:t>
            </a:r>
            <a:r>
              <a:rPr dirty="0"/>
              <a:t>of </a:t>
            </a:r>
            <a:r>
              <a:rPr dirty="0" spc="-15"/>
              <a:t>Active</a:t>
            </a:r>
            <a:r>
              <a:rPr dirty="0" spc="80"/>
              <a:t> </a:t>
            </a:r>
            <a:r>
              <a:rPr dirty="0" spc="10"/>
              <a:t>Transport</a:t>
            </a:r>
          </a:p>
        </p:txBody>
      </p:sp>
      <p:sp>
        <p:nvSpPr>
          <p:cNvPr id="10" name="object 10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741798"/>
            <a:ext cx="7543800" cy="1735455"/>
          </a:xfrm>
          <a:custGeom>
            <a:avLst/>
            <a:gdLst/>
            <a:ahLst/>
            <a:cxnLst/>
            <a:rect l="l" t="t" r="r" b="b"/>
            <a:pathLst>
              <a:path w="7543800" h="1735454">
                <a:moveTo>
                  <a:pt x="0" y="1735201"/>
                </a:moveTo>
                <a:lnTo>
                  <a:pt x="7543800" y="1735201"/>
                </a:lnTo>
                <a:lnTo>
                  <a:pt x="7543800" y="0"/>
                </a:lnTo>
                <a:lnTo>
                  <a:pt x="0" y="0"/>
                </a:lnTo>
                <a:lnTo>
                  <a:pt x="0" y="1735201"/>
                </a:lnTo>
                <a:close/>
              </a:path>
            </a:pathLst>
          </a:custGeom>
          <a:ln w="9525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34744" y="4781041"/>
            <a:ext cx="6962140" cy="1518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80000"/>
              </a:lnSpc>
            </a:pPr>
            <a:r>
              <a:rPr dirty="0" sz="1500" spc="-5">
                <a:latin typeface="Calibri"/>
                <a:cs typeface="Calibri"/>
              </a:rPr>
              <a:t>This </a:t>
            </a:r>
            <a:r>
              <a:rPr dirty="0" sz="1500">
                <a:latin typeface="Calibri"/>
                <a:cs typeface="Calibri"/>
              </a:rPr>
              <a:t>pump </a:t>
            </a:r>
            <a:r>
              <a:rPr dirty="0" sz="1500" spc="-5">
                <a:latin typeface="Calibri"/>
                <a:cs typeface="Calibri"/>
              </a:rPr>
              <a:t>functions by moving </a:t>
            </a:r>
            <a:r>
              <a:rPr dirty="0" sz="1500" b="1" i="1">
                <a:solidFill>
                  <a:srgbClr val="FF0000"/>
                </a:solidFill>
                <a:latin typeface="Calibri"/>
                <a:cs typeface="Calibri"/>
              </a:rPr>
              <a:t>3 </a:t>
            </a:r>
            <a:r>
              <a:rPr dirty="0" sz="1500" spc="-5" b="1" i="1">
                <a:solidFill>
                  <a:srgbClr val="FF0000"/>
                </a:solidFill>
                <a:latin typeface="Calibri"/>
                <a:cs typeface="Calibri"/>
              </a:rPr>
              <a:t>molecules </a:t>
            </a:r>
            <a:r>
              <a:rPr dirty="0" sz="1500" spc="-5">
                <a:latin typeface="Calibri"/>
                <a:cs typeface="Calibri"/>
              </a:rPr>
              <a:t>of </a:t>
            </a:r>
            <a:r>
              <a:rPr dirty="0" sz="1500" b="1" u="heavy">
                <a:solidFill>
                  <a:srgbClr val="FF0000"/>
                </a:solidFill>
                <a:latin typeface="Calibri"/>
                <a:cs typeface="Calibri"/>
              </a:rPr>
              <a:t>sodium </a:t>
            </a:r>
            <a:r>
              <a:rPr dirty="0" sz="1500" b="1" u="heavy">
                <a:latin typeface="Calibri"/>
                <a:cs typeface="Calibri"/>
              </a:rPr>
              <a:t>OUT </a:t>
            </a:r>
            <a:r>
              <a:rPr dirty="0" sz="1500">
                <a:latin typeface="Calibri"/>
                <a:cs typeface="Calibri"/>
              </a:rPr>
              <a:t>and </a:t>
            </a:r>
            <a:r>
              <a:rPr dirty="0" sz="1500" b="1" i="1">
                <a:solidFill>
                  <a:srgbClr val="7030A0"/>
                </a:solidFill>
                <a:latin typeface="Calibri"/>
                <a:cs typeface="Calibri"/>
              </a:rPr>
              <a:t>2 </a:t>
            </a:r>
            <a:r>
              <a:rPr dirty="0" sz="1500" spc="-5" b="1" i="1">
                <a:solidFill>
                  <a:srgbClr val="7030A0"/>
                </a:solidFill>
                <a:latin typeface="Calibri"/>
                <a:cs typeface="Calibri"/>
              </a:rPr>
              <a:t>molecules </a:t>
            </a:r>
            <a:r>
              <a:rPr dirty="0" sz="1500" spc="-5">
                <a:latin typeface="Calibri"/>
                <a:cs typeface="Calibri"/>
              </a:rPr>
              <a:t>of </a:t>
            </a:r>
            <a:r>
              <a:rPr dirty="0" sz="1500" spc="-5" b="1" u="heavy">
                <a:solidFill>
                  <a:srgbClr val="7030A0"/>
                </a:solidFill>
                <a:latin typeface="Calibri"/>
                <a:cs typeface="Calibri"/>
              </a:rPr>
              <a:t>potassium  </a:t>
            </a:r>
            <a:r>
              <a:rPr dirty="0" sz="1500" spc="-15" b="1" u="heavy">
                <a:latin typeface="Calibri"/>
                <a:cs typeface="Calibri"/>
              </a:rPr>
              <a:t>INTO </a:t>
            </a:r>
            <a:r>
              <a:rPr dirty="0" sz="1500">
                <a:latin typeface="Calibri"/>
                <a:cs typeface="Calibri"/>
              </a:rPr>
              <a:t>the cell </a:t>
            </a:r>
            <a:r>
              <a:rPr dirty="0" sz="1500" spc="-5">
                <a:latin typeface="Calibri"/>
                <a:cs typeface="Calibri"/>
              </a:rPr>
              <a:t>both </a:t>
            </a:r>
            <a:r>
              <a:rPr dirty="0" sz="1500" spc="-10">
                <a:latin typeface="Calibri"/>
                <a:cs typeface="Calibri"/>
              </a:rPr>
              <a:t>against </a:t>
            </a:r>
            <a:r>
              <a:rPr dirty="0" sz="1500">
                <a:latin typeface="Calibri"/>
                <a:cs typeface="Calibri"/>
              </a:rPr>
              <a:t>their </a:t>
            </a:r>
            <a:r>
              <a:rPr dirty="0" sz="1500" spc="-10">
                <a:latin typeface="Calibri"/>
                <a:cs typeface="Calibri"/>
              </a:rPr>
              <a:t>concentration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gradients.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1500" spc="-5" b="1" i="1" u="heavy">
                <a:latin typeface="Calibri"/>
                <a:cs typeface="Calibri"/>
              </a:rPr>
              <a:t>The importance of this</a:t>
            </a:r>
            <a:r>
              <a:rPr dirty="0" sz="1500" spc="-95" b="1" i="1" u="heavy">
                <a:latin typeface="Calibri"/>
                <a:cs typeface="Calibri"/>
              </a:rPr>
              <a:t> </a:t>
            </a:r>
            <a:r>
              <a:rPr dirty="0" sz="1500" spc="-5" b="1" i="1" u="heavy">
                <a:latin typeface="Calibri"/>
                <a:cs typeface="Calibri"/>
              </a:rPr>
              <a:t>pump:</a:t>
            </a:r>
            <a:endParaRPr sz="15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500" spc="-5">
                <a:latin typeface="Calibri"/>
                <a:cs typeface="Calibri"/>
              </a:rPr>
              <a:t>Maintaining </a:t>
            </a:r>
            <a:r>
              <a:rPr dirty="0" sz="1500">
                <a:latin typeface="Calibri"/>
                <a:cs typeface="Calibri"/>
              </a:rPr>
              <a:t>Na and K </a:t>
            </a:r>
            <a:r>
              <a:rPr dirty="0" sz="1500" spc="-10">
                <a:latin typeface="Calibri"/>
                <a:cs typeface="Calibri"/>
              </a:rPr>
              <a:t>concentration differences </a:t>
            </a:r>
            <a:r>
              <a:rPr dirty="0" sz="1500" spc="-5">
                <a:latin typeface="Calibri"/>
                <a:cs typeface="Calibri"/>
              </a:rPr>
              <a:t>across </a:t>
            </a:r>
            <a:r>
              <a:rPr dirty="0" sz="1500">
                <a:latin typeface="Calibri"/>
                <a:cs typeface="Calibri"/>
              </a:rPr>
              <a:t>the cell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membrane.</a:t>
            </a:r>
            <a:endParaRPr sz="15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500" spc="-5">
                <a:latin typeface="Calibri"/>
                <a:cs typeface="Calibri"/>
              </a:rPr>
              <a:t>Establishes </a:t>
            </a:r>
            <a:r>
              <a:rPr dirty="0" sz="1500">
                <a:latin typeface="Calibri"/>
                <a:cs typeface="Calibri"/>
              </a:rPr>
              <a:t>a </a:t>
            </a:r>
            <a:r>
              <a:rPr dirty="0" sz="1500" spc="-10">
                <a:latin typeface="Calibri"/>
                <a:cs typeface="Calibri"/>
              </a:rPr>
              <a:t>negative </a:t>
            </a:r>
            <a:r>
              <a:rPr dirty="0" sz="1500" spc="-5">
                <a:latin typeface="Calibri"/>
                <a:cs typeface="Calibri"/>
              </a:rPr>
              <a:t>electrical </a:t>
            </a:r>
            <a:r>
              <a:rPr dirty="0" sz="1500" spc="-10">
                <a:latin typeface="Calibri"/>
                <a:cs typeface="Calibri"/>
              </a:rPr>
              <a:t>voltage </a:t>
            </a:r>
            <a:r>
              <a:rPr dirty="0" sz="1500">
                <a:latin typeface="Calibri"/>
                <a:cs typeface="Calibri"/>
              </a:rPr>
              <a:t>inside the</a:t>
            </a:r>
            <a:r>
              <a:rPr dirty="0" sz="1500" spc="-60">
                <a:latin typeface="Calibri"/>
                <a:cs typeface="Calibri"/>
              </a:rPr>
              <a:t> </a:t>
            </a:r>
            <a:r>
              <a:rPr dirty="0" sz="1500" spc="5">
                <a:latin typeface="Calibri"/>
                <a:cs typeface="Calibri"/>
              </a:rPr>
              <a:t>cell.</a:t>
            </a:r>
            <a:endParaRPr sz="1500">
              <a:latin typeface="Calibri"/>
              <a:cs typeface="Calibri"/>
            </a:endParaRPr>
          </a:p>
          <a:p>
            <a:pPr marL="342265" indent="-342265">
              <a:lnSpc>
                <a:spcPct val="100000"/>
              </a:lnSpc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dirty="0" sz="1500">
                <a:latin typeface="Calibri"/>
                <a:cs typeface="Calibri"/>
              </a:rPr>
              <a:t>Is the basis </a:t>
            </a:r>
            <a:r>
              <a:rPr dirty="0" sz="1500" spc="-15">
                <a:latin typeface="Calibri"/>
                <a:cs typeface="Calibri"/>
              </a:rPr>
              <a:t>for </a:t>
            </a:r>
            <a:r>
              <a:rPr dirty="0" sz="1500" spc="-5">
                <a:latin typeface="Calibri"/>
                <a:cs typeface="Calibri"/>
              </a:rPr>
              <a:t>nerve signal</a:t>
            </a:r>
            <a:r>
              <a:rPr dirty="0" sz="1500" spc="-65">
                <a:latin typeface="Calibri"/>
                <a:cs typeface="Calibri"/>
              </a:rPr>
              <a:t> </a:t>
            </a:r>
            <a:r>
              <a:rPr dirty="0" sz="1500" spc="-5">
                <a:latin typeface="Calibri"/>
                <a:cs typeface="Calibri"/>
              </a:rPr>
              <a:t>transmission.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5026" rIns="0" bIns="0" rtlCol="0" vert="horz">
            <a:spAutoFit/>
          </a:bodyPr>
          <a:lstStyle/>
          <a:p>
            <a:pPr marL="1519555">
              <a:lnSpc>
                <a:spcPct val="100000"/>
              </a:lnSpc>
            </a:pPr>
            <a:r>
              <a:rPr dirty="0" spc="25"/>
              <a:t>Primary </a:t>
            </a:r>
            <a:r>
              <a:rPr dirty="0" spc="-15"/>
              <a:t>Active</a:t>
            </a:r>
            <a:r>
              <a:rPr dirty="0" spc="-130"/>
              <a:t> </a:t>
            </a:r>
            <a:r>
              <a:rPr dirty="0" spc="10"/>
              <a:t>Transport</a:t>
            </a:r>
          </a:p>
        </p:txBody>
      </p:sp>
      <p:sp>
        <p:nvSpPr>
          <p:cNvPr id="5" name="object 5"/>
          <p:cNvSpPr/>
          <p:nvPr/>
        </p:nvSpPr>
        <p:spPr>
          <a:xfrm>
            <a:off x="914400" y="11430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62200" y="1231900"/>
            <a:ext cx="4734179" cy="318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066800"/>
            <a:ext cx="7772400" cy="33769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" y="4571962"/>
            <a:ext cx="7772400" cy="2031364"/>
          </a:xfrm>
          <a:prstGeom prst="rect">
            <a:avLst/>
          </a:prstGeom>
          <a:ln w="9525">
            <a:solidFill>
              <a:srgbClr val="660033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10"/>
              </a:spcBef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H+ </a:t>
            </a:r>
            <a:r>
              <a:rPr dirty="0" sz="1800" spc="-35" b="1">
                <a:solidFill>
                  <a:srgbClr val="C00000"/>
                </a:solidFill>
                <a:latin typeface="Calibri"/>
                <a:cs typeface="Calibri"/>
              </a:rPr>
              <a:t>ATPase</a:t>
            </a:r>
            <a:r>
              <a:rPr dirty="0" sz="1800" spc="-7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C00000"/>
                </a:solidFill>
                <a:latin typeface="Calibri"/>
                <a:cs typeface="Calibri"/>
              </a:rPr>
              <a:t>Pump</a:t>
            </a:r>
            <a:endParaRPr sz="18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Present</a:t>
            </a:r>
            <a:r>
              <a:rPr dirty="0" sz="1800" spc="-10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in:</a:t>
            </a:r>
            <a:endParaRPr sz="1800">
              <a:latin typeface="Calibri"/>
              <a:cs typeface="Calibri"/>
            </a:endParaRPr>
          </a:p>
          <a:p>
            <a:pPr marL="830580" indent="-28702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830580" algn="l"/>
                <a:tab pos="831215" algn="l"/>
              </a:tabLst>
            </a:pPr>
            <a:r>
              <a:rPr dirty="0" sz="1800" spc="-10" b="1">
                <a:latin typeface="Calibri"/>
                <a:cs typeface="Calibri"/>
              </a:rPr>
              <a:t>Parietal </a:t>
            </a:r>
            <a:r>
              <a:rPr dirty="0" sz="1800" b="1">
                <a:latin typeface="Calibri"/>
                <a:cs typeface="Calibri"/>
              </a:rPr>
              <a:t>cells of </a:t>
            </a:r>
            <a:r>
              <a:rPr dirty="0" sz="1800" spc="-10" b="1">
                <a:latin typeface="Calibri"/>
                <a:cs typeface="Calibri"/>
              </a:rPr>
              <a:t>stomach </a:t>
            </a:r>
            <a:r>
              <a:rPr dirty="0" sz="1800" b="1">
                <a:latin typeface="Bookman Old Style"/>
                <a:cs typeface="Bookman Old Style"/>
              </a:rPr>
              <a:t>→ </a:t>
            </a:r>
            <a:r>
              <a:rPr dirty="0" sz="1800" spc="-5" b="1">
                <a:latin typeface="Calibri"/>
                <a:cs typeface="Calibri"/>
              </a:rPr>
              <a:t>secretion </a:t>
            </a:r>
            <a:r>
              <a:rPr dirty="0" sz="1800" b="1">
                <a:latin typeface="Calibri"/>
                <a:cs typeface="Calibri"/>
              </a:rPr>
              <a:t>of HCl in the</a:t>
            </a:r>
            <a:r>
              <a:rPr dirty="0" sz="1800" spc="-15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stomach.</a:t>
            </a:r>
            <a:endParaRPr sz="1800">
              <a:latin typeface="Calibri"/>
              <a:cs typeface="Calibri"/>
            </a:endParaRPr>
          </a:p>
          <a:p>
            <a:pPr marL="830580" indent="-287020">
              <a:lnSpc>
                <a:spcPts val="2155"/>
              </a:lnSpc>
              <a:buFont typeface="Arial"/>
              <a:buChar char="•"/>
              <a:tabLst>
                <a:tab pos="830580" algn="l"/>
                <a:tab pos="831215" algn="l"/>
              </a:tabLst>
            </a:pPr>
            <a:r>
              <a:rPr dirty="0" sz="1800" spc="-15" b="1">
                <a:latin typeface="Calibri"/>
                <a:cs typeface="Calibri"/>
              </a:rPr>
              <a:t>Intercalated </a:t>
            </a:r>
            <a:r>
              <a:rPr dirty="0" sz="1800" spc="-5" b="1">
                <a:latin typeface="Calibri"/>
                <a:cs typeface="Calibri"/>
              </a:rPr>
              <a:t>cells </a:t>
            </a:r>
            <a:r>
              <a:rPr dirty="0" sz="1800" b="1">
                <a:latin typeface="Calibri"/>
                <a:cs typeface="Calibri"/>
              </a:rPr>
              <a:t>of </a:t>
            </a:r>
            <a:r>
              <a:rPr dirty="0" sz="1800" spc="-5" b="1">
                <a:latin typeface="Calibri"/>
                <a:cs typeface="Calibri"/>
              </a:rPr>
              <a:t>distal renal </a:t>
            </a:r>
            <a:r>
              <a:rPr dirty="0" sz="1800" b="1">
                <a:latin typeface="Calibri"/>
                <a:cs typeface="Calibri"/>
              </a:rPr>
              <a:t>tubules </a:t>
            </a:r>
            <a:r>
              <a:rPr dirty="0" sz="1800" b="1">
                <a:latin typeface="Bookman Old Style"/>
                <a:cs typeface="Bookman Old Style"/>
              </a:rPr>
              <a:t>→ </a:t>
            </a:r>
            <a:r>
              <a:rPr dirty="0" sz="1800" spc="-15" b="1">
                <a:latin typeface="Calibri"/>
                <a:cs typeface="Calibri"/>
              </a:rPr>
              <a:t>excretion </a:t>
            </a:r>
            <a:r>
              <a:rPr dirty="0" sz="1800" b="1">
                <a:latin typeface="Calibri"/>
                <a:cs typeface="Calibri"/>
              </a:rPr>
              <a:t>of acids </a:t>
            </a:r>
            <a:r>
              <a:rPr dirty="0" sz="1800" spc="-10" b="1">
                <a:latin typeface="Calibri"/>
                <a:cs typeface="Calibri"/>
              </a:rPr>
              <a:t>from</a:t>
            </a:r>
            <a:r>
              <a:rPr dirty="0" sz="1800" spc="-1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830580">
              <a:lnSpc>
                <a:spcPts val="2155"/>
              </a:lnSpc>
            </a:pPr>
            <a:r>
              <a:rPr dirty="0" sz="1800" spc="-25" b="1">
                <a:latin typeface="Calibri"/>
                <a:cs typeface="Calibri"/>
              </a:rPr>
              <a:t>body.</a:t>
            </a:r>
            <a:endParaRPr sz="1800">
              <a:latin typeface="Calibri"/>
              <a:cs typeface="Calibri"/>
            </a:endParaRPr>
          </a:p>
          <a:p>
            <a:pPr marL="86360">
              <a:lnSpc>
                <a:spcPct val="100000"/>
              </a:lnSpc>
            </a:pPr>
            <a:r>
              <a:rPr dirty="0" sz="1800" spc="-5" b="1">
                <a:latin typeface="Calibri"/>
                <a:cs typeface="Calibri"/>
              </a:rPr>
              <a:t>Pumps </a:t>
            </a:r>
            <a:r>
              <a:rPr dirty="0" sz="1800" b="1">
                <a:latin typeface="Calibri"/>
                <a:cs typeface="Calibri"/>
              </a:rPr>
              <a:t>H+ out of the cell and </a:t>
            </a:r>
            <a:r>
              <a:rPr dirty="0" sz="1800" spc="-5" b="1">
                <a:latin typeface="Calibri"/>
                <a:cs typeface="Calibri"/>
              </a:rPr>
              <a:t>into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18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lumen.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426" rIns="0" bIns="0" rtlCol="0" vert="horz">
            <a:spAutoFit/>
          </a:bodyPr>
          <a:lstStyle/>
          <a:p>
            <a:pPr marL="1519555">
              <a:lnSpc>
                <a:spcPct val="100000"/>
              </a:lnSpc>
            </a:pPr>
            <a:r>
              <a:rPr dirty="0" spc="25"/>
              <a:t>Primary </a:t>
            </a:r>
            <a:r>
              <a:rPr dirty="0" spc="-15"/>
              <a:t>Active</a:t>
            </a:r>
            <a:r>
              <a:rPr dirty="0" spc="-130"/>
              <a:t> </a:t>
            </a:r>
            <a:r>
              <a:rPr dirty="0" spc="10"/>
              <a:t>Transport</a:t>
            </a:r>
          </a:p>
        </p:txBody>
      </p:sp>
      <p:sp>
        <p:nvSpPr>
          <p:cNvPr id="5" name="object 5"/>
          <p:cNvSpPr/>
          <p:nvPr/>
        </p:nvSpPr>
        <p:spPr>
          <a:xfrm>
            <a:off x="914400" y="9144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6426" rIns="0" bIns="0" rtlCol="0" vert="horz">
            <a:spAutoFit/>
          </a:bodyPr>
          <a:lstStyle/>
          <a:p>
            <a:pPr marL="1519555">
              <a:lnSpc>
                <a:spcPct val="100000"/>
              </a:lnSpc>
            </a:pPr>
            <a:r>
              <a:rPr dirty="0" spc="25"/>
              <a:t>Primary </a:t>
            </a:r>
            <a:r>
              <a:rPr dirty="0" spc="-15"/>
              <a:t>Active</a:t>
            </a:r>
            <a:r>
              <a:rPr dirty="0" spc="-130"/>
              <a:t> </a:t>
            </a:r>
            <a:r>
              <a:rPr dirty="0" spc="10"/>
              <a:t>Transport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9144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834005">
              <a:lnSpc>
                <a:spcPct val="100000"/>
              </a:lnSpc>
            </a:pPr>
            <a:r>
              <a:rPr dirty="0" spc="-5"/>
              <a:t>Ca+2 </a:t>
            </a:r>
            <a:r>
              <a:rPr dirty="0" spc="-50"/>
              <a:t>ATPase </a:t>
            </a:r>
            <a:r>
              <a:rPr dirty="0" spc="-5"/>
              <a:t>Pump</a:t>
            </a:r>
          </a:p>
          <a:p>
            <a:pPr marL="841375" indent="-3422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842010" algn="l"/>
                <a:tab pos="842644" algn="l"/>
              </a:tabLst>
            </a:pPr>
            <a:r>
              <a:rPr dirty="0" spc="-15" b="0">
                <a:solidFill>
                  <a:srgbClr val="000000"/>
                </a:solidFill>
                <a:latin typeface="Calibri"/>
                <a:cs typeface="Calibri"/>
              </a:rPr>
              <a:t>Present</a:t>
            </a:r>
            <a:r>
              <a:rPr dirty="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pc="-5" b="0">
                <a:solidFill>
                  <a:srgbClr val="000000"/>
                </a:solidFill>
                <a:latin typeface="Calibri"/>
                <a:cs typeface="Calibri"/>
              </a:rPr>
              <a:t>in:</a:t>
            </a:r>
          </a:p>
          <a:p>
            <a:pPr lvl="1" marL="1356995" indent="-457200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1357630" algn="l"/>
                <a:tab pos="1358265" algn="l"/>
              </a:tabLst>
            </a:pPr>
            <a:r>
              <a:rPr dirty="0" sz="2400" spc="-10">
                <a:latin typeface="Calibri"/>
                <a:cs typeface="Calibri"/>
              </a:rPr>
              <a:t>Sarcoplasmic </a:t>
            </a:r>
            <a:r>
              <a:rPr dirty="0" sz="2400" spc="-5">
                <a:latin typeface="Calibri"/>
                <a:cs typeface="Calibri"/>
              </a:rPr>
              <a:t>reticulum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-5">
                <a:latin typeface="Calibri"/>
                <a:cs typeface="Calibri"/>
              </a:rPr>
              <a:t>muscle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endParaRPr sz="2400">
              <a:latin typeface="Calibri"/>
              <a:cs typeface="Calibri"/>
            </a:endParaRPr>
          </a:p>
          <a:p>
            <a:pPr lvl="1" marL="1356995" indent="-45720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1357630" algn="l"/>
                <a:tab pos="1358265" algn="l"/>
              </a:tabLst>
            </a:pPr>
            <a:r>
              <a:rPr dirty="0" sz="2400" spc="-5">
                <a:latin typeface="Calibri"/>
                <a:cs typeface="Calibri"/>
              </a:rPr>
              <a:t>Mitochondria</a:t>
            </a:r>
            <a:endParaRPr sz="2400">
              <a:latin typeface="Calibri"/>
              <a:cs typeface="Calibri"/>
            </a:endParaRPr>
          </a:p>
          <a:p>
            <a:pPr lvl="1" marL="1356995" indent="-45720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1357630" algn="l"/>
                <a:tab pos="1358265" algn="l"/>
              </a:tabLst>
            </a:pPr>
            <a:r>
              <a:rPr dirty="0" sz="2400" spc="-5">
                <a:latin typeface="Calibri"/>
                <a:cs typeface="Calibri"/>
              </a:rPr>
              <a:t>Some </a:t>
            </a:r>
            <a:r>
              <a:rPr dirty="0" sz="2400">
                <a:latin typeface="Calibri"/>
                <a:cs typeface="Calibri"/>
              </a:rPr>
              <a:t>cell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membranes.</a:t>
            </a:r>
            <a:endParaRPr sz="2400">
              <a:latin typeface="Calibri"/>
              <a:cs typeface="Calibri"/>
            </a:endParaRPr>
          </a:p>
          <a:p>
            <a:pPr lvl="1" marL="486409">
              <a:lnSpc>
                <a:spcPct val="100000"/>
              </a:lnSpc>
              <a:spcBef>
                <a:spcPts val="20"/>
              </a:spcBef>
              <a:buFont typeface="Arial"/>
              <a:buChar char="–"/>
            </a:pPr>
            <a:endParaRPr sz="3350">
              <a:latin typeface="Times New Roman"/>
              <a:cs typeface="Times New Roman"/>
            </a:endParaRPr>
          </a:p>
          <a:p>
            <a:pPr marL="841375" indent="-342265">
              <a:lnSpc>
                <a:spcPct val="100000"/>
              </a:lnSpc>
              <a:buFont typeface="Arial"/>
              <a:buChar char="•"/>
              <a:tabLst>
                <a:tab pos="842010" algn="l"/>
                <a:tab pos="842644" algn="l"/>
              </a:tabLst>
            </a:pPr>
            <a:r>
              <a:rPr dirty="0" spc="-10" b="0">
                <a:solidFill>
                  <a:srgbClr val="000000"/>
                </a:solidFill>
                <a:latin typeface="Calibri"/>
                <a:cs typeface="Calibri"/>
              </a:rPr>
              <a:t>Maintains </a:t>
            </a:r>
            <a:r>
              <a:rPr dirty="0" spc="-5" b="0">
                <a:solidFill>
                  <a:srgbClr val="000000"/>
                </a:solidFill>
                <a:latin typeface="Calibri"/>
                <a:cs typeface="Calibri"/>
              </a:rPr>
              <a:t>low Ca+2 </a:t>
            </a:r>
            <a:r>
              <a:rPr dirty="0" spc="-15" b="0">
                <a:solidFill>
                  <a:srgbClr val="000000"/>
                </a:solidFill>
                <a:latin typeface="Calibri"/>
                <a:cs typeface="Calibri"/>
              </a:rPr>
              <a:t>concentration </a:t>
            </a:r>
            <a:r>
              <a:rPr dirty="0" spc="-5" b="0">
                <a:solidFill>
                  <a:srgbClr val="000000"/>
                </a:solidFill>
                <a:latin typeface="Calibri"/>
                <a:cs typeface="Calibri"/>
              </a:rPr>
              <a:t>inside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000000"/>
                </a:solidFill>
                <a:latin typeface="Calibri"/>
                <a:cs typeface="Calibri"/>
              </a:rPr>
              <a:t>cell.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736" y="5079"/>
            <a:ext cx="6263640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Secondary </a:t>
            </a:r>
            <a:r>
              <a:rPr dirty="0" spc="-15"/>
              <a:t>Active</a:t>
            </a:r>
            <a:r>
              <a:rPr dirty="0" spc="-75"/>
              <a:t> </a:t>
            </a:r>
            <a:r>
              <a:rPr dirty="0" spc="10"/>
              <a:t>Transport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9906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0894" y="498602"/>
            <a:ext cx="4148454" cy="942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88390">
              <a:lnSpc>
                <a:spcPct val="100000"/>
              </a:lnSpc>
            </a:pPr>
            <a:r>
              <a:rPr dirty="0" sz="2400" spc="5" b="1">
                <a:solidFill>
                  <a:srgbClr val="660033"/>
                </a:solidFill>
                <a:latin typeface="Arial Black"/>
                <a:cs typeface="Arial Black"/>
              </a:rPr>
              <a:t>(Co-transport)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2400" spc="-5" b="1" i="1">
                <a:solidFill>
                  <a:srgbClr val="660033"/>
                </a:solidFill>
                <a:latin typeface="Calibri"/>
                <a:cs typeface="Calibri"/>
              </a:rPr>
              <a:t>Derives energy indirectly…</a:t>
            </a:r>
            <a:r>
              <a:rPr dirty="0" sz="2400" spc="-25" b="1" i="1">
                <a:solidFill>
                  <a:srgbClr val="660033"/>
                </a:solidFill>
                <a:latin typeface="Calibri"/>
                <a:cs typeface="Calibri"/>
              </a:rPr>
              <a:t> </a:t>
            </a:r>
            <a:r>
              <a:rPr dirty="0" sz="2400" spc="-10" b="1" i="1">
                <a:solidFill>
                  <a:srgbClr val="660033"/>
                </a:solidFill>
                <a:latin typeface="Calibri"/>
                <a:cs typeface="Calibri"/>
              </a:rPr>
              <a:t>How?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1752536"/>
            <a:ext cx="5534025" cy="4946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8250" y="1934733"/>
            <a:ext cx="7363599" cy="4376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530860">
              <a:lnSpc>
                <a:spcPct val="100000"/>
              </a:lnSpc>
            </a:pPr>
            <a:r>
              <a:rPr dirty="0" spc="15"/>
              <a:t>Secondary </a:t>
            </a:r>
            <a:r>
              <a:rPr dirty="0" spc="-15"/>
              <a:t>Active</a:t>
            </a:r>
            <a:r>
              <a:rPr dirty="0" spc="-75"/>
              <a:t> </a:t>
            </a:r>
            <a:r>
              <a:rPr dirty="0" spc="10"/>
              <a:t>Transport</a:t>
            </a:r>
          </a:p>
          <a:p>
            <a:pPr algn="ctr" marL="532130">
              <a:lnSpc>
                <a:spcPct val="100000"/>
              </a:lnSpc>
              <a:spcBef>
                <a:spcPts val="45"/>
              </a:spcBef>
            </a:pPr>
            <a:r>
              <a:rPr dirty="0" sz="2400" spc="5"/>
              <a:t>(Counter-transport)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914400" y="10668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535112"/>
            <a:ext cx="3429000" cy="6397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14400" y="1535112"/>
            <a:ext cx="3429000" cy="639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14400" y="1535112"/>
            <a:ext cx="3429000" cy="64008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619125">
              <a:lnSpc>
                <a:spcPct val="100000"/>
              </a:lnSpc>
              <a:spcBef>
                <a:spcPts val="605"/>
              </a:spcBef>
            </a:pPr>
            <a:r>
              <a:rPr dirty="0" sz="3200" spc="-20" b="1">
                <a:latin typeface="Calibri"/>
                <a:cs typeface="Calibri"/>
              </a:rPr>
              <a:t>Co-Transport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1535112"/>
            <a:ext cx="3657600" cy="639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29200" y="1535112"/>
            <a:ext cx="3657600" cy="6397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029200" y="1535112"/>
            <a:ext cx="3657600" cy="640080"/>
          </a:xfrm>
          <a:prstGeom prst="rect">
            <a:avLst/>
          </a:prstGeom>
          <a:ln w="9525">
            <a:solidFill>
              <a:srgbClr val="7D60A0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275590">
              <a:lnSpc>
                <a:spcPct val="100000"/>
              </a:lnSpc>
              <a:spcBef>
                <a:spcPts val="605"/>
              </a:spcBef>
            </a:pPr>
            <a:r>
              <a:rPr dirty="0" sz="3200" spc="-20" b="1">
                <a:latin typeface="Calibri"/>
                <a:cs typeface="Calibri"/>
              </a:rPr>
              <a:t>Counter-Transport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0" y="2297048"/>
            <a:ext cx="3429000" cy="3951604"/>
          </a:xfrm>
          <a:prstGeom prst="rect">
            <a:avLst/>
          </a:prstGeom>
          <a:ln w="9525">
            <a:solidFill>
              <a:srgbClr val="604A7B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429259" marR="158750" indent="-342265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400">
                <a:latin typeface="Calibri"/>
                <a:cs typeface="Calibri"/>
              </a:rPr>
              <a:t>When </a:t>
            </a:r>
            <a:r>
              <a:rPr dirty="0" sz="2400" spc="-5">
                <a:latin typeface="Calibri"/>
                <a:cs typeface="Calibri"/>
              </a:rPr>
              <a:t>both </a:t>
            </a:r>
            <a:r>
              <a:rPr dirty="0" sz="2400" spc="-10">
                <a:latin typeface="Calibri"/>
                <a:cs typeface="Calibri"/>
              </a:rPr>
              <a:t>substances 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10">
                <a:latin typeface="Calibri"/>
                <a:cs typeface="Calibri"/>
              </a:rPr>
              <a:t>transported  together </a:t>
            </a:r>
            <a:r>
              <a:rPr dirty="0" sz="2400">
                <a:latin typeface="Calibri"/>
                <a:cs typeface="Calibri"/>
              </a:rPr>
              <a:t>in the </a:t>
            </a:r>
            <a:r>
              <a:rPr dirty="0" sz="2400" spc="-5">
                <a:latin typeface="Calibri"/>
                <a:cs typeface="Calibri"/>
              </a:rPr>
              <a:t>same  direction.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29259" indent="-342265">
              <a:lnSpc>
                <a:spcPct val="100000"/>
              </a:lnSpc>
              <a:buFont typeface="Arial"/>
              <a:buChar char="•"/>
              <a:tabLst>
                <a:tab pos="429259" algn="l"/>
                <a:tab pos="429895" algn="l"/>
              </a:tabLst>
            </a:pPr>
            <a:r>
              <a:rPr dirty="0" sz="2400" spc="-5" b="1" i="1" u="heavy">
                <a:solidFill>
                  <a:srgbClr val="660033"/>
                </a:solidFill>
                <a:latin typeface="Calibri"/>
                <a:cs typeface="Calibri"/>
              </a:rPr>
              <a:t>Examples;</a:t>
            </a:r>
            <a:endParaRPr sz="2400">
              <a:latin typeface="Calibri"/>
              <a:cs typeface="Calibri"/>
            </a:endParaRPr>
          </a:p>
          <a:p>
            <a:pPr lvl="1" marL="830580" marR="874394" indent="-28702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830580" algn="l"/>
                <a:tab pos="831215" algn="l"/>
              </a:tabLst>
            </a:pPr>
            <a:r>
              <a:rPr dirty="0" sz="2000" spc="-5" b="1">
                <a:latin typeface="Calibri"/>
                <a:cs typeface="Calibri"/>
              </a:rPr>
              <a:t>Na+-Glucose co-  transport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(PCT)</a:t>
            </a:r>
            <a:endParaRPr sz="2000">
              <a:latin typeface="Calibri"/>
              <a:cs typeface="Calibri"/>
            </a:endParaRPr>
          </a:p>
          <a:p>
            <a:pPr lvl="1" marL="830580" marR="55181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0580" algn="l"/>
                <a:tab pos="831215" algn="l"/>
              </a:tabLst>
            </a:pPr>
            <a:r>
              <a:rPr dirty="0" sz="2000" spc="-5" b="1">
                <a:latin typeface="Calibri"/>
                <a:cs typeface="Calibri"/>
              </a:rPr>
              <a:t>Na+-amino </a:t>
            </a:r>
            <a:r>
              <a:rPr dirty="0" sz="2000" b="1">
                <a:latin typeface="Calibri"/>
                <a:cs typeface="Calibri"/>
              </a:rPr>
              <a:t>acid </a:t>
            </a:r>
            <a:r>
              <a:rPr dirty="0" sz="2000" spc="-5" b="1">
                <a:latin typeface="Calibri"/>
                <a:cs typeface="Calibri"/>
              </a:rPr>
              <a:t>co-  transport</a:t>
            </a:r>
            <a:r>
              <a:rPr dirty="0" sz="2000" spc="-10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(PCT)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9200" y="2297048"/>
            <a:ext cx="3657600" cy="3951604"/>
          </a:xfrm>
          <a:prstGeom prst="rect">
            <a:avLst/>
          </a:prstGeom>
          <a:ln w="9525">
            <a:solidFill>
              <a:srgbClr val="604A7B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429895" marR="146050" indent="-342900">
              <a:lnSpc>
                <a:spcPct val="100000"/>
              </a:lnSpc>
              <a:spcBef>
                <a:spcPts val="170"/>
              </a:spcBef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400">
                <a:latin typeface="Calibri"/>
                <a:cs typeface="Calibri"/>
              </a:rPr>
              <a:t>When </a:t>
            </a:r>
            <a:r>
              <a:rPr dirty="0" sz="2400" spc="-10">
                <a:latin typeface="Calibri"/>
                <a:cs typeface="Calibri"/>
              </a:rPr>
              <a:t>one substance </a:t>
            </a:r>
            <a:r>
              <a:rPr dirty="0" sz="2400">
                <a:latin typeface="Calibri"/>
                <a:cs typeface="Calibri"/>
              </a:rPr>
              <a:t>is  </a:t>
            </a:r>
            <a:r>
              <a:rPr dirty="0" sz="2400" spc="-10">
                <a:latin typeface="Calibri"/>
                <a:cs typeface="Calibri"/>
              </a:rPr>
              <a:t>transported </a:t>
            </a:r>
            <a:r>
              <a:rPr dirty="0" sz="2400">
                <a:latin typeface="Calibri"/>
                <a:cs typeface="Calibri"/>
              </a:rPr>
              <a:t>in the  </a:t>
            </a:r>
            <a:r>
              <a:rPr dirty="0" sz="2400" spc="-10">
                <a:latin typeface="Calibri"/>
                <a:cs typeface="Calibri"/>
              </a:rPr>
              <a:t>opposite </a:t>
            </a:r>
            <a:r>
              <a:rPr dirty="0" sz="2400" spc="-5">
                <a:latin typeface="Calibri"/>
                <a:cs typeface="Calibri"/>
              </a:rPr>
              <a:t>direction </a:t>
            </a:r>
            <a:r>
              <a:rPr dirty="0" sz="2400" spc="-15">
                <a:latin typeface="Calibri"/>
                <a:cs typeface="Calibri"/>
              </a:rPr>
              <a:t>to </a:t>
            </a:r>
            <a:r>
              <a:rPr dirty="0" sz="2400">
                <a:latin typeface="Calibri"/>
                <a:cs typeface="Calibri"/>
              </a:rPr>
              <a:t>the  </a:t>
            </a:r>
            <a:r>
              <a:rPr dirty="0" sz="2400" spc="-5">
                <a:latin typeface="Calibri"/>
                <a:cs typeface="Calibri"/>
              </a:rPr>
              <a:t>other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substance.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429895" indent="-342900">
              <a:lnSpc>
                <a:spcPct val="100000"/>
              </a:lnSpc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dirty="0" sz="2400" spc="-5" b="1" i="1" u="heavy">
                <a:solidFill>
                  <a:srgbClr val="660033"/>
                </a:solidFill>
                <a:latin typeface="Calibri"/>
                <a:cs typeface="Calibri"/>
              </a:rPr>
              <a:t>Examples;</a:t>
            </a:r>
            <a:endParaRPr sz="2400">
              <a:latin typeface="Calibri"/>
              <a:cs typeface="Calibri"/>
            </a:endParaRPr>
          </a:p>
          <a:p>
            <a:pPr lvl="1" marL="831215" marR="83185" indent="-287020">
              <a:lnSpc>
                <a:spcPct val="100000"/>
              </a:lnSpc>
              <a:spcBef>
                <a:spcPts val="509"/>
              </a:spcBef>
              <a:buFont typeface="Arial"/>
              <a:buChar char="–"/>
              <a:tabLst>
                <a:tab pos="831215" algn="l"/>
                <a:tab pos="831850" algn="l"/>
              </a:tabLst>
            </a:pPr>
            <a:r>
              <a:rPr dirty="0" sz="2000" spc="-5" b="1">
                <a:latin typeface="Calibri"/>
                <a:cs typeface="Calibri"/>
              </a:rPr>
              <a:t>Na+-H+ </a:t>
            </a:r>
            <a:r>
              <a:rPr dirty="0" sz="2000" spc="-10" b="1">
                <a:latin typeface="Calibri"/>
                <a:cs typeface="Calibri"/>
              </a:rPr>
              <a:t>counter-transport  </a:t>
            </a:r>
            <a:r>
              <a:rPr dirty="0" sz="2000" spc="-5" b="1">
                <a:latin typeface="Calibri"/>
                <a:cs typeface="Calibri"/>
              </a:rPr>
              <a:t>(PCT)</a:t>
            </a:r>
            <a:endParaRPr sz="2000">
              <a:latin typeface="Calibri"/>
              <a:cs typeface="Calibri"/>
            </a:endParaRPr>
          </a:p>
          <a:p>
            <a:pPr lvl="1" marL="831215" marR="843915" indent="-287020">
              <a:lnSpc>
                <a:spcPct val="100000"/>
              </a:lnSpc>
              <a:spcBef>
                <a:spcPts val="480"/>
              </a:spcBef>
              <a:buFont typeface="Arial"/>
              <a:buChar char="–"/>
              <a:tabLst>
                <a:tab pos="831215" algn="l"/>
                <a:tab pos="831850" algn="l"/>
              </a:tabLst>
            </a:pPr>
            <a:r>
              <a:rPr dirty="0" sz="2000" spc="-5" b="1">
                <a:latin typeface="Calibri"/>
                <a:cs typeface="Calibri"/>
              </a:rPr>
              <a:t>Na+-Ca+2 </a:t>
            </a:r>
            <a:r>
              <a:rPr dirty="0" sz="2000" spc="-10" b="1">
                <a:latin typeface="Calibri"/>
                <a:cs typeface="Calibri"/>
              </a:rPr>
              <a:t>counter-  </a:t>
            </a:r>
            <a:r>
              <a:rPr dirty="0" sz="2000" spc="-5" b="1">
                <a:latin typeface="Calibri"/>
                <a:cs typeface="Calibri"/>
              </a:rPr>
              <a:t>transport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(PCT)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01700" y="20320"/>
            <a:ext cx="7874000" cy="9969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70">
              <a:lnSpc>
                <a:spcPct val="100000"/>
              </a:lnSpc>
            </a:pPr>
            <a:r>
              <a:rPr dirty="0" spc="-10"/>
              <a:t>Types </a:t>
            </a:r>
            <a:r>
              <a:rPr dirty="0"/>
              <a:t>of </a:t>
            </a:r>
            <a:r>
              <a:rPr dirty="0" spc="15"/>
              <a:t>Secondary</a:t>
            </a:r>
            <a:r>
              <a:rPr dirty="0" spc="135"/>
              <a:t> </a:t>
            </a:r>
            <a:r>
              <a:rPr dirty="0" spc="-15"/>
              <a:t>Active</a:t>
            </a:r>
          </a:p>
          <a:p>
            <a:pPr algn="ctr">
              <a:lnSpc>
                <a:spcPct val="100000"/>
              </a:lnSpc>
              <a:tabLst>
                <a:tab pos="2832735" algn="l"/>
                <a:tab pos="7847965" algn="l"/>
              </a:tabLst>
            </a:pPr>
            <a:r>
              <a:rPr dirty="0" b="0" u="heavy">
                <a:latin typeface="Times New Roman"/>
                <a:cs typeface="Times New Roman"/>
              </a:rPr>
              <a:t> </a:t>
            </a:r>
            <a:r>
              <a:rPr dirty="0" b="0" u="heavy">
                <a:latin typeface="Times New Roman"/>
                <a:cs typeface="Times New Roman"/>
              </a:rPr>
              <a:t>	</a:t>
            </a:r>
            <a:r>
              <a:rPr dirty="0" spc="10" u="heavy"/>
              <a:t>Transport	</a:t>
            </a:r>
          </a:p>
        </p:txBody>
      </p:sp>
      <p:sp>
        <p:nvSpPr>
          <p:cNvPr id="11" name="object 11"/>
          <p:cNvSpPr/>
          <p:nvPr/>
        </p:nvSpPr>
        <p:spPr>
          <a:xfrm>
            <a:off x="4724400" y="1524000"/>
            <a:ext cx="0" cy="4876800"/>
          </a:xfrm>
          <a:custGeom>
            <a:avLst/>
            <a:gdLst/>
            <a:ahLst/>
            <a:cxnLst/>
            <a:rect l="l" t="t" r="r" b="b"/>
            <a:pathLst>
              <a:path w="0" h="4876800">
                <a:moveTo>
                  <a:pt x="0" y="0"/>
                </a:moveTo>
                <a:lnTo>
                  <a:pt x="0" y="4876800"/>
                </a:lnTo>
              </a:path>
            </a:pathLst>
          </a:custGeom>
          <a:ln w="38100">
            <a:solidFill>
              <a:srgbClr val="660033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1828800"/>
            <a:ext cx="74676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626" rIns="0" bIns="0" rtlCol="0" vert="horz">
            <a:spAutoFit/>
          </a:bodyPr>
          <a:lstStyle/>
          <a:p>
            <a:pPr marL="3314700">
              <a:lnSpc>
                <a:spcPct val="100000"/>
              </a:lnSpc>
            </a:pPr>
            <a:r>
              <a:rPr dirty="0" spc="-80"/>
              <a:t>R</a:t>
            </a:r>
            <a:r>
              <a:rPr dirty="0" spc="-90"/>
              <a:t>e</a:t>
            </a:r>
            <a:r>
              <a:rPr dirty="0"/>
              <a:t>visio</a:t>
            </a:r>
            <a:r>
              <a:rPr dirty="0" spc="-15"/>
              <a:t>n</a:t>
            </a:r>
            <a:r>
              <a:rPr dirty="0"/>
              <a:t>!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13401" y="1666748"/>
            <a:ext cx="3725799" cy="3667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4676" y="1676400"/>
            <a:ext cx="3729735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2626" rIns="0" bIns="0" rtlCol="0" vert="horz">
            <a:spAutoFit/>
          </a:bodyPr>
          <a:lstStyle/>
          <a:p>
            <a:pPr marL="3314700">
              <a:lnSpc>
                <a:spcPct val="100000"/>
              </a:lnSpc>
            </a:pPr>
            <a:r>
              <a:rPr dirty="0" spc="-80"/>
              <a:t>R</a:t>
            </a:r>
            <a:r>
              <a:rPr dirty="0" spc="-90"/>
              <a:t>e</a:t>
            </a:r>
            <a:r>
              <a:rPr dirty="0"/>
              <a:t>visio</a:t>
            </a:r>
            <a:r>
              <a:rPr dirty="0" spc="-15"/>
              <a:t>n</a:t>
            </a:r>
            <a:r>
              <a:rPr dirty="0"/>
              <a:t>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2635" y="3182111"/>
            <a:ext cx="2919984" cy="600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532765">
              <a:lnSpc>
                <a:spcPct val="100000"/>
              </a:lnSpc>
            </a:pPr>
            <a:r>
              <a:rPr dirty="0" sz="4000" spc="5"/>
              <a:t>What </a:t>
            </a:r>
            <a:r>
              <a:rPr dirty="0" sz="4000" spc="-5"/>
              <a:t>is meant by</a:t>
            </a:r>
            <a:r>
              <a:rPr dirty="0" sz="4000" spc="-40"/>
              <a:t> </a:t>
            </a:r>
            <a:r>
              <a:rPr dirty="0" sz="4000" spc="-20"/>
              <a:t>Selective</a:t>
            </a:r>
            <a:endParaRPr sz="4000"/>
          </a:p>
          <a:p>
            <a:pPr algn="ctr" marL="532130">
              <a:lnSpc>
                <a:spcPct val="100000"/>
              </a:lnSpc>
            </a:pPr>
            <a:r>
              <a:rPr dirty="0" sz="4000" spc="5"/>
              <a:t>Permeability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90600" y="1600136"/>
            <a:ext cx="7848600" cy="4526280"/>
          </a:xfrm>
          <a:custGeom>
            <a:avLst/>
            <a:gdLst/>
            <a:ahLst/>
            <a:cxnLst/>
            <a:rect l="l" t="t" r="r" b="b"/>
            <a:pathLst>
              <a:path w="7848600" h="4526280">
                <a:moveTo>
                  <a:pt x="0" y="4526026"/>
                </a:moveTo>
                <a:lnTo>
                  <a:pt x="7848600" y="4526026"/>
                </a:lnTo>
                <a:lnTo>
                  <a:pt x="7848600" y="0"/>
                </a:lnTo>
                <a:lnTo>
                  <a:pt x="0" y="0"/>
                </a:lnTo>
                <a:lnTo>
                  <a:pt x="0" y="4526026"/>
                </a:lnTo>
                <a:close/>
              </a:path>
            </a:pathLst>
          </a:custGeom>
          <a:ln w="9525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69644" y="1621154"/>
            <a:ext cx="7353934" cy="3837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The </a:t>
            </a:r>
            <a:r>
              <a:rPr dirty="0" sz="3200" spc="-10">
                <a:latin typeface="Calibri"/>
                <a:cs typeface="Calibri"/>
              </a:rPr>
              <a:t>membrane allows </a:t>
            </a:r>
            <a:r>
              <a:rPr dirty="0" sz="3200" spc="-5">
                <a:latin typeface="Calibri"/>
                <a:cs typeface="Calibri"/>
              </a:rPr>
              <a:t>some </a:t>
            </a:r>
            <a:r>
              <a:rPr dirty="0" sz="3200" spc="-15">
                <a:latin typeface="Calibri"/>
                <a:cs typeface="Calibri"/>
              </a:rPr>
              <a:t>substances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 spc="-20">
                <a:latin typeface="Calibri"/>
                <a:cs typeface="Calibri"/>
              </a:rPr>
              <a:t>to</a:t>
            </a:r>
            <a:endParaRPr sz="32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dirty="0" sz="3200" spc="-15">
                <a:latin typeface="Calibri"/>
                <a:cs typeface="Calibri"/>
              </a:rPr>
              <a:t>cross </a:t>
            </a:r>
            <a:r>
              <a:rPr dirty="0" sz="3200">
                <a:latin typeface="Calibri"/>
                <a:cs typeface="Calibri"/>
              </a:rPr>
              <a:t>it </a:t>
            </a:r>
            <a:r>
              <a:rPr dirty="0" sz="3200" spc="-5">
                <a:latin typeface="Calibri"/>
                <a:cs typeface="Calibri"/>
              </a:rPr>
              <a:t>but not</a:t>
            </a:r>
            <a:r>
              <a:rPr dirty="0" sz="3200" spc="-2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others.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354965" marR="32321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This </a:t>
            </a:r>
            <a:r>
              <a:rPr dirty="0" sz="3200" spc="-15">
                <a:latin typeface="Calibri"/>
                <a:cs typeface="Calibri"/>
              </a:rPr>
              <a:t>controls </a:t>
            </a:r>
            <a:r>
              <a:rPr dirty="0" sz="3200">
                <a:latin typeface="Calibri"/>
                <a:cs typeface="Calibri"/>
              </a:rPr>
              <a:t>the type &amp; </a:t>
            </a:r>
            <a:r>
              <a:rPr dirty="0" sz="3200" spc="-5">
                <a:latin typeface="Calibri"/>
                <a:cs typeface="Calibri"/>
              </a:rPr>
              <a:t>amount of  </a:t>
            </a:r>
            <a:r>
              <a:rPr dirty="0" sz="3200" spc="-15">
                <a:latin typeface="Calibri"/>
                <a:cs typeface="Calibri"/>
              </a:rPr>
              <a:t>substances </a:t>
            </a:r>
            <a:r>
              <a:rPr dirty="0" sz="3200" spc="-10">
                <a:latin typeface="Calibri"/>
                <a:cs typeface="Calibri"/>
              </a:rPr>
              <a:t>entering </a:t>
            </a:r>
            <a:r>
              <a:rPr dirty="0" sz="3200">
                <a:latin typeface="Calibri"/>
                <a:cs typeface="Calibri"/>
              </a:rPr>
              <a:t>and </a:t>
            </a:r>
            <a:r>
              <a:rPr dirty="0" sz="3200" spc="-10">
                <a:latin typeface="Calibri"/>
                <a:cs typeface="Calibri"/>
              </a:rPr>
              <a:t>leaving </a:t>
            </a:r>
            <a:r>
              <a:rPr dirty="0" sz="3200">
                <a:latin typeface="Calibri"/>
                <a:cs typeface="Calibri"/>
              </a:rPr>
              <a:t>the</a:t>
            </a:r>
            <a:r>
              <a:rPr dirty="0" sz="3200" spc="40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cell.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It </a:t>
            </a:r>
            <a:r>
              <a:rPr dirty="0" sz="3200" spc="-5">
                <a:latin typeface="Calibri"/>
                <a:cs typeface="Calibri"/>
              </a:rPr>
              <a:t>arises </a:t>
            </a:r>
            <a:r>
              <a:rPr dirty="0" sz="3200" spc="-20">
                <a:latin typeface="Calibri"/>
                <a:cs typeface="Calibri"/>
              </a:rPr>
              <a:t>from </a:t>
            </a:r>
            <a:r>
              <a:rPr dirty="0" sz="3200" spc="-5">
                <a:latin typeface="Calibri"/>
                <a:cs typeface="Calibri"/>
              </a:rPr>
              <a:t>the </a:t>
            </a:r>
            <a:r>
              <a:rPr dirty="0" sz="3200" spc="-10">
                <a:latin typeface="Calibri"/>
                <a:cs typeface="Calibri"/>
              </a:rPr>
              <a:t>membrane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structure.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0600" y="14478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9348" y="2203196"/>
            <a:ext cx="6148705" cy="1334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300" spc="20" b="1">
                <a:solidFill>
                  <a:srgbClr val="660033"/>
                </a:solidFill>
                <a:latin typeface="Arial Black"/>
                <a:cs typeface="Arial Black"/>
              </a:rPr>
              <a:t>Structure </a:t>
            </a:r>
            <a:r>
              <a:rPr dirty="0" sz="4300" spc="-5" b="1">
                <a:solidFill>
                  <a:srgbClr val="660033"/>
                </a:solidFill>
                <a:latin typeface="Arial Black"/>
                <a:cs typeface="Arial Black"/>
              </a:rPr>
              <a:t>of the</a:t>
            </a:r>
            <a:r>
              <a:rPr dirty="0" sz="4300" spc="155" b="1">
                <a:solidFill>
                  <a:srgbClr val="660033"/>
                </a:solidFill>
                <a:latin typeface="Arial Black"/>
                <a:cs typeface="Arial Black"/>
              </a:rPr>
              <a:t> </a:t>
            </a:r>
            <a:r>
              <a:rPr dirty="0" sz="4300" spc="-5" b="1">
                <a:solidFill>
                  <a:srgbClr val="660033"/>
                </a:solidFill>
                <a:latin typeface="Arial Black"/>
                <a:cs typeface="Arial Black"/>
              </a:rPr>
              <a:t>Cell</a:t>
            </a:r>
            <a:endParaRPr sz="4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4300" spc="5" b="1">
                <a:solidFill>
                  <a:srgbClr val="660033"/>
                </a:solidFill>
                <a:latin typeface="Arial Black"/>
                <a:cs typeface="Arial Black"/>
              </a:rPr>
              <a:t>Membrane</a:t>
            </a:r>
            <a:endParaRPr sz="43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5400" y="3733800"/>
            <a:ext cx="7162800" cy="0"/>
          </a:xfrm>
          <a:custGeom>
            <a:avLst/>
            <a:gdLst/>
            <a:ahLst/>
            <a:cxnLst/>
            <a:rect l="l" t="t" r="r" b="b"/>
            <a:pathLst>
              <a:path w="7162800" h="0">
                <a:moveTo>
                  <a:pt x="0" y="0"/>
                </a:moveTo>
                <a:lnTo>
                  <a:pt x="71628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244" y="1623186"/>
            <a:ext cx="5678805" cy="1481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Cell </a:t>
            </a:r>
            <a:r>
              <a:rPr dirty="0" sz="2800" spc="-15">
                <a:latin typeface="Calibri"/>
                <a:cs typeface="Calibri"/>
              </a:rPr>
              <a:t>membrane </a:t>
            </a:r>
            <a:r>
              <a:rPr dirty="0" sz="2800" spc="-5">
                <a:latin typeface="Calibri"/>
                <a:cs typeface="Calibri"/>
              </a:rPr>
              <a:t>= plasma</a:t>
            </a:r>
            <a:r>
              <a:rPr dirty="0" sz="2800" spc="6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membrane.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5">
                <a:latin typeface="Calibri"/>
                <a:cs typeface="Calibri"/>
              </a:rPr>
              <a:t>Thickness = 7.5-10</a:t>
            </a:r>
            <a:r>
              <a:rPr dirty="0" sz="2800" spc="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nm.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3671696"/>
            <a:ext cx="3191510" cy="1775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>
                <a:latin typeface="Calibri"/>
                <a:cs typeface="Calibri"/>
              </a:rPr>
              <a:t>Composed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of:</a:t>
            </a:r>
            <a:endParaRPr sz="28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605"/>
              </a:spcBef>
              <a:buFont typeface="Segoe UI Symbol"/>
              <a:buChar char="➢"/>
              <a:tabLst>
                <a:tab pos="756920" algn="l"/>
              </a:tabLst>
            </a:pPr>
            <a:r>
              <a:rPr dirty="0" sz="2400" spc="-5">
                <a:latin typeface="Calibri"/>
                <a:cs typeface="Calibri"/>
              </a:rPr>
              <a:t>Lipids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(42%)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Font typeface="Segoe UI Symbol"/>
              <a:buChar char="➢"/>
              <a:tabLst>
                <a:tab pos="756920" algn="l"/>
              </a:tabLst>
            </a:pPr>
            <a:r>
              <a:rPr dirty="0" sz="2400" spc="-10">
                <a:latin typeface="Calibri"/>
                <a:cs typeface="Calibri"/>
              </a:rPr>
              <a:t>Proteins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(55%)</a:t>
            </a:r>
            <a:endParaRPr sz="2400">
              <a:latin typeface="Calibri"/>
              <a:cs typeface="Calibri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Font typeface="Segoe UI Symbol"/>
              <a:buChar char="➢"/>
              <a:tabLst>
                <a:tab pos="756920" algn="l"/>
              </a:tabLst>
            </a:pPr>
            <a:r>
              <a:rPr dirty="0" sz="2400" spc="-15">
                <a:latin typeface="Calibri"/>
                <a:cs typeface="Calibri"/>
              </a:rPr>
              <a:t>Carbohydrates</a:t>
            </a:r>
            <a:r>
              <a:rPr dirty="0" sz="2400" spc="-114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(3%)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5588"/>
            <a:ext cx="7874000" cy="12198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4000" spc="15"/>
              <a:t>Structure </a:t>
            </a:r>
            <a:r>
              <a:rPr dirty="0" sz="4000" spc="-5"/>
              <a:t>of the</a:t>
            </a:r>
            <a:r>
              <a:rPr dirty="0" sz="4000" spc="150"/>
              <a:t> </a:t>
            </a:r>
            <a:r>
              <a:rPr dirty="0" sz="4000" spc="-5"/>
              <a:t>Cell</a:t>
            </a:r>
            <a:endParaRPr sz="4000"/>
          </a:p>
          <a:p>
            <a:pPr algn="ctr">
              <a:lnSpc>
                <a:spcPct val="100000"/>
              </a:lnSpc>
              <a:tabLst>
                <a:tab pos="2468245" algn="l"/>
                <a:tab pos="7847965" algn="l"/>
              </a:tabLst>
            </a:pPr>
            <a:r>
              <a:rPr dirty="0" sz="4000" spc="-5" b="0" u="heavy">
                <a:latin typeface="Times New Roman"/>
                <a:cs typeface="Times New Roman"/>
              </a:rPr>
              <a:t> </a:t>
            </a:r>
            <a:r>
              <a:rPr dirty="0" sz="4000" spc="-5" b="0" u="heavy">
                <a:latin typeface="Times New Roman"/>
                <a:cs typeface="Times New Roman"/>
              </a:rPr>
              <a:t>	</a:t>
            </a:r>
            <a:r>
              <a:rPr dirty="0" sz="4000" spc="-5" u="heavy"/>
              <a:t>Membrane	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52800" y="4324350"/>
            <a:ext cx="1219200" cy="533400"/>
          </a:xfrm>
          <a:custGeom>
            <a:avLst/>
            <a:gdLst/>
            <a:ahLst/>
            <a:cxnLst/>
            <a:rect l="l" t="t" r="r" b="b"/>
            <a:pathLst>
              <a:path w="1219200" h="533400">
                <a:moveTo>
                  <a:pt x="1104900" y="476250"/>
                </a:moveTo>
                <a:lnTo>
                  <a:pt x="1028700" y="533400"/>
                </a:lnTo>
                <a:lnTo>
                  <a:pt x="1155700" y="495300"/>
                </a:lnTo>
                <a:lnTo>
                  <a:pt x="1104900" y="495300"/>
                </a:lnTo>
                <a:lnTo>
                  <a:pt x="1104900" y="476250"/>
                </a:lnTo>
                <a:close/>
              </a:path>
              <a:path w="1219200" h="533400">
                <a:moveTo>
                  <a:pt x="590550" y="19050"/>
                </a:moveTo>
                <a:lnTo>
                  <a:pt x="590550" y="476250"/>
                </a:lnTo>
                <a:lnTo>
                  <a:pt x="592044" y="483673"/>
                </a:lnTo>
                <a:lnTo>
                  <a:pt x="596122" y="489727"/>
                </a:lnTo>
                <a:lnTo>
                  <a:pt x="602176" y="493805"/>
                </a:lnTo>
                <a:lnTo>
                  <a:pt x="609600" y="495300"/>
                </a:lnTo>
                <a:lnTo>
                  <a:pt x="1079500" y="495300"/>
                </a:lnTo>
                <a:lnTo>
                  <a:pt x="1104900" y="476250"/>
                </a:lnTo>
                <a:lnTo>
                  <a:pt x="628650" y="476250"/>
                </a:lnTo>
                <a:lnTo>
                  <a:pt x="609600" y="457200"/>
                </a:lnTo>
                <a:lnTo>
                  <a:pt x="628650" y="457200"/>
                </a:lnTo>
                <a:lnTo>
                  <a:pt x="628650" y="38100"/>
                </a:lnTo>
                <a:lnTo>
                  <a:pt x="609600" y="38100"/>
                </a:lnTo>
                <a:lnTo>
                  <a:pt x="590550" y="19050"/>
                </a:lnTo>
                <a:close/>
              </a:path>
              <a:path w="1219200" h="533400">
                <a:moveTo>
                  <a:pt x="1155700" y="457200"/>
                </a:moveTo>
                <a:lnTo>
                  <a:pt x="1104900" y="457200"/>
                </a:lnTo>
                <a:lnTo>
                  <a:pt x="1104900" y="495300"/>
                </a:lnTo>
                <a:lnTo>
                  <a:pt x="1155700" y="495300"/>
                </a:lnTo>
                <a:lnTo>
                  <a:pt x="1219200" y="476250"/>
                </a:lnTo>
                <a:lnTo>
                  <a:pt x="1155700" y="457200"/>
                </a:lnTo>
                <a:close/>
              </a:path>
              <a:path w="1219200" h="533400">
                <a:moveTo>
                  <a:pt x="628650" y="457200"/>
                </a:moveTo>
                <a:lnTo>
                  <a:pt x="609600" y="457200"/>
                </a:lnTo>
                <a:lnTo>
                  <a:pt x="628650" y="476250"/>
                </a:lnTo>
                <a:lnTo>
                  <a:pt x="628650" y="457200"/>
                </a:lnTo>
                <a:close/>
              </a:path>
              <a:path w="1219200" h="533400">
                <a:moveTo>
                  <a:pt x="1079500" y="457200"/>
                </a:moveTo>
                <a:lnTo>
                  <a:pt x="628650" y="457200"/>
                </a:lnTo>
                <a:lnTo>
                  <a:pt x="628650" y="476250"/>
                </a:lnTo>
                <a:lnTo>
                  <a:pt x="1104900" y="476250"/>
                </a:lnTo>
                <a:lnTo>
                  <a:pt x="1079500" y="457200"/>
                </a:lnTo>
                <a:close/>
              </a:path>
              <a:path w="1219200" h="533400">
                <a:moveTo>
                  <a:pt x="1028700" y="419100"/>
                </a:moveTo>
                <a:lnTo>
                  <a:pt x="1104900" y="476250"/>
                </a:lnTo>
                <a:lnTo>
                  <a:pt x="1104900" y="457200"/>
                </a:lnTo>
                <a:lnTo>
                  <a:pt x="1155700" y="457200"/>
                </a:lnTo>
                <a:lnTo>
                  <a:pt x="1028700" y="419100"/>
                </a:lnTo>
                <a:close/>
              </a:path>
              <a:path w="1219200" h="533400">
                <a:moveTo>
                  <a:pt x="609600" y="0"/>
                </a:moveTo>
                <a:lnTo>
                  <a:pt x="0" y="0"/>
                </a:lnTo>
                <a:lnTo>
                  <a:pt x="0" y="38100"/>
                </a:lnTo>
                <a:lnTo>
                  <a:pt x="590550" y="38100"/>
                </a:lnTo>
                <a:lnTo>
                  <a:pt x="590550" y="19050"/>
                </a:lnTo>
                <a:lnTo>
                  <a:pt x="628650" y="19050"/>
                </a:lnTo>
                <a:lnTo>
                  <a:pt x="627155" y="11626"/>
                </a:lnTo>
                <a:lnTo>
                  <a:pt x="623077" y="5572"/>
                </a:lnTo>
                <a:lnTo>
                  <a:pt x="617023" y="1494"/>
                </a:lnTo>
                <a:lnTo>
                  <a:pt x="609600" y="0"/>
                </a:lnTo>
                <a:close/>
              </a:path>
              <a:path w="1219200" h="533400">
                <a:moveTo>
                  <a:pt x="628650" y="19050"/>
                </a:moveTo>
                <a:lnTo>
                  <a:pt x="590550" y="19050"/>
                </a:lnTo>
                <a:lnTo>
                  <a:pt x="609600" y="38100"/>
                </a:lnTo>
                <a:lnTo>
                  <a:pt x="628650" y="38100"/>
                </a:lnTo>
                <a:lnTo>
                  <a:pt x="628650" y="19050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352800" y="3752850"/>
            <a:ext cx="1219200" cy="609600"/>
          </a:xfrm>
          <a:custGeom>
            <a:avLst/>
            <a:gdLst/>
            <a:ahLst/>
            <a:cxnLst/>
            <a:rect l="l" t="t" r="r" b="b"/>
            <a:pathLst>
              <a:path w="1219200" h="609600">
                <a:moveTo>
                  <a:pt x="590550" y="571500"/>
                </a:moveTo>
                <a:lnTo>
                  <a:pt x="0" y="571500"/>
                </a:lnTo>
                <a:lnTo>
                  <a:pt x="0" y="609600"/>
                </a:lnTo>
                <a:lnTo>
                  <a:pt x="609600" y="609600"/>
                </a:lnTo>
                <a:lnTo>
                  <a:pt x="617023" y="608105"/>
                </a:lnTo>
                <a:lnTo>
                  <a:pt x="623077" y="604027"/>
                </a:lnTo>
                <a:lnTo>
                  <a:pt x="627155" y="597973"/>
                </a:lnTo>
                <a:lnTo>
                  <a:pt x="628650" y="590550"/>
                </a:lnTo>
                <a:lnTo>
                  <a:pt x="590550" y="590550"/>
                </a:lnTo>
                <a:lnTo>
                  <a:pt x="590550" y="571500"/>
                </a:lnTo>
                <a:close/>
              </a:path>
              <a:path w="1219200" h="609600">
                <a:moveTo>
                  <a:pt x="1079500" y="38100"/>
                </a:moveTo>
                <a:lnTo>
                  <a:pt x="609600" y="38100"/>
                </a:lnTo>
                <a:lnTo>
                  <a:pt x="602176" y="39594"/>
                </a:lnTo>
                <a:lnTo>
                  <a:pt x="596122" y="43672"/>
                </a:lnTo>
                <a:lnTo>
                  <a:pt x="592044" y="49726"/>
                </a:lnTo>
                <a:lnTo>
                  <a:pt x="590550" y="57150"/>
                </a:lnTo>
                <a:lnTo>
                  <a:pt x="590550" y="590550"/>
                </a:lnTo>
                <a:lnTo>
                  <a:pt x="609600" y="571500"/>
                </a:lnTo>
                <a:lnTo>
                  <a:pt x="628650" y="571500"/>
                </a:lnTo>
                <a:lnTo>
                  <a:pt x="628650" y="76200"/>
                </a:lnTo>
                <a:lnTo>
                  <a:pt x="609600" y="76200"/>
                </a:lnTo>
                <a:lnTo>
                  <a:pt x="628650" y="57150"/>
                </a:lnTo>
                <a:lnTo>
                  <a:pt x="1104900" y="57150"/>
                </a:lnTo>
                <a:lnTo>
                  <a:pt x="1079500" y="38100"/>
                </a:lnTo>
                <a:close/>
              </a:path>
              <a:path w="1219200" h="609600">
                <a:moveTo>
                  <a:pt x="628650" y="571500"/>
                </a:moveTo>
                <a:lnTo>
                  <a:pt x="609600" y="571500"/>
                </a:lnTo>
                <a:lnTo>
                  <a:pt x="590550" y="590550"/>
                </a:lnTo>
                <a:lnTo>
                  <a:pt x="628650" y="590550"/>
                </a:lnTo>
                <a:lnTo>
                  <a:pt x="628650" y="571500"/>
                </a:lnTo>
                <a:close/>
              </a:path>
              <a:path w="1219200" h="609600">
                <a:moveTo>
                  <a:pt x="1104900" y="57150"/>
                </a:moveTo>
                <a:lnTo>
                  <a:pt x="1028700" y="114300"/>
                </a:lnTo>
                <a:lnTo>
                  <a:pt x="1155700" y="76200"/>
                </a:lnTo>
                <a:lnTo>
                  <a:pt x="1104900" y="76200"/>
                </a:lnTo>
                <a:lnTo>
                  <a:pt x="1104900" y="57150"/>
                </a:lnTo>
                <a:close/>
              </a:path>
              <a:path w="1219200" h="609600">
                <a:moveTo>
                  <a:pt x="628650" y="57150"/>
                </a:moveTo>
                <a:lnTo>
                  <a:pt x="609600" y="76200"/>
                </a:lnTo>
                <a:lnTo>
                  <a:pt x="628650" y="76200"/>
                </a:lnTo>
                <a:lnTo>
                  <a:pt x="628650" y="57150"/>
                </a:lnTo>
                <a:close/>
              </a:path>
              <a:path w="1219200" h="609600">
                <a:moveTo>
                  <a:pt x="1104900" y="57150"/>
                </a:moveTo>
                <a:lnTo>
                  <a:pt x="628650" y="57150"/>
                </a:lnTo>
                <a:lnTo>
                  <a:pt x="628650" y="76200"/>
                </a:lnTo>
                <a:lnTo>
                  <a:pt x="1079500" y="76200"/>
                </a:lnTo>
                <a:lnTo>
                  <a:pt x="1104900" y="57150"/>
                </a:lnTo>
                <a:close/>
              </a:path>
              <a:path w="1219200" h="609600">
                <a:moveTo>
                  <a:pt x="1155700" y="38100"/>
                </a:moveTo>
                <a:lnTo>
                  <a:pt x="1104900" y="38100"/>
                </a:lnTo>
                <a:lnTo>
                  <a:pt x="1104900" y="76200"/>
                </a:lnTo>
                <a:lnTo>
                  <a:pt x="1155700" y="76200"/>
                </a:lnTo>
                <a:lnTo>
                  <a:pt x="1219200" y="57150"/>
                </a:lnTo>
                <a:lnTo>
                  <a:pt x="1155700" y="38100"/>
                </a:lnTo>
                <a:close/>
              </a:path>
              <a:path w="1219200" h="609600">
                <a:moveTo>
                  <a:pt x="1028700" y="0"/>
                </a:moveTo>
                <a:lnTo>
                  <a:pt x="1104900" y="57150"/>
                </a:lnTo>
                <a:lnTo>
                  <a:pt x="1104900" y="38100"/>
                </a:lnTo>
                <a:lnTo>
                  <a:pt x="1155700" y="38100"/>
                </a:lnTo>
                <a:lnTo>
                  <a:pt x="1028700" y="0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581400" y="4286250"/>
            <a:ext cx="990600" cy="114300"/>
          </a:xfrm>
          <a:custGeom>
            <a:avLst/>
            <a:gdLst/>
            <a:ahLst/>
            <a:cxnLst/>
            <a:rect l="l" t="t" r="r" b="b"/>
            <a:pathLst>
              <a:path w="990600" h="114300">
                <a:moveTo>
                  <a:pt x="876300" y="57150"/>
                </a:moveTo>
                <a:lnTo>
                  <a:pt x="800100" y="114300"/>
                </a:lnTo>
                <a:lnTo>
                  <a:pt x="927100" y="76200"/>
                </a:lnTo>
                <a:lnTo>
                  <a:pt x="876300" y="76200"/>
                </a:lnTo>
                <a:lnTo>
                  <a:pt x="876300" y="57150"/>
                </a:lnTo>
                <a:close/>
              </a:path>
              <a:path w="990600" h="114300">
                <a:moveTo>
                  <a:pt x="850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850900" y="76200"/>
                </a:lnTo>
                <a:lnTo>
                  <a:pt x="876300" y="57150"/>
                </a:lnTo>
                <a:lnTo>
                  <a:pt x="850900" y="38100"/>
                </a:lnTo>
                <a:close/>
              </a:path>
              <a:path w="990600" h="114300">
                <a:moveTo>
                  <a:pt x="927100" y="38100"/>
                </a:moveTo>
                <a:lnTo>
                  <a:pt x="876300" y="38100"/>
                </a:lnTo>
                <a:lnTo>
                  <a:pt x="876300" y="76200"/>
                </a:lnTo>
                <a:lnTo>
                  <a:pt x="927100" y="76200"/>
                </a:lnTo>
                <a:lnTo>
                  <a:pt x="990600" y="57150"/>
                </a:lnTo>
                <a:lnTo>
                  <a:pt x="927100" y="38100"/>
                </a:lnTo>
                <a:close/>
              </a:path>
              <a:path w="990600" h="114300">
                <a:moveTo>
                  <a:pt x="800100" y="0"/>
                </a:moveTo>
                <a:lnTo>
                  <a:pt x="876300" y="57150"/>
                </a:lnTo>
                <a:lnTo>
                  <a:pt x="876300" y="38100"/>
                </a:lnTo>
                <a:lnTo>
                  <a:pt x="927100" y="38100"/>
                </a:lnTo>
                <a:lnTo>
                  <a:pt x="800100" y="0"/>
                </a:lnTo>
                <a:close/>
              </a:path>
            </a:pathLst>
          </a:custGeom>
          <a:solidFill>
            <a:srgbClr val="6600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27575" y="3611753"/>
            <a:ext cx="216852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984807"/>
                </a:solidFill>
                <a:latin typeface="Calibri"/>
                <a:cs typeface="Calibri"/>
              </a:rPr>
              <a:t>Phospholipids</a:t>
            </a:r>
            <a:r>
              <a:rPr dirty="0" sz="2000" spc="-105" b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984807"/>
                </a:solidFill>
                <a:latin typeface="Calibri"/>
                <a:cs typeface="Calibri"/>
              </a:rPr>
              <a:t>(25%)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575" y="4145533"/>
            <a:ext cx="188531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984807"/>
                </a:solidFill>
                <a:latin typeface="Calibri"/>
                <a:cs typeface="Calibri"/>
              </a:rPr>
              <a:t>Cholesterol</a:t>
            </a:r>
            <a:r>
              <a:rPr dirty="0" sz="2000" spc="-50" b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984807"/>
                </a:solidFill>
                <a:latin typeface="Calibri"/>
                <a:cs typeface="Calibri"/>
              </a:rPr>
              <a:t>(13%)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7575" y="4659629"/>
            <a:ext cx="179133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984807"/>
                </a:solidFill>
                <a:latin typeface="Calibri"/>
                <a:cs typeface="Calibri"/>
              </a:rPr>
              <a:t>Other lipids</a:t>
            </a:r>
            <a:r>
              <a:rPr dirty="0" sz="2000" spc="-110" b="1">
                <a:solidFill>
                  <a:srgbClr val="984807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984807"/>
                </a:solidFill>
                <a:latin typeface="Calibri"/>
                <a:cs typeface="Calibri"/>
              </a:rPr>
              <a:t>(4%)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97377" y="6520891"/>
            <a:ext cx="561149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(Guyton and Hall </a:t>
            </a:r>
            <a:r>
              <a:rPr dirty="0" sz="1800" spc="-30">
                <a:latin typeface="Calibri"/>
                <a:cs typeface="Calibri"/>
              </a:rPr>
              <a:t>Textbook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20">
                <a:latin typeface="Calibri"/>
                <a:cs typeface="Calibri"/>
              </a:rPr>
              <a:t>Physiology. </a:t>
            </a:r>
            <a:r>
              <a:rPr dirty="0" sz="1800" spc="5">
                <a:latin typeface="Calibri"/>
                <a:cs typeface="Calibri"/>
              </a:rPr>
              <a:t>13</a:t>
            </a:r>
            <a:r>
              <a:rPr dirty="0" baseline="25462" sz="1800" spc="7">
                <a:latin typeface="Calibri"/>
                <a:cs typeface="Calibri"/>
              </a:rPr>
              <a:t>th </a:t>
            </a:r>
            <a:r>
              <a:rPr dirty="0" sz="1800">
                <a:latin typeface="Calibri"/>
                <a:cs typeface="Calibri"/>
              </a:rPr>
              <a:t>ed.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Chapter-2)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726" rIns="0" bIns="0" rtlCol="0" vert="horz">
            <a:spAutoFit/>
          </a:bodyPr>
          <a:lstStyle/>
          <a:p>
            <a:pPr marL="803275">
              <a:lnSpc>
                <a:spcPct val="100000"/>
              </a:lnSpc>
            </a:pPr>
            <a:r>
              <a:rPr dirty="0" spc="20"/>
              <a:t>Structure </a:t>
            </a:r>
            <a:r>
              <a:rPr dirty="0"/>
              <a:t>of the Cell</a:t>
            </a:r>
            <a:r>
              <a:rPr dirty="0" spc="40"/>
              <a:t> </a:t>
            </a:r>
            <a:r>
              <a:rPr dirty="0" spc="10"/>
              <a:t>Membrane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0668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27676" y="1524000"/>
            <a:ext cx="3857879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93444" y="1280921"/>
            <a:ext cx="8014970" cy="5538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4965" indent="-342265">
              <a:lnSpc>
                <a:spcPts val="29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>
                <a:latin typeface="Calibri"/>
                <a:cs typeface="Calibri"/>
              </a:rPr>
              <a:t>The </a:t>
            </a:r>
            <a:r>
              <a:rPr dirty="0" sz="2600">
                <a:latin typeface="Calibri"/>
                <a:cs typeface="Calibri"/>
              </a:rPr>
              <a:t>cell </a:t>
            </a:r>
            <a:r>
              <a:rPr dirty="0" sz="2600" spc="-10">
                <a:latin typeface="Calibri"/>
                <a:cs typeface="Calibri"/>
              </a:rPr>
              <a:t>membrane </a:t>
            </a:r>
            <a:r>
              <a:rPr dirty="0" sz="2600">
                <a:latin typeface="Calibri"/>
                <a:cs typeface="Calibri"/>
              </a:rPr>
              <a:t>=</a:t>
            </a:r>
            <a:r>
              <a:rPr dirty="0" sz="2600" spc="-10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354965">
              <a:lnSpc>
                <a:spcPts val="2965"/>
              </a:lnSpc>
            </a:pPr>
            <a:r>
              <a:rPr dirty="0" sz="2600" b="1" i="1">
                <a:solidFill>
                  <a:srgbClr val="FF0000"/>
                </a:solidFill>
                <a:latin typeface="Calibri"/>
                <a:cs typeface="Calibri"/>
              </a:rPr>
              <a:t>lipid</a:t>
            </a:r>
            <a:r>
              <a:rPr dirty="0" sz="2600" spc="-95" b="1" i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600" b="1" i="1">
                <a:solidFill>
                  <a:srgbClr val="FF0000"/>
                </a:solidFill>
                <a:latin typeface="Calibri"/>
                <a:cs typeface="Calibri"/>
              </a:rPr>
              <a:t>bilayer</a:t>
            </a:r>
            <a:r>
              <a:rPr dirty="0" sz="260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354965" indent="-342265">
              <a:lnSpc>
                <a:spcPts val="29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 spc="-5">
                <a:latin typeface="Calibri"/>
                <a:cs typeface="Calibri"/>
              </a:rPr>
              <a:t>The </a:t>
            </a:r>
            <a:r>
              <a:rPr dirty="0" sz="2600" spc="-10">
                <a:latin typeface="Calibri"/>
                <a:cs typeface="Calibri"/>
              </a:rPr>
              <a:t>most </a:t>
            </a:r>
            <a:r>
              <a:rPr dirty="0" sz="2600" spc="-5">
                <a:latin typeface="Calibri"/>
                <a:cs typeface="Calibri"/>
              </a:rPr>
              <a:t>abundant </a:t>
            </a:r>
            <a:r>
              <a:rPr dirty="0" sz="2600">
                <a:latin typeface="Calibri"/>
                <a:cs typeface="Calibri"/>
              </a:rPr>
              <a:t>lipid</a:t>
            </a:r>
            <a:r>
              <a:rPr dirty="0" sz="2600" spc="-80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=</a:t>
            </a:r>
            <a:endParaRPr sz="2600">
              <a:latin typeface="Calibri"/>
              <a:cs typeface="Calibri"/>
            </a:endParaRPr>
          </a:p>
          <a:p>
            <a:pPr marL="354965">
              <a:lnSpc>
                <a:spcPts val="2965"/>
              </a:lnSpc>
            </a:pPr>
            <a:r>
              <a:rPr dirty="0" sz="2600" spc="-5">
                <a:latin typeface="Calibri"/>
                <a:cs typeface="Calibri"/>
              </a:rPr>
              <a:t>phospholipids.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354965" indent="-342265">
              <a:lnSpc>
                <a:spcPts val="296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600">
                <a:latin typeface="Calibri"/>
                <a:cs typeface="Calibri"/>
              </a:rPr>
              <a:t>A </a:t>
            </a:r>
            <a:r>
              <a:rPr dirty="0" sz="2600" spc="-5">
                <a:latin typeface="Calibri"/>
                <a:cs typeface="Calibri"/>
              </a:rPr>
              <a:t>phospholipid</a:t>
            </a:r>
            <a:r>
              <a:rPr dirty="0" sz="2600" spc="-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molecule</a:t>
            </a:r>
            <a:endParaRPr sz="2600">
              <a:latin typeface="Calibri"/>
              <a:cs typeface="Calibri"/>
            </a:endParaRPr>
          </a:p>
          <a:p>
            <a:pPr marL="354965">
              <a:lnSpc>
                <a:spcPts val="2965"/>
              </a:lnSpc>
            </a:pPr>
            <a:r>
              <a:rPr dirty="0" sz="2600" spc="-20">
                <a:latin typeface="Calibri"/>
                <a:cs typeface="Calibri"/>
              </a:rPr>
              <a:t>have </a:t>
            </a:r>
            <a:r>
              <a:rPr dirty="0" sz="2600" spc="-5">
                <a:latin typeface="Calibri"/>
                <a:cs typeface="Calibri"/>
              </a:rPr>
              <a:t>two</a:t>
            </a:r>
            <a:r>
              <a:rPr dirty="0" sz="2600" spc="-7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ends:</a:t>
            </a:r>
            <a:endParaRPr sz="2600">
              <a:latin typeface="Calibri"/>
              <a:cs typeface="Calibri"/>
            </a:endParaRPr>
          </a:p>
          <a:p>
            <a:pPr lvl="1" marL="756285" marR="4584700" indent="-287020">
              <a:lnSpc>
                <a:spcPts val="2380"/>
              </a:lnSpc>
              <a:spcBef>
                <a:spcPts val="585"/>
              </a:spcBef>
              <a:buFont typeface="Segoe UI Symbol"/>
              <a:buChar char="➢"/>
              <a:tabLst>
                <a:tab pos="756920" algn="l"/>
              </a:tabLst>
            </a:pPr>
            <a:r>
              <a:rPr dirty="0" sz="2200" spc="-5" b="1" i="1">
                <a:solidFill>
                  <a:srgbClr val="0070C0"/>
                </a:solidFill>
                <a:latin typeface="Calibri"/>
                <a:cs typeface="Calibri"/>
              </a:rPr>
              <a:t>Hydrophilic </a:t>
            </a:r>
            <a:r>
              <a:rPr dirty="0" sz="2200" spc="-15">
                <a:latin typeface="Calibri"/>
                <a:cs typeface="Calibri"/>
              </a:rPr>
              <a:t>(phosphate  </a:t>
            </a:r>
            <a:r>
              <a:rPr dirty="0" sz="2200" spc="-10">
                <a:latin typeface="Calibri"/>
                <a:cs typeface="Calibri"/>
              </a:rPr>
              <a:t>end)</a:t>
            </a:r>
            <a:endParaRPr sz="2200">
              <a:latin typeface="Calibri"/>
              <a:cs typeface="Calibri"/>
            </a:endParaRPr>
          </a:p>
          <a:p>
            <a:pPr lvl="1" marL="756285" marR="4581525" indent="-287020">
              <a:lnSpc>
                <a:spcPts val="2380"/>
              </a:lnSpc>
              <a:spcBef>
                <a:spcPts val="525"/>
              </a:spcBef>
              <a:buFont typeface="Segoe UI Symbol"/>
              <a:buChar char="➢"/>
              <a:tabLst>
                <a:tab pos="756920" algn="l"/>
              </a:tabLst>
            </a:pPr>
            <a:r>
              <a:rPr dirty="0" sz="2200" spc="-5" b="1" i="1">
                <a:solidFill>
                  <a:srgbClr val="953735"/>
                </a:solidFill>
                <a:latin typeface="Calibri"/>
                <a:cs typeface="Calibri"/>
              </a:rPr>
              <a:t>Hydrophobic </a:t>
            </a:r>
            <a:r>
              <a:rPr dirty="0" sz="2200" spc="-25">
                <a:latin typeface="Calibri"/>
                <a:cs typeface="Calibri"/>
              </a:rPr>
              <a:t>(fatty </a:t>
            </a:r>
            <a:r>
              <a:rPr dirty="0" sz="2200" spc="-5">
                <a:latin typeface="Calibri"/>
                <a:cs typeface="Calibri"/>
              </a:rPr>
              <a:t>acid  </a:t>
            </a:r>
            <a:r>
              <a:rPr dirty="0" sz="2200" spc="-10">
                <a:latin typeface="Calibri"/>
                <a:cs typeface="Calibri"/>
              </a:rPr>
              <a:t>end)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50">
              <a:latin typeface="Times New Roman"/>
              <a:cs typeface="Times New Roman"/>
            </a:endParaRPr>
          </a:p>
          <a:p>
            <a:pPr marL="2416175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(Guyton and Hall </a:t>
            </a:r>
            <a:r>
              <a:rPr dirty="0" sz="1800" spc="-30">
                <a:latin typeface="Calibri"/>
                <a:cs typeface="Calibri"/>
              </a:rPr>
              <a:t>Textbook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20">
                <a:latin typeface="Calibri"/>
                <a:cs typeface="Calibri"/>
              </a:rPr>
              <a:t>Physiology. </a:t>
            </a:r>
            <a:r>
              <a:rPr dirty="0" sz="1800" spc="5">
                <a:latin typeface="Calibri"/>
                <a:cs typeface="Calibri"/>
              </a:rPr>
              <a:t>13</a:t>
            </a:r>
            <a:r>
              <a:rPr dirty="0" baseline="25462" sz="1800" spc="7">
                <a:latin typeface="Calibri"/>
                <a:cs typeface="Calibri"/>
              </a:rPr>
              <a:t>th </a:t>
            </a:r>
            <a:r>
              <a:rPr dirty="0" sz="1800">
                <a:latin typeface="Calibri"/>
                <a:cs typeface="Calibri"/>
              </a:rPr>
              <a:t>ed.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Chapter-2)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2139569"/>
            <a:ext cx="4038600" cy="3118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726" rIns="0" bIns="0" rtlCol="0" vert="horz">
            <a:spAutoFit/>
          </a:bodyPr>
          <a:lstStyle/>
          <a:p>
            <a:pPr marL="803275">
              <a:lnSpc>
                <a:spcPct val="100000"/>
              </a:lnSpc>
            </a:pPr>
            <a:r>
              <a:rPr dirty="0" spc="20"/>
              <a:t>Structure </a:t>
            </a:r>
            <a:r>
              <a:rPr dirty="0"/>
              <a:t>of the Cell</a:t>
            </a:r>
            <a:r>
              <a:rPr dirty="0" spc="40"/>
              <a:t> </a:t>
            </a:r>
            <a:r>
              <a:rPr dirty="0" spc="10"/>
              <a:t>Membrane</a:t>
            </a:r>
          </a:p>
        </p:txBody>
      </p:sp>
      <p:sp>
        <p:nvSpPr>
          <p:cNvPr id="4" name="object 4"/>
          <p:cNvSpPr/>
          <p:nvPr/>
        </p:nvSpPr>
        <p:spPr>
          <a:xfrm>
            <a:off x="914400" y="9906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86355" y="1139952"/>
            <a:ext cx="1580388" cy="1054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23642" y="1312926"/>
            <a:ext cx="1306195" cy="669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530"/>
              </a:lnSpc>
            </a:pPr>
            <a:r>
              <a:rPr dirty="0" sz="2200" spc="-15" b="1">
                <a:latin typeface="Calibri"/>
                <a:cs typeface="Calibri"/>
              </a:rPr>
              <a:t>Membrane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ts val="2530"/>
              </a:lnSpc>
            </a:pPr>
            <a:r>
              <a:rPr dirty="0" sz="2200" spc="-15" b="1">
                <a:latin typeface="Calibri"/>
                <a:cs typeface="Calibri"/>
              </a:rPr>
              <a:t>proteins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55216" y="2190750"/>
            <a:ext cx="1021715" cy="419100"/>
          </a:xfrm>
          <a:custGeom>
            <a:avLst/>
            <a:gdLst/>
            <a:ahLst/>
            <a:cxnLst/>
            <a:rect l="l" t="t" r="r" b="b"/>
            <a:pathLst>
              <a:path w="1021714" h="419100">
                <a:moveTo>
                  <a:pt x="1021333" y="0"/>
                </a:moveTo>
                <a:lnTo>
                  <a:pt x="1021333" y="209550"/>
                </a:lnTo>
                <a:lnTo>
                  <a:pt x="0" y="209550"/>
                </a:lnTo>
                <a:lnTo>
                  <a:pt x="0" y="419100"/>
                </a:lnTo>
              </a:path>
            </a:pathLst>
          </a:custGeom>
          <a:ln w="25400">
            <a:solidFill>
              <a:srgbClr val="4BAC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5275" y="2606039"/>
            <a:ext cx="1578864" cy="1054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400302" y="2933191"/>
            <a:ext cx="911225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20" b="1">
                <a:latin typeface="Calibri"/>
                <a:cs typeface="Calibri"/>
              </a:rPr>
              <a:t>Integral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876550" y="2190750"/>
            <a:ext cx="1021715" cy="419100"/>
          </a:xfrm>
          <a:custGeom>
            <a:avLst/>
            <a:gdLst/>
            <a:ahLst/>
            <a:cxnLst/>
            <a:rect l="l" t="t" r="r" b="b"/>
            <a:pathLst>
              <a:path w="1021714" h="419100">
                <a:moveTo>
                  <a:pt x="0" y="0"/>
                </a:moveTo>
                <a:lnTo>
                  <a:pt x="0" y="209550"/>
                </a:lnTo>
                <a:lnTo>
                  <a:pt x="1021334" y="209550"/>
                </a:lnTo>
                <a:lnTo>
                  <a:pt x="1021334" y="419100"/>
                </a:lnTo>
              </a:path>
            </a:pathLst>
          </a:custGeom>
          <a:ln w="25400">
            <a:solidFill>
              <a:srgbClr val="4BACC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108960" y="2606039"/>
            <a:ext cx="1578864" cy="10546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290696" y="2933191"/>
            <a:ext cx="1215390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45" b="1">
                <a:latin typeface="Calibri"/>
                <a:cs typeface="Calibri"/>
              </a:rPr>
              <a:t>P</a:t>
            </a:r>
            <a:r>
              <a:rPr dirty="0" sz="2200" spc="-10" b="1">
                <a:latin typeface="Calibri"/>
                <a:cs typeface="Calibri"/>
              </a:rPr>
              <a:t>eriphe</a:t>
            </a:r>
            <a:r>
              <a:rPr dirty="0" sz="2200" spc="-55" b="1">
                <a:latin typeface="Calibri"/>
                <a:cs typeface="Calibri"/>
              </a:rPr>
              <a:t>r</a:t>
            </a:r>
            <a:r>
              <a:rPr dirty="0" sz="2200" spc="-5" b="1">
                <a:latin typeface="Calibri"/>
                <a:cs typeface="Calibri"/>
              </a:rPr>
              <a:t>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90600" y="3809949"/>
            <a:ext cx="1676400" cy="264693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990600" y="3809949"/>
            <a:ext cx="1676400" cy="2647315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86360" marR="240665">
              <a:lnSpc>
                <a:spcPct val="100000"/>
              </a:lnSpc>
              <a:spcBef>
                <a:spcPts val="229"/>
              </a:spcBef>
            </a:pPr>
            <a:r>
              <a:rPr dirty="0" sz="1600" spc="-5" b="1">
                <a:latin typeface="Calibri"/>
                <a:cs typeface="Calibri"/>
              </a:rPr>
              <a:t>Span </a:t>
            </a:r>
            <a:r>
              <a:rPr dirty="0" sz="1600" spc="-10" b="1">
                <a:latin typeface="Calibri"/>
                <a:cs typeface="Calibri"/>
              </a:rPr>
              <a:t>the  </a:t>
            </a:r>
            <a:r>
              <a:rPr dirty="0" sz="1600" spc="-5" b="1">
                <a:latin typeface="Calibri"/>
                <a:cs typeface="Calibri"/>
              </a:rPr>
              <a:t>thickness of the  cell</a:t>
            </a:r>
            <a:r>
              <a:rPr dirty="0" sz="1600" spc="-10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membrane.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6360">
              <a:lnSpc>
                <a:spcPct val="100000"/>
              </a:lnSpc>
            </a:pPr>
            <a:r>
              <a:rPr dirty="0" sz="1600" spc="-10" b="1" i="1" u="heavy">
                <a:solidFill>
                  <a:srgbClr val="FF0000"/>
                </a:solidFill>
                <a:latin typeface="Calibri"/>
                <a:cs typeface="Calibri"/>
              </a:rPr>
              <a:t>Function</a:t>
            </a:r>
            <a:r>
              <a:rPr dirty="0" sz="1600" spc="-45" b="1" i="1" u="heavy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Calibri"/>
                <a:cs typeface="Calibri"/>
              </a:rPr>
              <a:t>as:</a:t>
            </a:r>
            <a:endParaRPr sz="1600">
              <a:latin typeface="Calibri"/>
              <a:cs typeface="Calibri"/>
            </a:endParaRPr>
          </a:p>
          <a:p>
            <a:pPr marL="429259" indent="-342265">
              <a:lnSpc>
                <a:spcPct val="100000"/>
              </a:lnSpc>
              <a:buAutoNum type="arabicPeriod"/>
              <a:tabLst>
                <a:tab pos="429259" algn="l"/>
                <a:tab pos="429895" algn="l"/>
              </a:tabLst>
            </a:pPr>
            <a:r>
              <a:rPr dirty="0" sz="1600" spc="-10" b="1">
                <a:latin typeface="Calibri"/>
                <a:cs typeface="Calibri"/>
              </a:rPr>
              <a:t>Channels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spc="-5" b="1">
                <a:latin typeface="Calibri"/>
                <a:cs typeface="Calibri"/>
              </a:rPr>
              <a:t>(or</a:t>
            </a:r>
            <a:endParaRPr sz="1600">
              <a:latin typeface="Calibri"/>
              <a:cs typeface="Calibri"/>
            </a:endParaRPr>
          </a:p>
          <a:p>
            <a:pPr algn="ctr" marR="211454">
              <a:lnSpc>
                <a:spcPct val="100000"/>
              </a:lnSpc>
            </a:pPr>
            <a:r>
              <a:rPr dirty="0" sz="1600" spc="-10" b="1">
                <a:latin typeface="Calibri"/>
                <a:cs typeface="Calibri"/>
              </a:rPr>
              <a:t>pores).</a:t>
            </a:r>
            <a:endParaRPr sz="1600">
              <a:latin typeface="Calibri"/>
              <a:cs typeface="Calibri"/>
            </a:endParaRPr>
          </a:p>
          <a:p>
            <a:pPr marL="429259" marR="480695" indent="-342265">
              <a:lnSpc>
                <a:spcPct val="100000"/>
              </a:lnSpc>
              <a:buAutoNum type="arabicPeriod" startAt="2"/>
              <a:tabLst>
                <a:tab pos="429259" algn="l"/>
                <a:tab pos="429895" algn="l"/>
              </a:tabLst>
            </a:pPr>
            <a:r>
              <a:rPr dirty="0" sz="1600" spc="-10" b="1">
                <a:latin typeface="Calibri"/>
                <a:cs typeface="Calibri"/>
              </a:rPr>
              <a:t>Carrier  </a:t>
            </a:r>
            <a:r>
              <a:rPr dirty="0" sz="1600" spc="-15" b="1">
                <a:latin typeface="Calibri"/>
                <a:cs typeface="Calibri"/>
              </a:rPr>
              <a:t>proteins.</a:t>
            </a:r>
            <a:endParaRPr sz="1600">
              <a:latin typeface="Calibri"/>
              <a:cs typeface="Calibri"/>
            </a:endParaRPr>
          </a:p>
          <a:p>
            <a:pPr marL="429259" indent="-342265">
              <a:lnSpc>
                <a:spcPct val="100000"/>
              </a:lnSpc>
              <a:buAutoNum type="arabicPeriod" startAt="2"/>
              <a:tabLst>
                <a:tab pos="429259" algn="l"/>
                <a:tab pos="429895" algn="l"/>
              </a:tabLst>
            </a:pPr>
            <a:r>
              <a:rPr dirty="0" sz="1600" spc="-15" b="1">
                <a:latin typeface="Calibri"/>
                <a:cs typeface="Calibri"/>
              </a:rPr>
              <a:t>Receptors.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24200" y="3810000"/>
            <a:ext cx="1676400" cy="15697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124200" y="3810000"/>
            <a:ext cx="1676400" cy="1569720"/>
          </a:xfrm>
          <a:prstGeom prst="rect">
            <a:avLst/>
          </a:prstGeom>
          <a:ln w="9525">
            <a:solidFill>
              <a:srgbClr val="46AAC5"/>
            </a:solidFill>
          </a:ln>
        </p:spPr>
        <p:txBody>
          <a:bodyPr wrap="square" lIns="0" tIns="29209" rIns="0" bIns="0" rtlCol="0" vert="horz">
            <a:spAutoFit/>
          </a:bodyPr>
          <a:lstStyle/>
          <a:p>
            <a:pPr marL="86995" marR="266700">
              <a:lnSpc>
                <a:spcPct val="100000"/>
              </a:lnSpc>
              <a:spcBef>
                <a:spcPts val="229"/>
              </a:spcBef>
            </a:pPr>
            <a:r>
              <a:rPr dirty="0" sz="1600" spc="-10" b="1">
                <a:latin typeface="Calibri"/>
                <a:cs typeface="Calibri"/>
              </a:rPr>
              <a:t>Are attached </a:t>
            </a:r>
            <a:r>
              <a:rPr dirty="0" sz="1600" spc="-15" b="1">
                <a:latin typeface="Calibri"/>
                <a:cs typeface="Calibri"/>
              </a:rPr>
              <a:t>to  </a:t>
            </a:r>
            <a:r>
              <a:rPr dirty="0" sz="1600" spc="-5" b="1">
                <a:latin typeface="Calibri"/>
                <a:cs typeface="Calibri"/>
              </a:rPr>
              <a:t>one </a:t>
            </a:r>
            <a:r>
              <a:rPr dirty="0" sz="1600" spc="-10" b="1">
                <a:latin typeface="Calibri"/>
                <a:cs typeface="Calibri"/>
              </a:rPr>
              <a:t>surface </a:t>
            </a:r>
            <a:r>
              <a:rPr dirty="0" sz="1600" spc="-5" b="1">
                <a:latin typeface="Calibri"/>
                <a:cs typeface="Calibri"/>
              </a:rPr>
              <a:t>of  </a:t>
            </a:r>
            <a:r>
              <a:rPr dirty="0" sz="1600" spc="-10" b="1">
                <a:latin typeface="Calibri"/>
                <a:cs typeface="Calibri"/>
              </a:rPr>
              <a:t>the</a:t>
            </a:r>
            <a:r>
              <a:rPr dirty="0" sz="1600" spc="-7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membrane.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86995">
              <a:lnSpc>
                <a:spcPct val="100000"/>
              </a:lnSpc>
            </a:pPr>
            <a:r>
              <a:rPr dirty="0" sz="1600" spc="-10" b="1" i="1" u="heavy">
                <a:solidFill>
                  <a:srgbClr val="FF0000"/>
                </a:solidFill>
                <a:latin typeface="Calibri"/>
                <a:cs typeface="Calibri"/>
              </a:rPr>
              <a:t>Function</a:t>
            </a:r>
            <a:r>
              <a:rPr dirty="0" sz="1600" spc="-45" b="1" i="1" u="heavy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 b="1" i="1" u="heavy">
                <a:solidFill>
                  <a:srgbClr val="FF0000"/>
                </a:solidFill>
                <a:latin typeface="Calibri"/>
                <a:cs typeface="Calibri"/>
              </a:rPr>
              <a:t>as:</a:t>
            </a:r>
            <a:endParaRPr sz="1600">
              <a:latin typeface="Calibri"/>
              <a:cs typeface="Calibri"/>
            </a:endParaRPr>
          </a:p>
          <a:p>
            <a:pPr marL="86995">
              <a:lnSpc>
                <a:spcPct val="100000"/>
              </a:lnSpc>
            </a:pPr>
            <a:r>
              <a:rPr dirty="0" sz="1600" spc="-5" b="1">
                <a:latin typeface="Calibri"/>
                <a:cs typeface="Calibri"/>
              </a:rPr>
              <a:t>Enzymes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97377" y="6520891"/>
            <a:ext cx="5611495" cy="298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(Guyton and Hall </a:t>
            </a:r>
            <a:r>
              <a:rPr dirty="0" sz="1800" spc="-30">
                <a:latin typeface="Calibri"/>
                <a:cs typeface="Calibri"/>
              </a:rPr>
              <a:t>Textbook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-20">
                <a:latin typeface="Calibri"/>
                <a:cs typeface="Calibri"/>
              </a:rPr>
              <a:t>Physiology. </a:t>
            </a:r>
            <a:r>
              <a:rPr dirty="0" sz="1800" spc="5">
                <a:latin typeface="Calibri"/>
                <a:cs typeface="Calibri"/>
              </a:rPr>
              <a:t>13</a:t>
            </a:r>
            <a:r>
              <a:rPr dirty="0" baseline="25462" sz="1800" spc="7">
                <a:latin typeface="Calibri"/>
                <a:cs typeface="Calibri"/>
              </a:rPr>
              <a:t>th </a:t>
            </a:r>
            <a:r>
              <a:rPr dirty="0" sz="1800">
                <a:latin typeface="Calibri"/>
                <a:cs typeface="Calibri"/>
              </a:rPr>
              <a:t>ed.</a:t>
            </a:r>
            <a:r>
              <a:rPr dirty="0" sz="1800" spc="5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Chapter-2)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4343412"/>
            <a:ext cx="2438400" cy="2247265"/>
          </a:xfrm>
          <a:custGeom>
            <a:avLst/>
            <a:gdLst/>
            <a:ahLst/>
            <a:cxnLst/>
            <a:rect l="l" t="t" r="r" b="b"/>
            <a:pathLst>
              <a:path w="2438400" h="2247265">
                <a:moveTo>
                  <a:pt x="0" y="2246757"/>
                </a:moveTo>
                <a:lnTo>
                  <a:pt x="2438400" y="2246757"/>
                </a:lnTo>
                <a:lnTo>
                  <a:pt x="2438400" y="0"/>
                </a:lnTo>
                <a:lnTo>
                  <a:pt x="0" y="0"/>
                </a:lnTo>
                <a:lnTo>
                  <a:pt x="0" y="22467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400" y="4343412"/>
            <a:ext cx="2438400" cy="2247265"/>
          </a:xfrm>
          <a:prstGeom prst="rect">
            <a:avLst/>
          </a:prstGeom>
          <a:solidFill>
            <a:srgbClr val="FFFFFF"/>
          </a:solidFill>
          <a:ln w="9525">
            <a:solidFill>
              <a:srgbClr val="C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ctr" marL="153035" marR="146050" indent="-1270">
              <a:lnSpc>
                <a:spcPct val="100000"/>
              </a:lnSpc>
              <a:spcBef>
                <a:spcPts val="204"/>
              </a:spcBef>
            </a:pPr>
            <a:r>
              <a:rPr dirty="0" sz="2000" spc="-5" b="1">
                <a:latin typeface="Calibri"/>
                <a:cs typeface="Calibri"/>
              </a:rPr>
              <a:t>Channel </a:t>
            </a:r>
            <a:r>
              <a:rPr dirty="0" sz="2000" spc="-10" b="1">
                <a:latin typeface="Calibri"/>
                <a:cs typeface="Calibri"/>
              </a:rPr>
              <a:t>proteins  form </a:t>
            </a:r>
            <a:r>
              <a:rPr dirty="0" sz="2000" b="1">
                <a:latin typeface="Calibri"/>
                <a:cs typeface="Calibri"/>
              </a:rPr>
              <a:t>open </a:t>
            </a:r>
            <a:r>
              <a:rPr dirty="0" sz="2000" spc="-10" b="1">
                <a:latin typeface="Calibri"/>
                <a:cs typeface="Calibri"/>
              </a:rPr>
              <a:t>pores  </a:t>
            </a:r>
            <a:r>
              <a:rPr dirty="0" sz="2000" spc="-5" b="1">
                <a:latin typeface="Calibri"/>
                <a:cs typeface="Calibri"/>
              </a:rPr>
              <a:t>through which  molecules </a:t>
            </a:r>
            <a:r>
              <a:rPr dirty="0" sz="2000" b="1">
                <a:latin typeface="Calibri"/>
                <a:cs typeface="Calibri"/>
              </a:rPr>
              <a:t>of the  </a:t>
            </a:r>
            <a:r>
              <a:rPr dirty="0" sz="2000" spc="-10" b="1">
                <a:latin typeface="Calibri"/>
                <a:cs typeface="Calibri"/>
              </a:rPr>
              <a:t>appropriate size  </a:t>
            </a:r>
            <a:r>
              <a:rPr dirty="0" sz="2000" b="1">
                <a:latin typeface="Calibri"/>
                <a:cs typeface="Calibri"/>
              </a:rPr>
              <a:t>(e.g., ions) </a:t>
            </a:r>
            <a:r>
              <a:rPr dirty="0" sz="2000" spc="-5" b="1">
                <a:latin typeface="Calibri"/>
                <a:cs typeface="Calibri"/>
              </a:rPr>
              <a:t>can</a:t>
            </a:r>
            <a:r>
              <a:rPr dirty="0" sz="2000" spc="-90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cross  </a:t>
            </a: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membrane.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4337177"/>
            <a:ext cx="3505200" cy="2216150"/>
          </a:xfrm>
          <a:custGeom>
            <a:avLst/>
            <a:gdLst/>
            <a:ahLst/>
            <a:cxnLst/>
            <a:rect l="l" t="t" r="r" b="b"/>
            <a:pathLst>
              <a:path w="3505200" h="2216150">
                <a:moveTo>
                  <a:pt x="0" y="2216023"/>
                </a:moveTo>
                <a:lnTo>
                  <a:pt x="3505200" y="2216023"/>
                </a:lnTo>
                <a:lnTo>
                  <a:pt x="3505200" y="0"/>
                </a:lnTo>
                <a:lnTo>
                  <a:pt x="0" y="0"/>
                </a:lnTo>
                <a:lnTo>
                  <a:pt x="0" y="221602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19600" y="4337177"/>
            <a:ext cx="3505200" cy="221615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algn="ctr" marL="153670" marR="140970">
              <a:lnSpc>
                <a:spcPct val="100000"/>
              </a:lnSpc>
              <a:spcBef>
                <a:spcPts val="200"/>
              </a:spcBef>
            </a:pPr>
            <a:r>
              <a:rPr dirty="0" sz="2000" spc="-5" b="1">
                <a:latin typeface="Calibri"/>
                <a:cs typeface="Calibri"/>
              </a:rPr>
              <a:t>Carrier proteins selectively  </a:t>
            </a:r>
            <a:r>
              <a:rPr dirty="0" sz="2000" b="1">
                <a:latin typeface="Calibri"/>
                <a:cs typeface="Calibri"/>
              </a:rPr>
              <a:t>bind the </a:t>
            </a:r>
            <a:r>
              <a:rPr dirty="0" sz="2000" spc="-5" b="1">
                <a:latin typeface="Calibri"/>
                <a:cs typeface="Calibri"/>
              </a:rPr>
              <a:t>small </a:t>
            </a:r>
            <a:r>
              <a:rPr dirty="0" sz="2000" b="1">
                <a:latin typeface="Calibri"/>
                <a:cs typeface="Calibri"/>
              </a:rPr>
              <a:t>molecule </a:t>
            </a:r>
            <a:r>
              <a:rPr dirty="0" sz="2000" spc="-10" b="1">
                <a:latin typeface="Calibri"/>
                <a:cs typeface="Calibri"/>
              </a:rPr>
              <a:t>to </a:t>
            </a:r>
            <a:r>
              <a:rPr dirty="0" sz="2000" b="1">
                <a:latin typeface="Calibri"/>
                <a:cs typeface="Calibri"/>
              </a:rPr>
              <a:t>be  </a:t>
            </a:r>
            <a:r>
              <a:rPr dirty="0" sz="2000" spc="-5" b="1">
                <a:latin typeface="Calibri"/>
                <a:cs typeface="Calibri"/>
              </a:rPr>
              <a:t>transported </a:t>
            </a:r>
            <a:r>
              <a:rPr dirty="0" sz="2000" b="1">
                <a:latin typeface="Calibri"/>
                <a:cs typeface="Calibri"/>
              </a:rPr>
              <a:t>and then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undergo  </a:t>
            </a:r>
            <a:r>
              <a:rPr dirty="0" sz="2000" b="1">
                <a:latin typeface="Calibri"/>
                <a:cs typeface="Calibri"/>
              </a:rPr>
              <a:t>a </a:t>
            </a:r>
            <a:r>
              <a:rPr dirty="0" sz="2000" spc="-5" b="1">
                <a:latin typeface="Calibri"/>
                <a:cs typeface="Calibri"/>
              </a:rPr>
              <a:t>conformational change </a:t>
            </a:r>
            <a:r>
              <a:rPr dirty="0" sz="2000" spc="-10" b="1">
                <a:latin typeface="Calibri"/>
                <a:cs typeface="Calibri"/>
              </a:rPr>
              <a:t>to  </a:t>
            </a:r>
            <a:r>
              <a:rPr dirty="0" sz="2000" spc="-5" b="1">
                <a:latin typeface="Calibri"/>
                <a:cs typeface="Calibri"/>
              </a:rPr>
              <a:t>release </a:t>
            </a:r>
            <a:r>
              <a:rPr dirty="0" sz="2000" b="1">
                <a:latin typeface="Calibri"/>
                <a:cs typeface="Calibri"/>
              </a:rPr>
              <a:t>the molecule on the  other side of the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membrane.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318767"/>
            <a:ext cx="7772400" cy="287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0726" rIns="0" bIns="0" rtlCol="0" vert="horz">
            <a:spAutoFit/>
          </a:bodyPr>
          <a:lstStyle/>
          <a:p>
            <a:pPr marL="1191895">
              <a:lnSpc>
                <a:spcPct val="100000"/>
              </a:lnSpc>
            </a:pPr>
            <a:r>
              <a:rPr dirty="0"/>
              <a:t>Channel vs. </a:t>
            </a:r>
            <a:r>
              <a:rPr dirty="0" spc="20"/>
              <a:t>Carrier</a:t>
            </a:r>
            <a:r>
              <a:rPr dirty="0" spc="-95"/>
              <a:t> </a:t>
            </a:r>
            <a:r>
              <a:rPr dirty="0" spc="5"/>
              <a:t>Proteins</a:t>
            </a:r>
          </a:p>
        </p:txBody>
      </p:sp>
      <p:sp>
        <p:nvSpPr>
          <p:cNvPr id="8" name="object 8"/>
          <p:cNvSpPr/>
          <p:nvPr/>
        </p:nvSpPr>
        <p:spPr>
          <a:xfrm>
            <a:off x="914400" y="990600"/>
            <a:ext cx="7848600" cy="0"/>
          </a:xfrm>
          <a:custGeom>
            <a:avLst/>
            <a:gdLst/>
            <a:ahLst/>
            <a:cxnLst/>
            <a:rect l="l" t="t" r="r" b="b"/>
            <a:pathLst>
              <a:path w="7848600" h="0">
                <a:moveTo>
                  <a:pt x="0" y="0"/>
                </a:moveTo>
                <a:lnTo>
                  <a:pt x="7848600" y="0"/>
                </a:lnTo>
              </a:path>
            </a:pathLst>
          </a:custGeom>
          <a:ln w="38100">
            <a:solidFill>
              <a:srgbClr val="953735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Reviewer</dc:creator>
  <dc:title>Introduction to Physiology</dc:title>
  <dcterms:created xsi:type="dcterms:W3CDTF">2016-09-24T18:14:53Z</dcterms:created>
  <dcterms:modified xsi:type="dcterms:W3CDTF">2016-09-24T18:14:53Z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2016-09-20T00:00:00Z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2016-09-24T00:00:00Z</vt:filetime>
  </property>
</Properties>
</file>