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png" ContentType="image/pn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78306" y="134620"/>
            <a:ext cx="7787386" cy="996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660033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466344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660033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660033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90600" y="2220848"/>
            <a:ext cx="3507104" cy="42564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895977" y="2220848"/>
            <a:ext cx="3790950" cy="42564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660033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429768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9849" y="134620"/>
            <a:ext cx="8604300" cy="996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660033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67562" y="1194053"/>
            <a:ext cx="7208875" cy="2098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msaja@ksu.edu.sa" TargetMode="Externa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25.jpg"/><Relationship Id="rId4" Type="http://schemas.openxmlformats.org/officeDocument/2006/relationships/image" Target="../media/image26.png"/><Relationship Id="rId5" Type="http://schemas.openxmlformats.org/officeDocument/2006/relationships/image" Target="../media/image27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jpg"/><Relationship Id="rId3" Type="http://schemas.openxmlformats.org/officeDocument/2006/relationships/image" Target="../media/image30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jpg"/><Relationship Id="rId3" Type="http://schemas.openxmlformats.org/officeDocument/2006/relationships/image" Target="../media/image38.png"/><Relationship Id="rId4" Type="http://schemas.openxmlformats.org/officeDocument/2006/relationships/image" Target="../media/image39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g"/><Relationship Id="rId3" Type="http://schemas.openxmlformats.org/officeDocument/2006/relationships/image" Target="../media/image44.jpg"/><Relationship Id="rId4" Type="http://schemas.openxmlformats.org/officeDocument/2006/relationships/image" Target="../media/image45.png"/><Relationship Id="rId5" Type="http://schemas.openxmlformats.org/officeDocument/2006/relationships/image" Target="../media/image46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7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8.png"/><Relationship Id="rId3" Type="http://schemas.openxmlformats.org/officeDocument/2006/relationships/image" Target="../media/image49.jpg"/><Relationship Id="rId4" Type="http://schemas.openxmlformats.org/officeDocument/2006/relationships/image" Target="../media/image50.jpg"/><Relationship Id="rId5" Type="http://schemas.openxmlformats.org/officeDocument/2006/relationships/image" Target="../media/image51.jpg"/><Relationship Id="rId6" Type="http://schemas.openxmlformats.org/officeDocument/2006/relationships/image" Target="../media/image52.jpg"/><Relationship Id="rId7" Type="http://schemas.openxmlformats.org/officeDocument/2006/relationships/image" Target="../media/image53.jpg"/><Relationship Id="rId8" Type="http://schemas.openxmlformats.org/officeDocument/2006/relationships/image" Target="../media/image54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5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6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7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Relationship Id="rId4" Type="http://schemas.openxmlformats.org/officeDocument/2006/relationships/image" Target="../media/image9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16.jpg"/><Relationship Id="rId6" Type="http://schemas.openxmlformats.org/officeDocument/2006/relationships/image" Target="../media/image17.jp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jpg"/><Relationship Id="rId10" Type="http://schemas.openxmlformats.org/officeDocument/2006/relationships/image" Target="../media/image21.jpg"/><Relationship Id="rId11" Type="http://schemas.openxmlformats.org/officeDocument/2006/relationships/image" Target="../media/image22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0264" y="2259838"/>
            <a:ext cx="4902200" cy="84963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400"/>
              <a:t>Homeosta</a:t>
            </a:r>
            <a:r>
              <a:rPr dirty="0" sz="5400" spc="-15"/>
              <a:t>s</a:t>
            </a:r>
            <a:r>
              <a:rPr dirty="0" sz="5400"/>
              <a:t>is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3382517" y="3861079"/>
            <a:ext cx="2379980" cy="1703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88265" marR="79375" indent="-1905">
              <a:lnSpc>
                <a:spcPct val="100200"/>
              </a:lnSpc>
            </a:pPr>
            <a:r>
              <a:rPr dirty="0" sz="2000" spc="-65" b="1">
                <a:solidFill>
                  <a:srgbClr val="17375E"/>
                </a:solidFill>
                <a:latin typeface="Calibri"/>
                <a:cs typeface="Calibri"/>
              </a:rPr>
              <a:t>Dr. </a:t>
            </a:r>
            <a:r>
              <a:rPr dirty="0" sz="2000" b="1">
                <a:solidFill>
                  <a:srgbClr val="17375E"/>
                </a:solidFill>
                <a:latin typeface="Calibri"/>
                <a:cs typeface="Calibri"/>
              </a:rPr>
              <a:t>Maha Saja  </a:t>
            </a:r>
            <a:r>
              <a:rPr dirty="0" sz="1800" spc="-10">
                <a:solidFill>
                  <a:srgbClr val="17375E"/>
                </a:solidFill>
                <a:latin typeface="Calibri"/>
                <a:cs typeface="Calibri"/>
              </a:rPr>
              <a:t>Physiology</a:t>
            </a:r>
            <a:r>
              <a:rPr dirty="0" sz="1800" spc="-5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17375E"/>
                </a:solidFill>
                <a:latin typeface="Calibri"/>
                <a:cs typeface="Calibri"/>
              </a:rPr>
              <a:t>department,  Level</a:t>
            </a:r>
            <a:r>
              <a:rPr dirty="0" sz="1800" spc="-8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17375E"/>
                </a:solidFill>
                <a:latin typeface="Calibri"/>
                <a:cs typeface="Calibri"/>
              </a:rPr>
              <a:t>2,</a:t>
            </a:r>
            <a:endParaRPr sz="1800">
              <a:latin typeface="Calibri"/>
              <a:cs typeface="Calibri"/>
            </a:endParaRPr>
          </a:p>
          <a:p>
            <a:pPr algn="ctr" marL="635">
              <a:lnSpc>
                <a:spcPct val="100000"/>
              </a:lnSpc>
            </a:pPr>
            <a:r>
              <a:rPr dirty="0" sz="1800" spc="-10">
                <a:solidFill>
                  <a:srgbClr val="17375E"/>
                </a:solidFill>
                <a:latin typeface="Calibri"/>
                <a:cs typeface="Calibri"/>
              </a:rPr>
              <a:t>Office</a:t>
            </a:r>
            <a:r>
              <a:rPr dirty="0" sz="1800" spc="-7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17375E"/>
                </a:solidFill>
                <a:latin typeface="Calibri"/>
                <a:cs typeface="Calibri"/>
              </a:rPr>
              <a:t>89,</a:t>
            </a:r>
            <a:endParaRPr sz="1800">
              <a:latin typeface="Calibri"/>
              <a:cs typeface="Calibri"/>
            </a:endParaRPr>
          </a:p>
          <a:p>
            <a:pPr marL="12700" marR="5080" indent="327660">
              <a:lnSpc>
                <a:spcPct val="100000"/>
              </a:lnSpc>
            </a:pPr>
            <a:r>
              <a:rPr dirty="0" sz="1800" spc="-10">
                <a:solidFill>
                  <a:srgbClr val="17375E"/>
                </a:solidFill>
                <a:latin typeface="Calibri"/>
                <a:cs typeface="Calibri"/>
              </a:rPr>
              <a:t>Extension </a:t>
            </a:r>
            <a:r>
              <a:rPr dirty="0" sz="1800">
                <a:solidFill>
                  <a:srgbClr val="17375E"/>
                </a:solidFill>
                <a:latin typeface="Calibri"/>
                <a:cs typeface="Calibri"/>
              </a:rPr>
              <a:t># </a:t>
            </a:r>
            <a:r>
              <a:rPr dirty="0" sz="1800" spc="-5">
                <a:solidFill>
                  <a:srgbClr val="17375E"/>
                </a:solidFill>
                <a:latin typeface="Calibri"/>
                <a:cs typeface="Calibri"/>
              </a:rPr>
              <a:t>56210  Email:</a:t>
            </a:r>
            <a:r>
              <a:rPr dirty="0" sz="1800" spc="-4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17375E"/>
                </a:solidFill>
                <a:latin typeface="Calibri"/>
                <a:cs typeface="Calibri"/>
                <a:hlinkClick r:id="rId2"/>
              </a:rPr>
              <a:t>msaja@ksu.edu.sa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95400" y="3733800"/>
            <a:ext cx="7162800" cy="0"/>
          </a:xfrm>
          <a:custGeom>
            <a:avLst/>
            <a:gdLst/>
            <a:ahLst/>
            <a:cxnLst/>
            <a:rect l="l" t="t" r="r" b="b"/>
            <a:pathLst>
              <a:path w="7162800" h="0">
                <a:moveTo>
                  <a:pt x="0" y="0"/>
                </a:moveTo>
                <a:lnTo>
                  <a:pt x="7162800" y="0"/>
                </a:lnTo>
              </a:path>
            </a:pathLst>
          </a:custGeom>
          <a:ln w="38100">
            <a:solidFill>
              <a:srgbClr val="943735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81660" indent="-342265">
              <a:lnSpc>
                <a:spcPct val="100000"/>
              </a:lnSpc>
              <a:buFont typeface="Arial"/>
              <a:buChar char="•"/>
              <a:tabLst>
                <a:tab pos="582295" algn="l"/>
                <a:tab pos="582930" algn="l"/>
              </a:tabLst>
            </a:pPr>
            <a:r>
              <a:rPr dirty="0" spc="-5"/>
              <a:t>The </a:t>
            </a:r>
            <a:r>
              <a:rPr dirty="0"/>
              <a:t>body </a:t>
            </a:r>
            <a:r>
              <a:rPr dirty="0" spc="-5"/>
              <a:t>has thousands of </a:t>
            </a:r>
            <a:r>
              <a:rPr dirty="0" spc="-15"/>
              <a:t>control</a:t>
            </a:r>
            <a:r>
              <a:rPr dirty="0"/>
              <a:t> </a:t>
            </a:r>
            <a:r>
              <a:rPr dirty="0" spc="-20"/>
              <a:t>systems.</a:t>
            </a:r>
          </a:p>
          <a:p>
            <a:pPr marL="226695"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581660" indent="-342265">
              <a:lnSpc>
                <a:spcPct val="100000"/>
              </a:lnSpc>
              <a:buFont typeface="Arial"/>
              <a:buChar char="•"/>
              <a:tabLst>
                <a:tab pos="582295" algn="l"/>
                <a:tab pos="582930" algn="l"/>
              </a:tabLst>
            </a:pPr>
            <a:r>
              <a:rPr dirty="0" spc="-5"/>
              <a:t>They </a:t>
            </a:r>
            <a:r>
              <a:rPr dirty="0"/>
              <a:t>function </a:t>
            </a:r>
            <a:r>
              <a:rPr dirty="0" spc="-10"/>
              <a:t>to </a:t>
            </a:r>
            <a:r>
              <a:rPr dirty="0" spc="-20"/>
              <a:t>restore </a:t>
            </a:r>
            <a:r>
              <a:rPr dirty="0" spc="-5"/>
              <a:t>balance when </a:t>
            </a:r>
            <a:r>
              <a:rPr dirty="0"/>
              <a:t>it </a:t>
            </a:r>
            <a:r>
              <a:rPr dirty="0" spc="-5"/>
              <a:t>is</a:t>
            </a:r>
            <a:r>
              <a:rPr dirty="0" spc="30"/>
              <a:t> </a:t>
            </a:r>
            <a:r>
              <a:rPr dirty="0" spc="-10"/>
              <a:t>lost.</a:t>
            </a:r>
          </a:p>
          <a:p>
            <a:pPr marL="226695"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581660" indent="-342265">
              <a:lnSpc>
                <a:spcPct val="100000"/>
              </a:lnSpc>
              <a:buFont typeface="Arial"/>
              <a:buChar char="•"/>
              <a:tabLst>
                <a:tab pos="582295" algn="l"/>
                <a:tab pos="582930" algn="l"/>
              </a:tabLst>
            </a:pPr>
            <a:r>
              <a:rPr dirty="0" spc="-10"/>
              <a:t>Control </a:t>
            </a:r>
            <a:r>
              <a:rPr dirty="0" spc="-20"/>
              <a:t>systems</a:t>
            </a:r>
            <a:r>
              <a:rPr dirty="0" spc="-25"/>
              <a:t> </a:t>
            </a:r>
            <a:r>
              <a:rPr dirty="0" spc="-15"/>
              <a:t>operate;</a:t>
            </a:r>
          </a:p>
          <a:p>
            <a:pPr lvl="1" marL="982980" indent="-287020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983615" algn="l"/>
                <a:tab pos="984250" algn="l"/>
              </a:tabLst>
            </a:pPr>
            <a:r>
              <a:rPr dirty="0" sz="1800" b="1" i="1">
                <a:solidFill>
                  <a:srgbClr val="FF0000"/>
                </a:solidFill>
                <a:latin typeface="Calibri"/>
                <a:cs typeface="Calibri"/>
              </a:rPr>
              <a:t>Within the </a:t>
            </a:r>
            <a:r>
              <a:rPr dirty="0" sz="1800" spc="-5" b="1" i="1">
                <a:solidFill>
                  <a:srgbClr val="FF0000"/>
                </a:solidFill>
                <a:latin typeface="Calibri"/>
                <a:cs typeface="Calibri"/>
              </a:rPr>
              <a:t>organ</a:t>
            </a:r>
            <a:r>
              <a:rPr dirty="0" sz="1800" spc="-50" b="1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itself</a:t>
            </a:r>
            <a:endParaRPr sz="1800">
              <a:latin typeface="Calibri"/>
              <a:cs typeface="Calibri"/>
            </a:endParaRPr>
          </a:p>
          <a:p>
            <a:pPr lvl="1" marL="982980" indent="-287020">
              <a:lnSpc>
                <a:spcPct val="100000"/>
              </a:lnSpc>
              <a:buFont typeface="Arial"/>
              <a:buChar char="–"/>
              <a:tabLst>
                <a:tab pos="983615" algn="l"/>
                <a:tab pos="984250" algn="l"/>
              </a:tabLst>
            </a:pPr>
            <a:r>
              <a:rPr dirty="0" sz="1800" spc="-10">
                <a:latin typeface="Calibri"/>
                <a:cs typeface="Calibri"/>
              </a:rPr>
              <a:t>Throughout </a:t>
            </a:r>
            <a:r>
              <a:rPr dirty="0" sz="1800">
                <a:latin typeface="Calibri"/>
                <a:cs typeface="Calibri"/>
              </a:rPr>
              <a:t>the </a:t>
            </a:r>
            <a:r>
              <a:rPr dirty="0" sz="1800" spc="-5">
                <a:latin typeface="Calibri"/>
                <a:cs typeface="Calibri"/>
              </a:rPr>
              <a:t>body </a:t>
            </a:r>
            <a:r>
              <a:rPr dirty="0" sz="1800" b="0">
                <a:latin typeface="Bookman Old Style"/>
                <a:cs typeface="Bookman Old Style"/>
              </a:rPr>
              <a:t>→ </a:t>
            </a:r>
            <a:r>
              <a:rPr dirty="0" sz="1800" spc="-10">
                <a:latin typeface="Calibri"/>
                <a:cs typeface="Calibri"/>
              </a:rPr>
              <a:t>to </a:t>
            </a:r>
            <a:r>
              <a:rPr dirty="0" sz="1800" spc="-15">
                <a:latin typeface="Calibri"/>
                <a:cs typeface="Calibri"/>
              </a:rPr>
              <a:t>control </a:t>
            </a:r>
            <a:r>
              <a:rPr dirty="0" sz="1800" spc="-5" b="1" i="1">
                <a:solidFill>
                  <a:srgbClr val="FF0000"/>
                </a:solidFill>
                <a:latin typeface="Calibri"/>
                <a:cs typeface="Calibri"/>
              </a:rPr>
              <a:t>interrelations between</a:t>
            </a:r>
            <a:r>
              <a:rPr dirty="0" sz="1800" spc="95" b="1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" b="1" i="1">
                <a:solidFill>
                  <a:srgbClr val="FF0000"/>
                </a:solidFill>
                <a:latin typeface="Calibri"/>
                <a:cs typeface="Calibri"/>
              </a:rPr>
              <a:t>organs</a:t>
            </a:r>
            <a:r>
              <a:rPr dirty="0" sz="1800" spc="-5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26957" y="6439814"/>
            <a:ext cx="181610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5">
                <a:solidFill>
                  <a:srgbClr val="888888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19072" y="3861815"/>
            <a:ext cx="6062472" cy="4907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07591" y="5536691"/>
            <a:ext cx="7083552" cy="6035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267200" y="4648200"/>
            <a:ext cx="609600" cy="609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267200" y="4648200"/>
            <a:ext cx="152400" cy="304800"/>
          </a:xfrm>
          <a:custGeom>
            <a:avLst/>
            <a:gdLst/>
            <a:ahLst/>
            <a:cxnLst/>
            <a:rect l="l" t="t" r="r" b="b"/>
            <a:pathLst>
              <a:path w="152400" h="304800">
                <a:moveTo>
                  <a:pt x="0" y="304800"/>
                </a:moveTo>
                <a:lnTo>
                  <a:pt x="152400" y="304800"/>
                </a:lnTo>
                <a:lnTo>
                  <a:pt x="152400" y="0"/>
                </a:lnTo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67200" y="49530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04800" y="304800"/>
                </a:moveTo>
                <a:lnTo>
                  <a:pt x="0" y="0"/>
                </a:lnTo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72000" y="4648200"/>
            <a:ext cx="304800" cy="609600"/>
          </a:xfrm>
          <a:custGeom>
            <a:avLst/>
            <a:gdLst/>
            <a:ahLst/>
            <a:cxnLst/>
            <a:rect l="l" t="t" r="r" b="b"/>
            <a:pathLst>
              <a:path w="304800" h="609600">
                <a:moveTo>
                  <a:pt x="152400" y="0"/>
                </a:moveTo>
                <a:lnTo>
                  <a:pt x="152400" y="304800"/>
                </a:lnTo>
                <a:lnTo>
                  <a:pt x="304800" y="304800"/>
                </a:lnTo>
                <a:lnTo>
                  <a:pt x="0" y="609600"/>
                </a:lnTo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267200" y="4648200"/>
            <a:ext cx="609600" cy="609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67200" y="464820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0" y="304800"/>
                </a:moveTo>
                <a:lnTo>
                  <a:pt x="152400" y="304800"/>
                </a:lnTo>
                <a:lnTo>
                  <a:pt x="152400" y="0"/>
                </a:lnTo>
                <a:lnTo>
                  <a:pt x="457200" y="0"/>
                </a:lnTo>
                <a:lnTo>
                  <a:pt x="457200" y="304800"/>
                </a:lnTo>
                <a:lnTo>
                  <a:pt x="609600" y="304800"/>
                </a:lnTo>
                <a:lnTo>
                  <a:pt x="304800" y="609600"/>
                </a:lnTo>
                <a:lnTo>
                  <a:pt x="0" y="304800"/>
                </a:lnTo>
                <a:close/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0363" rIns="0" bIns="0" rtlCol="0" vert="horz">
            <a:spAutoFit/>
          </a:bodyPr>
          <a:lstStyle/>
          <a:p>
            <a:pPr marL="1313815">
              <a:lnSpc>
                <a:spcPct val="100000"/>
              </a:lnSpc>
            </a:pPr>
            <a:r>
              <a:rPr dirty="0" sz="4400" spc="10"/>
              <a:t>Control</a:t>
            </a:r>
            <a:r>
              <a:rPr dirty="0" sz="4400" spc="-120"/>
              <a:t> </a:t>
            </a:r>
            <a:r>
              <a:rPr dirty="0" sz="4400" spc="-5"/>
              <a:t>Mechanisms</a:t>
            </a:r>
            <a:endParaRPr sz="4400"/>
          </a:p>
        </p:txBody>
      </p:sp>
      <p:sp>
        <p:nvSpPr>
          <p:cNvPr id="13" name="object 13"/>
          <p:cNvSpPr/>
          <p:nvPr/>
        </p:nvSpPr>
        <p:spPr>
          <a:xfrm>
            <a:off x="1115618" y="1052702"/>
            <a:ext cx="7560945" cy="0"/>
          </a:xfrm>
          <a:custGeom>
            <a:avLst/>
            <a:gdLst/>
            <a:ahLst/>
            <a:cxnLst/>
            <a:rect l="l" t="t" r="r" b="b"/>
            <a:pathLst>
              <a:path w="7560945" h="0">
                <a:moveTo>
                  <a:pt x="0" y="0"/>
                </a:moveTo>
                <a:lnTo>
                  <a:pt x="7560894" y="0"/>
                </a:lnTo>
              </a:path>
            </a:pathLst>
          </a:custGeom>
          <a:ln w="38100">
            <a:solidFill>
              <a:srgbClr val="9933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0363" rIns="0" bIns="0" rtlCol="0" vert="horz">
            <a:spAutoFit/>
          </a:bodyPr>
          <a:lstStyle/>
          <a:p>
            <a:pPr marL="958215">
              <a:lnSpc>
                <a:spcPct val="100000"/>
              </a:lnSpc>
            </a:pPr>
            <a:r>
              <a:rPr dirty="0" sz="4400" spc="-25"/>
              <a:t>Feedback</a:t>
            </a:r>
            <a:r>
              <a:rPr dirty="0" sz="4400" spc="-120"/>
              <a:t> </a:t>
            </a:r>
            <a:r>
              <a:rPr dirty="0" sz="4400" spc="-5"/>
              <a:t>Mechanisms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115618" y="1052702"/>
            <a:ext cx="7560945" cy="0"/>
          </a:xfrm>
          <a:custGeom>
            <a:avLst/>
            <a:gdLst/>
            <a:ahLst/>
            <a:cxnLst/>
            <a:rect l="l" t="t" r="r" b="b"/>
            <a:pathLst>
              <a:path w="7560945" h="0">
                <a:moveTo>
                  <a:pt x="0" y="0"/>
                </a:moveTo>
                <a:lnTo>
                  <a:pt x="7560894" y="0"/>
                </a:lnTo>
              </a:path>
            </a:pathLst>
          </a:custGeom>
          <a:ln w="38100">
            <a:solidFill>
              <a:srgbClr val="9933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38200" y="1447736"/>
            <a:ext cx="3657600" cy="4526280"/>
          </a:xfrm>
          <a:prstGeom prst="rect">
            <a:avLst/>
          </a:prstGeom>
          <a:ln w="9525">
            <a:solidFill>
              <a:srgbClr val="622422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6360">
              <a:lnSpc>
                <a:spcPts val="3000"/>
              </a:lnSpc>
            </a:pPr>
            <a:r>
              <a:rPr dirty="0" sz="2800" spc="-5" b="1" i="1">
                <a:solidFill>
                  <a:srgbClr val="622422"/>
                </a:solidFill>
                <a:latin typeface="Calibri"/>
                <a:cs typeface="Calibri"/>
              </a:rPr>
              <a:t>What is </a:t>
            </a:r>
            <a:r>
              <a:rPr dirty="0" sz="2800" spc="-10" b="1" i="1">
                <a:solidFill>
                  <a:srgbClr val="622422"/>
                </a:solidFill>
                <a:latin typeface="Calibri"/>
                <a:cs typeface="Calibri"/>
              </a:rPr>
              <a:t>meant</a:t>
            </a:r>
            <a:r>
              <a:rPr dirty="0" sz="2800" spc="-60" b="1" i="1">
                <a:solidFill>
                  <a:srgbClr val="622422"/>
                </a:solidFill>
                <a:latin typeface="Calibri"/>
                <a:cs typeface="Calibri"/>
              </a:rPr>
              <a:t> </a:t>
            </a:r>
            <a:r>
              <a:rPr dirty="0" sz="2800" spc="-10" b="1" i="1">
                <a:solidFill>
                  <a:srgbClr val="622422"/>
                </a:solidFill>
                <a:latin typeface="Calibri"/>
                <a:cs typeface="Calibri"/>
              </a:rPr>
              <a:t>by</a:t>
            </a:r>
            <a:endParaRPr sz="2800">
              <a:latin typeface="Calibri"/>
              <a:cs typeface="Calibri"/>
            </a:endParaRPr>
          </a:p>
          <a:p>
            <a:pPr marL="86360">
              <a:lnSpc>
                <a:spcPts val="3195"/>
              </a:lnSpc>
            </a:pPr>
            <a:r>
              <a:rPr dirty="0" sz="2800" spc="-10" b="1" i="1">
                <a:solidFill>
                  <a:srgbClr val="622422"/>
                </a:solidFill>
                <a:latin typeface="Calibri"/>
                <a:cs typeface="Calibri"/>
              </a:rPr>
              <a:t>feedback?</a:t>
            </a:r>
            <a:endParaRPr sz="2800">
              <a:latin typeface="Calibri"/>
              <a:cs typeface="Calibri"/>
            </a:endParaRPr>
          </a:p>
          <a:p>
            <a:pPr marL="429259" marR="114300" indent="-342265">
              <a:lnSpc>
                <a:spcPct val="90000"/>
              </a:lnSpc>
              <a:spcBef>
                <a:spcPts val="670"/>
              </a:spcBef>
              <a:buFont typeface="Wingdings"/>
              <a:buChar char=""/>
              <a:tabLst>
                <a:tab pos="429895" algn="l"/>
              </a:tabLst>
            </a:pPr>
            <a:r>
              <a:rPr dirty="0" sz="2800" spc="-5">
                <a:latin typeface="Calibri"/>
                <a:cs typeface="Calibri"/>
              </a:rPr>
              <a:t>A loop </a:t>
            </a:r>
            <a:r>
              <a:rPr dirty="0" sz="2800" spc="-30">
                <a:latin typeface="Calibri"/>
                <a:cs typeface="Calibri"/>
              </a:rPr>
              <a:t>system </a:t>
            </a:r>
            <a:r>
              <a:rPr dirty="0" sz="2800" spc="-5">
                <a:latin typeface="Calibri"/>
                <a:cs typeface="Calibri"/>
              </a:rPr>
              <a:t>in  which the </a:t>
            </a:r>
            <a:r>
              <a:rPr dirty="0" sz="2800" spc="-30">
                <a:latin typeface="Calibri"/>
                <a:cs typeface="Calibri"/>
              </a:rPr>
              <a:t>system  </a:t>
            </a:r>
            <a:r>
              <a:rPr dirty="0" sz="2800" spc="-10">
                <a:latin typeface="Calibri"/>
                <a:cs typeface="Calibri"/>
              </a:rPr>
              <a:t>responds </a:t>
            </a:r>
            <a:r>
              <a:rPr dirty="0" sz="2800" spc="-15">
                <a:latin typeface="Calibri"/>
                <a:cs typeface="Calibri"/>
              </a:rPr>
              <a:t>to  </a:t>
            </a:r>
            <a:r>
              <a:rPr dirty="0" sz="2800" spc="-10">
                <a:latin typeface="Calibri"/>
                <a:cs typeface="Calibri"/>
              </a:rPr>
              <a:t>perturbation </a:t>
            </a:r>
            <a:r>
              <a:rPr dirty="0" sz="2800" spc="-5">
                <a:latin typeface="Calibri"/>
                <a:cs typeface="Calibri"/>
              </a:rPr>
              <a:t>either  in the </a:t>
            </a:r>
            <a:r>
              <a:rPr dirty="0" sz="2800" spc="-5" b="1" u="heavy">
                <a:solidFill>
                  <a:srgbClr val="FF0000"/>
                </a:solidFill>
                <a:latin typeface="Calibri"/>
                <a:cs typeface="Calibri"/>
              </a:rPr>
              <a:t>same </a:t>
            </a:r>
            <a:r>
              <a:rPr dirty="0" sz="2800" spc="-10" b="1" u="heavy">
                <a:solidFill>
                  <a:srgbClr val="FF0000"/>
                </a:solidFill>
                <a:latin typeface="Calibri"/>
                <a:cs typeface="Calibri"/>
              </a:rPr>
              <a:t>direction  </a:t>
            </a:r>
            <a:r>
              <a:rPr dirty="0" sz="2800" spc="-5">
                <a:latin typeface="Calibri"/>
                <a:cs typeface="Calibri"/>
              </a:rPr>
              <a:t>(</a:t>
            </a:r>
            <a:r>
              <a:rPr dirty="0" sz="2800" spc="-5" b="1" i="1">
                <a:solidFill>
                  <a:srgbClr val="FF0000"/>
                </a:solidFill>
                <a:latin typeface="Calibri"/>
                <a:cs typeface="Calibri"/>
              </a:rPr>
              <a:t>positive </a:t>
            </a:r>
            <a:r>
              <a:rPr dirty="0" sz="2800" spc="-10" b="1" i="1">
                <a:solidFill>
                  <a:srgbClr val="FF0000"/>
                </a:solidFill>
                <a:latin typeface="Calibri"/>
                <a:cs typeface="Calibri"/>
              </a:rPr>
              <a:t>feedback</a:t>
            </a:r>
            <a:r>
              <a:rPr dirty="0" sz="2800" spc="-10">
                <a:latin typeface="Calibri"/>
                <a:cs typeface="Calibri"/>
              </a:rPr>
              <a:t>)  </a:t>
            </a:r>
            <a:r>
              <a:rPr dirty="0" sz="2800" spc="-5">
                <a:latin typeface="Calibri"/>
                <a:cs typeface="Calibri"/>
              </a:rPr>
              <a:t>or in the </a:t>
            </a:r>
            <a:r>
              <a:rPr dirty="0" sz="2800" spc="-10" b="1" u="heavy">
                <a:solidFill>
                  <a:srgbClr val="006FC0"/>
                </a:solidFill>
                <a:latin typeface="Calibri"/>
                <a:cs typeface="Calibri"/>
              </a:rPr>
              <a:t>opposite  </a:t>
            </a:r>
            <a:r>
              <a:rPr dirty="0" sz="2800" spc="-10" b="1" u="heavy">
                <a:solidFill>
                  <a:srgbClr val="006FC0"/>
                </a:solidFill>
                <a:latin typeface="Calibri"/>
                <a:cs typeface="Calibri"/>
              </a:rPr>
              <a:t>direction </a:t>
            </a:r>
            <a:r>
              <a:rPr dirty="0" sz="2800" spc="-10">
                <a:latin typeface="Calibri"/>
                <a:cs typeface="Calibri"/>
              </a:rPr>
              <a:t>(</a:t>
            </a:r>
            <a:r>
              <a:rPr dirty="0" sz="2800" spc="-10" b="1" i="1">
                <a:solidFill>
                  <a:srgbClr val="006FC0"/>
                </a:solidFill>
                <a:latin typeface="Calibri"/>
                <a:cs typeface="Calibri"/>
              </a:rPr>
              <a:t>negative  </a:t>
            </a:r>
            <a:r>
              <a:rPr dirty="0" sz="2800" spc="-10" b="1" i="1">
                <a:solidFill>
                  <a:srgbClr val="006FC0"/>
                </a:solidFill>
                <a:latin typeface="Calibri"/>
                <a:cs typeface="Calibri"/>
              </a:rPr>
              <a:t>feedback</a:t>
            </a:r>
            <a:r>
              <a:rPr dirty="0" sz="2800" spc="-10">
                <a:latin typeface="Calibri"/>
                <a:cs typeface="Calibri"/>
              </a:rPr>
              <a:t>).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51045" y="1524000"/>
            <a:ext cx="4592955" cy="441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6344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3970" y="70103"/>
            <a:ext cx="7605395" cy="11195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10" b="1">
                <a:solidFill>
                  <a:srgbClr val="660033"/>
                </a:solidFill>
                <a:latin typeface="Arial Black"/>
                <a:cs typeface="Arial Black"/>
              </a:rPr>
              <a:t>What </a:t>
            </a:r>
            <a:r>
              <a:rPr dirty="0" sz="3600" spc="15" b="1">
                <a:solidFill>
                  <a:srgbClr val="660033"/>
                </a:solidFill>
                <a:latin typeface="Arial Black"/>
                <a:cs typeface="Arial Black"/>
              </a:rPr>
              <a:t>are </a:t>
            </a:r>
            <a:r>
              <a:rPr dirty="0" sz="3600" b="1">
                <a:solidFill>
                  <a:srgbClr val="660033"/>
                </a:solidFill>
                <a:latin typeface="Arial Black"/>
                <a:cs typeface="Arial Black"/>
              </a:rPr>
              <a:t>the components of</a:t>
            </a:r>
            <a:r>
              <a:rPr dirty="0" sz="3600" spc="65" b="1">
                <a:solidFill>
                  <a:srgbClr val="660033"/>
                </a:solidFill>
                <a:latin typeface="Arial Black"/>
                <a:cs typeface="Arial Black"/>
              </a:rPr>
              <a:t> </a:t>
            </a:r>
            <a:r>
              <a:rPr dirty="0" sz="3600" b="1">
                <a:solidFill>
                  <a:srgbClr val="660033"/>
                </a:solidFill>
                <a:latin typeface="Arial Black"/>
                <a:cs typeface="Arial Black"/>
              </a:rPr>
              <a:t>a</a:t>
            </a:r>
            <a:endParaRPr sz="3600">
              <a:latin typeface="Arial Black"/>
              <a:cs typeface="Arial Black"/>
            </a:endParaRPr>
          </a:p>
          <a:p>
            <a:pPr marL="31115">
              <a:lnSpc>
                <a:spcPct val="100000"/>
              </a:lnSpc>
              <a:tabLst>
                <a:tab pos="998219" algn="l"/>
                <a:tab pos="7592059" algn="l"/>
              </a:tabLst>
            </a:pPr>
            <a:r>
              <a:rPr dirty="0" sz="3600" b="1" u="heavy">
                <a:solidFill>
                  <a:srgbClr val="660033"/>
                </a:solidFill>
                <a:latin typeface="Arial Black"/>
                <a:cs typeface="Arial Black"/>
              </a:rPr>
              <a:t> 	</a:t>
            </a:r>
            <a:r>
              <a:rPr dirty="0" sz="3600" spc="-20" b="1" u="heavy">
                <a:solidFill>
                  <a:srgbClr val="660033"/>
                </a:solidFill>
                <a:latin typeface="Arial Black"/>
                <a:cs typeface="Arial Black"/>
              </a:rPr>
              <a:t>feedback</a:t>
            </a:r>
            <a:r>
              <a:rPr dirty="0" sz="3600" spc="-50" b="1" u="heavy">
                <a:solidFill>
                  <a:srgbClr val="660033"/>
                </a:solidFill>
                <a:latin typeface="Arial Black"/>
                <a:cs typeface="Arial Black"/>
              </a:rPr>
              <a:t> </a:t>
            </a:r>
            <a:r>
              <a:rPr dirty="0" sz="3600" spc="-10" b="1" u="heavy">
                <a:solidFill>
                  <a:srgbClr val="660033"/>
                </a:solidFill>
                <a:latin typeface="Arial Black"/>
                <a:cs typeface="Arial Black"/>
              </a:rPr>
              <a:t>mechanism?	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19200" y="1314448"/>
            <a:ext cx="7391400" cy="55435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600" y="1436877"/>
            <a:ext cx="4522597" cy="50401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0058" rIns="0" bIns="0" rtlCol="0" vert="horz">
            <a:spAutoFit/>
          </a:bodyPr>
          <a:lstStyle/>
          <a:p>
            <a:pPr marL="1509395">
              <a:lnSpc>
                <a:spcPct val="100000"/>
              </a:lnSpc>
            </a:pPr>
            <a:r>
              <a:rPr dirty="0" sz="3600" spc="30"/>
              <a:t>The </a:t>
            </a:r>
            <a:r>
              <a:rPr dirty="0" sz="3600" spc="15"/>
              <a:t>Thermostat</a:t>
            </a:r>
            <a:r>
              <a:rPr dirty="0" sz="3600" spc="-80"/>
              <a:t> </a:t>
            </a:r>
            <a:r>
              <a:rPr dirty="0" sz="3600" spc="5"/>
              <a:t>Analogy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1115618" y="1219200"/>
            <a:ext cx="7560945" cy="0"/>
          </a:xfrm>
          <a:custGeom>
            <a:avLst/>
            <a:gdLst/>
            <a:ahLst/>
            <a:cxnLst/>
            <a:rect l="l" t="t" r="r" b="b"/>
            <a:pathLst>
              <a:path w="7560945" h="0">
                <a:moveTo>
                  <a:pt x="0" y="0"/>
                </a:moveTo>
                <a:lnTo>
                  <a:pt x="7560894" y="0"/>
                </a:lnTo>
              </a:path>
            </a:pathLst>
          </a:custGeom>
          <a:ln w="38100">
            <a:solidFill>
              <a:srgbClr val="9933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0600" y="1535112"/>
            <a:ext cx="3506851" cy="6397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90600" y="1535112"/>
            <a:ext cx="3506851" cy="6397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90600" y="1535112"/>
            <a:ext cx="3507104" cy="640080"/>
          </a:xfrm>
          <a:prstGeom prst="rect">
            <a:avLst/>
          </a:prstGeom>
          <a:ln w="9525">
            <a:solidFill>
              <a:srgbClr val="9E2431"/>
            </a:solidFill>
          </a:ln>
        </p:spPr>
        <p:txBody>
          <a:bodyPr wrap="square" lIns="0" tIns="203835" rIns="0" bIns="0" rtlCol="0" vert="horz">
            <a:spAutoFit/>
          </a:bodyPr>
          <a:lstStyle/>
          <a:p>
            <a:pPr marL="579120">
              <a:lnSpc>
                <a:spcPct val="100000"/>
              </a:lnSpc>
              <a:spcBef>
                <a:spcPts val="1605"/>
              </a:spcBef>
            </a:pPr>
            <a:r>
              <a:rPr dirty="0" sz="2400" spc="-15" b="1">
                <a:latin typeface="Calibri"/>
                <a:cs typeface="Calibri"/>
              </a:rPr>
              <a:t>Negative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feedback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0600" y="2220848"/>
            <a:ext cx="3507104" cy="4256405"/>
          </a:xfrm>
          <a:prstGeom prst="rect">
            <a:avLst/>
          </a:prstGeom>
          <a:ln w="9525">
            <a:solidFill>
              <a:srgbClr val="C00000"/>
            </a:solidFill>
          </a:ln>
        </p:spPr>
        <p:txBody>
          <a:bodyPr wrap="square" lIns="0" tIns="31115" rIns="0" bIns="0" rtlCol="0" vert="horz">
            <a:spAutoFit/>
          </a:bodyPr>
          <a:lstStyle/>
          <a:p>
            <a:pPr marL="86360" marR="387350">
              <a:lnSpc>
                <a:spcPct val="80000"/>
              </a:lnSpc>
              <a:spcBef>
                <a:spcPts val="245"/>
              </a:spcBef>
            </a:pPr>
            <a:r>
              <a:rPr dirty="0" sz="2000" spc="-5">
                <a:latin typeface="Calibri"/>
                <a:cs typeface="Calibri"/>
              </a:rPr>
              <a:t>The </a:t>
            </a:r>
            <a:r>
              <a:rPr dirty="0" sz="2000" spc="-15">
                <a:latin typeface="Calibri"/>
                <a:cs typeface="Calibri"/>
              </a:rPr>
              <a:t>effector </a:t>
            </a:r>
            <a:r>
              <a:rPr dirty="0" sz="2000" spc="-10">
                <a:latin typeface="Calibri"/>
                <a:cs typeface="Calibri"/>
              </a:rPr>
              <a:t>response </a:t>
            </a:r>
            <a:r>
              <a:rPr dirty="0" sz="2000">
                <a:latin typeface="Calibri"/>
                <a:cs typeface="Calibri"/>
              </a:rPr>
              <a:t>of the  </a:t>
            </a:r>
            <a:r>
              <a:rPr dirty="0" sz="2000" spc="-20">
                <a:latin typeface="Calibri"/>
                <a:cs typeface="Calibri"/>
              </a:rPr>
              <a:t>system </a:t>
            </a:r>
            <a:r>
              <a:rPr dirty="0" sz="2000">
                <a:latin typeface="Calibri"/>
                <a:cs typeface="Calibri"/>
              </a:rPr>
              <a:t>is in the </a:t>
            </a:r>
            <a:r>
              <a:rPr dirty="0" sz="2000" spc="-5" b="1" i="1">
                <a:solidFill>
                  <a:srgbClr val="FF0000"/>
                </a:solidFill>
                <a:latin typeface="Calibri"/>
                <a:cs typeface="Calibri"/>
              </a:rPr>
              <a:t>opposite  </a:t>
            </a:r>
            <a:r>
              <a:rPr dirty="0" sz="2000" b="1" i="1">
                <a:solidFill>
                  <a:srgbClr val="FF0000"/>
                </a:solidFill>
                <a:latin typeface="Calibri"/>
                <a:cs typeface="Calibri"/>
              </a:rPr>
              <a:t>direction </a:t>
            </a:r>
            <a:r>
              <a:rPr dirty="0" sz="2000" spc="-15">
                <a:latin typeface="Calibri"/>
                <a:cs typeface="Calibri"/>
              </a:rPr>
              <a:t>to </a:t>
            </a:r>
            <a:r>
              <a:rPr dirty="0" sz="2000">
                <a:latin typeface="Calibri"/>
                <a:cs typeface="Calibri"/>
              </a:rPr>
              <a:t>the </a:t>
            </a:r>
            <a:r>
              <a:rPr dirty="0" sz="2000" spc="-10">
                <a:latin typeface="Calibri"/>
                <a:cs typeface="Calibri"/>
              </a:rPr>
              <a:t>stimulus </a:t>
            </a:r>
            <a:r>
              <a:rPr dirty="0" sz="2000" spc="-5">
                <a:latin typeface="Calibri"/>
                <a:cs typeface="Calibri"/>
              </a:rPr>
              <a:t>that  </a:t>
            </a:r>
            <a:r>
              <a:rPr dirty="0" sz="2000" spc="-10">
                <a:latin typeface="Calibri"/>
                <a:cs typeface="Calibri"/>
              </a:rPr>
              <a:t>initiated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5">
                <a:latin typeface="Calibri"/>
                <a:cs typeface="Calibri"/>
              </a:rPr>
              <a:t> response.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86360">
              <a:lnSpc>
                <a:spcPct val="100000"/>
              </a:lnSpc>
              <a:spcBef>
                <a:spcPts val="5"/>
              </a:spcBef>
            </a:pPr>
            <a:r>
              <a:rPr dirty="0" sz="2000" spc="5">
                <a:latin typeface="Calibri"/>
                <a:cs typeface="Calibri"/>
              </a:rPr>
              <a:t>E.g;</a:t>
            </a:r>
            <a:endParaRPr sz="2000">
              <a:latin typeface="Calibri"/>
              <a:cs typeface="Calibri"/>
            </a:endParaRPr>
          </a:p>
          <a:p>
            <a:pPr marL="429259" marR="172720" indent="-342265">
              <a:lnSpc>
                <a:spcPct val="80000"/>
              </a:lnSpc>
              <a:spcBef>
                <a:spcPts val="480"/>
              </a:spcBef>
              <a:buFont typeface="Arial"/>
              <a:buChar char="•"/>
              <a:tabLst>
                <a:tab pos="429259" algn="l"/>
                <a:tab pos="429895" algn="l"/>
              </a:tabLst>
            </a:pPr>
            <a:r>
              <a:rPr dirty="0" sz="2000">
                <a:latin typeface="Calibri"/>
                <a:cs typeface="Calibri"/>
              </a:rPr>
              <a:t>A </a:t>
            </a:r>
            <a:r>
              <a:rPr dirty="0" sz="2000" spc="-5" b="1" i="1">
                <a:solidFill>
                  <a:srgbClr val="FF0000"/>
                </a:solidFill>
                <a:latin typeface="Calibri"/>
                <a:cs typeface="Calibri"/>
              </a:rPr>
              <a:t>high level of </a:t>
            </a:r>
            <a:r>
              <a:rPr dirty="0" sz="2000" b="1" i="1">
                <a:solidFill>
                  <a:srgbClr val="FF0000"/>
                </a:solidFill>
                <a:latin typeface="Calibri"/>
                <a:cs typeface="Calibri"/>
              </a:rPr>
              <a:t>in </a:t>
            </a:r>
            <a:r>
              <a:rPr dirty="0" sz="2000" spc="-5" b="1" i="1">
                <a:solidFill>
                  <a:srgbClr val="FF0000"/>
                </a:solidFill>
                <a:latin typeface="Calibri"/>
                <a:cs typeface="Calibri"/>
              </a:rPr>
              <a:t>CO</a:t>
            </a:r>
            <a:r>
              <a:rPr dirty="0" sz="1400" spc="-5" b="1" i="1">
                <a:solidFill>
                  <a:srgbClr val="FF0000"/>
                </a:solidFill>
                <a:latin typeface="Calibri"/>
                <a:cs typeface="Calibri"/>
              </a:rPr>
              <a:t>2 </a:t>
            </a:r>
            <a:r>
              <a:rPr dirty="0" sz="2000">
                <a:latin typeface="Calibri"/>
                <a:cs typeface="Calibri"/>
              </a:rPr>
              <a:t>in the  </a:t>
            </a:r>
            <a:r>
              <a:rPr dirty="0" sz="2000" spc="-10">
                <a:latin typeface="Calibri"/>
                <a:cs typeface="Calibri"/>
              </a:rPr>
              <a:t>ECF </a:t>
            </a:r>
            <a:r>
              <a:rPr dirty="0" sz="2000" spc="-5">
                <a:latin typeface="Calibri"/>
                <a:cs typeface="Calibri"/>
              </a:rPr>
              <a:t>will increase </a:t>
            </a:r>
            <a:r>
              <a:rPr dirty="0" sz="2000">
                <a:latin typeface="Calibri"/>
                <a:cs typeface="Calibri"/>
              </a:rPr>
              <a:t>pulmonary  </a:t>
            </a:r>
            <a:r>
              <a:rPr dirty="0" sz="2000" spc="-10">
                <a:latin typeface="Calibri"/>
                <a:cs typeface="Calibri"/>
              </a:rPr>
              <a:t>ventilation, </a:t>
            </a:r>
            <a:r>
              <a:rPr dirty="0" sz="2000" spc="-5">
                <a:latin typeface="Calibri"/>
                <a:cs typeface="Calibri"/>
              </a:rPr>
              <a:t>increasing </a:t>
            </a:r>
            <a:r>
              <a:rPr dirty="0" sz="2000">
                <a:latin typeface="Calibri"/>
                <a:cs typeface="Calibri"/>
              </a:rPr>
              <a:t>the  </a:t>
            </a:r>
            <a:r>
              <a:rPr dirty="0" sz="2000" spc="-5">
                <a:latin typeface="Calibri"/>
                <a:cs typeface="Calibri"/>
              </a:rPr>
              <a:t>amount of CO</a:t>
            </a:r>
            <a:r>
              <a:rPr dirty="0" sz="1400" spc="-5">
                <a:latin typeface="Calibri"/>
                <a:cs typeface="Calibri"/>
              </a:rPr>
              <a:t>2 </a:t>
            </a:r>
            <a:r>
              <a:rPr dirty="0" sz="2000" spc="-15">
                <a:latin typeface="Calibri"/>
                <a:cs typeface="Calibri"/>
              </a:rPr>
              <a:t>expired  </a:t>
            </a:r>
            <a:r>
              <a:rPr dirty="0" sz="2000" spc="-5">
                <a:latin typeface="Calibri"/>
                <a:cs typeface="Calibri"/>
              </a:rPr>
              <a:t>which will </a:t>
            </a:r>
            <a:r>
              <a:rPr dirty="0" sz="2000" b="1" i="1">
                <a:solidFill>
                  <a:srgbClr val="006FC0"/>
                </a:solidFill>
                <a:latin typeface="Calibri"/>
                <a:cs typeface="Calibri"/>
              </a:rPr>
              <a:t>bring the </a:t>
            </a:r>
            <a:r>
              <a:rPr dirty="0" sz="2000" spc="-5" b="1" i="1">
                <a:solidFill>
                  <a:srgbClr val="006FC0"/>
                </a:solidFill>
                <a:latin typeface="Calibri"/>
                <a:cs typeface="Calibri"/>
              </a:rPr>
              <a:t>level of  </a:t>
            </a:r>
            <a:r>
              <a:rPr dirty="0" sz="2000" spc="-5" b="1" i="1">
                <a:solidFill>
                  <a:srgbClr val="006FC0"/>
                </a:solidFill>
                <a:latin typeface="Calibri"/>
                <a:cs typeface="Calibri"/>
              </a:rPr>
              <a:t>CO</a:t>
            </a:r>
            <a:r>
              <a:rPr dirty="0" sz="1400" spc="-5" b="1" i="1">
                <a:solidFill>
                  <a:srgbClr val="006FC0"/>
                </a:solidFill>
                <a:latin typeface="Calibri"/>
                <a:cs typeface="Calibri"/>
              </a:rPr>
              <a:t>2 </a:t>
            </a:r>
            <a:r>
              <a:rPr dirty="0" sz="2000" b="1" i="1">
                <a:solidFill>
                  <a:srgbClr val="006FC0"/>
                </a:solidFill>
                <a:latin typeface="Calibri"/>
                <a:cs typeface="Calibri"/>
              </a:rPr>
              <a:t>in </a:t>
            </a:r>
            <a:r>
              <a:rPr dirty="0" sz="2000" spc="-15" b="1" i="1">
                <a:solidFill>
                  <a:srgbClr val="006FC0"/>
                </a:solidFill>
                <a:latin typeface="Calibri"/>
                <a:cs typeface="Calibri"/>
              </a:rPr>
              <a:t>ECF</a:t>
            </a:r>
            <a:r>
              <a:rPr dirty="0" sz="2000" spc="1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spc="-5" b="1" i="1">
                <a:solidFill>
                  <a:srgbClr val="006FC0"/>
                </a:solidFill>
                <a:latin typeface="Calibri"/>
                <a:cs typeface="Calibri"/>
              </a:rPr>
              <a:t>down</a:t>
            </a:r>
            <a:r>
              <a:rPr dirty="0" sz="2000" spc="-5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algn="just" marL="429259" marR="193040" indent="-342265">
              <a:lnSpc>
                <a:spcPct val="80000"/>
              </a:lnSpc>
              <a:buFont typeface="Arial"/>
              <a:buChar char="•"/>
              <a:tabLst>
                <a:tab pos="429895" algn="l"/>
              </a:tabLst>
            </a:pPr>
            <a:r>
              <a:rPr dirty="0" sz="2000" spc="-10">
                <a:latin typeface="Calibri"/>
                <a:cs typeface="Calibri"/>
              </a:rPr>
              <a:t>Most </a:t>
            </a:r>
            <a:r>
              <a:rPr dirty="0" sz="2000" spc="-5">
                <a:latin typeface="Calibri"/>
                <a:cs typeface="Calibri"/>
              </a:rPr>
              <a:t>of </a:t>
            </a:r>
            <a:r>
              <a:rPr dirty="0" sz="2000">
                <a:latin typeface="Calibri"/>
                <a:cs typeface="Calibri"/>
              </a:rPr>
              <a:t>the </a:t>
            </a:r>
            <a:r>
              <a:rPr dirty="0" sz="2000" spc="-15">
                <a:latin typeface="Calibri"/>
                <a:cs typeface="Calibri"/>
              </a:rPr>
              <a:t>control </a:t>
            </a:r>
            <a:r>
              <a:rPr dirty="0" sz="2000" spc="-20">
                <a:latin typeface="Calibri"/>
                <a:cs typeface="Calibri"/>
              </a:rPr>
              <a:t>systems  </a:t>
            </a:r>
            <a:r>
              <a:rPr dirty="0" sz="2000" spc="-5">
                <a:latin typeface="Calibri"/>
                <a:cs typeface="Calibri"/>
              </a:rPr>
              <a:t>of </a:t>
            </a:r>
            <a:r>
              <a:rPr dirty="0" sz="2000">
                <a:latin typeface="Calibri"/>
                <a:cs typeface="Calibri"/>
              </a:rPr>
              <a:t>the body act </a:t>
            </a:r>
            <a:r>
              <a:rPr dirty="0" sz="2000" spc="-10">
                <a:latin typeface="Calibri"/>
                <a:cs typeface="Calibri"/>
              </a:rPr>
              <a:t>by </a:t>
            </a:r>
            <a:r>
              <a:rPr dirty="0" sz="2000" spc="-15">
                <a:latin typeface="Calibri"/>
                <a:cs typeface="Calibri"/>
              </a:rPr>
              <a:t>negative  </a:t>
            </a:r>
            <a:r>
              <a:rPr dirty="0" sz="2000" spc="-5">
                <a:latin typeface="Calibri"/>
                <a:cs typeface="Calibri"/>
              </a:rPr>
              <a:t>feedback.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95977" y="1535112"/>
            <a:ext cx="3790823" cy="6397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895977" y="1535112"/>
            <a:ext cx="3790823" cy="6397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895977" y="1535112"/>
            <a:ext cx="3790950" cy="640080"/>
          </a:xfrm>
          <a:prstGeom prst="rect">
            <a:avLst/>
          </a:prstGeom>
          <a:ln w="9525">
            <a:solidFill>
              <a:srgbClr val="9E2431"/>
            </a:solidFill>
          </a:ln>
        </p:spPr>
        <p:txBody>
          <a:bodyPr wrap="square" lIns="0" tIns="203835" rIns="0" bIns="0" rtlCol="0" vert="horz">
            <a:spAutoFit/>
          </a:bodyPr>
          <a:lstStyle/>
          <a:p>
            <a:pPr marL="784225">
              <a:lnSpc>
                <a:spcPct val="100000"/>
              </a:lnSpc>
              <a:spcBef>
                <a:spcPts val="1605"/>
              </a:spcBef>
            </a:pPr>
            <a:r>
              <a:rPr dirty="0" sz="2400" spc="-10" b="1">
                <a:latin typeface="Calibri"/>
                <a:cs typeface="Calibri"/>
              </a:rPr>
              <a:t>Positive</a:t>
            </a:r>
            <a:r>
              <a:rPr dirty="0" sz="2400" spc="-7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feedback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95977" y="2220848"/>
            <a:ext cx="3790950" cy="4256405"/>
          </a:xfrm>
          <a:prstGeom prst="rect">
            <a:avLst/>
          </a:prstGeom>
          <a:ln w="9525">
            <a:solidFill>
              <a:srgbClr val="C00000"/>
            </a:solidFill>
          </a:ln>
        </p:spPr>
        <p:txBody>
          <a:bodyPr wrap="square" lIns="0" tIns="30480" rIns="0" bIns="0" rtlCol="0" vert="horz">
            <a:spAutoFit/>
          </a:bodyPr>
          <a:lstStyle/>
          <a:p>
            <a:pPr algn="just" marL="86995" marR="251460">
              <a:lnSpc>
                <a:spcPct val="80000"/>
              </a:lnSpc>
              <a:spcBef>
                <a:spcPts val="240"/>
              </a:spcBef>
            </a:pPr>
            <a:r>
              <a:rPr dirty="0" sz="2200" spc="-5">
                <a:latin typeface="Calibri"/>
                <a:cs typeface="Calibri"/>
              </a:rPr>
              <a:t>The </a:t>
            </a:r>
            <a:r>
              <a:rPr dirty="0" sz="2200" spc="-25">
                <a:latin typeface="Calibri"/>
                <a:cs typeface="Calibri"/>
              </a:rPr>
              <a:t>effector </a:t>
            </a:r>
            <a:r>
              <a:rPr dirty="0" sz="2200" spc="-5">
                <a:latin typeface="Calibri"/>
                <a:cs typeface="Calibri"/>
              </a:rPr>
              <a:t>response is in </a:t>
            </a:r>
            <a:r>
              <a:rPr dirty="0" sz="2200" spc="-10">
                <a:latin typeface="Calibri"/>
                <a:cs typeface="Calibri"/>
              </a:rPr>
              <a:t>the  </a:t>
            </a:r>
            <a:r>
              <a:rPr dirty="0" sz="2200" spc="-5">
                <a:latin typeface="Calibri"/>
                <a:cs typeface="Calibri"/>
              </a:rPr>
              <a:t>same </a:t>
            </a:r>
            <a:r>
              <a:rPr dirty="0" sz="2200" spc="-10">
                <a:latin typeface="Calibri"/>
                <a:cs typeface="Calibri"/>
              </a:rPr>
              <a:t>direction </a:t>
            </a:r>
            <a:r>
              <a:rPr dirty="0" sz="2200" spc="-5">
                <a:latin typeface="Calibri"/>
                <a:cs typeface="Calibri"/>
              </a:rPr>
              <a:t>of the </a:t>
            </a:r>
            <a:r>
              <a:rPr dirty="0" sz="2200" spc="-10">
                <a:latin typeface="Calibri"/>
                <a:cs typeface="Calibri"/>
              </a:rPr>
              <a:t>stimulus  that initiated </a:t>
            </a:r>
            <a:r>
              <a:rPr dirty="0" sz="2200" spc="-5">
                <a:latin typeface="Calibri"/>
                <a:cs typeface="Calibri"/>
              </a:rPr>
              <a:t>the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response.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86995">
              <a:lnSpc>
                <a:spcPct val="100000"/>
              </a:lnSpc>
            </a:pPr>
            <a:r>
              <a:rPr dirty="0" sz="2200" spc="-5">
                <a:latin typeface="Calibri"/>
                <a:cs typeface="Calibri"/>
              </a:rPr>
              <a:t>E.g;</a:t>
            </a:r>
            <a:endParaRPr sz="2200">
              <a:latin typeface="Calibri"/>
              <a:cs typeface="Calibri"/>
            </a:endParaRPr>
          </a:p>
          <a:p>
            <a:pPr marL="429895" marR="106680" indent="-342900">
              <a:lnSpc>
                <a:spcPct val="80000"/>
              </a:lnSpc>
              <a:spcBef>
                <a:spcPts val="530"/>
              </a:spcBef>
              <a:buFont typeface="Arial"/>
              <a:buChar char="•"/>
              <a:tabLst>
                <a:tab pos="429895" algn="l"/>
                <a:tab pos="430530" algn="l"/>
              </a:tabLst>
            </a:pPr>
            <a:r>
              <a:rPr dirty="0" sz="2200" spc="-5">
                <a:latin typeface="Calibri"/>
                <a:cs typeface="Calibri"/>
              </a:rPr>
              <a:t>In nerve </a:t>
            </a:r>
            <a:r>
              <a:rPr dirty="0" sz="2200">
                <a:latin typeface="Calibri"/>
                <a:cs typeface="Calibri"/>
              </a:rPr>
              <a:t>signaling, </a:t>
            </a:r>
            <a:r>
              <a:rPr dirty="0" sz="2200" spc="-10" b="1" i="1">
                <a:solidFill>
                  <a:srgbClr val="FF0000"/>
                </a:solidFill>
                <a:latin typeface="Calibri"/>
                <a:cs typeface="Calibri"/>
              </a:rPr>
              <a:t>entry </a:t>
            </a:r>
            <a:r>
              <a:rPr dirty="0" sz="2200" spc="-5" b="1" i="1">
                <a:solidFill>
                  <a:srgbClr val="FF0000"/>
                </a:solidFill>
                <a:latin typeface="Calibri"/>
                <a:cs typeface="Calibri"/>
              </a:rPr>
              <a:t>of a  </a:t>
            </a:r>
            <a:r>
              <a:rPr dirty="0" sz="2200" spc="-10" b="1" i="1">
                <a:solidFill>
                  <a:srgbClr val="FF0000"/>
                </a:solidFill>
                <a:latin typeface="Calibri"/>
                <a:cs typeface="Calibri"/>
              </a:rPr>
              <a:t>small amount </a:t>
            </a:r>
            <a:r>
              <a:rPr dirty="0" sz="2200" b="1" i="1">
                <a:solidFill>
                  <a:srgbClr val="FF0000"/>
                </a:solidFill>
                <a:latin typeface="Calibri"/>
                <a:cs typeface="Calibri"/>
              </a:rPr>
              <a:t>of </a:t>
            </a:r>
            <a:r>
              <a:rPr dirty="0" sz="2200" spc="-10" b="1" i="1">
                <a:solidFill>
                  <a:srgbClr val="FF0000"/>
                </a:solidFill>
                <a:latin typeface="Calibri"/>
                <a:cs typeface="Calibri"/>
              </a:rPr>
              <a:t>Na+ </a:t>
            </a:r>
            <a:r>
              <a:rPr dirty="0" sz="2200" spc="-20">
                <a:latin typeface="Calibri"/>
                <a:cs typeface="Calibri"/>
              </a:rPr>
              <a:t>into  </a:t>
            </a:r>
            <a:r>
              <a:rPr dirty="0" sz="2200" spc="-5">
                <a:latin typeface="Calibri"/>
                <a:cs typeface="Calibri"/>
              </a:rPr>
              <a:t>the cell will </a:t>
            </a:r>
            <a:r>
              <a:rPr dirty="0" sz="2200" spc="-10">
                <a:latin typeface="Calibri"/>
                <a:cs typeface="Calibri"/>
              </a:rPr>
              <a:t>open more </a:t>
            </a:r>
            <a:r>
              <a:rPr dirty="0" sz="2200" spc="-5">
                <a:latin typeface="Calibri"/>
                <a:cs typeface="Calibri"/>
              </a:rPr>
              <a:t>Na+  channels </a:t>
            </a:r>
            <a:r>
              <a:rPr dirty="0" sz="2200" spc="-5" b="1" i="1">
                <a:solidFill>
                  <a:srgbClr val="6F2F9F"/>
                </a:solidFill>
                <a:latin typeface="Calibri"/>
                <a:cs typeface="Calibri"/>
              </a:rPr>
              <a:t>causing more </a:t>
            </a:r>
            <a:r>
              <a:rPr dirty="0" sz="2200" spc="-10" b="1" i="1">
                <a:solidFill>
                  <a:srgbClr val="6F2F9F"/>
                </a:solidFill>
                <a:latin typeface="Calibri"/>
                <a:cs typeface="Calibri"/>
              </a:rPr>
              <a:t>Na+  </a:t>
            </a:r>
            <a:r>
              <a:rPr dirty="0" sz="2200" spc="-20" b="1" i="1">
                <a:solidFill>
                  <a:srgbClr val="6F2F9F"/>
                </a:solidFill>
                <a:latin typeface="Calibri"/>
                <a:cs typeface="Calibri"/>
              </a:rPr>
              <a:t>to </a:t>
            </a:r>
            <a:r>
              <a:rPr dirty="0" sz="2200" spc="-15" b="1" i="1">
                <a:solidFill>
                  <a:srgbClr val="6F2F9F"/>
                </a:solidFill>
                <a:latin typeface="Calibri"/>
                <a:cs typeface="Calibri"/>
              </a:rPr>
              <a:t>enter </a:t>
            </a:r>
            <a:r>
              <a:rPr dirty="0" sz="2200" spc="-10" b="1" i="1">
                <a:solidFill>
                  <a:srgbClr val="6F2F9F"/>
                </a:solidFill>
                <a:latin typeface="Calibri"/>
                <a:cs typeface="Calibri"/>
              </a:rPr>
              <a:t>the</a:t>
            </a:r>
            <a:r>
              <a:rPr dirty="0" sz="2200" b="1" i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200" spc="-10" b="1" i="1">
                <a:solidFill>
                  <a:srgbClr val="6F2F9F"/>
                </a:solidFill>
                <a:latin typeface="Calibri"/>
                <a:cs typeface="Calibri"/>
              </a:rPr>
              <a:t>cell</a:t>
            </a:r>
            <a:r>
              <a:rPr dirty="0" sz="2200" spc="-1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750">
              <a:latin typeface="Times New Roman"/>
              <a:cs typeface="Times New Roman"/>
            </a:endParaRPr>
          </a:p>
          <a:p>
            <a:pPr marL="429895" marR="528955" indent="-342900">
              <a:lnSpc>
                <a:spcPct val="80000"/>
              </a:lnSpc>
              <a:buFont typeface="Arial"/>
              <a:buChar char="•"/>
              <a:tabLst>
                <a:tab pos="429895" algn="l"/>
                <a:tab pos="430530" algn="l"/>
              </a:tabLst>
            </a:pPr>
            <a:r>
              <a:rPr dirty="0" sz="2200" spc="-10">
                <a:latin typeface="Calibri"/>
                <a:cs typeface="Calibri"/>
              </a:rPr>
              <a:t>Only </a:t>
            </a:r>
            <a:r>
              <a:rPr dirty="0" sz="2200" spc="-30">
                <a:latin typeface="Calibri"/>
                <a:cs typeface="Calibri"/>
              </a:rPr>
              <a:t>few </a:t>
            </a:r>
            <a:r>
              <a:rPr dirty="0" sz="2200" spc="-20">
                <a:latin typeface="Calibri"/>
                <a:cs typeface="Calibri"/>
              </a:rPr>
              <a:t>systems </a:t>
            </a:r>
            <a:r>
              <a:rPr dirty="0" sz="2200" spc="-10">
                <a:latin typeface="Calibri"/>
                <a:cs typeface="Calibri"/>
              </a:rPr>
              <a:t>display  positive feedback  </a:t>
            </a:r>
            <a:r>
              <a:rPr dirty="0" sz="2200" spc="-5">
                <a:latin typeface="Calibri"/>
                <a:cs typeface="Calibri"/>
              </a:rPr>
              <a:t>mechanisms..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 spc="-5" b="1" i="1">
                <a:solidFill>
                  <a:srgbClr val="FF0000"/>
                </a:solidFill>
                <a:latin typeface="Calibri"/>
                <a:cs typeface="Calibri"/>
              </a:rPr>
              <a:t>WHY?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70610" y="344678"/>
            <a:ext cx="8013700" cy="57086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15"/>
              <a:t>Types </a:t>
            </a:r>
            <a:r>
              <a:rPr dirty="0" sz="3600"/>
              <a:t>of </a:t>
            </a:r>
            <a:r>
              <a:rPr dirty="0" sz="3600" spc="-25"/>
              <a:t>Feedback</a:t>
            </a:r>
            <a:r>
              <a:rPr dirty="0" sz="3600" spc="145"/>
              <a:t> </a:t>
            </a:r>
            <a:r>
              <a:rPr dirty="0" sz="3600" spc="-10"/>
              <a:t>Mechanisms</a:t>
            </a:r>
            <a:endParaRPr sz="3600"/>
          </a:p>
        </p:txBody>
      </p:sp>
      <p:sp>
        <p:nvSpPr>
          <p:cNvPr id="11" name="object 11"/>
          <p:cNvSpPr/>
          <p:nvPr/>
        </p:nvSpPr>
        <p:spPr>
          <a:xfrm>
            <a:off x="1115618" y="1219200"/>
            <a:ext cx="7560945" cy="0"/>
          </a:xfrm>
          <a:custGeom>
            <a:avLst/>
            <a:gdLst/>
            <a:ahLst/>
            <a:cxnLst/>
            <a:rect l="l" t="t" r="r" b="b"/>
            <a:pathLst>
              <a:path w="7560945" h="0">
                <a:moveTo>
                  <a:pt x="0" y="0"/>
                </a:moveTo>
                <a:lnTo>
                  <a:pt x="7560894" y="0"/>
                </a:lnTo>
              </a:path>
            </a:pathLst>
          </a:custGeom>
          <a:ln w="38100">
            <a:solidFill>
              <a:srgbClr val="9933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4372736" y="6588759"/>
            <a:ext cx="4601845" cy="2355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>
                <a:latin typeface="Calibri"/>
                <a:cs typeface="Calibri"/>
              </a:rPr>
              <a:t>(Guyton and Hall </a:t>
            </a:r>
            <a:r>
              <a:rPr dirty="0" sz="1400" spc="-20">
                <a:latin typeface="Calibri"/>
                <a:cs typeface="Calibri"/>
              </a:rPr>
              <a:t>Textbook </a:t>
            </a:r>
            <a:r>
              <a:rPr dirty="0" sz="1400">
                <a:latin typeface="Calibri"/>
                <a:cs typeface="Calibri"/>
              </a:rPr>
              <a:t>of </a:t>
            </a:r>
            <a:r>
              <a:rPr dirty="0" sz="1400" spc="-5">
                <a:latin typeface="Calibri"/>
                <a:cs typeface="Calibri"/>
              </a:rPr>
              <a:t>Medical </a:t>
            </a:r>
            <a:r>
              <a:rPr dirty="0" sz="1400" spc="-15">
                <a:latin typeface="Calibri"/>
                <a:cs typeface="Calibri"/>
              </a:rPr>
              <a:t>Physiology. </a:t>
            </a:r>
            <a:r>
              <a:rPr dirty="0" sz="1400" spc="10">
                <a:latin typeface="Calibri"/>
                <a:cs typeface="Calibri"/>
              </a:rPr>
              <a:t>13</a:t>
            </a:r>
            <a:r>
              <a:rPr dirty="0" baseline="24691" sz="1350" spc="15">
                <a:latin typeface="Calibri"/>
                <a:cs typeface="Calibri"/>
              </a:rPr>
              <a:t>th  </a:t>
            </a:r>
            <a:r>
              <a:rPr dirty="0" sz="1400" spc="-5">
                <a:latin typeface="Calibri"/>
                <a:cs typeface="Calibri"/>
              </a:rPr>
              <a:t>ed.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Ch-1)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812415" marR="5080" indent="-2193925">
              <a:lnSpc>
                <a:spcPct val="100000"/>
              </a:lnSpc>
            </a:pPr>
            <a:r>
              <a:rPr dirty="0" spc="-5"/>
              <a:t>Examples </a:t>
            </a:r>
            <a:r>
              <a:rPr dirty="0"/>
              <a:t>of </a:t>
            </a:r>
            <a:r>
              <a:rPr dirty="0" spc="-10"/>
              <a:t>Negative </a:t>
            </a:r>
            <a:r>
              <a:rPr dirty="0" spc="-20"/>
              <a:t>Feedback  </a:t>
            </a:r>
            <a:r>
              <a:rPr dirty="0" spc="-5"/>
              <a:t>Mechanisms</a:t>
            </a:r>
          </a:p>
        </p:txBody>
      </p:sp>
      <p:sp>
        <p:nvSpPr>
          <p:cNvPr id="3" name="object 3"/>
          <p:cNvSpPr/>
          <p:nvPr/>
        </p:nvSpPr>
        <p:spPr>
          <a:xfrm>
            <a:off x="1115618" y="1219200"/>
            <a:ext cx="7560945" cy="0"/>
          </a:xfrm>
          <a:custGeom>
            <a:avLst/>
            <a:gdLst/>
            <a:ahLst/>
            <a:cxnLst/>
            <a:rect l="l" t="t" r="r" b="b"/>
            <a:pathLst>
              <a:path w="7560945" h="0">
                <a:moveTo>
                  <a:pt x="0" y="0"/>
                </a:moveTo>
                <a:lnTo>
                  <a:pt x="7560894" y="0"/>
                </a:lnTo>
              </a:path>
            </a:pathLst>
          </a:custGeom>
          <a:ln w="38100">
            <a:solidFill>
              <a:srgbClr val="9933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19200" y="2117725"/>
            <a:ext cx="7317105" cy="367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588258" y="1343913"/>
            <a:ext cx="2943479" cy="4000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588258" y="1343850"/>
            <a:ext cx="2943479" cy="4001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588258" y="1343850"/>
            <a:ext cx="2943860" cy="400685"/>
          </a:xfrm>
          <a:prstGeom prst="rect">
            <a:avLst/>
          </a:prstGeom>
          <a:ln w="9525">
            <a:solidFill>
              <a:srgbClr val="9E2431"/>
            </a:solidFill>
          </a:ln>
        </p:spPr>
        <p:txBody>
          <a:bodyPr wrap="square" lIns="0" tIns="24765" rIns="0" bIns="0" rtlCol="0" vert="horz">
            <a:spAutoFit/>
          </a:bodyPr>
          <a:lstStyle/>
          <a:p>
            <a:pPr marL="86995">
              <a:lnSpc>
                <a:spcPct val="100000"/>
              </a:lnSpc>
              <a:spcBef>
                <a:spcPts val="195"/>
              </a:spcBef>
            </a:pPr>
            <a:r>
              <a:rPr dirty="0" sz="2000" b="1">
                <a:latin typeface="Calibri"/>
                <a:cs typeface="Calibri"/>
              </a:rPr>
              <a:t>Body </a:t>
            </a:r>
            <a:r>
              <a:rPr dirty="0" sz="2000" spc="-10" b="1">
                <a:latin typeface="Calibri"/>
                <a:cs typeface="Calibri"/>
              </a:rPr>
              <a:t>temperature</a:t>
            </a:r>
            <a:r>
              <a:rPr dirty="0" sz="2000" spc="-6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control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14601" y="1066798"/>
            <a:ext cx="5114925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273171" y="381000"/>
            <a:ext cx="2594229" cy="4000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273171" y="380936"/>
            <a:ext cx="2594229" cy="4001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73171" y="380936"/>
            <a:ext cx="2594610" cy="400685"/>
          </a:xfrm>
          <a:prstGeom prst="rect"/>
          <a:ln w="9525">
            <a:solidFill>
              <a:srgbClr val="9E2431"/>
            </a:solidFill>
          </a:ln>
        </p:spPr>
        <p:txBody>
          <a:bodyPr wrap="square" lIns="0" tIns="24765" rIns="0" bIns="0" rtlCol="0" vert="horz">
            <a:spAutoFit/>
          </a:bodyPr>
          <a:lstStyle/>
          <a:p>
            <a:pPr marL="86995">
              <a:lnSpc>
                <a:spcPct val="100000"/>
              </a:lnSpc>
              <a:spcBef>
                <a:spcPts val="195"/>
              </a:spcBef>
            </a:pP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Blood </a:t>
            </a:r>
            <a:r>
              <a:rPr dirty="0" sz="2000" spc="-5" b="0">
                <a:solidFill>
                  <a:srgbClr val="000000"/>
                </a:solidFill>
                <a:latin typeface="Calibri"/>
                <a:cs typeface="Calibri"/>
              </a:rPr>
              <a:t>pressure</a:t>
            </a:r>
            <a:r>
              <a:rPr dirty="0" sz="2000" spc="-6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spc="-10" b="0">
                <a:solidFill>
                  <a:srgbClr val="000000"/>
                </a:solidFill>
                <a:latin typeface="Calibri"/>
                <a:cs typeface="Calibri"/>
              </a:rPr>
              <a:t>control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29768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220720" marR="5080" indent="-2084070">
              <a:lnSpc>
                <a:spcPct val="100000"/>
              </a:lnSpc>
            </a:pPr>
            <a:r>
              <a:rPr dirty="0" spc="-5"/>
              <a:t>Examples </a:t>
            </a:r>
            <a:r>
              <a:rPr dirty="0"/>
              <a:t>of </a:t>
            </a:r>
            <a:r>
              <a:rPr dirty="0" spc="-20"/>
              <a:t>Positive Feedback  </a:t>
            </a:r>
            <a:r>
              <a:rPr dirty="0" spc="-5"/>
              <a:t>Mechanisms</a:t>
            </a:r>
          </a:p>
        </p:txBody>
      </p:sp>
      <p:sp>
        <p:nvSpPr>
          <p:cNvPr id="4" name="object 4"/>
          <p:cNvSpPr/>
          <p:nvPr/>
        </p:nvSpPr>
        <p:spPr>
          <a:xfrm>
            <a:off x="1115618" y="1219200"/>
            <a:ext cx="7560945" cy="0"/>
          </a:xfrm>
          <a:custGeom>
            <a:avLst/>
            <a:gdLst/>
            <a:ahLst/>
            <a:cxnLst/>
            <a:rect l="l" t="t" r="r" b="b"/>
            <a:pathLst>
              <a:path w="7560945" h="0">
                <a:moveTo>
                  <a:pt x="0" y="0"/>
                </a:moveTo>
                <a:lnTo>
                  <a:pt x="7560894" y="0"/>
                </a:lnTo>
              </a:path>
            </a:pathLst>
          </a:custGeom>
          <a:ln w="38100">
            <a:solidFill>
              <a:srgbClr val="9933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435098" y="1981212"/>
            <a:ext cx="4727702" cy="44353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038600" y="1371600"/>
            <a:ext cx="1450975" cy="4616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038600" y="1371574"/>
            <a:ext cx="1450975" cy="4616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038600" y="1371574"/>
            <a:ext cx="1450975" cy="462280"/>
          </a:xfrm>
          <a:prstGeom prst="rect">
            <a:avLst/>
          </a:prstGeom>
          <a:ln w="9525">
            <a:solidFill>
              <a:srgbClr val="9E2431"/>
            </a:solidFill>
          </a:ln>
        </p:spPr>
        <p:txBody>
          <a:bodyPr wrap="square" lIns="0" tIns="20955" rIns="0" bIns="0" rtlCol="0" vert="horz">
            <a:spAutoFit/>
          </a:bodyPr>
          <a:lstStyle/>
          <a:p>
            <a:pPr marL="86995">
              <a:lnSpc>
                <a:spcPct val="100000"/>
              </a:lnSpc>
              <a:spcBef>
                <a:spcPts val="165"/>
              </a:spcBef>
            </a:pPr>
            <a:r>
              <a:rPr dirty="0" sz="2400" spc="-5" b="1">
                <a:latin typeface="Calibri"/>
                <a:cs typeface="Calibri"/>
              </a:rPr>
              <a:t>Childbirth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24600" y="5486400"/>
            <a:ext cx="2667000" cy="1200785"/>
          </a:xfrm>
          <a:prstGeom prst="rect">
            <a:avLst/>
          </a:prstGeom>
          <a:ln w="9525">
            <a:solidFill>
              <a:srgbClr val="C00000"/>
            </a:solidFill>
          </a:ln>
        </p:spPr>
        <p:txBody>
          <a:bodyPr wrap="square" lIns="0" tIns="27305" rIns="0" bIns="0" rtlCol="0" vert="horz">
            <a:spAutoFit/>
          </a:bodyPr>
          <a:lstStyle/>
          <a:p>
            <a:pPr algn="ctr" marL="215900" marR="208915" indent="-635">
              <a:lnSpc>
                <a:spcPct val="100000"/>
              </a:lnSpc>
              <a:spcBef>
                <a:spcPts val="215"/>
              </a:spcBef>
            </a:pPr>
            <a:r>
              <a:rPr dirty="0" sz="1800" b="1" i="1">
                <a:solidFill>
                  <a:srgbClr val="001F5F"/>
                </a:solidFill>
                <a:latin typeface="Calibri"/>
                <a:cs typeface="Calibri"/>
              </a:rPr>
              <a:t>Can </a:t>
            </a:r>
            <a:r>
              <a:rPr dirty="0" sz="1800" spc="-5" b="1" i="1">
                <a:solidFill>
                  <a:srgbClr val="001F5F"/>
                </a:solidFill>
                <a:latin typeface="Calibri"/>
                <a:cs typeface="Calibri"/>
              </a:rPr>
              <a:t>you find other  </a:t>
            </a:r>
            <a:r>
              <a:rPr dirty="0" sz="1800" spc="-10" b="1" i="1">
                <a:solidFill>
                  <a:srgbClr val="001F5F"/>
                </a:solidFill>
                <a:latin typeface="Calibri"/>
                <a:cs typeface="Calibri"/>
              </a:rPr>
              <a:t>examples for </a:t>
            </a:r>
            <a:r>
              <a:rPr dirty="0" sz="1800" b="1" i="1">
                <a:solidFill>
                  <a:srgbClr val="001F5F"/>
                </a:solidFill>
                <a:latin typeface="Calibri"/>
                <a:cs typeface="Calibri"/>
              </a:rPr>
              <a:t>a </a:t>
            </a:r>
            <a:r>
              <a:rPr dirty="0" sz="1800" spc="-5" b="1" i="1">
                <a:solidFill>
                  <a:srgbClr val="001F5F"/>
                </a:solidFill>
                <a:latin typeface="Calibri"/>
                <a:cs typeface="Calibri"/>
              </a:rPr>
              <a:t>positive  feedback </a:t>
            </a:r>
            <a:r>
              <a:rPr dirty="0" sz="1800" b="1" i="1">
                <a:solidFill>
                  <a:srgbClr val="001F5F"/>
                </a:solidFill>
                <a:latin typeface="Calibri"/>
                <a:cs typeface="Calibri"/>
              </a:rPr>
              <a:t>mechanism</a:t>
            </a:r>
            <a:r>
              <a:rPr dirty="0" sz="1800" spc="-85" b="1" i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b="1" i="1">
                <a:solidFill>
                  <a:srgbClr val="001F5F"/>
                </a:solidFill>
                <a:latin typeface="Calibri"/>
                <a:cs typeface="Calibri"/>
              </a:rPr>
              <a:t>in  the</a:t>
            </a:r>
            <a:r>
              <a:rPr dirty="0" sz="1800" spc="-75" b="1" i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spc="-5" b="1" i="1">
                <a:solidFill>
                  <a:srgbClr val="001F5F"/>
                </a:solidFill>
                <a:latin typeface="Calibri"/>
                <a:cs typeface="Calibri"/>
              </a:rPr>
              <a:t>body?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68575" y="1379599"/>
            <a:ext cx="4005199" cy="5402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23797" y="1270"/>
            <a:ext cx="6907530" cy="10160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4004"/>
              </a:lnSpc>
            </a:pPr>
            <a:r>
              <a:rPr dirty="0" sz="3350" spc="-95" b="1" i="1">
                <a:latin typeface="Arial Black"/>
                <a:cs typeface="Arial Black"/>
              </a:rPr>
              <a:t>Disease </a:t>
            </a:r>
            <a:r>
              <a:rPr dirty="0"/>
              <a:t>is a </a:t>
            </a:r>
            <a:r>
              <a:rPr dirty="0" spc="-10"/>
              <a:t>state </a:t>
            </a:r>
            <a:r>
              <a:rPr dirty="0"/>
              <a:t>od</a:t>
            </a:r>
            <a:r>
              <a:rPr dirty="0" spc="-45"/>
              <a:t> </a:t>
            </a:r>
            <a:r>
              <a:rPr dirty="0"/>
              <a:t>disturbed</a:t>
            </a:r>
            <a:endParaRPr sz="3350">
              <a:latin typeface="Arial Black"/>
              <a:cs typeface="Arial Black"/>
            </a:endParaRPr>
          </a:p>
          <a:p>
            <a:pPr algn="ctr">
              <a:lnSpc>
                <a:spcPts val="3825"/>
              </a:lnSpc>
            </a:pPr>
            <a:r>
              <a:rPr dirty="0"/>
              <a:t>homeostasis</a:t>
            </a:r>
          </a:p>
        </p:txBody>
      </p:sp>
      <p:sp>
        <p:nvSpPr>
          <p:cNvPr id="4" name="object 4"/>
          <p:cNvSpPr/>
          <p:nvPr/>
        </p:nvSpPr>
        <p:spPr>
          <a:xfrm>
            <a:off x="1115618" y="1066800"/>
            <a:ext cx="7560945" cy="0"/>
          </a:xfrm>
          <a:custGeom>
            <a:avLst/>
            <a:gdLst/>
            <a:ahLst/>
            <a:cxnLst/>
            <a:rect l="l" t="t" r="r" b="b"/>
            <a:pathLst>
              <a:path w="7560945" h="0">
                <a:moveTo>
                  <a:pt x="0" y="0"/>
                </a:moveTo>
                <a:lnTo>
                  <a:pt x="7560894" y="0"/>
                </a:lnTo>
              </a:path>
            </a:pathLst>
          </a:custGeom>
          <a:ln w="38100">
            <a:solidFill>
              <a:srgbClr val="9933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5844" y="1568322"/>
            <a:ext cx="7150734" cy="43865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4965" indent="-342265">
              <a:lnSpc>
                <a:spcPts val="237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200" spc="-10">
                <a:latin typeface="Calibri"/>
                <a:cs typeface="Calibri"/>
              </a:rPr>
              <a:t>Define </a:t>
            </a:r>
            <a:r>
              <a:rPr dirty="0" sz="2200" spc="-5">
                <a:latin typeface="Calibri"/>
                <a:cs typeface="Calibri"/>
              </a:rPr>
              <a:t>and discuss </a:t>
            </a:r>
            <a:r>
              <a:rPr dirty="0" sz="2200" spc="-10">
                <a:latin typeface="Calibri"/>
                <a:cs typeface="Calibri"/>
              </a:rPr>
              <a:t>the </a:t>
            </a:r>
            <a:r>
              <a:rPr dirty="0" sz="2200" spc="-15">
                <a:latin typeface="Calibri"/>
                <a:cs typeface="Calibri"/>
              </a:rPr>
              <a:t>concept </a:t>
            </a:r>
            <a:r>
              <a:rPr dirty="0" sz="2200" spc="-5">
                <a:latin typeface="Calibri"/>
                <a:cs typeface="Calibri"/>
              </a:rPr>
              <a:t>of </a:t>
            </a:r>
            <a:r>
              <a:rPr dirty="0" sz="2200" spc="-10">
                <a:latin typeface="Calibri"/>
                <a:cs typeface="Calibri"/>
              </a:rPr>
              <a:t>homeostasis </a:t>
            </a:r>
            <a:r>
              <a:rPr dirty="0" sz="2200" spc="-5">
                <a:latin typeface="Calibri"/>
                <a:cs typeface="Calibri"/>
              </a:rPr>
              <a:t>and</a:t>
            </a:r>
            <a:r>
              <a:rPr dirty="0" sz="2200" spc="1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its</a:t>
            </a:r>
            <a:endParaRPr sz="2200">
              <a:latin typeface="Calibri"/>
              <a:cs typeface="Calibri"/>
            </a:endParaRPr>
          </a:p>
          <a:p>
            <a:pPr marL="354965">
              <a:lnSpc>
                <a:spcPts val="2375"/>
              </a:lnSpc>
            </a:pPr>
            <a:r>
              <a:rPr dirty="0" sz="2200" spc="-5">
                <a:latin typeface="Calibri"/>
                <a:cs typeface="Calibri"/>
              </a:rPr>
              <a:t>importance </a:t>
            </a:r>
            <a:r>
              <a:rPr dirty="0" sz="2200" spc="-15">
                <a:latin typeface="Calibri"/>
                <a:cs typeface="Calibri"/>
              </a:rPr>
              <a:t>to </a:t>
            </a:r>
            <a:r>
              <a:rPr dirty="0" sz="2200" spc="-5">
                <a:latin typeface="Calibri"/>
                <a:cs typeface="Calibri"/>
              </a:rPr>
              <a:t>the living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organism.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354965" indent="-342265">
              <a:lnSpc>
                <a:spcPts val="237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200" spc="-5">
                <a:latin typeface="Calibri"/>
                <a:cs typeface="Calibri"/>
              </a:rPr>
              <a:t>Discuss the </a:t>
            </a:r>
            <a:r>
              <a:rPr dirty="0" sz="2200" spc="-10">
                <a:latin typeface="Calibri"/>
                <a:cs typeface="Calibri"/>
              </a:rPr>
              <a:t>physiologic </a:t>
            </a:r>
            <a:r>
              <a:rPr dirty="0" sz="2200" spc="-20">
                <a:latin typeface="Calibri"/>
                <a:cs typeface="Calibri"/>
              </a:rPr>
              <a:t>control </a:t>
            </a:r>
            <a:r>
              <a:rPr dirty="0" sz="2200" spc="-5">
                <a:latin typeface="Calibri"/>
                <a:cs typeface="Calibri"/>
              </a:rPr>
              <a:t>mechanisms </a:t>
            </a:r>
            <a:r>
              <a:rPr dirty="0" sz="2200" spc="-10">
                <a:latin typeface="Calibri"/>
                <a:cs typeface="Calibri"/>
              </a:rPr>
              <a:t>that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enable</a:t>
            </a:r>
            <a:endParaRPr sz="2200">
              <a:latin typeface="Calibri"/>
              <a:cs typeface="Calibri"/>
            </a:endParaRPr>
          </a:p>
          <a:p>
            <a:pPr marL="354965">
              <a:lnSpc>
                <a:spcPts val="2375"/>
              </a:lnSpc>
            </a:pPr>
            <a:r>
              <a:rPr dirty="0" sz="2200" spc="-10">
                <a:latin typeface="Calibri"/>
                <a:cs typeface="Calibri"/>
              </a:rPr>
              <a:t>maintenance </a:t>
            </a:r>
            <a:r>
              <a:rPr dirty="0" sz="2200" spc="-5">
                <a:latin typeface="Calibri"/>
                <a:cs typeface="Calibri"/>
              </a:rPr>
              <a:t>of the normal </a:t>
            </a:r>
            <a:r>
              <a:rPr dirty="0" sz="2200" spc="-10">
                <a:latin typeface="Calibri"/>
                <a:cs typeface="Calibri"/>
              </a:rPr>
              <a:t>steady </a:t>
            </a:r>
            <a:r>
              <a:rPr dirty="0" sz="2200" spc="-25">
                <a:latin typeface="Calibri"/>
                <a:cs typeface="Calibri"/>
              </a:rPr>
              <a:t>state </a:t>
            </a:r>
            <a:r>
              <a:rPr dirty="0" sz="2200" spc="-5">
                <a:latin typeface="Calibri"/>
                <a:cs typeface="Calibri"/>
              </a:rPr>
              <a:t>of the</a:t>
            </a:r>
            <a:r>
              <a:rPr dirty="0" sz="2200" spc="105">
                <a:latin typeface="Calibri"/>
                <a:cs typeface="Calibri"/>
              </a:rPr>
              <a:t> </a:t>
            </a:r>
            <a:r>
              <a:rPr dirty="0" sz="2200" spc="-35">
                <a:latin typeface="Calibri"/>
                <a:cs typeface="Calibri"/>
              </a:rPr>
              <a:t>body.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200" spc="-10">
                <a:latin typeface="Calibri"/>
                <a:cs typeface="Calibri"/>
              </a:rPr>
              <a:t>Define </a:t>
            </a:r>
            <a:r>
              <a:rPr dirty="0" sz="2200" spc="-5">
                <a:latin typeface="Calibri"/>
                <a:cs typeface="Calibri"/>
              </a:rPr>
              <a:t>a </a:t>
            </a:r>
            <a:r>
              <a:rPr dirty="0" sz="2200" spc="-10">
                <a:latin typeface="Calibri"/>
                <a:cs typeface="Calibri"/>
              </a:rPr>
              <a:t>feedback </a:t>
            </a:r>
            <a:r>
              <a:rPr dirty="0" sz="2200" spc="-5">
                <a:latin typeface="Calibri"/>
                <a:cs typeface="Calibri"/>
              </a:rPr>
              <a:t>mechanism and </a:t>
            </a:r>
            <a:r>
              <a:rPr dirty="0" sz="2200" spc="-10">
                <a:latin typeface="Calibri"/>
                <a:cs typeface="Calibri"/>
              </a:rPr>
              <a:t>describe </a:t>
            </a:r>
            <a:r>
              <a:rPr dirty="0" sz="2200" spc="-5">
                <a:latin typeface="Calibri"/>
                <a:cs typeface="Calibri"/>
              </a:rPr>
              <a:t>its</a:t>
            </a:r>
            <a:r>
              <a:rPr dirty="0" sz="2200" spc="5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components.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354965" indent="-342265">
              <a:lnSpc>
                <a:spcPts val="237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200" spc="-20">
                <a:latin typeface="Calibri"/>
                <a:cs typeface="Calibri"/>
              </a:rPr>
              <a:t>Differentiate </a:t>
            </a:r>
            <a:r>
              <a:rPr dirty="0" sz="2200" spc="-10">
                <a:latin typeface="Calibri"/>
                <a:cs typeface="Calibri"/>
              </a:rPr>
              <a:t>between positive </a:t>
            </a:r>
            <a:r>
              <a:rPr dirty="0" sz="2200" spc="-5">
                <a:latin typeface="Calibri"/>
                <a:cs typeface="Calibri"/>
              </a:rPr>
              <a:t>and </a:t>
            </a:r>
            <a:r>
              <a:rPr dirty="0" sz="2200" spc="-15">
                <a:latin typeface="Calibri"/>
                <a:cs typeface="Calibri"/>
              </a:rPr>
              <a:t>negative</a:t>
            </a:r>
            <a:r>
              <a:rPr dirty="0" sz="2200" spc="9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feedback</a:t>
            </a:r>
            <a:endParaRPr sz="2200">
              <a:latin typeface="Calibri"/>
              <a:cs typeface="Calibri"/>
            </a:endParaRPr>
          </a:p>
          <a:p>
            <a:pPr marL="354965">
              <a:lnSpc>
                <a:spcPts val="2375"/>
              </a:lnSpc>
            </a:pPr>
            <a:r>
              <a:rPr dirty="0" sz="2200" spc="-5">
                <a:latin typeface="Calibri"/>
                <a:cs typeface="Calibri"/>
              </a:rPr>
              <a:t>mechanisms and </a:t>
            </a:r>
            <a:r>
              <a:rPr dirty="0" sz="2200" spc="-10">
                <a:latin typeface="Calibri"/>
                <a:cs typeface="Calibri"/>
              </a:rPr>
              <a:t>give </a:t>
            </a:r>
            <a:r>
              <a:rPr dirty="0" sz="2200" spc="-15">
                <a:latin typeface="Calibri"/>
                <a:cs typeface="Calibri"/>
              </a:rPr>
              <a:t>examples </a:t>
            </a:r>
            <a:r>
              <a:rPr dirty="0" sz="2200" spc="-20">
                <a:latin typeface="Calibri"/>
                <a:cs typeface="Calibri"/>
              </a:rPr>
              <a:t>for </a:t>
            </a:r>
            <a:r>
              <a:rPr dirty="0" sz="2200" spc="-5">
                <a:latin typeface="Calibri"/>
                <a:cs typeface="Calibri"/>
              </a:rPr>
              <a:t>each in the</a:t>
            </a:r>
            <a:r>
              <a:rPr dirty="0" sz="2200" spc="65">
                <a:latin typeface="Calibri"/>
                <a:cs typeface="Calibri"/>
              </a:rPr>
              <a:t> </a:t>
            </a:r>
            <a:r>
              <a:rPr dirty="0" sz="2200" spc="-35">
                <a:latin typeface="Calibri"/>
                <a:cs typeface="Calibri"/>
              </a:rPr>
              <a:t>body.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700">
              <a:latin typeface="Times New Roman"/>
              <a:cs typeface="Times New Roman"/>
            </a:endParaRPr>
          </a:p>
          <a:p>
            <a:pPr marL="354965" marR="438784" indent="-342265">
              <a:lnSpc>
                <a:spcPts val="211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200" spc="-5">
                <a:latin typeface="Calibri"/>
                <a:cs typeface="Calibri"/>
              </a:rPr>
              <a:t>Apply the </a:t>
            </a:r>
            <a:r>
              <a:rPr dirty="0" sz="2200" spc="-10">
                <a:latin typeface="Calibri"/>
                <a:cs typeface="Calibri"/>
              </a:rPr>
              <a:t>knowledge gained </a:t>
            </a:r>
            <a:r>
              <a:rPr dirty="0" sz="2200" spc="-5">
                <a:latin typeface="Calibri"/>
                <a:cs typeface="Calibri"/>
              </a:rPr>
              <a:t>in </a:t>
            </a:r>
            <a:r>
              <a:rPr dirty="0" sz="2200" spc="-10">
                <a:latin typeface="Calibri"/>
                <a:cs typeface="Calibri"/>
              </a:rPr>
              <a:t>feedback </a:t>
            </a:r>
            <a:r>
              <a:rPr dirty="0" sz="2200" spc="-5">
                <a:latin typeface="Calibri"/>
                <a:cs typeface="Calibri"/>
              </a:rPr>
              <a:t>mechanisms </a:t>
            </a:r>
            <a:r>
              <a:rPr dirty="0" sz="2200" spc="-20">
                <a:latin typeface="Calibri"/>
                <a:cs typeface="Calibri"/>
              </a:rPr>
              <a:t>to  </a:t>
            </a:r>
            <a:r>
              <a:rPr dirty="0" sz="2200" spc="-10">
                <a:latin typeface="Calibri"/>
                <a:cs typeface="Calibri"/>
              </a:rPr>
              <a:t>disturbances </a:t>
            </a:r>
            <a:r>
              <a:rPr dirty="0" sz="2200" spc="-5">
                <a:latin typeface="Calibri"/>
                <a:cs typeface="Calibri"/>
              </a:rPr>
              <a:t>in the </a:t>
            </a:r>
            <a:r>
              <a:rPr dirty="0" sz="2200" spc="-10">
                <a:latin typeface="Calibri"/>
                <a:cs typeface="Calibri"/>
              </a:rPr>
              <a:t>disturbances </a:t>
            </a:r>
            <a:r>
              <a:rPr dirty="0" sz="2200" spc="-5">
                <a:latin typeface="Calibri"/>
                <a:cs typeface="Calibri"/>
              </a:rPr>
              <a:t>in </a:t>
            </a:r>
            <a:r>
              <a:rPr dirty="0" sz="2200" spc="-15">
                <a:latin typeface="Calibri"/>
                <a:cs typeface="Calibri"/>
              </a:rPr>
              <a:t>ECF </a:t>
            </a:r>
            <a:r>
              <a:rPr dirty="0" sz="2200" spc="-10">
                <a:latin typeface="Calibri"/>
                <a:cs typeface="Calibri"/>
              </a:rPr>
              <a:t>volume </a:t>
            </a:r>
            <a:r>
              <a:rPr dirty="0" sz="2200" spc="-5">
                <a:latin typeface="Calibri"/>
                <a:cs typeface="Calibri"/>
              </a:rPr>
              <a:t>and  </a:t>
            </a:r>
            <a:r>
              <a:rPr dirty="0" sz="2200" spc="-20">
                <a:latin typeface="Calibri"/>
                <a:cs typeface="Calibri"/>
              </a:rPr>
              <a:t>osmolarity.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9473" rIns="0" bIns="0" rtlCol="0" vert="horz">
            <a:spAutoFit/>
          </a:bodyPr>
          <a:lstStyle/>
          <a:p>
            <a:pPr marL="583565">
              <a:lnSpc>
                <a:spcPct val="100000"/>
              </a:lnSpc>
            </a:pPr>
            <a:r>
              <a:rPr dirty="0" sz="4800"/>
              <a:t>Objecti</a:t>
            </a:r>
            <a:r>
              <a:rPr dirty="0" sz="4800" spc="-110"/>
              <a:t>v</a:t>
            </a:r>
            <a:r>
              <a:rPr dirty="0" sz="4800"/>
              <a:t>es</a:t>
            </a:r>
            <a:endParaRPr sz="4800"/>
          </a:p>
        </p:txBody>
      </p:sp>
      <p:sp>
        <p:nvSpPr>
          <p:cNvPr id="4" name="object 4"/>
          <p:cNvSpPr/>
          <p:nvPr/>
        </p:nvSpPr>
        <p:spPr>
          <a:xfrm>
            <a:off x="914400" y="1143000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 h="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38100">
            <a:solidFill>
              <a:srgbClr val="943735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70732" y="624840"/>
            <a:ext cx="2688336" cy="1053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294759" y="830961"/>
            <a:ext cx="1241425" cy="6153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685" marR="5080" indent="-7620">
              <a:lnSpc>
                <a:spcPts val="2420"/>
              </a:lnSpc>
            </a:pPr>
            <a:r>
              <a:rPr dirty="0" sz="2200" spc="-5" b="1">
                <a:latin typeface="Calibri"/>
                <a:cs typeface="Calibri"/>
              </a:rPr>
              <a:t>Body</a:t>
            </a:r>
            <a:r>
              <a:rPr dirty="0" sz="2200" spc="-75" b="1">
                <a:latin typeface="Calibri"/>
                <a:cs typeface="Calibri"/>
              </a:rPr>
              <a:t> </a:t>
            </a:r>
            <a:r>
              <a:rPr dirty="0" sz="2200" spc="-5" b="1">
                <a:latin typeface="Calibri"/>
                <a:cs typeface="Calibri"/>
              </a:rPr>
              <a:t>Fluid  </a:t>
            </a:r>
            <a:r>
              <a:rPr dirty="0" sz="2200" spc="-5" b="1">
                <a:latin typeface="Calibri"/>
                <a:cs typeface="Calibri"/>
              </a:rPr>
              <a:t>Imbal</a:t>
            </a:r>
            <a:r>
              <a:rPr dirty="0" sz="2200" spc="-20" b="1">
                <a:latin typeface="Calibri"/>
                <a:cs typeface="Calibri"/>
              </a:rPr>
              <a:t>a</a:t>
            </a:r>
            <a:r>
              <a:rPr dirty="0" sz="2200" spc="-5" b="1">
                <a:latin typeface="Calibri"/>
                <a:cs typeface="Calibri"/>
              </a:rPr>
              <a:t>nce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75279" y="1674876"/>
            <a:ext cx="2039620" cy="418465"/>
          </a:xfrm>
          <a:custGeom>
            <a:avLst/>
            <a:gdLst/>
            <a:ahLst/>
            <a:cxnLst/>
            <a:rect l="l" t="t" r="r" b="b"/>
            <a:pathLst>
              <a:path w="2039620" h="418464">
                <a:moveTo>
                  <a:pt x="2039620" y="0"/>
                </a:moveTo>
                <a:lnTo>
                  <a:pt x="2039620" y="209169"/>
                </a:lnTo>
                <a:lnTo>
                  <a:pt x="0" y="209169"/>
                </a:lnTo>
                <a:lnTo>
                  <a:pt x="0" y="418338"/>
                </a:lnTo>
              </a:path>
            </a:pathLst>
          </a:custGeom>
          <a:ln w="25400">
            <a:solidFill>
              <a:srgbClr val="4E854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086355" y="2089404"/>
            <a:ext cx="1577340" cy="1053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418714" y="2261996"/>
            <a:ext cx="911860" cy="6705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535"/>
              </a:lnSpc>
            </a:pPr>
            <a:r>
              <a:rPr dirty="0" sz="2200" spc="-105" b="1">
                <a:latin typeface="Calibri"/>
                <a:cs typeface="Calibri"/>
              </a:rPr>
              <a:t>V</a:t>
            </a:r>
            <a:r>
              <a:rPr dirty="0" sz="2200" spc="-5" b="1">
                <a:latin typeface="Calibri"/>
                <a:cs typeface="Calibri"/>
              </a:rPr>
              <a:t>ol</a:t>
            </a:r>
            <a:r>
              <a:rPr dirty="0" sz="2200" spc="-15" b="1">
                <a:latin typeface="Calibri"/>
                <a:cs typeface="Calibri"/>
              </a:rPr>
              <a:t>u</a:t>
            </a:r>
            <a:r>
              <a:rPr dirty="0" sz="2200" spc="-10" b="1">
                <a:latin typeface="Calibri"/>
                <a:cs typeface="Calibri"/>
              </a:rPr>
              <a:t>me</a:t>
            </a:r>
            <a:endParaRPr sz="2200">
              <a:latin typeface="Calibri"/>
              <a:cs typeface="Calibri"/>
            </a:endParaRPr>
          </a:p>
          <a:p>
            <a:pPr marL="44450">
              <a:lnSpc>
                <a:spcPts val="2535"/>
              </a:lnSpc>
            </a:pPr>
            <a:r>
              <a:rPr dirty="0" sz="2200" spc="-10" b="1">
                <a:latin typeface="Calibri"/>
                <a:cs typeface="Calibri"/>
              </a:rPr>
              <a:t>change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55470" y="3139185"/>
            <a:ext cx="1019810" cy="418465"/>
          </a:xfrm>
          <a:custGeom>
            <a:avLst/>
            <a:gdLst/>
            <a:ahLst/>
            <a:cxnLst/>
            <a:rect l="l" t="t" r="r" b="b"/>
            <a:pathLst>
              <a:path w="1019810" h="418464">
                <a:moveTo>
                  <a:pt x="1019810" y="0"/>
                </a:moveTo>
                <a:lnTo>
                  <a:pt x="1019810" y="209168"/>
                </a:lnTo>
                <a:lnTo>
                  <a:pt x="0" y="209168"/>
                </a:lnTo>
                <a:lnTo>
                  <a:pt x="0" y="418338"/>
                </a:lnTo>
              </a:path>
            </a:pathLst>
          </a:custGeom>
          <a:ln w="25400">
            <a:solidFill>
              <a:srgbClr val="5F477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66800" y="3553967"/>
            <a:ext cx="1577339" cy="10530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253744" y="3760470"/>
            <a:ext cx="1203960" cy="636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144780">
              <a:lnSpc>
                <a:spcPts val="2420"/>
              </a:lnSpc>
            </a:pPr>
            <a:r>
              <a:rPr dirty="0" sz="2200" spc="-25" b="1">
                <a:latin typeface="Calibri"/>
                <a:cs typeface="Calibri"/>
              </a:rPr>
              <a:t>Volume  </a:t>
            </a:r>
            <a:r>
              <a:rPr dirty="0" sz="2200" spc="-45" b="1">
                <a:latin typeface="Calibri"/>
                <a:cs typeface="Calibri"/>
              </a:rPr>
              <a:t>e</a:t>
            </a:r>
            <a:r>
              <a:rPr dirty="0" sz="2200" spc="-10" b="1">
                <a:latin typeface="Calibri"/>
                <a:cs typeface="Calibri"/>
              </a:rPr>
              <a:t>xp</a:t>
            </a:r>
            <a:r>
              <a:rPr dirty="0" sz="2200" spc="-15" b="1">
                <a:latin typeface="Calibri"/>
                <a:cs typeface="Calibri"/>
              </a:rPr>
              <a:t>a</a:t>
            </a:r>
            <a:r>
              <a:rPr dirty="0" sz="2200" spc="-5" b="1">
                <a:latin typeface="Calibri"/>
                <a:cs typeface="Calibri"/>
              </a:rPr>
              <a:t>nsi</a:t>
            </a:r>
            <a:r>
              <a:rPr dirty="0" sz="2200" spc="-15" b="1">
                <a:latin typeface="Calibri"/>
                <a:cs typeface="Calibri"/>
              </a:rPr>
              <a:t>o</a:t>
            </a:r>
            <a:r>
              <a:rPr dirty="0" sz="2200" spc="-5" b="1">
                <a:latin typeface="Calibri"/>
                <a:cs typeface="Calibri"/>
              </a:rPr>
              <a:t>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875279" y="3139185"/>
            <a:ext cx="1019810" cy="418465"/>
          </a:xfrm>
          <a:custGeom>
            <a:avLst/>
            <a:gdLst/>
            <a:ahLst/>
            <a:cxnLst/>
            <a:rect l="l" t="t" r="r" b="b"/>
            <a:pathLst>
              <a:path w="1019810" h="418464">
                <a:moveTo>
                  <a:pt x="0" y="0"/>
                </a:moveTo>
                <a:lnTo>
                  <a:pt x="0" y="209168"/>
                </a:lnTo>
                <a:lnTo>
                  <a:pt x="1019809" y="209168"/>
                </a:lnTo>
                <a:lnTo>
                  <a:pt x="1019809" y="418338"/>
                </a:lnTo>
              </a:path>
            </a:pathLst>
          </a:custGeom>
          <a:ln w="25400">
            <a:solidFill>
              <a:srgbClr val="5F477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107435" y="3553967"/>
            <a:ext cx="1575815" cy="10530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223641" y="3760470"/>
            <a:ext cx="1344295" cy="636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214629">
              <a:lnSpc>
                <a:spcPts val="2420"/>
              </a:lnSpc>
            </a:pPr>
            <a:r>
              <a:rPr dirty="0" sz="2200" spc="-25" b="1">
                <a:latin typeface="Calibri"/>
                <a:cs typeface="Calibri"/>
              </a:rPr>
              <a:t>Volume  </a:t>
            </a:r>
            <a:r>
              <a:rPr dirty="0" sz="2200" spc="-10" b="1">
                <a:latin typeface="Calibri"/>
                <a:cs typeface="Calibri"/>
              </a:rPr>
              <a:t>c</a:t>
            </a:r>
            <a:r>
              <a:rPr dirty="0" sz="2200" spc="-15" b="1">
                <a:latin typeface="Calibri"/>
                <a:cs typeface="Calibri"/>
              </a:rPr>
              <a:t>o</a:t>
            </a:r>
            <a:r>
              <a:rPr dirty="0" sz="2200" spc="-35" b="1">
                <a:latin typeface="Calibri"/>
                <a:cs typeface="Calibri"/>
              </a:rPr>
              <a:t>n</a:t>
            </a:r>
            <a:r>
              <a:rPr dirty="0" sz="2200" spc="-5" b="1">
                <a:latin typeface="Calibri"/>
                <a:cs typeface="Calibri"/>
              </a:rPr>
              <a:t>t</a:t>
            </a:r>
            <a:r>
              <a:rPr dirty="0" sz="2200" spc="-60" b="1">
                <a:latin typeface="Calibri"/>
                <a:cs typeface="Calibri"/>
              </a:rPr>
              <a:t>r</a:t>
            </a:r>
            <a:r>
              <a:rPr dirty="0" sz="2200" spc="-5" b="1">
                <a:latin typeface="Calibri"/>
                <a:cs typeface="Calibri"/>
              </a:rPr>
              <a:t>acti</a:t>
            </a:r>
            <a:r>
              <a:rPr dirty="0" sz="2200" spc="-20" b="1">
                <a:latin typeface="Calibri"/>
                <a:cs typeface="Calibri"/>
              </a:rPr>
              <a:t>o</a:t>
            </a:r>
            <a:r>
              <a:rPr dirty="0" sz="2200" spc="-5" b="1">
                <a:latin typeface="Calibri"/>
                <a:cs typeface="Calibri"/>
              </a:rPr>
              <a:t>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914900" y="1674876"/>
            <a:ext cx="2039620" cy="418465"/>
          </a:xfrm>
          <a:custGeom>
            <a:avLst/>
            <a:gdLst/>
            <a:ahLst/>
            <a:cxnLst/>
            <a:rect l="l" t="t" r="r" b="b"/>
            <a:pathLst>
              <a:path w="2039620" h="418464">
                <a:moveTo>
                  <a:pt x="0" y="0"/>
                </a:moveTo>
                <a:lnTo>
                  <a:pt x="0" y="209169"/>
                </a:lnTo>
                <a:lnTo>
                  <a:pt x="2039620" y="209169"/>
                </a:lnTo>
                <a:lnTo>
                  <a:pt x="2039620" y="418338"/>
                </a:lnTo>
              </a:path>
            </a:pathLst>
          </a:custGeom>
          <a:ln w="25400">
            <a:solidFill>
              <a:srgbClr val="4E854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166103" y="2089404"/>
            <a:ext cx="1577340" cy="10530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6303390" y="2261996"/>
            <a:ext cx="1303655" cy="6705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2535"/>
              </a:lnSpc>
            </a:pPr>
            <a:r>
              <a:rPr dirty="0" sz="2200" spc="-10" b="1">
                <a:latin typeface="Calibri"/>
                <a:cs typeface="Calibri"/>
              </a:rPr>
              <a:t>Osmolarity</a:t>
            </a:r>
            <a:endParaRPr sz="2200">
              <a:latin typeface="Calibri"/>
              <a:cs typeface="Calibri"/>
            </a:endParaRPr>
          </a:p>
          <a:p>
            <a:pPr algn="ctr">
              <a:lnSpc>
                <a:spcPts val="2535"/>
              </a:lnSpc>
            </a:pPr>
            <a:r>
              <a:rPr dirty="0" sz="2200" spc="-10" b="1">
                <a:latin typeface="Calibri"/>
                <a:cs typeface="Calibri"/>
              </a:rPr>
              <a:t>change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934709" y="3139185"/>
            <a:ext cx="1019810" cy="418465"/>
          </a:xfrm>
          <a:custGeom>
            <a:avLst/>
            <a:gdLst/>
            <a:ahLst/>
            <a:cxnLst/>
            <a:rect l="l" t="t" r="r" b="b"/>
            <a:pathLst>
              <a:path w="1019809" h="418464">
                <a:moveTo>
                  <a:pt x="1019810" y="0"/>
                </a:moveTo>
                <a:lnTo>
                  <a:pt x="1019810" y="209168"/>
                </a:lnTo>
                <a:lnTo>
                  <a:pt x="0" y="209168"/>
                </a:lnTo>
                <a:lnTo>
                  <a:pt x="0" y="418338"/>
                </a:lnTo>
              </a:path>
            </a:pathLst>
          </a:custGeom>
          <a:ln w="25400">
            <a:solidFill>
              <a:srgbClr val="5F477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146547" y="3553967"/>
            <a:ext cx="1575816" cy="10530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5303265" y="3760470"/>
            <a:ext cx="1264285" cy="636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228600">
              <a:lnSpc>
                <a:spcPts val="2420"/>
              </a:lnSpc>
            </a:pPr>
            <a:r>
              <a:rPr dirty="0" sz="2200" spc="-5" b="1">
                <a:latin typeface="Calibri"/>
                <a:cs typeface="Calibri"/>
              </a:rPr>
              <a:t>Hyper-  </a:t>
            </a:r>
            <a:r>
              <a:rPr dirty="0" sz="2200" spc="-5" b="1">
                <a:latin typeface="Calibri"/>
                <a:cs typeface="Calibri"/>
              </a:rPr>
              <a:t>osm</a:t>
            </a:r>
            <a:r>
              <a:rPr dirty="0" sz="2200" spc="-20" b="1">
                <a:latin typeface="Calibri"/>
                <a:cs typeface="Calibri"/>
              </a:rPr>
              <a:t>o</a:t>
            </a:r>
            <a:r>
              <a:rPr dirty="0" sz="2200" spc="-5" b="1">
                <a:latin typeface="Calibri"/>
                <a:cs typeface="Calibri"/>
              </a:rPr>
              <a:t>lari</a:t>
            </a:r>
            <a:r>
              <a:rPr dirty="0" sz="2200" spc="-20" b="1">
                <a:latin typeface="Calibri"/>
                <a:cs typeface="Calibri"/>
              </a:rPr>
              <a:t>t</a:t>
            </a:r>
            <a:r>
              <a:rPr dirty="0" sz="2200" spc="-5" b="1">
                <a:latin typeface="Calibri"/>
                <a:cs typeface="Calibri"/>
              </a:rPr>
              <a:t>y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954519" y="3139185"/>
            <a:ext cx="1019810" cy="418465"/>
          </a:xfrm>
          <a:custGeom>
            <a:avLst/>
            <a:gdLst/>
            <a:ahLst/>
            <a:cxnLst/>
            <a:rect l="l" t="t" r="r" b="b"/>
            <a:pathLst>
              <a:path w="1019809" h="418464">
                <a:moveTo>
                  <a:pt x="0" y="0"/>
                </a:moveTo>
                <a:lnTo>
                  <a:pt x="0" y="209168"/>
                </a:lnTo>
                <a:lnTo>
                  <a:pt x="1019809" y="209168"/>
                </a:lnTo>
                <a:lnTo>
                  <a:pt x="1019809" y="418338"/>
                </a:lnTo>
              </a:path>
            </a:pathLst>
          </a:custGeom>
          <a:ln w="25399">
            <a:solidFill>
              <a:srgbClr val="5F477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185659" y="3553967"/>
            <a:ext cx="1577340" cy="10530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7343013" y="3760470"/>
            <a:ext cx="1264920" cy="636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273050">
              <a:lnSpc>
                <a:spcPts val="2420"/>
              </a:lnSpc>
            </a:pPr>
            <a:r>
              <a:rPr dirty="0" sz="2200" spc="-5" b="1">
                <a:latin typeface="Calibri"/>
                <a:cs typeface="Calibri"/>
              </a:rPr>
              <a:t>Hypo-  </a:t>
            </a:r>
            <a:r>
              <a:rPr dirty="0" sz="2200" spc="-5" b="1">
                <a:latin typeface="Calibri"/>
                <a:cs typeface="Calibri"/>
              </a:rPr>
              <a:t>osmol</a:t>
            </a:r>
            <a:r>
              <a:rPr dirty="0" sz="2200" spc="-20" b="1">
                <a:latin typeface="Calibri"/>
                <a:cs typeface="Calibri"/>
              </a:rPr>
              <a:t>a</a:t>
            </a:r>
            <a:r>
              <a:rPr dirty="0" sz="2200" spc="-10" b="1">
                <a:latin typeface="Calibri"/>
                <a:cs typeface="Calibri"/>
              </a:rPr>
              <a:t>rity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990600" y="4724402"/>
            <a:ext cx="1676400" cy="2062480"/>
          </a:xfrm>
          <a:custGeom>
            <a:avLst/>
            <a:gdLst/>
            <a:ahLst/>
            <a:cxnLst/>
            <a:rect l="l" t="t" r="r" b="b"/>
            <a:pathLst>
              <a:path w="1676400" h="2062479">
                <a:moveTo>
                  <a:pt x="0" y="2062099"/>
                </a:moveTo>
                <a:lnTo>
                  <a:pt x="1676400" y="2062099"/>
                </a:lnTo>
                <a:lnTo>
                  <a:pt x="1676400" y="0"/>
                </a:lnTo>
                <a:lnTo>
                  <a:pt x="0" y="0"/>
                </a:lnTo>
                <a:lnTo>
                  <a:pt x="0" y="20620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990600" y="4724402"/>
            <a:ext cx="1676400" cy="2062480"/>
          </a:xfrm>
          <a:prstGeom prst="rect">
            <a:avLst/>
          </a:prstGeom>
          <a:solidFill>
            <a:srgbClr val="FFFFFF"/>
          </a:solidFill>
          <a:ln w="25400">
            <a:solidFill>
              <a:srgbClr val="5F4778"/>
            </a:solidFill>
          </a:ln>
        </p:spPr>
        <p:txBody>
          <a:bodyPr wrap="square" lIns="0" tIns="21590" rIns="0" bIns="0" rtlCol="0" vert="horz">
            <a:spAutoFit/>
          </a:bodyPr>
          <a:lstStyle/>
          <a:p>
            <a:pPr algn="ctr" marL="140335" marR="133985">
              <a:lnSpc>
                <a:spcPct val="100000"/>
              </a:lnSpc>
              <a:spcBef>
                <a:spcPts val="170"/>
              </a:spcBef>
            </a:pPr>
            <a:r>
              <a:rPr dirty="0" sz="1600" spc="-10">
                <a:latin typeface="Calibri"/>
                <a:cs typeface="Calibri"/>
              </a:rPr>
              <a:t>Decrease output  (kidney failure,  </a:t>
            </a:r>
            <a:r>
              <a:rPr dirty="0" sz="1600" spc="-5">
                <a:latin typeface="Calibri"/>
                <a:cs typeface="Calibri"/>
              </a:rPr>
              <a:t>SIADH)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algn="ctr" marL="238125" marR="233045">
              <a:lnSpc>
                <a:spcPct val="100000"/>
              </a:lnSpc>
              <a:spcBef>
                <a:spcPts val="5"/>
              </a:spcBef>
            </a:pPr>
            <a:r>
              <a:rPr dirty="0" sz="1600" spc="-10">
                <a:latin typeface="Calibri"/>
                <a:cs typeface="Calibri"/>
              </a:rPr>
              <a:t>Increase </a:t>
            </a:r>
            <a:r>
              <a:rPr dirty="0" sz="1600" spc="-5">
                <a:latin typeface="Calibri"/>
                <a:cs typeface="Calibri"/>
              </a:rPr>
              <a:t>input  (Infusion </a:t>
            </a:r>
            <a:r>
              <a:rPr dirty="0" sz="1600" spc="-10">
                <a:latin typeface="Calibri"/>
                <a:cs typeface="Calibri"/>
              </a:rPr>
              <a:t>of  </a:t>
            </a:r>
            <a:r>
              <a:rPr dirty="0" sz="1600" spc="-15">
                <a:latin typeface="Calibri"/>
                <a:cs typeface="Calibri"/>
              </a:rPr>
              <a:t>excessive </a:t>
            </a:r>
            <a:r>
              <a:rPr dirty="0" sz="1600" spc="-5">
                <a:latin typeface="Calibri"/>
                <a:cs typeface="Calibri"/>
              </a:rPr>
              <a:t>IV  fluids)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048000" y="4724437"/>
            <a:ext cx="1676400" cy="1816100"/>
          </a:xfrm>
          <a:custGeom>
            <a:avLst/>
            <a:gdLst/>
            <a:ahLst/>
            <a:cxnLst/>
            <a:rect l="l" t="t" r="r" b="b"/>
            <a:pathLst>
              <a:path w="1676400" h="1816100">
                <a:moveTo>
                  <a:pt x="0" y="1815845"/>
                </a:moveTo>
                <a:lnTo>
                  <a:pt x="1676400" y="1815845"/>
                </a:lnTo>
                <a:lnTo>
                  <a:pt x="1676400" y="0"/>
                </a:lnTo>
                <a:lnTo>
                  <a:pt x="0" y="0"/>
                </a:lnTo>
                <a:lnTo>
                  <a:pt x="0" y="18158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3048000" y="4724437"/>
            <a:ext cx="1676400" cy="1816100"/>
          </a:xfrm>
          <a:prstGeom prst="rect">
            <a:avLst/>
          </a:prstGeom>
          <a:ln w="25400">
            <a:solidFill>
              <a:srgbClr val="5F4778"/>
            </a:solidFill>
          </a:ln>
        </p:spPr>
        <p:txBody>
          <a:bodyPr wrap="square" lIns="0" tIns="21590" rIns="0" bIns="0" rtlCol="0" vert="horz">
            <a:spAutoFit/>
          </a:bodyPr>
          <a:lstStyle/>
          <a:p>
            <a:pPr algn="ctr" marL="173990" marR="168910">
              <a:lnSpc>
                <a:spcPct val="100000"/>
              </a:lnSpc>
              <a:spcBef>
                <a:spcPts val="170"/>
              </a:spcBef>
            </a:pPr>
            <a:r>
              <a:rPr dirty="0" sz="1600" spc="-10">
                <a:latin typeface="Calibri"/>
                <a:cs typeface="Calibri"/>
              </a:rPr>
              <a:t>Increase output  (diarrhea,  </a:t>
            </a:r>
            <a:r>
              <a:rPr dirty="0" sz="1600" spc="-5">
                <a:latin typeface="Calibri"/>
                <a:cs typeface="Calibri"/>
              </a:rPr>
              <a:t>vomiting,  </a:t>
            </a:r>
            <a:r>
              <a:rPr dirty="0" sz="1600" spc="-10">
                <a:latin typeface="Calibri"/>
                <a:cs typeface="Calibri"/>
              </a:rPr>
              <a:t>diuretics)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algn="ctr" marL="204470" marR="197485">
              <a:lnSpc>
                <a:spcPct val="100000"/>
              </a:lnSpc>
            </a:pPr>
            <a:r>
              <a:rPr dirty="0" sz="1600" spc="-10">
                <a:latin typeface="Calibri"/>
                <a:cs typeface="Calibri"/>
              </a:rPr>
              <a:t>Decrease </a:t>
            </a:r>
            <a:r>
              <a:rPr dirty="0" sz="1600" spc="-5">
                <a:latin typeface="Calibri"/>
                <a:cs typeface="Calibri"/>
              </a:rPr>
              <a:t>input  </a:t>
            </a:r>
            <a:r>
              <a:rPr dirty="0" sz="1600" spc="-10">
                <a:latin typeface="Calibri"/>
                <a:cs typeface="Calibri"/>
              </a:rPr>
              <a:t>(low</a:t>
            </a:r>
            <a:r>
              <a:rPr dirty="0" sz="1600" spc="-7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intake)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181600" y="4754879"/>
            <a:ext cx="1676400" cy="1569720"/>
          </a:xfrm>
          <a:prstGeom prst="rect">
            <a:avLst/>
          </a:prstGeom>
          <a:ln w="25400">
            <a:solidFill>
              <a:srgbClr val="5F4778"/>
            </a:solidFill>
          </a:ln>
        </p:spPr>
        <p:txBody>
          <a:bodyPr wrap="square" lIns="0" tIns="21590" rIns="0" bIns="0" rtlCol="0" vert="horz">
            <a:spAutoFit/>
          </a:bodyPr>
          <a:lstStyle/>
          <a:p>
            <a:pPr algn="ctr" marL="273685" marR="266065">
              <a:lnSpc>
                <a:spcPct val="100000"/>
              </a:lnSpc>
              <a:spcBef>
                <a:spcPts val="170"/>
              </a:spcBef>
            </a:pPr>
            <a:r>
              <a:rPr dirty="0" sz="1600" spc="-10">
                <a:latin typeface="Calibri"/>
                <a:cs typeface="Calibri"/>
              </a:rPr>
              <a:t>Excessive </a:t>
            </a:r>
            <a:r>
              <a:rPr dirty="0" sz="1600" spc="-5">
                <a:latin typeface="Calibri"/>
                <a:cs typeface="Calibri"/>
              </a:rPr>
              <a:t>salt  </a:t>
            </a:r>
            <a:r>
              <a:rPr dirty="0" sz="1600" spc="-20">
                <a:latin typeface="Calibri"/>
                <a:cs typeface="Calibri"/>
              </a:rPr>
              <a:t>intake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algn="ctr" marL="279400" marR="271145">
              <a:lnSpc>
                <a:spcPct val="100000"/>
              </a:lnSpc>
              <a:spcBef>
                <a:spcPts val="5"/>
              </a:spcBef>
            </a:pPr>
            <a:r>
              <a:rPr dirty="0" sz="1600" spc="-10">
                <a:latin typeface="Calibri"/>
                <a:cs typeface="Calibri"/>
              </a:rPr>
              <a:t>Loss </a:t>
            </a:r>
            <a:r>
              <a:rPr dirty="0" sz="1600" spc="-5">
                <a:latin typeface="Calibri"/>
                <a:cs typeface="Calibri"/>
              </a:rPr>
              <a:t>of </a:t>
            </a:r>
            <a:r>
              <a:rPr dirty="0" sz="1600" spc="-10">
                <a:latin typeface="Calibri"/>
                <a:cs typeface="Calibri"/>
              </a:rPr>
              <a:t>water  </a:t>
            </a:r>
            <a:r>
              <a:rPr dirty="0" sz="1600" spc="-15">
                <a:latin typeface="Calibri"/>
                <a:cs typeface="Calibri"/>
              </a:rPr>
              <a:t>more </a:t>
            </a:r>
            <a:r>
              <a:rPr dirty="0" sz="1600" spc="-5">
                <a:latin typeface="Calibri"/>
                <a:cs typeface="Calibri"/>
              </a:rPr>
              <a:t>than  </a:t>
            </a:r>
            <a:r>
              <a:rPr dirty="0" sz="1600" spc="-10">
                <a:latin typeface="Calibri"/>
                <a:cs typeface="Calibri"/>
              </a:rPr>
              <a:t>solutes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162800" y="4724336"/>
            <a:ext cx="1676400" cy="1569720"/>
          </a:xfrm>
          <a:prstGeom prst="rect">
            <a:avLst/>
          </a:prstGeom>
          <a:ln w="25400">
            <a:solidFill>
              <a:srgbClr val="5F4778"/>
            </a:solidFill>
          </a:ln>
        </p:spPr>
        <p:txBody>
          <a:bodyPr wrap="square" lIns="0" tIns="21590" rIns="0" bIns="0" rtlCol="0" vert="horz">
            <a:spAutoFit/>
          </a:bodyPr>
          <a:lstStyle/>
          <a:p>
            <a:pPr algn="ctr" marL="267970" marR="257175" indent="-1905">
              <a:lnSpc>
                <a:spcPct val="100000"/>
              </a:lnSpc>
              <a:spcBef>
                <a:spcPts val="170"/>
              </a:spcBef>
            </a:pPr>
            <a:r>
              <a:rPr dirty="0" sz="1600" spc="-10">
                <a:latin typeface="Calibri"/>
                <a:cs typeface="Calibri"/>
              </a:rPr>
              <a:t>Loss </a:t>
            </a:r>
            <a:r>
              <a:rPr dirty="0" sz="1600" spc="-5">
                <a:latin typeface="Calibri"/>
                <a:cs typeface="Calibri"/>
              </a:rPr>
              <a:t>of salts  </a:t>
            </a:r>
            <a:r>
              <a:rPr dirty="0" sz="1600" spc="-10">
                <a:latin typeface="Calibri"/>
                <a:cs typeface="Calibri"/>
              </a:rPr>
              <a:t>(diuretics)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algn="ctr" marL="191770" marR="183515" indent="1905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latin typeface="Calibri"/>
                <a:cs typeface="Calibri"/>
              </a:rPr>
              <a:t>Gain </a:t>
            </a:r>
            <a:r>
              <a:rPr dirty="0" sz="1600" spc="-5">
                <a:latin typeface="Calibri"/>
                <a:cs typeface="Calibri"/>
              </a:rPr>
              <a:t>of </a:t>
            </a:r>
            <a:r>
              <a:rPr dirty="0" sz="1600" spc="-10">
                <a:latin typeface="Calibri"/>
                <a:cs typeface="Calibri"/>
              </a:rPr>
              <a:t>water  </a:t>
            </a:r>
            <a:r>
              <a:rPr dirty="0" sz="1600" spc="-15">
                <a:latin typeface="Calibri"/>
                <a:cs typeface="Calibri"/>
              </a:rPr>
              <a:t>more </a:t>
            </a:r>
            <a:r>
              <a:rPr dirty="0" sz="1600" spc="-5">
                <a:latin typeface="Calibri"/>
                <a:cs typeface="Calibri"/>
              </a:rPr>
              <a:t>than  </a:t>
            </a:r>
            <a:r>
              <a:rPr dirty="0" sz="1600" spc="-10">
                <a:latin typeface="Calibri"/>
                <a:cs typeface="Calibri"/>
              </a:rPr>
              <a:t>solutes</a:t>
            </a:r>
            <a:r>
              <a:rPr dirty="0" sz="1600" spc="-6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(SIADH)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173473" y="2545715"/>
            <a:ext cx="1531620" cy="5734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b="1" i="1">
                <a:solidFill>
                  <a:srgbClr val="FF0000"/>
                </a:solidFill>
                <a:latin typeface="Calibri"/>
                <a:cs typeface="Calibri"/>
              </a:rPr>
              <a:t>Commonly</a:t>
            </a:r>
            <a:r>
              <a:rPr dirty="0" sz="1800" spc="-95" b="1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 i="1">
                <a:solidFill>
                  <a:srgbClr val="FF0000"/>
                </a:solidFill>
                <a:latin typeface="Calibri"/>
                <a:cs typeface="Calibri"/>
              </a:rPr>
              <a:t>both</a:t>
            </a:r>
            <a:endParaRPr sz="1800">
              <a:latin typeface="Calibri"/>
              <a:cs typeface="Calibri"/>
            </a:endParaRPr>
          </a:p>
          <a:p>
            <a:pPr marL="74930">
              <a:lnSpc>
                <a:spcPct val="100000"/>
              </a:lnSpc>
            </a:pPr>
            <a:r>
              <a:rPr dirty="0" sz="1800" spc="-5" b="1" i="1">
                <a:solidFill>
                  <a:srgbClr val="FF0000"/>
                </a:solidFill>
                <a:latin typeface="Calibri"/>
                <a:cs typeface="Calibri"/>
              </a:rPr>
              <a:t>occur</a:t>
            </a:r>
            <a:r>
              <a:rPr dirty="0" sz="1800" spc="-70" b="1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10" b="1" i="1">
                <a:solidFill>
                  <a:srgbClr val="FF0000"/>
                </a:solidFill>
                <a:latin typeface="Calibri"/>
                <a:cs typeface="Calibri"/>
              </a:rPr>
              <a:t>together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210435">
              <a:lnSpc>
                <a:spcPct val="100000"/>
              </a:lnSpc>
            </a:pPr>
            <a:r>
              <a:rPr dirty="0"/>
              <a:t>Body </a:t>
            </a:r>
            <a:r>
              <a:rPr dirty="0" spc="5"/>
              <a:t>Fluid</a:t>
            </a:r>
            <a:r>
              <a:rPr dirty="0" spc="-100"/>
              <a:t> </a:t>
            </a:r>
            <a:r>
              <a:rPr dirty="0" spc="-5"/>
              <a:t>Imbalance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725805" marR="5080" indent="-105410">
              <a:lnSpc>
                <a:spcPct val="100000"/>
              </a:lnSpc>
            </a:pPr>
            <a:r>
              <a:rPr dirty="0" spc="10"/>
              <a:t>What </a:t>
            </a:r>
            <a:r>
              <a:rPr dirty="0" spc="20"/>
              <a:t>are </a:t>
            </a:r>
            <a:r>
              <a:rPr dirty="0"/>
              <a:t>the </a:t>
            </a:r>
            <a:r>
              <a:rPr dirty="0" spc="-15"/>
              <a:t>feedback</a:t>
            </a:r>
            <a:r>
              <a:rPr dirty="0" spc="-100"/>
              <a:t> </a:t>
            </a:r>
            <a:r>
              <a:rPr dirty="0" spc="-5"/>
              <a:t>mechanisms  </a:t>
            </a:r>
            <a:r>
              <a:rPr dirty="0"/>
              <a:t>operating in Fluid balance</a:t>
            </a:r>
            <a:r>
              <a:rPr dirty="0" spc="-60"/>
              <a:t> </a:t>
            </a:r>
            <a:r>
              <a:rPr dirty="0" spc="5"/>
              <a:t>control?</a:t>
            </a:r>
          </a:p>
        </p:txBody>
      </p:sp>
      <p:sp>
        <p:nvSpPr>
          <p:cNvPr id="3" name="object 3"/>
          <p:cNvSpPr/>
          <p:nvPr/>
        </p:nvSpPr>
        <p:spPr>
          <a:xfrm>
            <a:off x="1115618" y="1219200"/>
            <a:ext cx="7560945" cy="0"/>
          </a:xfrm>
          <a:custGeom>
            <a:avLst/>
            <a:gdLst/>
            <a:ahLst/>
            <a:cxnLst/>
            <a:rect l="l" t="t" r="r" b="b"/>
            <a:pathLst>
              <a:path w="7560945" h="0">
                <a:moveTo>
                  <a:pt x="0" y="0"/>
                </a:moveTo>
                <a:lnTo>
                  <a:pt x="7560894" y="0"/>
                </a:lnTo>
              </a:path>
            </a:pathLst>
          </a:custGeom>
          <a:ln w="38100">
            <a:solidFill>
              <a:srgbClr val="9933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533525" y="1676400"/>
            <a:ext cx="6482080" cy="487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571500"/>
            <a:ext cx="76200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0672" y="3180588"/>
            <a:ext cx="2923031" cy="603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600" y="1447800"/>
            <a:ext cx="3581400" cy="3886200"/>
          </a:xfrm>
          <a:prstGeom prst="rect">
            <a:avLst/>
          </a:prstGeom>
          <a:ln w="9525">
            <a:solidFill>
              <a:srgbClr val="943735"/>
            </a:solidFill>
          </a:ln>
        </p:spPr>
        <p:txBody>
          <a:bodyPr wrap="square" lIns="0" tIns="17780" rIns="0" bIns="0" rtlCol="0" vert="horz">
            <a:spAutoFit/>
          </a:bodyPr>
          <a:lstStyle/>
          <a:p>
            <a:pPr marL="429259" marR="300355" indent="-342265">
              <a:lnSpc>
                <a:spcPct val="90000"/>
              </a:lnSpc>
              <a:spcBef>
                <a:spcPts val="140"/>
              </a:spcBef>
              <a:buFont typeface="Arial"/>
              <a:buChar char="•"/>
              <a:tabLst>
                <a:tab pos="429259" algn="l"/>
                <a:tab pos="429895" algn="l"/>
              </a:tabLst>
            </a:pPr>
            <a:r>
              <a:rPr dirty="0" sz="2800" spc="-5">
                <a:latin typeface="Calibri"/>
                <a:cs typeface="Calibri"/>
              </a:rPr>
              <a:t>All </a:t>
            </a:r>
            <a:r>
              <a:rPr dirty="0" sz="2800" spc="-10">
                <a:latin typeface="Calibri"/>
                <a:cs typeface="Calibri"/>
              </a:rPr>
              <a:t>body </a:t>
            </a:r>
            <a:r>
              <a:rPr dirty="0" sz="2800" spc="-5">
                <a:latin typeface="Calibri"/>
                <a:cs typeface="Calibri"/>
              </a:rPr>
              <a:t>cells </a:t>
            </a:r>
            <a:r>
              <a:rPr dirty="0" sz="2800" spc="-15">
                <a:latin typeface="Calibri"/>
                <a:cs typeface="Calibri"/>
              </a:rPr>
              <a:t>live </a:t>
            </a:r>
            <a:r>
              <a:rPr dirty="0" sz="2800" spc="-5">
                <a:latin typeface="Calibri"/>
                <a:cs typeface="Calibri"/>
              </a:rPr>
              <a:t>in  the </a:t>
            </a:r>
            <a:r>
              <a:rPr dirty="0" sz="2800" spc="-10">
                <a:latin typeface="Calibri"/>
                <a:cs typeface="Calibri"/>
              </a:rPr>
              <a:t>same  </a:t>
            </a:r>
            <a:r>
              <a:rPr dirty="0" sz="2800" spc="-20">
                <a:latin typeface="Calibri"/>
                <a:cs typeface="Calibri"/>
              </a:rPr>
              <a:t>environment </a:t>
            </a:r>
            <a:r>
              <a:rPr dirty="0" sz="2800" spc="-65">
                <a:latin typeface="Calibri"/>
                <a:cs typeface="Calibri"/>
              </a:rPr>
              <a:t>→ECF.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3800">
              <a:latin typeface="Times New Roman"/>
              <a:cs typeface="Times New Roman"/>
            </a:endParaRPr>
          </a:p>
          <a:p>
            <a:pPr marL="429259" marR="478790" indent="-342265">
              <a:lnSpc>
                <a:spcPct val="90000"/>
              </a:lnSpc>
              <a:buFont typeface="Arial"/>
              <a:buChar char="•"/>
              <a:tabLst>
                <a:tab pos="429259" algn="l"/>
                <a:tab pos="429895" algn="l"/>
              </a:tabLst>
            </a:pPr>
            <a:r>
              <a:rPr dirty="0" sz="2800" spc="-10">
                <a:latin typeface="Calibri"/>
                <a:cs typeface="Calibri"/>
              </a:rPr>
              <a:t>The skin </a:t>
            </a:r>
            <a:r>
              <a:rPr dirty="0" sz="2800" spc="-20">
                <a:latin typeface="Calibri"/>
                <a:cs typeface="Calibri"/>
              </a:rPr>
              <a:t>separates  </a:t>
            </a:r>
            <a:r>
              <a:rPr dirty="0" sz="2800" spc="-10">
                <a:latin typeface="Calibri"/>
                <a:cs typeface="Calibri"/>
              </a:rPr>
              <a:t>this </a:t>
            </a:r>
            <a:r>
              <a:rPr dirty="0" sz="2800" spc="-20">
                <a:latin typeface="Calibri"/>
                <a:cs typeface="Calibri"/>
              </a:rPr>
              <a:t>environment  from </a:t>
            </a:r>
            <a:r>
              <a:rPr dirty="0" sz="2800" spc="-5">
                <a:latin typeface="Calibri"/>
                <a:cs typeface="Calibri"/>
              </a:rPr>
              <a:t>the </a:t>
            </a:r>
            <a:r>
              <a:rPr dirty="0" sz="2800" spc="-10">
                <a:latin typeface="Calibri"/>
                <a:cs typeface="Calibri"/>
              </a:rPr>
              <a:t>outside  world (external  </a:t>
            </a:r>
            <a:r>
              <a:rPr dirty="0" sz="2800" spc="-15">
                <a:latin typeface="Calibri"/>
                <a:cs typeface="Calibri"/>
              </a:rPr>
              <a:t>environment).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04681" y="6439814"/>
            <a:ext cx="102870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24400" y="1371600"/>
            <a:ext cx="4343400" cy="449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66800" y="5983071"/>
            <a:ext cx="5608192" cy="6463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66800" y="6629400"/>
            <a:ext cx="5608320" cy="0"/>
          </a:xfrm>
          <a:custGeom>
            <a:avLst/>
            <a:gdLst/>
            <a:ahLst/>
            <a:cxnLst/>
            <a:rect l="l" t="t" r="r" b="b"/>
            <a:pathLst>
              <a:path w="5608320" h="0">
                <a:moveTo>
                  <a:pt x="0" y="0"/>
                </a:moveTo>
                <a:lnTo>
                  <a:pt x="5608192" y="0"/>
                </a:lnTo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66800" y="5983071"/>
            <a:ext cx="0" cy="646430"/>
          </a:xfrm>
          <a:custGeom>
            <a:avLst/>
            <a:gdLst/>
            <a:ahLst/>
            <a:cxnLst/>
            <a:rect l="l" t="t" r="r" b="b"/>
            <a:pathLst>
              <a:path w="0" h="646429">
                <a:moveTo>
                  <a:pt x="0" y="0"/>
                </a:moveTo>
                <a:lnTo>
                  <a:pt x="0" y="646328"/>
                </a:lnTo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674993" y="5983071"/>
            <a:ext cx="0" cy="646430"/>
          </a:xfrm>
          <a:custGeom>
            <a:avLst/>
            <a:gdLst/>
            <a:ahLst/>
            <a:cxnLst/>
            <a:rect l="l" t="t" r="r" b="b"/>
            <a:pathLst>
              <a:path w="0" h="646429">
                <a:moveTo>
                  <a:pt x="0" y="646328"/>
                </a:moveTo>
                <a:lnTo>
                  <a:pt x="0" y="0"/>
                </a:lnTo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66800" y="5983071"/>
            <a:ext cx="5608192" cy="6463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66800" y="5983071"/>
            <a:ext cx="5608320" cy="646430"/>
          </a:xfrm>
          <a:custGeom>
            <a:avLst/>
            <a:gdLst/>
            <a:ahLst/>
            <a:cxnLst/>
            <a:rect l="l" t="t" r="r" b="b"/>
            <a:pathLst>
              <a:path w="5608320" h="646429">
                <a:moveTo>
                  <a:pt x="0" y="646328"/>
                </a:moveTo>
                <a:lnTo>
                  <a:pt x="5608192" y="646328"/>
                </a:lnTo>
                <a:lnTo>
                  <a:pt x="5608192" y="0"/>
                </a:lnTo>
                <a:lnTo>
                  <a:pt x="0" y="0"/>
                </a:lnTo>
                <a:lnTo>
                  <a:pt x="0" y="646328"/>
                </a:lnTo>
                <a:close/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213103" y="6141720"/>
            <a:ext cx="5213604" cy="3246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53846" y="90170"/>
            <a:ext cx="7435215" cy="66357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200" spc="35"/>
              <a:t>The </a:t>
            </a:r>
            <a:r>
              <a:rPr dirty="0" sz="4200" spc="15"/>
              <a:t>Internal</a:t>
            </a:r>
            <a:r>
              <a:rPr dirty="0" sz="4200" spc="-55"/>
              <a:t> </a:t>
            </a:r>
            <a:r>
              <a:rPr dirty="0" sz="4200" spc="-10"/>
              <a:t>environment</a:t>
            </a:r>
            <a:endParaRPr sz="4200"/>
          </a:p>
        </p:txBody>
      </p:sp>
      <p:sp>
        <p:nvSpPr>
          <p:cNvPr id="13" name="object 13"/>
          <p:cNvSpPr/>
          <p:nvPr/>
        </p:nvSpPr>
        <p:spPr>
          <a:xfrm>
            <a:off x="1295400" y="990600"/>
            <a:ext cx="7162800" cy="0"/>
          </a:xfrm>
          <a:custGeom>
            <a:avLst/>
            <a:gdLst/>
            <a:ahLst/>
            <a:cxnLst/>
            <a:rect l="l" t="t" r="r" b="b"/>
            <a:pathLst>
              <a:path w="7162800" h="0">
                <a:moveTo>
                  <a:pt x="0" y="0"/>
                </a:moveTo>
                <a:lnTo>
                  <a:pt x="7162800" y="0"/>
                </a:lnTo>
              </a:path>
            </a:pathLst>
          </a:custGeom>
          <a:ln w="38100">
            <a:solidFill>
              <a:srgbClr val="943735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29768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31594" y="764743"/>
            <a:ext cx="7129145" cy="5904865"/>
          </a:xfrm>
          <a:custGeom>
            <a:avLst/>
            <a:gdLst/>
            <a:ahLst/>
            <a:cxnLst/>
            <a:rect l="l" t="t" r="r" b="b"/>
            <a:pathLst>
              <a:path w="7129145" h="5904865">
                <a:moveTo>
                  <a:pt x="0" y="5904611"/>
                </a:moveTo>
                <a:lnTo>
                  <a:pt x="7128764" y="5904611"/>
                </a:lnTo>
                <a:lnTo>
                  <a:pt x="7128764" y="0"/>
                </a:lnTo>
                <a:lnTo>
                  <a:pt x="0" y="0"/>
                </a:lnTo>
                <a:lnTo>
                  <a:pt x="0" y="5904611"/>
                </a:lnTo>
                <a:close/>
              </a:path>
            </a:pathLst>
          </a:custGeom>
          <a:solidFill>
            <a:srgbClr val="D5EA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31594" y="764743"/>
            <a:ext cx="7129145" cy="5904865"/>
          </a:xfrm>
          <a:custGeom>
            <a:avLst/>
            <a:gdLst/>
            <a:ahLst/>
            <a:cxnLst/>
            <a:rect l="l" t="t" r="r" b="b"/>
            <a:pathLst>
              <a:path w="7129145" h="5904865">
                <a:moveTo>
                  <a:pt x="0" y="5904611"/>
                </a:moveTo>
                <a:lnTo>
                  <a:pt x="7128764" y="5904611"/>
                </a:lnTo>
                <a:lnTo>
                  <a:pt x="7128764" y="0"/>
                </a:lnTo>
                <a:lnTo>
                  <a:pt x="0" y="0"/>
                </a:lnTo>
                <a:lnTo>
                  <a:pt x="0" y="5904611"/>
                </a:lnTo>
                <a:close/>
              </a:path>
            </a:pathLst>
          </a:custGeom>
          <a:ln w="25399">
            <a:solidFill>
              <a:srgbClr val="C4E0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755392" y="1972055"/>
            <a:ext cx="3921252" cy="26258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488435" y="2993135"/>
            <a:ext cx="1086612" cy="8717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587746" y="3063240"/>
            <a:ext cx="1218565" cy="2990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 b="1">
                <a:latin typeface="Calibri"/>
                <a:cs typeface="Calibri"/>
              </a:rPr>
              <a:t>Energy</a:t>
            </a:r>
            <a:r>
              <a:rPr dirty="0" sz="1800" spc="-95" b="1">
                <a:latin typeface="Calibri"/>
                <a:cs typeface="Calibri"/>
              </a:rPr>
              <a:t> </a:t>
            </a:r>
            <a:r>
              <a:rPr dirty="0" sz="1800" spc="-35" b="1">
                <a:latin typeface="Calibri"/>
                <a:cs typeface="Calibri"/>
              </a:rPr>
              <a:t>(ATP)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896734" y="3121151"/>
            <a:ext cx="699770" cy="190500"/>
          </a:xfrm>
          <a:custGeom>
            <a:avLst/>
            <a:gdLst/>
            <a:ahLst/>
            <a:cxnLst/>
            <a:rect l="l" t="t" r="r" b="b"/>
            <a:pathLst>
              <a:path w="699770" h="190500">
                <a:moveTo>
                  <a:pt x="623443" y="95250"/>
                </a:moveTo>
                <a:lnTo>
                  <a:pt x="585343" y="190500"/>
                </a:lnTo>
                <a:lnTo>
                  <a:pt x="676783" y="114300"/>
                </a:lnTo>
                <a:lnTo>
                  <a:pt x="623443" y="114300"/>
                </a:lnTo>
                <a:lnTo>
                  <a:pt x="623443" y="95250"/>
                </a:lnTo>
                <a:close/>
              </a:path>
              <a:path w="699770" h="190500">
                <a:moveTo>
                  <a:pt x="615823" y="76200"/>
                </a:moveTo>
                <a:lnTo>
                  <a:pt x="0" y="76200"/>
                </a:lnTo>
                <a:lnTo>
                  <a:pt x="0" y="114300"/>
                </a:lnTo>
                <a:lnTo>
                  <a:pt x="615823" y="114300"/>
                </a:lnTo>
                <a:lnTo>
                  <a:pt x="623443" y="95250"/>
                </a:lnTo>
                <a:lnTo>
                  <a:pt x="615823" y="76200"/>
                </a:lnTo>
                <a:close/>
              </a:path>
              <a:path w="699770" h="190500">
                <a:moveTo>
                  <a:pt x="676783" y="76200"/>
                </a:moveTo>
                <a:lnTo>
                  <a:pt x="623443" y="76200"/>
                </a:lnTo>
                <a:lnTo>
                  <a:pt x="623443" y="114300"/>
                </a:lnTo>
                <a:lnTo>
                  <a:pt x="676783" y="114300"/>
                </a:lnTo>
                <a:lnTo>
                  <a:pt x="699643" y="95250"/>
                </a:lnTo>
                <a:lnTo>
                  <a:pt x="676783" y="76200"/>
                </a:lnTo>
                <a:close/>
              </a:path>
              <a:path w="699770" h="190500">
                <a:moveTo>
                  <a:pt x="585343" y="0"/>
                </a:moveTo>
                <a:lnTo>
                  <a:pt x="623443" y="95250"/>
                </a:lnTo>
                <a:lnTo>
                  <a:pt x="623443" y="76200"/>
                </a:lnTo>
                <a:lnTo>
                  <a:pt x="676783" y="76200"/>
                </a:lnTo>
                <a:lnTo>
                  <a:pt x="5853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7676133" y="3028188"/>
            <a:ext cx="537845" cy="298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75" b="1">
                <a:latin typeface="Calibri"/>
                <a:cs typeface="Calibri"/>
              </a:rPr>
              <a:t>W</a:t>
            </a:r>
            <a:r>
              <a:rPr dirty="0" sz="1800" b="1">
                <a:latin typeface="Calibri"/>
                <a:cs typeface="Calibri"/>
              </a:rPr>
              <a:t>ork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38140" y="5261102"/>
            <a:ext cx="775970" cy="5734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 b="1">
                <a:latin typeface="Calibri"/>
                <a:cs typeface="Calibri"/>
              </a:rPr>
              <a:t>Glucose</a:t>
            </a:r>
            <a:endParaRPr sz="1800">
              <a:latin typeface="Calibri"/>
              <a:cs typeface="Calibri"/>
            </a:endParaRPr>
          </a:p>
          <a:p>
            <a:pPr marL="32384">
              <a:lnSpc>
                <a:spcPct val="100000"/>
              </a:lnSpc>
            </a:pPr>
            <a:r>
              <a:rPr dirty="0" sz="1800" spc="-15" b="1">
                <a:latin typeface="Calibri"/>
                <a:cs typeface="Calibri"/>
              </a:rPr>
              <a:t>Oxygen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219572" y="4365116"/>
            <a:ext cx="190500" cy="864235"/>
          </a:xfrm>
          <a:custGeom>
            <a:avLst/>
            <a:gdLst/>
            <a:ahLst/>
            <a:cxnLst/>
            <a:rect l="l" t="t" r="r" b="b"/>
            <a:pathLst>
              <a:path w="190500" h="864235">
                <a:moveTo>
                  <a:pt x="95250" y="76199"/>
                </a:moveTo>
                <a:lnTo>
                  <a:pt x="76200" y="83819"/>
                </a:lnTo>
                <a:lnTo>
                  <a:pt x="76200" y="864107"/>
                </a:lnTo>
                <a:lnTo>
                  <a:pt x="114300" y="864107"/>
                </a:lnTo>
                <a:lnTo>
                  <a:pt x="114300" y="83819"/>
                </a:lnTo>
                <a:lnTo>
                  <a:pt x="95250" y="76199"/>
                </a:lnTo>
                <a:close/>
              </a:path>
              <a:path w="190500" h="864235">
                <a:moveTo>
                  <a:pt x="95250" y="0"/>
                </a:moveTo>
                <a:lnTo>
                  <a:pt x="0" y="114299"/>
                </a:lnTo>
                <a:lnTo>
                  <a:pt x="76200" y="83819"/>
                </a:lnTo>
                <a:lnTo>
                  <a:pt x="76200" y="76199"/>
                </a:lnTo>
                <a:lnTo>
                  <a:pt x="158750" y="76199"/>
                </a:lnTo>
                <a:lnTo>
                  <a:pt x="95250" y="0"/>
                </a:lnTo>
                <a:close/>
              </a:path>
              <a:path w="190500" h="864235">
                <a:moveTo>
                  <a:pt x="158750" y="76199"/>
                </a:moveTo>
                <a:lnTo>
                  <a:pt x="114300" y="76199"/>
                </a:lnTo>
                <a:lnTo>
                  <a:pt x="114300" y="83819"/>
                </a:lnTo>
                <a:lnTo>
                  <a:pt x="190500" y="114299"/>
                </a:lnTo>
                <a:lnTo>
                  <a:pt x="158750" y="76199"/>
                </a:lnTo>
                <a:close/>
              </a:path>
              <a:path w="190500" h="864235">
                <a:moveTo>
                  <a:pt x="95250" y="76199"/>
                </a:moveTo>
                <a:lnTo>
                  <a:pt x="76200" y="76199"/>
                </a:lnTo>
                <a:lnTo>
                  <a:pt x="76200" y="83819"/>
                </a:lnTo>
                <a:lnTo>
                  <a:pt x="95250" y="76199"/>
                </a:lnTo>
                <a:close/>
              </a:path>
              <a:path w="190500" h="864235">
                <a:moveTo>
                  <a:pt x="114300" y="76199"/>
                </a:moveTo>
                <a:lnTo>
                  <a:pt x="95250" y="76199"/>
                </a:lnTo>
                <a:lnTo>
                  <a:pt x="114300" y="83819"/>
                </a:lnTo>
                <a:lnTo>
                  <a:pt x="114300" y="761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4846065" y="3750309"/>
            <a:ext cx="919480" cy="5727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480" marR="5080" indent="-18415">
              <a:lnSpc>
                <a:spcPct val="100000"/>
              </a:lnSpc>
            </a:pPr>
            <a:r>
              <a:rPr dirty="0" sz="1800" spc="-5" b="1">
                <a:latin typeface="Calibri"/>
                <a:cs typeface="Calibri"/>
              </a:rPr>
              <a:t>Chemical  </a:t>
            </a:r>
            <a:r>
              <a:rPr dirty="0" sz="1800" spc="-30" b="1">
                <a:latin typeface="Calibri"/>
                <a:cs typeface="Calibri"/>
              </a:rPr>
              <a:t>r</a:t>
            </a:r>
            <a:r>
              <a:rPr dirty="0" sz="1800" b="1">
                <a:latin typeface="Calibri"/>
                <a:cs typeface="Calibri"/>
              </a:rPr>
              <a:t>eactions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184521" y="3148583"/>
            <a:ext cx="331470" cy="511175"/>
          </a:xfrm>
          <a:custGeom>
            <a:avLst/>
            <a:gdLst/>
            <a:ahLst/>
            <a:cxnLst/>
            <a:rect l="l" t="t" r="r" b="b"/>
            <a:pathLst>
              <a:path w="331470" h="511175">
                <a:moveTo>
                  <a:pt x="185165" y="74675"/>
                </a:moveTo>
                <a:lnTo>
                  <a:pt x="145923" y="75945"/>
                </a:lnTo>
                <a:lnTo>
                  <a:pt x="91820" y="87756"/>
                </a:lnTo>
                <a:lnTo>
                  <a:pt x="61087" y="104139"/>
                </a:lnTo>
                <a:lnTo>
                  <a:pt x="60325" y="104648"/>
                </a:lnTo>
                <a:lnTo>
                  <a:pt x="48132" y="114935"/>
                </a:lnTo>
                <a:lnTo>
                  <a:pt x="47498" y="115569"/>
                </a:lnTo>
                <a:lnTo>
                  <a:pt x="46862" y="116331"/>
                </a:lnTo>
                <a:lnTo>
                  <a:pt x="36829" y="127762"/>
                </a:lnTo>
                <a:lnTo>
                  <a:pt x="35559" y="129286"/>
                </a:lnTo>
                <a:lnTo>
                  <a:pt x="35051" y="130175"/>
                </a:lnTo>
                <a:lnTo>
                  <a:pt x="25400" y="145795"/>
                </a:lnTo>
                <a:lnTo>
                  <a:pt x="11556" y="181610"/>
                </a:lnTo>
                <a:lnTo>
                  <a:pt x="3555" y="222885"/>
                </a:lnTo>
                <a:lnTo>
                  <a:pt x="253" y="268731"/>
                </a:lnTo>
                <a:lnTo>
                  <a:pt x="0" y="293242"/>
                </a:lnTo>
                <a:lnTo>
                  <a:pt x="380" y="318642"/>
                </a:lnTo>
                <a:lnTo>
                  <a:pt x="3301" y="371475"/>
                </a:lnTo>
                <a:lnTo>
                  <a:pt x="11175" y="454660"/>
                </a:lnTo>
                <a:lnTo>
                  <a:pt x="17525" y="511174"/>
                </a:lnTo>
                <a:lnTo>
                  <a:pt x="55371" y="506856"/>
                </a:lnTo>
                <a:lnTo>
                  <a:pt x="49021" y="450468"/>
                </a:lnTo>
                <a:lnTo>
                  <a:pt x="43561" y="395096"/>
                </a:lnTo>
                <a:lnTo>
                  <a:pt x="41275" y="368300"/>
                </a:lnTo>
                <a:lnTo>
                  <a:pt x="39624" y="342264"/>
                </a:lnTo>
                <a:lnTo>
                  <a:pt x="38480" y="316864"/>
                </a:lnTo>
                <a:lnTo>
                  <a:pt x="37973" y="292480"/>
                </a:lnTo>
                <a:lnTo>
                  <a:pt x="38353" y="269239"/>
                </a:lnTo>
                <a:lnTo>
                  <a:pt x="41528" y="226694"/>
                </a:lnTo>
                <a:lnTo>
                  <a:pt x="53848" y="174878"/>
                </a:lnTo>
                <a:lnTo>
                  <a:pt x="65747" y="152907"/>
                </a:lnTo>
                <a:lnTo>
                  <a:pt x="65531" y="152907"/>
                </a:lnTo>
                <a:lnTo>
                  <a:pt x="67309" y="150494"/>
                </a:lnTo>
                <a:lnTo>
                  <a:pt x="67650" y="150494"/>
                </a:lnTo>
                <a:lnTo>
                  <a:pt x="73781" y="143510"/>
                </a:lnTo>
                <a:lnTo>
                  <a:pt x="73405" y="143510"/>
                </a:lnTo>
                <a:lnTo>
                  <a:pt x="75564" y="141477"/>
                </a:lnTo>
                <a:lnTo>
                  <a:pt x="75812" y="141477"/>
                </a:lnTo>
                <a:lnTo>
                  <a:pt x="82880" y="135508"/>
                </a:lnTo>
                <a:lnTo>
                  <a:pt x="82676" y="135508"/>
                </a:lnTo>
                <a:lnTo>
                  <a:pt x="84836" y="133857"/>
                </a:lnTo>
                <a:lnTo>
                  <a:pt x="85297" y="133857"/>
                </a:lnTo>
                <a:lnTo>
                  <a:pt x="95376" y="127507"/>
                </a:lnTo>
                <a:lnTo>
                  <a:pt x="134874" y="115569"/>
                </a:lnTo>
                <a:lnTo>
                  <a:pt x="167512" y="112775"/>
                </a:lnTo>
                <a:lnTo>
                  <a:pt x="248497" y="112775"/>
                </a:lnTo>
                <a:lnTo>
                  <a:pt x="256020" y="99841"/>
                </a:lnTo>
                <a:lnTo>
                  <a:pt x="205739" y="75564"/>
                </a:lnTo>
                <a:lnTo>
                  <a:pt x="185165" y="74675"/>
                </a:lnTo>
                <a:close/>
              </a:path>
              <a:path w="331470" h="511175">
                <a:moveTo>
                  <a:pt x="245688" y="117604"/>
                </a:moveTo>
                <a:lnTo>
                  <a:pt x="204469" y="188467"/>
                </a:lnTo>
                <a:lnTo>
                  <a:pt x="318676" y="118617"/>
                </a:lnTo>
                <a:lnTo>
                  <a:pt x="253491" y="118617"/>
                </a:lnTo>
                <a:lnTo>
                  <a:pt x="245688" y="117604"/>
                </a:lnTo>
                <a:close/>
              </a:path>
              <a:path w="331470" h="511175">
                <a:moveTo>
                  <a:pt x="67309" y="150494"/>
                </a:moveTo>
                <a:lnTo>
                  <a:pt x="65531" y="152907"/>
                </a:lnTo>
                <a:lnTo>
                  <a:pt x="66352" y="151973"/>
                </a:lnTo>
                <a:lnTo>
                  <a:pt x="67309" y="150494"/>
                </a:lnTo>
                <a:close/>
              </a:path>
              <a:path w="331470" h="511175">
                <a:moveTo>
                  <a:pt x="66352" y="151973"/>
                </a:moveTo>
                <a:lnTo>
                  <a:pt x="65531" y="152907"/>
                </a:lnTo>
                <a:lnTo>
                  <a:pt x="65747" y="152907"/>
                </a:lnTo>
                <a:lnTo>
                  <a:pt x="66352" y="151973"/>
                </a:lnTo>
                <a:close/>
              </a:path>
              <a:path w="331470" h="511175">
                <a:moveTo>
                  <a:pt x="67650" y="150494"/>
                </a:moveTo>
                <a:lnTo>
                  <a:pt x="67309" y="150494"/>
                </a:lnTo>
                <a:lnTo>
                  <a:pt x="66352" y="151973"/>
                </a:lnTo>
                <a:lnTo>
                  <a:pt x="67650" y="150494"/>
                </a:lnTo>
                <a:close/>
              </a:path>
              <a:path w="331470" h="511175">
                <a:moveTo>
                  <a:pt x="75564" y="141477"/>
                </a:moveTo>
                <a:lnTo>
                  <a:pt x="73405" y="143510"/>
                </a:lnTo>
                <a:lnTo>
                  <a:pt x="74856" y="142285"/>
                </a:lnTo>
                <a:lnTo>
                  <a:pt x="75564" y="141477"/>
                </a:lnTo>
                <a:close/>
              </a:path>
              <a:path w="331470" h="511175">
                <a:moveTo>
                  <a:pt x="74856" y="142285"/>
                </a:moveTo>
                <a:lnTo>
                  <a:pt x="73405" y="143510"/>
                </a:lnTo>
                <a:lnTo>
                  <a:pt x="73781" y="143510"/>
                </a:lnTo>
                <a:lnTo>
                  <a:pt x="74856" y="142285"/>
                </a:lnTo>
                <a:close/>
              </a:path>
              <a:path w="331470" h="511175">
                <a:moveTo>
                  <a:pt x="75812" y="141477"/>
                </a:moveTo>
                <a:lnTo>
                  <a:pt x="75564" y="141477"/>
                </a:lnTo>
                <a:lnTo>
                  <a:pt x="74856" y="142285"/>
                </a:lnTo>
                <a:lnTo>
                  <a:pt x="75812" y="141477"/>
                </a:lnTo>
                <a:close/>
              </a:path>
              <a:path w="331470" h="511175">
                <a:moveTo>
                  <a:pt x="84836" y="133857"/>
                </a:moveTo>
                <a:lnTo>
                  <a:pt x="82676" y="135508"/>
                </a:lnTo>
                <a:lnTo>
                  <a:pt x="83479" y="135003"/>
                </a:lnTo>
                <a:lnTo>
                  <a:pt x="84836" y="133857"/>
                </a:lnTo>
                <a:close/>
              </a:path>
              <a:path w="331470" h="511175">
                <a:moveTo>
                  <a:pt x="83479" y="135003"/>
                </a:moveTo>
                <a:lnTo>
                  <a:pt x="82676" y="135508"/>
                </a:lnTo>
                <a:lnTo>
                  <a:pt x="82880" y="135508"/>
                </a:lnTo>
                <a:lnTo>
                  <a:pt x="83479" y="135003"/>
                </a:lnTo>
                <a:close/>
              </a:path>
              <a:path w="331470" h="511175">
                <a:moveTo>
                  <a:pt x="85297" y="133857"/>
                </a:moveTo>
                <a:lnTo>
                  <a:pt x="84836" y="133857"/>
                </a:lnTo>
                <a:lnTo>
                  <a:pt x="83479" y="135003"/>
                </a:lnTo>
                <a:lnTo>
                  <a:pt x="85297" y="133857"/>
                </a:lnTo>
                <a:close/>
              </a:path>
              <a:path w="331470" h="511175">
                <a:moveTo>
                  <a:pt x="256020" y="99841"/>
                </a:moveTo>
                <a:lnTo>
                  <a:pt x="245688" y="117604"/>
                </a:lnTo>
                <a:lnTo>
                  <a:pt x="253491" y="118617"/>
                </a:lnTo>
                <a:lnTo>
                  <a:pt x="256020" y="99841"/>
                </a:lnTo>
                <a:close/>
              </a:path>
              <a:path w="331470" h="511175">
                <a:moveTo>
                  <a:pt x="232155" y="0"/>
                </a:moveTo>
                <a:lnTo>
                  <a:pt x="251280" y="79955"/>
                </a:lnTo>
                <a:lnTo>
                  <a:pt x="258571" y="80899"/>
                </a:lnTo>
                <a:lnTo>
                  <a:pt x="253491" y="118617"/>
                </a:lnTo>
                <a:lnTo>
                  <a:pt x="318676" y="118617"/>
                </a:lnTo>
                <a:lnTo>
                  <a:pt x="331342" y="110870"/>
                </a:lnTo>
                <a:lnTo>
                  <a:pt x="232155" y="0"/>
                </a:lnTo>
                <a:close/>
              </a:path>
              <a:path w="331470" h="511175">
                <a:moveTo>
                  <a:pt x="248497" y="112775"/>
                </a:moveTo>
                <a:lnTo>
                  <a:pt x="185419" y="112775"/>
                </a:lnTo>
                <a:lnTo>
                  <a:pt x="204088" y="113664"/>
                </a:lnTo>
                <a:lnTo>
                  <a:pt x="223646" y="115188"/>
                </a:lnTo>
                <a:lnTo>
                  <a:pt x="243712" y="117348"/>
                </a:lnTo>
                <a:lnTo>
                  <a:pt x="245688" y="117604"/>
                </a:lnTo>
                <a:lnTo>
                  <a:pt x="248497" y="112775"/>
                </a:lnTo>
                <a:close/>
              </a:path>
              <a:path w="331470" h="511175">
                <a:moveTo>
                  <a:pt x="251280" y="79955"/>
                </a:moveTo>
                <a:lnTo>
                  <a:pt x="256026" y="99799"/>
                </a:lnTo>
                <a:lnTo>
                  <a:pt x="258571" y="80899"/>
                </a:lnTo>
                <a:lnTo>
                  <a:pt x="251280" y="799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868161" y="3981830"/>
            <a:ext cx="518795" cy="190500"/>
          </a:xfrm>
          <a:custGeom>
            <a:avLst/>
            <a:gdLst/>
            <a:ahLst/>
            <a:cxnLst/>
            <a:rect l="l" t="t" r="r" b="b"/>
            <a:pathLst>
              <a:path w="518795" h="190500">
                <a:moveTo>
                  <a:pt x="114300" y="0"/>
                </a:moveTo>
                <a:lnTo>
                  <a:pt x="0" y="95250"/>
                </a:lnTo>
                <a:lnTo>
                  <a:pt x="114300" y="190500"/>
                </a:lnTo>
                <a:lnTo>
                  <a:pt x="83820" y="114300"/>
                </a:lnTo>
                <a:lnTo>
                  <a:pt x="76200" y="114300"/>
                </a:lnTo>
                <a:lnTo>
                  <a:pt x="76200" y="76200"/>
                </a:lnTo>
                <a:lnTo>
                  <a:pt x="83820" y="76200"/>
                </a:lnTo>
                <a:lnTo>
                  <a:pt x="114300" y="0"/>
                </a:lnTo>
                <a:close/>
              </a:path>
              <a:path w="518795" h="190500">
                <a:moveTo>
                  <a:pt x="76200" y="95250"/>
                </a:moveTo>
                <a:lnTo>
                  <a:pt x="76200" y="114300"/>
                </a:lnTo>
                <a:lnTo>
                  <a:pt x="83820" y="114300"/>
                </a:lnTo>
                <a:lnTo>
                  <a:pt x="76200" y="95250"/>
                </a:lnTo>
                <a:close/>
              </a:path>
              <a:path w="518795" h="190500">
                <a:moveTo>
                  <a:pt x="518540" y="76200"/>
                </a:moveTo>
                <a:lnTo>
                  <a:pt x="83820" y="76200"/>
                </a:lnTo>
                <a:lnTo>
                  <a:pt x="76200" y="95250"/>
                </a:lnTo>
                <a:lnTo>
                  <a:pt x="83820" y="114300"/>
                </a:lnTo>
                <a:lnTo>
                  <a:pt x="518540" y="114300"/>
                </a:lnTo>
                <a:lnTo>
                  <a:pt x="518540" y="76200"/>
                </a:lnTo>
                <a:close/>
              </a:path>
              <a:path w="518795" h="190500">
                <a:moveTo>
                  <a:pt x="83820" y="76200"/>
                </a:moveTo>
                <a:lnTo>
                  <a:pt x="76200" y="76200"/>
                </a:lnTo>
                <a:lnTo>
                  <a:pt x="76200" y="95250"/>
                </a:lnTo>
                <a:lnTo>
                  <a:pt x="83820" y="7620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444234" y="3861041"/>
            <a:ext cx="1016635" cy="369570"/>
          </a:xfrm>
          <a:custGeom>
            <a:avLst/>
            <a:gdLst/>
            <a:ahLst/>
            <a:cxnLst/>
            <a:rect l="l" t="t" r="r" b="b"/>
            <a:pathLst>
              <a:path w="1016634" h="369570">
                <a:moveTo>
                  <a:pt x="0" y="369328"/>
                </a:moveTo>
                <a:lnTo>
                  <a:pt x="1016558" y="369328"/>
                </a:lnTo>
                <a:lnTo>
                  <a:pt x="1016558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6523990" y="3892550"/>
            <a:ext cx="854075" cy="298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001F5F"/>
                </a:solidFill>
                <a:latin typeface="Calibri"/>
                <a:cs typeface="Calibri"/>
              </a:rPr>
              <a:t>en</a:t>
            </a:r>
            <a:r>
              <a:rPr dirty="0" sz="1800" spc="-10" b="1">
                <a:solidFill>
                  <a:srgbClr val="001F5F"/>
                </a:solidFill>
                <a:latin typeface="Calibri"/>
                <a:cs typeface="Calibri"/>
              </a:rPr>
              <a:t>z</a:t>
            </a:r>
            <a:r>
              <a:rPr dirty="0" sz="1800" b="1">
                <a:solidFill>
                  <a:srgbClr val="001F5F"/>
                </a:solidFill>
                <a:latin typeface="Calibri"/>
                <a:cs typeface="Calibri"/>
              </a:rPr>
              <a:t>ym</a:t>
            </a:r>
            <a:r>
              <a:rPr dirty="0" sz="1800" spc="-10" b="1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dirty="0" sz="1800" b="1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444234" y="4365091"/>
            <a:ext cx="1407160" cy="646430"/>
          </a:xfrm>
          <a:custGeom>
            <a:avLst/>
            <a:gdLst/>
            <a:ahLst/>
            <a:cxnLst/>
            <a:rect l="l" t="t" r="r" b="b"/>
            <a:pathLst>
              <a:path w="1407159" h="646429">
                <a:moveTo>
                  <a:pt x="0" y="646328"/>
                </a:moveTo>
                <a:lnTo>
                  <a:pt x="1406906" y="646328"/>
                </a:lnTo>
                <a:lnTo>
                  <a:pt x="1406906" y="0"/>
                </a:lnTo>
                <a:lnTo>
                  <a:pt x="0" y="0"/>
                </a:lnTo>
                <a:lnTo>
                  <a:pt x="0" y="646328"/>
                </a:lnTo>
                <a:close/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6528307" y="4396740"/>
            <a:ext cx="1243330" cy="5727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472440">
              <a:lnSpc>
                <a:spcPct val="100000"/>
              </a:lnSpc>
            </a:pPr>
            <a:r>
              <a:rPr dirty="0" sz="1800" spc="5" b="1">
                <a:solidFill>
                  <a:srgbClr val="001F5F"/>
                </a:solidFill>
                <a:latin typeface="Calibri"/>
                <a:cs typeface="Calibri"/>
              </a:rPr>
              <a:t>pH  </a:t>
            </a:r>
            <a:r>
              <a:rPr dirty="0" sz="1800" spc="-160" b="1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dirty="0" sz="1800" spc="5" b="1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dirty="0" sz="1800" spc="-5" b="1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dirty="0" sz="1800" spc="5" b="1">
                <a:solidFill>
                  <a:srgbClr val="001F5F"/>
                </a:solidFill>
                <a:latin typeface="Calibri"/>
                <a:cs typeface="Calibri"/>
              </a:rPr>
              <a:t>pe</a:t>
            </a:r>
            <a:r>
              <a:rPr dirty="0" sz="1800" spc="-40" b="1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dirty="0" sz="1800" spc="-25" b="1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dirty="0" sz="1800" b="1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dirty="0" sz="1800" spc="5" b="1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dirty="0" sz="1800" spc="-30" b="1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dirty="0" sz="1800" b="1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220080" y="1844929"/>
            <a:ext cx="654685" cy="1440180"/>
          </a:xfrm>
          <a:custGeom>
            <a:avLst/>
            <a:gdLst/>
            <a:ahLst/>
            <a:cxnLst/>
            <a:rect l="l" t="t" r="r" b="b"/>
            <a:pathLst>
              <a:path w="654685" h="1440179">
                <a:moveTo>
                  <a:pt x="562356" y="75946"/>
                </a:moveTo>
                <a:lnTo>
                  <a:pt x="542846" y="82102"/>
                </a:lnTo>
                <a:lnTo>
                  <a:pt x="542417" y="87630"/>
                </a:lnTo>
                <a:lnTo>
                  <a:pt x="534670" y="176784"/>
                </a:lnTo>
                <a:lnTo>
                  <a:pt x="530352" y="221234"/>
                </a:lnTo>
                <a:lnTo>
                  <a:pt x="525399" y="265557"/>
                </a:lnTo>
                <a:lnTo>
                  <a:pt x="519811" y="310007"/>
                </a:lnTo>
                <a:lnTo>
                  <a:pt x="513461" y="354330"/>
                </a:lnTo>
                <a:lnTo>
                  <a:pt x="506222" y="398525"/>
                </a:lnTo>
                <a:lnTo>
                  <a:pt x="498221" y="442722"/>
                </a:lnTo>
                <a:lnTo>
                  <a:pt x="488950" y="486918"/>
                </a:lnTo>
                <a:lnTo>
                  <a:pt x="478536" y="531113"/>
                </a:lnTo>
                <a:lnTo>
                  <a:pt x="466852" y="575183"/>
                </a:lnTo>
                <a:lnTo>
                  <a:pt x="453771" y="619251"/>
                </a:lnTo>
                <a:lnTo>
                  <a:pt x="439166" y="663448"/>
                </a:lnTo>
                <a:lnTo>
                  <a:pt x="422910" y="707517"/>
                </a:lnTo>
                <a:lnTo>
                  <a:pt x="405130" y="751586"/>
                </a:lnTo>
                <a:lnTo>
                  <a:pt x="385572" y="795782"/>
                </a:lnTo>
                <a:lnTo>
                  <a:pt x="364490" y="839978"/>
                </a:lnTo>
                <a:lnTo>
                  <a:pt x="342011" y="884301"/>
                </a:lnTo>
                <a:lnTo>
                  <a:pt x="318262" y="928624"/>
                </a:lnTo>
                <a:lnTo>
                  <a:pt x="293116" y="972947"/>
                </a:lnTo>
                <a:lnTo>
                  <a:pt x="266954" y="1017397"/>
                </a:lnTo>
                <a:lnTo>
                  <a:pt x="239903" y="1061847"/>
                </a:lnTo>
                <a:lnTo>
                  <a:pt x="211836" y="1106297"/>
                </a:lnTo>
                <a:lnTo>
                  <a:pt x="183134" y="1150747"/>
                </a:lnTo>
                <a:lnTo>
                  <a:pt x="153670" y="1195324"/>
                </a:lnTo>
                <a:lnTo>
                  <a:pt x="123698" y="1239774"/>
                </a:lnTo>
                <a:lnTo>
                  <a:pt x="62230" y="1329055"/>
                </a:lnTo>
                <a:lnTo>
                  <a:pt x="0" y="1418336"/>
                </a:lnTo>
                <a:lnTo>
                  <a:pt x="31242" y="1440180"/>
                </a:lnTo>
                <a:lnTo>
                  <a:pt x="93599" y="1350899"/>
                </a:lnTo>
                <a:lnTo>
                  <a:pt x="155067" y="1261364"/>
                </a:lnTo>
                <a:lnTo>
                  <a:pt x="185293" y="1216533"/>
                </a:lnTo>
                <a:lnTo>
                  <a:pt x="214884" y="1171702"/>
                </a:lnTo>
                <a:lnTo>
                  <a:pt x="243840" y="1126871"/>
                </a:lnTo>
                <a:lnTo>
                  <a:pt x="272161" y="1082167"/>
                </a:lnTo>
                <a:lnTo>
                  <a:pt x="299593" y="1037209"/>
                </a:lnTo>
                <a:lnTo>
                  <a:pt x="326009" y="992378"/>
                </a:lnTo>
                <a:lnTo>
                  <a:pt x="351409" y="947420"/>
                </a:lnTo>
                <a:lnTo>
                  <a:pt x="375539" y="902335"/>
                </a:lnTo>
                <a:lnTo>
                  <a:pt x="398526" y="857250"/>
                </a:lnTo>
                <a:lnTo>
                  <a:pt x="419862" y="812165"/>
                </a:lnTo>
                <a:lnTo>
                  <a:pt x="439928" y="767080"/>
                </a:lnTo>
                <a:lnTo>
                  <a:pt x="458343" y="721741"/>
                </a:lnTo>
                <a:lnTo>
                  <a:pt x="474853" y="676529"/>
                </a:lnTo>
                <a:lnTo>
                  <a:pt x="489966" y="631317"/>
                </a:lnTo>
                <a:lnTo>
                  <a:pt x="503428" y="585978"/>
                </a:lnTo>
                <a:lnTo>
                  <a:pt x="515366" y="540766"/>
                </a:lnTo>
                <a:lnTo>
                  <a:pt x="526034" y="495681"/>
                </a:lnTo>
                <a:lnTo>
                  <a:pt x="535432" y="450469"/>
                </a:lnTo>
                <a:lnTo>
                  <a:pt x="543814" y="405384"/>
                </a:lnTo>
                <a:lnTo>
                  <a:pt x="551053" y="360425"/>
                </a:lnTo>
                <a:lnTo>
                  <a:pt x="557530" y="315341"/>
                </a:lnTo>
                <a:lnTo>
                  <a:pt x="563245" y="270383"/>
                </a:lnTo>
                <a:lnTo>
                  <a:pt x="568198" y="225425"/>
                </a:lnTo>
                <a:lnTo>
                  <a:pt x="572643" y="180467"/>
                </a:lnTo>
                <a:lnTo>
                  <a:pt x="580390" y="90932"/>
                </a:lnTo>
                <a:lnTo>
                  <a:pt x="580833" y="85006"/>
                </a:lnTo>
                <a:lnTo>
                  <a:pt x="562356" y="75946"/>
                </a:lnTo>
                <a:close/>
              </a:path>
              <a:path w="654685" h="1440179">
                <a:moveTo>
                  <a:pt x="621335" y="74549"/>
                </a:moveTo>
                <a:lnTo>
                  <a:pt x="543433" y="74549"/>
                </a:lnTo>
                <a:lnTo>
                  <a:pt x="581406" y="77343"/>
                </a:lnTo>
                <a:lnTo>
                  <a:pt x="580833" y="85006"/>
                </a:lnTo>
                <a:lnTo>
                  <a:pt x="654558" y="121158"/>
                </a:lnTo>
                <a:lnTo>
                  <a:pt x="621335" y="74549"/>
                </a:lnTo>
                <a:close/>
              </a:path>
              <a:path w="654685" h="1440179">
                <a:moveTo>
                  <a:pt x="568198" y="0"/>
                </a:moveTo>
                <a:lnTo>
                  <a:pt x="464566" y="106807"/>
                </a:lnTo>
                <a:lnTo>
                  <a:pt x="542846" y="82102"/>
                </a:lnTo>
                <a:lnTo>
                  <a:pt x="543433" y="74549"/>
                </a:lnTo>
                <a:lnTo>
                  <a:pt x="621335" y="74549"/>
                </a:lnTo>
                <a:lnTo>
                  <a:pt x="568198" y="0"/>
                </a:lnTo>
                <a:close/>
              </a:path>
              <a:path w="654685" h="1440179">
                <a:moveTo>
                  <a:pt x="562419" y="75946"/>
                </a:moveTo>
                <a:lnTo>
                  <a:pt x="580833" y="85006"/>
                </a:lnTo>
                <a:lnTo>
                  <a:pt x="581406" y="77343"/>
                </a:lnTo>
                <a:lnTo>
                  <a:pt x="562419" y="75946"/>
                </a:lnTo>
                <a:close/>
              </a:path>
              <a:path w="654685" h="1440179">
                <a:moveTo>
                  <a:pt x="543433" y="74549"/>
                </a:moveTo>
                <a:lnTo>
                  <a:pt x="542846" y="82102"/>
                </a:lnTo>
                <a:lnTo>
                  <a:pt x="562356" y="75946"/>
                </a:lnTo>
                <a:lnTo>
                  <a:pt x="543433" y="74549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440426" y="1196695"/>
            <a:ext cx="643890" cy="646430"/>
          </a:xfrm>
          <a:custGeom>
            <a:avLst/>
            <a:gdLst/>
            <a:ahLst/>
            <a:cxnLst/>
            <a:rect l="l" t="t" r="r" b="b"/>
            <a:pathLst>
              <a:path w="643889" h="646430">
                <a:moveTo>
                  <a:pt x="0" y="646328"/>
                </a:moveTo>
                <a:lnTo>
                  <a:pt x="643763" y="646328"/>
                </a:lnTo>
                <a:lnTo>
                  <a:pt x="643763" y="0"/>
                </a:lnTo>
                <a:lnTo>
                  <a:pt x="0" y="0"/>
                </a:lnTo>
                <a:lnTo>
                  <a:pt x="0" y="646328"/>
                </a:lnTo>
                <a:close/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5521833" y="1227709"/>
            <a:ext cx="481330" cy="5727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5720">
              <a:lnSpc>
                <a:spcPct val="100000"/>
              </a:lnSpc>
            </a:pPr>
            <a:r>
              <a:rPr dirty="0" sz="1800" spc="-10" b="1">
                <a:solidFill>
                  <a:srgbClr val="990000"/>
                </a:solidFill>
                <a:latin typeface="Calibri"/>
                <a:cs typeface="Calibri"/>
              </a:rPr>
              <a:t>CO2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990000"/>
                </a:solidFill>
                <a:latin typeface="Calibri"/>
                <a:cs typeface="Calibri"/>
              </a:rPr>
              <a:t>U</a:t>
            </a:r>
            <a:r>
              <a:rPr dirty="0" sz="1800" spc="-30" b="1">
                <a:solidFill>
                  <a:srgbClr val="990000"/>
                </a:solidFill>
                <a:latin typeface="Calibri"/>
                <a:cs typeface="Calibri"/>
              </a:rPr>
              <a:t>r</a:t>
            </a:r>
            <a:r>
              <a:rPr dirty="0" sz="1800" b="1">
                <a:solidFill>
                  <a:srgbClr val="990000"/>
                </a:solidFill>
                <a:latin typeface="Calibri"/>
                <a:cs typeface="Calibri"/>
              </a:rPr>
              <a:t>ea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445633" y="930275"/>
            <a:ext cx="585470" cy="298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25" b="1">
                <a:solidFill>
                  <a:srgbClr val="990000"/>
                </a:solidFill>
                <a:latin typeface="Calibri"/>
                <a:cs typeface="Calibri"/>
              </a:rPr>
              <a:t>w</a:t>
            </a:r>
            <a:r>
              <a:rPr dirty="0" sz="1800" b="1">
                <a:solidFill>
                  <a:srgbClr val="990000"/>
                </a:solidFill>
                <a:latin typeface="Calibri"/>
                <a:cs typeface="Calibri"/>
              </a:rPr>
              <a:t>a</a:t>
            </a:r>
            <a:r>
              <a:rPr dirty="0" sz="1800" spc="-25" b="1">
                <a:solidFill>
                  <a:srgbClr val="990000"/>
                </a:solidFill>
                <a:latin typeface="Calibri"/>
                <a:cs typeface="Calibri"/>
              </a:rPr>
              <a:t>st</a:t>
            </a:r>
            <a:r>
              <a:rPr dirty="0" sz="1800" b="1">
                <a:solidFill>
                  <a:srgbClr val="990000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475101" y="4230370"/>
            <a:ext cx="586740" cy="1008380"/>
          </a:xfrm>
          <a:custGeom>
            <a:avLst/>
            <a:gdLst/>
            <a:ahLst/>
            <a:cxnLst/>
            <a:rect l="l" t="t" r="r" b="b"/>
            <a:pathLst>
              <a:path w="586739" h="1008379">
                <a:moveTo>
                  <a:pt x="500209" y="64694"/>
                </a:moveTo>
                <a:lnTo>
                  <a:pt x="0" y="989710"/>
                </a:lnTo>
                <a:lnTo>
                  <a:pt x="33527" y="1007871"/>
                </a:lnTo>
                <a:lnTo>
                  <a:pt x="533700" y="82798"/>
                </a:lnTo>
                <a:lnTo>
                  <a:pt x="520573" y="67055"/>
                </a:lnTo>
                <a:lnTo>
                  <a:pt x="500209" y="64694"/>
                </a:lnTo>
                <a:close/>
              </a:path>
              <a:path w="586739" h="1008379">
                <a:moveTo>
                  <a:pt x="568573" y="58038"/>
                </a:moveTo>
                <a:lnTo>
                  <a:pt x="503809" y="58038"/>
                </a:lnTo>
                <a:lnTo>
                  <a:pt x="537337" y="76072"/>
                </a:lnTo>
                <a:lnTo>
                  <a:pt x="533700" y="82798"/>
                </a:lnTo>
                <a:lnTo>
                  <a:pt x="586232" y="145795"/>
                </a:lnTo>
                <a:lnTo>
                  <a:pt x="568573" y="58038"/>
                </a:lnTo>
                <a:close/>
              </a:path>
              <a:path w="586739" h="1008379">
                <a:moveTo>
                  <a:pt x="520573" y="67055"/>
                </a:moveTo>
                <a:lnTo>
                  <a:pt x="533700" y="82798"/>
                </a:lnTo>
                <a:lnTo>
                  <a:pt x="537337" y="76072"/>
                </a:lnTo>
                <a:lnTo>
                  <a:pt x="520573" y="67055"/>
                </a:lnTo>
                <a:close/>
              </a:path>
              <a:path w="586739" h="1008379">
                <a:moveTo>
                  <a:pt x="503809" y="58038"/>
                </a:moveTo>
                <a:lnTo>
                  <a:pt x="500209" y="64694"/>
                </a:lnTo>
                <a:lnTo>
                  <a:pt x="520573" y="67055"/>
                </a:lnTo>
                <a:lnTo>
                  <a:pt x="503809" y="58038"/>
                </a:lnTo>
                <a:close/>
              </a:path>
              <a:path w="586739" h="1008379">
                <a:moveTo>
                  <a:pt x="556895" y="0"/>
                </a:moveTo>
                <a:lnTo>
                  <a:pt x="418719" y="55244"/>
                </a:lnTo>
                <a:lnTo>
                  <a:pt x="500209" y="64694"/>
                </a:lnTo>
                <a:lnTo>
                  <a:pt x="503809" y="58038"/>
                </a:lnTo>
                <a:lnTo>
                  <a:pt x="568573" y="58038"/>
                </a:lnTo>
                <a:lnTo>
                  <a:pt x="5568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3275838" y="5286502"/>
            <a:ext cx="424815" cy="298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b="1">
                <a:latin typeface="Calibri"/>
                <a:cs typeface="Calibri"/>
              </a:rPr>
              <a:t>Io</a:t>
            </a:r>
            <a:r>
              <a:rPr dirty="0" sz="1800" spc="5" b="1">
                <a:latin typeface="Calibri"/>
                <a:cs typeface="Calibri"/>
              </a:rPr>
              <a:t>n</a:t>
            </a:r>
            <a:r>
              <a:rPr dirty="0" sz="1800" b="1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834642" y="4261992"/>
            <a:ext cx="1181735" cy="5727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74295">
              <a:lnSpc>
                <a:spcPct val="100000"/>
              </a:lnSpc>
            </a:pPr>
            <a:r>
              <a:rPr dirty="0" sz="1800" spc="-20" b="1">
                <a:latin typeface="Calibri"/>
                <a:cs typeface="Calibri"/>
              </a:rPr>
              <a:t>Fatty </a:t>
            </a:r>
            <a:r>
              <a:rPr dirty="0" sz="1800" b="1">
                <a:latin typeface="Calibri"/>
                <a:cs typeface="Calibri"/>
              </a:rPr>
              <a:t>acids  Amino</a:t>
            </a:r>
            <a:r>
              <a:rPr dirty="0" sz="1800" spc="-11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acids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077717" y="4023233"/>
            <a:ext cx="553085" cy="513715"/>
          </a:xfrm>
          <a:custGeom>
            <a:avLst/>
            <a:gdLst/>
            <a:ahLst/>
            <a:cxnLst/>
            <a:rect l="l" t="t" r="r" b="b"/>
            <a:pathLst>
              <a:path w="553085" h="513714">
                <a:moveTo>
                  <a:pt x="478552" y="42870"/>
                </a:moveTo>
                <a:lnTo>
                  <a:pt x="0" y="485394"/>
                </a:lnTo>
                <a:lnTo>
                  <a:pt x="25907" y="513334"/>
                </a:lnTo>
                <a:lnTo>
                  <a:pt x="504421" y="70847"/>
                </a:lnTo>
                <a:lnTo>
                  <a:pt x="497078" y="51689"/>
                </a:lnTo>
                <a:lnTo>
                  <a:pt x="478552" y="42870"/>
                </a:lnTo>
                <a:close/>
              </a:path>
              <a:path w="553085" h="513714">
                <a:moveTo>
                  <a:pt x="548146" y="37719"/>
                </a:moveTo>
                <a:lnTo>
                  <a:pt x="484123" y="37719"/>
                </a:lnTo>
                <a:lnTo>
                  <a:pt x="510031" y="65659"/>
                </a:lnTo>
                <a:lnTo>
                  <a:pt x="504421" y="70847"/>
                </a:lnTo>
                <a:lnTo>
                  <a:pt x="533781" y="147447"/>
                </a:lnTo>
                <a:lnTo>
                  <a:pt x="548146" y="37719"/>
                </a:lnTo>
                <a:close/>
              </a:path>
              <a:path w="553085" h="513714">
                <a:moveTo>
                  <a:pt x="497078" y="51689"/>
                </a:moveTo>
                <a:lnTo>
                  <a:pt x="504421" y="70847"/>
                </a:lnTo>
                <a:lnTo>
                  <a:pt x="510031" y="65659"/>
                </a:lnTo>
                <a:lnTo>
                  <a:pt x="497078" y="51689"/>
                </a:lnTo>
                <a:close/>
              </a:path>
              <a:path w="553085" h="513714">
                <a:moveTo>
                  <a:pt x="484123" y="37719"/>
                </a:moveTo>
                <a:lnTo>
                  <a:pt x="478552" y="42870"/>
                </a:lnTo>
                <a:lnTo>
                  <a:pt x="497078" y="51689"/>
                </a:lnTo>
                <a:lnTo>
                  <a:pt x="484123" y="37719"/>
                </a:lnTo>
                <a:close/>
              </a:path>
              <a:path w="553085" h="513714">
                <a:moveTo>
                  <a:pt x="553084" y="0"/>
                </a:moveTo>
                <a:lnTo>
                  <a:pt x="404494" y="7620"/>
                </a:lnTo>
                <a:lnTo>
                  <a:pt x="478552" y="42870"/>
                </a:lnTo>
                <a:lnTo>
                  <a:pt x="484123" y="37719"/>
                </a:lnTo>
                <a:lnTo>
                  <a:pt x="548146" y="37719"/>
                </a:lnTo>
                <a:lnTo>
                  <a:pt x="5530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6453" rIns="0" bIns="0" rtlCol="0" vert="horz">
            <a:spAutoFit/>
          </a:bodyPr>
          <a:lstStyle/>
          <a:p>
            <a:pPr marL="648970">
              <a:lnSpc>
                <a:spcPct val="100000"/>
              </a:lnSpc>
            </a:pPr>
            <a:r>
              <a:rPr dirty="0" sz="2800" spc="-5" b="1" i="1">
                <a:solidFill>
                  <a:srgbClr val="660066"/>
                </a:solidFill>
                <a:latin typeface="Calibri"/>
                <a:cs typeface="Calibri"/>
              </a:rPr>
              <a:t>In </a:t>
            </a:r>
            <a:r>
              <a:rPr dirty="0" sz="2800" spc="-10" b="1" i="1">
                <a:solidFill>
                  <a:srgbClr val="660066"/>
                </a:solidFill>
                <a:latin typeface="Calibri"/>
                <a:cs typeface="Calibri"/>
              </a:rPr>
              <a:t>order </a:t>
            </a:r>
            <a:r>
              <a:rPr dirty="0" sz="2800" spc="-15" b="1" i="1">
                <a:solidFill>
                  <a:srgbClr val="660066"/>
                </a:solidFill>
                <a:latin typeface="Calibri"/>
                <a:cs typeface="Calibri"/>
              </a:rPr>
              <a:t>for </a:t>
            </a:r>
            <a:r>
              <a:rPr dirty="0" sz="2800" spc="-5" b="1" i="1">
                <a:solidFill>
                  <a:srgbClr val="660066"/>
                </a:solidFill>
                <a:latin typeface="Calibri"/>
                <a:cs typeface="Calibri"/>
              </a:rPr>
              <a:t>the </a:t>
            </a:r>
            <a:r>
              <a:rPr dirty="0" sz="2800" spc="-15" b="1" i="1">
                <a:solidFill>
                  <a:srgbClr val="660066"/>
                </a:solidFill>
                <a:latin typeface="Calibri"/>
                <a:cs typeface="Calibri"/>
              </a:rPr>
              <a:t>cell to </a:t>
            </a:r>
            <a:r>
              <a:rPr dirty="0" sz="2800" spc="-10" b="1" i="1">
                <a:solidFill>
                  <a:srgbClr val="660066"/>
                </a:solidFill>
                <a:latin typeface="Calibri"/>
                <a:cs typeface="Calibri"/>
              </a:rPr>
              <a:t>function</a:t>
            </a:r>
            <a:r>
              <a:rPr dirty="0" sz="2800" spc="145" b="1" i="1">
                <a:solidFill>
                  <a:srgbClr val="660066"/>
                </a:solidFill>
                <a:latin typeface="Calibri"/>
                <a:cs typeface="Calibri"/>
              </a:rPr>
              <a:t> </a:t>
            </a:r>
            <a:r>
              <a:rPr dirty="0" sz="2800" spc="-20" b="1" i="1">
                <a:solidFill>
                  <a:srgbClr val="660066"/>
                </a:solidFill>
                <a:latin typeface="Calibri"/>
                <a:cs typeface="Calibri"/>
              </a:rPr>
              <a:t>properly,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528439" y="4942585"/>
            <a:ext cx="1792605" cy="1363345"/>
          </a:xfrm>
          <a:custGeom>
            <a:avLst/>
            <a:gdLst/>
            <a:ahLst/>
            <a:cxnLst/>
            <a:rect l="l" t="t" r="r" b="b"/>
            <a:pathLst>
              <a:path w="1792604" h="1363345">
                <a:moveTo>
                  <a:pt x="1217040" y="396620"/>
                </a:moveTo>
                <a:lnTo>
                  <a:pt x="1612264" y="344297"/>
                </a:lnTo>
                <a:lnTo>
                  <a:pt x="1361059" y="629030"/>
                </a:lnTo>
                <a:lnTo>
                  <a:pt x="1696085" y="674395"/>
                </a:lnTo>
                <a:lnTo>
                  <a:pt x="1452752" y="763943"/>
                </a:lnTo>
                <a:lnTo>
                  <a:pt x="1792477" y="1039507"/>
                </a:lnTo>
                <a:lnTo>
                  <a:pt x="1376552" y="943508"/>
                </a:lnTo>
                <a:lnTo>
                  <a:pt x="1384808" y="1107465"/>
                </a:lnTo>
                <a:lnTo>
                  <a:pt x="1218946" y="1062507"/>
                </a:lnTo>
                <a:lnTo>
                  <a:pt x="1249172" y="1363192"/>
                </a:lnTo>
                <a:lnTo>
                  <a:pt x="1021588" y="1078014"/>
                </a:lnTo>
                <a:lnTo>
                  <a:pt x="919226" y="1249667"/>
                </a:lnTo>
                <a:lnTo>
                  <a:pt x="795147" y="1032789"/>
                </a:lnTo>
                <a:lnTo>
                  <a:pt x="639952" y="1153655"/>
                </a:lnTo>
                <a:lnTo>
                  <a:pt x="584835" y="987679"/>
                </a:lnTo>
                <a:lnTo>
                  <a:pt x="412750" y="1048143"/>
                </a:lnTo>
                <a:lnTo>
                  <a:pt x="399541" y="905522"/>
                </a:lnTo>
                <a:lnTo>
                  <a:pt x="86740" y="950226"/>
                </a:lnTo>
                <a:lnTo>
                  <a:pt x="215391" y="770813"/>
                </a:lnTo>
                <a:lnTo>
                  <a:pt x="0" y="567435"/>
                </a:lnTo>
                <a:lnTo>
                  <a:pt x="234187" y="546354"/>
                </a:lnTo>
                <a:lnTo>
                  <a:pt x="115570" y="245363"/>
                </a:lnTo>
                <a:lnTo>
                  <a:pt x="427100" y="382397"/>
                </a:lnTo>
                <a:lnTo>
                  <a:pt x="379349" y="67944"/>
                </a:lnTo>
                <a:lnTo>
                  <a:pt x="674624" y="261493"/>
                </a:lnTo>
                <a:lnTo>
                  <a:pt x="787019" y="0"/>
                </a:lnTo>
                <a:lnTo>
                  <a:pt x="942339" y="351535"/>
                </a:lnTo>
                <a:lnTo>
                  <a:pt x="1201674" y="179831"/>
                </a:lnTo>
                <a:lnTo>
                  <a:pt x="1217040" y="39662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721611" y="4037329"/>
            <a:ext cx="1792605" cy="1363345"/>
          </a:xfrm>
          <a:custGeom>
            <a:avLst/>
            <a:gdLst/>
            <a:ahLst/>
            <a:cxnLst/>
            <a:rect l="l" t="t" r="r" b="b"/>
            <a:pathLst>
              <a:path w="1792604" h="1363345">
                <a:moveTo>
                  <a:pt x="1217040" y="396748"/>
                </a:moveTo>
                <a:lnTo>
                  <a:pt x="1612391" y="344297"/>
                </a:lnTo>
                <a:lnTo>
                  <a:pt x="1361058" y="629158"/>
                </a:lnTo>
                <a:lnTo>
                  <a:pt x="1696085" y="674497"/>
                </a:lnTo>
                <a:lnTo>
                  <a:pt x="1452752" y="764032"/>
                </a:lnTo>
                <a:lnTo>
                  <a:pt x="1792604" y="1039622"/>
                </a:lnTo>
                <a:lnTo>
                  <a:pt x="1376552" y="943610"/>
                </a:lnTo>
                <a:lnTo>
                  <a:pt x="1384935" y="1107567"/>
                </a:lnTo>
                <a:lnTo>
                  <a:pt x="1218945" y="1062609"/>
                </a:lnTo>
                <a:lnTo>
                  <a:pt x="1249171" y="1363218"/>
                </a:lnTo>
                <a:lnTo>
                  <a:pt x="1021588" y="1078103"/>
                </a:lnTo>
                <a:lnTo>
                  <a:pt x="919226" y="1249680"/>
                </a:lnTo>
                <a:lnTo>
                  <a:pt x="795146" y="1032891"/>
                </a:lnTo>
                <a:lnTo>
                  <a:pt x="639952" y="1153668"/>
                </a:lnTo>
                <a:lnTo>
                  <a:pt x="584835" y="987679"/>
                </a:lnTo>
                <a:lnTo>
                  <a:pt x="412750" y="1048131"/>
                </a:lnTo>
                <a:lnTo>
                  <a:pt x="399542" y="905637"/>
                </a:lnTo>
                <a:lnTo>
                  <a:pt x="86740" y="950214"/>
                </a:lnTo>
                <a:lnTo>
                  <a:pt x="215392" y="770890"/>
                </a:lnTo>
                <a:lnTo>
                  <a:pt x="0" y="567563"/>
                </a:lnTo>
                <a:lnTo>
                  <a:pt x="234314" y="546354"/>
                </a:lnTo>
                <a:lnTo>
                  <a:pt x="115569" y="245491"/>
                </a:lnTo>
                <a:lnTo>
                  <a:pt x="427100" y="382397"/>
                </a:lnTo>
                <a:lnTo>
                  <a:pt x="379349" y="67945"/>
                </a:lnTo>
                <a:lnTo>
                  <a:pt x="674751" y="261620"/>
                </a:lnTo>
                <a:lnTo>
                  <a:pt x="787019" y="0"/>
                </a:lnTo>
                <a:lnTo>
                  <a:pt x="942467" y="351663"/>
                </a:lnTo>
                <a:lnTo>
                  <a:pt x="1201674" y="179959"/>
                </a:lnTo>
                <a:lnTo>
                  <a:pt x="1217040" y="396748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321678" y="4093209"/>
            <a:ext cx="1792605" cy="1363345"/>
          </a:xfrm>
          <a:custGeom>
            <a:avLst/>
            <a:gdLst/>
            <a:ahLst/>
            <a:cxnLst/>
            <a:rect l="l" t="t" r="r" b="b"/>
            <a:pathLst>
              <a:path w="1792604" h="1363345">
                <a:moveTo>
                  <a:pt x="1217168" y="396620"/>
                </a:moveTo>
                <a:lnTo>
                  <a:pt x="1612392" y="344296"/>
                </a:lnTo>
                <a:lnTo>
                  <a:pt x="1361059" y="629157"/>
                </a:lnTo>
                <a:lnTo>
                  <a:pt x="1696212" y="674369"/>
                </a:lnTo>
                <a:lnTo>
                  <a:pt x="1452879" y="763904"/>
                </a:lnTo>
                <a:lnTo>
                  <a:pt x="1792604" y="1039494"/>
                </a:lnTo>
                <a:lnTo>
                  <a:pt x="1376552" y="943482"/>
                </a:lnTo>
                <a:lnTo>
                  <a:pt x="1384935" y="1107439"/>
                </a:lnTo>
                <a:lnTo>
                  <a:pt x="1218946" y="1062482"/>
                </a:lnTo>
                <a:lnTo>
                  <a:pt x="1249172" y="1363217"/>
                </a:lnTo>
                <a:lnTo>
                  <a:pt x="1021588" y="1077976"/>
                </a:lnTo>
                <a:lnTo>
                  <a:pt x="919352" y="1249680"/>
                </a:lnTo>
                <a:lnTo>
                  <a:pt x="795147" y="1032763"/>
                </a:lnTo>
                <a:lnTo>
                  <a:pt x="640079" y="1153667"/>
                </a:lnTo>
                <a:lnTo>
                  <a:pt x="584835" y="987678"/>
                </a:lnTo>
                <a:lnTo>
                  <a:pt x="412750" y="1048131"/>
                </a:lnTo>
                <a:lnTo>
                  <a:pt x="399669" y="905509"/>
                </a:lnTo>
                <a:lnTo>
                  <a:pt x="86868" y="950213"/>
                </a:lnTo>
                <a:lnTo>
                  <a:pt x="215392" y="770889"/>
                </a:lnTo>
                <a:lnTo>
                  <a:pt x="0" y="567563"/>
                </a:lnTo>
                <a:lnTo>
                  <a:pt x="234315" y="546353"/>
                </a:lnTo>
                <a:lnTo>
                  <a:pt x="115570" y="245490"/>
                </a:lnTo>
                <a:lnTo>
                  <a:pt x="427100" y="382396"/>
                </a:lnTo>
                <a:lnTo>
                  <a:pt x="379349" y="67944"/>
                </a:lnTo>
                <a:lnTo>
                  <a:pt x="674751" y="261492"/>
                </a:lnTo>
                <a:lnTo>
                  <a:pt x="787019" y="0"/>
                </a:lnTo>
                <a:lnTo>
                  <a:pt x="942467" y="351663"/>
                </a:lnTo>
                <a:lnTo>
                  <a:pt x="1201674" y="179958"/>
                </a:lnTo>
                <a:lnTo>
                  <a:pt x="1217168" y="39662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047492" y="5098541"/>
            <a:ext cx="965835" cy="745490"/>
          </a:xfrm>
          <a:custGeom>
            <a:avLst/>
            <a:gdLst/>
            <a:ahLst/>
            <a:cxnLst/>
            <a:rect l="l" t="t" r="r" b="b"/>
            <a:pathLst>
              <a:path w="965835" h="745489">
                <a:moveTo>
                  <a:pt x="665098" y="211073"/>
                </a:moveTo>
                <a:lnTo>
                  <a:pt x="880998" y="174243"/>
                </a:lnTo>
                <a:lnTo>
                  <a:pt x="738758" y="336930"/>
                </a:lnTo>
                <a:lnTo>
                  <a:pt x="920115" y="355345"/>
                </a:lnTo>
                <a:lnTo>
                  <a:pt x="786003" y="409701"/>
                </a:lnTo>
                <a:lnTo>
                  <a:pt x="965327" y="555510"/>
                </a:lnTo>
                <a:lnTo>
                  <a:pt x="741044" y="510590"/>
                </a:lnTo>
                <a:lnTo>
                  <a:pt x="742315" y="601167"/>
                </a:lnTo>
                <a:lnTo>
                  <a:pt x="652907" y="579564"/>
                </a:lnTo>
                <a:lnTo>
                  <a:pt x="663447" y="745362"/>
                </a:lnTo>
                <a:lnTo>
                  <a:pt x="545337" y="592035"/>
                </a:lnTo>
                <a:lnTo>
                  <a:pt x="486282" y="689051"/>
                </a:lnTo>
                <a:lnTo>
                  <a:pt x="423163" y="571487"/>
                </a:lnTo>
                <a:lnTo>
                  <a:pt x="336422" y="641438"/>
                </a:lnTo>
                <a:lnTo>
                  <a:pt x="309753" y="550671"/>
                </a:lnTo>
                <a:lnTo>
                  <a:pt x="214883" y="587527"/>
                </a:lnTo>
                <a:lnTo>
                  <a:pt x="210566" y="508863"/>
                </a:lnTo>
                <a:lnTo>
                  <a:pt x="39624" y="539775"/>
                </a:lnTo>
                <a:lnTo>
                  <a:pt x="113156" y="437895"/>
                </a:lnTo>
                <a:lnTo>
                  <a:pt x="0" y="329691"/>
                </a:lnTo>
                <a:lnTo>
                  <a:pt x="127762" y="313308"/>
                </a:lnTo>
                <a:lnTo>
                  <a:pt x="69214" y="149097"/>
                </a:lnTo>
                <a:lnTo>
                  <a:pt x="235838" y="218820"/>
                </a:lnTo>
                <a:lnTo>
                  <a:pt x="216154" y="45719"/>
                </a:lnTo>
                <a:lnTo>
                  <a:pt x="372871" y="147065"/>
                </a:lnTo>
                <a:lnTo>
                  <a:pt x="439166" y="0"/>
                </a:lnTo>
                <a:lnTo>
                  <a:pt x="516635" y="191642"/>
                </a:lnTo>
                <a:lnTo>
                  <a:pt x="661034" y="91439"/>
                </a:lnTo>
                <a:lnTo>
                  <a:pt x="665098" y="211073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850257" y="923163"/>
            <a:ext cx="1792605" cy="1363345"/>
          </a:xfrm>
          <a:custGeom>
            <a:avLst/>
            <a:gdLst/>
            <a:ahLst/>
            <a:cxnLst/>
            <a:rect l="l" t="t" r="r" b="b"/>
            <a:pathLst>
              <a:path w="1792604" h="1363345">
                <a:moveTo>
                  <a:pt x="1217167" y="396748"/>
                </a:moveTo>
                <a:lnTo>
                  <a:pt x="1612391" y="344297"/>
                </a:lnTo>
                <a:lnTo>
                  <a:pt x="1361058" y="629158"/>
                </a:lnTo>
                <a:lnTo>
                  <a:pt x="1696212" y="674497"/>
                </a:lnTo>
                <a:lnTo>
                  <a:pt x="1452879" y="764032"/>
                </a:lnTo>
                <a:lnTo>
                  <a:pt x="1792604" y="1039622"/>
                </a:lnTo>
                <a:lnTo>
                  <a:pt x="1376552" y="943610"/>
                </a:lnTo>
                <a:lnTo>
                  <a:pt x="1384934" y="1107566"/>
                </a:lnTo>
                <a:lnTo>
                  <a:pt x="1218945" y="1062609"/>
                </a:lnTo>
                <a:lnTo>
                  <a:pt x="1249171" y="1363217"/>
                </a:lnTo>
                <a:lnTo>
                  <a:pt x="1021588" y="1078102"/>
                </a:lnTo>
                <a:lnTo>
                  <a:pt x="919352" y="1249807"/>
                </a:lnTo>
                <a:lnTo>
                  <a:pt x="795146" y="1032890"/>
                </a:lnTo>
                <a:lnTo>
                  <a:pt x="640079" y="1153795"/>
                </a:lnTo>
                <a:lnTo>
                  <a:pt x="584834" y="987806"/>
                </a:lnTo>
                <a:lnTo>
                  <a:pt x="412750" y="1048258"/>
                </a:lnTo>
                <a:lnTo>
                  <a:pt x="399668" y="905637"/>
                </a:lnTo>
                <a:lnTo>
                  <a:pt x="86740" y="950340"/>
                </a:lnTo>
                <a:lnTo>
                  <a:pt x="215391" y="770889"/>
                </a:lnTo>
                <a:lnTo>
                  <a:pt x="0" y="567563"/>
                </a:lnTo>
                <a:lnTo>
                  <a:pt x="234314" y="546353"/>
                </a:lnTo>
                <a:lnTo>
                  <a:pt x="115569" y="245490"/>
                </a:lnTo>
                <a:lnTo>
                  <a:pt x="427100" y="382397"/>
                </a:lnTo>
                <a:lnTo>
                  <a:pt x="379348" y="67945"/>
                </a:lnTo>
                <a:lnTo>
                  <a:pt x="674751" y="261620"/>
                </a:lnTo>
                <a:lnTo>
                  <a:pt x="787018" y="0"/>
                </a:lnTo>
                <a:lnTo>
                  <a:pt x="942466" y="351663"/>
                </a:lnTo>
                <a:lnTo>
                  <a:pt x="1201673" y="179959"/>
                </a:lnTo>
                <a:lnTo>
                  <a:pt x="1217167" y="396748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1410716" y="6340347"/>
            <a:ext cx="393700" cy="330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45" b="1" i="1">
                <a:solidFill>
                  <a:srgbClr val="13425D"/>
                </a:solidFill>
                <a:latin typeface="Calibri"/>
                <a:cs typeface="Calibri"/>
              </a:rPr>
              <a:t>E</a:t>
            </a:r>
            <a:r>
              <a:rPr dirty="0" sz="2000" b="1" i="1">
                <a:solidFill>
                  <a:srgbClr val="13425D"/>
                </a:solidFill>
                <a:latin typeface="Calibri"/>
                <a:cs typeface="Calibri"/>
              </a:rPr>
              <a:t>CF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851150" y="6548323"/>
            <a:ext cx="6189345" cy="2990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0">
                <a:latin typeface="Calibri"/>
                <a:cs typeface="Calibri"/>
              </a:rPr>
              <a:t>(Mr. </a:t>
            </a:r>
            <a:r>
              <a:rPr dirty="0" sz="1800" spc="-30">
                <a:latin typeface="Calibri"/>
                <a:cs typeface="Calibri"/>
              </a:rPr>
              <a:t>Ford’s </a:t>
            </a:r>
            <a:r>
              <a:rPr dirty="0" sz="1800" spc="-5">
                <a:latin typeface="Calibri"/>
                <a:cs typeface="Calibri"/>
              </a:rPr>
              <a:t>class-Introduction </a:t>
            </a:r>
            <a:r>
              <a:rPr dirty="0" sz="1800" spc="-10">
                <a:latin typeface="Calibri"/>
                <a:cs typeface="Calibri"/>
              </a:rPr>
              <a:t>to </a:t>
            </a:r>
            <a:r>
              <a:rPr dirty="0" sz="1800" spc="-15">
                <a:latin typeface="Calibri"/>
                <a:cs typeface="Calibri"/>
              </a:rPr>
              <a:t>anatomy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16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physiology-youtube)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06576" y="794511"/>
            <a:ext cx="3536950" cy="1245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000" spc="-5" b="1" i="1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dirty="0" sz="2000" spc="-10" b="1" i="1">
                <a:solidFill>
                  <a:srgbClr val="001F5F"/>
                </a:solidFill>
                <a:latin typeface="Calibri"/>
                <a:cs typeface="Calibri"/>
              </a:rPr>
              <a:t>internal environment </a:t>
            </a:r>
            <a:r>
              <a:rPr dirty="0" sz="2000" spc="-5" b="1" i="1">
                <a:solidFill>
                  <a:srgbClr val="001F5F"/>
                </a:solidFill>
                <a:latin typeface="Calibri"/>
                <a:cs typeface="Calibri"/>
              </a:rPr>
              <a:t>need </a:t>
            </a:r>
            <a:r>
              <a:rPr dirty="0" sz="2000" spc="-15" b="1" i="1">
                <a:solidFill>
                  <a:srgbClr val="001F5F"/>
                </a:solidFill>
                <a:latin typeface="Calibri"/>
                <a:cs typeface="Calibri"/>
              </a:rPr>
              <a:t>to  </a:t>
            </a:r>
            <a:r>
              <a:rPr dirty="0" sz="2000" spc="-5" b="1" i="1">
                <a:solidFill>
                  <a:srgbClr val="001F5F"/>
                </a:solidFill>
                <a:latin typeface="Calibri"/>
                <a:cs typeface="Calibri"/>
              </a:rPr>
              <a:t>have </a:t>
            </a:r>
            <a:r>
              <a:rPr dirty="0" sz="2000" b="1" i="1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dirty="0" sz="2000" spc="-10" b="1" i="1">
                <a:solidFill>
                  <a:srgbClr val="001F5F"/>
                </a:solidFill>
                <a:latin typeface="Calibri"/>
                <a:cs typeface="Calibri"/>
              </a:rPr>
              <a:t>right </a:t>
            </a:r>
            <a:r>
              <a:rPr dirty="0" sz="2000" spc="-5" b="1" i="1">
                <a:solidFill>
                  <a:srgbClr val="001F5F"/>
                </a:solidFill>
                <a:latin typeface="Calibri"/>
                <a:cs typeface="Calibri"/>
              </a:rPr>
              <a:t>amount/level of  </a:t>
            </a:r>
            <a:r>
              <a:rPr dirty="0" sz="2000" b="1" i="1">
                <a:solidFill>
                  <a:srgbClr val="001F5F"/>
                </a:solidFill>
                <a:latin typeface="Calibri"/>
                <a:cs typeface="Calibri"/>
              </a:rPr>
              <a:t>these</a:t>
            </a:r>
            <a:r>
              <a:rPr dirty="0" sz="2000" spc="-25" b="1" i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000" spc="-10" b="1" i="1">
                <a:solidFill>
                  <a:srgbClr val="001F5F"/>
                </a:solidFill>
                <a:latin typeface="Calibri"/>
                <a:cs typeface="Calibri"/>
              </a:rPr>
              <a:t>substances/variables.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000" spc="-5" b="1" i="1">
                <a:solidFill>
                  <a:srgbClr val="001F5F"/>
                </a:solidFill>
                <a:latin typeface="Calibri"/>
                <a:cs typeface="Calibri"/>
              </a:rPr>
              <a:t>(not </a:t>
            </a:r>
            <a:r>
              <a:rPr dirty="0" sz="2000" spc="-10" b="1" i="1">
                <a:solidFill>
                  <a:srgbClr val="001F5F"/>
                </a:solidFill>
                <a:latin typeface="Calibri"/>
                <a:cs typeface="Calibri"/>
              </a:rPr>
              <a:t>too </a:t>
            </a:r>
            <a:r>
              <a:rPr dirty="0" sz="2000" b="1" i="1">
                <a:solidFill>
                  <a:srgbClr val="001F5F"/>
                </a:solidFill>
                <a:latin typeface="Calibri"/>
                <a:cs typeface="Calibri"/>
              </a:rPr>
              <a:t>much and </a:t>
            </a:r>
            <a:r>
              <a:rPr dirty="0" sz="2000" spc="-5" b="1" i="1">
                <a:solidFill>
                  <a:srgbClr val="001F5F"/>
                </a:solidFill>
                <a:latin typeface="Calibri"/>
                <a:cs typeface="Calibri"/>
              </a:rPr>
              <a:t>not </a:t>
            </a:r>
            <a:r>
              <a:rPr dirty="0" sz="2000" spc="-10" b="1" i="1">
                <a:solidFill>
                  <a:srgbClr val="001F5F"/>
                </a:solidFill>
                <a:latin typeface="Calibri"/>
                <a:cs typeface="Calibri"/>
              </a:rPr>
              <a:t>too</a:t>
            </a:r>
            <a:r>
              <a:rPr dirty="0" sz="2000" spc="-145" b="1" i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000" spc="-5" b="1" i="1">
                <a:solidFill>
                  <a:srgbClr val="001F5F"/>
                </a:solidFill>
                <a:latin typeface="Calibri"/>
                <a:cs typeface="Calibri"/>
              </a:rPr>
              <a:t>little)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5844" y="1249933"/>
            <a:ext cx="7279640" cy="24098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4965" indent="-342265">
              <a:lnSpc>
                <a:spcPts val="252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000" spc="-5">
                <a:latin typeface="Calibri"/>
                <a:cs typeface="Calibri"/>
              </a:rPr>
              <a:t>The </a:t>
            </a:r>
            <a:r>
              <a:rPr dirty="0" sz="3000" spc="-15">
                <a:latin typeface="Calibri"/>
                <a:cs typeface="Calibri"/>
              </a:rPr>
              <a:t>internal </a:t>
            </a:r>
            <a:r>
              <a:rPr dirty="0" sz="3000" spc="-20">
                <a:latin typeface="Calibri"/>
                <a:cs typeface="Calibri"/>
              </a:rPr>
              <a:t>environment </a:t>
            </a:r>
            <a:r>
              <a:rPr dirty="0" sz="3000" spc="-10">
                <a:latin typeface="Calibri"/>
                <a:cs typeface="Calibri"/>
              </a:rPr>
              <a:t>must </a:t>
            </a:r>
            <a:r>
              <a:rPr dirty="0" sz="3000" spc="-5">
                <a:latin typeface="Calibri"/>
                <a:cs typeface="Calibri"/>
              </a:rPr>
              <a:t>be</a:t>
            </a:r>
            <a:r>
              <a:rPr dirty="0" sz="3000" spc="35">
                <a:latin typeface="Calibri"/>
                <a:cs typeface="Calibri"/>
              </a:rPr>
              <a:t> </a:t>
            </a:r>
            <a:r>
              <a:rPr dirty="0" sz="3000" spc="-35">
                <a:latin typeface="Calibri"/>
                <a:cs typeface="Calibri"/>
              </a:rPr>
              <a:t>kept</a:t>
            </a:r>
            <a:endParaRPr sz="3000">
              <a:latin typeface="Calibri"/>
              <a:cs typeface="Calibri"/>
            </a:endParaRPr>
          </a:p>
          <a:p>
            <a:pPr marL="354965">
              <a:lnSpc>
                <a:spcPts val="2880"/>
              </a:lnSpc>
            </a:pPr>
            <a:r>
              <a:rPr dirty="0" sz="3000" spc="-15" b="1" i="1" u="heavy">
                <a:solidFill>
                  <a:srgbClr val="C00000"/>
                </a:solidFill>
                <a:latin typeface="Calibri"/>
                <a:cs typeface="Calibri"/>
              </a:rPr>
              <a:t>constant </a:t>
            </a:r>
            <a:r>
              <a:rPr dirty="0" sz="3000">
                <a:latin typeface="Calibri"/>
                <a:cs typeface="Calibri"/>
              </a:rPr>
              <a:t>in the </a:t>
            </a:r>
            <a:r>
              <a:rPr dirty="0" sz="3000" spc="-20">
                <a:latin typeface="Calibri"/>
                <a:cs typeface="Calibri"/>
              </a:rPr>
              <a:t>face </a:t>
            </a:r>
            <a:r>
              <a:rPr dirty="0" sz="3000" spc="-5">
                <a:latin typeface="Calibri"/>
                <a:cs typeface="Calibri"/>
              </a:rPr>
              <a:t>of </a:t>
            </a:r>
            <a:r>
              <a:rPr dirty="0" sz="3000">
                <a:latin typeface="Calibri"/>
                <a:cs typeface="Calibri"/>
              </a:rPr>
              <a:t>an </a:t>
            </a:r>
            <a:r>
              <a:rPr dirty="0" sz="3000" spc="-10">
                <a:latin typeface="Calibri"/>
                <a:cs typeface="Calibri"/>
              </a:rPr>
              <a:t>ever</a:t>
            </a:r>
            <a:r>
              <a:rPr dirty="0" sz="3000" spc="-90">
                <a:latin typeface="Calibri"/>
                <a:cs typeface="Calibri"/>
              </a:rPr>
              <a:t> </a:t>
            </a:r>
            <a:r>
              <a:rPr dirty="0" sz="3000" spc="-5">
                <a:latin typeface="Calibri"/>
                <a:cs typeface="Calibri"/>
              </a:rPr>
              <a:t>changing</a:t>
            </a:r>
            <a:endParaRPr sz="3000">
              <a:latin typeface="Calibri"/>
              <a:cs typeface="Calibri"/>
            </a:endParaRPr>
          </a:p>
          <a:p>
            <a:pPr marL="354965">
              <a:lnSpc>
                <a:spcPts val="3240"/>
              </a:lnSpc>
            </a:pPr>
            <a:r>
              <a:rPr dirty="0" sz="3000" spc="-15">
                <a:latin typeface="Calibri"/>
                <a:cs typeface="Calibri"/>
              </a:rPr>
              <a:t>external</a:t>
            </a:r>
            <a:r>
              <a:rPr dirty="0" sz="3000" spc="-75">
                <a:latin typeface="Calibri"/>
                <a:cs typeface="Calibri"/>
              </a:rPr>
              <a:t> </a:t>
            </a:r>
            <a:r>
              <a:rPr dirty="0" sz="3000" spc="-15">
                <a:latin typeface="Calibri"/>
                <a:cs typeface="Calibri"/>
              </a:rPr>
              <a:t>environment.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354965" indent="-342265">
              <a:lnSpc>
                <a:spcPts val="324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000" spc="-5">
                <a:latin typeface="Calibri"/>
                <a:cs typeface="Calibri"/>
              </a:rPr>
              <a:t>The </a:t>
            </a:r>
            <a:r>
              <a:rPr dirty="0" sz="3000" spc="-15">
                <a:latin typeface="Calibri"/>
                <a:cs typeface="Calibri"/>
              </a:rPr>
              <a:t>internal </a:t>
            </a:r>
            <a:r>
              <a:rPr dirty="0" sz="3000" spc="-20">
                <a:latin typeface="Calibri"/>
                <a:cs typeface="Calibri"/>
              </a:rPr>
              <a:t>environment </a:t>
            </a:r>
            <a:r>
              <a:rPr dirty="0" sz="3000">
                <a:latin typeface="Calibri"/>
                <a:cs typeface="Calibri"/>
              </a:rPr>
              <a:t>of the </a:t>
            </a:r>
            <a:r>
              <a:rPr dirty="0" sz="3000" spc="-5">
                <a:latin typeface="Calibri"/>
                <a:cs typeface="Calibri"/>
              </a:rPr>
              <a:t>body</a:t>
            </a:r>
            <a:r>
              <a:rPr dirty="0" sz="3000" spc="20">
                <a:latin typeface="Calibri"/>
                <a:cs typeface="Calibri"/>
              </a:rPr>
              <a:t> </a:t>
            </a:r>
            <a:r>
              <a:rPr dirty="0" sz="3000" spc="-10">
                <a:latin typeface="Calibri"/>
                <a:cs typeface="Calibri"/>
              </a:rPr>
              <a:t>(ECF)is</a:t>
            </a:r>
            <a:endParaRPr sz="3000">
              <a:latin typeface="Calibri"/>
              <a:cs typeface="Calibri"/>
            </a:endParaRPr>
          </a:p>
          <a:p>
            <a:pPr marL="354965">
              <a:lnSpc>
                <a:spcPts val="3240"/>
              </a:lnSpc>
            </a:pPr>
            <a:r>
              <a:rPr dirty="0" sz="3000">
                <a:latin typeface="Calibri"/>
                <a:cs typeface="Calibri"/>
              </a:rPr>
              <a:t>in a </a:t>
            </a:r>
            <a:r>
              <a:rPr dirty="0" sz="3000" b="1" i="1" u="heavy">
                <a:solidFill>
                  <a:srgbClr val="006FC0"/>
                </a:solidFill>
                <a:latin typeface="Calibri"/>
                <a:cs typeface="Calibri"/>
              </a:rPr>
              <a:t>dynamic </a:t>
            </a:r>
            <a:r>
              <a:rPr dirty="0" sz="3000" spc="-20" b="1" i="1" u="heavy">
                <a:solidFill>
                  <a:srgbClr val="006FC0"/>
                </a:solidFill>
                <a:latin typeface="Calibri"/>
                <a:cs typeface="Calibri"/>
              </a:rPr>
              <a:t>state </a:t>
            </a:r>
            <a:r>
              <a:rPr dirty="0" sz="3000" spc="-5" b="1" i="1" u="heavy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dirty="0" sz="3000" spc="-70" b="1" i="1" u="heavy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3000" spc="-5" b="1" i="1" u="heavy">
                <a:solidFill>
                  <a:srgbClr val="006FC0"/>
                </a:solidFill>
                <a:latin typeface="Calibri"/>
                <a:cs typeface="Calibri"/>
              </a:rPr>
              <a:t>equilibrium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04681" y="6439814"/>
            <a:ext cx="102870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82446" y="90170"/>
            <a:ext cx="7435215" cy="66357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200" spc="35"/>
              <a:t>The </a:t>
            </a:r>
            <a:r>
              <a:rPr dirty="0" sz="4200" spc="15"/>
              <a:t>Internal</a:t>
            </a:r>
            <a:r>
              <a:rPr dirty="0" sz="4200" spc="-55"/>
              <a:t> </a:t>
            </a:r>
            <a:r>
              <a:rPr dirty="0" sz="4200" spc="-10"/>
              <a:t>environment</a:t>
            </a:r>
            <a:endParaRPr sz="4200"/>
          </a:p>
        </p:txBody>
      </p:sp>
      <p:sp>
        <p:nvSpPr>
          <p:cNvPr id="5" name="object 5"/>
          <p:cNvSpPr/>
          <p:nvPr/>
        </p:nvSpPr>
        <p:spPr>
          <a:xfrm>
            <a:off x="1066800" y="990600"/>
            <a:ext cx="7620000" cy="0"/>
          </a:xfrm>
          <a:custGeom>
            <a:avLst/>
            <a:gdLst/>
            <a:ahLst/>
            <a:cxnLst/>
            <a:rect l="l" t="t" r="r" b="b"/>
            <a:pathLst>
              <a:path w="7620000" h="0">
                <a:moveTo>
                  <a:pt x="0" y="0"/>
                </a:moveTo>
                <a:lnTo>
                  <a:pt x="7620000" y="0"/>
                </a:lnTo>
              </a:path>
            </a:pathLst>
          </a:custGeom>
          <a:ln w="38100">
            <a:solidFill>
              <a:srgbClr val="9437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057400" y="3828021"/>
            <a:ext cx="4894199" cy="29624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29768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15618" y="1340802"/>
            <a:ext cx="7560945" cy="4785360"/>
          </a:xfrm>
          <a:custGeom>
            <a:avLst/>
            <a:gdLst/>
            <a:ahLst/>
            <a:cxnLst/>
            <a:rect l="l" t="t" r="r" b="b"/>
            <a:pathLst>
              <a:path w="7560945" h="4785360">
                <a:moveTo>
                  <a:pt x="0" y="4785360"/>
                </a:moveTo>
                <a:lnTo>
                  <a:pt x="7560817" y="4785360"/>
                </a:lnTo>
                <a:lnTo>
                  <a:pt x="7560817" y="0"/>
                </a:lnTo>
                <a:lnTo>
                  <a:pt x="0" y="0"/>
                </a:lnTo>
                <a:lnTo>
                  <a:pt x="0" y="4785360"/>
                </a:lnTo>
                <a:close/>
              </a:path>
            </a:pathLst>
          </a:custGeom>
          <a:ln w="9525">
            <a:solidFill>
              <a:srgbClr val="9933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94612" y="1373124"/>
            <a:ext cx="7384415" cy="43376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4965" marR="5080" indent="-342265">
              <a:lnSpc>
                <a:spcPct val="8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700" spc="-5" b="1">
                <a:latin typeface="Calibri"/>
                <a:cs typeface="Calibri"/>
              </a:rPr>
              <a:t>The process </a:t>
            </a:r>
            <a:r>
              <a:rPr dirty="0" sz="2700" b="1">
                <a:latin typeface="Calibri"/>
                <a:cs typeface="Calibri"/>
              </a:rPr>
              <a:t>by </a:t>
            </a:r>
            <a:r>
              <a:rPr dirty="0" sz="2700" spc="-5" b="1">
                <a:latin typeface="Calibri"/>
                <a:cs typeface="Calibri"/>
              </a:rPr>
              <a:t>which </a:t>
            </a:r>
            <a:r>
              <a:rPr dirty="0" sz="2700" b="1">
                <a:latin typeface="Calibri"/>
                <a:cs typeface="Calibri"/>
              </a:rPr>
              <a:t>the body </a:t>
            </a:r>
            <a:r>
              <a:rPr dirty="0" sz="2700" spc="-25" b="1">
                <a:latin typeface="Calibri"/>
                <a:cs typeface="Calibri"/>
              </a:rPr>
              <a:t>keeps </a:t>
            </a:r>
            <a:r>
              <a:rPr dirty="0" sz="2700" b="1">
                <a:latin typeface="Calibri"/>
                <a:cs typeface="Calibri"/>
              </a:rPr>
              <a:t>the </a:t>
            </a:r>
            <a:r>
              <a:rPr dirty="0" sz="2700" spc="-15" b="1">
                <a:latin typeface="Calibri"/>
                <a:cs typeface="Calibri"/>
              </a:rPr>
              <a:t>internal  environment constant </a:t>
            </a:r>
            <a:r>
              <a:rPr dirty="0" sz="2700" spc="-10" b="1">
                <a:latin typeface="Calibri"/>
                <a:cs typeface="Calibri"/>
              </a:rPr>
              <a:t>despite changes </a:t>
            </a:r>
            <a:r>
              <a:rPr dirty="0" sz="2700" b="1">
                <a:latin typeface="Calibri"/>
                <a:cs typeface="Calibri"/>
              </a:rPr>
              <a:t>in the  </a:t>
            </a:r>
            <a:r>
              <a:rPr dirty="0" sz="2700" spc="-15" b="1">
                <a:latin typeface="Calibri"/>
                <a:cs typeface="Calibri"/>
              </a:rPr>
              <a:t>external environment </a:t>
            </a:r>
            <a:r>
              <a:rPr dirty="0" sz="2700" b="1">
                <a:latin typeface="Calibri"/>
                <a:cs typeface="Calibri"/>
              </a:rPr>
              <a:t>is known as  </a:t>
            </a:r>
            <a:r>
              <a:rPr dirty="0" sz="2700" spc="-25" b="1" i="1">
                <a:solidFill>
                  <a:srgbClr val="CC0000"/>
                </a:solidFill>
                <a:latin typeface="Calibri"/>
                <a:cs typeface="Calibri"/>
              </a:rPr>
              <a:t>“Homeostasis”.</a:t>
            </a:r>
            <a:endParaRPr sz="2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har char="•"/>
            </a:pPr>
            <a:endParaRPr sz="2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700" spc="-10" b="1" i="1">
                <a:solidFill>
                  <a:srgbClr val="006FC0"/>
                </a:solidFill>
                <a:latin typeface="Calibri"/>
                <a:cs typeface="Calibri"/>
              </a:rPr>
              <a:t>Homeostasis</a:t>
            </a:r>
            <a:r>
              <a:rPr dirty="0" sz="2700" spc="-5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means:</a:t>
            </a:r>
            <a:endParaRPr sz="2700">
              <a:latin typeface="Calibri"/>
              <a:cs typeface="Calibri"/>
            </a:endParaRPr>
          </a:p>
          <a:p>
            <a:pPr lvl="1" marL="756285" indent="-287020">
              <a:lnSpc>
                <a:spcPct val="100000"/>
              </a:lnSpc>
              <a:spcBef>
                <a:spcPts val="10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400" spc="-5" b="1" i="1">
                <a:solidFill>
                  <a:srgbClr val="660066"/>
                </a:solidFill>
                <a:latin typeface="Calibri"/>
                <a:cs typeface="Calibri"/>
              </a:rPr>
              <a:t>Homeo- </a:t>
            </a:r>
            <a:r>
              <a:rPr dirty="0" sz="2400">
                <a:latin typeface="Calibri"/>
                <a:cs typeface="Calibri"/>
              </a:rPr>
              <a:t>: </a:t>
            </a:r>
            <a:r>
              <a:rPr dirty="0" sz="2400" spc="-5">
                <a:latin typeface="Calibri"/>
                <a:cs typeface="Calibri"/>
              </a:rPr>
              <a:t>sameness,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similarity</a:t>
            </a:r>
            <a:endParaRPr sz="2400">
              <a:latin typeface="Calibri"/>
              <a:cs typeface="Calibri"/>
            </a:endParaRPr>
          </a:p>
          <a:p>
            <a:pPr lvl="1" marL="756285" indent="-287020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dirty="0" sz="2400" spc="-10" b="1" i="1">
                <a:solidFill>
                  <a:srgbClr val="660066"/>
                </a:solidFill>
                <a:latin typeface="Calibri"/>
                <a:cs typeface="Calibri"/>
              </a:rPr>
              <a:t>-stasis</a:t>
            </a:r>
            <a:r>
              <a:rPr dirty="0" sz="2400" spc="-10">
                <a:latin typeface="Calibri"/>
                <a:cs typeface="Calibri"/>
              </a:rPr>
              <a:t>: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standing</a:t>
            </a:r>
            <a:endParaRPr sz="24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660066"/>
              </a:buClr>
              <a:buFont typeface="Arial"/>
              <a:buChar char="–"/>
            </a:pPr>
            <a:endParaRPr sz="3000">
              <a:latin typeface="Times New Roman"/>
              <a:cs typeface="Times New Roman"/>
            </a:endParaRPr>
          </a:p>
          <a:p>
            <a:pPr marL="354965" marR="571500" indent="-342265">
              <a:lnSpc>
                <a:spcPts val="259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700" spc="-5">
                <a:latin typeface="Calibri"/>
                <a:cs typeface="Calibri"/>
              </a:rPr>
              <a:t>Essentially </a:t>
            </a:r>
            <a:r>
              <a:rPr dirty="0" sz="2700">
                <a:latin typeface="Calibri"/>
                <a:cs typeface="Calibri"/>
              </a:rPr>
              <a:t>all the </a:t>
            </a:r>
            <a:r>
              <a:rPr dirty="0" sz="2700" spc="-5">
                <a:latin typeface="Calibri"/>
                <a:cs typeface="Calibri"/>
              </a:rPr>
              <a:t>functions of </a:t>
            </a:r>
            <a:r>
              <a:rPr dirty="0" sz="2700">
                <a:latin typeface="Calibri"/>
                <a:cs typeface="Calibri"/>
              </a:rPr>
              <a:t>the </a:t>
            </a:r>
            <a:r>
              <a:rPr dirty="0" sz="2700" spc="-5">
                <a:latin typeface="Calibri"/>
                <a:cs typeface="Calibri"/>
              </a:rPr>
              <a:t>body</a:t>
            </a:r>
            <a:r>
              <a:rPr dirty="0" sz="2700" spc="-120">
                <a:latin typeface="Calibri"/>
                <a:cs typeface="Calibri"/>
              </a:rPr>
              <a:t> </a:t>
            </a:r>
            <a:r>
              <a:rPr dirty="0" sz="2700" spc="-20">
                <a:latin typeface="Calibri"/>
                <a:cs typeface="Calibri"/>
              </a:rPr>
              <a:t>organs  </a:t>
            </a:r>
            <a:r>
              <a:rPr dirty="0" sz="2700">
                <a:latin typeface="Calibri"/>
                <a:cs typeface="Calibri"/>
              </a:rPr>
              <a:t>and tissues aim </a:t>
            </a:r>
            <a:r>
              <a:rPr dirty="0" sz="2700" spc="-15">
                <a:latin typeface="Calibri"/>
                <a:cs typeface="Calibri"/>
              </a:rPr>
              <a:t>at keeping </a:t>
            </a:r>
            <a:r>
              <a:rPr dirty="0" sz="2700">
                <a:latin typeface="Calibri"/>
                <a:cs typeface="Calibri"/>
              </a:rPr>
              <a:t>the </a:t>
            </a:r>
            <a:r>
              <a:rPr dirty="0" sz="2700" spc="-10">
                <a:latin typeface="Calibri"/>
                <a:cs typeface="Calibri"/>
              </a:rPr>
              <a:t>internal  </a:t>
            </a:r>
            <a:r>
              <a:rPr dirty="0" sz="2700" spc="-15">
                <a:latin typeface="Calibri"/>
                <a:cs typeface="Calibri"/>
              </a:rPr>
              <a:t>environment at </a:t>
            </a:r>
            <a:r>
              <a:rPr dirty="0" sz="2700">
                <a:latin typeface="Calibri"/>
                <a:cs typeface="Calibri"/>
              </a:rPr>
              <a:t>a </a:t>
            </a:r>
            <a:r>
              <a:rPr dirty="0" sz="2700" spc="-5">
                <a:latin typeface="Calibri"/>
                <a:cs typeface="Calibri"/>
              </a:rPr>
              <a:t>nearly </a:t>
            </a:r>
            <a:r>
              <a:rPr dirty="0" sz="2700" spc="-20">
                <a:latin typeface="Calibri"/>
                <a:cs typeface="Calibri"/>
              </a:rPr>
              <a:t>constant</a:t>
            </a:r>
            <a:r>
              <a:rPr dirty="0" sz="2700" spc="-65">
                <a:latin typeface="Calibri"/>
                <a:cs typeface="Calibri"/>
              </a:rPr>
              <a:t> </a:t>
            </a:r>
            <a:r>
              <a:rPr dirty="0" sz="2700" spc="-25">
                <a:latin typeface="Calibri"/>
                <a:cs typeface="Calibri"/>
              </a:rPr>
              <a:t>state.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0363" rIns="0" bIns="0" rtlCol="0" vert="horz">
            <a:spAutoFit/>
          </a:bodyPr>
          <a:lstStyle/>
          <a:p>
            <a:pPr marL="2167255">
              <a:lnSpc>
                <a:spcPct val="100000"/>
              </a:lnSpc>
            </a:pPr>
            <a:r>
              <a:rPr dirty="0" sz="4400"/>
              <a:t>“Homeostasis”</a:t>
            </a:r>
            <a:endParaRPr sz="4400"/>
          </a:p>
        </p:txBody>
      </p:sp>
      <p:sp>
        <p:nvSpPr>
          <p:cNvPr id="6" name="object 6"/>
          <p:cNvSpPr/>
          <p:nvPr/>
        </p:nvSpPr>
        <p:spPr>
          <a:xfrm>
            <a:off x="1115618" y="1052702"/>
            <a:ext cx="7560945" cy="0"/>
          </a:xfrm>
          <a:custGeom>
            <a:avLst/>
            <a:gdLst/>
            <a:ahLst/>
            <a:cxnLst/>
            <a:rect l="l" t="t" r="r" b="b"/>
            <a:pathLst>
              <a:path w="7560945" h="0">
                <a:moveTo>
                  <a:pt x="0" y="0"/>
                </a:moveTo>
                <a:lnTo>
                  <a:pt x="7560894" y="0"/>
                </a:lnTo>
              </a:path>
            </a:pathLst>
          </a:custGeom>
          <a:ln w="38100">
            <a:solidFill>
              <a:srgbClr val="9933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332859" y="6613449"/>
            <a:ext cx="4601845" cy="2355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>
                <a:latin typeface="Calibri"/>
                <a:cs typeface="Calibri"/>
              </a:rPr>
              <a:t>(Guyton </a:t>
            </a:r>
            <a:r>
              <a:rPr dirty="0" sz="1400">
                <a:latin typeface="Calibri"/>
                <a:cs typeface="Calibri"/>
              </a:rPr>
              <a:t>and </a:t>
            </a:r>
            <a:r>
              <a:rPr dirty="0" sz="1400" spc="-5">
                <a:latin typeface="Calibri"/>
                <a:cs typeface="Calibri"/>
              </a:rPr>
              <a:t>Hall </a:t>
            </a:r>
            <a:r>
              <a:rPr dirty="0" sz="1400" spc="-20">
                <a:latin typeface="Calibri"/>
                <a:cs typeface="Calibri"/>
              </a:rPr>
              <a:t>Textbook </a:t>
            </a:r>
            <a:r>
              <a:rPr dirty="0" sz="1400">
                <a:latin typeface="Calibri"/>
                <a:cs typeface="Calibri"/>
              </a:rPr>
              <a:t>of </a:t>
            </a:r>
            <a:r>
              <a:rPr dirty="0" sz="1400" spc="-5">
                <a:latin typeface="Calibri"/>
                <a:cs typeface="Calibri"/>
              </a:rPr>
              <a:t>Medical </a:t>
            </a:r>
            <a:r>
              <a:rPr dirty="0" sz="1400" spc="-15">
                <a:latin typeface="Calibri"/>
                <a:cs typeface="Calibri"/>
              </a:rPr>
              <a:t>Physiology. </a:t>
            </a:r>
            <a:r>
              <a:rPr dirty="0" sz="1400" spc="5">
                <a:latin typeface="Calibri"/>
                <a:cs typeface="Calibri"/>
              </a:rPr>
              <a:t>13</a:t>
            </a:r>
            <a:r>
              <a:rPr dirty="0" baseline="24691" sz="1350" spc="7">
                <a:latin typeface="Calibri"/>
                <a:cs typeface="Calibri"/>
              </a:rPr>
              <a:t>th  </a:t>
            </a:r>
            <a:r>
              <a:rPr dirty="0" sz="1400" spc="-5">
                <a:latin typeface="Calibri"/>
                <a:cs typeface="Calibri"/>
              </a:rPr>
              <a:t>ed.</a:t>
            </a:r>
            <a:r>
              <a:rPr dirty="0" sz="1400" spc="-6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Ch-1)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457174"/>
            <a:ext cx="8061579" cy="60462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84743" y="1628775"/>
            <a:ext cx="1123772" cy="26268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8959" y="2487548"/>
            <a:ext cx="2628900" cy="1733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987801" y="1742185"/>
            <a:ext cx="3456940" cy="3096895"/>
          </a:xfrm>
          <a:custGeom>
            <a:avLst/>
            <a:gdLst/>
            <a:ahLst/>
            <a:cxnLst/>
            <a:rect l="l" t="t" r="r" b="b"/>
            <a:pathLst>
              <a:path w="3456940" h="3096895">
                <a:moveTo>
                  <a:pt x="1728215" y="0"/>
                </a:moveTo>
                <a:lnTo>
                  <a:pt x="1677263" y="660"/>
                </a:lnTo>
                <a:lnTo>
                  <a:pt x="1626676" y="2628"/>
                </a:lnTo>
                <a:lnTo>
                  <a:pt x="1576475" y="5886"/>
                </a:lnTo>
                <a:lnTo>
                  <a:pt x="1526681" y="10416"/>
                </a:lnTo>
                <a:lnTo>
                  <a:pt x="1477313" y="16199"/>
                </a:lnTo>
                <a:lnTo>
                  <a:pt x="1428392" y="23218"/>
                </a:lnTo>
                <a:lnTo>
                  <a:pt x="1379938" y="31454"/>
                </a:lnTo>
                <a:lnTo>
                  <a:pt x="1331971" y="40889"/>
                </a:lnTo>
                <a:lnTo>
                  <a:pt x="1284512" y="51505"/>
                </a:lnTo>
                <a:lnTo>
                  <a:pt x="1237581" y="63284"/>
                </a:lnTo>
                <a:lnTo>
                  <a:pt x="1191198" y="76208"/>
                </a:lnTo>
                <a:lnTo>
                  <a:pt x="1145384" y="90258"/>
                </a:lnTo>
                <a:lnTo>
                  <a:pt x="1100159" y="105417"/>
                </a:lnTo>
                <a:lnTo>
                  <a:pt x="1055542" y="121666"/>
                </a:lnTo>
                <a:lnTo>
                  <a:pt x="1011555" y="138986"/>
                </a:lnTo>
                <a:lnTo>
                  <a:pt x="968217" y="157361"/>
                </a:lnTo>
                <a:lnTo>
                  <a:pt x="925549" y="176771"/>
                </a:lnTo>
                <a:lnTo>
                  <a:pt x="883571" y="197199"/>
                </a:lnTo>
                <a:lnTo>
                  <a:pt x="842304" y="218627"/>
                </a:lnTo>
                <a:lnTo>
                  <a:pt x="801767" y="241036"/>
                </a:lnTo>
                <a:lnTo>
                  <a:pt x="761981" y="264408"/>
                </a:lnTo>
                <a:lnTo>
                  <a:pt x="722966" y="288724"/>
                </a:lnTo>
                <a:lnTo>
                  <a:pt x="684743" y="313968"/>
                </a:lnTo>
                <a:lnTo>
                  <a:pt x="647331" y="340120"/>
                </a:lnTo>
                <a:lnTo>
                  <a:pt x="610751" y="367163"/>
                </a:lnTo>
                <a:lnTo>
                  <a:pt x="575023" y="395078"/>
                </a:lnTo>
                <a:lnTo>
                  <a:pt x="540168" y="423848"/>
                </a:lnTo>
                <a:lnTo>
                  <a:pt x="506206" y="453453"/>
                </a:lnTo>
                <a:lnTo>
                  <a:pt x="473156" y="483876"/>
                </a:lnTo>
                <a:lnTo>
                  <a:pt x="441040" y="515099"/>
                </a:lnTo>
                <a:lnTo>
                  <a:pt x="409878" y="547104"/>
                </a:lnTo>
                <a:lnTo>
                  <a:pt x="379689" y="579872"/>
                </a:lnTo>
                <a:lnTo>
                  <a:pt x="350494" y="613385"/>
                </a:lnTo>
                <a:lnTo>
                  <a:pt x="322314" y="647626"/>
                </a:lnTo>
                <a:lnTo>
                  <a:pt x="295168" y="682575"/>
                </a:lnTo>
                <a:lnTo>
                  <a:pt x="269077" y="718215"/>
                </a:lnTo>
                <a:lnTo>
                  <a:pt x="244062" y="754528"/>
                </a:lnTo>
                <a:lnTo>
                  <a:pt x="220141" y="791495"/>
                </a:lnTo>
                <a:lnTo>
                  <a:pt x="197337" y="829099"/>
                </a:lnTo>
                <a:lnTo>
                  <a:pt x="175668" y="867321"/>
                </a:lnTo>
                <a:lnTo>
                  <a:pt x="155156" y="906143"/>
                </a:lnTo>
                <a:lnTo>
                  <a:pt x="135820" y="945546"/>
                </a:lnTo>
                <a:lnTo>
                  <a:pt x="117681" y="985514"/>
                </a:lnTo>
                <a:lnTo>
                  <a:pt x="100759" y="1026027"/>
                </a:lnTo>
                <a:lnTo>
                  <a:pt x="85074" y="1067067"/>
                </a:lnTo>
                <a:lnTo>
                  <a:pt x="70647" y="1108617"/>
                </a:lnTo>
                <a:lnTo>
                  <a:pt x="57497" y="1150658"/>
                </a:lnTo>
                <a:lnTo>
                  <a:pt x="45646" y="1193172"/>
                </a:lnTo>
                <a:lnTo>
                  <a:pt x="35113" y="1236140"/>
                </a:lnTo>
                <a:lnTo>
                  <a:pt x="25919" y="1279545"/>
                </a:lnTo>
                <a:lnTo>
                  <a:pt x="18084" y="1323369"/>
                </a:lnTo>
                <a:lnTo>
                  <a:pt x="11627" y="1367593"/>
                </a:lnTo>
                <a:lnTo>
                  <a:pt x="6571" y="1412199"/>
                </a:lnTo>
                <a:lnTo>
                  <a:pt x="2933" y="1457170"/>
                </a:lnTo>
                <a:lnTo>
                  <a:pt x="736" y="1502486"/>
                </a:lnTo>
                <a:lnTo>
                  <a:pt x="0" y="1548129"/>
                </a:lnTo>
                <a:lnTo>
                  <a:pt x="736" y="1593780"/>
                </a:lnTo>
                <a:lnTo>
                  <a:pt x="2933" y="1639103"/>
                </a:lnTo>
                <a:lnTo>
                  <a:pt x="6571" y="1684079"/>
                </a:lnTo>
                <a:lnTo>
                  <a:pt x="11627" y="1728691"/>
                </a:lnTo>
                <a:lnTo>
                  <a:pt x="18084" y="1772921"/>
                </a:lnTo>
                <a:lnTo>
                  <a:pt x="25919" y="1816750"/>
                </a:lnTo>
                <a:lnTo>
                  <a:pt x="35113" y="1860161"/>
                </a:lnTo>
                <a:lnTo>
                  <a:pt x="45646" y="1903134"/>
                </a:lnTo>
                <a:lnTo>
                  <a:pt x="57497" y="1945653"/>
                </a:lnTo>
                <a:lnTo>
                  <a:pt x="70647" y="1987699"/>
                </a:lnTo>
                <a:lnTo>
                  <a:pt x="85074" y="2029253"/>
                </a:lnTo>
                <a:lnTo>
                  <a:pt x="100759" y="2070298"/>
                </a:lnTo>
                <a:lnTo>
                  <a:pt x="117681" y="2110815"/>
                </a:lnTo>
                <a:lnTo>
                  <a:pt x="135820" y="2150786"/>
                </a:lnTo>
                <a:lnTo>
                  <a:pt x="155156" y="2190194"/>
                </a:lnTo>
                <a:lnTo>
                  <a:pt x="175668" y="2229019"/>
                </a:lnTo>
                <a:lnTo>
                  <a:pt x="197337" y="2267244"/>
                </a:lnTo>
                <a:lnTo>
                  <a:pt x="220141" y="2304851"/>
                </a:lnTo>
                <a:lnTo>
                  <a:pt x="244062" y="2341822"/>
                </a:lnTo>
                <a:lnTo>
                  <a:pt x="269077" y="2378137"/>
                </a:lnTo>
                <a:lnTo>
                  <a:pt x="295168" y="2413780"/>
                </a:lnTo>
                <a:lnTo>
                  <a:pt x="322314" y="2448732"/>
                </a:lnTo>
                <a:lnTo>
                  <a:pt x="350494" y="2482975"/>
                </a:lnTo>
                <a:lnTo>
                  <a:pt x="379689" y="2516490"/>
                </a:lnTo>
                <a:lnTo>
                  <a:pt x="409878" y="2549261"/>
                </a:lnTo>
                <a:lnTo>
                  <a:pt x="441040" y="2581267"/>
                </a:lnTo>
                <a:lnTo>
                  <a:pt x="473156" y="2612492"/>
                </a:lnTo>
                <a:lnTo>
                  <a:pt x="506206" y="2642917"/>
                </a:lnTo>
                <a:lnTo>
                  <a:pt x="540168" y="2672524"/>
                </a:lnTo>
                <a:lnTo>
                  <a:pt x="575023" y="2701295"/>
                </a:lnTo>
                <a:lnTo>
                  <a:pt x="610751" y="2729212"/>
                </a:lnTo>
                <a:lnTo>
                  <a:pt x="647331" y="2756256"/>
                </a:lnTo>
                <a:lnTo>
                  <a:pt x="684743" y="2782409"/>
                </a:lnTo>
                <a:lnTo>
                  <a:pt x="722966" y="2807654"/>
                </a:lnTo>
                <a:lnTo>
                  <a:pt x="761981" y="2831972"/>
                </a:lnTo>
                <a:lnTo>
                  <a:pt x="801767" y="2855345"/>
                </a:lnTo>
                <a:lnTo>
                  <a:pt x="842304" y="2877754"/>
                </a:lnTo>
                <a:lnTo>
                  <a:pt x="883571" y="2899182"/>
                </a:lnTo>
                <a:lnTo>
                  <a:pt x="925549" y="2919611"/>
                </a:lnTo>
                <a:lnTo>
                  <a:pt x="968217" y="2939022"/>
                </a:lnTo>
                <a:lnTo>
                  <a:pt x="1011555" y="2957397"/>
                </a:lnTo>
                <a:lnTo>
                  <a:pt x="1055542" y="2974719"/>
                </a:lnTo>
                <a:lnTo>
                  <a:pt x="1100159" y="2990968"/>
                </a:lnTo>
                <a:lnTo>
                  <a:pt x="1145384" y="3006127"/>
                </a:lnTo>
                <a:lnTo>
                  <a:pt x="1191198" y="3020177"/>
                </a:lnTo>
                <a:lnTo>
                  <a:pt x="1237581" y="3033101"/>
                </a:lnTo>
                <a:lnTo>
                  <a:pt x="1284512" y="3044880"/>
                </a:lnTo>
                <a:lnTo>
                  <a:pt x="1331971" y="3055497"/>
                </a:lnTo>
                <a:lnTo>
                  <a:pt x="1379938" y="3064932"/>
                </a:lnTo>
                <a:lnTo>
                  <a:pt x="1428392" y="3073168"/>
                </a:lnTo>
                <a:lnTo>
                  <a:pt x="1477313" y="3080187"/>
                </a:lnTo>
                <a:lnTo>
                  <a:pt x="1526681" y="3085970"/>
                </a:lnTo>
                <a:lnTo>
                  <a:pt x="1576475" y="3090500"/>
                </a:lnTo>
                <a:lnTo>
                  <a:pt x="1626676" y="3093758"/>
                </a:lnTo>
                <a:lnTo>
                  <a:pt x="1677263" y="3095726"/>
                </a:lnTo>
                <a:lnTo>
                  <a:pt x="1728215" y="3096387"/>
                </a:lnTo>
                <a:lnTo>
                  <a:pt x="1779175" y="3095726"/>
                </a:lnTo>
                <a:lnTo>
                  <a:pt x="1829768" y="3093758"/>
                </a:lnTo>
                <a:lnTo>
                  <a:pt x="1879974" y="3090500"/>
                </a:lnTo>
                <a:lnTo>
                  <a:pt x="1929774" y="3085970"/>
                </a:lnTo>
                <a:lnTo>
                  <a:pt x="1979147" y="3080187"/>
                </a:lnTo>
                <a:lnTo>
                  <a:pt x="2028072" y="3073168"/>
                </a:lnTo>
                <a:lnTo>
                  <a:pt x="2076530" y="3064932"/>
                </a:lnTo>
                <a:lnTo>
                  <a:pt x="2124500" y="3055497"/>
                </a:lnTo>
                <a:lnTo>
                  <a:pt x="2171962" y="3044880"/>
                </a:lnTo>
                <a:lnTo>
                  <a:pt x="2218896" y="3033101"/>
                </a:lnTo>
                <a:lnTo>
                  <a:pt x="2265281" y="3020177"/>
                </a:lnTo>
                <a:lnTo>
                  <a:pt x="2311097" y="3006127"/>
                </a:lnTo>
                <a:lnTo>
                  <a:pt x="2356324" y="2990968"/>
                </a:lnTo>
                <a:lnTo>
                  <a:pt x="2400942" y="2974719"/>
                </a:lnTo>
                <a:lnTo>
                  <a:pt x="2444931" y="2957397"/>
                </a:lnTo>
                <a:lnTo>
                  <a:pt x="2488269" y="2939022"/>
                </a:lnTo>
                <a:lnTo>
                  <a:pt x="2530938" y="2919611"/>
                </a:lnTo>
                <a:lnTo>
                  <a:pt x="2572916" y="2899182"/>
                </a:lnTo>
                <a:lnTo>
                  <a:pt x="2614184" y="2877754"/>
                </a:lnTo>
                <a:lnTo>
                  <a:pt x="2654720" y="2855345"/>
                </a:lnTo>
                <a:lnTo>
                  <a:pt x="2694506" y="2831972"/>
                </a:lnTo>
                <a:lnTo>
                  <a:pt x="2733520" y="2807654"/>
                </a:lnTo>
                <a:lnTo>
                  <a:pt x="2771743" y="2782409"/>
                </a:lnTo>
                <a:lnTo>
                  <a:pt x="2809154" y="2756256"/>
                </a:lnTo>
                <a:lnTo>
                  <a:pt x="2845732" y="2729212"/>
                </a:lnTo>
                <a:lnTo>
                  <a:pt x="2881459" y="2701295"/>
                </a:lnTo>
                <a:lnTo>
                  <a:pt x="2916312" y="2672524"/>
                </a:lnTo>
                <a:lnTo>
                  <a:pt x="2950273" y="2642917"/>
                </a:lnTo>
                <a:lnTo>
                  <a:pt x="2983321" y="2612492"/>
                </a:lnTo>
                <a:lnTo>
                  <a:pt x="3015435" y="2581267"/>
                </a:lnTo>
                <a:lnTo>
                  <a:pt x="3046596" y="2549261"/>
                </a:lnTo>
                <a:lnTo>
                  <a:pt x="3076782" y="2516490"/>
                </a:lnTo>
                <a:lnTo>
                  <a:pt x="3105975" y="2482975"/>
                </a:lnTo>
                <a:lnTo>
                  <a:pt x="3134153" y="2448732"/>
                </a:lnTo>
                <a:lnTo>
                  <a:pt x="3161296" y="2413780"/>
                </a:lnTo>
                <a:lnTo>
                  <a:pt x="3187385" y="2378137"/>
                </a:lnTo>
                <a:lnTo>
                  <a:pt x="3212398" y="2341822"/>
                </a:lnTo>
                <a:lnTo>
                  <a:pt x="3236316" y="2304851"/>
                </a:lnTo>
                <a:lnTo>
                  <a:pt x="3259119" y="2267244"/>
                </a:lnTo>
                <a:lnTo>
                  <a:pt x="3280785" y="2229019"/>
                </a:lnTo>
                <a:lnTo>
                  <a:pt x="3301295" y="2190194"/>
                </a:lnTo>
                <a:lnTo>
                  <a:pt x="3320629" y="2150786"/>
                </a:lnTo>
                <a:lnTo>
                  <a:pt x="3338766" y="2110815"/>
                </a:lnTo>
                <a:lnTo>
                  <a:pt x="3355686" y="2070298"/>
                </a:lnTo>
                <a:lnTo>
                  <a:pt x="3371369" y="2029253"/>
                </a:lnTo>
                <a:lnTo>
                  <a:pt x="3385794" y="1987699"/>
                </a:lnTo>
                <a:lnTo>
                  <a:pt x="3398942" y="1945653"/>
                </a:lnTo>
                <a:lnTo>
                  <a:pt x="3410791" y="1903134"/>
                </a:lnTo>
                <a:lnTo>
                  <a:pt x="3421323" y="1860161"/>
                </a:lnTo>
                <a:lnTo>
                  <a:pt x="3430516" y="1816750"/>
                </a:lnTo>
                <a:lnTo>
                  <a:pt x="3438350" y="1772921"/>
                </a:lnTo>
                <a:lnTo>
                  <a:pt x="3444805" y="1728691"/>
                </a:lnTo>
                <a:lnTo>
                  <a:pt x="3449861" y="1684079"/>
                </a:lnTo>
                <a:lnTo>
                  <a:pt x="3453498" y="1639103"/>
                </a:lnTo>
                <a:lnTo>
                  <a:pt x="3455695" y="1593780"/>
                </a:lnTo>
                <a:lnTo>
                  <a:pt x="3456432" y="1548129"/>
                </a:lnTo>
                <a:lnTo>
                  <a:pt x="3455695" y="1502486"/>
                </a:lnTo>
                <a:lnTo>
                  <a:pt x="3453498" y="1457170"/>
                </a:lnTo>
                <a:lnTo>
                  <a:pt x="3449861" y="1412199"/>
                </a:lnTo>
                <a:lnTo>
                  <a:pt x="3444805" y="1367593"/>
                </a:lnTo>
                <a:lnTo>
                  <a:pt x="3438350" y="1323369"/>
                </a:lnTo>
                <a:lnTo>
                  <a:pt x="3430516" y="1279545"/>
                </a:lnTo>
                <a:lnTo>
                  <a:pt x="3421323" y="1236140"/>
                </a:lnTo>
                <a:lnTo>
                  <a:pt x="3410791" y="1193172"/>
                </a:lnTo>
                <a:lnTo>
                  <a:pt x="3398942" y="1150658"/>
                </a:lnTo>
                <a:lnTo>
                  <a:pt x="3385794" y="1108617"/>
                </a:lnTo>
                <a:lnTo>
                  <a:pt x="3371369" y="1067067"/>
                </a:lnTo>
                <a:lnTo>
                  <a:pt x="3355686" y="1026027"/>
                </a:lnTo>
                <a:lnTo>
                  <a:pt x="3338766" y="985514"/>
                </a:lnTo>
                <a:lnTo>
                  <a:pt x="3320629" y="945546"/>
                </a:lnTo>
                <a:lnTo>
                  <a:pt x="3301295" y="906143"/>
                </a:lnTo>
                <a:lnTo>
                  <a:pt x="3280785" y="867321"/>
                </a:lnTo>
                <a:lnTo>
                  <a:pt x="3259119" y="829099"/>
                </a:lnTo>
                <a:lnTo>
                  <a:pt x="3236316" y="791495"/>
                </a:lnTo>
                <a:lnTo>
                  <a:pt x="3212398" y="754528"/>
                </a:lnTo>
                <a:lnTo>
                  <a:pt x="3187385" y="718215"/>
                </a:lnTo>
                <a:lnTo>
                  <a:pt x="3161296" y="682575"/>
                </a:lnTo>
                <a:lnTo>
                  <a:pt x="3134153" y="647626"/>
                </a:lnTo>
                <a:lnTo>
                  <a:pt x="3105975" y="613385"/>
                </a:lnTo>
                <a:lnTo>
                  <a:pt x="3076782" y="579872"/>
                </a:lnTo>
                <a:lnTo>
                  <a:pt x="3046596" y="547104"/>
                </a:lnTo>
                <a:lnTo>
                  <a:pt x="3015435" y="515099"/>
                </a:lnTo>
                <a:lnTo>
                  <a:pt x="2983321" y="483876"/>
                </a:lnTo>
                <a:lnTo>
                  <a:pt x="2950273" y="453453"/>
                </a:lnTo>
                <a:lnTo>
                  <a:pt x="2916312" y="423848"/>
                </a:lnTo>
                <a:lnTo>
                  <a:pt x="2881459" y="395078"/>
                </a:lnTo>
                <a:lnTo>
                  <a:pt x="2845732" y="367163"/>
                </a:lnTo>
                <a:lnTo>
                  <a:pt x="2809154" y="340120"/>
                </a:lnTo>
                <a:lnTo>
                  <a:pt x="2771743" y="313968"/>
                </a:lnTo>
                <a:lnTo>
                  <a:pt x="2733520" y="288724"/>
                </a:lnTo>
                <a:lnTo>
                  <a:pt x="2694506" y="264408"/>
                </a:lnTo>
                <a:lnTo>
                  <a:pt x="2654720" y="241036"/>
                </a:lnTo>
                <a:lnTo>
                  <a:pt x="2614184" y="218627"/>
                </a:lnTo>
                <a:lnTo>
                  <a:pt x="2572916" y="197199"/>
                </a:lnTo>
                <a:lnTo>
                  <a:pt x="2530938" y="176771"/>
                </a:lnTo>
                <a:lnTo>
                  <a:pt x="2488269" y="157361"/>
                </a:lnTo>
                <a:lnTo>
                  <a:pt x="2444931" y="138986"/>
                </a:lnTo>
                <a:lnTo>
                  <a:pt x="2400942" y="121665"/>
                </a:lnTo>
                <a:lnTo>
                  <a:pt x="2356324" y="105417"/>
                </a:lnTo>
                <a:lnTo>
                  <a:pt x="2311097" y="90258"/>
                </a:lnTo>
                <a:lnTo>
                  <a:pt x="2265281" y="76208"/>
                </a:lnTo>
                <a:lnTo>
                  <a:pt x="2218896" y="63284"/>
                </a:lnTo>
                <a:lnTo>
                  <a:pt x="2171962" y="51505"/>
                </a:lnTo>
                <a:lnTo>
                  <a:pt x="2124500" y="40889"/>
                </a:lnTo>
                <a:lnTo>
                  <a:pt x="2076530" y="31454"/>
                </a:lnTo>
                <a:lnTo>
                  <a:pt x="2028072" y="23218"/>
                </a:lnTo>
                <a:lnTo>
                  <a:pt x="1979147" y="16199"/>
                </a:lnTo>
                <a:lnTo>
                  <a:pt x="1929774" y="10416"/>
                </a:lnTo>
                <a:lnTo>
                  <a:pt x="1879974" y="5886"/>
                </a:lnTo>
                <a:lnTo>
                  <a:pt x="1829768" y="2628"/>
                </a:lnTo>
                <a:lnTo>
                  <a:pt x="1779175" y="660"/>
                </a:lnTo>
                <a:lnTo>
                  <a:pt x="1728215" y="0"/>
                </a:lnTo>
                <a:close/>
              </a:path>
            </a:pathLst>
          </a:custGeom>
          <a:solidFill>
            <a:srgbClr val="D5EA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097782" y="3001645"/>
            <a:ext cx="1235710" cy="5727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231775">
              <a:lnSpc>
                <a:spcPct val="100000"/>
              </a:lnSpc>
            </a:pPr>
            <a:r>
              <a:rPr dirty="0" sz="1800" spc="-10" b="1" i="1">
                <a:solidFill>
                  <a:srgbClr val="13425D"/>
                </a:solidFill>
                <a:latin typeface="Calibri"/>
                <a:cs typeface="Calibri"/>
              </a:rPr>
              <a:t>Internal  </a:t>
            </a:r>
            <a:r>
              <a:rPr dirty="0" sz="1800" spc="-5" b="1" i="1">
                <a:solidFill>
                  <a:srgbClr val="13425D"/>
                </a:solidFill>
                <a:latin typeface="Calibri"/>
                <a:cs typeface="Calibri"/>
              </a:rPr>
              <a:t>e</a:t>
            </a:r>
            <a:r>
              <a:rPr dirty="0" sz="1800" spc="-25" b="1" i="1">
                <a:solidFill>
                  <a:srgbClr val="13425D"/>
                </a:solidFill>
                <a:latin typeface="Calibri"/>
                <a:cs typeface="Calibri"/>
              </a:rPr>
              <a:t>n</a:t>
            </a:r>
            <a:r>
              <a:rPr dirty="0" sz="1800" spc="-5" b="1" i="1">
                <a:solidFill>
                  <a:srgbClr val="13425D"/>
                </a:solidFill>
                <a:latin typeface="Calibri"/>
                <a:cs typeface="Calibri"/>
              </a:rPr>
              <a:t>vironm</a:t>
            </a:r>
            <a:r>
              <a:rPr dirty="0" sz="1800" spc="5" b="1" i="1">
                <a:solidFill>
                  <a:srgbClr val="13425D"/>
                </a:solidFill>
                <a:latin typeface="Calibri"/>
                <a:cs typeface="Calibri"/>
              </a:rPr>
              <a:t>e</a:t>
            </a:r>
            <a:r>
              <a:rPr dirty="0" sz="1800" spc="-15" b="1" i="1">
                <a:solidFill>
                  <a:srgbClr val="13425D"/>
                </a:solidFill>
                <a:latin typeface="Calibri"/>
                <a:cs typeface="Calibri"/>
              </a:rPr>
              <a:t>n</a:t>
            </a:r>
            <a:r>
              <a:rPr dirty="0" sz="1800" b="1" i="1">
                <a:solidFill>
                  <a:srgbClr val="13425D"/>
                </a:solidFill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33397" y="4509076"/>
            <a:ext cx="1602486" cy="22639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148071" y="4498983"/>
            <a:ext cx="1296162" cy="23590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732269" y="3947741"/>
            <a:ext cx="1645659" cy="22127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834639" y="3195066"/>
            <a:ext cx="801370" cy="190500"/>
          </a:xfrm>
          <a:custGeom>
            <a:avLst/>
            <a:gdLst/>
            <a:ahLst/>
            <a:cxnLst/>
            <a:rect l="l" t="t" r="r" b="b"/>
            <a:pathLst>
              <a:path w="801370" h="190500">
                <a:moveTo>
                  <a:pt x="725043" y="95250"/>
                </a:moveTo>
                <a:lnTo>
                  <a:pt x="686943" y="190500"/>
                </a:lnTo>
                <a:lnTo>
                  <a:pt x="778383" y="114300"/>
                </a:lnTo>
                <a:lnTo>
                  <a:pt x="725043" y="114300"/>
                </a:lnTo>
                <a:lnTo>
                  <a:pt x="725043" y="95250"/>
                </a:lnTo>
                <a:close/>
              </a:path>
              <a:path w="801370" h="190500">
                <a:moveTo>
                  <a:pt x="717423" y="76200"/>
                </a:moveTo>
                <a:lnTo>
                  <a:pt x="0" y="76200"/>
                </a:lnTo>
                <a:lnTo>
                  <a:pt x="0" y="114300"/>
                </a:lnTo>
                <a:lnTo>
                  <a:pt x="717423" y="114300"/>
                </a:lnTo>
                <a:lnTo>
                  <a:pt x="725043" y="95250"/>
                </a:lnTo>
                <a:lnTo>
                  <a:pt x="717423" y="76200"/>
                </a:lnTo>
                <a:close/>
              </a:path>
              <a:path w="801370" h="190500">
                <a:moveTo>
                  <a:pt x="778383" y="76200"/>
                </a:moveTo>
                <a:lnTo>
                  <a:pt x="725043" y="76200"/>
                </a:lnTo>
                <a:lnTo>
                  <a:pt x="725043" y="114300"/>
                </a:lnTo>
                <a:lnTo>
                  <a:pt x="778383" y="114300"/>
                </a:lnTo>
                <a:lnTo>
                  <a:pt x="801243" y="95250"/>
                </a:lnTo>
                <a:lnTo>
                  <a:pt x="778383" y="76200"/>
                </a:lnTo>
                <a:close/>
              </a:path>
              <a:path w="801370" h="190500">
                <a:moveTo>
                  <a:pt x="686943" y="0"/>
                </a:moveTo>
                <a:lnTo>
                  <a:pt x="725043" y="95250"/>
                </a:lnTo>
                <a:lnTo>
                  <a:pt x="725043" y="76200"/>
                </a:lnTo>
                <a:lnTo>
                  <a:pt x="778383" y="76200"/>
                </a:lnTo>
                <a:lnTo>
                  <a:pt x="686943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030727" y="3828288"/>
            <a:ext cx="1446242" cy="13402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133975" y="4013453"/>
            <a:ext cx="391795" cy="720090"/>
          </a:xfrm>
          <a:custGeom>
            <a:avLst/>
            <a:gdLst/>
            <a:ahLst/>
            <a:cxnLst/>
            <a:rect l="l" t="t" r="r" b="b"/>
            <a:pathLst>
              <a:path w="391795" h="720089">
                <a:moveTo>
                  <a:pt x="90240" y="67562"/>
                </a:moveTo>
                <a:lnTo>
                  <a:pt x="69796" y="68829"/>
                </a:lnTo>
                <a:lnTo>
                  <a:pt x="55824" y="83821"/>
                </a:lnTo>
                <a:lnTo>
                  <a:pt x="356870" y="719836"/>
                </a:lnTo>
                <a:lnTo>
                  <a:pt x="391287" y="703580"/>
                </a:lnTo>
                <a:lnTo>
                  <a:pt x="90240" y="67562"/>
                </a:lnTo>
                <a:close/>
              </a:path>
              <a:path w="391795" h="720089">
                <a:moveTo>
                  <a:pt x="37211" y="0"/>
                </a:moveTo>
                <a:lnTo>
                  <a:pt x="0" y="144018"/>
                </a:lnTo>
                <a:lnTo>
                  <a:pt x="55824" y="83821"/>
                </a:lnTo>
                <a:lnTo>
                  <a:pt x="52577" y="76962"/>
                </a:lnTo>
                <a:lnTo>
                  <a:pt x="86995" y="60706"/>
                </a:lnTo>
                <a:lnTo>
                  <a:pt x="168370" y="60706"/>
                </a:lnTo>
                <a:lnTo>
                  <a:pt x="37211" y="0"/>
                </a:lnTo>
                <a:close/>
              </a:path>
              <a:path w="391795" h="720089">
                <a:moveTo>
                  <a:pt x="69673" y="68887"/>
                </a:moveTo>
                <a:lnTo>
                  <a:pt x="52577" y="76962"/>
                </a:lnTo>
                <a:lnTo>
                  <a:pt x="55824" y="83821"/>
                </a:lnTo>
                <a:lnTo>
                  <a:pt x="69673" y="68887"/>
                </a:lnTo>
                <a:close/>
              </a:path>
              <a:path w="391795" h="720089">
                <a:moveTo>
                  <a:pt x="86995" y="60706"/>
                </a:moveTo>
                <a:lnTo>
                  <a:pt x="69796" y="68829"/>
                </a:lnTo>
                <a:lnTo>
                  <a:pt x="90240" y="67562"/>
                </a:lnTo>
                <a:lnTo>
                  <a:pt x="86995" y="60706"/>
                </a:lnTo>
                <a:close/>
              </a:path>
              <a:path w="391795" h="720089">
                <a:moveTo>
                  <a:pt x="168370" y="60706"/>
                </a:moveTo>
                <a:lnTo>
                  <a:pt x="86995" y="60706"/>
                </a:lnTo>
                <a:lnTo>
                  <a:pt x="90240" y="67562"/>
                </a:lnTo>
                <a:lnTo>
                  <a:pt x="172212" y="62484"/>
                </a:lnTo>
                <a:lnTo>
                  <a:pt x="168370" y="60706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142869" y="2956305"/>
            <a:ext cx="257175" cy="298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0" b="1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dirty="0" sz="1200" b="1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771775" y="3405759"/>
            <a:ext cx="791845" cy="190500"/>
          </a:xfrm>
          <a:custGeom>
            <a:avLst/>
            <a:gdLst/>
            <a:ahLst/>
            <a:cxnLst/>
            <a:rect l="l" t="t" r="r" b="b"/>
            <a:pathLst>
              <a:path w="791845" h="190500">
                <a:moveTo>
                  <a:pt x="114300" y="0"/>
                </a:moveTo>
                <a:lnTo>
                  <a:pt x="0" y="95250"/>
                </a:lnTo>
                <a:lnTo>
                  <a:pt x="114300" y="190500"/>
                </a:lnTo>
                <a:lnTo>
                  <a:pt x="83819" y="114300"/>
                </a:lnTo>
                <a:lnTo>
                  <a:pt x="76200" y="114300"/>
                </a:lnTo>
                <a:lnTo>
                  <a:pt x="76200" y="76200"/>
                </a:lnTo>
                <a:lnTo>
                  <a:pt x="83819" y="76200"/>
                </a:lnTo>
                <a:lnTo>
                  <a:pt x="114300" y="0"/>
                </a:lnTo>
                <a:close/>
              </a:path>
              <a:path w="791845" h="190500">
                <a:moveTo>
                  <a:pt x="76200" y="95250"/>
                </a:moveTo>
                <a:lnTo>
                  <a:pt x="76200" y="114300"/>
                </a:lnTo>
                <a:lnTo>
                  <a:pt x="83819" y="114300"/>
                </a:lnTo>
                <a:lnTo>
                  <a:pt x="76200" y="95250"/>
                </a:lnTo>
                <a:close/>
              </a:path>
              <a:path w="791845" h="190500">
                <a:moveTo>
                  <a:pt x="791337" y="76200"/>
                </a:moveTo>
                <a:lnTo>
                  <a:pt x="83819" y="76200"/>
                </a:lnTo>
                <a:lnTo>
                  <a:pt x="76200" y="95250"/>
                </a:lnTo>
                <a:lnTo>
                  <a:pt x="83819" y="114300"/>
                </a:lnTo>
                <a:lnTo>
                  <a:pt x="791337" y="114300"/>
                </a:lnTo>
                <a:lnTo>
                  <a:pt x="791337" y="76200"/>
                </a:lnTo>
                <a:close/>
              </a:path>
              <a:path w="791845" h="190500">
                <a:moveTo>
                  <a:pt x="83819" y="76200"/>
                </a:moveTo>
                <a:lnTo>
                  <a:pt x="76200" y="76200"/>
                </a:lnTo>
                <a:lnTo>
                  <a:pt x="76200" y="95250"/>
                </a:lnTo>
                <a:lnTo>
                  <a:pt x="83819" y="76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3138932" y="3523233"/>
            <a:ext cx="375920" cy="298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5" b="1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1800" spc="-10" b="1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dirty="0" sz="1200" b="1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719064" y="3225292"/>
            <a:ext cx="1238504" cy="97053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7176516" y="560844"/>
            <a:ext cx="1875789" cy="708025"/>
          </a:xfrm>
          <a:prstGeom prst="rect">
            <a:avLst/>
          </a:prstGeom>
          <a:ln w="9525">
            <a:solidFill>
              <a:srgbClr val="660066"/>
            </a:solidFill>
          </a:ln>
        </p:spPr>
        <p:txBody>
          <a:bodyPr wrap="square" lIns="0" tIns="24765" rIns="0" bIns="0" rtlCol="0" vert="horz">
            <a:spAutoFit/>
          </a:bodyPr>
          <a:lstStyle/>
          <a:p>
            <a:pPr marL="95250" marR="86995" indent="617220">
              <a:lnSpc>
                <a:spcPct val="100000"/>
              </a:lnSpc>
              <a:spcBef>
                <a:spcPts val="195"/>
              </a:spcBef>
            </a:pPr>
            <a:r>
              <a:rPr dirty="0" sz="2000" b="1">
                <a:latin typeface="Calibri"/>
                <a:cs typeface="Calibri"/>
              </a:rPr>
              <a:t>Skin  Immune</a:t>
            </a:r>
            <a:r>
              <a:rPr dirty="0" sz="2000" spc="-75" b="1">
                <a:latin typeface="Calibri"/>
                <a:cs typeface="Calibri"/>
              </a:rPr>
              <a:t> </a:t>
            </a:r>
            <a:r>
              <a:rPr dirty="0" sz="2000" spc="-20" b="1">
                <a:latin typeface="Calibri"/>
                <a:cs typeface="Calibri"/>
              </a:rPr>
              <a:t>system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608189" y="260477"/>
            <a:ext cx="1128395" cy="330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10" b="1">
                <a:solidFill>
                  <a:srgbClr val="660066"/>
                </a:solidFill>
                <a:latin typeface="Calibri"/>
                <a:cs typeface="Calibri"/>
              </a:rPr>
              <a:t>Protection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610355" y="135636"/>
            <a:ext cx="1901952" cy="5775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6619" rIns="0" bIns="0" rtlCol="0" vert="horz">
            <a:spAutoFit/>
          </a:bodyPr>
          <a:lstStyle/>
          <a:p>
            <a:pPr marL="3537585">
              <a:lnSpc>
                <a:spcPct val="100000"/>
              </a:lnSpc>
            </a:pPr>
            <a:r>
              <a:rPr dirty="0" sz="1800" spc="-10" b="0">
                <a:solidFill>
                  <a:srgbClr val="000000"/>
                </a:solidFill>
                <a:latin typeface="Calibri"/>
                <a:cs typeface="Calibri"/>
              </a:rPr>
              <a:t>Control</a:t>
            </a:r>
            <a:r>
              <a:rPr dirty="0" sz="1800" spc="-7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spc="-15" b="0">
                <a:solidFill>
                  <a:srgbClr val="000000"/>
                </a:solidFill>
                <a:latin typeface="Calibri"/>
                <a:cs typeface="Calibri"/>
              </a:rPr>
              <a:t>systems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798064" y="709422"/>
            <a:ext cx="1762760" cy="380365"/>
          </a:xfrm>
          <a:custGeom>
            <a:avLst/>
            <a:gdLst/>
            <a:ahLst/>
            <a:cxnLst/>
            <a:rect l="l" t="t" r="r" b="b"/>
            <a:pathLst>
              <a:path w="1762760" h="380365">
                <a:moveTo>
                  <a:pt x="1762760" y="0"/>
                </a:moveTo>
                <a:lnTo>
                  <a:pt x="1762760" y="189991"/>
                </a:lnTo>
                <a:lnTo>
                  <a:pt x="0" y="189991"/>
                </a:lnTo>
                <a:lnTo>
                  <a:pt x="0" y="379983"/>
                </a:lnTo>
              </a:path>
            </a:pathLst>
          </a:custGeom>
          <a:ln w="25400">
            <a:solidFill>
              <a:srgbClr val="4E854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081783" y="1085088"/>
            <a:ext cx="1432559" cy="9585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2387600" y="1303782"/>
            <a:ext cx="819150" cy="520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9375" marR="5080" indent="-67310">
              <a:lnSpc>
                <a:spcPts val="1970"/>
              </a:lnSpc>
            </a:pPr>
            <a:r>
              <a:rPr dirty="0" sz="1800" b="1">
                <a:latin typeface="Calibri"/>
                <a:cs typeface="Calibri"/>
              </a:rPr>
              <a:t>N</a:t>
            </a:r>
            <a:r>
              <a:rPr dirty="0" sz="1800" spc="5" b="1">
                <a:latin typeface="Calibri"/>
                <a:cs typeface="Calibri"/>
              </a:rPr>
              <a:t>er</a:t>
            </a:r>
            <a:r>
              <a:rPr dirty="0" sz="1800" spc="-15" b="1">
                <a:latin typeface="Calibri"/>
                <a:cs typeface="Calibri"/>
              </a:rPr>
              <a:t>v</a:t>
            </a:r>
            <a:r>
              <a:rPr dirty="0" sz="1800" b="1">
                <a:latin typeface="Calibri"/>
                <a:cs typeface="Calibri"/>
              </a:rPr>
              <a:t>o</a:t>
            </a:r>
            <a:r>
              <a:rPr dirty="0" sz="1800" spc="5" b="1">
                <a:latin typeface="Calibri"/>
                <a:cs typeface="Calibri"/>
              </a:rPr>
              <a:t>u</a:t>
            </a:r>
            <a:r>
              <a:rPr dirty="0" sz="1800" b="1">
                <a:latin typeface="Calibri"/>
                <a:cs typeface="Calibri"/>
              </a:rPr>
              <a:t>s  </a:t>
            </a:r>
            <a:r>
              <a:rPr dirty="0" sz="1800" spc="-15" b="1">
                <a:latin typeface="Calibri"/>
                <a:cs typeface="Calibri"/>
              </a:rPr>
              <a:t>system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560823" y="709422"/>
            <a:ext cx="1814830" cy="380365"/>
          </a:xfrm>
          <a:custGeom>
            <a:avLst/>
            <a:gdLst/>
            <a:ahLst/>
            <a:cxnLst/>
            <a:rect l="l" t="t" r="r" b="b"/>
            <a:pathLst>
              <a:path w="1814829" h="380365">
                <a:moveTo>
                  <a:pt x="0" y="0"/>
                </a:moveTo>
                <a:lnTo>
                  <a:pt x="0" y="189991"/>
                </a:lnTo>
                <a:lnTo>
                  <a:pt x="1814829" y="189991"/>
                </a:lnTo>
                <a:lnTo>
                  <a:pt x="1814829" y="379983"/>
                </a:lnTo>
              </a:path>
            </a:pathLst>
          </a:custGeom>
          <a:ln w="25400">
            <a:solidFill>
              <a:srgbClr val="4E854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660135" y="1085088"/>
            <a:ext cx="1432560" cy="9585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5886703" y="1303782"/>
            <a:ext cx="977900" cy="520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3030" marR="5080" indent="-100965">
              <a:lnSpc>
                <a:spcPts val="1970"/>
              </a:lnSpc>
            </a:pPr>
            <a:r>
              <a:rPr dirty="0" sz="1800" b="1">
                <a:latin typeface="Calibri"/>
                <a:cs typeface="Calibri"/>
              </a:rPr>
              <a:t>En</a:t>
            </a:r>
            <a:r>
              <a:rPr dirty="0" sz="1800" spc="5" b="1">
                <a:latin typeface="Calibri"/>
                <a:cs typeface="Calibri"/>
              </a:rPr>
              <a:t>d</a:t>
            </a:r>
            <a:r>
              <a:rPr dirty="0" sz="1800" b="1">
                <a:latin typeface="Calibri"/>
                <a:cs typeface="Calibri"/>
              </a:rPr>
              <a:t>oc</a:t>
            </a:r>
            <a:r>
              <a:rPr dirty="0" sz="1800" spc="-5" b="1">
                <a:latin typeface="Calibri"/>
                <a:cs typeface="Calibri"/>
              </a:rPr>
              <a:t>rine  </a:t>
            </a:r>
            <a:r>
              <a:rPr dirty="0" sz="1800" spc="-15" b="1">
                <a:latin typeface="Calibri"/>
                <a:cs typeface="Calibri"/>
              </a:rPr>
              <a:t>systems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200" y="1066800"/>
            <a:ext cx="7239000" cy="541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66825" y="302259"/>
            <a:ext cx="7404100" cy="635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2000" b="1" i="1">
                <a:solidFill>
                  <a:srgbClr val="C00000"/>
                </a:solidFill>
                <a:latin typeface="Calibri"/>
                <a:cs typeface="Calibri"/>
              </a:rPr>
              <a:t>Body </a:t>
            </a:r>
            <a:r>
              <a:rPr dirty="0" sz="2000" spc="-10" b="1" i="1">
                <a:solidFill>
                  <a:srgbClr val="C00000"/>
                </a:solidFill>
                <a:latin typeface="Calibri"/>
                <a:cs typeface="Calibri"/>
              </a:rPr>
              <a:t>constituents </a:t>
            </a:r>
            <a:r>
              <a:rPr dirty="0" sz="2000" b="1" i="1">
                <a:solidFill>
                  <a:srgbClr val="C00000"/>
                </a:solidFill>
                <a:latin typeface="Calibri"/>
                <a:cs typeface="Calibri"/>
              </a:rPr>
              <a:t>are </a:t>
            </a:r>
            <a:r>
              <a:rPr dirty="0" sz="2000" spc="-5" b="1" i="1">
                <a:solidFill>
                  <a:srgbClr val="C00000"/>
                </a:solidFill>
                <a:latin typeface="Calibri"/>
                <a:cs typeface="Calibri"/>
              </a:rPr>
              <a:t>normally regulated </a:t>
            </a:r>
            <a:r>
              <a:rPr dirty="0" sz="2000" b="1" i="1">
                <a:solidFill>
                  <a:srgbClr val="C00000"/>
                </a:solidFill>
                <a:latin typeface="Calibri"/>
                <a:cs typeface="Calibri"/>
              </a:rPr>
              <a:t>within a </a:t>
            </a:r>
            <a:r>
              <a:rPr dirty="0" sz="2000" spc="-5" b="1" i="1">
                <a:solidFill>
                  <a:srgbClr val="C00000"/>
                </a:solidFill>
                <a:latin typeface="Calibri"/>
                <a:cs typeface="Calibri"/>
              </a:rPr>
              <a:t>range rather </a:t>
            </a:r>
            <a:r>
              <a:rPr dirty="0" sz="2000" b="1" i="1">
                <a:solidFill>
                  <a:srgbClr val="C00000"/>
                </a:solidFill>
                <a:latin typeface="Calibri"/>
                <a:cs typeface="Calibri"/>
              </a:rPr>
              <a:t>than</a:t>
            </a:r>
            <a:r>
              <a:rPr dirty="0" sz="2000" spc="-240" b="1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  <a:p>
            <a:pPr algn="ctr" marL="1905">
              <a:lnSpc>
                <a:spcPct val="100000"/>
              </a:lnSpc>
            </a:pPr>
            <a:r>
              <a:rPr dirty="0" sz="2000" spc="-10" b="1" i="1">
                <a:solidFill>
                  <a:srgbClr val="C00000"/>
                </a:solidFill>
                <a:latin typeface="Calibri"/>
                <a:cs typeface="Calibri"/>
              </a:rPr>
              <a:t>fixed</a:t>
            </a:r>
            <a:r>
              <a:rPr dirty="0" sz="2000" spc="-90" b="1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 spc="-5" b="1" i="1">
                <a:solidFill>
                  <a:srgbClr val="C00000"/>
                </a:solidFill>
                <a:latin typeface="Calibri"/>
                <a:cs typeface="Calibri"/>
              </a:rPr>
              <a:t>value;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7375E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Reviewer</dc:creator>
  <dc:title>Hemostasis</dc:title>
  <dcterms:created xsi:type="dcterms:W3CDTF">2016-09-24T17:53:04Z</dcterms:created>
  <dcterms:modified xsi:type="dcterms:W3CDTF">2016-09-24T17:53:04Z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2016-09-21T00:00:00Z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2016-09-24T00:00:00Z</vt:filetime>
  </property>
</Properties>
</file>