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2" r:id="rId3"/>
    <p:sldId id="303" r:id="rId4"/>
    <p:sldId id="304" r:id="rId5"/>
    <p:sldId id="308" r:id="rId6"/>
    <p:sldId id="309" r:id="rId7"/>
    <p:sldId id="312" r:id="rId8"/>
    <p:sldId id="313" r:id="rId9"/>
    <p:sldId id="314" r:id="rId10"/>
    <p:sldId id="315" r:id="rId11"/>
    <p:sldId id="317" r:id="rId12"/>
    <p:sldId id="310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3911B45-0CD4-4024-BD32-3FC0D87885E1}" type="datetimeFigureOut">
              <a:rPr lang="ar-SA" smtClean="0"/>
              <a:pPr/>
              <a:t>12/01/1438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9933398-14D9-48DA-9B5D-94FCC9DB140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9305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dersonl\Desktop\Design\blood template\blood template titl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29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6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55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86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07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06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2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5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7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8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8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ersonl\Desktop\Design\blood template\blood template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89289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905C2-F183-417F-B690-BCE83D898DE8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864" y="764704"/>
            <a:ext cx="7772400" cy="2376264"/>
          </a:xfrm>
        </p:spPr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Total and Differential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Leucocytic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Count (TLC and DLC)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Picture 3" descr="800px-US_Navy_060105-N-8154G-010_A_hospital_corpsman_with_the_Blood_Donor_Team_from_Portsmouth_Naval_Hospital_takes_samples_of_blood_from_a_donor_for_tes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284984"/>
            <a:ext cx="2438400" cy="16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4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Monocytes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About 4-6% of the blood cells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largest of the blood cells, the cytoplasm has no granules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nucleus is large and kidney-shaped</a:t>
            </a:r>
          </a:p>
          <a:p>
            <a:pPr algn="just"/>
            <a:endParaRPr 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7170" name="Picture 2" descr="https://encrypted-tbn1.gstatic.com/images?q=tbn:ANd9GcSeftDiPLSNkb5Us0NTH8hcYF-Q1XvFG4G8WdJimoLfuS5d8jC2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24003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TEhUUEhQVFBUXGBcVGBcXFxQXGBcXFBgXFxcVFxcYHCggGB0lHBQcITEhJSksLi4uFx8zODMsNygtLiwBCgoKDg0OGhAQGiwkHxwsLCwsLCwsLCwsLCwsLCwsLCwsLCwsLCwsLCwsLCwsLCwsLCwsLCwsLCwsLCwsLCwsLP/AABEIAOEA4QMBIgACEQEDEQH/xAAbAAABBQEBAAAAAAAAAAAAAAAEAAECAwUGB//EADsQAAEDAwMCAwYDBwQCAwAAAAEAAhEDBCEFEjFBUSJhcRMycoGSsVKR0QYjQqGywfAUM2LhovFDc4L/xAAZAQADAQEBAAAAAAAAAAAAAAABAgMABAX/xAAhEQEBAAIDAQADAAMAAAAAAAAAAQIREiExAwRBUSIyYf/aAAwDAQACEQMRAD8A0bSi3a2Wt4HQdlqWtoxrd7mN/wCIgZKK03RiWMLiI2tP8pQ93W3OxhowB5Bejz3dRbcUNt2kyWt+kK0WbfwN+kforrenK0PYY81rlpvGQLdrTIY36W/otazsqNQSabAesNCErMhF6S6Hx3CFtsCim6TRH/xsP/5H6ILWbKmGiGMGejW/otxBapS3Uz3GVHld9pcq5ynbs/A36QtChRpx7jPpb+iAcYUxVV/Vf0tuaFP8DPpagnUGfhb+QVlSqoMYT6IzYyNVtrTFsSWMk9dreqyGUWfhb9LVsXV0x1LY05gfyWOMIS3dCetOztafVjPpapXNnT/Az6W/ohbWvCNdVkIXbVk1bZn4W/S39Ev9Owt9xuD+EK+sE9pSLg4eU/kjLRiinbs/A36Wo+nb0/wM+lv6INqvZUWu2WVKNP8AAz6Wodlsyfcb9IVjnK6wp+Lcfdbk/ohug16VjSgfu6fA/gb+io1C0pFhhlOefdahLrUXO4wEGHmUnG3vZeNqg2rfwN+kIy1oUxyxn0t/RUOdBVoKfZ9dLLmlT6U2fS39ECbZk+4z6QiXGVfplrveJ4GT+iHjTpxfsR2H5JLSgdkl1cibdtY/7VP4G/0hc5WbDj6lblndsbSpy4e4z+lZ2o0pJezLTzHQrjx/2Lj6jbOhaIrCFiU3wrfbp7FLNiK75KK0hnjnsszfK29Jp7WyeSheoFmoOqnCrZnBVpyE1NkKCLD1GyLSSBgrNc2F2D2oOtZsyS1Uxz16fHNzLW9Tx/mAouqz5Dsp13SfIcBKlSkq07Vl2qCs5RRtDCHqU4W2O0Ar21FWwicrSo6U4iZELWxrQBytzTbcU27nEAn+QT0rNlIbnZIWTdXTnny7KfLl1CW78WX3sy6Wn+WFQ1g6EKLWpEJpNdDI0bKw3ZJx5JtUeAQxuABPz80La3RY6R8woXVSXknrlCy2t3s0JiFOm2Ve9mFtiGnurrWiXGAqHBHaU394FmoilpZ6mFo0qAaIb/hV7WpVW4woZZVG515ttKZS2pLtN20rVvgb8LfsFcyo5hlvzHQq7T7eWM+Fv2Uq1GFO3sylwa7I8J7dPkmpW5dORjJ8lFzcqVV21u0defTsgOyFYN9zPmf7KVO4dzJQzGyimUkeho+01Fww7IW1SeCJHVczELQ0y4g7eh/kp5Yyp5YxskIe6910dleEz2qSTjKgyirGJEqF7ThxHYqhtSF0TuL43p0pcI6QsW9AnCpN4e6ofWlDhqhJ2ddVp5mm30XK0myQF1tuza0DsFs/Bz8Z+uVcBvzWVS5Rutzv+Sz6ToQwnRcGrRtZEqq6t4Whpr5CtvaUhJllqtcu3NPSecA/JXXLMpUKBcCB6qkp9oUnIh1TCobTUw1YUYW1o1Dlx9EBaWxc4BdDQpQAB0SZZahMsulrWpy1TAShc+0NvNdqSmnXeo3tJePZs+Fv2Su3hZ1jVhjPhb9grnVFKzs9isCSq6wlxRdnQLneQyVS4ZTCVCmjGtQrXwpOrIVtpPIT2z4IPmhXvRNg3c8DzWB07U7mpwEiue+oVi6tZF3ibz1XP1WEFdnUXKa9cbnbacCOX/2Vvlbbo+OegLjCpdeMHLv7rCvbgjDnkjuibPJBZBHfnIXoY/j9bqlydZo9alIJcAegOF0rHg8EFeeOrdYgk/8AUI2yu3scSJgQI9VL6fj78qdvJ0OtU5g/JY61KepNqDY/E8HpKBuKBaYK55jceqbC/oVY1o4WlWuwQsOkVeHIZY7NZs1YStLRaPLvkg6VIuIELoaFHa0AJcrqBldRRVsmu5GfJVt0xs8laIapBqhyqXKxTSpAYAhXNCdjVJLaW5bMmlSJUZQB5xKSaUl3rNK1tXBjMH3W/YIylYOd0j1Wpp4/dU/gZ/SFbWrBokqFzu25q6NNtNsfmVlX2wnwf56JrmsXuk/JUOYjMb7Wm/Q7gobkST3Eq21tWvPJHWFTagJjZW9pFnt8R56KdtYtZnk9yjAVPLP+EyyEBJxUA5D39z7Nhd+Xr0UkaB1vUfZ+EckZPYLz7WL0mGtx1OeZOI+S39VruguInHK5FtUhpd/FJaeDk5HK9P8AE+M9p8IQfvD5gNgEdp6EKVB3s2te0jcTkfaQhz4YyHB4jHSPspSyQRmBB6EHv5helpbTdtq2/DYkQZPEjlGuqEBxHUQevWMLnLW72OawmZMeRkiCuouGQyAOYHOcnJXN9cdJ2aUtZ4SM4XRaY8Vm7Xcjg9wuda0g44kcevU9lq6bXLSCfX5cLm+k3C26aJ0tw4Eq6lpjuuFr0oIBHCs2LzrnZ0PMPa2jWcc90W0J2tTqdytTuWyhJLqmSlSlJMnWYxUXKRVbiszzpJLckvQW27LTv9qn8DP6Qs/Uq250dBhHWJ/dM/8Arb/SFjF8lc87yD2iKNOVa+3T2pRZCNp7dMmvThQtHRUHqirtAMMEnyKaDKOvdTyQz80JTv3j+IoMlMCjMY3GOlsL7fg4KF1+4G0Nn/lx0CyresWmRhUavck1CRxDTn0yAtj895QmWIHV7iGkmADAbHXy8lyrLkhz5gbgQcTz2R+pXIfDGmSCTnEd1j1XDaASfNev8PnqbNhFlFsu6TBifJV0ztbL8ggznukwATnoYnOPVRZWbgAS0/LI5XQcXaw4sMTBGB/ILtHmQ0kwcQDOPJcXaVBuphvG8c84grsLW4xDo5jK5/yPCZpEE8iM5Hqi7YgQOZn8uwQNS4IOMzPThTs6pxEx5rl1bEnb6O+WAYxjC0QsH9n6slwPYZ6FbwXm/eayLTpk6SgUkycpIMYJJiksxiVTUcrHFBX1Ta0kIw0cHuHdOgN3mkvR0tp32mVmupMAI9xo/wDELIrNLXEHuhbR0MZGPC37LUpvFYbXQKg4PfyULjq7aY6VW1aD5d1pNrYWNtIMHBCvZVWs21m0rt8oSME+g/ur3ieE13T2BrTycozoZ0DhRUpUCiY7QsvW3gdf4ftgLTCzv2gYNrT1Mj7FV+d/ygVy1S1BMAyYnPE/osa6cd0HBGPVbV9R2wQcFDV6O4guGBieJK9rDI0D0ydvE47/AM0NbtPG30Pmr6gIlvOZn06K97w2PSTnk+Sff7FbYVWsMu5GGiOvUyti01AOcAMebuJ9VzTwSMTHbt80bSG1oAgz17R0U88Jl6W47dfSeA4k8EH8/JFWU/n08h1WZpVTc1s5IkE+i2rESAfULi+k4pWaroNEpndjjkroGrG0dp5GOP8AAtoBeV97ukyOCnlMkuchJEpJigxoTQluzHzUlmQhA6g2WFaBVFRs4+S0GPKoKdGf6cJL09r7aFuPA34W/ZWtJBkYKjTHgZ8LfsEgo0zYpMFdsnDhg+ak3TXKjRjD47hboCllePieV0FtrUN8z3WNqp/eFdG4LB1Znj9UMct0sy3WWE7hCchSfUkQqrKFTf0iWggSRP8APuiA1H6fbhxg9pTY3XbWvO61OodwgwJ8xHko1abm0g0zG7P/AEut1nS9p2xtPfoZ7LBq2LvdLsHI8+nPRep8vtMsQxyZA2gw4SD+YQZdmCODieoWs3TzuMnE8njCyL33548vRdGNlpxFekIaeCeDOEqVMkEZ3ciD1HKupW+8CRkjj+6ajXDHbenBPUgp/wDgtbQqkeHIJ5+fVdZRIDQRjpjucLmdJY32k5/yIK6vSLUue3sMnzC4vyaln66nS6W1jQjkO0q0OXh/TLd2jksSTApKRSCdMkfL/AsyQKYpwmWYyi4KUqJWZ5zBSSSXorCqFTwM+Fv2CmFRb+434R9lc1T/AGo1NHZ457BboWZo4hpPWUe98KX09RzWLO1ehIkdEZRrA8KbhKTwkrknhRIW1d6Z1b+SC/0buytMpVpkEYxbej2+C4+gVFCwPvOBjyW9SpgAAcIZZajZZBrm0bUEO+R6hcvqWkBriDwT3+y7XYsA6oy4uDb0gHhgLqrxwIwGNPUyfTB+SYfW4VKVxmoWTmAFvHUET81g6hZYDycyZC9NvtLc0GBI8x+a5jUNKHInByPVep8fyZVMc3NU3gFscf37eiaratJzIdPfn/0tJ2mZEAkTnkfIIy30MzJ8I88nPQBdd+uPu1OSrS7MjBEnB7+g8122nubTbk+I8+Xksa3Y2mIYPmef+lY0rz/yPtz6JZt1FK7aeCEUxy5Br1r6VeZ2n5Lhy+f8LcG7KkqmOVjSoWJVNKU0pwgxJnKRUSgyJKrJKsKqejGefSmUZTr0VxNv7jfhb9la0Kqg7wN+Fv2CsaUlO2NIfg/mr6tywyHHpgdyhrBpLHR2QlKxc7J5BHr/ANBLMZb2lnO2np5duPG3nznstRoQ1CkAMIgOUs7N9J1JINTSreZUwMGlWtCUJVKgaC5xDQBJJwABkkpdgyv2ol1A02uc2pVIps2GCXHv/wAQJLvIFB/sb+zhtKdQPLS9z+W8bW4b9yfmjtLpmq43LwRuG2k0iCykcyR0c/k9gGjoVqyg2/0qe1C1rZh5aD8kcVRUCbG2NKw9TeGw1oAPcAYWOWrTv5LjKFFNdOF6Xx8VNpKexFMYmetafYIhWUakEFQeU1MSQB1wizq6dTAPcSrWuWLU1ENhjckCCekqsai6VG4W3pK49ukD1MFY1rqM4d+a1GvU7jYWzS1JRlOkKZU1BJHkrZVVTlaA88TppSXpOhbb+634R9giaSotGEtbAnDfsFq2NgSRvwFO9U+2npVKGSeqI9kASfzVrBCD1Svtbjk4Ubd3pDK7qq71ENw3JQNbVWsAdUqNYCYBc4NBMEwJOTDSY8igycqi7szUfbkbYpVvaumcj2VVgiByHVAenBT8dQ0xbWn/ALQUXmBVpv8ADv8AC9p8IiXYPGRnzCPpa5bFu8XFHbu2T7Rkbi0vDZnktG6OozwuIq/s6402s3MEMumk5Obio17TECR4fEFoWWmVH3VKtU9m3ZUpuLGlzhFKjcsBBLRLt9wCBiA3mcKeUrXGOwOsUA1jnV6QFQSw+0ZDxgS0zkSQJ8whdVr0qlRtF1akGtl9WmXt3u2ND2sc2cNjxnyaOhJWPS/Z2sxtYMNF/t6VWi4PL9tMPrV6jXNG3xYuCHNxJY3PVamladUt5YRTqUQ91X2ji51WCyCNgbG6f4p93ESVGpWQfqOr0aDPaVarGtgOnc3LSQAW5yJcOO6e41Oi0M3V6bRU9wl7PEJAlpnIlwEj8Q7rn9L0F5tK7GmNw9lb72uZst6LiaDHg+IcnMTBbIxCu1zQalw9zyGEVaAoVGGtWa1sOc4n92B7VpDzIO33RnJgNqOmhVvCshQcjCxhanTh090BvW9eUA8eY4KwK9ItMK+F/S2FL2qi6oqinhU0rpCoVfb+BpeeThvqeqvtNPLznAQ926XeQwB2hC39NtSwK4JqTET7PCO9MpaYW5pl1uEHkLCeEVplSKg80tm4XLt0TSpblSCn3LnsQsWyouUQVKUAedp0kl6K7Qtbl+xsY8LfsFLc6ZJKlY0pYz4W/YK2pThSutj00dMvN3hdz080NrjstHkghULSD2R+stlrHjqPuks72WxltRdEIIK5tTCenEOqKy2rZBWe+orbc5Q0GnW0nIgFCUhgfJENK5snPkslNKgXKO9JoFhKqeUxeh7urtaSjIMgTUbuBA5+yxzVPdO98lSp0SV0Y46WxmlReVZRuC0zAVxtChqjIR2bbobeqHNkdVz1UeI+pR2k1odtPX7ptStiHbhwful1rIvlC0lc6ohuEnOTU5qjlfpo8YPQZKDcr6jtjNvV3Pp2WZoV9XM+EY81SNTdPRZm5R3ocYHCOls78PwcFHsK5ClVIOF0el3G4eYSZY/wmWDjJSSSXYZt6c4Cmz4W/ZRuKiGtnwxnwt+yjUMqFnY6M8roWW++g1p52/zWBRpSYWi/ViIDQIGM+XVDLdnTZeMuoCCQeQogrRfcMqe+Njujhx81Q+wcOkjoRkIy/wBaX+hQFp6Tb7nSeBlK00tx5wFt0KAaICGWUgZZaXtUt6rTPdChtCo3NyGiSsutqp6CEBf3Rc4n5D0Qm5Uxw/quODZpauf4grL65Dqcg8kLDU6NTp3+6bhDcIsacrYsqYhYjCtmxejl4NnQssWXfsErWc5Y98+SpY+pze1NsYcPULonUg4QeFz1m2Xgea6VoTZ+Dmx62mOnGQhzp75iF0JCi5JPpYWZ1j2+lQZefksu9dLyfP7LpazoBK5Ss7JTzK2nwy2iXqKrJSaU+1VrVt6FU8Ud/wCyxGuWrov+4FqFYCSaUl0g1aFq72bDB91v2CcW56g/MLesv9qn8DP6QgNXrZDR6lcnPtKZs97owPmVDapNar6dFMoFc1E2NyWHkx2TVacKsLb2zpmZz0Ku2oDSny30WkAoZTVRymkCEPd+470RZCpqMkEJZSbcfVKemFZcUyDCp3wumeOnHxe5qphIVSptz0WMsc2D6oijWhadWwDmN6EAZWTVoOaYIKHKW6LuCat1hBvdKaERZ2bnngwOv6La0HQrSKGd35LZaUKNtNoHACEqap+EKed5XomXfjXLlErLZqZ6hG0K4cJCTjYTjoPqjv3ZhczVXVX9PcwhctVbCfBT5hynCWxSDVRZNi39FowN3fAWPY2xc8BdK+oGNzgBDK6hMq4hJDf6kdikurTaW0fdb8P9gg63vJJJ56EVBWtSSTU56irSSWCCrTqi2pJJMgpkkkkpazbjkqgpJKuPimJBTCSSzNKnwPRQuEyST9lvoYIu34/zukkmrK7roh0kkMfBhIm2SSRvjLzwVlPSSS4+tESnCSScRFpyrrvhOklyCsFJJJdJ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TEhUUEhQVFBUXGBcVGBcXFxQXGBcXFBgXFxcVFxcYHCggGB0lHBQcITEhJSksLi4uFx8zODMsNygtLiwBCgoKDg0OGhAQGiwkHxwsLCwsLCwsLCwsLCwsLCwsLCwsLCwsLCwsLCwsLCwsLCwsLCwsLCwsLCwsLCwsLCwsLP/AABEIAOEA4QMBIgACEQEDEQH/xAAbAAABBQEBAAAAAAAAAAAAAAAEAAECAwUGB//EADsQAAEDAwMCAwYDBwQCAwAAAAEAAhEDBCEFEjFBUSJhcRMycoGSsVKR0QYjQqGywfAUM2LhovFDc4L/xAAZAQADAQEBAAAAAAAAAAAAAAABAgMABAX/xAAhEQEBAAIDAQADAAMAAAAAAAAAAQIREiExAwRBUSIyYf/aAAwDAQACEQMRAD8A0bSi3a2Wt4HQdlqWtoxrd7mN/wCIgZKK03RiWMLiI2tP8pQ93W3OxhowB5Bejz3dRbcUNt2kyWt+kK0WbfwN+kforrenK0PYY81rlpvGQLdrTIY36W/otazsqNQSabAesNCErMhF6S6Hx3CFtsCim6TRH/xsP/5H6ILWbKmGiGMGejW/otxBapS3Uz3GVHld9pcq5ynbs/A36QtChRpx7jPpb+iAcYUxVV/Vf0tuaFP8DPpagnUGfhb+QVlSqoMYT6IzYyNVtrTFsSWMk9dreqyGUWfhb9LVsXV0x1LY05gfyWOMIS3dCetOztafVjPpapXNnT/Az6W/ohbWvCNdVkIXbVk1bZn4W/S39Ev9Owt9xuD+EK+sE9pSLg4eU/kjLRiinbs/A36Wo+nb0/wM+lv6INqvZUWu2WVKNP8AAz6Wodlsyfcb9IVjnK6wp+Lcfdbk/ohug16VjSgfu6fA/gb+io1C0pFhhlOefdahLrUXO4wEGHmUnG3vZeNqg2rfwN+kIy1oUxyxn0t/RUOdBVoKfZ9dLLmlT6U2fS39ECbZk+4z6QiXGVfplrveJ4GT+iHjTpxfsR2H5JLSgdkl1cibdtY/7VP4G/0hc5WbDj6lblndsbSpy4e4z+lZ2o0pJezLTzHQrjx/2Lj6jbOhaIrCFiU3wrfbp7FLNiK75KK0hnjnsszfK29Jp7WyeSheoFmoOqnCrZnBVpyE1NkKCLD1GyLSSBgrNc2F2D2oOtZsyS1Uxz16fHNzLW9Tx/mAouqz5Dsp13SfIcBKlSkq07Vl2qCs5RRtDCHqU4W2O0Ar21FWwicrSo6U4iZELWxrQBytzTbcU27nEAn+QT0rNlIbnZIWTdXTnny7KfLl1CW78WX3sy6Wn+WFQ1g6EKLWpEJpNdDI0bKw3ZJx5JtUeAQxuABPz80La3RY6R8woXVSXknrlCy2t3s0JiFOm2Ve9mFtiGnurrWiXGAqHBHaU394FmoilpZ6mFo0qAaIb/hV7WpVW4woZZVG515ttKZS2pLtN20rVvgb8LfsFcyo5hlvzHQq7T7eWM+Fv2Uq1GFO3sylwa7I8J7dPkmpW5dORjJ8lFzcqVV21u0defTsgOyFYN9zPmf7KVO4dzJQzGyimUkeho+01Fww7IW1SeCJHVczELQ0y4g7eh/kp5Yyp5YxskIe6910dleEz2qSTjKgyirGJEqF7ThxHYqhtSF0TuL43p0pcI6QsW9AnCpN4e6ofWlDhqhJ2ddVp5mm30XK0myQF1tuza0DsFs/Bz8Z+uVcBvzWVS5Rutzv+Sz6ToQwnRcGrRtZEqq6t4Whpr5CtvaUhJllqtcu3NPSecA/JXXLMpUKBcCB6qkp9oUnIh1TCobTUw1YUYW1o1Dlx9EBaWxc4BdDQpQAB0SZZahMsulrWpy1TAShc+0NvNdqSmnXeo3tJePZs+Fv2Su3hZ1jVhjPhb9grnVFKzs9isCSq6wlxRdnQLneQyVS4ZTCVCmjGtQrXwpOrIVtpPIT2z4IPmhXvRNg3c8DzWB07U7mpwEiue+oVi6tZF3ibz1XP1WEFdnUXKa9cbnbacCOX/2Vvlbbo+OegLjCpdeMHLv7rCvbgjDnkjuibPJBZBHfnIXoY/j9bqlydZo9alIJcAegOF0rHg8EFeeOrdYgk/8AUI2yu3scSJgQI9VL6fj78qdvJ0OtU5g/JY61KepNqDY/E8HpKBuKBaYK55jceqbC/oVY1o4WlWuwQsOkVeHIZY7NZs1YStLRaPLvkg6VIuIELoaFHa0AJcrqBldRRVsmu5GfJVt0xs8laIapBqhyqXKxTSpAYAhXNCdjVJLaW5bMmlSJUZQB5xKSaUl3rNK1tXBjMH3W/YIylYOd0j1Wpp4/dU/gZ/SFbWrBokqFzu25q6NNtNsfmVlX2wnwf56JrmsXuk/JUOYjMb7Wm/Q7gobkST3Eq21tWvPJHWFTagJjZW9pFnt8R56KdtYtZnk9yjAVPLP+EyyEBJxUA5D39z7Nhd+Xr0UkaB1vUfZ+EckZPYLz7WL0mGtx1OeZOI+S39VruguInHK5FtUhpd/FJaeDk5HK9P8AE+M9p8IQfvD5gNgEdp6EKVB3s2te0jcTkfaQhz4YyHB4jHSPspSyQRmBB6EHv5helpbTdtq2/DYkQZPEjlGuqEBxHUQevWMLnLW72OawmZMeRkiCuouGQyAOYHOcnJXN9cdJ2aUtZ4SM4XRaY8Vm7Xcjg9wuda0g44kcevU9lq6bXLSCfX5cLm+k3C26aJ0tw4Eq6lpjuuFr0oIBHCs2LzrnZ0PMPa2jWcc90W0J2tTqdytTuWyhJLqmSlSlJMnWYxUXKRVbiszzpJLckvQW27LTv9qn8DP6Qs/Uq250dBhHWJ/dM/8Arb/SFjF8lc87yD2iKNOVa+3T2pRZCNp7dMmvThQtHRUHqirtAMMEnyKaDKOvdTyQz80JTv3j+IoMlMCjMY3GOlsL7fg4KF1+4G0Nn/lx0CyresWmRhUavck1CRxDTn0yAtj895QmWIHV7iGkmADAbHXy8lyrLkhz5gbgQcTz2R+pXIfDGmSCTnEd1j1XDaASfNev8PnqbNhFlFsu6TBifJV0ztbL8ggznukwATnoYnOPVRZWbgAS0/LI5XQcXaw4sMTBGB/ILtHmQ0kwcQDOPJcXaVBuphvG8c84grsLW4xDo5jK5/yPCZpEE8iM5Hqi7YgQOZn8uwQNS4IOMzPThTs6pxEx5rl1bEnb6O+WAYxjC0QsH9n6slwPYZ6FbwXm/eayLTpk6SgUkycpIMYJJiksxiVTUcrHFBX1Ta0kIw0cHuHdOgN3mkvR0tp32mVmupMAI9xo/wDELIrNLXEHuhbR0MZGPC37LUpvFYbXQKg4PfyULjq7aY6VW1aD5d1pNrYWNtIMHBCvZVWs21m0rt8oSME+g/ur3ieE13T2BrTycozoZ0DhRUpUCiY7QsvW3gdf4ftgLTCzv2gYNrT1Mj7FV+d/ygVy1S1BMAyYnPE/osa6cd0HBGPVbV9R2wQcFDV6O4guGBieJK9rDI0D0ydvE47/AM0NbtPG30Pmr6gIlvOZn06K97w2PSTnk+Sff7FbYVWsMu5GGiOvUyti01AOcAMebuJ9VzTwSMTHbt80bSG1oAgz17R0U88Jl6W47dfSeA4k8EH8/JFWU/n08h1WZpVTc1s5IkE+i2rESAfULi+k4pWaroNEpndjjkroGrG0dp5GOP8AAtoBeV97ukyOCnlMkuchJEpJigxoTQluzHzUlmQhA6g2WFaBVFRs4+S0GPKoKdGf6cJL09r7aFuPA34W/ZWtJBkYKjTHgZ8LfsEgo0zYpMFdsnDhg+ak3TXKjRjD47hboCllePieV0FtrUN8z3WNqp/eFdG4LB1Znj9UMct0sy3WWE7hCchSfUkQqrKFTf0iWggSRP8APuiA1H6fbhxg9pTY3XbWvO61OodwgwJ8xHko1abm0g0zG7P/AEut1nS9p2xtPfoZ7LBq2LvdLsHI8+nPRep8vtMsQxyZA2gw4SD+YQZdmCODieoWs3TzuMnE8njCyL33548vRdGNlpxFekIaeCeDOEqVMkEZ3ciD1HKupW+8CRkjj+6ajXDHbenBPUgp/wDgtbQqkeHIJ5+fVdZRIDQRjpjucLmdJY32k5/yIK6vSLUue3sMnzC4vyaln66nS6W1jQjkO0q0OXh/TLd2jksSTApKRSCdMkfL/AsyQKYpwmWYyi4KUqJWZ5zBSSSXorCqFTwM+Fv2CmFRb+434R9lc1T/AGo1NHZ457BboWZo4hpPWUe98KX09RzWLO1ehIkdEZRrA8KbhKTwkrknhRIW1d6Z1b+SC/0buytMpVpkEYxbej2+C4+gVFCwPvOBjyW9SpgAAcIZZajZZBrm0bUEO+R6hcvqWkBriDwT3+y7XYsA6oy4uDb0gHhgLqrxwIwGNPUyfTB+SYfW4VKVxmoWTmAFvHUET81g6hZYDycyZC9NvtLc0GBI8x+a5jUNKHInByPVep8fyZVMc3NU3gFscf37eiaratJzIdPfn/0tJ2mZEAkTnkfIIy30MzJ8I88nPQBdd+uPu1OSrS7MjBEnB7+g8122nubTbk+I8+Xksa3Y2mIYPmef+lY0rz/yPtz6JZt1FK7aeCEUxy5Br1r6VeZ2n5Lhy+f8LcG7KkqmOVjSoWJVNKU0pwgxJnKRUSgyJKrJKsKqejGefSmUZTr0VxNv7jfhb9la0Kqg7wN+Fv2CsaUlO2NIfg/mr6tywyHHpgdyhrBpLHR2QlKxc7J5BHr/ANBLMZb2lnO2np5duPG3nznstRoQ1CkAMIgOUs7N9J1JINTSreZUwMGlWtCUJVKgaC5xDQBJJwABkkpdgyv2ol1A02uc2pVIps2GCXHv/wAQJLvIFB/sb+zhtKdQPLS9z+W8bW4b9yfmjtLpmq43LwRuG2k0iCykcyR0c/k9gGjoVqyg2/0qe1C1rZh5aD8kcVRUCbG2NKw9TeGw1oAPcAYWOWrTv5LjKFFNdOF6Xx8VNpKexFMYmetafYIhWUakEFQeU1MSQB1wizq6dTAPcSrWuWLU1ENhjckCCekqsai6VG4W3pK49ukD1MFY1rqM4d+a1GvU7jYWzS1JRlOkKZU1BJHkrZVVTlaA88TppSXpOhbb+634R9giaSotGEtbAnDfsFq2NgSRvwFO9U+2npVKGSeqI9kASfzVrBCD1Svtbjk4Ubd3pDK7qq71ENw3JQNbVWsAdUqNYCYBc4NBMEwJOTDSY8igycqi7szUfbkbYpVvaumcj2VVgiByHVAenBT8dQ0xbWn/ALQUXmBVpv8ADv8AC9p8IiXYPGRnzCPpa5bFu8XFHbu2T7Rkbi0vDZnktG6OozwuIq/s6402s3MEMumk5Obio17TECR4fEFoWWmVH3VKtU9m3ZUpuLGlzhFKjcsBBLRLt9wCBiA3mcKeUrXGOwOsUA1jnV6QFQSw+0ZDxgS0zkSQJ8whdVr0qlRtF1akGtl9WmXt3u2ND2sc2cNjxnyaOhJWPS/Z2sxtYMNF/t6VWi4PL9tMPrV6jXNG3xYuCHNxJY3PVamladUt5YRTqUQ91X2ji51WCyCNgbG6f4p93ESVGpWQfqOr0aDPaVarGtgOnc3LSQAW5yJcOO6e41Oi0M3V6bRU9wl7PEJAlpnIlwEj8Q7rn9L0F5tK7GmNw9lb72uZst6LiaDHg+IcnMTBbIxCu1zQalw9zyGEVaAoVGGtWa1sOc4n92B7VpDzIO33RnJgNqOmhVvCshQcjCxhanTh090BvW9eUA8eY4KwK9ItMK+F/S2FL2qi6oqinhU0rpCoVfb+BpeeThvqeqvtNPLznAQ926XeQwB2hC39NtSwK4JqTET7PCO9MpaYW5pl1uEHkLCeEVplSKg80tm4XLt0TSpblSCn3LnsQsWyouUQVKUAedp0kl6K7Qtbl+xsY8LfsFLc6ZJKlY0pYz4W/YK2pThSutj00dMvN3hdz080NrjstHkghULSD2R+stlrHjqPuks72WxltRdEIIK5tTCenEOqKy2rZBWe+orbc5Q0GnW0nIgFCUhgfJENK5snPkslNKgXKO9JoFhKqeUxeh7urtaSjIMgTUbuBA5+yxzVPdO98lSp0SV0Y46WxmlReVZRuC0zAVxtChqjIR2bbobeqHNkdVz1UeI+pR2k1odtPX7ptStiHbhwful1rIvlC0lc6ohuEnOTU5qjlfpo8YPQZKDcr6jtjNvV3Pp2WZoV9XM+EY81SNTdPRZm5R3ocYHCOls78PwcFHsK5ClVIOF0el3G4eYSZY/wmWDjJSSSXYZt6c4Cmz4W/ZRuKiGtnwxnwt+yjUMqFnY6M8roWW++g1p52/zWBRpSYWi/ViIDQIGM+XVDLdnTZeMuoCCQeQogrRfcMqe+Njujhx81Q+wcOkjoRkIy/wBaX+hQFp6Tb7nSeBlK00tx5wFt0KAaICGWUgZZaXtUt6rTPdChtCo3NyGiSsutqp6CEBf3Rc4n5D0Qm5Uxw/quODZpauf4grL65Dqcg8kLDU6NTp3+6bhDcIsacrYsqYhYjCtmxejl4NnQssWXfsErWc5Y98+SpY+pze1NsYcPULonUg4QeFz1m2Xgea6VoTZ+Dmx62mOnGQhzp75iF0JCi5JPpYWZ1j2+lQZefksu9dLyfP7LpazoBK5Ss7JTzK2nwy2iXqKrJSaU+1VrVt6FU8Ud/wCyxGuWrov+4FqFYCSaUl0g1aFq72bDB91v2CcW56g/MLesv9qn8DP6QgNXrZDR6lcnPtKZs97owPmVDapNar6dFMoFc1E2NyWHkx2TVacKsLb2zpmZz0Ku2oDSny30WkAoZTVRymkCEPd+470RZCpqMkEJZSbcfVKemFZcUyDCp3wumeOnHxe5qphIVSptz0WMsc2D6oijWhadWwDmN6EAZWTVoOaYIKHKW6LuCat1hBvdKaERZ2bnngwOv6La0HQrSKGd35LZaUKNtNoHACEqap+EKed5XomXfjXLlErLZqZ6hG0K4cJCTjYTjoPqjv3ZhczVXVX9PcwhctVbCfBT5hynCWxSDVRZNi39FowN3fAWPY2xc8BdK+oGNzgBDK6hMq4hJDf6kdikurTaW0fdb8P9gg63vJJJ56EVBWtSSTU56irSSWCCrTqi2pJJMgpkkkkpazbjkqgpJKuPimJBTCSSzNKnwPRQuEyST9lvoYIu34/zukkmrK7roh0kkMfBhIm2SSRvjLzwVlPSSS4+tESnCSScRFpyrrvhOklyCsFJJJdJn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6" name="Picture 8" descr="https://encrypted-tbn3.gstatic.com/images?q=tbn:ANd9GcRoea1eAhqPy5vJ6TGBXCG6J688Lb-Rz5E0LpVh0bHJD87cGJr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2232248" cy="203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s://encrypted-tbn3.gstatic.com/images?q=tbn:ANd9GcRQOJmFfEH-wNFSgRpXXn-M1_ngsa0-1kpQjUEKlqWCvrL-7Cqw4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429000"/>
            <a:ext cx="2363341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10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15900" y="304800"/>
            <a:ext cx="8928100" cy="950913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Clinical Application</a:t>
            </a:r>
            <a:endParaRPr lang="ar-SA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7950" y="1447800"/>
            <a:ext cx="8928100" cy="3914775"/>
          </a:xfrm>
        </p:spPr>
        <p:txBody>
          <a:bodyPr>
            <a:normAutofit lnSpcReduction="10000"/>
          </a:bodyPr>
          <a:lstStyle/>
          <a:p>
            <a:pPr marL="0" algn="just" rtl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Differential count provides clues about certain illnesses </a:t>
            </a:r>
            <a:endParaRPr lang="en-US" altLang="en-US" sz="28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marL="971550" lvl="1" indent="-514350" algn="just" rtl="0" eaLnBrk="1" hangingPunct="1">
              <a:buFont typeface="Calibri" pitchFamily="34" charset="0"/>
              <a:buAutoNum type="arabicPeriod"/>
            </a:pPr>
            <a:r>
              <a:rPr lang="en-US" altLang="en-US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Neutrophilia: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pyogenic illness (bacterial or fungal infection)</a:t>
            </a:r>
          </a:p>
          <a:p>
            <a:pPr marL="971550" lvl="1" indent="-514350" algn="just" rtl="0" eaLnBrk="1" hangingPunct="1">
              <a:buFont typeface="Calibri" pitchFamily="34" charset="0"/>
              <a:buAutoNum type="arabicPeriod"/>
            </a:pPr>
            <a:r>
              <a:rPr lang="en-US" altLang="en-US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Eosinophilia: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Allergy and parasitic infections</a:t>
            </a:r>
          </a:p>
          <a:p>
            <a:pPr marL="971550" lvl="1" indent="-514350" algn="just" rtl="0" eaLnBrk="1" hangingPunct="1">
              <a:buFont typeface="Calibri" pitchFamily="34" charset="0"/>
              <a:buAutoNum type="arabicPeriod"/>
            </a:pPr>
            <a:r>
              <a:rPr lang="en-US" altLang="en-US" sz="2800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Basophilia</a:t>
            </a:r>
            <a:r>
              <a:rPr lang="en-US" altLang="en-US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: in allergy and malignancy</a:t>
            </a:r>
          </a:p>
          <a:p>
            <a:pPr marL="971550" lvl="1" indent="-514350" algn="just" rtl="0" eaLnBrk="1" hangingPunct="1">
              <a:buFont typeface="Calibri" pitchFamily="34" charset="0"/>
              <a:buAutoNum type="arabicPeriod"/>
            </a:pPr>
            <a:r>
              <a:rPr lang="en-US" altLang="en-US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Lymphocytosis: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viral infections (infectious mononucleosis)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smtClean="0">
                <a:solidFill>
                  <a:srgbClr val="002060"/>
                </a:solidFill>
              </a:rPr>
              <a:t>and malignancies.</a:t>
            </a:r>
          </a:p>
          <a:p>
            <a:pPr marL="971550" lvl="1" indent="-514350" algn="just" rtl="0" eaLnBrk="1" hangingPunct="1">
              <a:buFont typeface="Calibri" pitchFamily="34" charset="0"/>
              <a:buAutoNum type="arabicPeriod"/>
            </a:pPr>
            <a:r>
              <a:rPr lang="en-US" altLang="en-US" sz="2800" b="1" dirty="0" err="1" smtClean="0">
                <a:solidFill>
                  <a:srgbClr val="002060"/>
                </a:solidFill>
              </a:rPr>
              <a:t>Monocytosis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: </a:t>
            </a:r>
            <a:r>
              <a:rPr lang="en-US" altLang="en-US" sz="2800" dirty="0" smtClean="0">
                <a:solidFill>
                  <a:srgbClr val="002060"/>
                </a:solidFill>
              </a:rPr>
              <a:t>chronic infections</a:t>
            </a:r>
            <a:endParaRPr lang="ar-SA" alt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1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866345"/>
              </p:ext>
            </p:extLst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1752600"/>
                <a:gridCol w="1371600"/>
                <a:gridCol w="1143000"/>
                <a:gridCol w="2971800"/>
                <a:gridCol w="1905000"/>
              </a:tblGrid>
              <a:tr h="1270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Blood element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% of leukocytes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Size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µ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Cytoplasmic</a:t>
                      </a:r>
                      <a:b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</a:b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staining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Nucleus</a:t>
                      </a:r>
                      <a:b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</a:b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morphology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Erythrocyte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-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7-8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pink, no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none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Neutrophil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50-70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10-12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salmon-colored small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Segmented,-2-5 lobed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228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Lymphocyte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25-35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7-8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Light blue, scant amount, no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Single large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Oval purple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Monocyte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4-6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16-18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Basophilic, no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Large, kidney shaped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Eosinophil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1-3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13-14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Bright red coarse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bilobed purplish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Basophil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0-4-1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14-15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Large, basophilic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Bilobed</a:t>
                      </a: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 bluish black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7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08" y="0"/>
            <a:ext cx="8928992" cy="1584176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Thank you</a:t>
            </a:r>
            <a:endParaRPr lang="ar-SA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3" descr="Blood-Donation-Campaign-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412776"/>
            <a:ext cx="6553200" cy="410108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Objectives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4824536"/>
          </a:xfrm>
        </p:spPr>
        <p:txBody>
          <a:bodyPr>
            <a:normAutofit/>
          </a:bodyPr>
          <a:lstStyle/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To be able to identify the different types of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leucocytes </a:t>
            </a:r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under the microscope </a:t>
            </a:r>
            <a:endParaRPr lang="en-US" altLang="en-US" sz="2800" dirty="0" smtClean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algn="just"/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To </a:t>
            </a:r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practice the procedure for differential leucocyte counting.</a:t>
            </a:r>
          </a:p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To know the normal values expected for the differential white cell count.</a:t>
            </a:r>
          </a:p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To understand the use of the differential white cell count in the diagnosis of disease processes.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3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Autofit/>
          </a:bodyPr>
          <a:lstStyle/>
          <a:p>
            <a:pPr algn="ctr"/>
            <a:r>
              <a:rPr lang="en-US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Reagents and apparatus: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58" y="1268760"/>
            <a:ext cx="8928992" cy="3528392"/>
          </a:xfrm>
        </p:spPr>
        <p:txBody>
          <a:bodyPr/>
          <a:lstStyle/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A microscope with an oil immersion objectives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Mineral or cedar oil</a:t>
            </a:r>
            <a:endParaRPr lang="en-US" alt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Various dyes for staining blood films (e.g., Wright’s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stain or </a:t>
            </a:r>
            <a:r>
              <a:rPr lang="en-US" altLang="en-US" sz="2800" dirty="0" err="1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Leishman’s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 stain)</a:t>
            </a:r>
            <a:endParaRPr lang="en-US" alt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Microscope slides.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rocedure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4968552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Prepare blood film and stain it with Wright’s stain 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Examine it under the oil immersion objective lens of the microscope and identify the different leucocytes ( count about 100 cells)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Picture 4" descr="Blood sm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36711"/>
            <a:ext cx="3246438" cy="5112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79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50300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WBCs are classified into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Granular :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Neutrophils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Eosinophils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Basophils</a:t>
            </a: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Agranular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Lymphocytes</a:t>
            </a:r>
          </a:p>
          <a:p>
            <a:r>
              <a:rPr 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onocytes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0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Neutrophils</a:t>
            </a:r>
            <a: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US" sz="4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Most common type of blood cells (50-70%)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They have small cytoplasmic granules and a complex, multilobed nucleus.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Their granules take a neutral (purple or pink) color with various stains such as Wright’s stain.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28" name="Picture 4" descr="https://encrypted-tbn1.gstatic.com/images?q=tbn:ANd9GcQUXQ1_1WPmyliJTijgXV3bBxRpudezRTYblFXoB0Rrz1JAvF8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08129"/>
            <a:ext cx="2219325" cy="1809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ncrypted-tbn2.gstatic.com/images?q=tbn:ANd9GcQzOLQEsTcKrFExxqk4O61E1IHC629QBFPyKphzahbDvwmsFy8KK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1"/>
            <a:ext cx="229552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static.com/images?q=tbn:ANd9GcQ07b1-0cc3KgXlr-q500vw2U6BGaiJJou0HItG4kg46HoeHYY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11177"/>
            <a:ext cx="9525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90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Eosinophils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602" y="1124744"/>
            <a:ext cx="8928992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Less common in the blood stream (1-3%)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They are characterized by a dumbbell-shaped nucleus (bi-lobed) and large, prominent, red (eosinophilic) granules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xQTEhUUExQWFRUUGBUXFxgYFBUUFBUXFBQWFxcUFBUYHCggGBwlHBQUITEhJSkrLi4uFx8zODMsNygtLiwBCgoKDg0OGxAQGiwkICQsLCwsLCwsLCwsLCwsLCwsLCwsLCwsLCwsLCwsLCwsLCwsLCwsLCwsLCwsLCwsLCwsLP/AABEIAMEBBQMBEQACEQEDEQH/xAAbAAACAwEBAQAAAAAAAAAAAAAEBQIDBgEAB//EADQQAAEDAwMCBAUDBAMBAQAAAAEAAgMEESEFEjFBUQYiYXETgZGhsTJCwRQjM1LR8PFyFf/EABoBAAIDAQEAAAAAAAAAAAAAAAECAAMEBQb/xAArEQACAgEEAQQCAwACAwAAAAAAAQIRAwQSITFBEyIyURRhBUJxM5EjUoH/2gAMAwEAAhEDEQA/APtbJmnFx9VUO4SXgsRFKqt9mE+iD6Hxq5JGchG85ykOpL2LgZxUYtwiZJZXZRWU4AJChbiyW+Szw9JcOB6Iw7K9bGmme8SHytHS6MyaL5MH0mEdUiLtRNodNYFYc9yBNQj8pSMvwS9wk08f3mW7qLs3Z/8AiZo9TmLI3OHIGFZJ8HLwQUppMz1GxzzdxJKqOpkcYLgdf0YsjRh9V2KKyIsOMIG3HJTXI50eqMkeeRgq2Ls5+pxqE+OhdrklpLHIsFXLs16RXAjTwsd0P1QGnKcRgyNrRgAImVylJ8ifUmoG7Cwrw0Td3a38poFGuqkOqima/wDUFY1ZghklDoEOkMvfKTYX/lzoIlnZGO3oi3RVGEsjF82ugcNul3mmOib7Z6HX2EjcLfdTeSWikumMnNZI3o4FNwzKnLG/pi9+gRk9Uu00LW5EEU2lxsyG57lTaiueoyT7Zyr1WOPBKjaJj0858o5DqsTsB2fVDgMtNkj4Cr34UZV12YJ73hxIJ5P5SnoEouNGl0DWN/kfz0TKRzNXpdvuiNdRYTG4Dsml0ZMMkppszmmyeaxSWdTMuLQ/jeLIpnNlF2DVsosoy7FF2R0JmXHojHsmrfCQZq0G+M9xlNJFGnntmJ6GfbyqzflhuVobCsFk1mL0XYLVVIIsgX48TTKNGprybrYCkVyNqsiUNofrrrRe5CeXRn0ivID6OxIi3UyG9sJzCJ9XYkZu0z8HPDj/ANY9imgHWrpluvUpcA5vTlGSK9JlUXtYngmLeVWb5RUgwV6hT6AHM4vNhlQuilBWzSafSCNgHXqrUqOVmyOcrAdQ1jaS1mT3SSkX4dLuW6QH/XyWyeUts0ehjvoH+O4nzeb8qFuxJccBU1BcbhwVCqGfmmAS09kC9Tsu0mtMbwCfKcIp0V6jEskbXZqgVacgz+vamb/DYbdz/Crkzo6TTqt8hNHROcb8+6Wjc8kYnp6FzcqAjkjIJ03WdjS1x4UsqzaVSdoslpsH3P5RZIzFoeWPBHQoGhpTjTN1A/c0HuFajgTW2TRnqvTnseXAXHKRqjpY88JRSZyCqcgNLHFlscTpD6IrkSU440PaaAMbYK1KjnZJubtliggDWaY12Rg/ZI4mnFqZR4YH/wDkP/2CG1l/5cfosi0bPmdcIqIktX9IaRRBosBZOlRklJydso1Jl4z1shJcFmB1NC/Tn2GcAKtGnOrC3alGP3XTWULT5H4Ap9QY64Nx6pXyaYYJx5QTo0Tcuab3TQ7KdVJ8JjOysMgHV6ax/ofRJtRfj1E4Ag0Jv+x+iGwu/Nl9BlNp7GZAz3KKiiieec+yOrVGyMkcnAUl0HT4986ZnaWPcVWdScqQdVxWAUKMUrBmtULmxzp7tzLdkV0c/Mts7Aq1gBQNOGTYmlOR7oM2Lo2UZ8o9v4Vq6OG/l/8ATEm7pDfufyqzuqlDg01DTiwRSOZlyOy6opwQo0VwyNMyGoUTQ8pKOxiyNxDW1XI9T+U1lWzoDmbdw9SgWrhG2omWY0HoArUcLK7m2XWREKjTN/1CjSY3qS+yxjQOBZSkK232SRAcJQYSszt7hDcNsk/AO7U4wbX+ym5Fi02Rq6IHV4/VTeP+JMLgqGv/AEm6KlZRPHKHZYQixEzNV/6iG/pH3VLOth+NvspEahbuOujUApEqasMbsfNGxcmJZFyaaGQOaCOCrUcmUXF0yaIp5Qh5SyC3Xm3jvbgpJmvRupiWjlsqzfljaDqp4cMcqMz44uLAC5E0pBem1VnHtZAoz49yB66r3HChZixbUV6dSGV47DkqJWHNlWOJrC3FvRWHHvmzHyQmOQg91UduM1OCaHtHOLJkzBlg7L5ZhZRsrjDkzOpvu66U6mJVEGc7J9z+VC1LhDDRKbfIMYGUUjNqsm2BrLK0451QhxQh5QgPW1Qjbc/JRuizFieR0jPS1b3uvdV2dSOKMI9EqknDb56/8IAh9lQhUH3HhGoTcToqgxvHa+UV2JlxrJA0sz7NJHY/hWN8HJirkkZiCS5yqjsSVIbQ07SETHLJJM9PAAMIEhNtiSrZYqG+DtDvw687CDwDhPA52tS3JjOaUNFymboyxi5OkJ6vVnftACTczbj0sf7AcOtSA+bIQUi+Wjg1waCGVsjLjIIViakjmyjLHKjN19EYnYF2ngqtxaOphzLJH9lAmKBbtQRFCXnAN1FyVymodsNi0d9jnJR2szS1cb6Jw6EP3m/oEdoJ61/1QzijZGLCwCbhGSUpTdsmJmnqPqpYNkl4AdV00Si4NnD7pZIuwah43T6M6574jtOCEnR1FsyK0ekr3FQixRROGie8Xt9kORZZYx4sDkp7OPmGSePdFl0ZcLg1mi0oZGO55KeJx9Tkc5jFOZzyBDyJDihBP4ib5Wn3SyNuifLANNAukNWZujj8vd7qBXEUWAKCs4VCA1VyoWwNPAd0Y9Wj8Kx/E48+Jv8A0y0UtnfNVnYatDmmnwoYskCVROLKWLCDsS1D7lQ3wVI0WkQFsdj1ynh0cvUzUp8FFZJufboEJPktxR2wsr/o7oDerQBVUVkDTjzWWaI9zH26HoinRXqoxlG/JonW6qyzmKyr+nZ/qPohSH9Sf2WtaBwmVCNt9kkCCvU9S2eVuXJGzVg0+/l9CaR75DckpTeowh0VPic3IJQGTi+xjpus2IbJ8iinRlz6S1ugOpYGvGQCm4MMZyh0yhmlxD9qFIseoyPiwljQOFCptszuk6IS4vk4uSB80Ejo59XS2wNILBOc3lnPjN7hG0HZL6JgoinVCHESAGsUhkZjkZSSVmjTZVCXPkSUd2uyEh0MlSjwcJIcb9Tf6qBXKIf1J37bYQDsW2y/ciLQNJ5jYKD/ABXJrKZm1jR2AH2Vy6OLN3JsVanpedzBnqFXKP0bdPqf6yFHxHNPVKbajIlvcR1UBUUMtM0u9nP46Dv7poxsyZ9T/WI7fgH2TvowLliWmOTfuqjoT64DS8BEzpNglXU9BlBsvx4/LFklSSQG4zkoUalBJWxpJWMiA3uzbunSsyRxSyt7VwX797btPKDVFdbJUwZmolhs7IUTotlp1NWhuX+W47XT+DDXupmYik3uJPUqs67jsjSGsMAtwiZJ5HZyenFlCQyciGtgAPslOhCVo1OmS7o2n0Tro4+eNTYUVKKiO71QoamA6lqbYh3PZRsvwad5X+jPOr5ZTe9h2QOksOPGughkLu6gjlEMoq0x4dkIp0UZcKnyh7G+4BHVOc9pp0ySIDihCp9O08gKbUMskl5AqvSQ4eU2PRLt+jRj1Ti+RVU0T2dP5StUbIZoT6KBG84AOUCxyiuRxpel7Tufz0Hb3TxiYdRqd3tiNlYYjqBCuQN62+aDoaLl4PNY3oB9lKRG35JhRKhQXUd+w7ObH8JJ34LsO3ctx8/g1iZriJPLbCpUn5O+8GOUbjyOYtSaW3L7pkzM8LT4RW/WH2d8OO9hzZC3fCItPG1uZXo7pXSAvGEysfPsUOGaOs09spyE6ZzceeWJcB0FO1jA0cAImeU5TlbM/q/KQ6en6HekTb4mn0t9Ey6OfqYbcjQgqGfDmcPW/wAilOjB+pjTG1NPdEyZMdMlUS4UYIQEFU7c6w6lA6EFtVsf/DfFENmbc/RTlI526GTJ7ha/WHvGBZC2zTHSwiCSSSf7FSi5Rh9FdUTJIbm+T+VPI2NKEFQ3o6QBEyZMgaYlClSAKyOyhoxysO0Sa7SOyaJm1UKlYyTmUrlnDRclByQ0YOTpCqTWezUu42R0f2ycGsg4cLKbhZ6Rr4jVrgRcZCdGNprg7ZGgHiVCCLV/E8UDtti82udtrDtdI5pG/BoJ5Vu6MnqPiqeY2Z5G+n2uVW5tnWw/x+LHy+WQpn1MpbeR3QHm4z+FE2x5rDjTpDHVonREFtTcNHF8k/VPtZmwNZF7oHdL8XOaB8S729+CEE5LsGf+Oi/jwa+h1GOX9Jz2PI+SdOzj5cE8fyQv1vw8yfNrO+l0so2aNNrJYuH0IYfDLmG2135VahR0HroyXZoINMPw7HHom2swS1K32gD4wabBQ1bdyC6etRKJ4QiStwpZUsLsRV0t0p0McaQ88MtIiN+C429lZE5+ta9Tg7rOm77ObyOfVCUQabUKHtfQlbK5pslN9RlyiUk5dgKWRQUewzR9NJdveLdlErM+p1CS2xCvEFVtZsBy78JmynR490tz8CqigukNuSdDMUgRMvqsTRts93/0fygjZ3BDyCQWRMU4l7pAjZUosVVsw4ugbMUaGOhU+1pJ6pomXVzuVFuo1e0bQcoyYmHFudsWMYTybpDY2o9FgolBPWBp4LKF0J2M9DcdpBTxMWrStMZp7MhmfE2v/DvGzm2SPVVyl4OrotFv98jFOjLiXEktdyew6BVUdtVFUgjS6drpA0/p69LWTRVsrzTlGDa7H2qSCABrBdrrl3c/NXRiYcCeW5S7Rnq0AiwbzklOdDHw+WR0ekIlbu/S4i/bKj6BnyXB12NtXgNJJvYb3NxY5z0Kzt0zLp5LUw2tGr8P60J2AEgSAXc307p4ys5Gr0rwytfEcJjIeUIZ/WNNNy9ouDz6Ktqjo6bUKtshSHkIG2kzrpyhZNqLKGgdKfTqUUrK82eONGtp4gxoaOArKOPKTk7ZNEUrfE08gH5JWkMpyXTOMp2jho+ilIjySfbLQERRJ4hpb2f2wUkjdo8le0CoJAEDTljYeakKWZ/TYNqmn7SXt4Qapj4M+5bWBRVlkTTLGmTfX9lBVhO0tI+VwxjqVBcmWONGnDdrcdArKpHKvdLkzDZC55J6lVnW2pRSQypFDNkDCRZEoSsXVcgugasceBhpENm3PVPEy6mVyr6LdTrBFE6R3DR/4Ez6K8ON5JqK8nyt1UZXlxHU2znPQhUWerjjUI0XNcMWHlyLc5BzdNFWD75CP6Zu/mw+i0JJLgr3vaWvlIJZfdbLfZSvIqivkVPiBe4Nd0/6EbGUmo2yika4HbICG8g/hRjTaauIU6qa+MiQFz2X2m5B9FRkiytY3GVx4TKPD1SYp2vdgH0tzjP1VUeGNq8ayYnFH1MLRR5U6oQ4iQDn0uN2S23thK4oujqMkfJCPR4h0J9yhtQz1WR+Q2OMNFgLBMihtt2yagDN6vrTg4sZgDF+pVbl9HT0+kjt3SE7aiS99xv7lC2bHjhVUEU1fNuBucdyVLK54cdVRpqXUmOH6gD2umTOXk084vhBLw1wsbEFEqVxdoUVmj9Y/okqjbj1X/uLXUco6JWallxs1QFwrDjg76CM/tClItWfIvJU3R4hm33U2oZ6rJ9h8bABYCwTIobbds88XBChE6ZlJo3NcbjqqzsQkpR4LYatQWWMK+KXcZKhTtUewijob5eEUrKsueuIjVosrDGZ7xzXNjpiC3dvIAH3ukn0dD+Nxuea0+j53TvzfJDfS2OVSmejfQ409zRwcnpZaMfRlyJsrqCQTcZVv+Bgk0Wwci4x3Sq/IsuuCM0O1xtY34+aYMZWuSMszm4Lbi/CgVGMuUTBOHho23+3YpasHHxbK6yYOmbdvlBFxwBf1Wd9hhGoOj6bTfpbm+B88K5Pg8tP5MlJIGi5NgjdESbdIFOpx/7Jd6Lfx8n0WsrGHhwU3IV4ZrwXolZ66hCud1mkjsg2NBXJIxxpHbiSqjtrIq4DKelAFz0UKZ5PoHqH7sDA/KJbBV2DuZZAe/stiqZGZBP8KCShCXDQ90rVhJ5Thya/s5+fSuHK6GTgFDKhBW6w65a31F0G2dHFpVScgGOpmHDihyaHjxPwXw6xK0+bKm6iuelxyXBoNOrhK24weysTs52bC8boMTFIPVUrXixQasfHklB2gWLRox3PzQ2lz1c2FU9G1nAR2lU8sp9l6JWeUIZ7x1GXUxHre/ZJO6Oh/GNLMfOWxlwA2kYHJ+t1QejtIYUBcCLcXIHoFdjfJRkSoaSxOuS5tzZX+ODPGSr2ltPREgX4t9ELFllSBXtsSDY9kS1O1YJDK3fY3PN0xa4vbwWPnsw2zY8fylaYqjcuRbUt3usL3ftB9PUrI7suXtj/AIfWaBm2JgP7WtH0CvT4PJZXeRv9iKsqzI8i/lvYBVvns6WLEoR/YRBpwLeFKK56imUv09wKg6zxaOv1JzRsB45P8KJgWnjJ7mDumec7jn1ULVCC8Ey53wzk/VSxaju6BYqpzfUeqBbKCYyqD/bJHW33RM0PnTFoUNRJ8PluoDdzR6Bl2lAknTQASWOBHN1EW0pLk20BJa0nkgfhMjhzpSaRmaOC5PufyUDqznSHDKMWUoxvMD1dGFC3HlYPpL9koHQqLsfUx3Y7NMSrTlCWu19rTZg3Hv0SORtxaKUlcuAA6/KeAB8kNzNK0WNBFNr7v3tHyR3Fc9FH+rHlLUteLtTXZgnjlB0y1EQA1+EvgkaM3HHdCXRo0k1DNFs+UwhwHP8APHqs6tHrHTLWSnfuBO13Q36cqJiOKqjQ0tU17todxYZV6yXwYZwcVbDp3bAScfynXJRFbmKYm73E2wOqc1P2ohWUmzzMG5x7IWGGS/lwTgptwuGnjzBRsEp15KqKMTzMaAGknafl/KzdsOWXpY23yfRat22N3oFa+jzeNbpozFHl2VWdfJxE00FrJkcmfZXuu4hKNVRszcrbOPuVDrRfAfQRXFyoZ8sqdIJMYLSFCnc07FFVSFvsp0bIZNwRSyXhsexCBXONZLQvbIoaaJMN1BXwH3DW2RKKbdiipdd2EDVHhGyob/DbfmwTLo4uX5uhFQzgEj1P5QOhlg2kPIpQQiYJRaZRVOQLMadi3T2bpx6ZUNOd7cQd4iq9rNo5d+E0mZ9Hi3S3PwZ6KFIdOTDoKMuwESieVR5J1FKGci5+ygsJufRCmrHMPlsAoNkwxmuRxDq7cbsH7J1Iwy0sl0MGvBGMgo2Zmmuz5r4p0V0Mlw0bHE224Hz9VTKJ6TRapZY15QkieBa5ItcjqD3wkN7CYpBe9uM2724RsRx4oZs1QyBwkN7Wsbd+iujkrszPAoO4hImYxuHAk4I91ZvTK9spS5RZBq8cXlb5nHuMJJTvoSemnk5fCPHWrtdYXv259bJbD+LTTY38K6MAPjPHmJJbcWsLWv8Acoxj5MGv1Tb9OPXk0srLgjuLJ2rOZF07MlPE6N9iLWVR2oTjkiMabUMZUM89PzwSZXi6grwOhdJAQfQ5uoaozVBcNQGiyhTLG5FrqoKCrECvqhwVC1Yxzp9O0xjHdMoowZsklN8g1ZobXG7cHt0UcSzFrJR4kLZNLkZwLpKo1R1MJeSltLI7gFAseSC8jHTtFsdz/omSMubV2tsB3tRMNmVrtNkY4uaLi5KXo6uLUQkkmcpdStgqDzw2WyVt+ERY4khlotEW3e7rwjFGTVZU/ahd4kf/AHQOwQfZo0S/8YPTC6hdPofWDG+tkTnczkKql9ygbYRpA7mqFiZ6dlgoSLthOh6htdtPB+yKfJTqsG6O5eB/W0bJWljxcH6j1CsatHNx5JY5bomIrPCb2yHY0lvR1xx6jlVOHJ3cf8lCUPc+RVV6PK0GT9ovf1t0StGrHqISezyDxVNibi4I4v8A9slTotlGygtsCd3Ge/t7qcj39hccb5HsDWuu79oF/cu7JkrKZTjBNtms0Dw0WndKLZNm4Txh9nJ1evT9uP8A7NSXADoFZZykmyLahp4cFNyC8cl2jk9O14s4X/73UpMkJyg7Qrl0LPldj1SOBsjrXXuRKDRAP1O+iiiCesfhBlTRBzNox2KO1IohmcZ7mIJtHlZc/rHpz9ElM6ENVjnx0BueeEC/h8h1Dpj3kEiw9UUmzPm1EYcLs00bLAAdFYctu3Z58gAuTZSyJN9HmPB4N0CNNdnbKAOFAJxAIHS6gyTAPGCPmoXTwThyzk2kRPN9ue4UokdTkiqs7T6SxpvZHaSepnJUHgJjOJPEdHcB46cpZI3aPLT2MTUkmR7pDfNcB01VclEohjpFN1Cw6wXUA+DlU7ooSCI6TT7pQBwMn5KJcg1E9uNmpqKlrP1EC6uOTDHKfxRBlfGeHBLuQ7wZF2iuto4p4yxwu09jY+9wp7WSGTJiluXYlk8FQEgtLhYWOb39UjgjbH+Uypch8HhuBottv3JOSmUUUS12aTuxnDTtZ+loHsEySRmlOUvkweorQMDJSuRbjwN8sVyFzzcpDYlGCpHf6YhQnqJkYK1zHDOFFwSeFTRoGuuL91acxquAatr2x+p7IOVFuLC8glk1+S+GiyTcb1ooVywyi15jsPG0/ZRSKMmilHmPIz+Ex1nWB7GwT0jJukuLLVBRJq+puB2s+ZSNm/TadNbpCqWV7xkkpbNcYwj0Rp6x8ZwfkpdBnijNcmro597A7unuzkZIbJUWqMQ4gQyBpHscXDBufylO0skZKmONHryfK7lFMxanCl7kOk5hOokIubcWPBRInXKEtXoQveM29D/CrcTdi1niYsqad7HZBt3QNkMkJrhlYcoM0WGQAKA22Ui7jYZJQGbUVbNNp9IIWXPPJP8ACtSo5ObK8suDP6rVmWTHDcD/AJSN2zpafF6cP2W0dOUAZJpDempSOqNGHJlQVLUhvJTFMcbl0Wwy7hcIoSUXF0V1z7MKknQ+FXNCKmZcqs6M5UhzDCEyRhnNs7O3CjBB8mZrD5kh1YfE1UQ2xj0aPsFbdI48vdN/6ZqO8r85uqzquscBi7RwQpRl/LFVdQlqBrxZVIZ+HKom7DwMhPFmXW40qkg3WKvYzHLsBGTKNNj3y/wRQM3ZKrs6Mnt6Cw1qhVcgWeIdES2MmNNCkNi3son4MeriuxqiYyLnAKBSbAp4QQo0Xwm7E7fLKPdKbX7oM1DThWnJYu1PVRHgZclcjVg0zycvoSjXJecfRLbNv4eIY0Ovh2Hjae/RMpGbLomuYjhzWvHQgp+zEnKD47F0+itP6TZLtNUNXJdgzdBN8uFkFBlr1vHCGVFp7I+MnuUyikZMueWTsV6/XX/tt+f/AAlkzXpMNe9gNDTJTVlyUPqaCyKOdknYWHAJkUNNgtZTB+bIWXYsmzgIpINjbJoryVZJ7nZytg3tI69FJKyYp7JWZyKoLHWPdVnVcFONod01SCEUzBkxNM5VTYUbJjhyJWRbpW+4QN8pbYM0OoG0bvZPLo5eFXNCjRWDcSkRu1TdD+6c5on1mQWSM36WLsG8Ox+dx6WRiPrX7EgvxARZt+cqSKtGnbE7JOgQNziSsoAg/CgVyNPDgtu9eFI9mPWO6HZTGARaxXlr7DpykkzoabCpRtl1RViyYSGLkQPn3SC3cflKdDZUGa+oftjJ9P4T9I40Fc6MrTwmR1ylOvKShHgbjSRZGjJ+VyKq6iLSgasWXchp4crCbsPThNFmTW4kvch6rDAcUAeUIZbUY7Su9yqn2djBK8aCqRwCBXkTYc2oCJmeNkTMXGwUsbYoq2MYm2CdLgySfJJzgOTZNdASb6KWVjCbBwJQ3Id4ppW0V1WnskyRnuOUGkxseecOmK6jTnsPlu4JGqNkNRCfy4LBTSOHH1Q5F9SEWMqSlDBwL908VRlyZXN/olWw72EIyXAuKW2SZnIZDGTdVnUlFZEXy6ubYUbK1pVfIBLM55UNCjGCNHpNH8NmeTk/8J4qjl6jL6kv0D+IILtDv9UJIt0c6ltEUZSnRZPeoCibKdzuEBHkUSUVQWSCxwMKAlBTgalpuLpzkMxuqS3kd7pDt4FUEWyRSG4APJ/KgilBIK0jRjuDn8DNlIop1GqW2ojrUx/bdbsnlwjFg+aE2jCxylN2p5XBoQ4WTnNp2JdYcLJWbtMinw9EfiE9LFSHY+sktlGkVpzDiBDyJBdq1DvG5vKSS8mnT5trp9CYBzeiQ33FhNO1zjaxQK5uMVY2pKPZk5KsUaMOXNv4R2trRGO56BFyBiwub/Rnqipc7kpGzqQxxj0DGM8jlLRZfgLpNWew+Y3HqipUUZNNCS4NJS1DXtu3/wA91anZy8mOUHTLkRDyATyJAWqoGP5Ge6VxLceaUOgNugR3uST87IbS562fgMg0+NmWtF+/Km1FMs05dsJARKiqqj3NI5uEHyhoS2yTMq+IBxH6SEh2VJtWgmGOMcm6hVKU30iVVXYs3AQBjw+WLACXAAZugaHSXJsoG2aB1ACso4k3cm0ZzWKMiQkfuykdo6emy3Cvo0Erw0XNkzOdGLkztPUNdwQUUScJR7LXtuLFHsROnZn6mjdE4kZCR8HSx5Y5I0zp1E2UIsCsobE+U4GO6g7lDEuTQUNKI2269VYlRzcuRzlYSiVnESHlAHVCESwdkKQbZ0NCKSJbFepaptO1vKrlLk14NNuVsWVxJLSeoSmvDStIraoOzzglohXPFcKDRkE+H5iJNvR2PpwngyjVwuF/Rp1acs8gA8iwg1bViNtz8glbosxYnkdITP1t54ACTcbo6OHllJ1SW/P2Qss/Gx/Q203VRJ5ThyZSsxZ9M8fK6GKYzCnU9J3kubz2SNGzBqdi2sUOoJBjafol5NqzY35PN06U42qcgefGvI30vSfhnc7J/CKi75MWfU71URqUxkKJ6cOtfoo0WQm49CDxRI/4XkU8nQ0UY7/cJvC1RIXdfVNLo262ENpvYzhKujz8uyTmg8puwJ0UmjZztCG1Fnqz+yzytHQAI8ITmTFUuvsBs0X9UNxsjopNW2XU2sNcbHCm4SeklFcDFrrpjK+DqJDygDygSqpk2sJ7BK2NjjukkZSaEvN1WdmLUVQ5lpd8Qty0I0jCsmzI78imMWOUDa3aCprWFkCqN+QVzrIlqL9Fpy6QO6DKkVbKdVkShX2adXHLPKIBwlCwmY1Go3v9AqmzrYMeyBOnprqAnOiU9JhQEcormkdG9haOuUrZpSjOLTNpG64B7i6tTOG1TokiA4XAcoESvoGfXsH7h9ULLVgm/B2OuYc3CCaI8M14JsqGnhwPzRYrxyXaJF47oApgTKcOb5lKL3NxfBZT08cfAARoSc5z7CWStPBRRW4tdliKFOqEE3iCoIAaOqWRt0cE3uYogobpTbPLQZ/QEBQp9ZMKoqosO08fhFOinLjUlaHIKtMJ1SgHlKIVVMe5pHohJcDwltkmZkYNiqjr9qxhR1W32RM2XFuJVtKH+Zlr9QoxcWRw9suhU+4NnYQNipq0XUdIZD6dSolZXlyrGjR00AY2wVqVHLnNzds9LUNba55QbJGEpdEw4d0bQtM6QhRDLyR2kdfuqzrxdwRN8x/aoBQXkqklcVB1FFJkzlAbaaulddjSOwViONkVSZa42RF7MtquoGR21ps0fdVtnW0+BQVvsDZTdTwPuhRe5+Ct7SVKGONLhwVKA6fZx9TIP3FCg+nB+DTu4+atOWuwaq4PskZbDsr03qoNnHsPAVyOdLssCgBH4g5akl2dDR9MjQ9Eo2UYScIGSPYsn5RZtj0PKT9IVq6Obk+TLlBDgRIeUIZat/yH3VL7Oxh+COqDHYUBZllT0UYuPob6X+hWRMGp+YU9GXRSuxFqX6lW+zpYPiEUvLVEVZemNyrTCZ3Uv8h91Uzq4PggWLqgXM85QKBZ1B4mt07/ABhPDo4+f5s7qH+N3smFw/8AIjHR8lUo7j6GTv8AGETNH5gRULyChCuo5QQ8e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RUUGBUXFxgYFBUUFBUXFBQWFxcUFBUYHCggGBwlHBQUITEhJSkrLi4uFx8zODMsNygtLiwBCgoKDg0OGxAQGiwkICQsLCwsLCwsLCwsLCwsLCwsLCwsLCwsLCwsLCwsLCwsLCwsLCwsLCwsLCwsLCwsLCwsLP/AABEIAMEBBQMBEQACEQEDEQH/xAAbAAACAwEBAQAAAAAAAAAAAAAEBQIDBgEAB//EADQQAAEDAwMCBAUDBAMBAQAAAAEAAgMEESEFEjFBUQYiYXETgZGhsTJCwRQjM1LR8PFyFf/EABoBAAIDAQEAAAAAAAAAAAAAAAECAAMEBQb/xAArEQACAgEEAQQCAwACAwAAAAAAAQIRAwQSITFBEyIyURRhBUJxM5EjUoH/2gAMAwEAAhEDEQA/APtbJmnFx9VUO4SXgsRFKqt9mE+iD6Hxq5JGchG85ykOpL2LgZxUYtwiZJZXZRWU4AJChbiyW+Szw9JcOB6Iw7K9bGmme8SHytHS6MyaL5MH0mEdUiLtRNodNYFYc9yBNQj8pSMvwS9wk08f3mW7qLs3Z/8AiZo9TmLI3OHIGFZJ8HLwQUppMz1GxzzdxJKqOpkcYLgdf0YsjRh9V2KKyIsOMIG3HJTXI50eqMkeeRgq2Ls5+pxqE+OhdrklpLHIsFXLs16RXAjTwsd0P1QGnKcRgyNrRgAImVylJ8ifUmoG7Cwrw0Td3a38poFGuqkOqima/wDUFY1ZghklDoEOkMvfKTYX/lzoIlnZGO3oi3RVGEsjF82ugcNul3mmOib7Z6HX2EjcLfdTeSWikumMnNZI3o4FNwzKnLG/pi9+gRk9Uu00LW5EEU2lxsyG57lTaiueoyT7Zyr1WOPBKjaJj0858o5DqsTsB2fVDgMtNkj4Cr34UZV12YJ73hxIJ5P5SnoEouNGl0DWN/kfz0TKRzNXpdvuiNdRYTG4Dsml0ZMMkppszmmyeaxSWdTMuLQ/jeLIpnNlF2DVsosoy7FF2R0JmXHojHsmrfCQZq0G+M9xlNJFGnntmJ6GfbyqzflhuVobCsFk1mL0XYLVVIIsgX48TTKNGprybrYCkVyNqsiUNofrrrRe5CeXRn0ivID6OxIi3UyG9sJzCJ9XYkZu0z8HPDj/ANY9imgHWrpluvUpcA5vTlGSK9JlUXtYngmLeVWb5RUgwV6hT6AHM4vNhlQuilBWzSafSCNgHXqrUqOVmyOcrAdQ1jaS1mT3SSkX4dLuW6QH/XyWyeUts0ehjvoH+O4nzeb8qFuxJccBU1BcbhwVCqGfmmAS09kC9Tsu0mtMbwCfKcIp0V6jEskbXZqgVacgz+vamb/DYbdz/Crkzo6TTqt8hNHROcb8+6Wjc8kYnp6FzcqAjkjIJ03WdjS1x4UsqzaVSdoslpsH3P5RZIzFoeWPBHQoGhpTjTN1A/c0HuFajgTW2TRnqvTnseXAXHKRqjpY88JRSZyCqcgNLHFlscTpD6IrkSU440PaaAMbYK1KjnZJubtliggDWaY12Rg/ZI4mnFqZR4YH/wDkP/2CG1l/5cfosi0bPmdcIqIktX9IaRRBosBZOlRklJydso1Jl4z1shJcFmB1NC/Tn2GcAKtGnOrC3alGP3XTWULT5H4Ap9QY64Nx6pXyaYYJx5QTo0Tcuab3TQ7KdVJ8JjOysMgHV6ax/ofRJtRfj1E4Ag0Jv+x+iGwu/Nl9BlNp7GZAz3KKiiieec+yOrVGyMkcnAUl0HT4986ZnaWPcVWdScqQdVxWAUKMUrBmtULmxzp7tzLdkV0c/Mts7Aq1gBQNOGTYmlOR7oM2Lo2UZ8o9v4Vq6OG/l/8ATEm7pDfufyqzuqlDg01DTiwRSOZlyOy6opwQo0VwyNMyGoUTQ8pKOxiyNxDW1XI9T+U1lWzoDmbdw9SgWrhG2omWY0HoArUcLK7m2XWREKjTN/1CjSY3qS+yxjQOBZSkK232SRAcJQYSszt7hDcNsk/AO7U4wbX+ym5Fi02Rq6IHV4/VTeP+JMLgqGv/AEm6KlZRPHKHZYQixEzNV/6iG/pH3VLOth+NvspEahbuOujUApEqasMbsfNGxcmJZFyaaGQOaCOCrUcmUXF0yaIp5Qh5SyC3Xm3jvbgpJmvRupiWjlsqzfljaDqp4cMcqMz44uLAC5E0pBem1VnHtZAoz49yB66r3HChZixbUV6dSGV47DkqJWHNlWOJrC3FvRWHHvmzHyQmOQg91UduM1OCaHtHOLJkzBlg7L5ZhZRsrjDkzOpvu66U6mJVEGc7J9z+VC1LhDDRKbfIMYGUUjNqsm2BrLK0451QhxQh5QgPW1Qjbc/JRuizFieR0jPS1b3uvdV2dSOKMI9EqknDb56/8IAh9lQhUH3HhGoTcToqgxvHa+UV2JlxrJA0sz7NJHY/hWN8HJirkkZiCS5yqjsSVIbQ07SETHLJJM9PAAMIEhNtiSrZYqG+DtDvw687CDwDhPA52tS3JjOaUNFymboyxi5OkJ6vVnftACTczbj0sf7AcOtSA+bIQUi+Wjg1waCGVsjLjIIViakjmyjLHKjN19EYnYF2ngqtxaOphzLJH9lAmKBbtQRFCXnAN1FyVymodsNi0d9jnJR2szS1cb6Jw6EP3m/oEdoJ61/1QzijZGLCwCbhGSUpTdsmJmnqPqpYNkl4AdV00Si4NnD7pZIuwah43T6M6574jtOCEnR1FsyK0ekr3FQixRROGie8Xt9kORZZYx4sDkp7OPmGSePdFl0ZcLg1mi0oZGO55KeJx9Tkc5jFOZzyBDyJDihBP4ib5Wn3SyNuifLANNAukNWZujj8vd7qBXEUWAKCs4VCA1VyoWwNPAd0Y9Wj8Kx/E48+Jv8A0y0UtnfNVnYatDmmnwoYskCVROLKWLCDsS1D7lQ3wVI0WkQFsdj1ynh0cvUzUp8FFZJufboEJPktxR2wsr/o7oDerQBVUVkDTjzWWaI9zH26HoinRXqoxlG/JonW6qyzmKyr+nZ/qPohSH9Sf2WtaBwmVCNt9kkCCvU9S2eVuXJGzVg0+/l9CaR75DckpTeowh0VPic3IJQGTi+xjpus2IbJ8iinRlz6S1ugOpYGvGQCm4MMZyh0yhmlxD9qFIseoyPiwljQOFCptszuk6IS4vk4uSB80Ejo59XS2wNILBOc3lnPjN7hG0HZL6JgoinVCHESAGsUhkZjkZSSVmjTZVCXPkSUd2uyEh0MlSjwcJIcb9Tf6qBXKIf1J37bYQDsW2y/ciLQNJ5jYKD/ABXJrKZm1jR2AH2Vy6OLN3JsVanpedzBnqFXKP0bdPqf6yFHxHNPVKbajIlvcR1UBUUMtM0u9nP46Dv7poxsyZ9T/WI7fgH2TvowLliWmOTfuqjoT64DS8BEzpNglXU9BlBsvx4/LFklSSQG4zkoUalBJWxpJWMiA3uzbunSsyRxSyt7VwX797btPKDVFdbJUwZmolhs7IUTotlp1NWhuX+W47XT+DDXupmYik3uJPUqs67jsjSGsMAtwiZJ5HZyenFlCQyciGtgAPslOhCVo1OmS7o2n0Tro4+eNTYUVKKiO71QoamA6lqbYh3PZRsvwad5X+jPOr5ZTe9h2QOksOPGughkLu6gjlEMoq0x4dkIp0UZcKnyh7G+4BHVOc9pp0ySIDihCp9O08gKbUMskl5AqvSQ4eU2PRLt+jRj1Ti+RVU0T2dP5StUbIZoT6KBG84AOUCxyiuRxpel7Tufz0Hb3TxiYdRqd3tiNlYYjqBCuQN62+aDoaLl4PNY3oB9lKRG35JhRKhQXUd+w7ObH8JJ34LsO3ctx8/g1iZriJPLbCpUn5O+8GOUbjyOYtSaW3L7pkzM8LT4RW/WH2d8OO9hzZC3fCItPG1uZXo7pXSAvGEysfPsUOGaOs09spyE6ZzceeWJcB0FO1jA0cAImeU5TlbM/q/KQ6en6HekTb4mn0t9Ey6OfqYbcjQgqGfDmcPW/wAilOjB+pjTG1NPdEyZMdMlUS4UYIQEFU7c6w6lA6EFtVsf/DfFENmbc/RTlI526GTJ7ha/WHvGBZC2zTHSwiCSSSf7FSi5Rh9FdUTJIbm+T+VPI2NKEFQ3o6QBEyZMgaYlClSAKyOyhoxysO0Sa7SOyaJm1UKlYyTmUrlnDRclByQ0YOTpCqTWezUu42R0f2ycGsg4cLKbhZ6Rr4jVrgRcZCdGNprg7ZGgHiVCCLV/E8UDtti82udtrDtdI5pG/BoJ5Vu6MnqPiqeY2Z5G+n2uVW5tnWw/x+LHy+WQpn1MpbeR3QHm4z+FE2x5rDjTpDHVonREFtTcNHF8k/VPtZmwNZF7oHdL8XOaB8S729+CEE5LsGf+Oi/jwa+h1GOX9Jz2PI+SdOzj5cE8fyQv1vw8yfNrO+l0so2aNNrJYuH0IYfDLmG2135VahR0HroyXZoINMPw7HHom2swS1K32gD4wabBQ1bdyC6etRKJ4QiStwpZUsLsRV0t0p0McaQ88MtIiN+C429lZE5+ta9Tg7rOm77ObyOfVCUQabUKHtfQlbK5pslN9RlyiUk5dgKWRQUewzR9NJdveLdlErM+p1CS2xCvEFVtZsBy78JmynR490tz8CqigukNuSdDMUgRMvqsTRts93/0fygjZ3BDyCQWRMU4l7pAjZUosVVsw4ugbMUaGOhU+1pJ6pomXVzuVFuo1e0bQcoyYmHFudsWMYTybpDY2o9FgolBPWBp4LKF0J2M9DcdpBTxMWrStMZp7MhmfE2v/DvGzm2SPVVyl4OrotFv98jFOjLiXEktdyew6BVUdtVFUgjS6drpA0/p69LWTRVsrzTlGDa7H2qSCABrBdrrl3c/NXRiYcCeW5S7Rnq0AiwbzklOdDHw+WR0ekIlbu/S4i/bKj6BnyXB12NtXgNJJvYb3NxY5z0Kzt0zLp5LUw2tGr8P60J2AEgSAXc307p4ys5Gr0rwytfEcJjIeUIZ/WNNNy9ouDz6Ktqjo6bUKtshSHkIG2kzrpyhZNqLKGgdKfTqUUrK82eONGtp4gxoaOArKOPKTk7ZNEUrfE08gH5JWkMpyXTOMp2jho+ilIjySfbLQERRJ4hpb2f2wUkjdo8le0CoJAEDTljYeakKWZ/TYNqmn7SXt4Qapj4M+5bWBRVlkTTLGmTfX9lBVhO0tI+VwxjqVBcmWONGnDdrcdArKpHKvdLkzDZC55J6lVnW2pRSQypFDNkDCRZEoSsXVcgugasceBhpENm3PVPEy6mVyr6LdTrBFE6R3DR/4Ez6K8ON5JqK8nyt1UZXlxHU2znPQhUWerjjUI0XNcMWHlyLc5BzdNFWD75CP6Zu/mw+i0JJLgr3vaWvlIJZfdbLfZSvIqivkVPiBe4Nd0/6EbGUmo2yika4HbICG8g/hRjTaauIU6qa+MiQFz2X2m5B9FRkiytY3GVx4TKPD1SYp2vdgH0tzjP1VUeGNq8ayYnFH1MLRR5U6oQ4iQDn0uN2S23thK4oujqMkfJCPR4h0J9yhtQz1WR+Q2OMNFgLBMihtt2yagDN6vrTg4sZgDF+pVbl9HT0+kjt3SE7aiS99xv7lC2bHjhVUEU1fNuBucdyVLK54cdVRpqXUmOH6gD2umTOXk084vhBLw1wsbEFEqVxdoUVmj9Y/okqjbj1X/uLXUco6JWallxs1QFwrDjg76CM/tClItWfIvJU3R4hm33U2oZ6rJ9h8bABYCwTIobbds88XBChE6ZlJo3NcbjqqzsQkpR4LYatQWWMK+KXcZKhTtUewijob5eEUrKsueuIjVosrDGZ7xzXNjpiC3dvIAH3ukn0dD+Nxuea0+j53TvzfJDfS2OVSmejfQ409zRwcnpZaMfRlyJsrqCQTcZVv+Bgk0Wwci4x3Sq/IsuuCM0O1xtY34+aYMZWuSMszm4Lbi/CgVGMuUTBOHho23+3YpasHHxbK6yYOmbdvlBFxwBf1Wd9hhGoOj6bTfpbm+B88K5Pg8tP5MlJIGi5NgjdESbdIFOpx/7Jd6Lfx8n0WsrGHhwU3IV4ZrwXolZ66hCud1mkjsg2NBXJIxxpHbiSqjtrIq4DKelAFz0UKZ5PoHqH7sDA/KJbBV2DuZZAe/stiqZGZBP8KCShCXDQ90rVhJ5Thya/s5+fSuHK6GTgFDKhBW6w65a31F0G2dHFpVScgGOpmHDihyaHjxPwXw6xK0+bKm6iuelxyXBoNOrhK24weysTs52bC8boMTFIPVUrXixQasfHklB2gWLRox3PzQ2lz1c2FU9G1nAR2lU8sp9l6JWeUIZ7x1GXUxHre/ZJO6Oh/GNLMfOWxlwA2kYHJ+t1QejtIYUBcCLcXIHoFdjfJRkSoaSxOuS5tzZX+ODPGSr2ltPREgX4t9ELFllSBXtsSDY9kS1O1YJDK3fY3PN0xa4vbwWPnsw2zY8fylaYqjcuRbUt3usL3ftB9PUrI7suXtj/AIfWaBm2JgP7WtH0CvT4PJZXeRv9iKsqzI8i/lvYBVvns6WLEoR/YRBpwLeFKK56imUv09wKg6zxaOv1JzRsB45P8KJgWnjJ7mDumec7jn1ULVCC8Ey53wzk/VSxaju6BYqpzfUeqBbKCYyqD/bJHW33RM0PnTFoUNRJ8PluoDdzR6Bl2lAknTQASWOBHN1EW0pLk20BJa0nkgfhMjhzpSaRmaOC5PufyUDqznSHDKMWUoxvMD1dGFC3HlYPpL9koHQqLsfUx3Y7NMSrTlCWu19rTZg3Hv0SORtxaKUlcuAA6/KeAB8kNzNK0WNBFNr7v3tHyR3Fc9FH+rHlLUteLtTXZgnjlB0y1EQA1+EvgkaM3HHdCXRo0k1DNFs+UwhwHP8APHqs6tHrHTLWSnfuBO13Q36cqJiOKqjQ0tU17todxYZV6yXwYZwcVbDp3bAScfynXJRFbmKYm73E2wOqc1P2ohWUmzzMG5x7IWGGS/lwTgptwuGnjzBRsEp15KqKMTzMaAGknafl/KzdsOWXpY23yfRat22N3oFa+jzeNbpozFHl2VWdfJxE00FrJkcmfZXuu4hKNVRszcrbOPuVDrRfAfQRXFyoZ8sqdIJMYLSFCnc07FFVSFvsp0bIZNwRSyXhsexCBXONZLQvbIoaaJMN1BXwH3DW2RKKbdiipdd2EDVHhGyob/DbfmwTLo4uX5uhFQzgEj1P5QOhlg2kPIpQQiYJRaZRVOQLMadi3T2bpx6ZUNOd7cQd4iq9rNo5d+E0mZ9Hi3S3PwZ6KFIdOTDoKMuwESieVR5J1FKGci5+ygsJufRCmrHMPlsAoNkwxmuRxDq7cbsH7J1Iwy0sl0MGvBGMgo2Zmmuz5r4p0V0Mlw0bHE224Hz9VTKJ6TRapZY15QkieBa5ItcjqD3wkN7CYpBe9uM2724RsRx4oZs1QyBwkN7Wsbd+iujkrszPAoO4hImYxuHAk4I91ZvTK9spS5RZBq8cXlb5nHuMJJTvoSemnk5fCPHWrtdYXv259bJbD+LTTY38K6MAPjPHmJJbcWsLWv8Acoxj5MGv1Tb9OPXk0srLgjuLJ2rOZF07MlPE6N9iLWVR2oTjkiMabUMZUM89PzwSZXi6grwOhdJAQfQ5uoaozVBcNQGiyhTLG5FrqoKCrECvqhwVC1Yxzp9O0xjHdMoowZsklN8g1ZobXG7cHt0UcSzFrJR4kLZNLkZwLpKo1R1MJeSltLI7gFAseSC8jHTtFsdz/omSMubV2tsB3tRMNmVrtNkY4uaLi5KXo6uLUQkkmcpdStgqDzw2WyVt+ERY4khlotEW3e7rwjFGTVZU/ahd4kf/AHQOwQfZo0S/8YPTC6hdPofWDG+tkTnczkKql9ygbYRpA7mqFiZ6dlgoSLthOh6htdtPB+yKfJTqsG6O5eB/W0bJWljxcH6j1CsatHNx5JY5bomIrPCb2yHY0lvR1xx6jlVOHJ3cf8lCUPc+RVV6PK0GT9ovf1t0StGrHqISezyDxVNibi4I4v8A9slTotlGygtsCd3Ge/t7qcj39hccb5HsDWuu79oF/cu7JkrKZTjBNtms0Dw0WndKLZNm4Txh9nJ1evT9uP8A7NSXADoFZZykmyLahp4cFNyC8cl2jk9O14s4X/73UpMkJyg7Qrl0LPldj1SOBsjrXXuRKDRAP1O+iiiCesfhBlTRBzNox2KO1IohmcZ7mIJtHlZc/rHpz9ElM6ENVjnx0BueeEC/h8h1Dpj3kEiw9UUmzPm1EYcLs00bLAAdFYctu3Z58gAuTZSyJN9HmPB4N0CNNdnbKAOFAJxAIHS6gyTAPGCPmoXTwThyzk2kRPN9ue4UokdTkiqs7T6SxpvZHaSepnJUHgJjOJPEdHcB46cpZI3aPLT2MTUkmR7pDfNcB01VclEohjpFN1Cw6wXUA+DlU7ooSCI6TT7pQBwMn5KJcg1E9uNmpqKlrP1EC6uOTDHKfxRBlfGeHBLuQ7wZF2iuto4p4yxwu09jY+9wp7WSGTJiluXYlk8FQEgtLhYWOb39UjgjbH+Uypch8HhuBottv3JOSmUUUS12aTuxnDTtZ+loHsEySRmlOUvkweorQMDJSuRbjwN8sVyFzzcpDYlGCpHf6YhQnqJkYK1zHDOFFwSeFTRoGuuL91acxquAatr2x+p7IOVFuLC8glk1+S+GiyTcb1ooVywyi15jsPG0/ZRSKMmilHmPIz+Ex1nWB7GwT0jJukuLLVBRJq+puB2s+ZSNm/TadNbpCqWV7xkkpbNcYwj0Rp6x8ZwfkpdBnijNcmro597A7unuzkZIbJUWqMQ4gQyBpHscXDBufylO0skZKmONHryfK7lFMxanCl7kOk5hOokIubcWPBRInXKEtXoQveM29D/CrcTdi1niYsqad7HZBt3QNkMkJrhlYcoM0WGQAKA22Ui7jYZJQGbUVbNNp9IIWXPPJP8ACtSo5ObK8suDP6rVmWTHDcD/AJSN2zpafF6cP2W0dOUAZJpDempSOqNGHJlQVLUhvJTFMcbl0Wwy7hcIoSUXF0V1z7MKknQ+FXNCKmZcqs6M5UhzDCEyRhnNs7O3CjBB8mZrD5kh1YfE1UQ2xj0aPsFbdI48vdN/6ZqO8r85uqzquscBi7RwQpRl/LFVdQlqBrxZVIZ+HKom7DwMhPFmXW40qkg3WKvYzHLsBGTKNNj3y/wRQM3ZKrs6Mnt6Cw1qhVcgWeIdES2MmNNCkNi3son4MeriuxqiYyLnAKBSbAp4QQo0Xwm7E7fLKPdKbX7oM1DThWnJYu1PVRHgZclcjVg0zycvoSjXJecfRLbNv4eIY0Ovh2Hjae/RMpGbLomuYjhzWvHQgp+zEnKD47F0+itP6TZLtNUNXJdgzdBN8uFkFBlr1vHCGVFp7I+MnuUyikZMueWTsV6/XX/tt+f/AAlkzXpMNe9gNDTJTVlyUPqaCyKOdknYWHAJkUNNgtZTB+bIWXYsmzgIpINjbJoryVZJ7nZytg3tI69FJKyYp7JWZyKoLHWPdVnVcFONod01SCEUzBkxNM5VTYUbJjhyJWRbpW+4QN8pbYM0OoG0bvZPLo5eFXNCjRWDcSkRu1TdD+6c5on1mQWSM36WLsG8Ox+dx6WRiPrX7EgvxARZt+cqSKtGnbE7JOgQNziSsoAg/CgVyNPDgtu9eFI9mPWO6HZTGARaxXlr7DpykkzoabCpRtl1RViyYSGLkQPn3SC3cflKdDZUGa+oftjJ9P4T9I40Fc6MrTwmR1ylOvKShHgbjSRZGjJ+VyKq6iLSgasWXchp4crCbsPThNFmTW4kvch6rDAcUAeUIZbUY7Su9yqn2djBK8aCqRwCBXkTYc2oCJmeNkTMXGwUsbYoq2MYm2CdLgySfJJzgOTZNdASb6KWVjCbBwJQ3Id4ppW0V1WnskyRnuOUGkxseecOmK6jTnsPlu4JGqNkNRCfy4LBTSOHH1Q5F9SEWMqSlDBwL908VRlyZXN/olWw72EIyXAuKW2SZnIZDGTdVnUlFZEXy6ubYUbK1pVfIBLM55UNCjGCNHpNH8NmeTk/8J4qjl6jL6kv0D+IILtDv9UJIt0c6ltEUZSnRZPeoCibKdzuEBHkUSUVQWSCxwMKAlBTgalpuLpzkMxuqS3kd7pDt4FUEWyRSG4APJ/KgilBIK0jRjuDn8DNlIop1GqW2ojrUx/bdbsnlwjFg+aE2jCxylN2p5XBoQ4WTnNp2JdYcLJWbtMinw9EfiE9LFSHY+sktlGkVpzDiBDyJBdq1DvG5vKSS8mnT5trp9CYBzeiQ33FhNO1zjaxQK5uMVY2pKPZk5KsUaMOXNv4R2trRGO56BFyBiwub/Rnqipc7kpGzqQxxj0DGM8jlLRZfgLpNWew+Y3HqipUUZNNCS4NJS1DXtu3/wA91anZy8mOUHTLkRDyATyJAWqoGP5Ge6VxLceaUOgNugR3uST87IbS562fgMg0+NmWtF+/Km1FMs05dsJARKiqqj3NI5uEHyhoS2yTMq+IBxH6SEh2VJtWgmGOMcm6hVKU30iVVXYs3AQBjw+WLACXAAZugaHSXJsoG2aB1ACso4k3cm0ZzWKMiQkfuykdo6emy3Cvo0Erw0XNkzOdGLkztPUNdwQUUScJR7LXtuLFHsROnZn6mjdE4kZCR8HSx5Y5I0zp1E2UIsCsobE+U4GO6g7lDEuTQUNKI2269VYlRzcuRzlYSiVnESHlAHVCESwdkKQbZ0NCKSJbFepaptO1vKrlLk14NNuVsWVxJLSeoSmvDStIraoOzzglohXPFcKDRkE+H5iJNvR2PpwngyjVwuF/Rp1acs8gA8iwg1bViNtz8glbosxYnkdITP1t54ACTcbo6OHllJ1SW/P2Qss/Gx/Q203VRJ5ThyZSsxZ9M8fK6GKYzCnU9J3kubz2SNGzBqdi2sUOoJBjafol5NqzY35PN06U42qcgefGvI30vSfhnc7J/CKi75MWfU71URqUxkKJ6cOtfoo0WQm49CDxRI/4XkU8nQ0UY7/cJvC1RIXdfVNLo262ENpvYzhKujz8uyTmg8puwJ0UmjZztCG1Fnqz+yzytHQAI8ITmTFUuvsBs0X9UNxsjopNW2XU2sNcbHCm4SeklFcDFrrpjK+DqJDygDygSqpk2sJ7BK2NjjukkZSaEvN1WdmLUVQ5lpd8Qty0I0jCsmzI78imMWOUDa3aCprWFkCqN+QVzrIlqL9Fpy6QO6DKkVbKdVkShX2adXHLPKIBwlCwmY1Go3v9AqmzrYMeyBOnprqAnOiU9JhQEcormkdG9haOuUrZpSjOLTNpG64B7i6tTOG1TokiA4XAcoESvoGfXsH7h9ULLVgm/B2OuYc3CCaI8M14JsqGnhwPzRYrxyXaJF47oApgTKcOb5lKL3NxfBZT08cfAARoSc5z7CWStPBRRW4tdliKFOqEE3iCoIAaOqWRt0cE3uYogobpTbPLQZ/QEBQp9ZMKoqosO08fhFOinLjUlaHIKtMJ1SgHlKIVVMe5pHohJcDwltkmZkYNiqjr9qxhR1W32RM2XFuJVtKH+Zlr9QoxcWRw9suhU+4NnYQNipq0XUdIZD6dSolZXlyrGjR00AY2wVqVHLnNzds9LUNba55QbJGEpdEw4d0bQtM6QhRDLyR2kdfuqzrxdwRN8x/aoBQXkqklcVB1FFJkzlAbaaulddjSOwViONkVSZa42RF7MtquoGR21ps0fdVtnW0+BQVvsDZTdTwPuhRe5+Ct7SVKGONLhwVKA6fZx9TIP3FCg+nB+DTu4+atOWuwaq4PskZbDsr03qoNnHsPAVyOdLssCgBH4g5akl2dDR9MjQ9Eo2UYScIGSPYsn5RZtj0PKT9IVq6Obk+TLlBDgRIeUIZat/yH3VL7Oxh+COqDHYUBZllT0UYuPob6X+hWRMGp+YU9GXRSuxFqX6lW+zpYPiEUvLVEVZemNyrTCZ3Uv8h91Uzq4PggWLqgXM85QKBZ1B4mt07/ABhPDo4+f5s7qH+N3smFw/8AIjHR8lUo7j6GTv8AGETNH5gRULyChCuo5QQ8e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RUUGBUXFxgYFBUUFBUXFBQWFxcUFBUYHCggGBwlHBQUITEhJSkrLi4uFx8zODMsNygtLiwBCgoKDg0OGxAQGiwkICQsLCwsLCwsLCwsLCwsLCwsLCwsLCwsLCwsLCwsLCwsLCwsLCwsLCwsLCwsLCwsLCwsLP/AABEIAMEBBQMBEQACEQEDEQH/xAAbAAACAwEBAQAAAAAAAAAAAAAEBQIDBgEAB//EADQQAAEDAwMCBAUDBAMBAQAAAAEAAgMEESEFEjFBUQYiYXETgZGhsTJCwRQjM1LR8PFyFf/EABoBAAIDAQEAAAAAAAAAAAAAAAECAAMEBQb/xAArEQACAgEEAQQCAwACAwAAAAAAAQIRAwQSITFBEyIyURRhBUJxM5EjUoH/2gAMAwEAAhEDEQA/APtbJmnFx9VUO4SXgsRFKqt9mE+iD6Hxq5JGchG85ykOpL2LgZxUYtwiZJZXZRWU4AJChbiyW+Szw9JcOB6Iw7K9bGmme8SHytHS6MyaL5MH0mEdUiLtRNodNYFYc9yBNQj8pSMvwS9wk08f3mW7qLs3Z/8AiZo9TmLI3OHIGFZJ8HLwQUppMz1GxzzdxJKqOpkcYLgdf0YsjRh9V2KKyIsOMIG3HJTXI50eqMkeeRgq2Ls5+pxqE+OhdrklpLHIsFXLs16RXAjTwsd0P1QGnKcRgyNrRgAImVylJ8ifUmoG7Cwrw0Td3a38poFGuqkOqima/wDUFY1ZghklDoEOkMvfKTYX/lzoIlnZGO3oi3RVGEsjF82ugcNul3mmOib7Z6HX2EjcLfdTeSWikumMnNZI3o4FNwzKnLG/pi9+gRk9Uu00LW5EEU2lxsyG57lTaiueoyT7Zyr1WOPBKjaJj0858o5DqsTsB2fVDgMtNkj4Cr34UZV12YJ73hxIJ5P5SnoEouNGl0DWN/kfz0TKRzNXpdvuiNdRYTG4Dsml0ZMMkppszmmyeaxSWdTMuLQ/jeLIpnNlF2DVsosoy7FF2R0JmXHojHsmrfCQZq0G+M9xlNJFGnntmJ6GfbyqzflhuVobCsFk1mL0XYLVVIIsgX48TTKNGprybrYCkVyNqsiUNofrrrRe5CeXRn0ivID6OxIi3UyG9sJzCJ9XYkZu0z8HPDj/ANY9imgHWrpluvUpcA5vTlGSK9JlUXtYngmLeVWb5RUgwV6hT6AHM4vNhlQuilBWzSafSCNgHXqrUqOVmyOcrAdQ1jaS1mT3SSkX4dLuW6QH/XyWyeUts0ehjvoH+O4nzeb8qFuxJccBU1BcbhwVCqGfmmAS09kC9Tsu0mtMbwCfKcIp0V6jEskbXZqgVacgz+vamb/DYbdz/Crkzo6TTqt8hNHROcb8+6Wjc8kYnp6FzcqAjkjIJ03WdjS1x4UsqzaVSdoslpsH3P5RZIzFoeWPBHQoGhpTjTN1A/c0HuFajgTW2TRnqvTnseXAXHKRqjpY88JRSZyCqcgNLHFlscTpD6IrkSU440PaaAMbYK1KjnZJubtliggDWaY12Rg/ZI4mnFqZR4YH/wDkP/2CG1l/5cfosi0bPmdcIqIktX9IaRRBosBZOlRklJydso1Jl4z1shJcFmB1NC/Tn2GcAKtGnOrC3alGP3XTWULT5H4Ap9QY64Nx6pXyaYYJx5QTo0Tcuab3TQ7KdVJ8JjOysMgHV6ax/ofRJtRfj1E4Ag0Jv+x+iGwu/Nl9BlNp7GZAz3KKiiieec+yOrVGyMkcnAUl0HT4986ZnaWPcVWdScqQdVxWAUKMUrBmtULmxzp7tzLdkV0c/Mts7Aq1gBQNOGTYmlOR7oM2Lo2UZ8o9v4Vq6OG/l/8ATEm7pDfufyqzuqlDg01DTiwRSOZlyOy6opwQo0VwyNMyGoUTQ8pKOxiyNxDW1XI9T+U1lWzoDmbdw9SgWrhG2omWY0HoArUcLK7m2XWREKjTN/1CjSY3qS+yxjQOBZSkK232SRAcJQYSszt7hDcNsk/AO7U4wbX+ym5Fi02Rq6IHV4/VTeP+JMLgqGv/AEm6KlZRPHKHZYQixEzNV/6iG/pH3VLOth+NvspEahbuOujUApEqasMbsfNGxcmJZFyaaGQOaCOCrUcmUXF0yaIp5Qh5SyC3Xm3jvbgpJmvRupiWjlsqzfljaDqp4cMcqMz44uLAC5E0pBem1VnHtZAoz49yB66r3HChZixbUV6dSGV47DkqJWHNlWOJrC3FvRWHHvmzHyQmOQg91UduM1OCaHtHOLJkzBlg7L5ZhZRsrjDkzOpvu66U6mJVEGc7J9z+VC1LhDDRKbfIMYGUUjNqsm2BrLK0451QhxQh5QgPW1Qjbc/JRuizFieR0jPS1b3uvdV2dSOKMI9EqknDb56/8IAh9lQhUH3HhGoTcToqgxvHa+UV2JlxrJA0sz7NJHY/hWN8HJirkkZiCS5yqjsSVIbQ07SETHLJJM9PAAMIEhNtiSrZYqG+DtDvw687CDwDhPA52tS3JjOaUNFymboyxi5OkJ6vVnftACTczbj0sf7AcOtSA+bIQUi+Wjg1waCGVsjLjIIViakjmyjLHKjN19EYnYF2ngqtxaOphzLJH9lAmKBbtQRFCXnAN1FyVymodsNi0d9jnJR2szS1cb6Jw6EP3m/oEdoJ61/1QzijZGLCwCbhGSUpTdsmJmnqPqpYNkl4AdV00Si4NnD7pZIuwah43T6M6574jtOCEnR1FsyK0ekr3FQixRROGie8Xt9kORZZYx4sDkp7OPmGSePdFl0ZcLg1mi0oZGO55KeJx9Tkc5jFOZzyBDyJDihBP4ib5Wn3SyNuifLANNAukNWZujj8vd7qBXEUWAKCs4VCA1VyoWwNPAd0Y9Wj8Kx/E48+Jv8A0y0UtnfNVnYatDmmnwoYskCVROLKWLCDsS1D7lQ3wVI0WkQFsdj1ynh0cvUzUp8FFZJufboEJPktxR2wsr/o7oDerQBVUVkDTjzWWaI9zH26HoinRXqoxlG/JonW6qyzmKyr+nZ/qPohSH9Sf2WtaBwmVCNt9kkCCvU9S2eVuXJGzVg0+/l9CaR75DckpTeowh0VPic3IJQGTi+xjpus2IbJ8iinRlz6S1ugOpYGvGQCm4MMZyh0yhmlxD9qFIseoyPiwljQOFCptszuk6IS4vk4uSB80Ejo59XS2wNILBOc3lnPjN7hG0HZL6JgoinVCHESAGsUhkZjkZSSVmjTZVCXPkSUd2uyEh0MlSjwcJIcb9Tf6qBXKIf1J37bYQDsW2y/ciLQNJ5jYKD/ABXJrKZm1jR2AH2Vy6OLN3JsVanpedzBnqFXKP0bdPqf6yFHxHNPVKbajIlvcR1UBUUMtM0u9nP46Dv7poxsyZ9T/WI7fgH2TvowLliWmOTfuqjoT64DS8BEzpNglXU9BlBsvx4/LFklSSQG4zkoUalBJWxpJWMiA3uzbunSsyRxSyt7VwX797btPKDVFdbJUwZmolhs7IUTotlp1NWhuX+W47XT+DDXupmYik3uJPUqs67jsjSGsMAtwiZJ5HZyenFlCQyciGtgAPslOhCVo1OmS7o2n0Tro4+eNTYUVKKiO71QoamA6lqbYh3PZRsvwad5X+jPOr5ZTe9h2QOksOPGughkLu6gjlEMoq0x4dkIp0UZcKnyh7G+4BHVOc9pp0ySIDihCp9O08gKbUMskl5AqvSQ4eU2PRLt+jRj1Ti+RVU0T2dP5StUbIZoT6KBG84AOUCxyiuRxpel7Tufz0Hb3TxiYdRqd3tiNlYYjqBCuQN62+aDoaLl4PNY3oB9lKRG35JhRKhQXUd+w7ObH8JJ34LsO3ctx8/g1iZriJPLbCpUn5O+8GOUbjyOYtSaW3L7pkzM8LT4RW/WH2d8OO9hzZC3fCItPG1uZXo7pXSAvGEysfPsUOGaOs09spyE6ZzceeWJcB0FO1jA0cAImeU5TlbM/q/KQ6en6HekTb4mn0t9Ey6OfqYbcjQgqGfDmcPW/wAilOjB+pjTG1NPdEyZMdMlUS4UYIQEFU7c6w6lA6EFtVsf/DfFENmbc/RTlI526GTJ7ha/WHvGBZC2zTHSwiCSSSf7FSi5Rh9FdUTJIbm+T+VPI2NKEFQ3o6QBEyZMgaYlClSAKyOyhoxysO0Sa7SOyaJm1UKlYyTmUrlnDRclByQ0YOTpCqTWezUu42R0f2ycGsg4cLKbhZ6Rr4jVrgRcZCdGNprg7ZGgHiVCCLV/E8UDtti82udtrDtdI5pG/BoJ5Vu6MnqPiqeY2Z5G+n2uVW5tnWw/x+LHy+WQpn1MpbeR3QHm4z+FE2x5rDjTpDHVonREFtTcNHF8k/VPtZmwNZF7oHdL8XOaB8S729+CEE5LsGf+Oi/jwa+h1GOX9Jz2PI+SdOzj5cE8fyQv1vw8yfNrO+l0so2aNNrJYuH0IYfDLmG2135VahR0HroyXZoINMPw7HHom2swS1K32gD4wabBQ1bdyC6etRKJ4QiStwpZUsLsRV0t0p0McaQ88MtIiN+C429lZE5+ta9Tg7rOm77ObyOfVCUQabUKHtfQlbK5pslN9RlyiUk5dgKWRQUewzR9NJdveLdlErM+p1CS2xCvEFVtZsBy78JmynR490tz8CqigukNuSdDMUgRMvqsTRts93/0fygjZ3BDyCQWRMU4l7pAjZUosVVsw4ugbMUaGOhU+1pJ6pomXVzuVFuo1e0bQcoyYmHFudsWMYTybpDY2o9FgolBPWBp4LKF0J2M9DcdpBTxMWrStMZp7MhmfE2v/DvGzm2SPVVyl4OrotFv98jFOjLiXEktdyew6BVUdtVFUgjS6drpA0/p69LWTRVsrzTlGDa7H2qSCABrBdrrl3c/NXRiYcCeW5S7Rnq0AiwbzklOdDHw+WR0ekIlbu/S4i/bKj6BnyXB12NtXgNJJvYb3NxY5z0Kzt0zLp5LUw2tGr8P60J2AEgSAXc307p4ys5Gr0rwytfEcJjIeUIZ/WNNNy9ouDz6Ktqjo6bUKtshSHkIG2kzrpyhZNqLKGgdKfTqUUrK82eONGtp4gxoaOArKOPKTk7ZNEUrfE08gH5JWkMpyXTOMp2jho+ilIjySfbLQERRJ4hpb2f2wUkjdo8le0CoJAEDTljYeakKWZ/TYNqmn7SXt4Qapj4M+5bWBRVlkTTLGmTfX9lBVhO0tI+VwxjqVBcmWONGnDdrcdArKpHKvdLkzDZC55J6lVnW2pRSQypFDNkDCRZEoSsXVcgugasceBhpENm3PVPEy6mVyr6LdTrBFE6R3DR/4Ez6K8ON5JqK8nyt1UZXlxHU2znPQhUWerjjUI0XNcMWHlyLc5BzdNFWD75CP6Zu/mw+i0JJLgr3vaWvlIJZfdbLfZSvIqivkVPiBe4Nd0/6EbGUmo2yika4HbICG8g/hRjTaauIU6qa+MiQFz2X2m5B9FRkiytY3GVx4TKPD1SYp2vdgH0tzjP1VUeGNq8ayYnFH1MLRR5U6oQ4iQDn0uN2S23thK4oujqMkfJCPR4h0J9yhtQz1WR+Q2OMNFgLBMihtt2yagDN6vrTg4sZgDF+pVbl9HT0+kjt3SE7aiS99xv7lC2bHjhVUEU1fNuBucdyVLK54cdVRpqXUmOH6gD2umTOXk084vhBLw1wsbEFEqVxdoUVmj9Y/okqjbj1X/uLXUco6JWallxs1QFwrDjg76CM/tClItWfIvJU3R4hm33U2oZ6rJ9h8bABYCwTIobbds88XBChE6ZlJo3NcbjqqzsQkpR4LYatQWWMK+KXcZKhTtUewijob5eEUrKsueuIjVosrDGZ7xzXNjpiC3dvIAH3ukn0dD+Nxuea0+j53TvzfJDfS2OVSmejfQ409zRwcnpZaMfRlyJsrqCQTcZVv+Bgk0Wwci4x3Sq/IsuuCM0O1xtY34+aYMZWuSMszm4Lbi/CgVGMuUTBOHho23+3YpasHHxbK6yYOmbdvlBFxwBf1Wd9hhGoOj6bTfpbm+B88K5Pg8tP5MlJIGi5NgjdESbdIFOpx/7Jd6Lfx8n0WsrGHhwU3IV4ZrwXolZ66hCud1mkjsg2NBXJIxxpHbiSqjtrIq4DKelAFz0UKZ5PoHqH7sDA/KJbBV2DuZZAe/stiqZGZBP8KCShCXDQ90rVhJ5Thya/s5+fSuHK6GTgFDKhBW6w65a31F0G2dHFpVScgGOpmHDihyaHjxPwXw6xK0+bKm6iuelxyXBoNOrhK24weysTs52bC8boMTFIPVUrXixQasfHklB2gWLRox3PzQ2lz1c2FU9G1nAR2lU8sp9l6JWeUIZ7x1GXUxHre/ZJO6Oh/GNLMfOWxlwA2kYHJ+t1QejtIYUBcCLcXIHoFdjfJRkSoaSxOuS5tzZX+ODPGSr2ltPREgX4t9ELFllSBXtsSDY9kS1O1YJDK3fY3PN0xa4vbwWPnsw2zY8fylaYqjcuRbUt3usL3ftB9PUrI7suXtj/AIfWaBm2JgP7WtH0CvT4PJZXeRv9iKsqzI8i/lvYBVvns6WLEoR/YRBpwLeFKK56imUv09wKg6zxaOv1JzRsB45P8KJgWnjJ7mDumec7jn1ULVCC8Ey53wzk/VSxaju6BYqpzfUeqBbKCYyqD/bJHW33RM0PnTFoUNRJ8PluoDdzR6Bl2lAknTQASWOBHN1EW0pLk20BJa0nkgfhMjhzpSaRmaOC5PufyUDqznSHDKMWUoxvMD1dGFC3HlYPpL9koHQqLsfUx3Y7NMSrTlCWu19rTZg3Hv0SORtxaKUlcuAA6/KeAB8kNzNK0WNBFNr7v3tHyR3Fc9FH+rHlLUteLtTXZgnjlB0y1EQA1+EvgkaM3HHdCXRo0k1DNFs+UwhwHP8APHqs6tHrHTLWSnfuBO13Q36cqJiOKqjQ0tU17todxYZV6yXwYZwcVbDp3bAScfynXJRFbmKYm73E2wOqc1P2ohWUmzzMG5x7IWGGS/lwTgptwuGnjzBRsEp15KqKMTzMaAGknafl/KzdsOWXpY23yfRat22N3oFa+jzeNbpozFHl2VWdfJxE00FrJkcmfZXuu4hKNVRszcrbOPuVDrRfAfQRXFyoZ8sqdIJMYLSFCnc07FFVSFvsp0bIZNwRSyXhsexCBXONZLQvbIoaaJMN1BXwH3DW2RKKbdiipdd2EDVHhGyob/DbfmwTLo4uX5uhFQzgEj1P5QOhlg2kPIpQQiYJRaZRVOQLMadi3T2bpx6ZUNOd7cQd4iq9rNo5d+E0mZ9Hi3S3PwZ6KFIdOTDoKMuwESieVR5J1FKGci5+ygsJufRCmrHMPlsAoNkwxmuRxDq7cbsH7J1Iwy0sl0MGvBGMgo2Zmmuz5r4p0V0Mlw0bHE224Hz9VTKJ6TRapZY15QkieBa5ItcjqD3wkN7CYpBe9uM2724RsRx4oZs1QyBwkN7Wsbd+iujkrszPAoO4hImYxuHAk4I91ZvTK9spS5RZBq8cXlb5nHuMJJTvoSemnk5fCPHWrtdYXv259bJbD+LTTY38K6MAPjPHmJJbcWsLWv8Acoxj5MGv1Tb9OPXk0srLgjuLJ2rOZF07MlPE6N9iLWVR2oTjkiMabUMZUM89PzwSZXi6grwOhdJAQfQ5uoaozVBcNQGiyhTLG5FrqoKCrECvqhwVC1Yxzp9O0xjHdMoowZsklN8g1ZobXG7cHt0UcSzFrJR4kLZNLkZwLpKo1R1MJeSltLI7gFAseSC8jHTtFsdz/omSMubV2tsB3tRMNmVrtNkY4uaLi5KXo6uLUQkkmcpdStgqDzw2WyVt+ERY4khlotEW3e7rwjFGTVZU/ahd4kf/AHQOwQfZo0S/8YPTC6hdPofWDG+tkTnczkKql9ygbYRpA7mqFiZ6dlgoSLthOh6htdtPB+yKfJTqsG6O5eB/W0bJWljxcH6j1CsatHNx5JY5bomIrPCb2yHY0lvR1xx6jlVOHJ3cf8lCUPc+RVV6PK0GT9ovf1t0StGrHqISezyDxVNibi4I4v8A9slTotlGygtsCd3Ge/t7qcj39hccb5HsDWuu79oF/cu7JkrKZTjBNtms0Dw0WndKLZNm4Txh9nJ1evT9uP8A7NSXADoFZZykmyLahp4cFNyC8cl2jk9O14s4X/73UpMkJyg7Qrl0LPldj1SOBsjrXXuRKDRAP1O+iiiCesfhBlTRBzNox2KO1IohmcZ7mIJtHlZc/rHpz9ElM6ENVjnx0BueeEC/h8h1Dpj3kEiw9UUmzPm1EYcLs00bLAAdFYctu3Z58gAuTZSyJN9HmPB4N0CNNdnbKAOFAJxAIHS6gyTAPGCPmoXTwThyzk2kRPN9ue4UokdTkiqs7T6SxpvZHaSepnJUHgJjOJPEdHcB46cpZI3aPLT2MTUkmR7pDfNcB01VclEohjpFN1Cw6wXUA+DlU7ooSCI6TT7pQBwMn5KJcg1E9uNmpqKlrP1EC6uOTDHKfxRBlfGeHBLuQ7wZF2iuto4p4yxwu09jY+9wp7WSGTJiluXYlk8FQEgtLhYWOb39UjgjbH+Uypch8HhuBottv3JOSmUUUS12aTuxnDTtZ+loHsEySRmlOUvkweorQMDJSuRbjwN8sVyFzzcpDYlGCpHf6YhQnqJkYK1zHDOFFwSeFTRoGuuL91acxquAatr2x+p7IOVFuLC8glk1+S+GiyTcb1ooVywyi15jsPG0/ZRSKMmilHmPIz+Ex1nWB7GwT0jJukuLLVBRJq+puB2s+ZSNm/TadNbpCqWV7xkkpbNcYwj0Rp6x8ZwfkpdBnijNcmro597A7unuzkZIbJUWqMQ4gQyBpHscXDBufylO0skZKmONHryfK7lFMxanCl7kOk5hOokIubcWPBRInXKEtXoQveM29D/CrcTdi1niYsqad7HZBt3QNkMkJrhlYcoM0WGQAKA22Ui7jYZJQGbUVbNNp9IIWXPPJP8ACtSo5ObK8suDP6rVmWTHDcD/AJSN2zpafF6cP2W0dOUAZJpDempSOqNGHJlQVLUhvJTFMcbl0Wwy7hcIoSUXF0V1z7MKknQ+FXNCKmZcqs6M5UhzDCEyRhnNs7O3CjBB8mZrD5kh1YfE1UQ2xj0aPsFbdI48vdN/6ZqO8r85uqzquscBi7RwQpRl/LFVdQlqBrxZVIZ+HKom7DwMhPFmXW40qkg3WKvYzHLsBGTKNNj3y/wRQM3ZKrs6Mnt6Cw1qhVcgWeIdES2MmNNCkNi3son4MeriuxqiYyLnAKBSbAp4QQo0Xwm7E7fLKPdKbX7oM1DThWnJYu1PVRHgZclcjVg0zycvoSjXJecfRLbNv4eIY0Ovh2Hjae/RMpGbLomuYjhzWvHQgp+zEnKD47F0+itP6TZLtNUNXJdgzdBN8uFkFBlr1vHCGVFp7I+MnuUyikZMueWTsV6/XX/tt+f/AAlkzXpMNe9gNDTJTVlyUPqaCyKOdknYWHAJkUNNgtZTB+bIWXYsmzgIpINjbJoryVZJ7nZytg3tI69FJKyYp7JWZyKoLHWPdVnVcFONod01SCEUzBkxNM5VTYUbJjhyJWRbpW+4QN8pbYM0OoG0bvZPLo5eFXNCjRWDcSkRu1TdD+6c5on1mQWSM36WLsG8Ox+dx6WRiPrX7EgvxARZt+cqSKtGnbE7JOgQNziSsoAg/CgVyNPDgtu9eFI9mPWO6HZTGARaxXlr7DpykkzoabCpRtl1RViyYSGLkQPn3SC3cflKdDZUGa+oftjJ9P4T9I40Fc6MrTwmR1ylOvKShHgbjSRZGjJ+VyKq6iLSgasWXchp4crCbsPThNFmTW4kvch6rDAcUAeUIZbUY7Su9yqn2djBK8aCqRwCBXkTYc2oCJmeNkTMXGwUsbYoq2MYm2CdLgySfJJzgOTZNdASb6KWVjCbBwJQ3Id4ppW0V1WnskyRnuOUGkxseecOmK6jTnsPlu4JGqNkNRCfy4LBTSOHH1Q5F9SEWMqSlDBwL908VRlyZXN/olWw72EIyXAuKW2SZnIZDGTdVnUlFZEXy6ubYUbK1pVfIBLM55UNCjGCNHpNH8NmeTk/8J4qjl6jL6kv0D+IILtDv9UJIt0c6ltEUZSnRZPeoCibKdzuEBHkUSUVQWSCxwMKAlBTgalpuLpzkMxuqS3kd7pDt4FUEWyRSG4APJ/KgilBIK0jRjuDn8DNlIop1GqW2ojrUx/bdbsnlwjFg+aE2jCxylN2p5XBoQ4WTnNp2JdYcLJWbtMinw9EfiE9LFSHY+sktlGkVpzDiBDyJBdq1DvG5vKSS8mnT5trp9CYBzeiQ33FhNO1zjaxQK5uMVY2pKPZk5KsUaMOXNv4R2trRGO56BFyBiwub/Rnqipc7kpGzqQxxj0DGM8jlLRZfgLpNWew+Y3HqipUUZNNCS4NJS1DXtu3/wA91anZy8mOUHTLkRDyATyJAWqoGP5Ge6VxLceaUOgNugR3uST87IbS562fgMg0+NmWtF+/Km1FMs05dsJARKiqqj3NI5uEHyhoS2yTMq+IBxH6SEh2VJtWgmGOMcm6hVKU30iVVXYs3AQBjw+WLACXAAZugaHSXJsoG2aB1ACso4k3cm0ZzWKMiQkfuykdo6emy3Cvo0Erw0XNkzOdGLkztPUNdwQUUScJR7LXtuLFHsROnZn6mjdE4kZCR8HSx5Y5I0zp1E2UIsCsobE+U4GO6g7lDEuTQUNKI2269VYlRzcuRzlYSiVnESHlAHVCESwdkKQbZ0NCKSJbFepaptO1vKrlLk14NNuVsWVxJLSeoSmvDStIraoOzzglohXPFcKDRkE+H5iJNvR2PpwngyjVwuF/Rp1acs8gA8iwg1bViNtz8glbosxYnkdITP1t54ACTcbo6OHllJ1SW/P2Qss/Gx/Q203VRJ5ThyZSsxZ9M8fK6GKYzCnU9J3kubz2SNGzBqdi2sUOoJBjafol5NqzY35PN06U42qcgefGvI30vSfhnc7J/CKi75MWfU71URqUxkKJ6cOtfoo0WQm49CDxRI/4XkU8nQ0UY7/cJvC1RIXdfVNLo262ENpvYzhKujz8uyTmg8puwJ0UmjZztCG1Fnqz+yzytHQAI8ITmTFUuvsBs0X9UNxsjopNW2XU2sNcbHCm4SeklFcDFrrpjK+DqJDygDygSqpk2sJ7BK2NjjukkZSaEvN1WdmLUVQ5lpd8Qty0I0jCsmzI78imMWOUDa3aCprWFkCqN+QVzrIlqL9Fpy6QO6DKkVbKdVkShX2adXHLPKIBwlCwmY1Go3v9AqmzrYMeyBOnprqAnOiU9JhQEcormkdG9haOuUrZpSjOLTNpG64B7i6tTOG1TokiA4XAcoESvoGfXsH7h9ULLVgm/B2OuYc3CCaI8M14JsqGnhwPzRYrxyXaJF47oApgTKcOb5lKL3NxfBZT08cfAARoSc5z7CWStPBRRW4tdliKFOqEE3iCoIAaOqWRt0cE3uYogobpTbPLQZ/QEBQp9ZMKoqosO08fhFOinLjUlaHIKtMJ1SgHlKIVVMe5pHohJcDwltkmZkYNiqjr9qxhR1W32RM2XFuJVtKH+Zlr9QoxcWRw9suhU+4NnYQNipq0XUdIZD6dSolZXlyrGjR00AY2wVqVHLnNzds9LUNba55QbJGEpdEw4d0bQtM6QhRDLyR2kdfuqzrxdwRN8x/aoBQXkqklcVB1FFJkzlAbaaulddjSOwViONkVSZa42RF7MtquoGR21ps0fdVtnW0+BQVvsDZTdTwPuhRe5+Ct7SVKGONLhwVKA6fZx9TIP3FCg+nB+DTu4+atOWuwaq4PskZbDsr03qoNnHsPAVyOdLssCgBH4g5akl2dDR9MjQ9Eo2UYScIGSPYsn5RZtj0PKT9IVq6Obk+TLlBDgRIeUIZat/yH3VL7Oxh+COqDHYUBZllT0UYuPob6X+hWRMGp+YU9GXRSuxFqX6lW+zpYPiEUvLVEVZemNyrTCZ3Uv8h91Uzq4PggWLqgXM85QKBZ1B4mt07/ABhPDo4+f5s7qH+N3smFw/8AIjHR8lUo7j6GTv8AGETNH5gRULyChCuo5QQ8e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QTEhUUExQWFRUUGBUXFxgYFBUUFBUXFBQWFxcUFBUYHCggGBwlHBQUITEhJSkrLi4uFx8zODMsNygtLiwBCgoKDg0OGxAQGiwkICQsLCwsLCwsLCwsLCwsLCwsLCwsLCwsLCwsLCwsLCwsLCwsLCwsLCwsLCwsLCwsLCwsLP/AABEIAMEBBQMBEQACEQEDEQH/xAAbAAACAwEBAQAAAAAAAAAAAAAEBQIDBgEAB//EADQQAAEDAwMCBAUDBAMBAQAAAAEAAgMEESEFEjFBUQYiYXETgZGhsTJCwRQjM1LR8PFyFf/EABoBAAIDAQEAAAAAAAAAAAAAAAECAAMEBQb/xAArEQACAgEEAQQCAwACAwAAAAAAAQIRAwQSITFBEyIyURRhBUJxM5EjUoH/2gAMAwEAAhEDEQA/APtbJmnFx9VUO4SXgsRFKqt9mE+iD6Hxq5JGchG85ykOpL2LgZxUYtwiZJZXZRWU4AJChbiyW+Szw9JcOB6Iw7K9bGmme8SHytHS6MyaL5MH0mEdUiLtRNodNYFYc9yBNQj8pSMvwS9wk08f3mW7qLs3Z/8AiZo9TmLI3OHIGFZJ8HLwQUppMz1GxzzdxJKqOpkcYLgdf0YsjRh9V2KKyIsOMIG3HJTXI50eqMkeeRgq2Ls5+pxqE+OhdrklpLHIsFXLs16RXAjTwsd0P1QGnKcRgyNrRgAImVylJ8ifUmoG7Cwrw0Td3a38poFGuqkOqima/wDUFY1ZghklDoEOkMvfKTYX/lzoIlnZGO3oi3RVGEsjF82ugcNul3mmOib7Z6HX2EjcLfdTeSWikumMnNZI3o4FNwzKnLG/pi9+gRk9Uu00LW5EEU2lxsyG57lTaiueoyT7Zyr1WOPBKjaJj0858o5DqsTsB2fVDgMtNkj4Cr34UZV12YJ73hxIJ5P5SnoEouNGl0DWN/kfz0TKRzNXpdvuiNdRYTG4Dsml0ZMMkppszmmyeaxSWdTMuLQ/jeLIpnNlF2DVsosoy7FF2R0JmXHojHsmrfCQZq0G+M9xlNJFGnntmJ6GfbyqzflhuVobCsFk1mL0XYLVVIIsgX48TTKNGprybrYCkVyNqsiUNofrrrRe5CeXRn0ivID6OxIi3UyG9sJzCJ9XYkZu0z8HPDj/ANY9imgHWrpluvUpcA5vTlGSK9JlUXtYngmLeVWb5RUgwV6hT6AHM4vNhlQuilBWzSafSCNgHXqrUqOVmyOcrAdQ1jaS1mT3SSkX4dLuW6QH/XyWyeUts0ehjvoH+O4nzeb8qFuxJccBU1BcbhwVCqGfmmAS09kC9Tsu0mtMbwCfKcIp0V6jEskbXZqgVacgz+vamb/DYbdz/Crkzo6TTqt8hNHROcb8+6Wjc8kYnp6FzcqAjkjIJ03WdjS1x4UsqzaVSdoslpsH3P5RZIzFoeWPBHQoGhpTjTN1A/c0HuFajgTW2TRnqvTnseXAXHKRqjpY88JRSZyCqcgNLHFlscTpD6IrkSU440PaaAMbYK1KjnZJubtliggDWaY12Rg/ZI4mnFqZR4YH/wDkP/2CG1l/5cfosi0bPmdcIqIktX9IaRRBosBZOlRklJydso1Jl4z1shJcFmB1NC/Tn2GcAKtGnOrC3alGP3XTWULT5H4Ap9QY64Nx6pXyaYYJx5QTo0Tcuab3TQ7KdVJ8JjOysMgHV6ax/ofRJtRfj1E4Ag0Jv+x+iGwu/Nl9BlNp7GZAz3KKiiieec+yOrVGyMkcnAUl0HT4986ZnaWPcVWdScqQdVxWAUKMUrBmtULmxzp7tzLdkV0c/Mts7Aq1gBQNOGTYmlOR7oM2Lo2UZ8o9v4Vq6OG/l/8ATEm7pDfufyqzuqlDg01DTiwRSOZlyOy6opwQo0VwyNMyGoUTQ8pKOxiyNxDW1XI9T+U1lWzoDmbdw9SgWrhG2omWY0HoArUcLK7m2XWREKjTN/1CjSY3qS+yxjQOBZSkK232SRAcJQYSszt7hDcNsk/AO7U4wbX+ym5Fi02Rq6IHV4/VTeP+JMLgqGv/AEm6KlZRPHKHZYQixEzNV/6iG/pH3VLOth+NvspEahbuOujUApEqasMbsfNGxcmJZFyaaGQOaCOCrUcmUXF0yaIp5Qh5SyC3Xm3jvbgpJmvRupiWjlsqzfljaDqp4cMcqMz44uLAC5E0pBem1VnHtZAoz49yB66r3HChZixbUV6dSGV47DkqJWHNlWOJrC3FvRWHHvmzHyQmOQg91UduM1OCaHtHOLJkzBlg7L5ZhZRsrjDkzOpvu66U6mJVEGc7J9z+VC1LhDDRKbfIMYGUUjNqsm2BrLK0451QhxQh5QgPW1Qjbc/JRuizFieR0jPS1b3uvdV2dSOKMI9EqknDb56/8IAh9lQhUH3HhGoTcToqgxvHa+UV2JlxrJA0sz7NJHY/hWN8HJirkkZiCS5yqjsSVIbQ07SETHLJJM9PAAMIEhNtiSrZYqG+DtDvw687CDwDhPA52tS3JjOaUNFymboyxi5OkJ6vVnftACTczbj0sf7AcOtSA+bIQUi+Wjg1waCGVsjLjIIViakjmyjLHKjN19EYnYF2ngqtxaOphzLJH9lAmKBbtQRFCXnAN1FyVymodsNi0d9jnJR2szS1cb6Jw6EP3m/oEdoJ61/1QzijZGLCwCbhGSUpTdsmJmnqPqpYNkl4AdV00Si4NnD7pZIuwah43T6M6574jtOCEnR1FsyK0ekr3FQixRROGie8Xt9kORZZYx4sDkp7OPmGSePdFl0ZcLg1mi0oZGO55KeJx9Tkc5jFOZzyBDyJDihBP4ib5Wn3SyNuifLANNAukNWZujj8vd7qBXEUWAKCs4VCA1VyoWwNPAd0Y9Wj8Kx/E48+Jv8A0y0UtnfNVnYatDmmnwoYskCVROLKWLCDsS1D7lQ3wVI0WkQFsdj1ynh0cvUzUp8FFZJufboEJPktxR2wsr/o7oDerQBVUVkDTjzWWaI9zH26HoinRXqoxlG/JonW6qyzmKyr+nZ/qPohSH9Sf2WtaBwmVCNt9kkCCvU9S2eVuXJGzVg0+/l9CaR75DckpTeowh0VPic3IJQGTi+xjpus2IbJ8iinRlz6S1ugOpYGvGQCm4MMZyh0yhmlxD9qFIseoyPiwljQOFCptszuk6IS4vk4uSB80Ejo59XS2wNILBOc3lnPjN7hG0HZL6JgoinVCHESAGsUhkZjkZSSVmjTZVCXPkSUd2uyEh0MlSjwcJIcb9Tf6qBXKIf1J37bYQDsW2y/ciLQNJ5jYKD/ABXJrKZm1jR2AH2Vy6OLN3JsVanpedzBnqFXKP0bdPqf6yFHxHNPVKbajIlvcR1UBUUMtM0u9nP46Dv7poxsyZ9T/WI7fgH2TvowLliWmOTfuqjoT64DS8BEzpNglXU9BlBsvx4/LFklSSQG4zkoUalBJWxpJWMiA3uzbunSsyRxSyt7VwX797btPKDVFdbJUwZmolhs7IUTotlp1NWhuX+W47XT+DDXupmYik3uJPUqs67jsjSGsMAtwiZJ5HZyenFlCQyciGtgAPslOhCVo1OmS7o2n0Tro4+eNTYUVKKiO71QoamA6lqbYh3PZRsvwad5X+jPOr5ZTe9h2QOksOPGughkLu6gjlEMoq0x4dkIp0UZcKnyh7G+4BHVOc9pp0ySIDihCp9O08gKbUMskl5AqvSQ4eU2PRLt+jRj1Ti+RVU0T2dP5StUbIZoT6KBG84AOUCxyiuRxpel7Tufz0Hb3TxiYdRqd3tiNlYYjqBCuQN62+aDoaLl4PNY3oB9lKRG35JhRKhQXUd+w7ObH8JJ34LsO3ctx8/g1iZriJPLbCpUn5O+8GOUbjyOYtSaW3L7pkzM8LT4RW/WH2d8OO9hzZC3fCItPG1uZXo7pXSAvGEysfPsUOGaOs09spyE6ZzceeWJcB0FO1jA0cAImeU5TlbM/q/KQ6en6HekTb4mn0t9Ey6OfqYbcjQgqGfDmcPW/wAilOjB+pjTG1NPdEyZMdMlUS4UYIQEFU7c6w6lA6EFtVsf/DfFENmbc/RTlI526GTJ7ha/WHvGBZC2zTHSwiCSSSf7FSi5Rh9FdUTJIbm+T+VPI2NKEFQ3o6QBEyZMgaYlClSAKyOyhoxysO0Sa7SOyaJm1UKlYyTmUrlnDRclByQ0YOTpCqTWezUu42R0f2ycGsg4cLKbhZ6Rr4jVrgRcZCdGNprg7ZGgHiVCCLV/E8UDtti82udtrDtdI5pG/BoJ5Vu6MnqPiqeY2Z5G+n2uVW5tnWw/x+LHy+WQpn1MpbeR3QHm4z+FE2x5rDjTpDHVonREFtTcNHF8k/VPtZmwNZF7oHdL8XOaB8S729+CEE5LsGf+Oi/jwa+h1GOX9Jz2PI+SdOzj5cE8fyQv1vw8yfNrO+l0so2aNNrJYuH0IYfDLmG2135VahR0HroyXZoINMPw7HHom2swS1K32gD4wabBQ1bdyC6etRKJ4QiStwpZUsLsRV0t0p0McaQ88MtIiN+C429lZE5+ta9Tg7rOm77ObyOfVCUQabUKHtfQlbK5pslN9RlyiUk5dgKWRQUewzR9NJdveLdlErM+p1CS2xCvEFVtZsBy78JmynR490tz8CqigukNuSdDMUgRMvqsTRts93/0fygjZ3BDyCQWRMU4l7pAjZUosVVsw4ugbMUaGOhU+1pJ6pomXVzuVFuo1e0bQcoyYmHFudsWMYTybpDY2o9FgolBPWBp4LKF0J2M9DcdpBTxMWrStMZp7MhmfE2v/DvGzm2SPVVyl4OrotFv98jFOjLiXEktdyew6BVUdtVFUgjS6drpA0/p69LWTRVsrzTlGDa7H2qSCABrBdrrl3c/NXRiYcCeW5S7Rnq0AiwbzklOdDHw+WR0ekIlbu/S4i/bKj6BnyXB12NtXgNJJvYb3NxY5z0Kzt0zLp5LUw2tGr8P60J2AEgSAXc307p4ys5Gr0rwytfEcJjIeUIZ/WNNNy9ouDz6Ktqjo6bUKtshSHkIG2kzrpyhZNqLKGgdKfTqUUrK82eONGtp4gxoaOArKOPKTk7ZNEUrfE08gH5JWkMpyXTOMp2jho+ilIjySfbLQERRJ4hpb2f2wUkjdo8le0CoJAEDTljYeakKWZ/TYNqmn7SXt4Qapj4M+5bWBRVlkTTLGmTfX9lBVhO0tI+VwxjqVBcmWONGnDdrcdArKpHKvdLkzDZC55J6lVnW2pRSQypFDNkDCRZEoSsXVcgugasceBhpENm3PVPEy6mVyr6LdTrBFE6R3DR/4Ez6K8ON5JqK8nyt1UZXlxHU2znPQhUWerjjUI0XNcMWHlyLc5BzdNFWD75CP6Zu/mw+i0JJLgr3vaWvlIJZfdbLfZSvIqivkVPiBe4Nd0/6EbGUmo2yika4HbICG8g/hRjTaauIU6qa+MiQFz2X2m5B9FRkiytY3GVx4TKPD1SYp2vdgH0tzjP1VUeGNq8ayYnFH1MLRR5U6oQ4iQDn0uN2S23thK4oujqMkfJCPR4h0J9yhtQz1WR+Q2OMNFgLBMihtt2yagDN6vrTg4sZgDF+pVbl9HT0+kjt3SE7aiS99xv7lC2bHjhVUEU1fNuBucdyVLK54cdVRpqXUmOH6gD2umTOXk084vhBLw1wsbEFEqVxdoUVmj9Y/okqjbj1X/uLXUco6JWallxs1QFwrDjg76CM/tClItWfIvJU3R4hm33U2oZ6rJ9h8bABYCwTIobbds88XBChE6ZlJo3NcbjqqzsQkpR4LYatQWWMK+KXcZKhTtUewijob5eEUrKsueuIjVosrDGZ7xzXNjpiC3dvIAH3ukn0dD+Nxuea0+j53TvzfJDfS2OVSmejfQ409zRwcnpZaMfRlyJsrqCQTcZVv+Bgk0Wwci4x3Sq/IsuuCM0O1xtY34+aYMZWuSMszm4Lbi/CgVGMuUTBOHho23+3YpasHHxbK6yYOmbdvlBFxwBf1Wd9hhGoOj6bTfpbm+B88K5Pg8tP5MlJIGi5NgjdESbdIFOpx/7Jd6Lfx8n0WsrGHhwU3IV4ZrwXolZ66hCud1mkjsg2NBXJIxxpHbiSqjtrIq4DKelAFz0UKZ5PoHqH7sDA/KJbBV2DuZZAe/stiqZGZBP8KCShCXDQ90rVhJ5Thya/s5+fSuHK6GTgFDKhBW6w65a31F0G2dHFpVScgGOpmHDihyaHjxPwXw6xK0+bKm6iuelxyXBoNOrhK24weysTs52bC8boMTFIPVUrXixQasfHklB2gWLRox3PzQ2lz1c2FU9G1nAR2lU8sp9l6JWeUIZ7x1GXUxHre/ZJO6Oh/GNLMfOWxlwA2kYHJ+t1QejtIYUBcCLcXIHoFdjfJRkSoaSxOuS5tzZX+ODPGSr2ltPREgX4t9ELFllSBXtsSDY9kS1O1YJDK3fY3PN0xa4vbwWPnsw2zY8fylaYqjcuRbUt3usL3ftB9PUrI7suXtj/AIfWaBm2JgP7WtH0CvT4PJZXeRv9iKsqzI8i/lvYBVvns6WLEoR/YRBpwLeFKK56imUv09wKg6zxaOv1JzRsB45P8KJgWnjJ7mDumec7jn1ULVCC8Ey53wzk/VSxaju6BYqpzfUeqBbKCYyqD/bJHW33RM0PnTFoUNRJ8PluoDdzR6Bl2lAknTQASWOBHN1EW0pLk20BJa0nkgfhMjhzpSaRmaOC5PufyUDqznSHDKMWUoxvMD1dGFC3HlYPpL9koHQqLsfUx3Y7NMSrTlCWu19rTZg3Hv0SORtxaKUlcuAA6/KeAB8kNzNK0WNBFNr7v3tHyR3Fc9FH+rHlLUteLtTXZgnjlB0y1EQA1+EvgkaM3HHdCXRo0k1DNFs+UwhwHP8APHqs6tHrHTLWSnfuBO13Q36cqJiOKqjQ0tU17todxYZV6yXwYZwcVbDp3bAScfynXJRFbmKYm73E2wOqc1P2ohWUmzzMG5x7IWGGS/lwTgptwuGnjzBRsEp15KqKMTzMaAGknafl/KzdsOWXpY23yfRat22N3oFa+jzeNbpozFHl2VWdfJxE00FrJkcmfZXuu4hKNVRszcrbOPuVDrRfAfQRXFyoZ8sqdIJMYLSFCnc07FFVSFvsp0bIZNwRSyXhsexCBXONZLQvbIoaaJMN1BXwH3DW2RKKbdiipdd2EDVHhGyob/DbfmwTLo4uX5uhFQzgEj1P5QOhlg2kPIpQQiYJRaZRVOQLMadi3T2bpx6ZUNOd7cQd4iq9rNo5d+E0mZ9Hi3S3PwZ6KFIdOTDoKMuwESieVR5J1FKGci5+ygsJufRCmrHMPlsAoNkwxmuRxDq7cbsH7J1Iwy0sl0MGvBGMgo2Zmmuz5r4p0V0Mlw0bHE224Hz9VTKJ6TRapZY15QkieBa5ItcjqD3wkN7CYpBe9uM2724RsRx4oZs1QyBwkN7Wsbd+iujkrszPAoO4hImYxuHAk4I91ZvTK9spS5RZBq8cXlb5nHuMJJTvoSemnk5fCPHWrtdYXv259bJbD+LTTY38K6MAPjPHmJJbcWsLWv8Acoxj5MGv1Tb9OPXk0srLgjuLJ2rOZF07MlPE6N9iLWVR2oTjkiMabUMZUM89PzwSZXi6grwOhdJAQfQ5uoaozVBcNQGiyhTLG5FrqoKCrECvqhwVC1Yxzp9O0xjHdMoowZsklN8g1ZobXG7cHt0UcSzFrJR4kLZNLkZwLpKo1R1MJeSltLI7gFAseSC8jHTtFsdz/omSMubV2tsB3tRMNmVrtNkY4uaLi5KXo6uLUQkkmcpdStgqDzw2WyVt+ERY4khlotEW3e7rwjFGTVZU/ahd4kf/AHQOwQfZo0S/8YPTC6hdPofWDG+tkTnczkKql9ygbYRpA7mqFiZ6dlgoSLthOh6htdtPB+yKfJTqsG6O5eB/W0bJWljxcH6j1CsatHNx5JY5bomIrPCb2yHY0lvR1xx6jlVOHJ3cf8lCUPc+RVV6PK0GT9ovf1t0StGrHqISezyDxVNibi4I4v8A9slTotlGygtsCd3Ge/t7qcj39hccb5HsDWuu79oF/cu7JkrKZTjBNtms0Dw0WndKLZNm4Txh9nJ1evT9uP8A7NSXADoFZZykmyLahp4cFNyC8cl2jk9O14s4X/73UpMkJyg7Qrl0LPldj1SOBsjrXXuRKDRAP1O+iiiCesfhBlTRBzNox2KO1IohmcZ7mIJtHlZc/rHpz9ElM6ENVjnx0BueeEC/h8h1Dpj3kEiw9UUmzPm1EYcLs00bLAAdFYctu3Z58gAuTZSyJN9HmPB4N0CNNdnbKAOFAJxAIHS6gyTAPGCPmoXTwThyzk2kRPN9ue4UokdTkiqs7T6SxpvZHaSepnJUHgJjOJPEdHcB46cpZI3aPLT2MTUkmR7pDfNcB01VclEohjpFN1Cw6wXUA+DlU7ooSCI6TT7pQBwMn5KJcg1E9uNmpqKlrP1EC6uOTDHKfxRBlfGeHBLuQ7wZF2iuto4p4yxwu09jY+9wp7WSGTJiluXYlk8FQEgtLhYWOb39UjgjbH+Uypch8HhuBottv3JOSmUUUS12aTuxnDTtZ+loHsEySRmlOUvkweorQMDJSuRbjwN8sVyFzzcpDYlGCpHf6YhQnqJkYK1zHDOFFwSeFTRoGuuL91acxquAatr2x+p7IOVFuLC8glk1+S+GiyTcb1ooVywyi15jsPG0/ZRSKMmilHmPIz+Ex1nWB7GwT0jJukuLLVBRJq+puB2s+ZSNm/TadNbpCqWV7xkkpbNcYwj0Rp6x8ZwfkpdBnijNcmro597A7unuzkZIbJUWqMQ4gQyBpHscXDBufylO0skZKmONHryfK7lFMxanCl7kOk5hOokIubcWPBRInXKEtXoQveM29D/CrcTdi1niYsqad7HZBt3QNkMkJrhlYcoM0WGQAKA22Ui7jYZJQGbUVbNNp9IIWXPPJP8ACtSo5ObK8suDP6rVmWTHDcD/AJSN2zpafF6cP2W0dOUAZJpDempSOqNGHJlQVLUhvJTFMcbl0Wwy7hcIoSUXF0V1z7MKknQ+FXNCKmZcqs6M5UhzDCEyRhnNs7O3CjBB8mZrD5kh1YfE1UQ2xj0aPsFbdI48vdN/6ZqO8r85uqzquscBi7RwQpRl/LFVdQlqBrxZVIZ+HKom7DwMhPFmXW40qkg3WKvYzHLsBGTKNNj3y/wRQM3ZKrs6Mnt6Cw1qhVcgWeIdES2MmNNCkNi3son4MeriuxqiYyLnAKBSbAp4QQo0Xwm7E7fLKPdKbX7oM1DThWnJYu1PVRHgZclcjVg0zycvoSjXJecfRLbNv4eIY0Ovh2Hjae/RMpGbLomuYjhzWvHQgp+zEnKD47F0+itP6TZLtNUNXJdgzdBN8uFkFBlr1vHCGVFp7I+MnuUyikZMueWTsV6/XX/tt+f/AAlkzXpMNe9gNDTJTVlyUPqaCyKOdknYWHAJkUNNgtZTB+bIWXYsmzgIpINjbJoryVZJ7nZytg3tI69FJKyYp7JWZyKoLHWPdVnVcFONod01SCEUzBkxNM5VTYUbJjhyJWRbpW+4QN8pbYM0OoG0bvZPLo5eFXNCjRWDcSkRu1TdD+6c5on1mQWSM36WLsG8Ox+dx6WRiPrX7EgvxARZt+cqSKtGnbE7JOgQNziSsoAg/CgVyNPDgtu9eFI9mPWO6HZTGARaxXlr7DpykkzoabCpRtl1RViyYSGLkQPn3SC3cflKdDZUGa+oftjJ9P4T9I40Fc6MrTwmR1ylOvKShHgbjSRZGjJ+VyKq6iLSgasWXchp4crCbsPThNFmTW4kvch6rDAcUAeUIZbUY7Su9yqn2djBK8aCqRwCBXkTYc2oCJmeNkTMXGwUsbYoq2MYm2CdLgySfJJzgOTZNdASb6KWVjCbBwJQ3Id4ppW0V1WnskyRnuOUGkxseecOmK6jTnsPlu4JGqNkNRCfy4LBTSOHH1Q5F9SEWMqSlDBwL908VRlyZXN/olWw72EIyXAuKW2SZnIZDGTdVnUlFZEXy6ubYUbK1pVfIBLM55UNCjGCNHpNH8NmeTk/8J4qjl6jL6kv0D+IILtDv9UJIt0c6ltEUZSnRZPeoCibKdzuEBHkUSUVQWSCxwMKAlBTgalpuLpzkMxuqS3kd7pDt4FUEWyRSG4APJ/KgilBIK0jRjuDn8DNlIop1GqW2ojrUx/bdbsnlwjFg+aE2jCxylN2p5XBoQ4WTnNp2JdYcLJWbtMinw9EfiE9LFSHY+sktlGkVpzDiBDyJBdq1DvG5vKSS8mnT5trp9CYBzeiQ33FhNO1zjaxQK5uMVY2pKPZk5KsUaMOXNv4R2trRGO56BFyBiwub/Rnqipc7kpGzqQxxj0DGM8jlLRZfgLpNWew+Y3HqipUUZNNCS4NJS1DXtu3/wA91anZy8mOUHTLkRDyATyJAWqoGP5Ge6VxLceaUOgNugR3uST87IbS562fgMg0+NmWtF+/Km1FMs05dsJARKiqqj3NI5uEHyhoS2yTMq+IBxH6SEh2VJtWgmGOMcm6hVKU30iVVXYs3AQBjw+WLACXAAZugaHSXJsoG2aB1ACso4k3cm0ZzWKMiQkfuykdo6emy3Cvo0Erw0XNkzOdGLkztPUNdwQUUScJR7LXtuLFHsROnZn6mjdE4kZCR8HSx5Y5I0zp1E2UIsCsobE+U4GO6g7lDEuTQUNKI2269VYlRzcuRzlYSiVnESHlAHVCESwdkKQbZ0NCKSJbFepaptO1vKrlLk14NNuVsWVxJLSeoSmvDStIraoOzzglohXPFcKDRkE+H5iJNvR2PpwngyjVwuF/Rp1acs8gA8iwg1bViNtz8glbosxYnkdITP1t54ACTcbo6OHllJ1SW/P2Qss/Gx/Q203VRJ5ThyZSsxZ9M8fK6GKYzCnU9J3kubz2SNGzBqdi2sUOoJBjafol5NqzY35PN06U42qcgefGvI30vSfhnc7J/CKi75MWfU71URqUxkKJ6cOtfoo0WQm49CDxRI/4XkU8nQ0UY7/cJvC1RIXdfVNLo262ENpvYzhKujz8uyTmg8puwJ0UmjZztCG1Fnqz+yzytHQAI8ITmTFUuvsBs0X9UNxsjopNW2XU2sNcbHCm4SeklFcDFrrpjK+DqJDygDygSqpk2sJ7BK2NjjukkZSaEvN1WdmLUVQ5lpd8Qty0I0jCsmzI78imMWOUDa3aCprWFkCqN+QVzrIlqL9Fpy6QO6DKkVbKdVkShX2adXHLPKIBwlCwmY1Go3v9AqmzrYMeyBOnprqAnOiU9JhQEcormkdG9haOuUrZpSjOLTNpG64B7i6tTOG1TokiA4XAcoESvoGfXsH7h9ULLVgm/B2OuYc3CCaI8M14JsqGnhwPzRYrxyXaJF47oApgTKcOb5lKL3NxfBZT08cfAARoSc5z7CWStPBRRW4tdliKFOqEE3iCoIAaOqWRt0cE3uYogobpTbPLQZ/QEBQp9ZMKoqosO08fhFOinLjUlaHIKtMJ1SgHlKIVVMe5pHohJcDwltkmZkYNiqjr9qxhR1W32RM2XFuJVtKH+Zlr9QoxcWRw9suhU+4NnYQNipq0XUdIZD6dSolZXlyrGjR00AY2wVqVHLnNzds9LUNba55QbJGEpdEw4d0bQtM6QhRDLyR2kdfuqzrxdwRN8x/aoBQXkqklcVB1FFJkzlAbaaulddjSOwViONkVSZa42RF7MtquoGR21ps0fdVtnW0+BQVvsDZTdTwPuhRe5+Ct7SVKGONLhwVKA6fZx9TIP3FCg+nB+DTu4+atOWuwaq4PskZbDsr03qoNnHsPAVyOdLssCgBH4g5akl2dDR9MjQ9Eo2UYScIGSPYsn5RZtj0PKT9IVq6Obk+TLlBDgRIeUIZat/yH3VL7Oxh+COqDHYUBZllT0UYuPob6X+hWRMGp+YU9GXRSuxFqX6lW+zpYPiEUvLVEVZemNyrTCZ3Uv8h91Uzq4PggWLqgXM85QKBZ1B4mt07/ABhPDo4+f5s7qH+N3smFw/8AIjHR8lUo7j6GTv8AGETNH5gRULyChCuo5QQ8ej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0" name="Picture 10" descr="https://encrypted-tbn1.gstatic.com/images?q=tbn:ANd9GcSj7kgq2eHdc-buEfd1Qxq0cRk1gGLDUu--y7-1QtzGnElNuWrjw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717033"/>
            <a:ext cx="1862609" cy="172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s://encrypted-tbn1.gstatic.com/images?q=tbn:ANd9GcRgcf5UxAPin1UDQmxIwCJ1reOokGCewgZyJjQth4h14NI0GzlN1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17033"/>
            <a:ext cx="1944216" cy="172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s://encrypted-tbn1.gstatic.com/images?q=tbn:ANd9GcT8QQAsyz5Q-xu_I1cgsYck_dy1OIEZOiB0LAJFUoiNXfJTpH-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17032"/>
            <a:ext cx="2190750" cy="172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85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asophils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rarest of all blood cells (0.4-1%)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It is a large cell filled with prominent blue (basophilic) granules. These large granules contain heparin and histamine. The nucleus is somewhat hidden behind these large granules. 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xQTEhUUExQWFhQXGBcXGBQXFBQXFxgVFBgXFxUUFBQYHCggGBolHBQUITEhJSkrLi4uFx8zODMsNygtLiwBCgoKDg0OGxAQGywkICQsLCwsLCwsLCwsLCwsLCwsLCwsLCwsLCwsLCwsLCwsLCwsLCwsLCwsLCwsLCwsLCwsLP/AABEIANkA6AMBEQACEQEDEQH/xAAcAAACAgMBAQAAAAAAAAAAAAAFBgAEAQMHAgj/xAA4EAABAwIFAgUDAwMDBAMAAAABAAIDBBEFBhIhMUFREyJhcYEykbEHodEjQsEUM1IkYvDxFXLh/8QAGgEAAwEBAQEAAAAAAAAAAAAAAAIDAQQFBv/EACwRAAICAgICAgIBAwQDAAAAAAABAhEDIRIxBEETUSIyYXGR0RQzQoEFI/D/2gAMAwEAAhEDEQA/ADEkqc6A1lOh8SUE8N3WvSCWlY/qZzkQBEARAFLGKzwonO68D3K2KthV6OdOkdK/c3JKs2XSSGygwFoaLi5XO22K5lDG8LDPM3ZNCT6BOyzlTEjq8Nx2PHuqT2hZRrYGzJRGKcm3lO4+VOL1TKJ2jxT1NgnEcTzUVN0GqIdyhh5uZCOOPdZJ+gm6VDakJEQBEAAccx3w/Kzd3U9k0V7YyjYs1WKzO31FUUkh/jiXMNzS5vllGpvfqhwhMV42txD7cNpqgaw0G/bb7rneJwdWCyy6ZvgwKBm4YPndFP7B5Gwi0W2CaqEsygCIAiAIgCIA53huWZZCC4aW9ym5L0dTcY9jzh1AyFmlo9z1KUhObkW0CEQBLoCyIAC5uH/Tn3H+U0exofsItC+zgU6LMe6LFmad+bJXEg07BuNYhrFhsEcRooX6GQiVpbzcJov7KNaOgV9A2Ztnj56hRa+iUZULs2UzfyuFkcpfRTnE20OVQDd7r+gW8mxXkS6GOKMMAAFgEURct7M+M3/kPuFvFm2jYCsNNNZLoY53YFYzUrOd6tbyT3VGXqkGqTDw4JGhHIHYnQBqItjxZeyhWESeH0P5Vn+USeWPsciVEmAcSzOyMkNGojr0TqH2MoNgwZxdf6RZOoRGeJ/YcwrHY5tvpd2WSx1tE2nHsLKQFavrWxMLnnb8nsEGpN9CViGa5XE6PKPRVXFFViXsflIiRAGCbboMsUsZzISSyLYd+pV4xUVbHjj5bYE/18t76j9ym+Qr8cfoL4PmJ4cGyG4PfosajIR4/oaK6nEsTm9HDY/hc/QidOzmdZTuieWuFrFUTT2dPaNsNcR1RYrieZ626ASov5XpDJM09Bufha9IyWkdEUiBhBhpq6lsbS5x2C3swQ8WzDJI4hp0t7BVVRLRxr2DhK/m5+6PkY/FBPC8fkiIDjdvUFNcZdiPGu0ONTIJadzm/wBzbj+FzzXEWOpbOf08lnb91RF5IZsNqxZDRJoq4vUApKGia8qRapr9t0/UTcnQSzhihYBG07nc+3ZJHsWEb2J8UJdumbKlh1AUlm2aW6ozcbWVYToxqx+y7iXjR7/UOUZYpbRzNcXQs52rS6XQOG/lSg+2XhGkLzI0DnT2YvCTYPCp8Ujk2XGuBFwbhI1XZgKzNWeHCbcu2TQVs1K3QkYfDrdumkzqGA4UNuxU9i8gTidD4ZuE0WzU7GrK1YXxWPLfwtyL2RyRpljF8HZON9ndHfypddBCfEVKnKEoPlsR7reZbnFmaTKEhPnsAt5g5xQ4YZhzIW6Wj3PdZbfZCUnIuIFK1dXMiF3H2HVNGLYb9CTj2OOlNhs0dP5T0olYQrbBDHDqEj2ULscIIu3cJeuwKtSxMgsbclVOqNzD0/BT5VaslNU7AOYsLdFKSB5SbgqUJemWi+SspRVhCoLxMukc82FysGSHXK+HGKO7h5nfhEmRyO3Qo5nkLqh9+9vgJYdFlpFrCKe9lojYwSUQskaMUhdxWnteyIlUXsjmz3j0/wAq8ncCWVFHM8H/AFDieLrmg9FV+qKEbm9rp6YHkxOCv8jMCuA4w+N4ad2nkJnU1snKFhXPLSYmOHF/ypY3ToSC/IX8FfYha1ZZobA8aQeywkCcVkaQVlDovZNZZr/hbN6My9IZFMiRAEQBEAa55Q1pceALoA59iGIOmkJPwFaqWi8Y0ipLTm6RjJkDUoHqCXQfRb2gPNad9uCiKNG3JlKWxuef7uPhNN6olle6D88DXizgCPVSasmpNdAafK0LjcXHohcl7K/N9ouUGCxRbgXPcrd+xZZGwigmIGbaUtnLuh3WY36OqLuJjC6sBVonJBo4iCFjQJAermDilSKIv4TKIfPbkWW36FmrQExicySFx6lKlQ66NULRZDYDXHhwd02Cdk7AOJ0vhvuE8GOnYzeH/qKQjrbb3CSWpWSl+M7EiJxY6xTtFmGIsQ2tdYI4mreQ2G6OjUhwwSj8KOx5O5SSdkckrYQSiEQBEARAAzMjrU7/AI/K1doaH7I53SP8yqdDGinja9m/KSSIW0wJWR6XFYWTTKcr0I0P4Bg/jAOd9IPPdDdMyU1EdIow0AAWA6JTnbt2e0GEQBEARAAzHcKE7Lf3Dj+EjtO0Vxz49iDPSvhcQ4EWVIyTL0YdWFMZRYw2jkmd5QfdNpA9LYw47RiGAb733Ub/ACFxy5MVmS3T0MzZZKB0ABrQT8qnZBsUcdqQ42TxVMpAZ8tREQNv13U8jtiZezRi+XWSnU3yu/YpVJoIZK0wQ3LEgPS3ut5lecfstVBZSNF7F56f5KIxc3/AnLlqIu1uPTPN9ZA7DhXUox0kasaMUuPzMN9ZPod0ck+0DxRY54FjrZxY7P7d/ZTnCtolKDiGVIQiAKmLU/iQvb1I29wg2LpnLXgscQdiFSzqaLcFeQmtE3GzE9XqStmxjRoiu5wA6oih6OnYRTeHExvW2/uUsnbOabtlxKKeXvAFybAdUAAq3NDGmzRq9eiooL2UWJsrxZub1Z9im+OP2b8TDWH4pHKPKd+x5SSg4k3FrsupDCvV0jHjzgEdz/KXih4zlHoDupaJp3LfvdOoSKc5sJUFTDbTEW+w2WuEkSlfs05kozLA4Dkbj4U5a2UwyqRzMOLTYqheSN4mWAHJ8bJbZXSRLhs1YTQPnkHa9yfRDlQ+oqzoEbA0ADgbLnOVu3Z6QYaqmXQxzj0BK1AcuxCodLI5xN7lXk6VI64x4ozFSEqRrNklFbosCzVTyujeCDYgqsH6BnTcNqfEja/uN/fqpTVOjlkqdFlKKRACnmbLheTJEN+rf8hCdF4ZFVMUZaN7TYtI+E5ajMFFI82a0n4QYOGXMteGRJLz0b/KHL0iU8npDSkIEQAnZrxcl3htOw59SnivZ0Y4UrF+mo3SHZa2VZdfgbwLpOZlo00b3RPB3BBVYyBpNHQaarDoxITta5+OVOSpnK47oSMfx90ji1ps3tfn3TJUdEMaQGjhc7utc2UN4hezcEhbHIY1Y4ZaxvxB4b/q6HujJBNWjmnCtmnHcqCRxfGbOPI6fC5lcSsMyqpC3JlqoafoJ9k6kitxfsaKfKbAbuddPzZF5l6Qep6ZsYs0WCQjKTl2C8WzDHAQHkC66cXjPJ0Ttt0glQVjZWB7DcFRyY3B0zUa8YbeF49Eq7Hj2jn1ND5t1VnWxooKFpakZJmuvpQOFgJitXt3TxKIeMpOvTj0JWZOyGZVINKZIiAIgDw6Jp5APwFlG2yMiA4AHsEUDbZ7WmEQBhx2QBy/EHapT6kp4nbqhuwKmaGhDJSYXmjCWhYsUsahAk26ogXW0XqmUtoyB1ICJO5IRL8xVoYtTt05Ruh0w/C26RcJWiLnsziFAwNSOxouxbpvJKCO6vjfoeStHQ2m4Ck+ziMrAIgCIA5hn/BZXT62i7Ta3PPUWXreJmio0y3juMbsYsg08rIbPBAvsCeFDzJRk9C5WnK0Nb23BB4Oy4CaEPFqQwyHt0KrF2difJGynxOwtda0ZxPFViN+qygSBRBkdYC5K1IdI6LhFJ4UTW9eT7lTk7ZyZJcpGyvr44Wa5XtY24GpxsLnYBbCEpuoq2II+PfqvSwPdGxrpXscAdP026uDutl3Yv8Ax05pOTpDxxTl0itXfqWdcDomf0ZGPJ1ENcHj6RY72Tx8GKUlJ7XVDfDIWsGzXNHoqJJiHSyuD6fxNQaH7MI7DquqeGMv/XFWku6GWLW1sYMV/VQU2ppZ4r4wNRBsDcgCx+Vyw8GM93SMli/FyQ3ZMzbFiMRkiDmlp0ua7kHnnquXyvFlgaTdpkmmuxhXKYQoA5tj9IY5ne9x7JoPR3L8lYRwXGQBYqjROSC0uMstyEjTFURbqakyPuOqaKLJDPV0JNGW281tVlKfdkYyXyCNSy6HqqaLtDnQYy3Shog4mmtrtW6UeMQTTQl8rfdPDQ70joDRsos4TKAIUAB8RzFFFtfUfTj7qscTfY8cbYMbm5jjZ0eyf40umU+F0HMOxOKTZhAP/FTlCS2TlBovqYhWrqFkrdLx89QjroeE3HoWKvKzwfIQR+6dT+zoWWL7NEOWJSd9h7reaNeSC9jDhOBMh3+p3ft7JXJsjPLekE5ZA0FziA0C5JNgAOSSsSvSInzp+omapK+ZlmaYmPcxoL7sdY7PI9bL3fHwrBHvbX0dWDHJU6FhlM1koeXh17ue0+Vt7/SLndWjypnQsajJybZMTrtbhKTuTYNHDWjoFSC4LiDklsr1zSXB4OzrbX4K2EmvxYuRPld6LE1RG7y6tRaAC/8Ai6VW9jwyRdpehvyFmI0xsJiIw4OkGnygd791PNiU1tf0J5YqVv6O44PmCGpAMbr6hdp6OA5Le4Xh5fHnj7OGvYVUDAdjGFNnbvs4cH+Vn8orjycdehExDBZYz9Jt3CeMzqtS6NVPhsz/AKWOKbkvZrSXY1Zfy6WEPl56N/lY5/Rz5Mi6QzEJOznEnMWXDqL49xzbssTa0zshkUlTF6HW02IKsnYzQepoiW3ckkwLdJiUcRva5TKIsot6LTM2tvuz91vxr7J/B/IYocTjlHlO/Y8pZQaJSg4gfNuLaB4bTuef4T44+2PihbsTo6dzymlI6uje7C3AXScjDVTTOjcDuLFOpBR0nC6rxY2u69fdRmqZyZI8ZUW0pMiAIgCIAA53q2xUkjpLeERpkBvctcCLN9eFfx4uWRJd+h4K2fNmIinfL/RbIyIHcX1HT39Ouy91RyRX5O2d6ja/wCpntLCLeYHZ1+LdFsr7TJTalCn6NdK5pFtVjfnpvymjsTDOHDjew5jkLIWxMuDsHFw32cL3/dLCTlJt6LynGKTYIdAwN1tO1+DytScXRNRxqPKP9SxQ4npY4abh3IPBTuKlRsM6lG6Op5MxuJtJTu1eG9jy3S3d5be+lo7brj8jFJ5X7TRL00kdjoqpsrA9hu0/+Ee68ScHB0znap0b0ph4lcACXWsOboNV+hYxDODGEtjbf14H2VFj+y6wt/swRJnaW/DbdrJqgN8MQ3hOaWzeU+V37IeP2iThxCXiFT7Es9ijjcblous410PyYvZmrWtd4bBa3PuiK9nRjTq2L9y5NY9FuOgJRYHmzozcXCaM6NpM84xJrnd7qnSJ41+KD2E0jSApPsJBKtoQ1qzsnGdidiUVnJ0WiOGUb+Bv3S5CHkdoOKZzkQBEARACl+pkETqKQykgMBcAOb2tx15XV4jksi4lcLado+d9Glj9D2uDu3bm9170nbSaO9U4txfYOjYAJAWhz+lnbAd7deim7IJVy6cjY2GJsN3A699ulzxcpZ/j0CxwhjucQeZy7boBZZHJ9nM5uWktIuAawyMAHTfg7nruq2ls6OClUNOixSPc5wtG1w+m3FtWwK1UPzl6S/wPWHYkKPVQSxR63WdFUAF39R5FgbcLmcPn/ODdr1/BOWRqf8M63+n9FPDC+OofreHagQ2zbO3s3uvN8ucJtOKojl7saVxkhSzriRFomn1d/gJo/Z1YIasTGQkrbssz3JRFYJZVALCCFSEqZtWdIy9UeNC13Xg/CMipnLKNOgzGxTbFZzzMRPjvv3WR6O+P6o8YfynQshpw+MELGhGyljMQsk6KRYvYoNE7v/sfyuntC49xCNDiVuqQ1ouVGOFwtdFCKHsCPlMj7DqVqKRidEwqm8OJrett/cqUnbOPLK5FtKTIgCIAiAOQfrBi0wqRDHosIT5SfMRL5XEjpa3Vep4UI/G5O+zr8eNpnHaenuJPDY58TW3cd/Kdhe44F12udKm/6DRikmofr7/qaoqMs8z2kE2LB0cDxv2TQdv+TMWHjcmt+tnqVpe4MbcAkX7b/wDtNOFj5eUmor/s8GiEb3tk07XYN9weQ4Bc8YNrRFYoptSarpfZuoGaGOLSx7nXbax1NHUjsqcXVP8AuUw41G2nZnBZvC1u2LtgAdwdwdx14VFFtUxcGOrbexpyxXGqxBj57AtJLAGttqFtLN0kofHjfAo+mqPonCJtcYJFjwV4WVU9HHPsvKQhznMwJqH37po9HoQ1FEw2jumEkX6ilACxirYAroBdCRVDjkdloXe6fL0jmz9jKokBSzjhZJ8Ro91idOjt8eVx4i1SuIKqikkHKWodbZDFo14hMSEpqQTzPl0ynXH9XUd/UJoTrTOfDlS0xLqKWWI2e0j3Cpp9HV30eoI3v2AKygoc8u5e0ESSc9B/KSUvSOfLlS1EZlM5TXUTtY0ucbALUrNSbdIWa3NwBtG2/qVVY0uzojg+zTT5udfzNFlvCI3wRGXD8QZK27T7jqFOUHE5543Hs5p+uOBzyMZPTsFmgtmcLa9NxoFuo3K7PByRjJxl76+hscp9RdHLKcywNlbcNa6PzQOuLkcmTb367r0JcXur3pnbKHddV1/IKjxHUf6gPkadLQPKO1/+3dUTVaEhm9S0wrl9h8RkjASwEB+19ydncbN9Vs2qcX/0Vu0muijmagEMzifNrc4hwN+u4ulxS5Ro55rHCpVtgqOqLXeW4vt63T2uhPmcZUv/AJm8Rm1990yaOhRdWEIXtaGGPVr1A39ewTxTct9FHSifS+TKJ8VM0SvL3HzXcLEA8BfPeXNSyaXR52Rpy0esRzGyN2lvmP7KKiUhgb2xPxaqLpC4jndEdHSo0jZRV2lNYrjZ7qa5YCiDbukcABclbFD9HSMEovCha088n3KWcrZw5JcpWX0hM8yMBFiLgoas1Np2hYxbC4ovPf4Qm+jtx5HPsCvxQDYNTcSnE3UdS2U6XbeqZQ+g6PEebpgbncdrKvGBP4Y0GqLMkM3llaB7i4SPF7RN4mtxYep6WNu7GtHqAFJ2QlOXTZYWCGHOtygBKzRifiO0NPlH7lWiuKOzDClbAcdPdZZWz26mWIyyxhVa6KQEH3HcKi2qZripKjoVmyM3ALXDg7hQemcDuLOU/qTkqpeJZYgZ9Thpj2uIza7OOAQvR8XPj1GWvtnTjzLi1239irNQ09IxkMhbC97Q6Qub4jnA/VG09LELpqWVtx2l16/7LKUV0LNZiDqMyMgeXxm7NZb9THWPtsntSS+RbFyPhC/5NUbHVFO6ZwboicLXO523FuvRU5xjJfybGcckba1/g1T0usCRrAS8Wa7UNiObC+62lF0NJRl+cav7LVTgE4ZHLYvD/JpaCSHDaxsiOWDm49Gt07bOrfp1+m4iImqRcixZGbWB51e64vK87XCH9zmy5fSGzNeN6P6TDY9T/heZFe2GHH/yYnsBJums6QmKbW3sQkejOilJRvHRamjaQQosAllF7WHcprSElOMexqwXAGQ+Y+Z/ft7JXL6ObJmctIMpCBEAaK6pEbHPPQIHxw5So5xiGIvleST1VEjv4pKkYZHtwhgaJHEcIi6NRcfhZtey2zLKMsBaUybQJj3lKrL4tJ/t/CXJ9nN5MVaZfxbEmwMueeg7pYx5MjCDkxOqMZklJubDsOE7pdHasaj0DWNuVjY5ahNliFassTEWQKCpT5k0ex0dJwof0Y7/APEJJ/szhy/uy2kJi1mXJFLWHXJGPEDC1rrkWvc8D1Kvi8nJjVRZWOVp7OTVP6bSxk0z36nvY6QSWf4bXMvpb7WXovy4zXKuv7nTCVxe+wVSZNY+i8YTOjDHFhb4biXPOxLR2OwT5MrjNRSu19hHioqKBOHZGrpjD4UDnM1Ea7ANHmuXOv8A+bJ/nhB/lKtEcuPhxS9Hasifp4aIufLO6VxdcNFwwdeO+64PI81ZIqMUK8m3XsfHmwJ7D8LgJLbOU4lNrmc49SVXpHpVSL1FGLLBWXHusNlhhXMx4TJIdDvgTSIW3S5KvRw5v2L2od0tE6Z6WGEQAvZ1mIhAHUoXZ1eKttiPTcqqR0MYaWmBahom2Dq+CyUpFjNK9ulMkTYvYgBdbQ8Q7kyM2efZZkeifk/qkBcz1WudwvsNvsmWojYY1EqUsfRIyjIYtJ3WGvoy5yDKPD5dlplbM4bSOlkDR3Tx1tmukrZ0qGPS0N7AD7KLds82Tt2e1hgHxvHGwjSN3/j3Txjey+LDy2xRqMbmed3FPSOyMIroqCteNr/CLGDuA5jLSGSfT+EcVLohkwqStdjkx4IuDcFSao4mmtGJG3BHcLATpnKMRiLJXA9CVTtHpraNsFTZBlFls90GUXI7NGorDUjFdjchsGnS0dAtVIxY12VI6uQ/3H7lPyGpF+kx2WMjckdijT7EljjLscMMr2zM1DnqFOcOJxZMfBlfMVF4sJA5G4U3rZTx5qMqfs5uCWusVZHcwnTV1lrJuJKibUsoZaIysPdMZRG3eQAtNSHnBKHwo7dTuVKbtnFnnylr0IeLRlszweblUfR1w/VG2mckGLkzg9v/AHBZ0YC5Wm9lq2NRbosFlltZpt3KbSEcox7HHBcGbAO7jyf4SSlZyZc3PS6CiQgaaybQxzuwJWoaEeUkjnNRIZHkk3JKq9Hp1Wi/RUAPIS2K2bajDB0WGWCqim0rU6GTGfJ9aSCwnjcJsm1ZzeRHVjKonILuZcveN52fX1Hf/wDVqdHVhzVpic/B5mm2h32VNM6k0/YSw3L8zyLtsO5Q2kLLJCPs940BG7R1H5SRfsaLtWC+VqNC+H0VxchMxGzFfRgBLdBF2Zy1WaJQ3odlVflGjM0eUR7XOecAsTyzHKS4eV37LU2jph5DWmBX5UkB2sQnUjo+eD9l/D8r23efgI5k5+RFdFKHKUnUgJuaG+eCGDCcEZDvy7ukc7IZM7lpBVIc4rZtwkuPisF+/wDKpB+mdfj5NcWKrJC1M4nWbWykoSChly/hBPnkG3QHqsk0iGbMoql2NIFuFI4G7MoAiAKmKx6ongditXZTE6kjnURs7dVZ6Ido6oWSiNF8VLbLGZxAmJTDdCGigjkqK5c7oBb7p56iR8iX40NyicREAYsgCIA57mSAiodfqU8ej08buCMYfSgkXTpBJsaI2NaFjI7AmM1Iud1MtFAvBwXTtt3V8Zs9I6UFznlmUARAEQBhAHl0gHJA+VtMZRb6RGyA8EH5RTQOLXaPRWGA6pwSF5uWb+mybk0WjnnE9U2DQs3Dd/XdHJhLyJsvpSBlAEugCIAwUAImZsLdG8vA8pVI7VHo4silH+QTFVELaKmx9eUUZRKOnfM4NAumqtsG1HbOgYRQCGMNHPU+qnOVnn5cnNl5ISIgCIAwgAJmTC/Fbqb9Q/cLU6Z1ePkS/FinHMWHfZVOxo3y4obcrGjOIKnkc87LFE0b8p4MWDxHjzHgJpSpUjlz5f8AihnUTjIgCIAiAFzMmP8AheRn1dT2VYQ9s6sGHltifJWyPNy4n5TuX0diSRIqyRm4cfuhTNYz4BmTUQyU+zv5WSgpbRz5fHTVx7GsFQOBmUAVcQrmxN1O+B3TRVlMeNzdITsQzLI+4b5R6KqSR3wwRiUY8WmG+o/dHIfivoYsDzGXEMk68H+VjgmrRz5fHTVxGZROE8yRBws4AjsUGptdAaqyxC43F2+ybmzoj5Ml2Vo8oRg3LiR2Tcxv9V9IOUdCyIWY235SuTZCeSU+ywsEK1dWsibqebBCVjwxubpCtV5yJNo2i3cqigvZ1x8aK7PEOapb7gEey3jE14IUH8Nxxkmx8pSuH0QyeO1uIUc4DkpDnSYLq6WmkPmLb+hCZKSOmMs0V0U35TiO4cbfBW82uxv9U12i7h+AxRbgXPcrHNk555SCiUgDMRx2KLYm57Bao2Xx+NKSsGDOLL/Sbe6f40V/0n8hnD8Wjm+k79jylljaIZMMoF9IROWYhIZJXE9SV0PSPWiqRZpqW6UGzM9JYIMTB7m2K2IyOkYFKXQMJ7JMi/I8/wAhVkCF1MgIeY60ySkD6RsFZKkenhhxiVqOgv0WMowhJhg0rBbBD2aHXCaLHTOhYXNriY70STVSPMzx4zaLaQkRAEQBhAHm60ajnuda8um0X2b09U8dI9DBFRgB6WO6LKsJNg2WmGxx8Mais5ejUa6jGJJG2LjbsmsOMY9IH6nX5KFIawtg+PyROAcbt7H/AAn1LTJTxRmtj/TzB7Q4cEKEo8XR50o8XQGzPi/hN0t+o/sFiVnT42Hl+TEfS6Q3PJVDtbLH/wAYbXQzE0V4ZHRPBGxBVISNq+zo9BW+JAJOtv3CjljxejzZY6yUItZSlkrge6s9o74O1ZdpZ2jlIY0ZqpweEGKIIkbd1gmSKI6NhEGiFjTzZSm7kebnlym2b6g2Y72KVCQ/ZHNi67zfurM9YYsNslEkEahossZKLYr17fMmii6HTAo9MLQUmR7PO8l3kCCQgRAFaurmRC7zZalZTHilN6FyqzeL+Ru3qqKKOuPixXbNtHmkONi2yHFGPxl6Yu5mhDpS8dd1keqLwVRoGU79KKHoIw1C0U845LfSPRLHsaKK9HFcLWARpcK1cIukK3QMr4tJstixo7HXJc5dBY9CmzemcXlR/JMVcy1BdO6/Q2U49HbCPGCNuEMBITmMaImDTYhY0Sd+hbx2mAOyyHZePQy5ZF6Yj3TZziz6yJgjMUjZHXZyNj6oX49l8MHGOwCSRygs0ZuSigoP5doG6w6TY9B6ovWiWaTjD8RyUjzDDhcEd0AnTs5vi9KYpXC3X9lbtWevCXKNmykr7JTWi2cX2RQvEmE0pnk9OSfRN+pmSahGx5Y2wAHRRbs8pu3Z6WGHl7rAk9EGpW6ObY9iDpZTvtwB6KqVI9aEFCNI001CTuizSx/pS1AFsAPFncpWqCjTU5ckI1MGoeiZNexfkinTK8ODz3+g/ZNo3lH7N+JYPIGh5bsOUmrCM4vSYMhm0lax0gtSYtoB9kNaoWUbA9fPrddEYmrQ85OpiyC5/uN/hNl9I4fJlcqFXNNMWTu22O4+VOJ245coJmrC6nSU5rQxNxFtkrF4AWrnMjrBNCOynoecGpvDia3ra5+UuR2zy88uUzn9LIS6yo9npjEzDvLc2KWibmro2MpLDZoCGg5IFTyFsl+xTR0PHY6YfPrja70UpqmeXmhwm0WUhIoYphbJm789CnjKi2LM8b/gUanLErT5RcdwqJxZ3x8iDXZYw/K8hN3+UfujlFCz8iEetjZQ0TYm6Wj57qUpNnBkyym7ZaSkyIAr17SY3gf8T+FqKYnU0cv4fv3Vj1xlw2VpsEtCNM91sYuVhiA1S7TwmTGGnKc5cx1+iMi0jj8tdMPKRxniWMOBB3BQNGTTtCbi+VHAl0W47dVRS+z0MfkxlqWgK7Bp+NDvsmSTLc4/YYwTKziQ6XYdupWuSj0Qy+QoqkOQLWgDYAKW3s4alLZQxfDGVDbXGocFG0WxZZYntaEitwKaI/SSO43CdNM74ZIz2mSmo5nbBp+yZI1yS7GjAsB0HXJz0CyUktI482dVxiMYCicTOX4c8B4urntUOtNMHNshHNOLi7NwkA5Q2Jxb6FXF5Q6Q2RE6oR0N2XW2hCnk7ODy/wDcCamcpEARAEQBEARAEQBghACLmbBXMeXsF2nf2VYuz1cGZTjT7BVJVlpTNFuJbkxG6WgooySF5sAmjE2h5yzRGOK7uXb2WZH6PO8rJydL0GApHKZWGEWmnlaaLuYMf8PyM+rv2WxR3YPGTXKQqS1srzck/dUO1JLo2U9bLGbgkLeQNJ6aGzAcb8Xyv+rv3WShq0cGfx1H8oBzSOykclsyAgw9BKYcnb9S6D2/Y14T9KUTIWajhaLHsWZ/q+UyKofsH/2Weyjk7PL8r/dZdSHORAEQBEARAEQBEAYQBWxH/bd7JkWw/ujm1b9S6V0euaBwk9mhLBf9wJxJdHRW8Bcr7PGfZlBhlYYZQB4ctQyOaY1/uu91SPR7a/VEpuExjNlQlGLGAf7rfdVj0Jk/Rj+FzHjMyEGMysM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hQXGBcXGBQXFBQXFxgVFBgXFxUUFBQYHCggGBolHBQUITEhJSkrLi4uFx8zODMsNygtLiwBCgoKDg0OGxAQGywkICQsLCwsLCwsLCwsLCwsLCwsLCwsLCwsLCwsLCwsLCwsLCwsLCwsLCwsLCwsLCwsLCwsLP/AABEIANkA6AMBEQACEQEDEQH/xAAcAAACAgMBAQAAAAAAAAAAAAAFBgAEAQMHAgj/xAA4EAABAwIFAgUDAwMDBAMAAAABAAIDBBEFBhIhMUFREyJhcYEykbEHodEjQsEUM1IkYvDxFXLh/8QAGgEAAwEBAQEAAAAAAAAAAAAAAAIDAQQFBv/EACwRAAICAgICAgIBAwQDAAAAAAABAhEDIRIxBEETUSIyYXGR0RQzQoEFI/D/2gAMAwEAAhEDEQA/ADEkqc6A1lOh8SUE8N3WvSCWlY/qZzkQBEARAFLGKzwonO68D3K2KthV6OdOkdK/c3JKs2XSSGygwFoaLi5XO22K5lDG8LDPM3ZNCT6BOyzlTEjq8Nx2PHuqT2hZRrYGzJRGKcm3lO4+VOL1TKJ2jxT1NgnEcTzUVN0GqIdyhh5uZCOOPdZJ+gm6VDakJEQBEAAccx3w/Kzd3U9k0V7YyjYs1WKzO31FUUkh/jiXMNzS5vllGpvfqhwhMV42txD7cNpqgaw0G/bb7rneJwdWCyy6ZvgwKBm4YPndFP7B5Gwi0W2CaqEsygCIAiAIgCIA53huWZZCC4aW9ym5L0dTcY9jzh1AyFmlo9z1KUhObkW0CEQBLoCyIAC5uH/Tn3H+U0exofsItC+zgU6LMe6LFmad+bJXEg07BuNYhrFhsEcRooX6GQiVpbzcJov7KNaOgV9A2Ztnj56hRa+iUZULs2UzfyuFkcpfRTnE20OVQDd7r+gW8mxXkS6GOKMMAAFgEURct7M+M3/kPuFvFm2jYCsNNNZLoY53YFYzUrOd6tbyT3VGXqkGqTDw4JGhHIHYnQBqItjxZeyhWESeH0P5Vn+USeWPsciVEmAcSzOyMkNGojr0TqH2MoNgwZxdf6RZOoRGeJ/YcwrHY5tvpd2WSx1tE2nHsLKQFavrWxMLnnb8nsEGpN9CViGa5XE6PKPRVXFFViXsflIiRAGCbboMsUsZzISSyLYd+pV4xUVbHjj5bYE/18t76j9ym+Qr8cfoL4PmJ4cGyG4PfosajIR4/oaK6nEsTm9HDY/hc/QidOzmdZTuieWuFrFUTT2dPaNsNcR1RYrieZ626ASov5XpDJM09Bufha9IyWkdEUiBhBhpq6lsbS5x2C3swQ8WzDJI4hp0t7BVVRLRxr2DhK/m5+6PkY/FBPC8fkiIDjdvUFNcZdiPGu0ONTIJadzm/wBzbj+FzzXEWOpbOf08lnb91RF5IZsNqxZDRJoq4vUApKGia8qRapr9t0/UTcnQSzhihYBG07nc+3ZJHsWEb2J8UJdumbKlh1AUlm2aW6ozcbWVYToxqx+y7iXjR7/UOUZYpbRzNcXQs52rS6XQOG/lSg+2XhGkLzI0DnT2YvCTYPCp8Ujk2XGuBFwbhI1XZgKzNWeHCbcu2TQVs1K3QkYfDrdumkzqGA4UNuxU9i8gTidD4ZuE0WzU7GrK1YXxWPLfwtyL2RyRpljF8HZON9ndHfypddBCfEVKnKEoPlsR7reZbnFmaTKEhPnsAt5g5xQ4YZhzIW6Wj3PdZbfZCUnIuIFK1dXMiF3H2HVNGLYb9CTj2OOlNhs0dP5T0olYQrbBDHDqEj2ULscIIu3cJeuwKtSxMgsbclVOqNzD0/BT5VaslNU7AOYsLdFKSB5SbgqUJemWi+SspRVhCoLxMukc82FysGSHXK+HGKO7h5nfhEmRyO3Qo5nkLqh9+9vgJYdFlpFrCKe9lojYwSUQskaMUhdxWnteyIlUXsjmz3j0/wAq8ncCWVFHM8H/AFDieLrmg9FV+qKEbm9rp6YHkxOCv8jMCuA4w+N4ad2nkJnU1snKFhXPLSYmOHF/ypY3ToSC/IX8FfYha1ZZobA8aQeywkCcVkaQVlDovZNZZr/hbN6My9IZFMiRAEQBEAa55Q1pceALoA59iGIOmkJPwFaqWi8Y0ipLTm6RjJkDUoHqCXQfRb2gPNad9uCiKNG3JlKWxuef7uPhNN6olle6D88DXizgCPVSasmpNdAafK0LjcXHohcl7K/N9ouUGCxRbgXPcrd+xZZGwigmIGbaUtnLuh3WY36OqLuJjC6sBVonJBo4iCFjQJAermDilSKIv4TKIfPbkWW36FmrQExicySFx6lKlQ66NULRZDYDXHhwd02Cdk7AOJ0vhvuE8GOnYzeH/qKQjrbb3CSWpWSl+M7EiJxY6xTtFmGIsQ2tdYI4mreQ2G6OjUhwwSj8KOx5O5SSdkckrYQSiEQBEARAAzMjrU7/AI/K1doaH7I53SP8yqdDGinja9m/KSSIW0wJWR6XFYWTTKcr0I0P4Bg/jAOd9IPPdDdMyU1EdIow0AAWA6JTnbt2e0GEQBEARAAzHcKE7Lf3Dj+EjtO0Vxz49iDPSvhcQ4EWVIyTL0YdWFMZRYw2jkmd5QfdNpA9LYw47RiGAb733Ub/ACFxy5MVmS3T0MzZZKB0ABrQT8qnZBsUcdqQ42TxVMpAZ8tREQNv13U8jtiZezRi+XWSnU3yu/YpVJoIZK0wQ3LEgPS3ut5lecfstVBZSNF7F56f5KIxc3/AnLlqIu1uPTPN9ZA7DhXUox0kasaMUuPzMN9ZPod0ck+0DxRY54FjrZxY7P7d/ZTnCtolKDiGVIQiAKmLU/iQvb1I29wg2LpnLXgscQdiFSzqaLcFeQmtE3GzE9XqStmxjRoiu5wA6oih6OnYRTeHExvW2/uUsnbOabtlxKKeXvAFybAdUAAq3NDGmzRq9eiooL2UWJsrxZub1Z9im+OP2b8TDWH4pHKPKd+x5SSg4k3FrsupDCvV0jHjzgEdz/KXih4zlHoDupaJp3LfvdOoSKc5sJUFTDbTEW+w2WuEkSlfs05kozLA4Dkbj4U5a2UwyqRzMOLTYqheSN4mWAHJ8bJbZXSRLhs1YTQPnkHa9yfRDlQ+oqzoEbA0ADgbLnOVu3Z6QYaqmXQxzj0BK1AcuxCodLI5xN7lXk6VI64x4ozFSEqRrNklFbosCzVTyujeCDYgqsH6BnTcNqfEja/uN/fqpTVOjlkqdFlKKRACnmbLheTJEN+rf8hCdF4ZFVMUZaN7TYtI+E5ajMFFI82a0n4QYOGXMteGRJLz0b/KHL0iU8npDSkIEQAnZrxcl3htOw59SnivZ0Y4UrF+mo3SHZa2VZdfgbwLpOZlo00b3RPB3BBVYyBpNHQaarDoxITta5+OVOSpnK47oSMfx90ji1ps3tfn3TJUdEMaQGjhc7utc2UN4hezcEhbHIY1Y4ZaxvxB4b/q6HujJBNWjmnCtmnHcqCRxfGbOPI6fC5lcSsMyqpC3JlqoafoJ9k6kitxfsaKfKbAbuddPzZF5l6Qep6ZsYs0WCQjKTl2C8WzDHAQHkC66cXjPJ0Ttt0glQVjZWB7DcFRyY3B0zUa8YbeF49Eq7Hj2jn1ND5t1VnWxooKFpakZJmuvpQOFgJitXt3TxKIeMpOvTj0JWZOyGZVINKZIiAIgDw6Jp5APwFlG2yMiA4AHsEUDbZ7WmEQBhx2QBy/EHapT6kp4nbqhuwKmaGhDJSYXmjCWhYsUsahAk26ogXW0XqmUtoyB1ICJO5IRL8xVoYtTt05Ruh0w/C26RcJWiLnsziFAwNSOxouxbpvJKCO6vjfoeStHQ2m4Ck+ziMrAIgCIA5hn/BZXT62i7Ta3PPUWXreJmio0y3juMbsYsg08rIbPBAvsCeFDzJRk9C5WnK0Nb23BB4Oy4CaEPFqQwyHt0KrF2difJGynxOwtda0ZxPFViN+qygSBRBkdYC5K1IdI6LhFJ4UTW9eT7lTk7ZyZJcpGyvr44Wa5XtY24GpxsLnYBbCEpuoq2II+PfqvSwPdGxrpXscAdP026uDutl3Yv8Ax05pOTpDxxTl0itXfqWdcDomf0ZGPJ1ENcHj6RY72Tx8GKUlJ7XVDfDIWsGzXNHoqJJiHSyuD6fxNQaH7MI7DquqeGMv/XFWku6GWLW1sYMV/VQU2ppZ4r4wNRBsDcgCx+Vyw8GM93SMli/FyQ3ZMzbFiMRkiDmlp0ua7kHnnquXyvFlgaTdpkmmuxhXKYQoA5tj9IY5ne9x7JoPR3L8lYRwXGQBYqjROSC0uMstyEjTFURbqakyPuOqaKLJDPV0JNGW281tVlKfdkYyXyCNSy6HqqaLtDnQYy3Shog4mmtrtW6UeMQTTQl8rfdPDQ70joDRsos4TKAIUAB8RzFFFtfUfTj7qscTfY8cbYMbm5jjZ0eyf40umU+F0HMOxOKTZhAP/FTlCS2TlBovqYhWrqFkrdLx89QjroeE3HoWKvKzwfIQR+6dT+zoWWL7NEOWJSd9h7reaNeSC9jDhOBMh3+p3ft7JXJsjPLekE5ZA0FziA0C5JNgAOSSsSvSInzp+omapK+ZlmaYmPcxoL7sdY7PI9bL3fHwrBHvbX0dWDHJU6FhlM1koeXh17ue0+Vt7/SLndWjypnQsajJybZMTrtbhKTuTYNHDWjoFSC4LiDklsr1zSXB4OzrbX4K2EmvxYuRPld6LE1RG7y6tRaAC/8Ai6VW9jwyRdpehvyFmI0xsJiIw4OkGnygd791PNiU1tf0J5YqVv6O44PmCGpAMbr6hdp6OA5Le4Xh5fHnj7OGvYVUDAdjGFNnbvs4cH+Vn8orjycdehExDBZYz9Jt3CeMzqtS6NVPhsz/AKWOKbkvZrSXY1Zfy6WEPl56N/lY5/Rz5Mi6QzEJOznEnMWXDqL49xzbssTa0zshkUlTF6HW02IKsnYzQepoiW3ckkwLdJiUcRva5TKIsot6LTM2tvuz91vxr7J/B/IYocTjlHlO/Y8pZQaJSg4gfNuLaB4bTuef4T44+2PihbsTo6dzymlI6uje7C3AXScjDVTTOjcDuLFOpBR0nC6rxY2u69fdRmqZyZI8ZUW0pMiAIgCIAA53q2xUkjpLeERpkBvctcCLN9eFfx4uWRJd+h4K2fNmIinfL/RbIyIHcX1HT39Ouy91RyRX5O2d6ja/wCpntLCLeYHZ1+LdFsr7TJTalCn6NdK5pFtVjfnpvymjsTDOHDjew5jkLIWxMuDsHFw32cL3/dLCTlJt6LynGKTYIdAwN1tO1+DytScXRNRxqPKP9SxQ4npY4abh3IPBTuKlRsM6lG6Op5MxuJtJTu1eG9jy3S3d5be+lo7brj8jFJ5X7TRL00kdjoqpsrA9hu0/+Ee68ScHB0znap0b0ph4lcACXWsOboNV+hYxDODGEtjbf14H2VFj+y6wt/swRJnaW/DbdrJqgN8MQ3hOaWzeU+V37IeP2iThxCXiFT7Es9ijjcblous410PyYvZmrWtd4bBa3PuiK9nRjTq2L9y5NY9FuOgJRYHmzozcXCaM6NpM84xJrnd7qnSJ41+KD2E0jSApPsJBKtoQ1qzsnGdidiUVnJ0WiOGUb+Bv3S5CHkdoOKZzkQBEARACl+pkETqKQykgMBcAOb2tx15XV4jksi4lcLado+d9Glj9D2uDu3bm9170nbSaO9U4txfYOjYAJAWhz+lnbAd7deim7IJVy6cjY2GJsN3A699ulzxcpZ/j0CxwhjucQeZy7boBZZHJ9nM5uWktIuAawyMAHTfg7nruq2ls6OClUNOixSPc5wtG1w+m3FtWwK1UPzl6S/wPWHYkKPVQSxR63WdFUAF39R5FgbcLmcPn/ODdr1/BOWRqf8M63+n9FPDC+OofreHagQ2zbO3s3uvN8ucJtOKojl7saVxkhSzriRFomn1d/gJo/Z1YIasTGQkrbssz3JRFYJZVALCCFSEqZtWdIy9UeNC13Xg/CMipnLKNOgzGxTbFZzzMRPjvv3WR6O+P6o8YfynQshpw+MELGhGyljMQsk6KRYvYoNE7v/sfyuntC49xCNDiVuqQ1ouVGOFwtdFCKHsCPlMj7DqVqKRidEwqm8OJrett/cqUnbOPLK5FtKTIgCIAiAOQfrBi0wqRDHosIT5SfMRL5XEjpa3Vep4UI/G5O+zr8eNpnHaenuJPDY58TW3cd/Kdhe44F12udKm/6DRikmofr7/qaoqMs8z2kE2LB0cDxv2TQdv+TMWHjcmt+tnqVpe4MbcAkX7b/wDtNOFj5eUmor/s8GiEb3tk07XYN9weQ4Bc8YNrRFYoptSarpfZuoGaGOLSx7nXbax1NHUjsqcXVP8AuUw41G2nZnBZvC1u2LtgAdwdwdx14VFFtUxcGOrbexpyxXGqxBj57AtJLAGttqFtLN0kofHjfAo+mqPonCJtcYJFjwV4WVU9HHPsvKQhznMwJqH37po9HoQ1FEw2jumEkX6ilACxirYAroBdCRVDjkdloXe6fL0jmz9jKokBSzjhZJ8Ro91idOjt8eVx4i1SuIKqikkHKWodbZDFo14hMSEpqQTzPl0ynXH9XUd/UJoTrTOfDlS0xLqKWWI2e0j3Cpp9HV30eoI3v2AKygoc8u5e0ESSc9B/KSUvSOfLlS1EZlM5TXUTtY0ucbALUrNSbdIWa3NwBtG2/qVVY0uzojg+zTT5udfzNFlvCI3wRGXD8QZK27T7jqFOUHE5543Hs5p+uOBzyMZPTsFmgtmcLa9NxoFuo3K7PByRjJxl76+hscp9RdHLKcywNlbcNa6PzQOuLkcmTb367r0JcXur3pnbKHddV1/IKjxHUf6gPkadLQPKO1/+3dUTVaEhm9S0wrl9h8RkjASwEB+19ydncbN9Vs2qcX/0Vu0muijmagEMzifNrc4hwN+u4ulxS5Ro55rHCpVtgqOqLXeW4vt63T2uhPmcZUv/AJm8Rm1990yaOhRdWEIXtaGGPVr1A39ewTxTct9FHSifS+TKJ8VM0SvL3HzXcLEA8BfPeXNSyaXR52Rpy0esRzGyN2lvmP7KKiUhgb2xPxaqLpC4jndEdHSo0jZRV2lNYrjZ7qa5YCiDbukcABclbFD9HSMEovCha088n3KWcrZw5JcpWX0hM8yMBFiLgoas1Np2hYxbC4ovPf4Qm+jtx5HPsCvxQDYNTcSnE3UdS2U6XbeqZQ+g6PEebpgbncdrKvGBP4Y0GqLMkM3llaB7i4SPF7RN4mtxYep6WNu7GtHqAFJ2QlOXTZYWCGHOtygBKzRifiO0NPlH7lWiuKOzDClbAcdPdZZWz26mWIyyxhVa6KQEH3HcKi2qZripKjoVmyM3ALXDg7hQemcDuLOU/qTkqpeJZYgZ9Thpj2uIza7OOAQvR8XPj1GWvtnTjzLi1239irNQ09IxkMhbC97Q6Qub4jnA/VG09LELpqWVtx2l16/7LKUV0LNZiDqMyMgeXxm7NZb9THWPtsntSS+RbFyPhC/5NUbHVFO6ZwboicLXO523FuvRU5xjJfybGcckba1/g1T0usCRrAS8Wa7UNiObC+62lF0NJRl+cav7LVTgE4ZHLYvD/JpaCSHDaxsiOWDm49Gt07bOrfp1+m4iImqRcixZGbWB51e64vK87XCH9zmy5fSGzNeN6P6TDY9T/heZFe2GHH/yYnsBJums6QmKbW3sQkejOilJRvHRamjaQQosAllF7WHcprSElOMexqwXAGQ+Y+Z/ft7JXL6ObJmctIMpCBEAaK6pEbHPPQIHxw5So5xiGIvleST1VEjv4pKkYZHtwhgaJHEcIi6NRcfhZtey2zLKMsBaUybQJj3lKrL4tJ/t/CXJ9nN5MVaZfxbEmwMueeg7pYx5MjCDkxOqMZklJubDsOE7pdHasaj0DWNuVjY5ahNliFassTEWQKCpT5k0ex0dJwof0Y7/APEJJ/szhy/uy2kJi1mXJFLWHXJGPEDC1rrkWvc8D1Kvi8nJjVRZWOVp7OTVP6bSxk0z36nvY6QSWf4bXMvpb7WXovy4zXKuv7nTCVxe+wVSZNY+i8YTOjDHFhb4biXPOxLR2OwT5MrjNRSu19hHioqKBOHZGrpjD4UDnM1Ea7ANHmuXOv8A+bJ/nhB/lKtEcuPhxS9Hasifp4aIufLO6VxdcNFwwdeO+64PI81ZIqMUK8m3XsfHmwJ7D8LgJLbOU4lNrmc49SVXpHpVSL1FGLLBWXHusNlhhXMx4TJIdDvgTSIW3S5KvRw5v2L2od0tE6Z6WGEQAvZ1mIhAHUoXZ1eKttiPTcqqR0MYaWmBahom2Dq+CyUpFjNK9ulMkTYvYgBdbQ8Q7kyM2efZZkeifk/qkBcz1WudwvsNvsmWojYY1EqUsfRIyjIYtJ3WGvoy5yDKPD5dlplbM4bSOlkDR3Tx1tmukrZ0qGPS0N7AD7KLds82Tt2e1hgHxvHGwjSN3/j3Txjey+LDy2xRqMbmed3FPSOyMIroqCteNr/CLGDuA5jLSGSfT+EcVLohkwqStdjkx4IuDcFSao4mmtGJG3BHcLATpnKMRiLJXA9CVTtHpraNsFTZBlFls90GUXI7NGorDUjFdjchsGnS0dAtVIxY12VI6uQ/3H7lPyGpF+kx2WMjckdijT7EljjLscMMr2zM1DnqFOcOJxZMfBlfMVF4sJA5G4U3rZTx5qMqfs5uCWusVZHcwnTV1lrJuJKibUsoZaIysPdMZRG3eQAtNSHnBKHwo7dTuVKbtnFnnylr0IeLRlszweblUfR1w/VG2mckGLkzg9v/AHBZ0YC5Wm9lq2NRbosFlltZpt3KbSEcox7HHBcGbAO7jyf4SSlZyZc3PS6CiQgaaybQxzuwJWoaEeUkjnNRIZHkk3JKq9Hp1Wi/RUAPIS2K2bajDB0WGWCqim0rU6GTGfJ9aSCwnjcJsm1ZzeRHVjKonILuZcveN52fX1Hf/wDVqdHVhzVpic/B5mm2h32VNM6k0/YSw3L8zyLtsO5Q2kLLJCPs940BG7R1H5SRfsaLtWC+VqNC+H0VxchMxGzFfRgBLdBF2Zy1WaJQ3odlVflGjM0eUR7XOecAsTyzHKS4eV37LU2jph5DWmBX5UkB2sQnUjo+eD9l/D8r23efgI5k5+RFdFKHKUnUgJuaG+eCGDCcEZDvy7ukc7IZM7lpBVIc4rZtwkuPisF+/wDKpB+mdfj5NcWKrJC1M4nWbWykoSChly/hBPnkG3QHqsk0iGbMoql2NIFuFI4G7MoAiAKmKx6ongditXZTE6kjnURs7dVZ6Ido6oWSiNF8VLbLGZxAmJTDdCGigjkqK5c7oBb7p56iR8iX40NyicREAYsgCIA57mSAiodfqU8ej08buCMYfSgkXTpBJsaI2NaFjI7AmM1Iud1MtFAvBwXTtt3V8Zs9I6UFznlmUARAEQBhAHl0gHJA+VtMZRb6RGyA8EH5RTQOLXaPRWGA6pwSF5uWb+mybk0WjnnE9U2DQs3Dd/XdHJhLyJsvpSBlAEugCIAwUAImZsLdG8vA8pVI7VHo4silH+QTFVELaKmx9eUUZRKOnfM4NAumqtsG1HbOgYRQCGMNHPU+qnOVnn5cnNl5ISIgCIAwgAJmTC/Fbqb9Q/cLU6Z1ePkS/FinHMWHfZVOxo3y4obcrGjOIKnkc87LFE0b8p4MWDxHjzHgJpSpUjlz5f8AihnUTjIgCIAiAFzMmP8AheRn1dT2VYQ9s6sGHltifJWyPNy4n5TuX0diSRIqyRm4cfuhTNYz4BmTUQyU+zv5WSgpbRz5fHTVx7GsFQOBmUAVcQrmxN1O+B3TRVlMeNzdITsQzLI+4b5R6KqSR3wwRiUY8WmG+o/dHIfivoYsDzGXEMk68H+VjgmrRz5fHTVxGZROE8yRBws4AjsUGptdAaqyxC43F2+ybmzoj5Ml2Vo8oRg3LiR2Tcxv9V9IOUdCyIWY235SuTZCeSU+ywsEK1dWsibqebBCVjwxubpCtV5yJNo2i3cqigvZ1x8aK7PEOapb7gEey3jE14IUH8Nxxkmx8pSuH0QyeO1uIUc4DkpDnSYLq6WmkPmLb+hCZKSOmMs0V0U35TiO4cbfBW82uxv9U12i7h+AxRbgXPcrHNk555SCiUgDMRx2KLYm57Bao2Xx+NKSsGDOLL/Sbe6f40V/0n8hnD8Wjm+k79jylljaIZMMoF9IROWYhIZJXE9SV0PSPWiqRZpqW6UGzM9JYIMTB7m2K2IyOkYFKXQMJ7JMi/I8/wAhVkCF1MgIeY60ySkD6RsFZKkenhhxiVqOgv0WMowhJhg0rBbBD2aHXCaLHTOhYXNriY70STVSPMzx4zaLaQkRAEQBhAHm60ajnuda8um0X2b09U8dI9DBFRgB6WO6LKsJNg2WmGxx8Mais5ejUa6jGJJG2LjbsmsOMY9IH6nX5KFIawtg+PyROAcbt7H/AAn1LTJTxRmtj/TzB7Q4cEKEo8XR50o8XQGzPi/hN0t+o/sFiVnT42Hl+TEfS6Q3PJVDtbLH/wAYbXQzE0V4ZHRPBGxBVISNq+zo9BW+JAJOtv3CjljxejzZY6yUItZSlkrge6s9o74O1ZdpZ2jlIY0ZqpweEGKIIkbd1gmSKI6NhEGiFjTzZSm7kebnlym2b6g2Y72KVCQ/ZHNi67zfurM9YYsNslEkEahossZKLYr17fMmii6HTAo9MLQUmR7PO8l3kCCQgRAFaurmRC7zZalZTHilN6FyqzeL+Ru3qqKKOuPixXbNtHmkONi2yHFGPxl6Yu5mhDpS8dd1keqLwVRoGU79KKHoIw1C0U845LfSPRLHsaKK9HFcLWARpcK1cIukK3QMr4tJstixo7HXJc5dBY9CmzemcXlR/JMVcy1BdO6/Q2U49HbCPGCNuEMBITmMaImDTYhY0Sd+hbx2mAOyyHZePQy5ZF6Yj3TZziz6yJgjMUjZHXZyNj6oX49l8MHGOwCSRygs0ZuSigoP5doG6w6TY9B6ovWiWaTjD8RyUjzDDhcEd0AnTs5vi9KYpXC3X9lbtWevCXKNmykr7JTWi2cX2RQvEmE0pnk9OSfRN+pmSahGx5Y2wAHRRbs8pu3Z6WGHl7rAk9EGpW6ObY9iDpZTvtwB6KqVI9aEFCNI001CTuizSx/pS1AFsAPFncpWqCjTU5ckI1MGoeiZNexfkinTK8ODz3+g/ZNo3lH7N+JYPIGh5bsOUmrCM4vSYMhm0lax0gtSYtoB9kNaoWUbA9fPrddEYmrQ85OpiyC5/uN/hNl9I4fJlcqFXNNMWTu22O4+VOJ245coJmrC6nSU5rQxNxFtkrF4AWrnMjrBNCOynoecGpvDia3ra5+UuR2zy88uUzn9LIS6yo9npjEzDvLc2KWibmro2MpLDZoCGg5IFTyFsl+xTR0PHY6YfPrja70UpqmeXmhwm0WUhIoYphbJm789CnjKi2LM8b/gUanLErT5RcdwqJxZ3x8iDXZYw/K8hN3+UfujlFCz8iEetjZQ0TYm6Wj57qUpNnBkyym7ZaSkyIAr17SY3gf8T+FqKYnU0cv4fv3Vj1xlw2VpsEtCNM91sYuVhiA1S7TwmTGGnKc5cx1+iMi0jj8tdMPKRxniWMOBB3BQNGTTtCbi+VHAl0W47dVRS+z0MfkxlqWgK7Bp+NDvsmSTLc4/YYwTKziQ6XYdupWuSj0Qy+QoqkOQLWgDYAKW3s4alLZQxfDGVDbXGocFG0WxZZYntaEitwKaI/SSO43CdNM74ZIz2mSmo5nbBp+yZI1yS7GjAsB0HXJz0CyUktI482dVxiMYCicTOX4c8B4urntUOtNMHNshHNOLi7NwkA5Q2Jxb6FXF5Q6Q2RE6oR0N2XW2hCnk7ODy/wDcCamcpEARAEQBEARAEQBghACLmbBXMeXsF2nf2VYuz1cGZTjT7BVJVlpTNFuJbkxG6WgooySF5sAmjE2h5yzRGOK7uXb2WZH6PO8rJydL0GApHKZWGEWmnlaaLuYMf8PyM+rv2WxR3YPGTXKQqS1srzck/dUO1JLo2U9bLGbgkLeQNJ6aGzAcb8Xyv+rv3WShq0cGfx1H8oBzSOykclsyAgw9BKYcnb9S6D2/Y14T9KUTIWajhaLHsWZ/q+UyKofsH/2Weyjk7PL8r/dZdSHORAEQBEARAEQBEAYQBWxH/bd7JkWw/ujm1b9S6V0euaBwk9mhLBf9wJxJdHRW8Bcr7PGfZlBhlYYZQB4ctQyOaY1/uu91SPR7a/VEpuExjNlQlGLGAf7rfdVj0Jk/Rj+FzHjMyEGMysM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hQXGBcXGBQXFBQXFxgVFBgXFxUUFBQYHCggGBolHBQUITEhJSkrLi4uFx8zODMsNygtLiwBCgoKDg0OGxAQGywkICQsLCwsLCwsLCwsLCwsLCwsLCwsLCwsLCwsLCwsLCwsLCwsLCwsLCwsLCwsLCwsLCwsLP/AABEIANkA6AMBEQACEQEDEQH/xAAcAAACAgMBAQAAAAAAAAAAAAAFBgAEAQMHAgj/xAA4EAABAwIFAgUDAwMDBAMAAAABAAIDBBEFBhIhMUFREyJhcYEykbEHodEjQsEUM1IkYvDxFXLh/8QAGgEAAwEBAQEAAAAAAAAAAAAAAAIDAQQFBv/EACwRAAICAgICAgIBAwQDAAAAAAABAhEDIRIxBEETUSIyYXGR0RQzQoEFI/D/2gAMAwEAAhEDEQA/ADEkqc6A1lOh8SUE8N3WvSCWlY/qZzkQBEARAFLGKzwonO68D3K2KthV6OdOkdK/c3JKs2XSSGygwFoaLi5XO22K5lDG8LDPM3ZNCT6BOyzlTEjq8Nx2PHuqT2hZRrYGzJRGKcm3lO4+VOL1TKJ2jxT1NgnEcTzUVN0GqIdyhh5uZCOOPdZJ+gm6VDakJEQBEAAccx3w/Kzd3U9k0V7YyjYs1WKzO31FUUkh/jiXMNzS5vllGpvfqhwhMV42txD7cNpqgaw0G/bb7rneJwdWCyy6ZvgwKBm4YPndFP7B5Gwi0W2CaqEsygCIAiAIgCIA53huWZZCC4aW9ym5L0dTcY9jzh1AyFmlo9z1KUhObkW0CEQBLoCyIAC5uH/Tn3H+U0exofsItC+zgU6LMe6LFmad+bJXEg07BuNYhrFhsEcRooX6GQiVpbzcJov7KNaOgV9A2Ztnj56hRa+iUZULs2UzfyuFkcpfRTnE20OVQDd7r+gW8mxXkS6GOKMMAAFgEURct7M+M3/kPuFvFm2jYCsNNNZLoY53YFYzUrOd6tbyT3VGXqkGqTDw4JGhHIHYnQBqItjxZeyhWESeH0P5Vn+USeWPsciVEmAcSzOyMkNGojr0TqH2MoNgwZxdf6RZOoRGeJ/YcwrHY5tvpd2WSx1tE2nHsLKQFavrWxMLnnb8nsEGpN9CViGa5XE6PKPRVXFFViXsflIiRAGCbboMsUsZzISSyLYd+pV4xUVbHjj5bYE/18t76j9ym+Qr8cfoL4PmJ4cGyG4PfosajIR4/oaK6nEsTm9HDY/hc/QidOzmdZTuieWuFrFUTT2dPaNsNcR1RYrieZ626ASov5XpDJM09Bufha9IyWkdEUiBhBhpq6lsbS5x2C3swQ8WzDJI4hp0t7BVVRLRxr2DhK/m5+6PkY/FBPC8fkiIDjdvUFNcZdiPGu0ONTIJadzm/wBzbj+FzzXEWOpbOf08lnb91RF5IZsNqxZDRJoq4vUApKGia8qRapr9t0/UTcnQSzhihYBG07nc+3ZJHsWEb2J8UJdumbKlh1AUlm2aW6ozcbWVYToxqx+y7iXjR7/UOUZYpbRzNcXQs52rS6XQOG/lSg+2XhGkLzI0DnT2YvCTYPCp8Ujk2XGuBFwbhI1XZgKzNWeHCbcu2TQVs1K3QkYfDrdumkzqGA4UNuxU9i8gTidD4ZuE0WzU7GrK1YXxWPLfwtyL2RyRpljF8HZON9ndHfypddBCfEVKnKEoPlsR7reZbnFmaTKEhPnsAt5g5xQ4YZhzIW6Wj3PdZbfZCUnIuIFK1dXMiF3H2HVNGLYb9CTj2OOlNhs0dP5T0olYQrbBDHDqEj2ULscIIu3cJeuwKtSxMgsbclVOqNzD0/BT5VaslNU7AOYsLdFKSB5SbgqUJemWi+SspRVhCoLxMukc82FysGSHXK+HGKO7h5nfhEmRyO3Qo5nkLqh9+9vgJYdFlpFrCKe9lojYwSUQskaMUhdxWnteyIlUXsjmz3j0/wAq8ncCWVFHM8H/AFDieLrmg9FV+qKEbm9rp6YHkxOCv8jMCuA4w+N4ad2nkJnU1snKFhXPLSYmOHF/ypY3ToSC/IX8FfYha1ZZobA8aQeywkCcVkaQVlDovZNZZr/hbN6My9IZFMiRAEQBEAa55Q1pceALoA59iGIOmkJPwFaqWi8Y0ipLTm6RjJkDUoHqCXQfRb2gPNad9uCiKNG3JlKWxuef7uPhNN6olle6D88DXizgCPVSasmpNdAafK0LjcXHohcl7K/N9ouUGCxRbgXPcrd+xZZGwigmIGbaUtnLuh3WY36OqLuJjC6sBVonJBo4iCFjQJAermDilSKIv4TKIfPbkWW36FmrQExicySFx6lKlQ66NULRZDYDXHhwd02Cdk7AOJ0vhvuE8GOnYzeH/qKQjrbb3CSWpWSl+M7EiJxY6xTtFmGIsQ2tdYI4mreQ2G6OjUhwwSj8KOx5O5SSdkckrYQSiEQBEARAAzMjrU7/AI/K1doaH7I53SP8yqdDGinja9m/KSSIW0wJWR6XFYWTTKcr0I0P4Bg/jAOd9IPPdDdMyU1EdIow0AAWA6JTnbt2e0GEQBEARAAzHcKE7Lf3Dj+EjtO0Vxz49iDPSvhcQ4EWVIyTL0YdWFMZRYw2jkmd5QfdNpA9LYw47RiGAb733Ub/ACFxy5MVmS3T0MzZZKB0ABrQT8qnZBsUcdqQ42TxVMpAZ8tREQNv13U8jtiZezRi+XWSnU3yu/YpVJoIZK0wQ3LEgPS3ut5lecfstVBZSNF7F56f5KIxc3/AnLlqIu1uPTPN9ZA7DhXUox0kasaMUuPzMN9ZPod0ck+0DxRY54FjrZxY7P7d/ZTnCtolKDiGVIQiAKmLU/iQvb1I29wg2LpnLXgscQdiFSzqaLcFeQmtE3GzE9XqStmxjRoiu5wA6oih6OnYRTeHExvW2/uUsnbOabtlxKKeXvAFybAdUAAq3NDGmzRq9eiooL2UWJsrxZub1Z9im+OP2b8TDWH4pHKPKd+x5SSg4k3FrsupDCvV0jHjzgEdz/KXih4zlHoDupaJp3LfvdOoSKc5sJUFTDbTEW+w2WuEkSlfs05kozLA4Dkbj4U5a2UwyqRzMOLTYqheSN4mWAHJ8bJbZXSRLhs1YTQPnkHa9yfRDlQ+oqzoEbA0ADgbLnOVu3Z6QYaqmXQxzj0BK1AcuxCodLI5xN7lXk6VI64x4ozFSEqRrNklFbosCzVTyujeCDYgqsH6BnTcNqfEja/uN/fqpTVOjlkqdFlKKRACnmbLheTJEN+rf8hCdF4ZFVMUZaN7TYtI+E5ajMFFI82a0n4QYOGXMteGRJLz0b/KHL0iU8npDSkIEQAnZrxcl3htOw59SnivZ0Y4UrF+mo3SHZa2VZdfgbwLpOZlo00b3RPB3BBVYyBpNHQaarDoxITta5+OVOSpnK47oSMfx90ji1ps3tfn3TJUdEMaQGjhc7utc2UN4hezcEhbHIY1Y4ZaxvxB4b/q6HujJBNWjmnCtmnHcqCRxfGbOPI6fC5lcSsMyqpC3JlqoafoJ9k6kitxfsaKfKbAbuddPzZF5l6Qep6ZsYs0WCQjKTl2C8WzDHAQHkC66cXjPJ0Ttt0glQVjZWB7DcFRyY3B0zUa8YbeF49Eq7Hj2jn1ND5t1VnWxooKFpakZJmuvpQOFgJitXt3TxKIeMpOvTj0JWZOyGZVINKZIiAIgDw6Jp5APwFlG2yMiA4AHsEUDbZ7WmEQBhx2QBy/EHapT6kp4nbqhuwKmaGhDJSYXmjCWhYsUsahAk26ogXW0XqmUtoyB1ICJO5IRL8xVoYtTt05Ruh0w/C26RcJWiLnsziFAwNSOxouxbpvJKCO6vjfoeStHQ2m4Ck+ziMrAIgCIA5hn/BZXT62i7Ta3PPUWXreJmio0y3juMbsYsg08rIbPBAvsCeFDzJRk9C5WnK0Nb23BB4Oy4CaEPFqQwyHt0KrF2difJGynxOwtda0ZxPFViN+qygSBRBkdYC5K1IdI6LhFJ4UTW9eT7lTk7ZyZJcpGyvr44Wa5XtY24GpxsLnYBbCEpuoq2II+PfqvSwPdGxrpXscAdP026uDutl3Yv8Ax05pOTpDxxTl0itXfqWdcDomf0ZGPJ1ENcHj6RY72Tx8GKUlJ7XVDfDIWsGzXNHoqJJiHSyuD6fxNQaH7MI7DquqeGMv/XFWku6GWLW1sYMV/VQU2ppZ4r4wNRBsDcgCx+Vyw8GM93SMli/FyQ3ZMzbFiMRkiDmlp0ua7kHnnquXyvFlgaTdpkmmuxhXKYQoA5tj9IY5ne9x7JoPR3L8lYRwXGQBYqjROSC0uMstyEjTFURbqakyPuOqaKLJDPV0JNGW281tVlKfdkYyXyCNSy6HqqaLtDnQYy3Shog4mmtrtW6UeMQTTQl8rfdPDQ70joDRsos4TKAIUAB8RzFFFtfUfTj7qscTfY8cbYMbm5jjZ0eyf40umU+F0HMOxOKTZhAP/FTlCS2TlBovqYhWrqFkrdLx89QjroeE3HoWKvKzwfIQR+6dT+zoWWL7NEOWJSd9h7reaNeSC9jDhOBMh3+p3ft7JXJsjPLekE5ZA0FziA0C5JNgAOSSsSvSInzp+omapK+ZlmaYmPcxoL7sdY7PI9bL3fHwrBHvbX0dWDHJU6FhlM1koeXh17ue0+Vt7/SLndWjypnQsajJybZMTrtbhKTuTYNHDWjoFSC4LiDklsr1zSXB4OzrbX4K2EmvxYuRPld6LE1RG7y6tRaAC/8Ai6VW9jwyRdpehvyFmI0xsJiIw4OkGnygd791PNiU1tf0J5YqVv6O44PmCGpAMbr6hdp6OA5Le4Xh5fHnj7OGvYVUDAdjGFNnbvs4cH+Vn8orjycdehExDBZYz9Jt3CeMzqtS6NVPhsz/AKWOKbkvZrSXY1Zfy6WEPl56N/lY5/Rz5Mi6QzEJOznEnMWXDqL49xzbssTa0zshkUlTF6HW02IKsnYzQepoiW3ckkwLdJiUcRva5TKIsot6LTM2tvuz91vxr7J/B/IYocTjlHlO/Y8pZQaJSg4gfNuLaB4bTuef4T44+2PihbsTo6dzymlI6uje7C3AXScjDVTTOjcDuLFOpBR0nC6rxY2u69fdRmqZyZI8ZUW0pMiAIgCIAA53q2xUkjpLeERpkBvctcCLN9eFfx4uWRJd+h4K2fNmIinfL/RbIyIHcX1HT39Ouy91RyRX5O2d6ja/wCpntLCLeYHZ1+LdFsr7TJTalCn6NdK5pFtVjfnpvymjsTDOHDjew5jkLIWxMuDsHFw32cL3/dLCTlJt6LynGKTYIdAwN1tO1+DytScXRNRxqPKP9SxQ4npY4abh3IPBTuKlRsM6lG6Op5MxuJtJTu1eG9jy3S3d5be+lo7brj8jFJ5X7TRL00kdjoqpsrA9hu0/+Ee68ScHB0znap0b0ph4lcACXWsOboNV+hYxDODGEtjbf14H2VFj+y6wt/swRJnaW/DbdrJqgN8MQ3hOaWzeU+V37IeP2iThxCXiFT7Es9ijjcblous410PyYvZmrWtd4bBa3PuiK9nRjTq2L9y5NY9FuOgJRYHmzozcXCaM6NpM84xJrnd7qnSJ41+KD2E0jSApPsJBKtoQ1qzsnGdidiUVnJ0WiOGUb+Bv3S5CHkdoOKZzkQBEARACl+pkETqKQykgMBcAOb2tx15XV4jksi4lcLado+d9Glj9D2uDu3bm9170nbSaO9U4txfYOjYAJAWhz+lnbAd7deim7IJVy6cjY2GJsN3A699ulzxcpZ/j0CxwhjucQeZy7boBZZHJ9nM5uWktIuAawyMAHTfg7nruq2ls6OClUNOixSPc5wtG1w+m3FtWwK1UPzl6S/wPWHYkKPVQSxR63WdFUAF39R5FgbcLmcPn/ODdr1/BOWRqf8M63+n9FPDC+OofreHagQ2zbO3s3uvN8ucJtOKojl7saVxkhSzriRFomn1d/gJo/Z1YIasTGQkrbssz3JRFYJZVALCCFSEqZtWdIy9UeNC13Xg/CMipnLKNOgzGxTbFZzzMRPjvv3WR6O+P6o8YfynQshpw+MELGhGyljMQsk6KRYvYoNE7v/sfyuntC49xCNDiVuqQ1ouVGOFwtdFCKHsCPlMj7DqVqKRidEwqm8OJrett/cqUnbOPLK5FtKTIgCIAiAOQfrBi0wqRDHosIT5SfMRL5XEjpa3Vep4UI/G5O+zr8eNpnHaenuJPDY58TW3cd/Kdhe44F12udKm/6DRikmofr7/qaoqMs8z2kE2LB0cDxv2TQdv+TMWHjcmt+tnqVpe4MbcAkX7b/wDtNOFj5eUmor/s8GiEb3tk07XYN9weQ4Bc8YNrRFYoptSarpfZuoGaGOLSx7nXbax1NHUjsqcXVP8AuUw41G2nZnBZvC1u2LtgAdwdwdx14VFFtUxcGOrbexpyxXGqxBj57AtJLAGttqFtLN0kofHjfAo+mqPonCJtcYJFjwV4WVU9HHPsvKQhznMwJqH37po9HoQ1FEw2jumEkX6ilACxirYAroBdCRVDjkdloXe6fL0jmz9jKokBSzjhZJ8Ro91idOjt8eVx4i1SuIKqikkHKWodbZDFo14hMSEpqQTzPl0ynXH9XUd/UJoTrTOfDlS0xLqKWWI2e0j3Cpp9HV30eoI3v2AKygoc8u5e0ESSc9B/KSUvSOfLlS1EZlM5TXUTtY0ucbALUrNSbdIWa3NwBtG2/qVVY0uzojg+zTT5udfzNFlvCI3wRGXD8QZK27T7jqFOUHE5543Hs5p+uOBzyMZPTsFmgtmcLa9NxoFuo3K7PByRjJxl76+hscp9RdHLKcywNlbcNa6PzQOuLkcmTb367r0JcXur3pnbKHddV1/IKjxHUf6gPkadLQPKO1/+3dUTVaEhm9S0wrl9h8RkjASwEB+19ydncbN9Vs2qcX/0Vu0muijmagEMzifNrc4hwN+u4ulxS5Ro55rHCpVtgqOqLXeW4vt63T2uhPmcZUv/AJm8Rm1990yaOhRdWEIXtaGGPVr1A39ewTxTct9FHSifS+TKJ8VM0SvL3HzXcLEA8BfPeXNSyaXR52Rpy0esRzGyN2lvmP7KKiUhgb2xPxaqLpC4jndEdHSo0jZRV2lNYrjZ7qa5YCiDbukcABclbFD9HSMEovCha088n3KWcrZw5JcpWX0hM8yMBFiLgoas1Np2hYxbC4ovPf4Qm+jtx5HPsCvxQDYNTcSnE3UdS2U6XbeqZQ+g6PEebpgbncdrKvGBP4Y0GqLMkM3llaB7i4SPF7RN4mtxYep6WNu7GtHqAFJ2QlOXTZYWCGHOtygBKzRifiO0NPlH7lWiuKOzDClbAcdPdZZWz26mWIyyxhVa6KQEH3HcKi2qZripKjoVmyM3ALXDg7hQemcDuLOU/qTkqpeJZYgZ9Thpj2uIza7OOAQvR8XPj1GWvtnTjzLi1239irNQ09IxkMhbC97Q6Qub4jnA/VG09LELpqWVtx2l16/7LKUV0LNZiDqMyMgeXxm7NZb9THWPtsntSS+RbFyPhC/5NUbHVFO6ZwboicLXO523FuvRU5xjJfybGcckba1/g1T0usCRrAS8Wa7UNiObC+62lF0NJRl+cav7LVTgE4ZHLYvD/JpaCSHDaxsiOWDm49Gt07bOrfp1+m4iImqRcixZGbWB51e64vK87XCH9zmy5fSGzNeN6P6TDY9T/heZFe2GHH/yYnsBJums6QmKbW3sQkejOilJRvHRamjaQQosAllF7WHcprSElOMexqwXAGQ+Y+Z/ft7JXL6ObJmctIMpCBEAaK6pEbHPPQIHxw5So5xiGIvleST1VEjv4pKkYZHtwhgaJHEcIi6NRcfhZtey2zLKMsBaUybQJj3lKrL4tJ/t/CXJ9nN5MVaZfxbEmwMueeg7pYx5MjCDkxOqMZklJubDsOE7pdHasaj0DWNuVjY5ahNliFassTEWQKCpT5k0ex0dJwof0Y7/APEJJ/szhy/uy2kJi1mXJFLWHXJGPEDC1rrkWvc8D1Kvi8nJjVRZWOVp7OTVP6bSxk0z36nvY6QSWf4bXMvpb7WXovy4zXKuv7nTCVxe+wVSZNY+i8YTOjDHFhb4biXPOxLR2OwT5MrjNRSu19hHioqKBOHZGrpjD4UDnM1Ea7ANHmuXOv8A+bJ/nhB/lKtEcuPhxS9Hasifp4aIufLO6VxdcNFwwdeO+64PI81ZIqMUK8m3XsfHmwJ7D8LgJLbOU4lNrmc49SVXpHpVSL1FGLLBWXHusNlhhXMx4TJIdDvgTSIW3S5KvRw5v2L2od0tE6Z6WGEQAvZ1mIhAHUoXZ1eKttiPTcqqR0MYaWmBahom2Dq+CyUpFjNK9ulMkTYvYgBdbQ8Q7kyM2efZZkeifk/qkBcz1WudwvsNvsmWojYY1EqUsfRIyjIYtJ3WGvoy5yDKPD5dlplbM4bSOlkDR3Tx1tmukrZ0qGPS0N7AD7KLds82Tt2e1hgHxvHGwjSN3/j3Txjey+LDy2xRqMbmed3FPSOyMIroqCteNr/CLGDuA5jLSGSfT+EcVLohkwqStdjkx4IuDcFSao4mmtGJG3BHcLATpnKMRiLJXA9CVTtHpraNsFTZBlFls90GUXI7NGorDUjFdjchsGnS0dAtVIxY12VI6uQ/3H7lPyGpF+kx2WMjckdijT7EljjLscMMr2zM1DnqFOcOJxZMfBlfMVF4sJA5G4U3rZTx5qMqfs5uCWusVZHcwnTV1lrJuJKibUsoZaIysPdMZRG3eQAtNSHnBKHwo7dTuVKbtnFnnylr0IeLRlszweblUfR1w/VG2mckGLkzg9v/AHBZ0YC5Wm9lq2NRbosFlltZpt3KbSEcox7HHBcGbAO7jyf4SSlZyZc3PS6CiQgaaybQxzuwJWoaEeUkjnNRIZHkk3JKq9Hp1Wi/RUAPIS2K2bajDB0WGWCqim0rU6GTGfJ9aSCwnjcJsm1ZzeRHVjKonILuZcveN52fX1Hf/wDVqdHVhzVpic/B5mm2h32VNM6k0/YSw3L8zyLtsO5Q2kLLJCPs940BG7R1H5SRfsaLtWC+VqNC+H0VxchMxGzFfRgBLdBF2Zy1WaJQ3odlVflGjM0eUR7XOecAsTyzHKS4eV37LU2jph5DWmBX5UkB2sQnUjo+eD9l/D8r23efgI5k5+RFdFKHKUnUgJuaG+eCGDCcEZDvy7ukc7IZM7lpBVIc4rZtwkuPisF+/wDKpB+mdfj5NcWKrJC1M4nWbWykoSChly/hBPnkG3QHqsk0iGbMoql2NIFuFI4G7MoAiAKmKx6ongditXZTE6kjnURs7dVZ6Ido6oWSiNF8VLbLGZxAmJTDdCGigjkqK5c7oBb7p56iR8iX40NyicREAYsgCIA57mSAiodfqU8ej08buCMYfSgkXTpBJsaI2NaFjI7AmM1Iud1MtFAvBwXTtt3V8Zs9I6UFznlmUARAEQBhAHl0gHJA+VtMZRb6RGyA8EH5RTQOLXaPRWGA6pwSF5uWb+mybk0WjnnE9U2DQs3Dd/XdHJhLyJsvpSBlAEugCIAwUAImZsLdG8vA8pVI7VHo4silH+QTFVELaKmx9eUUZRKOnfM4NAumqtsG1HbOgYRQCGMNHPU+qnOVnn5cnNl5ISIgCIAwgAJmTC/Fbqb9Q/cLU6Z1ePkS/FinHMWHfZVOxo3y4obcrGjOIKnkc87LFE0b8p4MWDxHjzHgJpSpUjlz5f8AihnUTjIgCIAiAFzMmP8AheRn1dT2VYQ9s6sGHltifJWyPNy4n5TuX0diSRIqyRm4cfuhTNYz4BmTUQyU+zv5WSgpbRz5fHTVx7GsFQOBmUAVcQrmxN1O+B3TRVlMeNzdITsQzLI+4b5R6KqSR3wwRiUY8WmG+o/dHIfivoYsDzGXEMk68H+VjgmrRz5fHTVxGZROE8yRBws4AjsUGptdAaqyxC43F2+ybmzoj5Ml2Vo8oRg3LiR2Tcxv9V9IOUdCyIWY235SuTZCeSU+ywsEK1dWsibqebBCVjwxubpCtV5yJNo2i3cqigvZ1x8aK7PEOapb7gEey3jE14IUH8Nxxkmx8pSuH0QyeO1uIUc4DkpDnSYLq6WmkPmLb+hCZKSOmMs0V0U35TiO4cbfBW82uxv9U12i7h+AxRbgXPcrHNk555SCiUgDMRx2KLYm57Bao2Xx+NKSsGDOLL/Sbe6f40V/0n8hnD8Wjm+k79jylljaIZMMoF9IROWYhIZJXE9SV0PSPWiqRZpqW6UGzM9JYIMTB7m2K2IyOkYFKXQMJ7JMi/I8/wAhVkCF1MgIeY60ySkD6RsFZKkenhhxiVqOgv0WMowhJhg0rBbBD2aHXCaLHTOhYXNriY70STVSPMzx4zaLaQkRAEQBhAHm60ajnuda8um0X2b09U8dI9DBFRgB6WO6LKsJNg2WmGxx8Mais5ejUa6jGJJG2LjbsmsOMY9IH6nX5KFIawtg+PyROAcbt7H/AAn1LTJTxRmtj/TzB7Q4cEKEo8XR50o8XQGzPi/hN0t+o/sFiVnT42Hl+TEfS6Q3PJVDtbLH/wAYbXQzE0V4ZHRPBGxBVISNq+zo9BW+JAJOtv3CjljxejzZY6yUItZSlkrge6s9o74O1ZdpZ2jlIY0ZqpweEGKIIkbd1gmSKI6NhEGiFjTzZSm7kebnlym2b6g2Y72KVCQ/ZHNi67zfurM9YYsNslEkEahossZKLYr17fMmii6HTAo9MLQUmR7PO8l3kCCQgRAFaurmRC7zZalZTHilN6FyqzeL+Ru3qqKKOuPixXbNtHmkONi2yHFGPxl6Yu5mhDpS8dd1keqLwVRoGU79KKHoIw1C0U845LfSPRLHsaKK9HFcLWARpcK1cIukK3QMr4tJstixo7HXJc5dBY9CmzemcXlR/JMVcy1BdO6/Q2U49HbCPGCNuEMBITmMaImDTYhY0Sd+hbx2mAOyyHZePQy5ZF6Yj3TZziz6yJgjMUjZHXZyNj6oX49l8MHGOwCSRygs0ZuSigoP5doG6w6TY9B6ovWiWaTjD8RyUjzDDhcEd0AnTs5vi9KYpXC3X9lbtWevCXKNmykr7JTWi2cX2RQvEmE0pnk9OSfRN+pmSahGx5Y2wAHRRbs8pu3Z6WGHl7rAk9EGpW6ObY9iDpZTvtwB6KqVI9aEFCNI001CTuizSx/pS1AFsAPFncpWqCjTU5ckI1MGoeiZNexfkinTK8ODz3+g/ZNo3lH7N+JYPIGh5bsOUmrCM4vSYMhm0lax0gtSYtoB9kNaoWUbA9fPrddEYmrQ85OpiyC5/uN/hNl9I4fJlcqFXNNMWTu22O4+VOJ245coJmrC6nSU5rQxNxFtkrF4AWrnMjrBNCOynoecGpvDia3ra5+UuR2zy88uUzn9LIS6yo9npjEzDvLc2KWibmro2MpLDZoCGg5IFTyFsl+xTR0PHY6YfPrja70UpqmeXmhwm0WUhIoYphbJm789CnjKi2LM8b/gUanLErT5RcdwqJxZ3x8iDXZYw/K8hN3+UfujlFCz8iEetjZQ0TYm6Wj57qUpNnBkyym7ZaSkyIAr17SY3gf8T+FqKYnU0cv4fv3Vj1xlw2VpsEtCNM91sYuVhiA1S7TwmTGGnKc5cx1+iMi0jj8tdMPKRxniWMOBB3BQNGTTtCbi+VHAl0W47dVRS+z0MfkxlqWgK7Bp+NDvsmSTLc4/YYwTKziQ6XYdupWuSj0Qy+QoqkOQLWgDYAKW3s4alLZQxfDGVDbXGocFG0WxZZYntaEitwKaI/SSO43CdNM74ZIz2mSmo5nbBp+yZI1yS7GjAsB0HXJz0CyUktI482dVxiMYCicTOX4c8B4urntUOtNMHNshHNOLi7NwkA5Q2Jxb6FXF5Q6Q2RE6oR0N2XW2hCnk7ODy/wDcCamcpEARAEQBEARAEQBghACLmbBXMeXsF2nf2VYuz1cGZTjT7BVJVlpTNFuJbkxG6WgooySF5sAmjE2h5yzRGOK7uXb2WZH6PO8rJydL0GApHKZWGEWmnlaaLuYMf8PyM+rv2WxR3YPGTXKQqS1srzck/dUO1JLo2U9bLGbgkLeQNJ6aGzAcb8Xyv+rv3WShq0cGfx1H8oBzSOykclsyAgw9BKYcnb9S6D2/Y14T9KUTIWajhaLHsWZ/q+UyKofsH/2Weyjk7PL8r/dZdSHORAEQBEARAEQBEAYQBWxH/bd7JkWw/ujm1b9S6V0euaBwk9mhLBf9wJxJdHRW8Bcr7PGfZlBhlYYZQB4ctQyOaY1/uu91SPR7a/VEpuExjNlQlGLGAf7rfdVj0Jk/Rj+FzHjMyEGMysMP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2" name="Picture 8" descr="https://encrypted-tbn3.gstatic.com/images?q=tbn:ANd9GcRfjuvhPxqNImIxOIKP8Nd49_C9NZ3Mp0WHRweccaLQmj2Bqwb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789040"/>
            <a:ext cx="20066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s://encrypted-tbn3.gstatic.com/images?q=tbn:ANd9GcTPOVWyGGLweRZmThTal7gZy5UuKqG0jSbi5IScsa-OAOYjL2u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3789040"/>
            <a:ext cx="2232248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s://encrypted-tbn0.gstatic.com/images?q=tbn:ANd9GcQwLpI2kKFKrvM21piVXxifv1uI9atAqatZy4-dTx9qScoma2L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89040"/>
            <a:ext cx="1752972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9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928992" cy="576064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Lymphocytes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58" y="908720"/>
            <a:ext cx="8928992" cy="4741987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About 25-35% of the blood cells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Small, spherical cells with large, round nucleus 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cytoplasm does not contain any granules.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nucleus occupies most of the volume of the cell, leaving only a thin rim of the cytoplasm around it .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098" name="Picture 2" descr="https://encrypted-tbn1.gstatic.com/images?q=tbn:ANd9GcRNkeAItbUN_kU3BgWGf2LUv3YYMQgngyDjjU1bL8zlBIabre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142" y="3717032"/>
            <a:ext cx="22955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1.gstatic.com/images?q=tbn:ANd9GcQIJZ-dQwjtWBtzj7iH5eG5US8emvCWJVL3ZcOprFMYowp_0M95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45" y="3717032"/>
            <a:ext cx="21431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encrypted-tbn3.gstatic.com/images?q=tbn:ANd9GcQSYqoMiBLBoJyeOai-vVAVKJSVMkJvi8fZKowOshc2aF1cOeo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7032"/>
            <a:ext cx="26384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03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od template">
  <a:themeElements>
    <a:clrScheme name="Blood Template">
      <a:dk1>
        <a:sysClr val="windowText" lastClr="000000"/>
      </a:dk1>
      <a:lt1>
        <a:sysClr val="window" lastClr="FFFFFF"/>
      </a:lt1>
      <a:dk2>
        <a:srgbClr val="CC0000"/>
      </a:dk2>
      <a:lt2>
        <a:srgbClr val="A6A6A6"/>
      </a:lt2>
      <a:accent1>
        <a:srgbClr val="CC0000"/>
      </a:accent1>
      <a:accent2>
        <a:srgbClr val="F43156"/>
      </a:accent2>
      <a:accent3>
        <a:srgbClr val="990723"/>
      </a:accent3>
      <a:accent4>
        <a:srgbClr val="0C0C0C"/>
      </a:accent4>
      <a:accent5>
        <a:srgbClr val="A6A6A6"/>
      </a:accent5>
      <a:accent6>
        <a:srgbClr val="CC0000"/>
      </a:accent6>
      <a:hlink>
        <a:srgbClr val="6B0518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Blood template</Template>
  <TotalTime>557</TotalTime>
  <Words>446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Blood template</vt:lpstr>
      <vt:lpstr>Total and Differential Leucocytic Count (TLC and DLC) </vt:lpstr>
      <vt:lpstr>Objectives</vt:lpstr>
      <vt:lpstr>Reagents and apparatus:</vt:lpstr>
      <vt:lpstr>Procedure</vt:lpstr>
      <vt:lpstr>PowerPoint Presentation</vt:lpstr>
      <vt:lpstr> Neutrophils </vt:lpstr>
      <vt:lpstr>Eosinophils</vt:lpstr>
      <vt:lpstr>Basophils</vt:lpstr>
      <vt:lpstr> Lymphocytes </vt:lpstr>
      <vt:lpstr>Monocytes</vt:lpstr>
      <vt:lpstr>Clinical Application</vt:lpstr>
      <vt:lpstr>PowerPoint Presentation</vt:lpstr>
      <vt:lpstr>Thank you</vt:lpstr>
    </vt:vector>
  </TitlesOfParts>
  <Company>m62 visualcommunications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Title Text Here</dc:title>
  <dc:creator>pynej</dc:creator>
  <cp:lastModifiedBy>Ola Helmi Mawlana</cp:lastModifiedBy>
  <cp:revision>126</cp:revision>
  <dcterms:created xsi:type="dcterms:W3CDTF">2011-11-28T20:19:15Z</dcterms:created>
  <dcterms:modified xsi:type="dcterms:W3CDTF">2016-10-13T10:04:17Z</dcterms:modified>
</cp:coreProperties>
</file>