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59" r:id="rId5"/>
    <p:sldId id="258" r:id="rId6"/>
    <p:sldId id="260" r:id="rId7"/>
    <p:sldId id="263" r:id="rId8"/>
    <p:sldId id="264" r:id="rId9"/>
    <p:sldId id="261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80"/>
  </p:normalViewPr>
  <p:slideViewPr>
    <p:cSldViewPr>
      <p:cViewPr>
        <p:scale>
          <a:sx n="100" d="100"/>
          <a:sy n="100" d="100"/>
        </p:scale>
        <p:origin x="944" y="6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1CE637D-E0DE-4AF6-B7C3-E1052B546E70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637D-E0DE-4AF6-B7C3-E1052B546E70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1CE637D-E0DE-4AF6-B7C3-E1052B546E70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637D-E0DE-4AF6-B7C3-E1052B546E70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637D-E0DE-4AF6-B7C3-E1052B546E70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1CE637D-E0DE-4AF6-B7C3-E1052B546E70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1CE637D-E0DE-4AF6-B7C3-E1052B546E70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637D-E0DE-4AF6-B7C3-E1052B546E70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637D-E0DE-4AF6-B7C3-E1052B546E70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637D-E0DE-4AF6-B7C3-E1052B546E70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1CE637D-E0DE-4AF6-B7C3-E1052B546E70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1CE637D-E0DE-4AF6-B7C3-E1052B546E70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8153400" cy="1828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 to anatomy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skeletal system: bone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19800"/>
            <a:ext cx="6705600" cy="716037"/>
          </a:xfrm>
        </p:spPr>
        <p:txBody>
          <a:bodyPr>
            <a:normAutofit fontScale="25000" lnSpcReduction="20000"/>
          </a:bodyPr>
          <a:lstStyle/>
          <a:p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Ahmed Fathalla Ibrahim </a:t>
            </a:r>
          </a:p>
          <a:p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BODY CAVITIES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589566"/>
            <a:ext cx="4572000" cy="503983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Ventral body cavity: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divided by diaphragm into: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Thoracic cavity: </a:t>
            </a:r>
            <a:r>
              <a:rPr lang="en-US" sz="2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superior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to diaphragm, contains heart &amp; lungs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Abdominal cavity: </a:t>
            </a:r>
            <a:r>
              <a:rPr lang="en-US" sz="2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inferior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to diaphragm, contains stomach, intestine, liver, urinary bladder, etc…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Dorsal body cavity: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divided into 2 parts </a:t>
            </a:r>
            <a:r>
              <a:rPr lang="en-US" sz="2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continuous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with each other: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Cranial cavity: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space inside skull, contains brain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Spinal cavity: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space inside vertebral column, contains spinal cord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Documents and Settings\user1\My Documents\My Pictures\TERMINOLOGY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409" y="2679111"/>
            <a:ext cx="4313391" cy="2654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SKELETAL SYSTEM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Includes: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Joints: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articulations between bones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Documents and Settings\user1\My Documents\My Pictures\skeleto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185" y="1589088"/>
            <a:ext cx="381303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FUNCTIONS OF BONE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Support: </a:t>
            </a:r>
            <a:r>
              <a:rPr lang="en-US" sz="32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the body organs</a:t>
            </a: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Protection: </a:t>
            </a:r>
            <a:r>
              <a:rPr lang="en-US" sz="32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soft body organs</a:t>
            </a: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Attachment :</a:t>
            </a:r>
            <a:r>
              <a:rPr lang="en-US" sz="32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muscles</a:t>
            </a: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Movement: </a:t>
            </a:r>
            <a:r>
              <a:rPr lang="en-US" sz="32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the body as a whole, or of the body parts</a:t>
            </a: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Storage: </a:t>
            </a:r>
            <a:r>
              <a:rPr lang="en-US" sz="32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fat and minerals e.g. calcium and phosphorus</a:t>
            </a: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Blood cell formation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CLASSIFICATION OF BONE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844900" y="1589566"/>
            <a:ext cx="3994299" cy="4963633"/>
          </a:xfrm>
        </p:spPr>
        <p:txBody>
          <a:bodyPr>
            <a:normAutofit fontScale="92500"/>
          </a:bodyPr>
          <a:lstStyle/>
          <a:p>
            <a:pPr>
              <a:buNone/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Bones are classified on the bases of their:</a:t>
            </a:r>
          </a:p>
          <a:p>
            <a:pPr>
              <a:defRPr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Shape: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long, short, flat, irregular</a:t>
            </a:r>
          </a:p>
          <a:p>
            <a:pPr>
              <a:defRPr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Structure: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compact, spongy</a:t>
            </a:r>
          </a:p>
          <a:p>
            <a:pPr>
              <a:defRPr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Development: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membrane, cartilage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170" name="Picture 2" descr="C:\Documents and Settings\user1\My Documents\My Pictures\BONE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384" y="2514600"/>
            <a:ext cx="4728324" cy="2743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SKELETON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648200" y="1589567"/>
            <a:ext cx="4267200" cy="4572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Formed of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206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bones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Divided into: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Axial skeleton: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bones forming the trunk (longitudinal axis) of body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Appendicular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skeleton: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bones forming the girdles &amp; limbs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Documents and Settings\user1\My Documents\My Pictures\BONE4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037" y="1589088"/>
            <a:ext cx="349332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AXIAL SKELETON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4901" y="1589566"/>
            <a:ext cx="3886200" cy="481123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SKULL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Consists of: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Cranium: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bones enclosing brain: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frontal, occipital, parietal, temporal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Facial bones: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bones of face: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maxilla, nasal, </a:t>
            </a:r>
            <a:r>
              <a:rPr lang="en-US" b="1" i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zygomatic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mandible</a:t>
            </a:r>
            <a:endParaRPr lang="en-US" b="1" i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Documents and Settings\user1\My Documents\My Pictures\bone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919" y="2659958"/>
            <a:ext cx="4763433" cy="2978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AXIAL SKELETON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19600" y="1589566"/>
            <a:ext cx="4419600" cy="503983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VERTEBRAL COLUMN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Number: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33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vertebrae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Functions: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protects spinal cord and supports the body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Formed of: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cervical vertebrae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thoracic vertebrae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lumbar vertebrae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sacral vertebrae fused to form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sacrum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coccygeal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vertebrae fused to form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coccyx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Documents and Settings\user1\My Documents\My Pictures\bone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59192"/>
            <a:ext cx="2674620" cy="4985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AXIAL SKELETON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4901" y="1589566"/>
            <a:ext cx="3886200" cy="511603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STERNUM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Has 3 parts: </a:t>
            </a:r>
            <a:r>
              <a:rPr lang="en-US" b="1" i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manubrium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body &amp; </a:t>
            </a:r>
            <a:r>
              <a:rPr lang="en-US" b="1" i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xiphoid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process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RIBS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Number: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 pairs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All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ribs articulate with vertebrae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Only upper 7 pairs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articulate with sternum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Documents and Settings\user1\My Documents\My Pictures\bone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285" y="1828801"/>
            <a:ext cx="4710459" cy="4597768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H="1">
            <a:off x="2209800" y="2743200"/>
            <a:ext cx="30480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209800" y="2819400"/>
            <a:ext cx="55626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209800" y="3352800"/>
            <a:ext cx="39624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APPENDICULAR SKELETON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4901" y="1589566"/>
            <a:ext cx="3886200" cy="503983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PECTORAL GIRDLE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Connects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upper limb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with axial skeleton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Formed of: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clavicle &amp; scapula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bones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 each side)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PELVIC GIRDLE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Connects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lower limb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with axial skeleton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Formed of: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hip bone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one bone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 each side)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C:\Documents and Settings\user1\My Documents\My Pictures\bone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2060448" cy="2377440"/>
          </a:xfrm>
          <a:prstGeom prst="rect">
            <a:avLst/>
          </a:prstGeom>
          <a:noFill/>
        </p:spPr>
      </p:pic>
      <p:pic>
        <p:nvPicPr>
          <p:cNvPr id="12291" name="Picture 3" descr="C:\Documents and Settings\user1\My Documents\My Pictures\bon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86200"/>
            <a:ext cx="4279900" cy="2530475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667000" y="1981200"/>
            <a:ext cx="4495800" cy="1295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286000" y="2895600"/>
            <a:ext cx="32766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276600" y="4648200"/>
            <a:ext cx="38862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APPENDICULAR SKELETON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89566"/>
            <a:ext cx="4267199" cy="503983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UPPER LIMB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 of arm: </a:t>
            </a:r>
            <a:r>
              <a:rPr lang="en-US" b="1" i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humerus</a:t>
            </a:r>
            <a:endParaRPr lang="en-US" b="1" i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forearm: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radius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(lateral) &amp;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ulna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(medial)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hand: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carpal bones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metacarpal bones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14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phalanges: 2 for thumb &amp; 3 for each of medial 4 fingers 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C:\Documents and Settings\user1\My Documents\My Pictures\bone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9658"/>
            <a:ext cx="3886200" cy="4530859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H="1">
            <a:off x="3733800" y="2362200"/>
            <a:ext cx="37338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886200" y="3124200"/>
            <a:ext cx="1143000" cy="1295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733800" y="3276600"/>
            <a:ext cx="4267200" cy="1295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 the end of the lecture, students should be able to: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Define the word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“Anatomy”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Enumerate the different anatomical fields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Describe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anatomical position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Describe different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anatomical terms of position &amp; movements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as well different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anatomical planes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Classify bones according to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shape, structure &amp; development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Enumerate different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both axial &amp;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appendicular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skeleton</a:t>
            </a: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APPENDICULAR SKELETON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810000" y="1524000"/>
            <a:ext cx="5181600" cy="5334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LOWER LIMB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 of thigh: </a:t>
            </a:r>
            <a:r>
              <a:rPr lang="en-US" sz="2800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femur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leg: </a:t>
            </a:r>
            <a:r>
              <a:rPr lang="en-US" sz="2800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fibula 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(lateral) &amp; </a:t>
            </a:r>
            <a:r>
              <a:rPr lang="en-US" sz="2800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tibia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(medial)</a:t>
            </a:r>
          </a:p>
          <a:p>
            <a:pPr>
              <a:buFont typeface="Wingdings" pitchFamily="2" charset="2"/>
              <a:buChar char="q"/>
            </a:pP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Patella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foot: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tarsal bones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metatarsal bones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14 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phalanges: 2 for big toe &amp; 3 for each of lateral 4 toes </a:t>
            </a:r>
          </a:p>
          <a:p>
            <a:endParaRPr lang="en-US" sz="2800" dirty="0"/>
          </a:p>
        </p:txBody>
      </p:sp>
      <p:pic>
        <p:nvPicPr>
          <p:cNvPr id="14338" name="Picture 2" descr="C:\Documents and Settings\user1\My Documents\My Pictures\bone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2676646" cy="4998936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H="1">
            <a:off x="2819400" y="2438400"/>
            <a:ext cx="40386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819400" y="2895600"/>
            <a:ext cx="4038600" cy="1981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667000" y="3429000"/>
            <a:ext cx="3810000" cy="1752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219200" y="3810000"/>
            <a:ext cx="2743200" cy="495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LONG BONES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191000" y="1589566"/>
            <a:ext cx="4540101" cy="511603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Formed of: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shaft (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diaphysis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composed of compact bone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Two ends (epiphysis):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composed of spongy bone 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region of contact between epiphysis &amp;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diaphysis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is called: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metaphysis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contains </a:t>
            </a:r>
            <a:r>
              <a:rPr lang="en-US" b="1" i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epiphyseal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plate of cartilage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responsible for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linear bone growth</a:t>
            </a: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C:\Documents and Settings\user1\My Documents\My Pictures\BONE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2396700" cy="5040312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457200" y="2209800"/>
            <a:ext cx="381000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3352800" y="4114800"/>
            <a:ext cx="533400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3352800" y="2057400"/>
            <a:ext cx="533400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3276600" y="6324600"/>
            <a:ext cx="457200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3429000" y="5943600"/>
            <a:ext cx="533400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QUESTION 1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Which one of the following bones is a bone of the axial skeleton?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Femur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Humerus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Scapula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Sternum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2971800" y="4267200"/>
            <a:ext cx="685800" cy="304800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Which one of the following bones is an example of an irregular bone?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Femur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Vertebra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Scapula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Sternum</a:t>
            </a:r>
          </a:p>
          <a:p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2971800" y="3276600"/>
            <a:ext cx="609600" cy="304800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Which one of the following planes divides the body into superior &amp; inferior parts?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Frontal (coronal) plane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Sagittal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(median) plane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Parasagittal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Paramedian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plane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Transverse plane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4343400" y="4267200"/>
            <a:ext cx="762000" cy="304800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1905000" y="2590800"/>
            <a:ext cx="56925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ANATOMY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534400" cy="44958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science which deals with the study of: 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structure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shape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of the body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body parts &amp; their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relationships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to one another</a:t>
            </a:r>
          </a:p>
          <a:p>
            <a:pPr marL="514350" indent="-514350">
              <a:buNone/>
            </a:pPr>
            <a:endParaRPr lang="en-US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ANATOMICAL SCIENCES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Gross Anatomy: 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Study of human body with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naked eye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Microscopic Anatomy (Histology): 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Study of fine structure (cells &amp; tissues) of the human body with the help of microscope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Developmental Anatomy ( Embryology)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Radiological Anatomy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Cross-sectional Anatomy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Applied Anatomy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Surgical Anatomy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ANATOMICAL POSITION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589566"/>
            <a:ext cx="5029200" cy="5039833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is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standard position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 which the body assume to describe its parts.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Body is erect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Arms hanging by the side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Palm facing forward</a:t>
            </a:r>
          </a:p>
          <a:p>
            <a:pPr algn="ctr">
              <a:buNone/>
            </a:pPr>
            <a:endParaRPr lang="en-US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Feet parallel</a:t>
            </a:r>
          </a:p>
        </p:txBody>
      </p:sp>
      <p:pic>
        <p:nvPicPr>
          <p:cNvPr id="1026" name="Picture 2" descr="C:\Documents and Settings\user1\My Documents\My Pictures\POSITION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946" y="1589088"/>
            <a:ext cx="2476053" cy="5116512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4267200" y="3276600"/>
            <a:ext cx="18288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81600" y="3810000"/>
            <a:ext cx="9906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724400" y="4419600"/>
            <a:ext cx="13716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191000" y="6096000"/>
            <a:ext cx="25908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ANATOMICAL TERMINOLOGY 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1\My Documents\My Pictures\terminology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1000" y="2514600"/>
            <a:ext cx="3701796" cy="3525795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038600" y="2438400"/>
            <a:ext cx="4876800" cy="4191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Superior (cranial):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near to head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Inferior (caudal):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away from head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 (ventral):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near to front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 (dorsal):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near to back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Medial: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near to median plane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Lateral: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away from median plane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Proximal: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near to trunk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Distal: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away from trunk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Superficial: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near to skin (surface)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Deep: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away from skin</a:t>
            </a:r>
            <a:endParaRPr lang="en-US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191000" y="1600200"/>
            <a:ext cx="4724400" cy="79248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TERMS OF POSITION</a:t>
            </a:r>
            <a:endParaRPr lang="en-US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ANATOMICAL TERMINOLOGY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3810000" y="2209800"/>
            <a:ext cx="5105400" cy="4495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Flexion: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approximation of 2 parts (decreasing the angle between 2 parts)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Extension: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straightening (increasing the angle between 2 parts)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Abduction: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away from median plane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Adduction: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toward median plane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 rotation: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rotation away from median plane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Medial rotation: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rotation toward median plane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Circumduction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combined movements of flexion, extension, abduction &amp; adduction</a:t>
            </a:r>
            <a:endParaRPr lang="en-US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114800" y="1600200"/>
            <a:ext cx="5029200" cy="64008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TERMS OF MOVEMENT</a:t>
            </a:r>
            <a:endParaRPr lang="en-US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user1\Desktop\terminology\terminlology 0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6" y="1971424"/>
            <a:ext cx="4033554" cy="412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ANATOMICAL PLANES &amp; SECTIONS</a:t>
            </a:r>
            <a:endParaRPr lang="en-US" dirty="0"/>
          </a:p>
        </p:txBody>
      </p:sp>
      <p:pic>
        <p:nvPicPr>
          <p:cNvPr id="4098" name="Picture 2" descr="C:\Documents and Settings\user1\My Documents\My Pictures\TERMINOLOGY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527" y="2057400"/>
            <a:ext cx="3891181" cy="3886200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3962400" y="1589566"/>
            <a:ext cx="4768701" cy="503983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Sagittal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(median):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divides the body into 2 equal halves (right &amp; left)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Parasagittal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paramedian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):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divides the body into 2 unequal parts (right &amp; left)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Frontal (coronal):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divides the body into anterior &amp; posterior parts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Transverse (cross):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divides the body into superior &amp; inferior parts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PLANES, TERMS OF POSITION &amp; TERMS OF MOVEMENT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Books\Gray 39\1 Anatomical nomenclature\F71683-001-f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80488" y="1600200"/>
            <a:ext cx="3444112" cy="5168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333</TotalTime>
  <Words>839</Words>
  <Application>Microsoft Macintosh PowerPoint</Application>
  <PresentationFormat>On-screen Show (4:3)</PresentationFormat>
  <Paragraphs>158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Algerian</vt:lpstr>
      <vt:lpstr>Arial</vt:lpstr>
      <vt:lpstr>Times New Roman</vt:lpstr>
      <vt:lpstr>Tw Cen MT</vt:lpstr>
      <vt:lpstr>Wingdings</vt:lpstr>
      <vt:lpstr>Wingdings 2</vt:lpstr>
      <vt:lpstr>Median</vt:lpstr>
      <vt:lpstr>Introduction to anatomy skeletal system: bone</vt:lpstr>
      <vt:lpstr>OBJECTIVES</vt:lpstr>
      <vt:lpstr>ANATOMY</vt:lpstr>
      <vt:lpstr>ANATOMICAL SCIENCES</vt:lpstr>
      <vt:lpstr>ANATOMICAL POSITION</vt:lpstr>
      <vt:lpstr>ANATOMICAL TERMINOLOGY </vt:lpstr>
      <vt:lpstr>ANATOMICAL TERMINOLOGY </vt:lpstr>
      <vt:lpstr>ANATOMICAL PLANES &amp; SECTIONS</vt:lpstr>
      <vt:lpstr>PLANES, TERMS OF POSITION &amp; TERMS OF MOVEMENT</vt:lpstr>
      <vt:lpstr>BODY CAVITIES</vt:lpstr>
      <vt:lpstr>SKELETAL SYSTEM</vt:lpstr>
      <vt:lpstr>FUNCTIONS OF BONE</vt:lpstr>
      <vt:lpstr>CLASSIFICATION OF BONE</vt:lpstr>
      <vt:lpstr>THE SKELETON</vt:lpstr>
      <vt:lpstr>BONES OF AXIAL SKELETON</vt:lpstr>
      <vt:lpstr>BONES OF AXIAL SKELETON</vt:lpstr>
      <vt:lpstr>BONES OF AXIAL SKELETON</vt:lpstr>
      <vt:lpstr>BONES OF APPENDICULAR SKELETON</vt:lpstr>
      <vt:lpstr>BONES OF APPENDICULAR SKELETON</vt:lpstr>
      <vt:lpstr>BONES OF APPENDICULAR SKELETON</vt:lpstr>
      <vt:lpstr>LONG BONES</vt:lpstr>
      <vt:lpstr> QUESTION 1</vt:lpstr>
      <vt:lpstr>QUESTION 2</vt:lpstr>
      <vt:lpstr>QUESTION 3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user1</dc:creator>
  <cp:lastModifiedBy>nawafrocks@gmail.com</cp:lastModifiedBy>
  <cp:revision>45</cp:revision>
  <dcterms:created xsi:type="dcterms:W3CDTF">2011-09-07T11:50:38Z</dcterms:created>
  <dcterms:modified xsi:type="dcterms:W3CDTF">2016-09-19T14:24:05Z</dcterms:modified>
</cp:coreProperties>
</file>