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88" r:id="rId3"/>
    <p:sldId id="389" r:id="rId4"/>
    <p:sldId id="344" r:id="rId5"/>
    <p:sldId id="345" r:id="rId6"/>
    <p:sldId id="346" r:id="rId7"/>
    <p:sldId id="347" r:id="rId8"/>
    <p:sldId id="348" r:id="rId9"/>
    <p:sldId id="349" r:id="rId10"/>
    <p:sldId id="367" r:id="rId11"/>
    <p:sldId id="379" r:id="rId12"/>
    <p:sldId id="380" r:id="rId13"/>
    <p:sldId id="381" r:id="rId14"/>
    <p:sldId id="382" r:id="rId15"/>
    <p:sldId id="350" r:id="rId16"/>
    <p:sldId id="351" r:id="rId17"/>
    <p:sldId id="352" r:id="rId18"/>
    <p:sldId id="386" r:id="rId19"/>
    <p:sldId id="384" r:id="rId20"/>
    <p:sldId id="385" r:id="rId21"/>
    <p:sldId id="354" r:id="rId22"/>
    <p:sldId id="355" r:id="rId23"/>
    <p:sldId id="387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FF3300"/>
    <a:srgbClr val="FABA88"/>
    <a:srgbClr val="62602A"/>
    <a:srgbClr val="D31E1F"/>
    <a:srgbClr val="F40CCD"/>
    <a:srgbClr val="FF99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813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3956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4230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3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7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5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5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4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8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8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8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6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5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9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9513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5409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Nervous System</a:t>
            </a:r>
          </a:p>
        </p:txBody>
      </p:sp>
      <p:pic>
        <p:nvPicPr>
          <p:cNvPr id="1028" name="Picture 4" descr="http://sciencenetlinks.com/interactives/alcohol/ebook/images/impair_imag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32" y="1343890"/>
            <a:ext cx="4004252" cy="40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93532" y="5348142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School of Medicine</a:t>
            </a: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46200"/>
            <a:ext cx="4813300" cy="4038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effectLst/>
              </a:rPr>
              <a:t>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the basic structural  (anatomical), functional and embryological unit of the nervous system.</a:t>
            </a:r>
          </a:p>
          <a:p>
            <a:pPr mar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human nervous system is estimated to contain about 10</a:t>
            </a:r>
            <a:r>
              <a:rPr lang="en-US" sz="2000" kern="1200" baseline="30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</a:p>
          <a:p>
            <a:pPr marL="0" lvl="0" indent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The functions of the neuron is to receive incoming information from sensory receptors or from other neurons and to transmit information to other neurons or effector organs. </a:t>
            </a: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79" y="1196974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20800"/>
            <a:ext cx="4627418" cy="4927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Information </a:t>
            </a:r>
            <a:r>
              <a:rPr lang="en-US" sz="2000" kern="1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is passed between neurons at specialized regions called </a:t>
            </a:r>
            <a:r>
              <a:rPr lang="en-US" sz="2000" kern="1200" dirty="0">
                <a:solidFill>
                  <a:srgbClr val="FF3300"/>
                </a:solidFill>
                <a:effectLst/>
                <a:latin typeface="Calibri" pitchFamily="34" charset="0"/>
                <a:cs typeface="Arial" pitchFamily="34" charset="0"/>
              </a:rPr>
              <a:t>synapses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There is a single cell body from which a variable number of branching processes emerge. 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Most </a:t>
            </a:r>
            <a:r>
              <a:rPr lang="en-US" sz="2000" kern="1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of these processes are receptive in function and are known as dendrites. 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One </a:t>
            </a:r>
            <a:r>
              <a:rPr lang="en-US" sz="2000" kern="1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of the processes leaving the cell body is called the axon which carries information away from the cell body. 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At </a:t>
            </a:r>
            <a:r>
              <a:rPr lang="en-US" sz="2000" kern="1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 end of the axon, specializations called terminal buttons occur.</a:t>
            </a:r>
          </a:p>
          <a:p>
            <a:pPr marL="357188" indent="-357188" algn="just" eaLnBrk="1" hangingPunct="1">
              <a:spcBef>
                <a:spcPct val="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Here </a:t>
            </a:r>
            <a:r>
              <a:rPr lang="en-US" sz="2000" kern="1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information is transferred to the dendrites of other neurons. 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995" y="1435099"/>
            <a:ext cx="4256425" cy="3192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04640"/>
            <a:ext cx="5041900" cy="43561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Transmission of information between neurons almost always occurs by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chemical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rather than electrical means.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Action potential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causes release of specific chemical that are stored in synaptic vesicles in the </a:t>
            </a:r>
            <a:r>
              <a:rPr lang="en-US" sz="20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presynaptic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ending.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These chemicals are known as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neurotransmitters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and diffuse across the narrow gap between pre- and postsynaptic membranes to bind to receptors on the postsynaptic cell.</a:t>
            </a: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2050" name="Picture 2" descr="http://wps.prenhall.com/wps/media/objects/1928/1974895/f04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1138525"/>
            <a:ext cx="3768436" cy="40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7912100" cy="24003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or glia cells constitute the other major cellular component of the nervous system. 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It is a specialized connective tissue for the nervous system.</a:t>
            </a:r>
          </a:p>
          <a:p>
            <a:pPr lvl="0" algn="just" eaLnBrk="1" hangingPunct="1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Unlike </a:t>
            </a:r>
            <a:r>
              <a:rPr lang="en-US" sz="2000" kern="1200" dirty="0" err="1" smtClean="0">
                <a:solidFill>
                  <a:srgbClr val="F40CCD"/>
                </a:solidFill>
                <a:effectLst/>
                <a:latin typeface="Calibri" pitchFamily="34" charset="0"/>
                <a:cs typeface="Arial" pitchFamily="34" charset="0"/>
              </a:rPr>
              <a:t>neurones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lang="en-US" sz="2000" kern="1200" dirty="0" smtClean="0"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neuroglia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do not have a direct role in information processing but they are essential for the normal functioning of nerve cells. 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NEUROGLIA</a:t>
            </a:r>
          </a:p>
        </p:txBody>
      </p:sp>
      <p:pic>
        <p:nvPicPr>
          <p:cNvPr id="89090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07" y="3097212"/>
            <a:ext cx="5254893" cy="310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92200"/>
            <a:ext cx="8788400" cy="293211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81000" lvl="0" indent="-381000" algn="just" eaLnBrk="1" hangingPunct="1">
              <a:buNone/>
              <a:defRPr/>
            </a:pPr>
            <a:r>
              <a:rPr lang="en-US" sz="2200" b="1" dirty="0" smtClean="0">
                <a:effectLst/>
              </a:rPr>
              <a:t> 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ial" pitchFamily="34" charset="0"/>
              </a:rPr>
              <a:t>Three main types of </a:t>
            </a:r>
            <a:r>
              <a:rPr lang="en-US" sz="2200" kern="1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ial" pitchFamily="34" charset="0"/>
              </a:rPr>
              <a:t>neuroglial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ial" pitchFamily="34" charset="0"/>
              </a:rPr>
              <a:t> cell are recognized:</a:t>
            </a:r>
          </a:p>
          <a:p>
            <a:pPr marL="381000" lvl="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Oligodendrocytes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lang="en-US" sz="2200" kern="1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  <a:cs typeface="Arial" pitchFamily="34" charset="0"/>
              </a:rPr>
              <a:t>oligodendroglia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) they form the myelin sheath that surrounds many neuronal axons, which increase the rate of conduction.</a:t>
            </a:r>
          </a:p>
          <a:p>
            <a:pPr marL="381000" lvl="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200" kern="1200" dirty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Microglia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have a phagocytic role in response to nervous system damage.</a:t>
            </a:r>
          </a:p>
          <a:p>
            <a:pPr marL="381000" indent="-381000" algn="just" eaLnBrk="1" hangingPunct="1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n-US" sz="2200" kern="1200" dirty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Astrocytes</a:t>
            </a:r>
            <a:r>
              <a:rPr lang="en-US" sz="22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provide biochemical support for endothelial cells that form the blood–brain barrier</a:t>
            </a:r>
          </a:p>
          <a:p>
            <a:pPr marL="381000" lvl="0" indent="-381000" eaLnBrk="1" hangingPunct="1">
              <a:buFontTx/>
              <a:buAutoNum type="arabicPeriod"/>
              <a:defRPr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2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NEUROGLIA</a:t>
            </a:r>
          </a:p>
        </p:txBody>
      </p:sp>
      <p:pic>
        <p:nvPicPr>
          <p:cNvPr id="8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24312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8850" y="955675"/>
            <a:ext cx="8767330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Bodoni MT Black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6843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latin typeface="Bodoni MT Black" pitchFamily="18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Brainstem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Bodoni MT Black" pitchFamily="18" charset="0"/>
                <a:cs typeface="Arial" charset="0"/>
              </a:rPr>
              <a:t>Diencephalon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Subthalamus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cerebral hemispheres are connected by a thick bundle of nerve fibers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corpus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callosum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The surface shows ridges of tissue,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grooves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Divided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49" y="14128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90500" y="3500537"/>
            <a:ext cx="8724900" cy="2952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outermost layer is called gray matter or cortex.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Deeper is located the white matter, composed of fiber tracts (bundles of nerve fibers)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180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Carrying impulses to and from the cortex.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Located deep within the white matter are masses of grey matter called the basal nuclei . 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They help the motor cortex in the regulation of voluntary motor activities </a:t>
            </a:r>
            <a:endParaRPr lang="en-US" sz="1800" kern="0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CEREBLLUM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 has 2 hemispheres and a convoluted surface.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It provides precise coordination for body movements and helps maintain equilibrium.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DIENCEPHALON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Consists of four parts;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Hypothalamus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Subthalamus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Epithalamus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Lies between the cerebrum and the brain stem.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Regulates visceral activities and the autonomic nervous system.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Quote of the Day</a:t>
            </a:r>
          </a:p>
        </p:txBody>
      </p:sp>
      <p:pic>
        <p:nvPicPr>
          <p:cNvPr id="4" name="Content Placeholder 3" descr="twitter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821" y="2229860"/>
            <a:ext cx="9172821" cy="2060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BRAIN STEM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Consists of three parts;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Midbrain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Pons</a:t>
            </a:r>
          </a:p>
          <a:p>
            <a:pPr marL="914400" lvl="1" indent="-457200" algn="just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Medulla Oblongata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Produces the rigidly programmed, autonomic behaviors necessary.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Provides the pathway for fibers tracts running between higher and lower neuronal centers.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8" y="1066800"/>
            <a:ext cx="4735512" cy="523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It is a two-way conduction pathway to the brain &amp; a major reflex center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42-45 cm long, cylindrical in shape, lies within the vertebral canal.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Extends from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foramen magnum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L2 vertebra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Continuous above with medulla oblongata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Caudal tapering end is called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conus medullaris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Has 2 enlargements: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cervical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and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lumbosacral</a:t>
            </a:r>
            <a:endParaRPr lang="en-US" sz="2000" b="1" kern="0" dirty="0">
              <a:solidFill>
                <a:srgbClr val="FF6600"/>
              </a:solidFill>
              <a:latin typeface="Bodoni MT Black" pitchFamily="18" charset="0"/>
              <a:cs typeface="+mn-cs"/>
            </a:endParaRPr>
          </a:p>
          <a:p>
            <a:pPr marL="342900" marR="0" lvl="0" indent="-3429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Gives rise to 31 pairs of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spinal nerves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Group of spinal nerves at the end of the spinal cord is called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cauda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equina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786" y="1175332"/>
            <a:ext cx="4584700" cy="4914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The spinal cord is incompletely divided into two equal parts,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anteriorly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short, shallow median fissure and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posteriorly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narrow septum, the posterior median septum.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Composed of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grey matter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in the centre surrounded by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white matter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The arrangement of grey matter resembles the shape of the letter H, having two posterior, two anterior and two lateral horns/columns.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261216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Which statement(s) of the following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 is NOT Wrong?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900" y="907469"/>
            <a:ext cx="8750300" cy="38815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Nucleus is a group of neurons within the PNS</a:t>
            </a: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In the Brain, grey matter located in the centre and surrounded by white matter.</a:t>
            </a: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lvl="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Oligodendrocytes they form the myelin sheath that surrounds many neuronal axons, which increase the rate of conduction.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Diencephalon provides the pathway for fibers tracts running between higher and lower neuronal centers. 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Information is passed between neurons at specialized regions called synapses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lvl="0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Cerebrum provides precise coordination for body movements and helps maintain equilibrium.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3074" name="Picture 2" descr="http://www.questcomp.com/images/surv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52" y="5140899"/>
            <a:ext cx="3038348" cy="1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4087812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31E1F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Cranial: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12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106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May be sensory,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may be motor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or </a:t>
            </a:r>
            <a:r>
              <a:rPr lang="en-US" sz="2400" kern="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could be mixed</a:t>
            </a:r>
            <a:endParaRPr lang="en-US" sz="2400" kern="0" dirty="0">
              <a:solidFill>
                <a:schemeClr val="accent4">
                  <a:lumMod val="25000"/>
                </a:schemeClr>
              </a:solidFill>
              <a:latin typeface="Bodoni MT Black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Two types: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5500" y="37338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D31E1F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Spinal: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31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23241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50000" y="24257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CRANIAL NERVES</a:t>
            </a:r>
          </a:p>
        </p:txBody>
      </p:sp>
      <p:pic>
        <p:nvPicPr>
          <p:cNvPr id="3" name="Picture 4" descr="N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3960813" cy="52625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12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4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pairs are mixed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trigeminal n. (5th)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facial n. (7th)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glossopharyngeal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n. (9th)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vagus n. (10th)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5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motor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occulomotor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(3rd)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trochlear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(4th)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abducent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n. (6th)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accessory n. (11th)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hypoglossal n. (12th)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3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sensory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olfactory n. (1st)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optic n. (2nd)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vestibulocochlear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n. (8th)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9388" y="1052513"/>
            <a:ext cx="4379912" cy="554513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31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pairs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Each spinal nerve is attached by two roots: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Bodoni MT Black" pitchFamily="18" charset="0"/>
                <a:cs typeface="+mn-cs"/>
              </a:rPr>
              <a:t>D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orsal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 (sensory)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+mn-cs"/>
              </a:rPr>
              <a:t>Dorsal root bears a sensory ganglion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Each spinal nerve exits from 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intervertebral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foramen and divides into a dorsal and ventral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3" descr="C:\Documents and Settings\user\My Documents\My Pictures\800px-Spinal_ne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860800"/>
            <a:ext cx="4370387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314450"/>
            <a:ext cx="4227512" cy="353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dorsal </a:t>
            </a:r>
            <a:r>
              <a:rPr lang="en-US" sz="20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are distributed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individually.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S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upply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 skin and muscles of the back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the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ventral </a:t>
            </a:r>
            <a:r>
              <a:rPr lang="en-US" sz="20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form </a:t>
            </a:r>
            <a:r>
              <a:rPr lang="en-US" sz="20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plexuses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solidFill>
                  <a:srgbClr val="3333FF"/>
                </a:solidFill>
                <a:latin typeface="Calibri" pitchFamily="34" charset="0"/>
                <a:cs typeface="+mn-cs"/>
              </a:rPr>
              <a:t>(except in thoracic region where they form the intercostal </a:t>
            </a:r>
            <a:r>
              <a:rPr lang="en-US" sz="2000" kern="0" dirty="0" smtClean="0">
                <a:solidFill>
                  <a:srgbClr val="3333FF"/>
                </a:solidFill>
                <a:latin typeface="Calibri" pitchFamily="34" charset="0"/>
                <a:cs typeface="+mn-cs"/>
              </a:rPr>
              <a:t>nerves)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Supply </a:t>
            </a:r>
            <a:r>
              <a:rPr lang="en-US" sz="18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the anterior part of the body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5" descr="C:\Users\user\Pictures\asa.png"/>
          <p:cNvPicPr>
            <a:picLocks noChangeAspect="1" noChangeArrowheads="1"/>
          </p:cNvPicPr>
          <p:nvPr/>
        </p:nvPicPr>
        <p:blipFill>
          <a:blip r:embed="rId3" cstate="print"/>
          <a:srcRect l="7407" t="1286" r="14815" b="998"/>
          <a:stretch>
            <a:fillRect/>
          </a:stretch>
        </p:blipFill>
        <p:spPr bwMode="auto">
          <a:xfrm>
            <a:off x="5047898" y="1336675"/>
            <a:ext cx="3553177" cy="44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DERMATOME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25413" y="1349375"/>
            <a:ext cx="4027488" cy="26765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Dermatome is a segment of skin supplied by one spinal nerve.</a:t>
            </a:r>
          </a:p>
          <a:p>
            <a:pPr algn="just" eaLnBrk="1" hangingPunct="1">
              <a:lnSpc>
                <a:spcPct val="90000"/>
              </a:lnSpc>
            </a:pPr>
            <a:endParaRPr lang="en-US" sz="36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0" descr="see65576_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08321" y="1497013"/>
            <a:ext cx="4811712" cy="4049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47700" y="901700"/>
            <a:ext cx="6985000" cy="2705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THE CNS IS PROTECTED BY: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Skull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and the </a:t>
            </a: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vertebral column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(bone)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Meninges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(membranes): 3 layers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dura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(outermost)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arachnoid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(middle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3333FF"/>
                </a:solidFill>
                <a:latin typeface="Calibri" pitchFamily="34" charset="0"/>
              </a:rPr>
              <a:t>pia</a:t>
            </a: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(innermost)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Cerebrospinal fluid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 the subarachnoid space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5" descr="File0529"/>
          <p:cNvPicPr>
            <a:picLocks noChangeAspect="1" noChangeArrowheads="1"/>
          </p:cNvPicPr>
          <p:nvPr/>
        </p:nvPicPr>
        <p:blipFill>
          <a:blip r:embed="rId3" cstate="print"/>
          <a:srcRect t="6076" r="6686" b="12021"/>
          <a:stretch>
            <a:fillRect/>
          </a:stretch>
        </p:blipFill>
        <p:spPr bwMode="auto">
          <a:xfrm>
            <a:off x="1066800" y="3444672"/>
            <a:ext cx="7172325" cy="341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Describe the Picture..!!</a:t>
            </a:r>
          </a:p>
        </p:txBody>
      </p:sp>
      <p:pic>
        <p:nvPicPr>
          <p:cNvPr id="1026" name="Picture 2" descr="http://freedesignfile.com/upload/2013/02/Cartoon-car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406" y="159668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800" y="920750"/>
            <a:ext cx="2174875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produced by the choroid plexuses inside the ventricles of brain.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3743325"/>
            <a:ext cx="3393256" cy="2246769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subarachoid space around the brain and spinal cord. A little amount flows down in the central canal of the spinal cord.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19700" y="4932363"/>
            <a:ext cx="32258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drained into the </a:t>
            </a:r>
            <a:r>
              <a:rPr lang="en-US" sz="2000" dirty="0" err="1" smtClean="0">
                <a:latin typeface="Arial" charset="0"/>
                <a:cs typeface="Arial" charset="0"/>
              </a:rPr>
              <a:t>dural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sinuses through the </a:t>
            </a:r>
            <a:r>
              <a:rPr lang="en-US" sz="2000" dirty="0" err="1">
                <a:latin typeface="Arial" charset="0"/>
                <a:cs typeface="Arial" charset="0"/>
              </a:rPr>
              <a:t>arachnoid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villi</a:t>
            </a:r>
            <a:r>
              <a:rPr lang="en-US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47684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3333FF"/>
                </a:solidFill>
                <a:latin typeface="Bodoni MT Black" pitchFamily="18" charset="0"/>
                <a:ea typeface="+mj-ea"/>
                <a:cs typeface="+mj-cs"/>
              </a:rPr>
              <a:t>QUESTION</a:t>
            </a:r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404939"/>
            <a:ext cx="8785225" cy="49958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i="1" kern="1200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At the end of the lecture, students should be able to: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</a:t>
            </a: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subdivisions of the nervous system.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the terms: grey matter, white matter, nucleus, ganglion, tract and nerve.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neurons and </a:t>
            </a:r>
            <a:r>
              <a:rPr lang="en-US" sz="2000" b="1" kern="1200" dirty="0" err="1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neuroglia</a:t>
            </a: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the major parts of the brain.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Identify the external and internal features of spinal cord.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Enumerate the cranial nerves.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the parts and distribution of the spinal nerve.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the term dermatome.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the structures protecting the central nervous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FUNCTIONS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725" y="1293813"/>
            <a:ext cx="4486275" cy="46624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Tx/>
              <a:buNone/>
              <a:defRPr/>
            </a:pPr>
            <a:r>
              <a:rPr lang="en-US" sz="2200" b="1" i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The nervous system has 3 functions: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Collection of Sensory Input</a:t>
            </a: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Identifies changes occurring inside and outside the body by using sensory receptors. These changes are called stimuli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Bodoni MT Black" pitchFamily="18" charset="0"/>
                <a:ea typeface="+mn-ea"/>
              </a:rPr>
              <a:t>Integration</a:t>
            </a:r>
            <a:endParaRPr lang="en-US" sz="2200" dirty="0">
              <a:solidFill>
                <a:srgbClr val="C00000"/>
              </a:solidFill>
              <a:effectLst/>
              <a:latin typeface="Bodoni MT Black" pitchFamily="18" charset="0"/>
              <a:ea typeface="+mn-ea"/>
            </a:endParaRPr>
          </a:p>
          <a:p>
            <a:pPr marL="1200150" lvl="3" indent="-342900" algn="just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Processes, analyses &amp; interprets these changes and makes decisions</a:t>
            </a:r>
            <a:endParaRPr lang="en-US" sz="2200" dirty="0" smtClean="0">
              <a:solidFill>
                <a:srgbClr val="C00000"/>
              </a:solidFill>
              <a:effectLst/>
              <a:latin typeface="Calibri" pitchFamily="34" charset="0"/>
              <a:ea typeface="+mn-ea"/>
            </a:endParaRP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C00000"/>
                </a:solidFill>
                <a:effectLst/>
                <a:latin typeface="Bodoni MT Black" pitchFamily="18" charset="0"/>
                <a:ea typeface="+mn-ea"/>
              </a:rPr>
              <a:t>Motor </a:t>
            </a:r>
            <a:r>
              <a:rPr lang="en-US" sz="2200" dirty="0" smtClean="0">
                <a:solidFill>
                  <a:srgbClr val="C00000"/>
                </a:solidFill>
                <a:effectLst/>
                <a:latin typeface="Bodoni MT Black" pitchFamily="18" charset="0"/>
                <a:ea typeface="+mn-ea"/>
              </a:rPr>
              <a:t>Output</a:t>
            </a:r>
            <a:endParaRPr lang="en-US" sz="2200" dirty="0">
              <a:solidFill>
                <a:srgbClr val="C00000"/>
              </a:solidFill>
              <a:effectLst/>
              <a:latin typeface="Bodoni MT Black" pitchFamily="18" charset="0"/>
              <a:ea typeface="+mn-ea"/>
            </a:endParaRPr>
          </a:p>
          <a:p>
            <a:pPr lvl="2" algn="just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It then effects a response by activating muscles or glands (effectors) via motor output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http://www.austincc.edu/apreview/NursingPics/CNSPics/nervoussystemov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1" y="1515320"/>
            <a:ext cx="4375020" cy="30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30" y="118284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5"/>
            <a:ext cx="5613400" cy="360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STRUCTURAL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solidFill>
                  <a:srgbClr val="FF6600"/>
                </a:solidFill>
                <a:latin typeface="Calibri" pitchFamily="34" charset="0"/>
                <a:cs typeface="+mn-cs"/>
              </a:rPr>
              <a:t>Brain &amp; Spinal Cord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600" b="1" kern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Peripheral Nervous System 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Nerves &amp; Ganglia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3190" y="1412875"/>
            <a:ext cx="4927600" cy="324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FUNCTIONAL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Sensory Division (Afferent)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Motor Division (Efferent)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Autonomic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Somatic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hat-when-how.com/wp-content/uploads/2012/08/tmp696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1" y="1082675"/>
            <a:ext cx="3987800" cy="536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5915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Nervous tissue is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 organized as: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166489" y="2881903"/>
            <a:ext cx="6542411" cy="340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2372" y="1493838"/>
            <a:ext cx="4176428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Bodoni MT Black" pitchFamily="18" charset="0"/>
              </a:rPr>
              <a:t>Grey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cell bodies &amp; the processes of the neurons,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25833" y="1493838"/>
            <a:ext cx="4293471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</a:rPr>
              <a:t>White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processes of the neurons (no cell bodies), the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neuroglia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and the blood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vessels.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3909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within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outside the CNS 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7788" y="5612571"/>
            <a:ext cx="39481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of nerve fibers (axons) within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8" y="5596505"/>
            <a:ext cx="33385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nerve fibers (axons) outside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4610</TotalTime>
  <Words>1541</Words>
  <Application>Microsoft Office PowerPoint</Application>
  <PresentationFormat>On-screen Show (4:3)</PresentationFormat>
  <Paragraphs>242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Adobe Arabic</vt:lpstr>
      <vt:lpstr>Arabic Transparent</vt:lpstr>
      <vt:lpstr>Arial</vt:lpstr>
      <vt:lpstr>Bodoni MT Black</vt:lpstr>
      <vt:lpstr>Calibri</vt:lpstr>
      <vt:lpstr>Garamond</vt:lpstr>
      <vt:lpstr>Wingdings</vt:lpstr>
      <vt:lpstr>Teamwork</vt:lpstr>
      <vt:lpstr>PowerPoint Presentation</vt:lpstr>
      <vt:lpstr>Quote of the Day</vt:lpstr>
      <vt:lpstr>Describe the Picture..!!</vt:lpstr>
      <vt:lpstr>OBJECTIVES</vt:lpstr>
      <vt:lpstr>FUNCTIONS</vt:lpstr>
      <vt:lpstr>ORGANIZATION</vt:lpstr>
      <vt:lpstr>ORGANIZATION</vt:lpstr>
      <vt:lpstr>NERVOUS TISSUE</vt:lpstr>
      <vt:lpstr>PowerPoint Presentation</vt:lpstr>
      <vt:lpstr>NEURONS</vt:lpstr>
      <vt:lpstr>NEURONS</vt:lpstr>
      <vt:lpstr>NEURONS</vt:lpstr>
      <vt:lpstr>NEUROGLIA</vt:lpstr>
      <vt:lpstr>NEUROGLIA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aboo alde</cp:lastModifiedBy>
  <cp:revision>109</cp:revision>
  <dcterms:created xsi:type="dcterms:W3CDTF">2005-03-12T06:42:31Z</dcterms:created>
  <dcterms:modified xsi:type="dcterms:W3CDTF">2015-09-01T12:01:05Z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