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2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8"/>
    <p:restoredTop sz="99495" autoAdjust="0"/>
  </p:normalViewPr>
  <p:slideViewPr>
    <p:cSldViewPr snapToGrid="0" snapToObjects="1">
      <p:cViewPr varScale="1">
        <p:scale>
          <a:sx n="122" d="100"/>
          <a:sy n="122" d="100"/>
        </p:scale>
        <p:origin x="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2"/>
            <a:ext cx="673276" cy="279400"/>
          </a:xfrm>
        </p:spPr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8" y="5054602"/>
            <a:ext cx="413483" cy="279400"/>
          </a:xfrm>
        </p:spPr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1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4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7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2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1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7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7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92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8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42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5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9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7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5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8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7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7" y="915339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2490137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817917-B85B-B043-8F2A-801B70FE12FB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2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Times New Roman"/>
                <a:cs typeface="Times New Roman"/>
              </a:rPr>
              <a:t>According to the properties of the side chains, amino acids can also be grouped into three categories:</a:t>
            </a:r>
          </a:p>
          <a:p>
            <a:pPr marL="308603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Polar amino acids.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49013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promote hydrophobic interactions.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>
                <a:latin typeface="Times New Roman"/>
                <a:cs typeface="Times New Roman"/>
              </a:rPr>
              <a:t>imino</a:t>
            </a:r>
            <a:r>
              <a:rPr lang="en-US" sz="2000" dirty="0">
                <a:latin typeface="Times New Roman"/>
                <a:cs typeface="Times New Roman"/>
              </a:rPr>
              <a:t> group).</a:t>
            </a: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algn="just"/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Uncharged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" y="2433612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490137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These amino acids have zero net charge at neutral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r>
              <a:rPr lang="en-US" sz="2000" b="1" dirty="0">
                <a:latin typeface="Times New Roman"/>
                <a:cs typeface="Times New Roman"/>
              </a:rPr>
              <a:t>However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cysteine and tyrosine can lose a proton at an alkaline </a:t>
            </a:r>
            <a:r>
              <a:rPr lang="en-US" sz="2000" dirty="0" err="1">
                <a:latin typeface="Times New Roman"/>
                <a:cs typeface="Times New Roman"/>
              </a:rPr>
              <a:t>pH</a:t>
            </a:r>
            <a:r>
              <a:rPr lang="en-US" sz="2000" dirty="0" err="1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Serine, </a:t>
            </a:r>
            <a:r>
              <a:rPr lang="en-US" sz="2000" dirty="0" err="1">
                <a:latin typeface="Times New Roman"/>
                <a:cs typeface="Times New Roman"/>
              </a:rPr>
              <a:t>Therionine</a:t>
            </a:r>
            <a:r>
              <a:rPr lang="en-US" sz="2000" dirty="0">
                <a:latin typeface="Times New Roman"/>
                <a:cs typeface="Times New Roman"/>
              </a:rPr>
              <a:t> and Tyrosine each contain a polar hydroxyl group that can participate in hydrogen bond formation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The side chains of asparagine and glutamine each contain a carbonyl group and an amide group, both of which can also participate in hydrogen bonds.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7" y="915340"/>
            <a:ext cx="6798735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latin typeface="Times New Roman"/>
                <a:cs typeface="Times New Roman"/>
              </a:rPr>
              <a:t>Continued </a:t>
            </a:r>
            <a:r>
              <a:rPr lang="is-IS" sz="3200" b="1" i="1" dirty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Polar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2635462"/>
            <a:ext cx="7388773" cy="36626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Amino acids with acidic side chains:</a:t>
            </a: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600" dirty="0">
              <a:latin typeface="Times New Roman"/>
              <a:cs typeface="Times New Roman"/>
            </a:endParaRP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Aspartic and glutamic acids are proton donors.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49" y="3084254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2645977"/>
            <a:ext cx="7283669" cy="394335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Amino acids with basic side chains:</a:t>
            </a: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endParaRPr lang="en-US" sz="1651" dirty="0">
              <a:latin typeface="Times New Roman"/>
              <a:cs typeface="Times New Roman"/>
            </a:endParaRPr>
          </a:p>
          <a:p>
            <a:pPr marL="308603" lvl="1" indent="0">
              <a:buNone/>
            </a:pPr>
            <a:endParaRPr lang="en-US" sz="1351" dirty="0">
              <a:latin typeface="Times New Roman"/>
              <a:cs typeface="Times New Roman"/>
            </a:endParaRPr>
          </a:p>
          <a:p>
            <a:pPr lvl="2"/>
            <a:r>
              <a:rPr lang="en-US" sz="1400" dirty="0" err="1">
                <a:latin typeface="Times New Roman"/>
                <a:cs typeface="Times New Roman"/>
              </a:rPr>
              <a:t>Histidine</a:t>
            </a:r>
            <a:r>
              <a:rPr lang="en-US" sz="1400" dirty="0">
                <a:latin typeface="Times New Roman"/>
                <a:cs typeface="Times New Roman"/>
              </a:rPr>
              <a:t>, Lysine and Arginine are proton acceptors.</a:t>
            </a:r>
          </a:p>
          <a:p>
            <a:pPr lvl="2"/>
            <a:r>
              <a:rPr lang="en-US" sz="1400" dirty="0">
                <a:latin typeface="Times New Roman"/>
                <a:cs typeface="Times New Roman"/>
              </a:rPr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09" y="3021855"/>
            <a:ext cx="5673503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Optical properties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77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The α-ca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rbon of most of the amino acids is at</a:t>
            </a:r>
            <a:r>
              <a:rPr lang="en-US" sz="2000" dirty="0" smtClean="0">
                <a:latin typeface="Times New Roman"/>
                <a:cs typeface="Times New Roman"/>
              </a:rPr>
              <a:t>tached to four different chemical groups.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Thus, asymmetric molecules are optically active, and symmetric molecules are optically inactive.</a:t>
            </a:r>
            <a:endParaRPr lang="x-none" sz="2000" dirty="0" smtClean="0"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All mammalian amino acids are </a:t>
            </a:r>
            <a:r>
              <a:rPr lang="en-US" sz="2000" dirty="0">
                <a:latin typeface="Times New Roman"/>
                <a:cs typeface="Times New Roman"/>
              </a:rPr>
              <a:t>optically active except </a:t>
            </a:r>
            <a:r>
              <a:rPr lang="en-US" sz="2000" dirty="0" smtClean="0">
                <a:latin typeface="Times New Roman"/>
                <a:cs typeface="Times New Roman"/>
              </a:rPr>
              <a:t>glycine.</a:t>
            </a:r>
            <a:endParaRPr lang="en-US" sz="2000" dirty="0">
              <a:latin typeface="Times New Roman"/>
              <a:cs typeface="Times New Roman"/>
            </a:endParaRPr>
          </a:p>
          <a:p>
            <a:pPr lvl="1" algn="just"/>
            <a:r>
              <a:rPr lang="en-US" sz="16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1600" dirty="0" err="1">
                <a:latin typeface="Times New Roman"/>
                <a:cs typeface="Times New Roman"/>
              </a:rPr>
              <a:t>polarimeter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7514" y="1311117"/>
            <a:ext cx="7384829" cy="4297680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Learning outcomes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What are the amino acids?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General structure.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Classification of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Optical properties.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Amino acid configuration.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Non-standard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Derivatives of amino acids.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09" y="2638428"/>
            <a:ext cx="6027138" cy="3474720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4779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rotate polarized light to the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right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All mammalian amino acids are found in L-configuration.</a:t>
            </a:r>
            <a:endParaRPr lang="x-none" sz="2000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 the cell wall of microorganisms.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Non-standard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637" y="2399525"/>
            <a:ext cx="4430274" cy="3840480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dopamine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>
                <a:solidFill>
                  <a:srgbClr val="2F2B20"/>
                </a:solidFill>
                <a:latin typeface="Times New Roman"/>
                <a:cs typeface="Times New Roman"/>
              </a:rPr>
              <a:t>Histamine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(Histidine) is the mediator of allergic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reactions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Thyroxine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has an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and a primary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amino group (except for proline, which is an imino acid).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physiological pH., the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carboxyl and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𝛂-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amino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groups are dissociated.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amino acid also contains twenty distinctive side chains and the chemical nature of this side chain determines the function of the amino acid.</a:t>
            </a:r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Buffering action of proteins is maximum around pK values and minimum at isoelectric point.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optically active except glycine. </a:t>
            </a:r>
            <a:endParaRPr lang="en-US" sz="2000" b="1" u="word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 lnSpcReduction="10000"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4</a:t>
            </a:r>
            <a:r>
              <a:rPr lang="en-US" sz="2000" baseline="30000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edition, Unit 1, Chapter 1</a:t>
            </a:r>
            <a:r>
              <a:rPr lang="en-US" sz="2000" smtClean="0">
                <a:latin typeface="Times New Roman"/>
                <a:cs typeface="Times New Roman"/>
              </a:rPr>
              <a:t>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What are amino acids?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9" y="2637392"/>
            <a:ext cx="7357241" cy="3521669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the chemical units that combine to form proteins.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are a type of organic acid that contain both a carboxyl group (COOH) and an amino group (NH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latin typeface="Times New Roman"/>
                <a:cs typeface="Times New Roman"/>
              </a:rPr>
              <a:t>).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000" dirty="0">
                <a:latin typeface="Times New Roman"/>
                <a:cs typeface="Times New Roman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General structure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Zwitterion</a:t>
            </a:r>
            <a:endParaRPr lang="en-US" dirty="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630731" y="578928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Isoelectric</a:t>
            </a:r>
            <a:r>
              <a:rPr lang="en-US" dirty="0" smtClean="0">
                <a:latin typeface="Times New Roman"/>
                <a:cs typeface="Times New Roman"/>
              </a:rPr>
              <a:t>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644454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pH at which the molecule carries no net charge.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acidic solution-cationic.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In alkaline solution- anionic.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691" y="4255172"/>
            <a:ext cx="7507706" cy="1645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903890" y="2654663"/>
            <a:ext cx="7336220" cy="2583748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Also known as </a:t>
            </a:r>
            <a:r>
              <a:rPr lang="en-US" sz="2000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pKa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Titration curve of </a:t>
            </a:r>
            <a:r>
              <a:rPr lang="en-US" b="1" dirty="0" err="1" smtClean="0">
                <a:latin typeface="Times New Roman"/>
                <a:cs typeface="Times New Roman"/>
              </a:rPr>
              <a:t>glycine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70" y="2645559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pK1</a:t>
            </a:r>
            <a:r>
              <a:rPr lang="en-US" sz="2000" dirty="0">
                <a:latin typeface="Times New Roman"/>
                <a:cs typeface="Times New Roman"/>
              </a:rPr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C00000"/>
                </a:solidFill>
                <a:latin typeface="Times New Roman"/>
                <a:cs typeface="Times New Roman"/>
              </a:rPr>
              <a:t>pK2-</a:t>
            </a:r>
            <a:r>
              <a:rPr lang="en-US" sz="2000" dirty="0">
                <a:latin typeface="Times New Roman"/>
                <a:cs typeface="Times New Roman"/>
              </a:rPr>
              <a:t> pH at which 50% of molecules are in anion form and 50% are in zwitterion form.</a:t>
            </a:r>
          </a:p>
          <a:p>
            <a:endParaRPr lang="en-US" sz="800" dirty="0"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cs typeface="Times New Roman"/>
              </a:rPr>
              <a:t>pI</a:t>
            </a:r>
            <a:r>
              <a:rPr lang="en-US" sz="2000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629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Classification of 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62" y="2632661"/>
            <a:ext cx="7388771" cy="3778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200" b="1" dirty="0">
                <a:latin typeface="Times New Roman" charset="0"/>
                <a:ea typeface="Times New Roman" charset="0"/>
                <a:cs typeface="Times New Roman" charset="0"/>
              </a:rPr>
              <a:t>Based on the body requirement, amino acids can be classified into three groups:</a:t>
            </a:r>
          </a:p>
          <a:p>
            <a:pPr marL="85723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Essential amino acids: 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x-none" sz="135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Nonessential amino acids: 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alanine, asparagine, aspartic acid, and glutamic acid.</a:t>
            </a:r>
            <a:endParaRPr lang="x-none" sz="17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/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Conditional amino acids: 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latin typeface="Times New Roman" charset="0"/>
                <a:ea typeface="Times New Roman" charset="0"/>
                <a:cs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1883</TotalTime>
  <Words>998</Words>
  <Application>Microsoft Macintosh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Organic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Khalid Akkour</cp:lastModifiedBy>
  <cp:revision>102</cp:revision>
  <dcterms:created xsi:type="dcterms:W3CDTF">2014-01-30T04:08:57Z</dcterms:created>
  <dcterms:modified xsi:type="dcterms:W3CDTF">2016-09-19T03:40:24Z</dcterms:modified>
</cp:coreProperties>
</file>