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0" r:id="rId42"/>
    <p:sldId id="297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96">
          <p15:clr>
            <a:srgbClr val="A4A3A4"/>
          </p15:clr>
        </p15:guide>
        <p15:guide id="4">
          <p15:clr>
            <a:srgbClr val="A4A3A4"/>
          </p15:clr>
        </p15:guide>
        <p15:guide id="5" pos="48">
          <p15:clr>
            <a:srgbClr val="A4A3A4"/>
          </p15:clr>
        </p15:guide>
        <p15:guide id="6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F7"/>
    <a:srgbClr val="191919"/>
    <a:srgbClr val="800040"/>
    <a:srgbClr val="FF0080"/>
    <a:srgbClr val="5D7E9D"/>
    <a:srgbClr val="FFFDDD"/>
    <a:srgbClr val="CEC339"/>
    <a:srgbClr val="FF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8" autoAdjust="0"/>
    <p:restoredTop sz="92980" autoAdjust="0"/>
  </p:normalViewPr>
  <p:slideViewPr>
    <p:cSldViewPr snapToObjects="1">
      <p:cViewPr varScale="1">
        <p:scale>
          <a:sx n="93" d="100"/>
          <a:sy n="93" d="100"/>
        </p:scale>
        <p:origin x="-90" y="-216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5B964F-E492-492F-9C30-EB42BBB8B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23183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447CA2B-2AFA-4C02-A580-8E7AC1194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60613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8999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3634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10465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89997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0373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58235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36346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10465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89997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03730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5823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89997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36346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10465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89997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03730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58235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36346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10465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89997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03730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5823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03730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36346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10465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899978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03730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58235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363468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10465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89997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037306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5823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582356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363468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037306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1046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3634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1046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8999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0373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5823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7478A2-FA94-4F03-B717-30DDCD87A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8684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C25B-E43C-4BEC-A3BE-1C4F3B489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037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35D3-7A32-4F1B-AAC5-B6F018A4D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5231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4EB8-5C1B-4830-9CAD-A02C2FF5D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9575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13D1-9D20-433B-A882-D5BAC238F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0856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4903-346A-4AB7-976D-B9666E1AE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8231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A813-607D-4C19-8682-EFBB02BB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7418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032C-628E-40EC-B836-5F8C4AD4D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9644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5788-4A84-4057-9FB4-D9F39D02A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8743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8DAC-66ED-4C85-B624-2173B8209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5735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D277E-FE31-4574-A1C1-982126154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5744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AEEF-CE2E-43CD-8DC3-68F1A7B54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251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4C61-F391-4A85-A505-B73D9A7CF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4300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DBF8FA9-5D67-4DEB-A690-678414B73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ahUKEwjOwK6_7ffPAhUF1BoKHT6WAMcQjRwIBw&amp;url=https://www.pinterest.com/pin/428545720762969618/&amp;bvm=bv.136593572,d.ZGg&amp;psig=AFQjCNF9G6lScF1eVUQOhriUrESJL-ZzdQ&amp;ust=147755015529150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i9o_fTo4LQAhVTahoKHU21CUMQjRwIBw&amp;url=http://www.ftwortheyedoctor.com/glaucoma.html&amp;psig=AFQjCNGgd-npwXu5g87X2qmTGNZA6xgrRg&amp;ust=147790829975856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ahUKEwiropbGoObPAhVE7hoKHbLuBCAQjRwIBw&amp;url=https://pgblazer.com/primary-action-nitric-oxide-git-physiology-mcq/&amp;psig=AFQjCNHMphn5I2p0gsBdA_uHzP4sszJLzA&amp;ust=1476945385831790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://www.google.com.eg/url?sa=i&amp;rct=j&amp;q=&amp;esrc=s&amp;source=images&amp;cd=&amp;cad=rja&amp;uact=8&amp;ved=0ahUKEwiZnO2R7InQAhXEuhoKHSa8CP0QjRwIBw&amp;url=http://www.lukesurl.com/archives/comic/387-its-a-gas&amp;psig=AFQjCNHQeoY1iZcQ0zwGxSqbZUAz_9JNYQ&amp;ust=147816795748246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33.jpeg"/><Relationship Id="rId5" Type="http://schemas.openxmlformats.org/officeDocument/2006/relationships/image" Target="../media/image3.png"/><Relationship Id="rId10" Type="http://schemas.openxmlformats.org/officeDocument/2006/relationships/hyperlink" Target="http://www.google.com.eg/url?sa=i&amp;rct=j&amp;q=&amp;esrc=s&amp;source=images&amp;cd=&amp;cad=rja&amp;uact=8&amp;ved=0ahUKEwjujL2m7obQAhVFVRQKHZCCCdoQjRwIBw&amp;url=http://www.reading.ac.uk/nitricoxide/intro/no/synthesis.htm&amp;bvm=bv.137132246,d.ZGg&amp;psig=AFQjCNFgsEtVV9_YaUaptbGA13G0UbozGw&amp;ust=1478065786543288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2.jpeg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jnmLqB0ubPAhUIrxoKHULXCXoQjRwIBw&amp;url=http://cvpharmacology.com/vasodilator/nitro&amp;psig=AFQjCNG8SU-Os77y_UDkVe5foDweXMBLmw&amp;ust=147695865352669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0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43.jpeg"/><Relationship Id="rId4" Type="http://schemas.openxmlformats.org/officeDocument/2006/relationships/image" Target="../media/image2.png"/><Relationship Id="rId9" Type="http://schemas.openxmlformats.org/officeDocument/2006/relationships/hyperlink" Target="http://www.google.com.eg/url?sa=i&amp;rct=j&amp;q=&amp;esrc=s&amp;source=images&amp;cd=&amp;cad=rja&amp;uact=8&amp;ved=0ahUKEwj1466o-4bQAhXKCBoKHTRsBBgQjRwIBw&amp;url=http://www.chennaimedipoint.com/heart-failure.html&amp;psig=AFQjCNHbWvbswWeMyNRqaG62nqv08BQx3w&amp;ust=1478069001093828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ahUKEwjS8pfEwInQAhXKmBoKHRL1ARIQjRwIBw&amp;url=https://www.cartoonstock.com/directory/a/angiotensin-converting-enzyme_inhibitor.asp&amp;psig=AFQjCNGT5CJAFca-PEiCl82RgI4-oYPubg&amp;ust=147815632655798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gif"/><Relationship Id="rId4" Type="http://schemas.openxmlformats.org/officeDocument/2006/relationships/image" Target="../media/image2.png"/><Relationship Id="rId9" Type="http://schemas.openxmlformats.org/officeDocument/2006/relationships/hyperlink" Target="http://www.cityallergy.com/13-the-process-of-an-allergic-reaction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iVn63a0vXPAhWEUBQKHea4C80QjRwIBw&amp;url=http://bigtone.zone/neurotransmitters/neurotransmitter-serotonin/&amp;psig=AFQjCNFzwb6zxmKXKP6mzTj2V3fQgUF5Mg&amp;ust=1477474269222746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5.jpeg"/><Relationship Id="rId4" Type="http://schemas.openxmlformats.org/officeDocument/2006/relationships/image" Target="../media/image2.png"/><Relationship Id="rId9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0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en.wikipedia.org/wiki/File:Migraine_aura.jp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59.png"/><Relationship Id="rId5" Type="http://schemas.openxmlformats.org/officeDocument/2006/relationships/image" Target="../media/image3.png"/><Relationship Id="rId1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57.png"/><Relationship Id="rId14" Type="http://schemas.openxmlformats.org/officeDocument/2006/relationships/image" Target="../media/image61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3.jpeg"/><Relationship Id="rId4" Type="http://schemas.openxmlformats.org/officeDocument/2006/relationships/image" Target="../media/image2.png"/><Relationship Id="rId9" Type="http://schemas.openxmlformats.org/officeDocument/2006/relationships/hyperlink" Target="http://www.google.com.eg/url?sa=i&amp;rct=j&amp;q=&amp;esrc=s&amp;source=images&amp;cd=&amp;cad=rja&amp;uact=8&amp;ved=0ahUKEwjJ9e-y5IHQAhULuxQKHXo8DKgQjRwIBw&amp;url=http://www.apnetregistry.com/aboutus.aspx?BtnName=NeuroTumor&amp;bvm=bv.136811127,bs.1,d.bGs&amp;psig=AFQjCNHSOu8NeIES3WaSbLZ8TggK74miRg&amp;ust=147789128936540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13.wmf"/><Relationship Id="rId5" Type="http://schemas.openxmlformats.org/officeDocument/2006/relationships/image" Target="../media/image3.png"/><Relationship Id="rId10" Type="http://schemas.openxmlformats.org/officeDocument/2006/relationships/image" Target="../media/image12.wmf"/><Relationship Id="rId4" Type="http://schemas.openxmlformats.org/officeDocument/2006/relationships/image" Target="../media/image2.png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://www.google.com.eg/url?sa=i&amp;rct=j&amp;q=&amp;esrc=s&amp;source=images&amp;cd=&amp;cad=rja&amp;uact=8&amp;ved=0ahUKEwjoz9Dv84bQAhVLPBQKHRgvDO8QjRwIBw&amp;url=http://www.insomnia.net/insomnia-faqs/acute-insomnia/&amp;psig=AFQjCNHLSuTxu4cjZ2DjkqjAovgx3GGvpQ&amp;ust=147806709389862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21.jpeg"/><Relationship Id="rId5" Type="http://schemas.openxmlformats.org/officeDocument/2006/relationships/image" Target="../media/image3.png"/><Relationship Id="rId10" Type="http://schemas.openxmlformats.org/officeDocument/2006/relationships/hyperlink" Target="http://www.google.com.eg/url?sa=i&amp;rct=j&amp;q=&amp;esrc=s&amp;source=images&amp;cd=&amp;cad=rja&amp;uact=8&amp;ved=0ahUKEwis5eHMroTQAhWCDBoKHTLzAv0QjRwIBw&amp;url=http://www.eyecenter.com.ph/cornea-external-diseases.html&amp;bvm=bv.137132246,d.ZGg&amp;psig=AFQjCNHIC_84bdRRs7xhP_e0UVmEPsiIUQ&amp;ust=1477979959437791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04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</a:t>
            </a:r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0997" y="1377013"/>
            <a:ext cx="669851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have </a:t>
            </a:r>
            <a:r>
              <a:rPr lang="en-US" sz="2800" dirty="0" err="1" smtClean="0"/>
              <a:t>autocrine</a:t>
            </a:r>
            <a:r>
              <a:rPr lang="en-US" sz="2800" dirty="0" smtClean="0"/>
              <a:t> or </a:t>
            </a:r>
            <a:r>
              <a:rPr lang="en-US" sz="2800" dirty="0" err="1" smtClean="0"/>
              <a:t>paracrine</a:t>
            </a:r>
            <a:r>
              <a:rPr lang="en-US" sz="2800" dirty="0" smtClean="0"/>
              <a:t> effects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63588" y="1377013"/>
            <a:ext cx="33266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Self remedy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9732" y="442913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Autacoids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588" y="3151126"/>
            <a:ext cx="7092787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different biological actions including modulation of the activity of smooth muscles, glands, nerves, platelets and other tissues.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588" y="1998663"/>
            <a:ext cx="7092787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Produced locally, act locally &amp; metabolized locally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63587" y="2132855"/>
            <a:ext cx="6675927" cy="4094161"/>
            <a:chOff x="1671210" y="1638623"/>
            <a:chExt cx="5904656" cy="4588394"/>
          </a:xfrm>
        </p:grpSpPr>
        <p:grpSp>
          <p:nvGrpSpPr>
            <p:cNvPr id="20" name="Group 7"/>
            <p:cNvGrpSpPr/>
            <p:nvPr/>
          </p:nvGrpSpPr>
          <p:grpSpPr>
            <a:xfrm>
              <a:off x="3183378" y="1998663"/>
              <a:ext cx="1584176" cy="1440160"/>
              <a:chOff x="1475656" y="2348880"/>
              <a:chExt cx="1584176" cy="144016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1475656" y="2348880"/>
                <a:ext cx="1584176" cy="144016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2195736" y="2708920"/>
                <a:ext cx="432048" cy="4320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  <p:grpSp>
          <p:nvGrpSpPr>
            <p:cNvPr id="23" name="Group 16"/>
            <p:cNvGrpSpPr/>
            <p:nvPr/>
          </p:nvGrpSpPr>
          <p:grpSpPr>
            <a:xfrm>
              <a:off x="5991690" y="1638623"/>
              <a:ext cx="1584176" cy="1596120"/>
              <a:chOff x="4355976" y="2420888"/>
              <a:chExt cx="1584176" cy="159612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355976" y="2420888"/>
                <a:ext cx="1584176" cy="1440160"/>
                <a:chOff x="1475656" y="2348880"/>
                <a:chExt cx="1584176" cy="1440160"/>
              </a:xfrm>
            </p:grpSpPr>
            <p:sp>
              <p:nvSpPr>
                <p:cNvPr id="28" name="Oval 9"/>
                <p:cNvSpPr/>
                <p:nvPr/>
              </p:nvSpPr>
              <p:spPr bwMode="auto">
                <a:xfrm>
                  <a:off x="1475656" y="2348880"/>
                  <a:ext cx="1584176" cy="14401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2195736" y="2708920"/>
                  <a:ext cx="43204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25" name="Group 15"/>
              <p:cNvGrpSpPr/>
              <p:nvPr/>
            </p:nvGrpSpPr>
            <p:grpSpPr>
              <a:xfrm rot="20552435">
                <a:off x="5147545" y="3440944"/>
                <a:ext cx="648072" cy="576064"/>
                <a:chOff x="3347864" y="4581128"/>
                <a:chExt cx="648072" cy="576064"/>
              </a:xfrm>
            </p:grpSpPr>
            <p:sp>
              <p:nvSpPr>
                <p:cNvPr id="26" name="Plaque 25"/>
                <p:cNvSpPr/>
                <p:nvPr/>
              </p:nvSpPr>
              <p:spPr bwMode="auto">
                <a:xfrm>
                  <a:off x="334786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7" name="Plaque 26"/>
                <p:cNvSpPr/>
                <p:nvPr/>
              </p:nvSpPr>
              <p:spPr bwMode="auto">
                <a:xfrm>
                  <a:off x="370790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grpSp>
          <p:nvGrpSpPr>
            <p:cNvPr id="30" name="Group 17"/>
            <p:cNvGrpSpPr/>
            <p:nvPr/>
          </p:nvGrpSpPr>
          <p:grpSpPr>
            <a:xfrm>
              <a:off x="4551530" y="4230911"/>
              <a:ext cx="1584176" cy="1596120"/>
              <a:chOff x="4355976" y="2420888"/>
              <a:chExt cx="1584176" cy="1596120"/>
            </a:xfrm>
          </p:grpSpPr>
          <p:grpSp>
            <p:nvGrpSpPr>
              <p:cNvPr id="31" name="Group 18"/>
              <p:cNvGrpSpPr/>
              <p:nvPr/>
            </p:nvGrpSpPr>
            <p:grpSpPr>
              <a:xfrm>
                <a:off x="4355976" y="2420888"/>
                <a:ext cx="1584176" cy="1440160"/>
                <a:chOff x="1475656" y="2348880"/>
                <a:chExt cx="1584176" cy="144016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1475656" y="2348880"/>
                  <a:ext cx="1584176" cy="14401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2195736" y="2708920"/>
                  <a:ext cx="43204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32" name="Group 19"/>
              <p:cNvGrpSpPr/>
              <p:nvPr/>
            </p:nvGrpSpPr>
            <p:grpSpPr>
              <a:xfrm rot="20552435">
                <a:off x="5147545" y="3440944"/>
                <a:ext cx="648072" cy="576064"/>
                <a:chOff x="3347864" y="4581128"/>
                <a:chExt cx="648072" cy="576064"/>
              </a:xfrm>
            </p:grpSpPr>
            <p:sp>
              <p:nvSpPr>
                <p:cNvPr id="33" name="Plaque 32"/>
                <p:cNvSpPr/>
                <p:nvPr/>
              </p:nvSpPr>
              <p:spPr bwMode="auto">
                <a:xfrm>
                  <a:off x="334786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34" name="Plaque 33"/>
                <p:cNvSpPr/>
                <p:nvPr/>
              </p:nvSpPr>
              <p:spPr bwMode="auto">
                <a:xfrm>
                  <a:off x="370790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sp>
          <p:nvSpPr>
            <p:cNvPr id="37" name="Freeform 36"/>
            <p:cNvSpPr/>
            <p:nvPr/>
          </p:nvSpPr>
          <p:spPr>
            <a:xfrm>
              <a:off x="4086347" y="3184825"/>
              <a:ext cx="3137120" cy="831414"/>
            </a:xfrm>
            <a:custGeom>
              <a:avLst/>
              <a:gdLst>
                <a:gd name="connsiteX0" fmla="*/ 0 w 2794000"/>
                <a:gd name="connsiteY0" fmla="*/ 254000 h 517531"/>
                <a:gd name="connsiteX1" fmla="*/ 2794000 w 2794000"/>
                <a:gd name="connsiteY1" fmla="*/ 0 h 517531"/>
                <a:gd name="connsiteX0" fmla="*/ 0 w 2794000"/>
                <a:gd name="connsiteY0" fmla="*/ 254000 h 668987"/>
                <a:gd name="connsiteX1" fmla="*/ 393700 w 2794000"/>
                <a:gd name="connsiteY1" fmla="*/ 660936 h 668987"/>
                <a:gd name="connsiteX2" fmla="*/ 2794000 w 2794000"/>
                <a:gd name="connsiteY2" fmla="*/ 0 h 668987"/>
                <a:gd name="connsiteX0" fmla="*/ 0 w 2794000"/>
                <a:gd name="connsiteY0" fmla="*/ 254000 h 811288"/>
                <a:gd name="connsiteX1" fmla="*/ 393700 w 2794000"/>
                <a:gd name="connsiteY1" fmla="*/ 660936 h 811288"/>
                <a:gd name="connsiteX2" fmla="*/ 2794000 w 2794000"/>
                <a:gd name="connsiteY2" fmla="*/ 0 h 811288"/>
                <a:gd name="connsiteX0" fmla="*/ 0 w 3009900"/>
                <a:gd name="connsiteY0" fmla="*/ 239147 h 811288"/>
                <a:gd name="connsiteX1" fmla="*/ 609600 w 3009900"/>
                <a:gd name="connsiteY1" fmla="*/ 660936 h 811288"/>
                <a:gd name="connsiteX2" fmla="*/ 3009900 w 3009900"/>
                <a:gd name="connsiteY2" fmla="*/ 0 h 811288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696033"/>
                <a:gd name="connsiteX1" fmla="*/ 1308100 w 3009900"/>
                <a:gd name="connsiteY1" fmla="*/ 504985 h 696033"/>
                <a:gd name="connsiteX2" fmla="*/ 3009900 w 3009900"/>
                <a:gd name="connsiteY2" fmla="*/ 0 h 696033"/>
                <a:gd name="connsiteX0" fmla="*/ 0 w 3009900"/>
                <a:gd name="connsiteY0" fmla="*/ 239147 h 504985"/>
                <a:gd name="connsiteX1" fmla="*/ 1308100 w 3009900"/>
                <a:gd name="connsiteY1" fmla="*/ 504985 h 504985"/>
                <a:gd name="connsiteX2" fmla="*/ 3009900 w 3009900"/>
                <a:gd name="connsiteY2" fmla="*/ 0 h 504985"/>
                <a:gd name="connsiteX0" fmla="*/ 0 w 3016961"/>
                <a:gd name="connsiteY0" fmla="*/ 239147 h 505087"/>
                <a:gd name="connsiteX1" fmla="*/ 1308100 w 3016961"/>
                <a:gd name="connsiteY1" fmla="*/ 504985 h 505087"/>
                <a:gd name="connsiteX2" fmla="*/ 2832100 w 3016961"/>
                <a:gd name="connsiteY2" fmla="*/ 267345 h 505087"/>
                <a:gd name="connsiteX3" fmla="*/ 3009900 w 3016961"/>
                <a:gd name="connsiteY3" fmla="*/ 0 h 505087"/>
                <a:gd name="connsiteX0" fmla="*/ 0 w 3200609"/>
                <a:gd name="connsiteY0" fmla="*/ 239147 h 523853"/>
                <a:gd name="connsiteX1" fmla="*/ 1308100 w 3200609"/>
                <a:gd name="connsiteY1" fmla="*/ 504985 h 523853"/>
                <a:gd name="connsiteX2" fmla="*/ 3098800 w 3200609"/>
                <a:gd name="connsiteY2" fmla="*/ 475280 h 523853"/>
                <a:gd name="connsiteX3" fmla="*/ 3009900 w 3200609"/>
                <a:gd name="connsiteY3" fmla="*/ 0 h 52385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009900"/>
                <a:gd name="connsiteY0" fmla="*/ 239147 h 549794"/>
                <a:gd name="connsiteX1" fmla="*/ 889000 w 3009900"/>
                <a:gd name="connsiteY1" fmla="*/ 549543 h 549794"/>
                <a:gd name="connsiteX2" fmla="*/ 2578100 w 3009900"/>
                <a:gd name="connsiteY2" fmla="*/ 408444 h 549794"/>
                <a:gd name="connsiteX3" fmla="*/ 3009900 w 3009900"/>
                <a:gd name="connsiteY3" fmla="*/ 0 h 549794"/>
                <a:gd name="connsiteX0" fmla="*/ 0 w 3009900"/>
                <a:gd name="connsiteY0" fmla="*/ 239147 h 464148"/>
                <a:gd name="connsiteX1" fmla="*/ 876300 w 3009900"/>
                <a:gd name="connsiteY1" fmla="*/ 453002 h 464148"/>
                <a:gd name="connsiteX2" fmla="*/ 2578100 w 3009900"/>
                <a:gd name="connsiteY2" fmla="*/ 408444 h 464148"/>
                <a:gd name="connsiteX3" fmla="*/ 3009900 w 3009900"/>
                <a:gd name="connsiteY3" fmla="*/ 0 h 464148"/>
                <a:gd name="connsiteX0" fmla="*/ 0 w 3094039"/>
                <a:gd name="connsiteY0" fmla="*/ 239147 h 464148"/>
                <a:gd name="connsiteX1" fmla="*/ 876300 w 3094039"/>
                <a:gd name="connsiteY1" fmla="*/ 453002 h 464148"/>
                <a:gd name="connsiteX2" fmla="*/ 2578100 w 3094039"/>
                <a:gd name="connsiteY2" fmla="*/ 408444 h 464148"/>
                <a:gd name="connsiteX3" fmla="*/ 3009900 w 3094039"/>
                <a:gd name="connsiteY3" fmla="*/ 0 h 464148"/>
                <a:gd name="connsiteX0" fmla="*/ 0 w 3123150"/>
                <a:gd name="connsiteY0" fmla="*/ 239147 h 464148"/>
                <a:gd name="connsiteX1" fmla="*/ 876300 w 3123150"/>
                <a:gd name="connsiteY1" fmla="*/ 453002 h 464148"/>
                <a:gd name="connsiteX2" fmla="*/ 2578100 w 3123150"/>
                <a:gd name="connsiteY2" fmla="*/ 408444 h 464148"/>
                <a:gd name="connsiteX3" fmla="*/ 3009900 w 3123150"/>
                <a:gd name="connsiteY3" fmla="*/ 0 h 464148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89939"/>
                <a:gd name="connsiteY0" fmla="*/ 98048 h 350375"/>
                <a:gd name="connsiteX1" fmla="*/ 876300 w 3189939"/>
                <a:gd name="connsiteY1" fmla="*/ 311903 h 350375"/>
                <a:gd name="connsiteX2" fmla="*/ 2578100 w 3189939"/>
                <a:gd name="connsiteY2" fmla="*/ 311903 h 350375"/>
                <a:gd name="connsiteX3" fmla="*/ 3136900 w 3189939"/>
                <a:gd name="connsiteY3" fmla="*/ 0 h 350375"/>
                <a:gd name="connsiteX0" fmla="*/ 0 w 3168314"/>
                <a:gd name="connsiteY0" fmla="*/ 164884 h 417211"/>
                <a:gd name="connsiteX1" fmla="*/ 876300 w 3168314"/>
                <a:gd name="connsiteY1" fmla="*/ 378739 h 417211"/>
                <a:gd name="connsiteX2" fmla="*/ 2578100 w 3168314"/>
                <a:gd name="connsiteY2" fmla="*/ 378739 h 417211"/>
                <a:gd name="connsiteX3" fmla="*/ 3098800 w 3168314"/>
                <a:gd name="connsiteY3" fmla="*/ 0 h 417211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1548"/>
                <a:gd name="connsiteY0" fmla="*/ 164884 h 452503"/>
                <a:gd name="connsiteX1" fmla="*/ 876300 w 3181548"/>
                <a:gd name="connsiteY1" fmla="*/ 378739 h 452503"/>
                <a:gd name="connsiteX2" fmla="*/ 2616200 w 3181548"/>
                <a:gd name="connsiteY2" fmla="*/ 423296 h 452503"/>
                <a:gd name="connsiteX3" fmla="*/ 3098800 w 3181548"/>
                <a:gd name="connsiteY3" fmla="*/ 0 h 452503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25548"/>
                <a:gd name="connsiteX1" fmla="*/ 2616200 w 3181548"/>
                <a:gd name="connsiteY1" fmla="*/ 423296 h 425548"/>
                <a:gd name="connsiteX2" fmla="*/ 3098800 w 3181548"/>
                <a:gd name="connsiteY2" fmla="*/ 0 h 425548"/>
                <a:gd name="connsiteX0" fmla="*/ 0 w 3098800"/>
                <a:gd name="connsiteY0" fmla="*/ 164884 h 432909"/>
                <a:gd name="connsiteX1" fmla="*/ 1765300 w 3098800"/>
                <a:gd name="connsiteY1" fmla="*/ 430722 h 432909"/>
                <a:gd name="connsiteX2" fmla="*/ 3098800 w 3098800"/>
                <a:gd name="connsiteY2" fmla="*/ 0 h 432909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38644"/>
                <a:gd name="connsiteX1" fmla="*/ 1511300 w 3098800"/>
                <a:gd name="connsiteY1" fmla="*/ 438148 h 438644"/>
                <a:gd name="connsiteX2" fmla="*/ 3098800 w 3098800"/>
                <a:gd name="connsiteY2" fmla="*/ 0 h 438644"/>
                <a:gd name="connsiteX0" fmla="*/ 0 w 3098800"/>
                <a:gd name="connsiteY0" fmla="*/ 164884 h 439714"/>
                <a:gd name="connsiteX1" fmla="*/ 1511300 w 3098800"/>
                <a:gd name="connsiteY1" fmla="*/ 438148 h 439714"/>
                <a:gd name="connsiteX2" fmla="*/ 3098800 w 3098800"/>
                <a:gd name="connsiteY2" fmla="*/ 0 h 439714"/>
                <a:gd name="connsiteX0" fmla="*/ 0 w 3102467"/>
                <a:gd name="connsiteY0" fmla="*/ 164884 h 439714"/>
                <a:gd name="connsiteX1" fmla="*/ 1511300 w 3102467"/>
                <a:gd name="connsiteY1" fmla="*/ 438148 h 439714"/>
                <a:gd name="connsiteX2" fmla="*/ 3098800 w 3102467"/>
                <a:gd name="connsiteY2" fmla="*/ 0 h 439714"/>
                <a:gd name="connsiteX0" fmla="*/ 0 w 3113527"/>
                <a:gd name="connsiteY0" fmla="*/ 164884 h 439876"/>
                <a:gd name="connsiteX1" fmla="*/ 1511300 w 3113527"/>
                <a:gd name="connsiteY1" fmla="*/ 438148 h 439876"/>
                <a:gd name="connsiteX2" fmla="*/ 3098800 w 3113527"/>
                <a:gd name="connsiteY2" fmla="*/ 0 h 439876"/>
                <a:gd name="connsiteX0" fmla="*/ 0 w 3105468"/>
                <a:gd name="connsiteY0" fmla="*/ 164884 h 439876"/>
                <a:gd name="connsiteX1" fmla="*/ 1511300 w 3105468"/>
                <a:gd name="connsiteY1" fmla="*/ 438148 h 439876"/>
                <a:gd name="connsiteX2" fmla="*/ 3098800 w 3105468"/>
                <a:gd name="connsiteY2" fmla="*/ 0 h 439876"/>
                <a:gd name="connsiteX0" fmla="*/ 0 w 3098800"/>
                <a:gd name="connsiteY0" fmla="*/ 164884 h 439837"/>
                <a:gd name="connsiteX1" fmla="*/ 1511300 w 3098800"/>
                <a:gd name="connsiteY1" fmla="*/ 438148 h 439837"/>
                <a:gd name="connsiteX2" fmla="*/ 3098800 w 3098800"/>
                <a:gd name="connsiteY2" fmla="*/ 0 h 439837"/>
                <a:gd name="connsiteX0" fmla="*/ 0 w 3098800"/>
                <a:gd name="connsiteY0" fmla="*/ 164884 h 439945"/>
                <a:gd name="connsiteX1" fmla="*/ 1511300 w 3098800"/>
                <a:gd name="connsiteY1" fmla="*/ 438148 h 439945"/>
                <a:gd name="connsiteX2" fmla="*/ 3098800 w 3098800"/>
                <a:gd name="connsiteY2" fmla="*/ 0 h 439945"/>
                <a:gd name="connsiteX0" fmla="*/ 0 w 3137120"/>
                <a:gd name="connsiteY0" fmla="*/ 142476 h 439945"/>
                <a:gd name="connsiteX1" fmla="*/ 1549620 w 3137120"/>
                <a:gd name="connsiteY1" fmla="*/ 438148 h 439945"/>
                <a:gd name="connsiteX2" fmla="*/ 3137120 w 3137120"/>
                <a:gd name="connsiteY2" fmla="*/ 0 h 439945"/>
                <a:gd name="connsiteX0" fmla="*/ 0 w 3137120"/>
                <a:gd name="connsiteY0" fmla="*/ 142476 h 440416"/>
                <a:gd name="connsiteX1" fmla="*/ 1549620 w 3137120"/>
                <a:gd name="connsiteY1" fmla="*/ 438148 h 440416"/>
                <a:gd name="connsiteX2" fmla="*/ 3137120 w 3137120"/>
                <a:gd name="connsiteY2" fmla="*/ 0 h 440416"/>
                <a:gd name="connsiteX0" fmla="*/ 0 w 3137120"/>
                <a:gd name="connsiteY0" fmla="*/ 142476 h 487766"/>
                <a:gd name="connsiteX1" fmla="*/ 1538671 w 3137120"/>
                <a:gd name="connsiteY1" fmla="*/ 486164 h 487766"/>
                <a:gd name="connsiteX2" fmla="*/ 3137120 w 3137120"/>
                <a:gd name="connsiteY2" fmla="*/ 0 h 487766"/>
                <a:gd name="connsiteX0" fmla="*/ 0 w 3137120"/>
                <a:gd name="connsiteY0" fmla="*/ 142476 h 487418"/>
                <a:gd name="connsiteX1" fmla="*/ 1538671 w 3137120"/>
                <a:gd name="connsiteY1" fmla="*/ 486164 h 487418"/>
                <a:gd name="connsiteX2" fmla="*/ 3137120 w 3137120"/>
                <a:gd name="connsiteY2" fmla="*/ 0 h 487418"/>
                <a:gd name="connsiteX0" fmla="*/ 0 w 3137120"/>
                <a:gd name="connsiteY0" fmla="*/ 142476 h 486164"/>
                <a:gd name="connsiteX1" fmla="*/ 1538671 w 3137120"/>
                <a:gd name="connsiteY1" fmla="*/ 486164 h 486164"/>
                <a:gd name="connsiteX2" fmla="*/ 3137120 w 3137120"/>
                <a:gd name="connsiteY2" fmla="*/ 0 h 48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20" h="486164">
                  <a:moveTo>
                    <a:pt x="0" y="142476"/>
                  </a:moveTo>
                  <a:cubicBezTo>
                    <a:pt x="99444" y="418332"/>
                    <a:pt x="438443" y="476384"/>
                    <a:pt x="1538671" y="486164"/>
                  </a:cubicBezTo>
                  <a:cubicBezTo>
                    <a:pt x="3008009" y="465636"/>
                    <a:pt x="3059532" y="97694"/>
                    <a:pt x="3137120" y="0"/>
                  </a:cubicBezTo>
                </a:path>
              </a:pathLst>
            </a:custGeom>
            <a:ln w="73025" cmpd="sng">
              <a:solidFill>
                <a:srgbClr val="FF0000"/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727069" y="5406135"/>
              <a:ext cx="1029300" cy="820882"/>
            </a:xfrm>
            <a:custGeom>
              <a:avLst/>
              <a:gdLst>
                <a:gd name="connsiteX0" fmla="*/ 0 w 2794000"/>
                <a:gd name="connsiteY0" fmla="*/ 254000 h 517531"/>
                <a:gd name="connsiteX1" fmla="*/ 2794000 w 2794000"/>
                <a:gd name="connsiteY1" fmla="*/ 0 h 517531"/>
                <a:gd name="connsiteX0" fmla="*/ 0 w 2794000"/>
                <a:gd name="connsiteY0" fmla="*/ 254000 h 668987"/>
                <a:gd name="connsiteX1" fmla="*/ 393700 w 2794000"/>
                <a:gd name="connsiteY1" fmla="*/ 660936 h 668987"/>
                <a:gd name="connsiteX2" fmla="*/ 2794000 w 2794000"/>
                <a:gd name="connsiteY2" fmla="*/ 0 h 668987"/>
                <a:gd name="connsiteX0" fmla="*/ 0 w 2794000"/>
                <a:gd name="connsiteY0" fmla="*/ 254000 h 811288"/>
                <a:gd name="connsiteX1" fmla="*/ 393700 w 2794000"/>
                <a:gd name="connsiteY1" fmla="*/ 660936 h 811288"/>
                <a:gd name="connsiteX2" fmla="*/ 2794000 w 2794000"/>
                <a:gd name="connsiteY2" fmla="*/ 0 h 811288"/>
                <a:gd name="connsiteX0" fmla="*/ 0 w 3009900"/>
                <a:gd name="connsiteY0" fmla="*/ 239147 h 811288"/>
                <a:gd name="connsiteX1" fmla="*/ 609600 w 3009900"/>
                <a:gd name="connsiteY1" fmla="*/ 660936 h 811288"/>
                <a:gd name="connsiteX2" fmla="*/ 3009900 w 3009900"/>
                <a:gd name="connsiteY2" fmla="*/ 0 h 811288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696033"/>
                <a:gd name="connsiteX1" fmla="*/ 1308100 w 3009900"/>
                <a:gd name="connsiteY1" fmla="*/ 504985 h 696033"/>
                <a:gd name="connsiteX2" fmla="*/ 3009900 w 3009900"/>
                <a:gd name="connsiteY2" fmla="*/ 0 h 696033"/>
                <a:gd name="connsiteX0" fmla="*/ 0 w 3009900"/>
                <a:gd name="connsiteY0" fmla="*/ 239147 h 504985"/>
                <a:gd name="connsiteX1" fmla="*/ 1308100 w 3009900"/>
                <a:gd name="connsiteY1" fmla="*/ 504985 h 504985"/>
                <a:gd name="connsiteX2" fmla="*/ 3009900 w 3009900"/>
                <a:gd name="connsiteY2" fmla="*/ 0 h 504985"/>
                <a:gd name="connsiteX0" fmla="*/ 0 w 3016961"/>
                <a:gd name="connsiteY0" fmla="*/ 239147 h 505087"/>
                <a:gd name="connsiteX1" fmla="*/ 1308100 w 3016961"/>
                <a:gd name="connsiteY1" fmla="*/ 504985 h 505087"/>
                <a:gd name="connsiteX2" fmla="*/ 2832100 w 3016961"/>
                <a:gd name="connsiteY2" fmla="*/ 267345 h 505087"/>
                <a:gd name="connsiteX3" fmla="*/ 3009900 w 3016961"/>
                <a:gd name="connsiteY3" fmla="*/ 0 h 505087"/>
                <a:gd name="connsiteX0" fmla="*/ 0 w 3200609"/>
                <a:gd name="connsiteY0" fmla="*/ 239147 h 523853"/>
                <a:gd name="connsiteX1" fmla="*/ 1308100 w 3200609"/>
                <a:gd name="connsiteY1" fmla="*/ 504985 h 523853"/>
                <a:gd name="connsiteX2" fmla="*/ 3098800 w 3200609"/>
                <a:gd name="connsiteY2" fmla="*/ 475280 h 523853"/>
                <a:gd name="connsiteX3" fmla="*/ 3009900 w 3200609"/>
                <a:gd name="connsiteY3" fmla="*/ 0 h 52385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009900"/>
                <a:gd name="connsiteY0" fmla="*/ 239147 h 549794"/>
                <a:gd name="connsiteX1" fmla="*/ 889000 w 3009900"/>
                <a:gd name="connsiteY1" fmla="*/ 549543 h 549794"/>
                <a:gd name="connsiteX2" fmla="*/ 2578100 w 3009900"/>
                <a:gd name="connsiteY2" fmla="*/ 408444 h 549794"/>
                <a:gd name="connsiteX3" fmla="*/ 3009900 w 3009900"/>
                <a:gd name="connsiteY3" fmla="*/ 0 h 549794"/>
                <a:gd name="connsiteX0" fmla="*/ 0 w 3009900"/>
                <a:gd name="connsiteY0" fmla="*/ 239147 h 464148"/>
                <a:gd name="connsiteX1" fmla="*/ 876300 w 3009900"/>
                <a:gd name="connsiteY1" fmla="*/ 453002 h 464148"/>
                <a:gd name="connsiteX2" fmla="*/ 2578100 w 3009900"/>
                <a:gd name="connsiteY2" fmla="*/ 408444 h 464148"/>
                <a:gd name="connsiteX3" fmla="*/ 3009900 w 3009900"/>
                <a:gd name="connsiteY3" fmla="*/ 0 h 464148"/>
                <a:gd name="connsiteX0" fmla="*/ 0 w 3094039"/>
                <a:gd name="connsiteY0" fmla="*/ 239147 h 464148"/>
                <a:gd name="connsiteX1" fmla="*/ 876300 w 3094039"/>
                <a:gd name="connsiteY1" fmla="*/ 453002 h 464148"/>
                <a:gd name="connsiteX2" fmla="*/ 2578100 w 3094039"/>
                <a:gd name="connsiteY2" fmla="*/ 408444 h 464148"/>
                <a:gd name="connsiteX3" fmla="*/ 3009900 w 3094039"/>
                <a:gd name="connsiteY3" fmla="*/ 0 h 464148"/>
                <a:gd name="connsiteX0" fmla="*/ 0 w 3123150"/>
                <a:gd name="connsiteY0" fmla="*/ 239147 h 464148"/>
                <a:gd name="connsiteX1" fmla="*/ 876300 w 3123150"/>
                <a:gd name="connsiteY1" fmla="*/ 453002 h 464148"/>
                <a:gd name="connsiteX2" fmla="*/ 2578100 w 3123150"/>
                <a:gd name="connsiteY2" fmla="*/ 408444 h 464148"/>
                <a:gd name="connsiteX3" fmla="*/ 3009900 w 3123150"/>
                <a:gd name="connsiteY3" fmla="*/ 0 h 464148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89939"/>
                <a:gd name="connsiteY0" fmla="*/ 98048 h 350375"/>
                <a:gd name="connsiteX1" fmla="*/ 876300 w 3189939"/>
                <a:gd name="connsiteY1" fmla="*/ 311903 h 350375"/>
                <a:gd name="connsiteX2" fmla="*/ 2578100 w 3189939"/>
                <a:gd name="connsiteY2" fmla="*/ 311903 h 350375"/>
                <a:gd name="connsiteX3" fmla="*/ 3136900 w 3189939"/>
                <a:gd name="connsiteY3" fmla="*/ 0 h 350375"/>
                <a:gd name="connsiteX0" fmla="*/ 0 w 3168314"/>
                <a:gd name="connsiteY0" fmla="*/ 164884 h 417211"/>
                <a:gd name="connsiteX1" fmla="*/ 876300 w 3168314"/>
                <a:gd name="connsiteY1" fmla="*/ 378739 h 417211"/>
                <a:gd name="connsiteX2" fmla="*/ 2578100 w 3168314"/>
                <a:gd name="connsiteY2" fmla="*/ 378739 h 417211"/>
                <a:gd name="connsiteX3" fmla="*/ 3098800 w 3168314"/>
                <a:gd name="connsiteY3" fmla="*/ 0 h 417211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1548"/>
                <a:gd name="connsiteY0" fmla="*/ 164884 h 452503"/>
                <a:gd name="connsiteX1" fmla="*/ 876300 w 3181548"/>
                <a:gd name="connsiteY1" fmla="*/ 378739 h 452503"/>
                <a:gd name="connsiteX2" fmla="*/ 2616200 w 3181548"/>
                <a:gd name="connsiteY2" fmla="*/ 423296 h 452503"/>
                <a:gd name="connsiteX3" fmla="*/ 3098800 w 3181548"/>
                <a:gd name="connsiteY3" fmla="*/ 0 h 452503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25548"/>
                <a:gd name="connsiteX1" fmla="*/ 2616200 w 3181548"/>
                <a:gd name="connsiteY1" fmla="*/ 423296 h 425548"/>
                <a:gd name="connsiteX2" fmla="*/ 3098800 w 3181548"/>
                <a:gd name="connsiteY2" fmla="*/ 0 h 425548"/>
                <a:gd name="connsiteX0" fmla="*/ 0 w 3098800"/>
                <a:gd name="connsiteY0" fmla="*/ 164884 h 432909"/>
                <a:gd name="connsiteX1" fmla="*/ 1765300 w 3098800"/>
                <a:gd name="connsiteY1" fmla="*/ 430722 h 432909"/>
                <a:gd name="connsiteX2" fmla="*/ 3098800 w 3098800"/>
                <a:gd name="connsiteY2" fmla="*/ 0 h 432909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38644"/>
                <a:gd name="connsiteX1" fmla="*/ 1511300 w 3098800"/>
                <a:gd name="connsiteY1" fmla="*/ 438148 h 438644"/>
                <a:gd name="connsiteX2" fmla="*/ 3098800 w 3098800"/>
                <a:gd name="connsiteY2" fmla="*/ 0 h 438644"/>
                <a:gd name="connsiteX0" fmla="*/ 0 w 3098800"/>
                <a:gd name="connsiteY0" fmla="*/ 164884 h 439714"/>
                <a:gd name="connsiteX1" fmla="*/ 1511300 w 3098800"/>
                <a:gd name="connsiteY1" fmla="*/ 438148 h 439714"/>
                <a:gd name="connsiteX2" fmla="*/ 3098800 w 3098800"/>
                <a:gd name="connsiteY2" fmla="*/ 0 h 439714"/>
                <a:gd name="connsiteX0" fmla="*/ 0 w 3102467"/>
                <a:gd name="connsiteY0" fmla="*/ 164884 h 439714"/>
                <a:gd name="connsiteX1" fmla="*/ 1511300 w 3102467"/>
                <a:gd name="connsiteY1" fmla="*/ 438148 h 439714"/>
                <a:gd name="connsiteX2" fmla="*/ 3098800 w 3102467"/>
                <a:gd name="connsiteY2" fmla="*/ 0 h 439714"/>
                <a:gd name="connsiteX0" fmla="*/ 0 w 3051667"/>
                <a:gd name="connsiteY0" fmla="*/ 0 h 496457"/>
                <a:gd name="connsiteX1" fmla="*/ 1460500 w 3051667"/>
                <a:gd name="connsiteY1" fmla="*/ 496051 h 496457"/>
                <a:gd name="connsiteX2" fmla="*/ 3048000 w 3051667"/>
                <a:gd name="connsiteY2" fmla="*/ 57903 h 496457"/>
                <a:gd name="connsiteX0" fmla="*/ 15832 w 3067499"/>
                <a:gd name="connsiteY0" fmla="*/ 0 h 496723"/>
                <a:gd name="connsiteX1" fmla="*/ 1476332 w 3067499"/>
                <a:gd name="connsiteY1" fmla="*/ 496051 h 496723"/>
                <a:gd name="connsiteX2" fmla="*/ 3063832 w 3067499"/>
                <a:gd name="connsiteY2" fmla="*/ 57903 h 496723"/>
                <a:gd name="connsiteX0" fmla="*/ 15832 w 1825947"/>
                <a:gd name="connsiteY0" fmla="*/ 0 h 496723"/>
                <a:gd name="connsiteX1" fmla="*/ 1476332 w 1825947"/>
                <a:gd name="connsiteY1" fmla="*/ 496051 h 496723"/>
                <a:gd name="connsiteX2" fmla="*/ 1006432 w 1825947"/>
                <a:gd name="connsiteY2" fmla="*/ 206428 h 496723"/>
                <a:gd name="connsiteX0" fmla="*/ 194423 w 1366627"/>
                <a:gd name="connsiteY0" fmla="*/ 0 h 467148"/>
                <a:gd name="connsiteX1" fmla="*/ 765923 w 1366627"/>
                <a:gd name="connsiteY1" fmla="*/ 466346 h 467148"/>
                <a:gd name="connsiteX2" fmla="*/ 1185023 w 1366627"/>
                <a:gd name="connsiteY2" fmla="*/ 206428 h 467148"/>
                <a:gd name="connsiteX0" fmla="*/ 194423 w 1204886"/>
                <a:gd name="connsiteY0" fmla="*/ 0 h 467148"/>
                <a:gd name="connsiteX1" fmla="*/ 765923 w 1204886"/>
                <a:gd name="connsiteY1" fmla="*/ 466346 h 467148"/>
                <a:gd name="connsiteX2" fmla="*/ 1185023 w 1204886"/>
                <a:gd name="connsiteY2" fmla="*/ 206428 h 467148"/>
                <a:gd name="connsiteX0" fmla="*/ 39242 w 1049705"/>
                <a:gd name="connsiteY0" fmla="*/ 0 h 468187"/>
                <a:gd name="connsiteX1" fmla="*/ 610742 w 1049705"/>
                <a:gd name="connsiteY1" fmla="*/ 466346 h 468187"/>
                <a:gd name="connsiteX2" fmla="*/ 1029842 w 1049705"/>
                <a:gd name="connsiteY2" fmla="*/ 206428 h 468187"/>
                <a:gd name="connsiteX0" fmla="*/ 39242 w 1035495"/>
                <a:gd name="connsiteY0" fmla="*/ 0 h 468187"/>
                <a:gd name="connsiteX1" fmla="*/ 610742 w 1035495"/>
                <a:gd name="connsiteY1" fmla="*/ 466346 h 468187"/>
                <a:gd name="connsiteX2" fmla="*/ 1029842 w 1035495"/>
                <a:gd name="connsiteY2" fmla="*/ 206428 h 468187"/>
                <a:gd name="connsiteX0" fmla="*/ 39242 w 1049265"/>
                <a:gd name="connsiteY0" fmla="*/ 0 h 468187"/>
                <a:gd name="connsiteX1" fmla="*/ 610742 w 1049265"/>
                <a:gd name="connsiteY1" fmla="*/ 466346 h 468187"/>
                <a:gd name="connsiteX2" fmla="*/ 1029842 w 1049265"/>
                <a:gd name="connsiteY2" fmla="*/ 206428 h 468187"/>
                <a:gd name="connsiteX0" fmla="*/ 24372 w 1034395"/>
                <a:gd name="connsiteY0" fmla="*/ 0 h 467271"/>
                <a:gd name="connsiteX1" fmla="*/ 595872 w 1034395"/>
                <a:gd name="connsiteY1" fmla="*/ 466346 h 467271"/>
                <a:gd name="connsiteX2" fmla="*/ 1014972 w 1034395"/>
                <a:gd name="connsiteY2" fmla="*/ 206428 h 467271"/>
                <a:gd name="connsiteX0" fmla="*/ 24752 w 1029300"/>
                <a:gd name="connsiteY0" fmla="*/ 0 h 480005"/>
                <a:gd name="connsiteX1" fmla="*/ 590777 w 1029300"/>
                <a:gd name="connsiteY1" fmla="*/ 479150 h 480005"/>
                <a:gd name="connsiteX2" fmla="*/ 1009877 w 1029300"/>
                <a:gd name="connsiteY2" fmla="*/ 219232 h 48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9300" h="480005">
                  <a:moveTo>
                    <a:pt x="24752" y="0"/>
                  </a:moveTo>
                  <a:cubicBezTo>
                    <a:pt x="-77906" y="343459"/>
                    <a:pt x="144163" y="492802"/>
                    <a:pt x="590777" y="479150"/>
                  </a:cubicBezTo>
                  <a:cubicBezTo>
                    <a:pt x="1123594" y="479877"/>
                    <a:pt x="1030825" y="300920"/>
                    <a:pt x="1009877" y="219232"/>
                  </a:cubicBezTo>
                </a:path>
              </a:pathLst>
            </a:custGeom>
            <a:ln w="73025" cmpd="sng">
              <a:solidFill>
                <a:srgbClr val="FF0000"/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71210" y="1926655"/>
              <a:ext cx="1501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Paracrine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87234" y="4950991"/>
              <a:ext cx="1497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Autocrine</a:t>
              </a:r>
              <a:endParaRPr lang="en-US" dirty="0"/>
            </a:p>
          </p:txBody>
        </p:sp>
      </p:grp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003" y="1173163"/>
            <a:ext cx="7524750" cy="514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387" y="3151127"/>
            <a:ext cx="73403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610" y="-17140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09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576926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H</a:t>
            </a:r>
            <a:r>
              <a:rPr lang="en-US" sz="2000" dirty="0" smtClean="0">
                <a:solidFill>
                  <a:srgbClr val="F2FDF7"/>
                </a:solidFill>
                <a:latin typeface="Algerian" pitchFamily="82" charset="0"/>
              </a:rPr>
              <a:t>2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- receptor blockers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507650"/>
            <a:ext cx="232349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Peptic ulcers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4067490"/>
            <a:ext cx="38356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Used for the treatment of: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2888940"/>
            <a:ext cx="432374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Blockers of H</a:t>
            </a:r>
            <a:r>
              <a:rPr lang="en-US" sz="1600" dirty="0" smtClean="0">
                <a:latin typeface="Times" pitchFamily="18" charset="0"/>
              </a:rPr>
              <a:t>2</a:t>
            </a:r>
            <a:r>
              <a:rPr lang="en-US" sz="2800" dirty="0" smtClean="0">
                <a:latin typeface="Times" pitchFamily="18" charset="0"/>
              </a:rPr>
              <a:t> receptors inhibit  gastric acid secretion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1919443"/>
            <a:ext cx="668440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 pitchFamily="18" charset="0"/>
              </a:rPr>
              <a:t>Histamine plays an important role in the formation and </a:t>
            </a:r>
            <a:r>
              <a:rPr lang="en-US" sz="2400" dirty="0" err="1" smtClean="0">
                <a:latin typeface="Times" pitchFamily="18" charset="0"/>
              </a:rPr>
              <a:t>secrtion</a:t>
            </a:r>
            <a:r>
              <a:rPr lang="en-US" sz="2400" dirty="0" smtClean="0">
                <a:latin typeface="Times" pitchFamily="18" charset="0"/>
              </a:rPr>
              <a:t> of </a:t>
            </a:r>
            <a:r>
              <a:rPr lang="en-US" sz="2400" dirty="0" err="1" smtClean="0">
                <a:latin typeface="Times" pitchFamily="18" charset="0"/>
              </a:rPr>
              <a:t>HCl</a:t>
            </a:r>
            <a:r>
              <a:rPr lang="en-US" sz="2400" dirty="0" smtClean="0">
                <a:latin typeface="Times" pitchFamily="18" charset="0"/>
              </a:rPr>
              <a:t> by the activity of H2 receptors</a:t>
            </a:r>
            <a:endParaRPr lang="en-US" sz="2400" dirty="0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6115" y="2888940"/>
            <a:ext cx="3333657" cy="29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43000" y="4833156"/>
            <a:ext cx="232349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Gastritis</a:t>
            </a:r>
            <a:endParaRPr lang="en-US" sz="2800" dirty="0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15865" y="4689140"/>
            <a:ext cx="2000250" cy="163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43000" y="1173163"/>
            <a:ext cx="5148808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" pitchFamily="18" charset="0"/>
              </a:rPr>
              <a:t>Cimetidine</a:t>
            </a:r>
            <a:r>
              <a:rPr lang="en-US" sz="2400" dirty="0" smtClean="0">
                <a:latin typeface="Times" pitchFamily="18" charset="0"/>
              </a:rPr>
              <a:t>, ranitidine, </a:t>
            </a:r>
            <a:r>
              <a:rPr lang="en-US" sz="2400" dirty="0" err="1" smtClean="0">
                <a:latin typeface="Times" pitchFamily="18" charset="0"/>
              </a:rPr>
              <a:t>famotidine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440668"/>
            <a:ext cx="576926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H</a:t>
            </a:r>
            <a:r>
              <a:rPr lang="en-US" sz="2400" dirty="0" smtClean="0">
                <a:solidFill>
                  <a:srgbClr val="F2FDF7"/>
                </a:solidFill>
                <a:latin typeface="Algerian" pitchFamily="82" charset="0"/>
              </a:rPr>
              <a:t>3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- receptor blockers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121188"/>
            <a:ext cx="54569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May produce headache and insomnia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4329100"/>
            <a:ext cx="495178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Vertigo and balance disturbances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3429000"/>
            <a:ext cx="495178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Used in treatment of:-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2258869"/>
            <a:ext cx="495178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It produces dilatation of blood vessels in inner ear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1412776"/>
            <a:ext cx="316858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betahistine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64514" name="Picture 2" descr="نتيجة بحث الصور عن ‪inner ear anatomy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6650" y="2258869"/>
            <a:ext cx="2495810" cy="2390775"/>
          </a:xfrm>
          <a:prstGeom prst="rect">
            <a:avLst/>
          </a:prstGeom>
          <a:noFill/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12260" y="4649644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1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440668"/>
            <a:ext cx="344725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eicosanoids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168860"/>
            <a:ext cx="730881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wn Arrow Callout 14"/>
          <p:cNvSpPr/>
          <p:nvPr/>
        </p:nvSpPr>
        <p:spPr>
          <a:xfrm>
            <a:off x="473968" y="1385600"/>
            <a:ext cx="1793776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Glucocorticoids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755576" y="1442176"/>
            <a:ext cx="1089248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Zileuton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755576" y="1413888"/>
            <a:ext cx="1089248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NSAIDS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968" y="1385600"/>
            <a:ext cx="344725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synthesis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257 C 0.01823 -0.02084 0.03507 -0.00509 0.05208 0.00486 C 0.05503 0.00671 0.05833 0.00787 0.06145 0.00903 C 0.06423 0.01018 0.06718 0.01041 0.06979 0.0118 C 0.07482 0.01458 0.07916 0.01921 0.08437 0.02153 C 0.08645 0.02245 0.08854 0.02315 0.09062 0.0243 C 0.09895 0.0287 0.10625 0.0375 0.11354 0.04375 C 0.12239 0.05139 0.13385 0.05532 0.14375 0.05903 C 0.14861 0.06342 0.15347 0.06921 0.15833 0.07291 C 0.15954 0.07384 0.16111 0.07361 0.1625 0.0743 C 0.16875 0.07754 0.17395 0.08356 0.1802 0.0868 C 0.1967 0.0956 0.21788 0.10185 0.23541 0.10486 C 0.2434 0.10787 0.25104 0.10926 0.25937 0.11041 C 0.26389 0.1125 0.2684 0.1125 0.27291 0.11458 C 0.27812 0.11967 0.29427 0.13426 0.3 0.13541 C 0.30416 0.13634 0.30954 0.13703 0.31354 0.13958 C 0.32066 0.14421 0.32725 0.15023 0.33437 0.15486 C 0.33576 0.15578 0.33628 0.15787 0.3375 0.15903 C 0.34184 0.16319 0.3467 0.16736 0.35104 0.17153 C 0.36111 0.18102 0.3677 0.18055 0.37708 0.1868 C 0.37986 0.18866 0.3802 0.19051 0.38333 0.19097 C 0.38611 0.1912 0.38889 0.19097 0.39166 0.19097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7 -0.02569 C 0.04548 -0.02338 0.05712 -0.01458 0.07066 -0.00903 C 0.07239 -0.00833 0.08663 -0.00625 0.08732 -0.00625 C 0.09184 -0.00416 0.09531 -0.00139 0.09982 0.0007 C 0.10208 0.01297 0.10469 0.02176 0.11232 0.02986 C 0.11857 0.0463 0.13611 0.05347 0.14774 0.06181 C 0.15937 0.07014 0.16996 0.08033 0.18107 0.08959 C 0.1835 0.09167 0.1868 0.0919 0.18941 0.09375 C 0.20364 0.10324 0.21875 0.11158 0.2342 0.11736 C 0.23802 0.1206 0.24184 0.12037 0.24566 0.12292 C 0.25139 0.12685 0.25712 0.12847 0.26337 0.13125 C 0.27048 0.13449 0.27725 0.14028 0.2842 0.14375 C 0.29514 0.14908 0.30642 0.15417 0.31753 0.15903 C 0.32222 0.16366 0.33194 0.16852 0.33524 0.17431 C 0.33923 0.18148 0.33663 0.1794 0.34253 0.18125 C 0.34531 0.18496 0.34878 0.1882 0.35191 0.19097 C 0.35885 0.19722 0.35121 0.18681 0.35816 0.19514 C 0.36076 0.19815 0.36232 0.20278 0.36545 0.20486 C 0.36753 0.20625 0.36979 0.20741 0.3717 0.20903 C 0.37639 0.2132 0.37656 0.22014 0.38212 0.22292 C 0.38437 0.22755 0.38923 0.23588 0.39253 0.23959 C 0.39444 0.24167 0.39878 0.24514 0.39878 0.24537 C 0.39948 0.24653 0.4 0.24815 0.40087 0.24931 C 0.40278 0.25139 0.40712 0.25486 0.40712 0.2551 C 0.4085 0.26065 0.41146 0.26111 0.41441 0.26597 C 0.42135 0.27732 0.42743 0.29051 0.43628 0.29931 C 0.43802 0.3088 0.44253 0.31297 0.44566 0.32153 C 0.44913 0.33056 0.45191 0.34514 0.45816 0.3507 C 0.46007 0.3581 0.4585 0.35371 0.46337 0.3632 C 0.46458 0.36574 0.46475 0.36875 0.46545 0.37153 C 0.46666 0.37616 0.47326 0.38889 0.47587 0.39236 C 0.47656 0.39838 0.47691 0.40625 0.47899 0.41181 C 0.48107 0.41713 0.4835 0.42246 0.4842 0.42847 C 0.48594 0.44283 0.48524 0.43403 0.48524 0.4548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02963 C 0.03732 -0.02384 0.03993 -0.02801 0.04166 -0.01019 C 0.04288 0.00231 0.04826 0.02338 0.05312 0.03426 C 0.05625 0.05463 0.05868 0.075 0.06145 0.09537 C 0.06198 0.09953 0.06284 0.1037 0.06354 0.10787 C 0.06423 0.11157 0.06562 0.11898 0.06562 0.11921 C 0.06597 0.15509 0.06597 0.1912 0.06666 0.22731 C 0.06718 0.25393 0.07673 0.28194 0.08541 0.30509 C 0.08923 0.31528 0.08993 0.32754 0.09479 0.33703 C 0.09774 0.35301 0.09357 0.33333 0.09791 0.34676 C 0.10017 0.3537 0.10139 0.3618 0.10312 0.36898 C 0.10711 0.38518 0.11145 0.40092 0.11458 0.41759 C 0.11614 0.42569 0.1184 0.43241 0.12083 0.43981 C 0.12326 0.44722 0.12257 0.44305 0.12395 0.44953 C 0.1243 0.45139 0.125 0.45509 0.125 0.45532 " pathEditMode="relative" rAng="0" ptsTypes="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304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93718" y="0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2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3788" y="296652"/>
            <a:ext cx="31683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Cox </a:t>
            </a:r>
            <a:r>
              <a:rPr lang="en-US" sz="3200" dirty="0" err="1" smtClean="0">
                <a:latin typeface="Algerian" pitchFamily="82" charset="0"/>
              </a:rPr>
              <a:t>Isozymes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412776"/>
            <a:ext cx="71647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3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7124" y="440668"/>
            <a:ext cx="60370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Actions of prostaglandins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7124" y="1376772"/>
            <a:ext cx="70927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are </a:t>
            </a:r>
            <a:r>
              <a:rPr lang="en-US" sz="2800" dirty="0" err="1" smtClean="0"/>
              <a:t>proinflammatory</a:t>
            </a:r>
            <a:r>
              <a:rPr lang="en-US" sz="28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7124" y="2132856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Cause  vasodilatation of vascular smooth muscle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97124" y="3284984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Inhibition of platelets aggregation/ increase platelet aggregation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97124" y="4509120"/>
            <a:ext cx="70927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Sensitize neurons to cause pain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97124" y="5248364"/>
            <a:ext cx="26642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Induce labor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4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6165304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prostaglandins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524" y="1674386"/>
            <a:ext cx="55387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Decrease intraocular pressure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49524" y="2420888"/>
            <a:ext cx="594066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thermoregulatory center of </a:t>
            </a:r>
          </a:p>
          <a:p>
            <a:r>
              <a:rPr lang="en-US" sz="2800" dirty="0" smtClean="0"/>
              <a:t>Hypothalamus to </a:t>
            </a:r>
            <a:r>
              <a:rPr lang="en-US" sz="2800" dirty="0" smtClean="0">
                <a:latin typeface="Times New Roman"/>
                <a:cs typeface="Times New Roman"/>
              </a:rPr>
              <a:t>↑ body temperature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9524" y="3681028"/>
            <a:ext cx="625878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kidney to increase </a:t>
            </a:r>
            <a:r>
              <a:rPr lang="en-US" sz="2800" dirty="0" err="1" smtClean="0"/>
              <a:t>glomerular</a:t>
            </a:r>
            <a:r>
              <a:rPr lang="en-US" sz="2800" dirty="0" smtClean="0"/>
              <a:t> filtration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9524" y="5022177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 parietal cells of stomach to protect gastric mucosa</a:t>
            </a:r>
            <a:endParaRPr lang="en-US" sz="2800" dirty="0"/>
          </a:p>
        </p:txBody>
      </p:sp>
      <p:pic>
        <p:nvPicPr>
          <p:cNvPr id="66562" name="Picture 2" descr="نتيجة بحث الصور عن ‪intraocular pressure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185789"/>
            <a:ext cx="2154206" cy="2011817"/>
          </a:xfrm>
          <a:prstGeom prst="rect">
            <a:avLst/>
          </a:prstGeom>
          <a:noFill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9524" y="1088353"/>
            <a:ext cx="5940660" cy="25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4138" y="1088353"/>
            <a:ext cx="3895725" cy="393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8998" y="440668"/>
            <a:ext cx="6768752" cy="523220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2FDF7"/>
                </a:solidFill>
                <a:latin typeface="Algerian" pitchFamily="82" charset="0"/>
              </a:rPr>
              <a:t>Prostacyclin</a:t>
            </a:r>
            <a:r>
              <a:rPr lang="en-US" sz="2800" dirty="0" smtClean="0">
                <a:solidFill>
                  <a:srgbClr val="F2FDF7"/>
                </a:solidFill>
                <a:latin typeface="Algerian" pitchFamily="82" charset="0"/>
              </a:rPr>
              <a:t> versus </a:t>
            </a:r>
            <a:r>
              <a:rPr lang="en-US" sz="2800" dirty="0" err="1" smtClean="0">
                <a:solidFill>
                  <a:srgbClr val="F2FDF7"/>
                </a:solidFill>
                <a:latin typeface="Algerian" pitchFamily="82" charset="0"/>
              </a:rPr>
              <a:t>thromboxane</a:t>
            </a:r>
            <a:endParaRPr lang="en-US" sz="28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7644" y="1268413"/>
            <a:ext cx="6933394" cy="514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532" y="440668"/>
            <a:ext cx="637270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 uses of PGs analogs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4838" y="5498068"/>
            <a:ext cx="294641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Bronchial asthma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13774" y="2708920"/>
            <a:ext cx="21508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Misoprostol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754288" y="2057728"/>
            <a:ext cx="423762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Glaucoma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13774" y="2057728"/>
            <a:ext cx="211191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Latanoprost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754288" y="1416378"/>
            <a:ext cx="525313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Induce abortion in first trimester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13284" y="1416378"/>
            <a:ext cx="211240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Carboprost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13774" y="3356992"/>
            <a:ext cx="19222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Alprostadil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754288" y="2708920"/>
            <a:ext cx="213755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Peptic ulcer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13774" y="4077072"/>
            <a:ext cx="54274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Zileuton</a:t>
            </a:r>
            <a:r>
              <a:rPr lang="en-US" sz="2800" dirty="0" smtClean="0"/>
              <a:t> (</a:t>
            </a:r>
            <a:r>
              <a:rPr lang="en-US" sz="2800" dirty="0" err="1" smtClean="0"/>
              <a:t>lipoxygenase</a:t>
            </a:r>
            <a:r>
              <a:rPr lang="en-US" sz="2800" dirty="0" smtClean="0"/>
              <a:t> inhibitor)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754288" y="3356992"/>
            <a:ext cx="364306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Erectile dysfunction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13774" y="4833156"/>
            <a:ext cx="657813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Zafirlukast</a:t>
            </a:r>
            <a:r>
              <a:rPr lang="en-US" sz="2800" dirty="0" smtClean="0"/>
              <a:t> (</a:t>
            </a:r>
            <a:r>
              <a:rPr lang="en-US" sz="2800" dirty="0" err="1" smtClean="0"/>
              <a:t>leukotreine</a:t>
            </a:r>
            <a:r>
              <a:rPr lang="en-US" sz="2800" dirty="0" smtClean="0"/>
              <a:t> receptor blocker)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17</a:t>
            </a:r>
            <a:endParaRPr lang="en-US" altLang="en-US" dirty="0"/>
          </a:p>
        </p:txBody>
      </p:sp>
      <p:pic>
        <p:nvPicPr>
          <p:cNvPr id="73730" name="Picture 2" descr="نتيجة بحث الصور عن ‪nitric oxide pharmacology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5460" y="1412776"/>
            <a:ext cx="2120280" cy="16797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43100" y="440668"/>
            <a:ext cx="324036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Nitric oxide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125" y="5168823"/>
            <a:ext cx="3456384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3 </a:t>
            </a:r>
            <a:r>
              <a:rPr lang="en-US" sz="2400" dirty="0" err="1" smtClean="0"/>
              <a:t>isoforms</a:t>
            </a:r>
            <a:r>
              <a:rPr lang="en-US" sz="2400" dirty="0" smtClean="0"/>
              <a:t> of the enzyme nitric oxide </a:t>
            </a:r>
            <a:r>
              <a:rPr lang="en-US" sz="2400" dirty="0" err="1" smtClean="0"/>
              <a:t>synthase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35596" y="2188021"/>
            <a:ext cx="3546394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Synthesized from L- </a:t>
            </a:r>
            <a:r>
              <a:rPr lang="en-US" sz="2400" dirty="0" err="1" smtClean="0"/>
              <a:t>arganine</a:t>
            </a:r>
            <a:r>
              <a:rPr lang="en-US" sz="2400" dirty="0" smtClean="0"/>
              <a:t> by nitric oxide </a:t>
            </a:r>
            <a:r>
              <a:rPr lang="en-US" sz="2400" dirty="0" err="1" smtClean="0"/>
              <a:t>synthase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35596" y="1412776"/>
            <a:ext cx="27003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Biosynthesis</a:t>
            </a:r>
            <a:endParaRPr lang="en-US" sz="2800" b="1" dirty="0"/>
          </a:p>
        </p:txBody>
      </p:sp>
      <p:pic>
        <p:nvPicPr>
          <p:cNvPr id="60419" name="Picture 3" descr="نتيجة بحث الصور عن ‪nitric oxide synthesis‬‏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1990" y="3679999"/>
            <a:ext cx="3772390" cy="2340260"/>
          </a:xfrm>
          <a:prstGeom prst="rect">
            <a:avLst/>
          </a:prstGeom>
          <a:noFill/>
        </p:spPr>
      </p:pic>
      <p:pic>
        <p:nvPicPr>
          <p:cNvPr id="60421" name="Picture 5" descr="نتيجة بحث الصور عن ‪nitric oxide comics‬‏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0214" y="1279719"/>
            <a:ext cx="4709864" cy="45239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35596" y="3497318"/>
            <a:ext cx="3456384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release is stimulated by 5-HT, acetylcholine, bradykinin &amp; histamine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77518" y="3641608"/>
            <a:ext cx="3776861" cy="241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18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3100" y="440668"/>
            <a:ext cx="42130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Isoforms</a:t>
            </a:r>
            <a:r>
              <a:rPr lang="en-US" sz="3200" dirty="0" smtClean="0">
                <a:latin typeface="Algerian" pitchFamily="82" charset="0"/>
              </a:rPr>
              <a:t> of </a:t>
            </a:r>
            <a:r>
              <a:rPr lang="en-US" sz="3200" dirty="0" err="1" smtClean="0">
                <a:latin typeface="Algerian" pitchFamily="82" charset="0"/>
              </a:rPr>
              <a:t>nos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448780"/>
            <a:ext cx="7200801" cy="457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01</a:t>
            </a:r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159732" y="442913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Autocoids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130" y="4689140"/>
            <a:ext cx="587827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To study the agents which enhance or block their effects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130" y="2808509"/>
            <a:ext cx="643780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To describe the synthesis, receptors and functions of histamine, </a:t>
            </a:r>
            <a:r>
              <a:rPr lang="en-US" sz="2800" dirty="0" err="1" smtClean="0">
                <a:latin typeface="Times" pitchFamily="18" charset="0"/>
              </a:rPr>
              <a:t>eicosanoids</a:t>
            </a:r>
            <a:r>
              <a:rPr lang="en-US" sz="2800" dirty="0" smtClean="0">
                <a:latin typeface="Times" pitchFamily="18" charset="0"/>
              </a:rPr>
              <a:t> ,nitric oxide , </a:t>
            </a:r>
            <a:r>
              <a:rPr lang="en-US" sz="2800" dirty="0" err="1" smtClean="0">
                <a:latin typeface="Times" pitchFamily="18" charset="0"/>
              </a:rPr>
              <a:t>angiotensin</a:t>
            </a:r>
            <a:r>
              <a:rPr lang="en-US" sz="2800" dirty="0" smtClean="0">
                <a:latin typeface="Times" pitchFamily="18" charset="0"/>
              </a:rPr>
              <a:t>,  </a:t>
            </a:r>
            <a:r>
              <a:rPr lang="en-US" sz="2800" dirty="0" err="1" smtClean="0">
                <a:latin typeface="Times" pitchFamily="18" charset="0"/>
              </a:rPr>
              <a:t>kinins</a:t>
            </a:r>
            <a:r>
              <a:rPr lang="en-US" sz="2800" dirty="0" smtClean="0">
                <a:latin typeface="Times" pitchFamily="18" charset="0"/>
              </a:rPr>
              <a:t> &amp; 5-HT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1130" y="1677988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19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551723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NO Mechanism of Action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2204864"/>
            <a:ext cx="3546394" cy="3108543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Combining with </a:t>
            </a:r>
            <a:r>
              <a:rPr lang="en-US" sz="2800" dirty="0" err="1" smtClean="0"/>
              <a:t>haem</a:t>
            </a:r>
            <a:r>
              <a:rPr lang="en-US" sz="2800" dirty="0" smtClean="0"/>
              <a:t> in </a:t>
            </a:r>
            <a:r>
              <a:rPr lang="en-US" sz="2800" dirty="0" err="1" smtClean="0"/>
              <a:t>guanylate</a:t>
            </a:r>
            <a:r>
              <a:rPr lang="en-US" sz="2800" dirty="0" smtClean="0"/>
              <a:t> </a:t>
            </a:r>
            <a:r>
              <a:rPr lang="en-US" sz="2800" dirty="0" err="1" smtClean="0"/>
              <a:t>cyclase</a:t>
            </a:r>
            <a:r>
              <a:rPr lang="en-US" sz="2800" dirty="0" smtClean="0"/>
              <a:t>, activating the enzyme, increasing </a:t>
            </a:r>
            <a:r>
              <a:rPr lang="en-US" sz="2800" dirty="0" err="1" smtClean="0"/>
              <a:t>cGMP</a:t>
            </a:r>
            <a:r>
              <a:rPr lang="en-US" sz="2800" dirty="0" smtClean="0"/>
              <a:t> and thereby lowering [Ca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]</a:t>
            </a:r>
            <a:r>
              <a:rPr lang="en-US" sz="2800" baseline="-25000" dirty="0" err="1" smtClean="0"/>
              <a:t>i</a:t>
            </a:r>
            <a:endParaRPr lang="en-US" sz="2800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1592708"/>
            <a:ext cx="4172998" cy="439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123728" y="440668"/>
            <a:ext cx="335699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NO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3897052"/>
            <a:ext cx="734481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Synaptic effects in the peripheral and CNS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2492896"/>
            <a:ext cx="662473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Inhibition of smooth muscle proliferation;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1376772"/>
            <a:ext cx="623807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Inhibition of platelet and </a:t>
            </a:r>
            <a:r>
              <a:rPr lang="en-US" sz="2800" dirty="0" err="1" smtClean="0"/>
              <a:t>monocyte</a:t>
            </a:r>
            <a:r>
              <a:rPr lang="en-US" sz="2800" dirty="0" smtClean="0"/>
              <a:t> adhesion and aggregation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3239" y="4598285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Host defense and </a:t>
            </a:r>
            <a:r>
              <a:rPr lang="en-US" sz="2800" dirty="0" err="1" smtClean="0"/>
              <a:t>cytotoxic</a:t>
            </a:r>
            <a:r>
              <a:rPr lang="en-US" sz="2800" dirty="0" smtClean="0"/>
              <a:t> effects on pathogens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3248980"/>
            <a:ext cx="59940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Protection against </a:t>
            </a:r>
            <a:r>
              <a:rPr lang="en-US" sz="2800" dirty="0" err="1" smtClean="0"/>
              <a:t>atherogenesis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59632" y="5661248"/>
            <a:ext cx="276392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Cytoprotection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6805" y="3859223"/>
            <a:ext cx="4322439" cy="221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2</a:t>
            </a:r>
            <a:r>
              <a:rPr lang="en-US" altLang="en-US" sz="6000" dirty="0" smtClean="0">
                <a:solidFill>
                  <a:srgbClr val="F2FDF7"/>
                </a:solidFill>
              </a:rPr>
              <a:t>1</a:t>
            </a:r>
            <a:endParaRPr lang="en-US" altLang="en-US" dirty="0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540" y="1340768"/>
            <a:ext cx="7264660" cy="47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87624" y="440668"/>
            <a:ext cx="39244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Actions of </a:t>
            </a:r>
            <a:r>
              <a:rPr lang="en-US" sz="3200" dirty="0" err="1" smtClean="0">
                <a:latin typeface="Algerian" pitchFamily="82" charset="0"/>
              </a:rPr>
              <a:t>nos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38"/>
          <a:stretch>
            <a:fillRect/>
          </a:stretch>
        </p:blipFill>
        <p:spPr bwMode="auto">
          <a:xfrm>
            <a:off x="-15928" y="13893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22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440668"/>
            <a:ext cx="5400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No in therapeutics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953" y="4337527"/>
            <a:ext cx="4487189" cy="193899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Sildenafil</a:t>
            </a:r>
            <a:r>
              <a:rPr lang="en-US" sz="2400" dirty="0" smtClean="0"/>
              <a:t> potentiates the action of NO on corpora </a:t>
            </a:r>
            <a:r>
              <a:rPr lang="en-US" sz="2400" dirty="0" err="1" smtClean="0"/>
              <a:t>cavernosa</a:t>
            </a:r>
            <a:r>
              <a:rPr lang="en-US" sz="2400" dirty="0" smtClean="0"/>
              <a:t> smooth muscle. It is used to treat erectile dysfunction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00878" y="2230293"/>
            <a:ext cx="7271522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Overproduction of NO occurs in neurodegenerative diseases (e.g. Parkinsonism) and in septic shock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92953" y="1322219"/>
            <a:ext cx="6719437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Endothelial NO production is reduced in patients with diabetes, hypertension &amp; atherosclerosis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92953" y="1322218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is used in critical care to treat pulmonary hypertension in neonates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00878" y="2221254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is used in patients with right ventricular failure secondary to pulmonary embolism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2953" y="1325942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donors have well established therapeutic uses e.g. in hypertension &amp; angina pectoris</a:t>
            </a:r>
            <a:endParaRPr lang="en-US" sz="2400" dirty="0"/>
          </a:p>
        </p:txBody>
      </p:sp>
      <p:pic>
        <p:nvPicPr>
          <p:cNvPr id="63491" name="Picture 3" descr="نتيجة بحث الصور عن ‪nitrates mechanism of action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14900" y="2184877"/>
            <a:ext cx="2857500" cy="21526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6583" y="2302271"/>
            <a:ext cx="2844316" cy="401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23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40668"/>
            <a:ext cx="306034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angiotensin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9612" y="3104964"/>
            <a:ext cx="623807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ACE converts Ag I to Ag II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9612" y="2007364"/>
            <a:ext cx="623807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Renin</a:t>
            </a:r>
            <a:r>
              <a:rPr lang="en-US" sz="2800" dirty="0" smtClean="0"/>
              <a:t> released from the kidney converts </a:t>
            </a:r>
            <a:r>
              <a:rPr lang="en-US" sz="2800" dirty="0" err="1" smtClean="0"/>
              <a:t>angiotensinogen</a:t>
            </a:r>
            <a:r>
              <a:rPr lang="en-US" sz="2800" dirty="0" smtClean="0"/>
              <a:t> to Ag I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9612" y="1340768"/>
            <a:ext cx="250943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Biosynthesis</a:t>
            </a:r>
            <a:endParaRPr lang="en-US" sz="2800" b="1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612" y="3628184"/>
            <a:ext cx="7452828" cy="26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24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32012" y="3825044"/>
            <a:ext cx="488816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400" dirty="0" smtClean="0"/>
              <a:t>Increases </a:t>
            </a:r>
            <a:r>
              <a:rPr lang="en-US" sz="2400" dirty="0" err="1" smtClean="0"/>
              <a:t>aldosterone</a:t>
            </a:r>
            <a:r>
              <a:rPr lang="en-US" sz="2400" dirty="0" smtClean="0"/>
              <a:t> release → sodium &amp; water retention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32012" y="2636912"/>
            <a:ext cx="510418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Increases force of contraction of the heart by promoting calcium influx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32012" y="1448780"/>
            <a:ext cx="510418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Promotes vasoconstriction directly or indirectly by releasing NA &amp; AD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32012" y="440668"/>
            <a:ext cx="560600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</a:t>
            </a:r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angiotensin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 II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2012" y="4941168"/>
            <a:ext cx="7076020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400" dirty="0" smtClean="0"/>
              <a:t>Causes hypertrophy of vascular and cardiac cells and increases synthesis and deposition of collagen by cardiac </a:t>
            </a:r>
            <a:r>
              <a:rPr lang="en-US" sz="2400" dirty="0" smtClean="0"/>
              <a:t>fibroblasts (remodeling)</a:t>
            </a:r>
            <a:endParaRPr lang="en-US" sz="2400" dirty="0"/>
          </a:p>
        </p:txBody>
      </p:sp>
      <p:pic>
        <p:nvPicPr>
          <p:cNvPr id="46082" name="Picture 2" descr="نتيجة بحث الصور عن ‪heart remodeling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0212" y="1844824"/>
            <a:ext cx="2412268" cy="2811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2</a:t>
            </a:r>
            <a:r>
              <a:rPr lang="en-US" altLang="en-US" sz="6000" dirty="0" smtClean="0">
                <a:solidFill>
                  <a:srgbClr val="F2FDF7"/>
                </a:solidFill>
              </a:rPr>
              <a:t>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636" y="4185084"/>
            <a:ext cx="3304312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Angiotensin</a:t>
            </a:r>
            <a:r>
              <a:rPr lang="en-US" sz="2800" dirty="0" smtClean="0"/>
              <a:t> receptor </a:t>
            </a:r>
            <a:r>
              <a:rPr lang="en-US" sz="2800" dirty="0" smtClean="0"/>
              <a:t>blockers (ARBs): </a:t>
            </a:r>
            <a:r>
              <a:rPr lang="en-US" sz="2800" dirty="0" err="1" smtClean="0"/>
              <a:t>losartan</a:t>
            </a:r>
            <a:r>
              <a:rPr lang="en-US" sz="2800" dirty="0" smtClean="0"/>
              <a:t>, </a:t>
            </a:r>
            <a:r>
              <a:rPr lang="en-US" sz="2800" dirty="0" err="1" smtClean="0"/>
              <a:t>valsartan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636" y="2276871"/>
            <a:ext cx="344027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ACE inhibitors: </a:t>
            </a:r>
            <a:r>
              <a:rPr lang="en-US" sz="2800" dirty="0" err="1" smtClean="0"/>
              <a:t>captopril</a:t>
            </a:r>
            <a:r>
              <a:rPr lang="en-US" sz="2800" dirty="0" smtClean="0"/>
              <a:t>, </a:t>
            </a:r>
            <a:r>
              <a:rPr lang="en-US" sz="2800" dirty="0" err="1" smtClean="0"/>
              <a:t>enalapril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763688" y="440668"/>
            <a:ext cx="518457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Angiotensin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 inhibitors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44034" name="Picture 2" descr="نتيجة بحث الصور عن ‪angiotensin converting enzyme inhibitors comics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6036" y="2276871"/>
            <a:ext cx="3744417" cy="356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26</a:t>
            </a:r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2832" y="5454806"/>
            <a:ext cx="623807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Following myocardial infarction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92832" y="4456276"/>
            <a:ext cx="25313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Cardiac failure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112" y="3671446"/>
            <a:ext cx="24509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Hypertension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75556" y="1306165"/>
            <a:ext cx="6238074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Cause a fall in blood pressure in hypertensive patients especially those with high rennin levels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440668"/>
            <a:ext cx="51125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ACE inhibitors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112" y="2888940"/>
            <a:ext cx="31540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 uses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3948" y="2888940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59075"/>
            <a:ext cx="616604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Angiotensin</a:t>
            </a:r>
            <a:r>
              <a:rPr lang="en-US" sz="2800" dirty="0" smtClean="0">
                <a:latin typeface="Algerian" pitchFamily="82" charset="0"/>
              </a:rPr>
              <a:t> receptor blockers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588" y="5733256"/>
            <a:ext cx="403244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 uses to ACEI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63588" y="2456892"/>
            <a:ext cx="4032448" cy="3108543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 1 receptors predominate in vascular smooth muscle, mediate most of the known actions of </a:t>
            </a:r>
            <a:r>
              <a:rPr lang="en-US" sz="2800" dirty="0" err="1" smtClean="0"/>
              <a:t>Ang</a:t>
            </a:r>
            <a:r>
              <a:rPr lang="en-US" sz="2800" dirty="0" smtClean="0"/>
              <a:t>, coupled to G proteins &amp; DAG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63588" y="1376772"/>
            <a:ext cx="403244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Angiotensin</a:t>
            </a:r>
            <a:r>
              <a:rPr lang="en-US" sz="2800" dirty="0" smtClean="0"/>
              <a:t> receptors AT I &amp; AT II</a:t>
            </a:r>
            <a:endParaRPr lang="en-US" sz="2800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0052" y="1655222"/>
            <a:ext cx="3385356" cy="460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28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459075"/>
            <a:ext cx="22682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kinins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1961837"/>
            <a:ext cx="72008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Bradykinin</a:t>
            </a:r>
            <a:r>
              <a:rPr lang="en-US" sz="2400" dirty="0" smtClean="0"/>
              <a:t> is formed by </a:t>
            </a:r>
            <a:r>
              <a:rPr lang="en-US" sz="2400" dirty="0" err="1" smtClean="0"/>
              <a:t>proteolytic</a:t>
            </a:r>
            <a:r>
              <a:rPr lang="en-US" sz="2400" dirty="0" smtClean="0"/>
              <a:t> cleavage of circulating proteins (</a:t>
            </a:r>
            <a:r>
              <a:rPr lang="en-US" sz="2400" dirty="0" err="1" smtClean="0"/>
              <a:t>kininogens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792834"/>
            <a:ext cx="7380820" cy="348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3608" y="1375574"/>
            <a:ext cx="4240088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Are </a:t>
            </a:r>
            <a:r>
              <a:rPr lang="en-US" sz="2400" dirty="0" err="1" smtClean="0"/>
              <a:t>Bradykinin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kallidin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02</a:t>
            </a:r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16968" y="5265204"/>
            <a:ext cx="51032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Release:- during allergic reaction, inflammatory reaction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6968" y="4149080"/>
            <a:ext cx="51032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Stored in mast cells, </a:t>
            </a:r>
            <a:r>
              <a:rPr lang="en-US" sz="2800" dirty="0" err="1" smtClean="0"/>
              <a:t>basophils</a:t>
            </a:r>
            <a:r>
              <a:rPr lang="en-US" sz="2800" dirty="0" smtClean="0"/>
              <a:t>, lung, intestinal mucosa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16968" y="1440069"/>
            <a:ext cx="568863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Synthesis:- from L- </a:t>
            </a:r>
            <a:r>
              <a:rPr lang="en-US" sz="3200" dirty="0" err="1" smtClean="0"/>
              <a:t>histidine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2" y="440668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4" name="صورة 1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6968" y="2024844"/>
            <a:ext cx="5868516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8" name="Picture 2" descr="نتيجة بحث الصور عن ‪histamine allergic reaction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172" y="4005064"/>
            <a:ext cx="2088232" cy="2214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29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</a:t>
            </a:r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bradykinin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448780"/>
            <a:ext cx="80648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Potent vasodilator , reduces blood pressure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4005064"/>
            <a:ext cx="842493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 smtClean="0"/>
              <a:t>Constricts most smooth muscles , intestine , uterus bronchiole , contraction is slow and last long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5283205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Stimulation of epithelial ion transport &amp; fluid secretion in airways &amp; GIT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448780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 smtClean="0"/>
              <a:t>Causes pain , this effect is potentiated by </a:t>
            </a:r>
            <a:r>
              <a:rPr lang="en-US" sz="2800" dirty="0" smtClean="0"/>
              <a:t>PG. </a:t>
            </a:r>
            <a:r>
              <a:rPr lang="en-US" sz="2800" dirty="0" smtClean="0"/>
              <a:t>Has a role in inflammation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2312876"/>
            <a:ext cx="820891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injected locally it dilates arterioles [</a:t>
            </a:r>
            <a:r>
              <a:rPr lang="en-US" sz="2800" dirty="0" smtClean="0">
                <a:sym typeface="Symbol" pitchFamily="18" charset="2"/>
              </a:rPr>
              <a:t>generation of PGI  release of NO]</a:t>
            </a:r>
            <a:r>
              <a:rPr lang="en-US" sz="2800" dirty="0" smtClean="0"/>
              <a:t> and increases permeability of post capillary </a:t>
            </a:r>
            <a:r>
              <a:rPr lang="en-US" sz="2800" dirty="0" err="1" smtClean="0"/>
              <a:t>venules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564" y="2564904"/>
            <a:ext cx="73448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7487" y="-135396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440668"/>
            <a:ext cx="586865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Receptors &amp; clinical uses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654" y="1852082"/>
            <a:ext cx="80648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B</a:t>
            </a:r>
            <a:r>
              <a:rPr lang="en-US" sz="2000" dirty="0" smtClean="0"/>
              <a:t>1</a:t>
            </a:r>
            <a:r>
              <a:rPr lang="en-US" sz="2800" dirty="0" smtClean="0"/>
              <a:t> inducible under condition of inflammation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182351"/>
            <a:ext cx="64228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Receptors B</a:t>
            </a:r>
            <a:r>
              <a:rPr lang="en-US" sz="2000" dirty="0" smtClean="0"/>
              <a:t>1</a:t>
            </a:r>
            <a:r>
              <a:rPr lang="en-US" sz="2800" dirty="0" smtClean="0"/>
              <a:t> &amp; B</a:t>
            </a:r>
            <a:r>
              <a:rPr lang="en-US" sz="2000" dirty="0" smtClean="0"/>
              <a:t>2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99654" y="5031177"/>
            <a:ext cx="691276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High affinity to </a:t>
            </a:r>
            <a:r>
              <a:rPr lang="en-US" sz="2800" dirty="0" err="1" smtClean="0"/>
              <a:t>bradykinin</a:t>
            </a:r>
            <a:r>
              <a:rPr lang="en-US" sz="2800" dirty="0" smtClean="0"/>
              <a:t> &amp; mediates the majority of its effects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654" y="4302678"/>
            <a:ext cx="54703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B</a:t>
            </a:r>
            <a:r>
              <a:rPr lang="en-US" sz="2000" dirty="0" smtClean="0"/>
              <a:t>2</a:t>
            </a:r>
            <a:r>
              <a:rPr lang="en-US" sz="2800" dirty="0" smtClean="0"/>
              <a:t> constitutive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2453298"/>
            <a:ext cx="54703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Low affinity to </a:t>
            </a:r>
            <a:r>
              <a:rPr lang="en-US" sz="2800" dirty="0" err="1" smtClean="0"/>
              <a:t>bradykinin</a:t>
            </a:r>
            <a:endParaRPr lang="en-US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95536" y="3179293"/>
            <a:ext cx="682625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B</a:t>
            </a:r>
            <a:r>
              <a:rPr lang="en-US" sz="2000" dirty="0" smtClean="0"/>
              <a:t>1</a:t>
            </a:r>
            <a:r>
              <a:rPr lang="en-US" sz="2800" dirty="0" smtClean="0"/>
              <a:t> receptor plays a significant role in inflammation &amp; </a:t>
            </a:r>
            <a:r>
              <a:rPr lang="en-US" sz="2800" dirty="0" err="1" smtClean="0"/>
              <a:t>hyperalgesia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31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440668"/>
            <a:ext cx="399644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Therapeutic uses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016" y="2665075"/>
            <a:ext cx="3344924" cy="3108543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Increased </a:t>
            </a:r>
            <a:r>
              <a:rPr lang="en-US" sz="2800" dirty="0" err="1" smtClean="0"/>
              <a:t>bradykinin</a:t>
            </a:r>
            <a:r>
              <a:rPr lang="en-US" sz="2800" dirty="0" smtClean="0"/>
              <a:t> is implicated in the therapeutic efficacy and cough produced by ACEIs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4507" y="1677988"/>
            <a:ext cx="73568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No current </a:t>
            </a:r>
            <a:r>
              <a:rPr lang="en-US" sz="2800" dirty="0" smtClean="0"/>
              <a:t>therapeutic use </a:t>
            </a:r>
            <a:r>
              <a:rPr lang="en-US" sz="2800" dirty="0" smtClean="0"/>
              <a:t>of </a:t>
            </a:r>
            <a:r>
              <a:rPr lang="en-US" sz="2800" dirty="0" err="1" smtClean="0"/>
              <a:t>bradykinin</a:t>
            </a:r>
            <a:endParaRPr lang="en-US" sz="2800" dirty="0" smtClean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75956" y="2456892"/>
            <a:ext cx="390541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32</a:t>
            </a:r>
            <a:endParaRPr lang="en-US" altLang="en-US" dirty="0"/>
          </a:p>
        </p:txBody>
      </p:sp>
      <p:pic>
        <p:nvPicPr>
          <p:cNvPr id="21506" name="Picture 2" descr="نتيجة بحث الصور عن ‪serotonin synthesis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7604" y="3248980"/>
            <a:ext cx="6764796" cy="29338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7604" y="459075"/>
            <a:ext cx="381642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Serotonin [5ht]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7604" y="1844824"/>
            <a:ext cx="666074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Serotonin is synthesized from the amino acid L-tryptophan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33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55676" y="459075"/>
            <a:ext cx="381642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Serotonin [5-ht]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0004" y="5517232"/>
            <a:ext cx="666074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b="1" dirty="0" smtClean="0">
                <a:solidFill>
                  <a:srgbClr val="000099"/>
                </a:solidFill>
              </a:rPr>
              <a:t>3]CNS</a:t>
            </a:r>
            <a:r>
              <a:rPr lang="en-US" sz="2800" b="1" dirty="0" smtClean="0"/>
              <a:t>:-</a:t>
            </a:r>
            <a:r>
              <a:rPr lang="en-US" sz="2800" dirty="0" smtClean="0"/>
              <a:t>a neurotransmitter ,in midbrain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60004" y="3859131"/>
            <a:ext cx="4816152" cy="1255728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b="1" dirty="0" smtClean="0">
                <a:solidFill>
                  <a:schemeClr val="accent1"/>
                </a:solidFill>
              </a:rPr>
              <a:t>2]Blood</a:t>
            </a:r>
            <a:r>
              <a:rPr lang="en-US" sz="2800" dirty="0" smtClean="0"/>
              <a:t> ,in platelets , released when aggregated , in sites of tissue damage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0004" y="2204864"/>
            <a:ext cx="481615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hlink"/>
                </a:solidFill>
              </a:rPr>
              <a:t>1] Intestinal wall</a:t>
            </a:r>
            <a:r>
              <a:rPr lang="en-US" sz="2800" dirty="0" smtClean="0"/>
              <a:t> ,in </a:t>
            </a:r>
            <a:r>
              <a:rPr lang="en-US" sz="2800" dirty="0" err="1" smtClean="0"/>
              <a:t>chromaffin</a:t>
            </a:r>
            <a:r>
              <a:rPr lang="en-US" sz="2800" dirty="0" smtClean="0"/>
              <a:t>  cells ,in neuronal cells in the </a:t>
            </a:r>
            <a:r>
              <a:rPr lang="en-US" sz="2800" dirty="0" err="1" smtClean="0"/>
              <a:t>myenteric</a:t>
            </a:r>
            <a:r>
              <a:rPr lang="en-US" sz="2800" dirty="0" smtClean="0"/>
              <a:t> plexus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60004" y="1484784"/>
            <a:ext cx="28719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distribution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0172" y="1916832"/>
            <a:ext cx="223224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34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Serotonin [5-ht]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7644" y="1484784"/>
            <a:ext cx="28719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receptors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8250" y="2276872"/>
            <a:ext cx="69913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5-ht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7644" y="5301208"/>
            <a:ext cx="518457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Increases capillary pressure &amp; permeability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67644" y="3304145"/>
            <a:ext cx="5184576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rgbClr val="FF00FF"/>
                </a:solidFill>
              </a:rPr>
              <a:t>Blood vessels</a:t>
            </a:r>
            <a:r>
              <a:rPr lang="en-US" sz="2800" dirty="0" smtClean="0"/>
              <a:t>:-</a:t>
            </a:r>
          </a:p>
          <a:p>
            <a:pPr>
              <a:buBlip>
                <a:blip r:embed="rId8"/>
              </a:buBlip>
            </a:pPr>
            <a:r>
              <a:rPr lang="en-US" sz="2800" dirty="0" smtClean="0"/>
              <a:t>Contracts large vessels by a direct action &amp; relaxes other vessels by releasing </a:t>
            </a:r>
            <a:r>
              <a:rPr lang="en-US" sz="2800" dirty="0" smtClean="0">
                <a:solidFill>
                  <a:srgbClr val="FF00FF"/>
                </a:solidFill>
              </a:rPr>
              <a:t>NO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7644" y="2132856"/>
            <a:ext cx="518457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 smtClean="0"/>
              <a:t>Contracts uterus bronchiole ,other smooth muscles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367644" y="1484784"/>
            <a:ext cx="48161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GIT:-5-HT increases motility</a:t>
            </a:r>
            <a:endParaRPr lang="en-US" sz="2800" dirty="0"/>
          </a:p>
        </p:txBody>
      </p:sp>
      <p:pic>
        <p:nvPicPr>
          <p:cNvPr id="1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732240" y="1905000"/>
            <a:ext cx="2106960" cy="372024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440668"/>
            <a:ext cx="33843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actions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532" y="4113076"/>
            <a:ext cx="7200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chemeClr val="hlink"/>
                </a:solidFill>
              </a:rPr>
              <a:t>CNS;-</a:t>
            </a:r>
            <a:r>
              <a:rPr lang="en-US" sz="2800" dirty="0" smtClean="0"/>
              <a:t>stimulates some neurons &amp; inhibits others , inhibits release of other neurotransmitters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9532" y="2816932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chemeClr val="folHlink"/>
                </a:solidFill>
              </a:rPr>
              <a:t>Neuronal terminals</a:t>
            </a:r>
            <a:r>
              <a:rPr lang="en-US" sz="2800" dirty="0" smtClean="0"/>
              <a:t>:- 5-HT stimulates </a:t>
            </a:r>
            <a:r>
              <a:rPr lang="en-US" sz="2800" dirty="0" err="1" smtClean="0"/>
              <a:t>nociceptive</a:t>
            </a:r>
            <a:r>
              <a:rPr lang="en-US" sz="2800" dirty="0" smtClean="0"/>
              <a:t> neuron endings </a:t>
            </a:r>
            <a:r>
              <a:rPr lang="en-US" sz="2800" dirty="0" smtClean="0">
                <a:latin typeface="Calibri"/>
              </a:rPr>
              <a:t>→ pain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59532" y="1521609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Platelets:-</a:t>
            </a:r>
            <a:r>
              <a:rPr lang="en-US" sz="2800" dirty="0" smtClean="0"/>
              <a:t> causes aggregation ,aggregated platelets release 5-HT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40668"/>
            <a:ext cx="522058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receptor 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352" y="2996952"/>
            <a:ext cx="3295600" cy="2677656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err="1" smtClean="0">
                <a:solidFill>
                  <a:schemeClr val="hlink"/>
                </a:solidFill>
              </a:rPr>
              <a:t>Cisapride</a:t>
            </a:r>
            <a:r>
              <a:rPr lang="en-US" sz="2800" b="1" dirty="0" smtClean="0">
                <a:solidFill>
                  <a:schemeClr val="hlink"/>
                </a:solidFill>
              </a:rPr>
              <a:t>:-</a:t>
            </a:r>
            <a:r>
              <a:rPr lang="en-US" sz="2800" dirty="0" smtClean="0"/>
              <a:t>5-HT</a:t>
            </a:r>
            <a:r>
              <a:rPr lang="en-US" sz="2000" dirty="0" smtClean="0"/>
              <a:t>4</a:t>
            </a:r>
            <a:r>
              <a:rPr lang="en-US" sz="2800" dirty="0" smtClean="0"/>
              <a:t> -receptor agonist, used in </a:t>
            </a:r>
            <a:r>
              <a:rPr lang="en-US" sz="2800" dirty="0" err="1" smtClean="0"/>
              <a:t>gastroesophageal</a:t>
            </a:r>
            <a:r>
              <a:rPr lang="en-US" sz="2800" dirty="0" smtClean="0"/>
              <a:t> reflux  &amp; motility disorders.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4352" y="1340768"/>
            <a:ext cx="383566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err="1" smtClean="0">
                <a:solidFill>
                  <a:schemeClr val="hlink"/>
                </a:solidFill>
              </a:rPr>
              <a:t>Buspirone</a:t>
            </a:r>
            <a:r>
              <a:rPr lang="en-US" sz="2800" b="1" dirty="0" smtClean="0">
                <a:solidFill>
                  <a:schemeClr val="hlink"/>
                </a:solidFill>
              </a:rPr>
              <a:t> :-</a:t>
            </a:r>
            <a:r>
              <a:rPr lang="en-US" sz="2800" dirty="0" smtClean="0"/>
              <a:t>5-HT</a:t>
            </a:r>
            <a:r>
              <a:rPr lang="en-US" sz="2000" dirty="0" smtClean="0"/>
              <a:t>1A</a:t>
            </a:r>
            <a:r>
              <a:rPr lang="en-US" sz="2800" dirty="0" smtClean="0"/>
              <a:t> agonist , effective </a:t>
            </a:r>
            <a:r>
              <a:rPr lang="en-US" sz="2800" dirty="0" err="1" smtClean="0"/>
              <a:t>anxiolytic</a:t>
            </a:r>
            <a:endParaRPr lang="en-US" sz="28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2996952"/>
            <a:ext cx="3780420" cy="32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nxiety &amp; Panic Attack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1357338"/>
            <a:ext cx="2988332" cy="149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7236296" y="166688"/>
            <a:ext cx="11161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38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4352" y="440668"/>
            <a:ext cx="62479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receptor antagonists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1736812"/>
            <a:ext cx="2772308" cy="3108543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chemeClr val="folHlink"/>
                </a:solidFill>
              </a:rPr>
              <a:t>Selective 5-HT</a:t>
            </a:r>
            <a:r>
              <a:rPr lang="en-US" sz="2000" b="1" dirty="0" smtClean="0">
                <a:solidFill>
                  <a:schemeClr val="folHlink"/>
                </a:solidFill>
              </a:rPr>
              <a:t>3 </a:t>
            </a:r>
            <a:r>
              <a:rPr lang="en-US" sz="2800" b="1" dirty="0" smtClean="0">
                <a:solidFill>
                  <a:schemeClr val="folHlink"/>
                </a:solidFill>
              </a:rPr>
              <a:t>antagonist</a:t>
            </a:r>
            <a:r>
              <a:rPr lang="en-US" sz="2800" dirty="0" smtClean="0"/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Ondansetron</a:t>
            </a:r>
            <a:r>
              <a:rPr lang="en-US" sz="2800" dirty="0" smtClean="0"/>
              <a:t>,  antiemetic action , for cancer chemotherapy</a:t>
            </a:r>
            <a:endParaRPr lang="en-US" sz="28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1" y="1736812"/>
            <a:ext cx="39964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03</a:t>
            </a:r>
            <a:endParaRPr lang="en-US" alt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87624" y="1304764"/>
          <a:ext cx="7215239" cy="4818856"/>
        </p:xfrm>
        <a:graphic>
          <a:graphicData uri="http://schemas.openxmlformats.org/drawingml/2006/table">
            <a:tbl>
              <a:tblPr/>
              <a:tblGrid>
                <a:gridCol w="1357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47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02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Receptor</a:t>
                      </a:r>
                      <a:br>
                        <a:rPr lang="en-US" sz="2000" dirty="0">
                          <a:latin typeface="Bernard MT Condensed" pitchFamily="18" charset="0"/>
                        </a:rPr>
                      </a:br>
                      <a:r>
                        <a:rPr lang="en-US" sz="2000" dirty="0">
                          <a:latin typeface="Bernard MT Condensed" pitchFamily="18" charset="0"/>
                        </a:rPr>
                        <a:t>Type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Major Tissue Locations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Major Biologic Effects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 smtClean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Bernard MT Condensed" pitchFamily="18" charset="0"/>
                        </a:rPr>
                        <a:t>1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smooth muscle, endothelial </a:t>
                      </a:r>
                      <a:r>
                        <a:rPr lang="en-US" dirty="0" smtClean="0"/>
                        <a:t>cells, brain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acute allergic responses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2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gastric parietal </a:t>
                      </a:r>
                      <a:r>
                        <a:rPr lang="en-US" dirty="0" smtClean="0"/>
                        <a:t>cells,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Cardiac muscle, mast</a:t>
                      </a:r>
                      <a:r>
                        <a:rPr lang="en-US" baseline="0" dirty="0" smtClean="0"/>
                        <a:t> cells, brain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secretion of gastric acid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3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central nervous system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neurotransmission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35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4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fr-FR" dirty="0" err="1"/>
                        <a:t>mast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cells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eosinophils</a:t>
                      </a:r>
                      <a:r>
                        <a:rPr lang="fr-FR" dirty="0"/>
                        <a:t>, T </a:t>
                      </a:r>
                      <a:r>
                        <a:rPr lang="fr-FR" dirty="0" err="1" smtClean="0"/>
                        <a:t>cells</a:t>
                      </a:r>
                      <a:endParaRPr lang="fr-FR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regulating </a:t>
                      </a:r>
                      <a:r>
                        <a:rPr lang="en-US" dirty="0"/>
                        <a:t>immune </a:t>
                      </a:r>
                      <a:endParaRPr lang="en-US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responses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66900" y="440668"/>
            <a:ext cx="459444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receptors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308304" y="166688"/>
            <a:ext cx="115014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39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66688"/>
            <a:ext cx="5877272" cy="1077218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Clinical conditions in which 5-ht is implicated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556" y="2441357"/>
            <a:ext cx="4176464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Activation of trigeminal system leads to peptides release promoting an inflammatory reaction.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9152" y="1448780"/>
            <a:ext cx="273654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1-migraine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1243907"/>
            <a:ext cx="1603623" cy="99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2441357"/>
            <a:ext cx="3526408" cy="354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75556" y="4344971"/>
            <a:ext cx="3960440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This increases flow of sensory traffic through the brain stem, the thalamus &amp; the cortex </a:t>
            </a:r>
            <a:endParaRPr lang="en-US" sz="2800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5557" y="2033555"/>
            <a:ext cx="8048338" cy="438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Migraine aur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59732" y="2441357"/>
            <a:ext cx="4500500" cy="3255895"/>
          </a:xfrm>
          <a:prstGeom prst="rect">
            <a:avLst/>
          </a:prstGeom>
          <a:noFill/>
        </p:spPr>
      </p:pic>
      <p:pic>
        <p:nvPicPr>
          <p:cNvPr id="8198" name="Picture 6" descr="https://upload.wikimedia.org/wikipedia/commons/thumb/f/f9/Scintillating_zigzag_scotoma.gif/202px-Scintillating_zigzag_scotoma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65604" y="2708920"/>
            <a:ext cx="4294627" cy="298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40</a:t>
            </a:r>
            <a:endParaRPr lang="en-US" alt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0053" y="1556792"/>
            <a:ext cx="3348372" cy="4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7523" y="3501008"/>
            <a:ext cx="4752530" cy="280692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It binds to 5HT1B , in cranial blood vessels causing vasoconstriction &amp; 1D &amp; 1F in </a:t>
            </a:r>
            <a:r>
              <a:rPr lang="en-US" sz="2800" dirty="0" err="1" smtClean="0"/>
              <a:t>presynaptic</a:t>
            </a:r>
            <a:r>
              <a:rPr lang="en-US" sz="2800" dirty="0" smtClean="0"/>
              <a:t> trigeminal nerve causing inhibition of pro inflammatory </a:t>
            </a:r>
            <a:r>
              <a:rPr lang="en-US" sz="2800" dirty="0" err="1" smtClean="0"/>
              <a:t>neuropeptide</a:t>
            </a:r>
            <a:r>
              <a:rPr lang="en-US" sz="2800" dirty="0" smtClean="0"/>
              <a:t> release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7524" y="1556792"/>
            <a:ext cx="3564396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5-HT1D, 1B &amp;1F-receptor agonist , effective in acute migraine attack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636" y="588388"/>
            <a:ext cx="343961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sumatriptan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17145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41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2- </a:t>
            </a:r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Carcinoid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 syndrome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772" y="2264910"/>
            <a:ext cx="4858308" cy="203132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The tumor releases 5-HT, SP, PGs, </a:t>
            </a:r>
            <a:r>
              <a:rPr lang="en-US" sz="2800" dirty="0" err="1" smtClean="0"/>
              <a:t>kinins</a:t>
            </a:r>
            <a:r>
              <a:rPr lang="en-US" sz="2800" dirty="0" smtClean="0"/>
              <a:t> &amp; histamine causing flushing ,diarrhea, </a:t>
            </a:r>
            <a:r>
              <a:rPr lang="en-US" sz="2800" dirty="0" err="1" smtClean="0"/>
              <a:t>bronchoconstriction</a:t>
            </a:r>
            <a:r>
              <a:rPr lang="en-US" sz="2800" dirty="0" smtClean="0"/>
              <a:t> &amp; hypotension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33772" y="1268413"/>
            <a:ext cx="4498268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A malignant tumor of intestinal </a:t>
            </a:r>
            <a:r>
              <a:rPr lang="en-US" sz="2800" dirty="0" err="1" smtClean="0"/>
              <a:t>chromaffin</a:t>
            </a:r>
            <a:r>
              <a:rPr lang="en-US" sz="2800" dirty="0" smtClean="0"/>
              <a:t> cells</a:t>
            </a:r>
            <a:endParaRPr lang="en-US" sz="2800" dirty="0"/>
          </a:p>
        </p:txBody>
      </p:sp>
      <p:pic>
        <p:nvPicPr>
          <p:cNvPr id="2" name="Picture 2" descr="نتيجة بحث الصور عن ‪carcinoid syndrome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2024844"/>
            <a:ext cx="3232733" cy="37804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3772" y="4437112"/>
            <a:ext cx="5326360" cy="203132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Serotonin antagonists (</a:t>
            </a:r>
            <a:r>
              <a:rPr lang="en-US" sz="2800" b="1" dirty="0" err="1" smtClean="0">
                <a:solidFill>
                  <a:srgbClr val="FF0000"/>
                </a:solidFill>
              </a:rPr>
              <a:t>cyproheptadine</a:t>
            </a:r>
            <a:r>
              <a:rPr lang="en-US" sz="2800" dirty="0" smtClean="0"/>
              <a:t>, 5HT</a:t>
            </a:r>
            <a:r>
              <a:rPr lang="en-US" sz="2000" dirty="0" smtClean="0"/>
              <a:t>2</a:t>
            </a:r>
            <a:r>
              <a:rPr lang="en-US" sz="2800" dirty="0" smtClean="0"/>
              <a:t> antagonist) could be administered to control diarrhea ,flushing &amp; </a:t>
            </a:r>
            <a:r>
              <a:rPr lang="en-US" sz="2800" dirty="0" err="1" smtClean="0"/>
              <a:t>malabsorption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04</a:t>
            </a:r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267744" y="440668"/>
            <a:ext cx="284431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5265204"/>
            <a:ext cx="449913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Increases bowel peristalsis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3247063"/>
            <a:ext cx="4365104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Blip>
                <a:blip r:embed="rId8"/>
              </a:buBlip>
            </a:pPr>
            <a:r>
              <a:rPr lang="en-US" sz="2800" dirty="0" smtClean="0"/>
              <a:t>Stimulation of H</a:t>
            </a:r>
            <a:r>
              <a:rPr lang="en-US" dirty="0" smtClean="0"/>
              <a:t>1</a:t>
            </a:r>
            <a:r>
              <a:rPr lang="en-US" sz="2800" dirty="0" smtClean="0"/>
              <a:t>-receptors contract smooth muscles, bronchioles  ,uterus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136812" y="1448780"/>
            <a:ext cx="437129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Histamine stimulates gastric acid secretion , through H</a:t>
            </a:r>
            <a:r>
              <a:rPr lang="en-US" dirty="0" smtClean="0"/>
              <a:t>2</a:t>
            </a:r>
            <a:r>
              <a:rPr lang="en-US" sz="2800" dirty="0" smtClean="0"/>
              <a:t>- receptors</a:t>
            </a:r>
            <a:endParaRPr lang="en-US" sz="2800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2130" y="3235974"/>
            <a:ext cx="2699674" cy="165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642130" y="4890590"/>
            <a:ext cx="2587470" cy="1435857"/>
          </a:xfrm>
          <a:prstGeom prst="rect">
            <a:avLst/>
          </a:prstGeom>
          <a:noFill/>
          <a:ln/>
        </p:spPr>
      </p:pic>
      <p:pic>
        <p:nvPicPr>
          <p:cNvPr id="1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5642130" y="1304764"/>
            <a:ext cx="2587470" cy="182378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05</a:t>
            </a:r>
            <a:endParaRPr lang="en-US" altLang="en-US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267744" y="440668"/>
            <a:ext cx="284431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1448780"/>
            <a:ext cx="747395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Slow IV or SC injection causes flushing of skin ,raise temperature, increase blood flow to the periphery, increase heart rate &amp; CO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3104964"/>
            <a:ext cx="747395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Rapid IV bolus injection induces a fall in blood pressure , an increase in CSF pressure , headache, due to dilation of blood vessels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4653136"/>
            <a:ext cx="59216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Intradermal</a:t>
            </a:r>
            <a:r>
              <a:rPr lang="en-US" sz="2800" dirty="0" smtClean="0">
                <a:solidFill>
                  <a:schemeClr val="accent2"/>
                </a:solidFill>
              </a:rPr>
              <a:t> injection</a:t>
            </a:r>
            <a:r>
              <a:rPr lang="en-US" sz="2800" dirty="0" smtClean="0"/>
              <a:t> causes itching</a:t>
            </a:r>
            <a:endParaRPr lang="en-US" sz="280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5378450"/>
            <a:ext cx="2590800" cy="10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6277" y="4588532"/>
            <a:ext cx="1908336" cy="22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884640" y="166688"/>
            <a:ext cx="114374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9924" y="442913"/>
            <a:ext cx="644471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924" y="1677988"/>
            <a:ext cx="644471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Histamine h</a:t>
            </a:r>
            <a:r>
              <a:rPr lang="en-US" dirty="0" smtClean="0">
                <a:latin typeface="Algerian" pitchFamily="82" charset="0"/>
              </a:rPr>
              <a:t>1</a:t>
            </a:r>
            <a:r>
              <a:rPr lang="en-US" sz="2800" dirty="0" smtClean="0">
                <a:latin typeface="Algerian" pitchFamily="82" charset="0"/>
              </a:rPr>
              <a:t> receptor blockers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24" y="3537012"/>
            <a:ext cx="70927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Diphenhydramine</a:t>
            </a:r>
            <a:r>
              <a:rPr lang="en-US" sz="2800" dirty="0" smtClean="0"/>
              <a:t> ,</a:t>
            </a:r>
            <a:r>
              <a:rPr lang="en-US" sz="2800" dirty="0" err="1" smtClean="0"/>
              <a:t>cyclizine</a:t>
            </a:r>
            <a:r>
              <a:rPr lang="en-US" sz="2800" dirty="0" smtClean="0"/>
              <a:t> ,</a:t>
            </a:r>
            <a:r>
              <a:rPr lang="en-US" sz="2800" dirty="0" err="1" smtClean="0"/>
              <a:t>promethazine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39924" y="281693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 generation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9924" y="5193196"/>
            <a:ext cx="550022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Loratidine</a:t>
            </a:r>
            <a:r>
              <a:rPr lang="en-US" sz="2800" dirty="0" smtClean="0"/>
              <a:t>, </a:t>
            </a:r>
            <a:r>
              <a:rPr lang="en-US" sz="2800" dirty="0" err="1" smtClean="0"/>
              <a:t>Citrizine</a:t>
            </a:r>
            <a:r>
              <a:rPr lang="en-US" sz="2800" dirty="0" smtClean="0"/>
              <a:t>, </a:t>
            </a:r>
            <a:r>
              <a:rPr lang="en-US" sz="2800" dirty="0" err="1" smtClean="0"/>
              <a:t>fexofenadine</a:t>
            </a:r>
            <a:endParaRPr lang="en-US" sz="2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39924" y="4329100"/>
            <a:ext cx="47224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 generation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21716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7200292" y="166688"/>
            <a:ext cx="12241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077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40668"/>
            <a:ext cx="709278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H</a:t>
            </a:r>
            <a:r>
              <a:rPr lang="en-US" sz="2000" dirty="0" smtClean="0">
                <a:latin typeface="Algerian" pitchFamily="82" charset="0"/>
              </a:rPr>
              <a:t>1</a:t>
            </a:r>
            <a:r>
              <a:rPr lang="en-US" sz="3200" dirty="0" smtClean="0">
                <a:latin typeface="Algerian" pitchFamily="82" charset="0"/>
              </a:rPr>
              <a:t>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6" y="137677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 generation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58788" y="4149080"/>
            <a:ext cx="21074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err="1" smtClean="0">
                <a:solidFill>
                  <a:srgbClr val="0070C0"/>
                </a:solidFill>
                <a:latin typeface="Arial Narrow" pitchFamily="34" charset="0"/>
              </a:rPr>
              <a:t>Urticaria</a:t>
            </a:r>
            <a:endParaRPr lang="en-US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8788" y="3465004"/>
            <a:ext cx="30351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Allergic rhinitis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596" y="2060848"/>
            <a:ext cx="37108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Has a  Sedating effect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35596" y="270892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Clinical uses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5596" y="5481228"/>
            <a:ext cx="28635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Motion sickness </a:t>
            </a:r>
            <a:endParaRPr lang="en-US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5566" y="4797152"/>
            <a:ext cx="19550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Insomnia  </a:t>
            </a:r>
            <a:endParaRPr lang="en-US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0172" y="1268760"/>
            <a:ext cx="14001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172" y="2895515"/>
            <a:ext cx="1603530" cy="17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0172" y="4797152"/>
            <a:ext cx="18669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نتيجة بحث الصور عن ‪insomnia‬‏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61420" y="4006226"/>
            <a:ext cx="2958752" cy="1332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7380312" y="166688"/>
            <a:ext cx="1044116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08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40668"/>
            <a:ext cx="709278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H</a:t>
            </a:r>
            <a:r>
              <a:rPr lang="en-US" sz="2000" dirty="0" smtClean="0">
                <a:latin typeface="Algerian" pitchFamily="82" charset="0"/>
              </a:rPr>
              <a:t>1</a:t>
            </a:r>
            <a:r>
              <a:rPr lang="en-US" sz="3200" dirty="0" smtClean="0">
                <a:latin typeface="Algerian" pitchFamily="82" charset="0"/>
              </a:rPr>
              <a:t>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340768"/>
            <a:ext cx="36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 generation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281693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Clinical uses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3537012"/>
            <a:ext cx="305838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Allergic conditions such as:-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643554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Allergic rhinitis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2067505"/>
            <a:ext cx="36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Non-sedating effect</a:t>
            </a:r>
            <a:endParaRPr lang="en-US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585145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Urticaria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532823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Conjunctivitis</a:t>
            </a:r>
            <a:endParaRPr lang="en-US" sz="2800" dirty="0"/>
          </a:p>
        </p:txBody>
      </p:sp>
      <p:pic>
        <p:nvPicPr>
          <p:cNvPr id="17" name="Picture 2" descr="Autacoids (i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1214755"/>
            <a:ext cx="4248472" cy="3276364"/>
          </a:xfrm>
          <a:prstGeom prst="rect">
            <a:avLst/>
          </a:prstGeom>
          <a:noFill/>
        </p:spPr>
      </p:pic>
      <p:pic>
        <p:nvPicPr>
          <p:cNvPr id="78850" name="Picture 2" descr="نتيجة بحث الصور عن ‪viral conjunctivitis‬‏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4491119"/>
            <a:ext cx="3333750" cy="1883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23416</TotalTime>
  <Words>1352</Words>
  <Application>Microsoft Office PowerPoint</Application>
  <PresentationFormat>On-screen Show (4:3)</PresentationFormat>
  <Paragraphs>308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Coloured slides template background</dc:title>
  <dc:creator>Presentation Magazine</dc:creator>
  <cp:lastModifiedBy>Osama</cp:lastModifiedBy>
  <cp:revision>631</cp:revision>
  <dcterms:modified xsi:type="dcterms:W3CDTF">2016-11-08T04:36:46Z</dcterms:modified>
</cp:coreProperties>
</file>