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74" r:id="rId5"/>
    <p:sldId id="257" r:id="rId6"/>
    <p:sldId id="269" r:id="rId7"/>
    <p:sldId id="258" r:id="rId8"/>
    <p:sldId id="273" r:id="rId9"/>
    <p:sldId id="259" r:id="rId10"/>
    <p:sldId id="272" r:id="rId11"/>
    <p:sldId id="264" r:id="rId12"/>
    <p:sldId id="260" r:id="rId13"/>
    <p:sldId id="267" r:id="rId14"/>
    <p:sldId id="265" r:id="rId15"/>
    <p:sldId id="266" r:id="rId16"/>
    <p:sldId id="261" r:id="rId17"/>
    <p:sldId id="270" r:id="rId18"/>
    <p:sldId id="268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AB7A-344C-4298-925B-1117C3ACA2C4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F09D-1198-4A0D-93AD-F424EFE3A2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34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AB7A-344C-4298-925B-1117C3ACA2C4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F09D-1198-4A0D-93AD-F424EFE3A2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420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AB7A-344C-4298-925B-1117C3ACA2C4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F09D-1198-4A0D-93AD-F424EFE3A2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520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AB7A-344C-4298-925B-1117C3ACA2C4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F09D-1198-4A0D-93AD-F424EFE3A2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574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AB7A-344C-4298-925B-1117C3ACA2C4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F09D-1198-4A0D-93AD-F424EFE3A2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755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AB7A-344C-4298-925B-1117C3ACA2C4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F09D-1198-4A0D-93AD-F424EFE3A2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454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AB7A-344C-4298-925B-1117C3ACA2C4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F09D-1198-4A0D-93AD-F424EFE3A2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391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AB7A-344C-4298-925B-1117C3ACA2C4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F09D-1198-4A0D-93AD-F424EFE3A2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32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AB7A-344C-4298-925B-1117C3ACA2C4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F09D-1198-4A0D-93AD-F424EFE3A2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819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AB7A-344C-4298-925B-1117C3ACA2C4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F09D-1198-4A0D-93AD-F424EFE3A2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58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FAB7A-344C-4298-925B-1117C3ACA2C4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7F09D-1198-4A0D-93AD-F424EFE3A2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24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FAB7A-344C-4298-925B-1117C3ACA2C4}" type="datetimeFigureOut">
              <a:rPr lang="en-GB" smtClean="0"/>
              <a:t>05/10/2016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7F09D-1198-4A0D-93AD-F424EFE3A2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52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Body fluids Tutorial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Fluids Compartments:</a:t>
            </a:r>
          </a:p>
          <a:p>
            <a:r>
              <a:rPr lang="en-GB" dirty="0"/>
              <a:t>What are the different fluid compartments of the body?</a:t>
            </a:r>
          </a:p>
          <a:p>
            <a:r>
              <a:rPr lang="en-GB" dirty="0"/>
              <a:t>What is the size of each compartment of the total body fluids?</a:t>
            </a:r>
          </a:p>
          <a:p>
            <a:r>
              <a:rPr lang="en-GB" dirty="0"/>
              <a:t>What is the percentage of each compartment of the total body weight?</a:t>
            </a:r>
          </a:p>
          <a:p>
            <a:r>
              <a:rPr lang="en-GB" dirty="0"/>
              <a:t>How are body fluid compartments in a 75 kg man distributed?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226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factors of body fluids are regulated to maintain balance among body fluids compartments?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Why is regulation of ECF volume important?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Why is regulation of ECF osmolarity important?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0034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z="3600" b="1" dirty="0">
                <a:solidFill>
                  <a:srgbClr val="FF0000"/>
                </a:solidFill>
              </a:rPr>
              <a:t>Factors affecting body fluids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3" y="1844676"/>
            <a:ext cx="7543800" cy="4543425"/>
          </a:xfrm>
        </p:spPr>
        <p:txBody>
          <a:bodyPr>
            <a:normAutofit fontScale="92500" lnSpcReduction="10000"/>
          </a:bodyPr>
          <a:lstStyle/>
          <a:p>
            <a:pPr algn="l" rtl="0" eaLnBrk="1" hangingPunct="1">
              <a:lnSpc>
                <a:spcPct val="90000"/>
              </a:lnSpc>
            </a:pPr>
            <a:r>
              <a:rPr lang="en-US" altLang="en-US" sz="2400" dirty="0"/>
              <a:t>Water intake &amp; output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400" dirty="0"/>
              <a:t>Age: 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       - infant: 73%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       - elderly: 45%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400" dirty="0"/>
              <a:t>Gender: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       - adult male: 60%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       - adult female: 40-50%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400" dirty="0"/>
              <a:t>Obesity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400" dirty="0"/>
              <a:t>Climate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400" dirty="0"/>
              <a:t>Habits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400" dirty="0"/>
              <a:t>Level of physical activity</a:t>
            </a:r>
          </a:p>
        </p:txBody>
      </p:sp>
    </p:spTree>
    <p:extLst>
      <p:ext uri="{BB962C8B-B14F-4D97-AF65-F5344CB8AC3E}">
        <p14:creationId xmlns:p14="http://schemas.microsoft.com/office/powerpoint/2010/main" val="1894719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3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3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3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63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63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Dehydration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are the common causes of dehydration?</a:t>
            </a:r>
          </a:p>
          <a:p>
            <a:endParaRPr lang="en-GB" dirty="0"/>
          </a:p>
          <a:p>
            <a:r>
              <a:rPr lang="en-GB" dirty="0"/>
              <a:t>What are the common clinical features of dehydration?</a:t>
            </a:r>
          </a:p>
          <a:p>
            <a:endParaRPr lang="en-GB" dirty="0"/>
          </a:p>
          <a:p>
            <a:r>
              <a:rPr lang="en-GB" dirty="0"/>
              <a:t>How is dehydration classified?</a:t>
            </a:r>
          </a:p>
        </p:txBody>
      </p:sp>
    </p:spTree>
    <p:extLst>
      <p:ext uri="{BB962C8B-B14F-4D97-AF65-F5344CB8AC3E}">
        <p14:creationId xmlns:p14="http://schemas.microsoft.com/office/powerpoint/2010/main" val="3134448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275" y="1916113"/>
            <a:ext cx="5543550" cy="462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0319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620713"/>
            <a:ext cx="7848600" cy="588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30341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5" y="1052513"/>
            <a:ext cx="8599488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0988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4215"/>
            <a:ext cx="10515600" cy="4351338"/>
          </a:xfrm>
        </p:spPr>
        <p:txBody>
          <a:bodyPr/>
          <a:lstStyle/>
          <a:p>
            <a:r>
              <a:rPr lang="en-GB" dirty="0"/>
              <a:t>Management of dehydration:</a:t>
            </a:r>
          </a:p>
          <a:p>
            <a:r>
              <a:rPr lang="en-GB" dirty="0"/>
              <a:t>What are the different methods used for rehydration?</a:t>
            </a:r>
          </a:p>
          <a:p>
            <a:r>
              <a:rPr lang="en-GB" dirty="0"/>
              <a:t>What are the substances used for rehydration?</a:t>
            </a:r>
          </a:p>
        </p:txBody>
      </p:sp>
    </p:spTree>
    <p:extLst>
      <p:ext uri="{BB962C8B-B14F-4D97-AF65-F5344CB8AC3E}">
        <p14:creationId xmlns:p14="http://schemas.microsoft.com/office/powerpoint/2010/main" val="228603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www.austincc.edu/apreview/NursingPics/FluidPics/Picture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90" y="114300"/>
            <a:ext cx="11361420" cy="6554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52235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914" y="1628776"/>
            <a:ext cx="7019925" cy="495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39883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1884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65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 descr="Wave"/>
          <p:cNvSpPr>
            <a:spLocks noGrp="1" noChangeArrowheads="1"/>
          </p:cNvSpPr>
          <p:nvPr>
            <p:ph type="title"/>
          </p:nvPr>
        </p:nvSpPr>
        <p:spPr>
          <a:xfrm>
            <a:off x="3382964" y="620713"/>
            <a:ext cx="5737225" cy="1079500"/>
          </a:xfrm>
          <a:pattFill prst="wave">
            <a:fgClr>
              <a:srgbClr val="9966FF"/>
            </a:fgClr>
            <a:bgClr>
              <a:srgbClr val="FFFFCC"/>
            </a:bgClr>
          </a:patt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pPr algn="ctr" rtl="0" eaLnBrk="1" hangingPunct="1"/>
            <a:r>
              <a:rPr lang="en-US" altLang="en-US" sz="3200"/>
              <a:t>Fluid Compartments</a:t>
            </a:r>
            <a:br>
              <a:rPr lang="en-US" altLang="en-US" sz="3200"/>
            </a:br>
            <a:r>
              <a:rPr lang="en-US" altLang="en-US" sz="3200">
                <a:sym typeface="Symbol" panose="05050102010706020507" pitchFamily="18" charset="2"/>
              </a:rPr>
              <a:t> </a:t>
            </a:r>
            <a:r>
              <a:rPr lang="en-US" altLang="en-US" sz="2400" b="1"/>
              <a:t>60% of body weight</a:t>
            </a:r>
          </a:p>
        </p:txBody>
      </p:sp>
      <p:sp>
        <p:nvSpPr>
          <p:cNvPr id="159747" name="Rectangle 3" descr="Wave"/>
          <p:cNvSpPr>
            <a:spLocks noChangeArrowheads="1"/>
          </p:cNvSpPr>
          <p:nvPr/>
        </p:nvSpPr>
        <p:spPr bwMode="auto">
          <a:xfrm>
            <a:off x="2928938" y="2309814"/>
            <a:ext cx="2303462" cy="1246187"/>
          </a:xfrm>
          <a:prstGeom prst="rect">
            <a:avLst/>
          </a:prstGeom>
          <a:pattFill prst="wave">
            <a:fgClr>
              <a:srgbClr val="9966FF"/>
            </a:fgClr>
            <a:bgClr>
              <a:srgbClr val="FFFFCC"/>
            </a:bgClr>
          </a:pattFill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Extracellular fluid</a:t>
            </a:r>
          </a:p>
          <a:p>
            <a:pPr algn="ctr" eaLnBrk="1" hangingPunct="1">
              <a:defRPr/>
            </a:pPr>
            <a:r>
              <a:rPr 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sym typeface="Symbol" pitchFamily="18" charset="2"/>
              </a:rPr>
              <a:t>(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sym typeface="Symbol" pitchFamily="18" charset="2"/>
              </a:rPr>
              <a:t></a:t>
            </a:r>
            <a:r>
              <a:rPr lang="en-US">
                <a:latin typeface="Tahoma" pitchFamily="34" charset="0"/>
                <a:sym typeface="Symbol" pitchFamily="18" charset="2"/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sym typeface="Symbol" pitchFamily="18" charset="2"/>
              </a:rPr>
              <a:t>1/3)</a:t>
            </a:r>
          </a:p>
          <a:p>
            <a:pPr algn="ctr" eaLnBrk="1" hangingPunct="1">
              <a:buFont typeface="Symbol" pitchFamily="18" charset="2"/>
              <a:buChar char="»"/>
              <a:defRPr/>
            </a:pP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 33% of TBW</a:t>
            </a:r>
            <a:r>
              <a:rPr lang="en-US" sz="16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sym typeface="Symbol" pitchFamily="18" charset="2"/>
              </a:rPr>
              <a:t> </a:t>
            </a:r>
          </a:p>
          <a:p>
            <a:pPr algn="ctr" eaLnBrk="1" hangingPunct="1">
              <a:buFont typeface="Symbol" pitchFamily="18" charset="2"/>
              <a:buChar char="»"/>
              <a:defRPr/>
            </a:pPr>
            <a:r>
              <a:rPr lang="en-US" sz="16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sym typeface="Symbol" pitchFamily="18" charset="2"/>
              </a:rPr>
              <a:t> </a:t>
            </a:r>
            <a:r>
              <a:rPr lang="en-US" sz="1600" b="1">
                <a:solidFill>
                  <a:srgbClr val="800000"/>
                </a:solidFill>
                <a:latin typeface="Tahoma" pitchFamily="34" charset="0"/>
                <a:sym typeface="Symbol" pitchFamily="18" charset="2"/>
              </a:rPr>
              <a:t>20% of body wt</a:t>
            </a:r>
          </a:p>
        </p:txBody>
      </p:sp>
      <p:sp>
        <p:nvSpPr>
          <p:cNvPr id="159748" name="Rectangle 4" descr="Wave"/>
          <p:cNvSpPr>
            <a:spLocks noChangeArrowheads="1"/>
          </p:cNvSpPr>
          <p:nvPr/>
        </p:nvSpPr>
        <p:spPr bwMode="auto">
          <a:xfrm>
            <a:off x="7248525" y="2305050"/>
            <a:ext cx="2160588" cy="1246188"/>
          </a:xfrm>
          <a:prstGeom prst="rect">
            <a:avLst/>
          </a:prstGeom>
          <a:pattFill prst="wave">
            <a:fgClr>
              <a:srgbClr val="9966FF"/>
            </a:fgClr>
            <a:bgClr>
              <a:srgbClr val="FFFFCC"/>
            </a:bgClr>
          </a:pattFill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Intracellular fluid</a:t>
            </a:r>
          </a:p>
          <a:p>
            <a:pPr algn="ctr" eaLnBrk="1" hangingPunct="1">
              <a:defRPr/>
            </a:pPr>
            <a:r>
              <a:rPr 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sym typeface="Symbol" pitchFamily="18" charset="2"/>
              </a:rPr>
              <a:t>(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sym typeface="Symbol" pitchFamily="18" charset="2"/>
              </a:rPr>
              <a:t></a:t>
            </a:r>
            <a:r>
              <a:rPr lang="en-US">
                <a:latin typeface="Tahoma" pitchFamily="34" charset="0"/>
                <a:sym typeface="Symbol" pitchFamily="18" charset="2"/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sym typeface="Symbol" pitchFamily="18" charset="2"/>
              </a:rPr>
              <a:t>2/3)</a:t>
            </a:r>
          </a:p>
          <a:p>
            <a:pPr algn="ctr" eaLnBrk="1" hangingPunct="1">
              <a:buFont typeface="Symbol" pitchFamily="18" charset="2"/>
              <a:buChar char="»"/>
              <a:defRPr/>
            </a:pP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sym typeface="Symbol" pitchFamily="18" charset="2"/>
              </a:rPr>
              <a:t> 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sym typeface="Symbol" pitchFamily="18" charset="2"/>
              </a:rPr>
              <a:t>67% of TBW</a:t>
            </a:r>
            <a:endParaRPr lang="en-US">
              <a:effectLst>
                <a:outerShdw blurRad="38100" dist="38100" dir="2700000" algn="tl">
                  <a:srgbClr val="FFFFFF"/>
                </a:outerShdw>
              </a:effectLst>
              <a:latin typeface="Tahoma" pitchFamily="34" charset="0"/>
              <a:sym typeface="Symbol" pitchFamily="18" charset="2"/>
            </a:endParaRPr>
          </a:p>
          <a:p>
            <a:pPr algn="ctr" eaLnBrk="1" hangingPunct="1">
              <a:buFont typeface="Symbol" pitchFamily="18" charset="2"/>
              <a:buChar char="»"/>
              <a:defRPr/>
            </a:pPr>
            <a:r>
              <a:rPr lang="en-US" sz="16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sym typeface="Symbol" pitchFamily="18" charset="2"/>
              </a:rPr>
              <a:t> </a:t>
            </a:r>
            <a:r>
              <a:rPr lang="en-US" sz="1600" b="1">
                <a:solidFill>
                  <a:srgbClr val="800000"/>
                </a:solidFill>
                <a:latin typeface="Tahoma" pitchFamily="34" charset="0"/>
                <a:sym typeface="Symbol" pitchFamily="18" charset="2"/>
              </a:rPr>
              <a:t>40% of body wt</a:t>
            </a:r>
          </a:p>
        </p:txBody>
      </p:sp>
      <p:sp>
        <p:nvSpPr>
          <p:cNvPr id="159749" name="Rectangle 5" descr="Wave"/>
          <p:cNvSpPr>
            <a:spLocks noChangeArrowheads="1"/>
          </p:cNvSpPr>
          <p:nvPr/>
        </p:nvSpPr>
        <p:spPr bwMode="auto">
          <a:xfrm>
            <a:off x="4006850" y="4462464"/>
            <a:ext cx="2089150" cy="904875"/>
          </a:xfrm>
          <a:prstGeom prst="rect">
            <a:avLst/>
          </a:prstGeom>
          <a:pattFill prst="wave">
            <a:fgClr>
              <a:srgbClr val="FF9999"/>
            </a:fgClr>
            <a:bgClr>
              <a:srgbClr val="FFFFCC"/>
            </a:bgClr>
          </a:pattFill>
          <a:ln w="190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Interstitial fluid</a:t>
            </a:r>
          </a:p>
          <a:p>
            <a:pPr algn="ctr" eaLnBrk="1" hangingPunct="1">
              <a:buFont typeface="Symbol" pitchFamily="18" charset="2"/>
              <a:buChar char="»"/>
              <a:defRPr/>
            </a:pPr>
            <a:r>
              <a:rPr lang="en-US" sz="16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75% of ECF</a:t>
            </a:r>
          </a:p>
          <a:p>
            <a:pPr algn="ctr" eaLnBrk="1" hangingPunct="1">
              <a:buFont typeface="Symbol" pitchFamily="18" charset="2"/>
              <a:buChar char="»"/>
              <a:defRPr/>
            </a:pPr>
            <a:r>
              <a:rPr lang="en-US" sz="16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 </a:t>
            </a:r>
            <a:r>
              <a:rPr lang="en-US" sz="1600" b="1">
                <a:solidFill>
                  <a:srgbClr val="800000"/>
                </a:solidFill>
                <a:latin typeface="Tahoma" pitchFamily="34" charset="0"/>
              </a:rPr>
              <a:t>15% of body wt</a:t>
            </a:r>
          </a:p>
        </p:txBody>
      </p:sp>
      <p:sp>
        <p:nvSpPr>
          <p:cNvPr id="159750" name="Rectangle 6" descr="Wave"/>
          <p:cNvSpPr>
            <a:spLocks noChangeArrowheads="1"/>
          </p:cNvSpPr>
          <p:nvPr/>
        </p:nvSpPr>
        <p:spPr bwMode="auto">
          <a:xfrm>
            <a:off x="1847851" y="4448175"/>
            <a:ext cx="2016125" cy="935038"/>
          </a:xfrm>
          <a:prstGeom prst="rect">
            <a:avLst/>
          </a:prstGeom>
          <a:pattFill prst="wave">
            <a:fgClr>
              <a:srgbClr val="FF9999"/>
            </a:fgClr>
            <a:bgClr>
              <a:srgbClr val="FFFFCC"/>
            </a:bgClr>
          </a:pattFill>
          <a:ln w="190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000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</a:rPr>
              <a:t>Plasma</a:t>
            </a:r>
          </a:p>
          <a:p>
            <a:pPr algn="ctr" eaLnBrk="1" hangingPunct="1">
              <a:buFont typeface="Symbol" pitchFamily="18" charset="2"/>
              <a:buChar char="»"/>
              <a:defRPr/>
            </a:pPr>
            <a: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  <a:sym typeface="Symbol" pitchFamily="18" charset="2"/>
              </a:rPr>
              <a:t> </a:t>
            </a:r>
            <a:r>
              <a:rPr lang="en-US" sz="1600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cs typeface="Tahoma" pitchFamily="34" charset="0"/>
                <a:sym typeface="Symbol" pitchFamily="18" charset="2"/>
              </a:rPr>
              <a:t>25% of ECF</a:t>
            </a:r>
          </a:p>
          <a:p>
            <a:pPr algn="ctr" eaLnBrk="1" hangingPunct="1">
              <a:buFont typeface="Symbol" pitchFamily="18" charset="2"/>
              <a:buChar char="»"/>
              <a:defRPr/>
            </a:pPr>
            <a:r>
              <a:rPr lang="en-US" sz="1600" dirty="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  <a:sym typeface="Symbol" pitchFamily="18" charset="2"/>
              </a:rPr>
              <a:t> </a:t>
            </a:r>
            <a:r>
              <a:rPr lang="en-US" sz="1600" b="1" dirty="0">
                <a:solidFill>
                  <a:srgbClr val="800000"/>
                </a:solidFill>
                <a:latin typeface="Tahoma" pitchFamily="34" charset="0"/>
                <a:sym typeface="Symbol" pitchFamily="18" charset="2"/>
              </a:rPr>
              <a:t>5% of body </a:t>
            </a:r>
            <a:r>
              <a:rPr lang="en-US" sz="1600" b="1" dirty="0" err="1">
                <a:solidFill>
                  <a:srgbClr val="800000"/>
                </a:solidFill>
                <a:latin typeface="Tahoma" pitchFamily="34" charset="0"/>
                <a:sym typeface="Symbol" pitchFamily="18" charset="2"/>
              </a:rPr>
              <a:t>wt</a:t>
            </a:r>
            <a:endParaRPr lang="en-US" sz="1600" b="1" dirty="0">
              <a:solidFill>
                <a:srgbClr val="800000"/>
              </a:solidFill>
              <a:latin typeface="Tahoma" pitchFamily="34" charset="0"/>
              <a:sym typeface="Symbol" pitchFamily="18" charset="2"/>
            </a:endParaRPr>
          </a:p>
        </p:txBody>
      </p:sp>
      <p:sp>
        <p:nvSpPr>
          <p:cNvPr id="159755" name="AutoShape 11"/>
          <p:cNvSpPr>
            <a:spLocks noChangeArrowheads="1"/>
          </p:cNvSpPr>
          <p:nvPr/>
        </p:nvSpPr>
        <p:spPr bwMode="auto">
          <a:xfrm>
            <a:off x="8113714" y="1773239"/>
            <a:ext cx="358775" cy="503237"/>
          </a:xfrm>
          <a:prstGeom prst="downArrow">
            <a:avLst>
              <a:gd name="adj1" fmla="val 50000"/>
              <a:gd name="adj2" fmla="val 35066"/>
            </a:avLst>
          </a:prstGeom>
          <a:gradFill rotWithShape="1">
            <a:gsLst>
              <a:gs pos="0">
                <a:srgbClr val="FFFFCC"/>
              </a:gs>
              <a:gs pos="100000">
                <a:schemeClr val="folHlink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endParaRPr lang="ar-SA" altLang="en-US"/>
          </a:p>
        </p:txBody>
      </p:sp>
      <p:sp>
        <p:nvSpPr>
          <p:cNvPr id="159757" name="Rectangle 13" descr="Wave"/>
          <p:cNvSpPr>
            <a:spLocks noChangeArrowheads="1"/>
          </p:cNvSpPr>
          <p:nvPr/>
        </p:nvSpPr>
        <p:spPr bwMode="auto">
          <a:xfrm>
            <a:off x="6238876" y="4475164"/>
            <a:ext cx="2233613" cy="409575"/>
          </a:xfrm>
          <a:prstGeom prst="rect">
            <a:avLst/>
          </a:prstGeom>
          <a:pattFill prst="wave">
            <a:fgClr>
              <a:srgbClr val="FF9999"/>
            </a:fgClr>
            <a:bgClr>
              <a:srgbClr val="FFFFCC"/>
            </a:bgClr>
          </a:patt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0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Transcellular fluid</a:t>
            </a:r>
          </a:p>
        </p:txBody>
      </p:sp>
      <p:sp>
        <p:nvSpPr>
          <p:cNvPr id="159758" name="Line 14"/>
          <p:cNvSpPr>
            <a:spLocks noChangeShapeType="1"/>
          </p:cNvSpPr>
          <p:nvPr/>
        </p:nvSpPr>
        <p:spPr bwMode="auto">
          <a:xfrm>
            <a:off x="3016250" y="4005263"/>
            <a:ext cx="3887788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760" name="Rectangle 16" descr="Wave"/>
          <p:cNvSpPr>
            <a:spLocks noChangeArrowheads="1"/>
          </p:cNvSpPr>
          <p:nvPr/>
        </p:nvSpPr>
        <p:spPr bwMode="auto">
          <a:xfrm>
            <a:off x="6815139" y="4875214"/>
            <a:ext cx="1081087" cy="1806575"/>
          </a:xfrm>
          <a:prstGeom prst="rect">
            <a:avLst/>
          </a:prstGeom>
          <a:pattFill prst="wave">
            <a:fgClr>
              <a:srgbClr val="FF9999"/>
            </a:fgClr>
            <a:bgClr>
              <a:srgbClr val="FFFFCC"/>
            </a:bgClr>
          </a:pattFill>
          <a:ln w="127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4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CSF</a:t>
            </a:r>
          </a:p>
          <a:p>
            <a:pPr algn="ctr" eaLnBrk="1" hangingPunct="1">
              <a:defRPr/>
            </a:pPr>
            <a:r>
              <a:rPr lang="en-US" sz="14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Intraocular</a:t>
            </a:r>
          </a:p>
          <a:p>
            <a:pPr algn="ctr" eaLnBrk="1" hangingPunct="1">
              <a:defRPr/>
            </a:pPr>
            <a:r>
              <a:rPr lang="en-US" sz="14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Pleural</a:t>
            </a:r>
          </a:p>
          <a:p>
            <a:pPr algn="ctr" eaLnBrk="1" hangingPunct="1">
              <a:defRPr/>
            </a:pPr>
            <a:r>
              <a:rPr lang="en-US" sz="14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Peritoneal</a:t>
            </a:r>
          </a:p>
          <a:p>
            <a:pPr algn="ctr" eaLnBrk="1" hangingPunct="1">
              <a:defRPr/>
            </a:pPr>
            <a:r>
              <a:rPr lang="en-US" sz="14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Pericardial</a:t>
            </a:r>
          </a:p>
          <a:p>
            <a:pPr algn="ctr" eaLnBrk="1" hangingPunct="1">
              <a:defRPr/>
            </a:pPr>
            <a:r>
              <a:rPr lang="en-US" sz="14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Synovial</a:t>
            </a:r>
          </a:p>
          <a:p>
            <a:pPr algn="ctr" eaLnBrk="1" hangingPunct="1">
              <a:defRPr/>
            </a:pPr>
            <a:r>
              <a:rPr lang="en-US" sz="1400"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Digestive secretions</a:t>
            </a:r>
          </a:p>
        </p:txBody>
      </p:sp>
      <p:sp>
        <p:nvSpPr>
          <p:cNvPr id="159761" name="AutoShape 17"/>
          <p:cNvSpPr>
            <a:spLocks noChangeArrowheads="1"/>
          </p:cNvSpPr>
          <p:nvPr/>
        </p:nvSpPr>
        <p:spPr bwMode="auto">
          <a:xfrm>
            <a:off x="3935414" y="1773239"/>
            <a:ext cx="358775" cy="503237"/>
          </a:xfrm>
          <a:prstGeom prst="downArrow">
            <a:avLst>
              <a:gd name="adj1" fmla="val 50000"/>
              <a:gd name="adj2" fmla="val 35066"/>
            </a:avLst>
          </a:prstGeom>
          <a:gradFill rotWithShape="1">
            <a:gsLst>
              <a:gs pos="0">
                <a:srgbClr val="FFFFCC"/>
              </a:gs>
              <a:gs pos="100000">
                <a:schemeClr val="folHlink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endParaRPr lang="ar-SA" altLang="en-US"/>
          </a:p>
        </p:txBody>
      </p:sp>
      <p:sp>
        <p:nvSpPr>
          <p:cNvPr id="159762" name="AutoShape 18"/>
          <p:cNvSpPr>
            <a:spLocks noChangeArrowheads="1"/>
          </p:cNvSpPr>
          <p:nvPr/>
        </p:nvSpPr>
        <p:spPr bwMode="auto">
          <a:xfrm>
            <a:off x="3935414" y="3562350"/>
            <a:ext cx="358775" cy="431800"/>
          </a:xfrm>
          <a:prstGeom prst="downArrow">
            <a:avLst>
              <a:gd name="adj1" fmla="val 50000"/>
              <a:gd name="adj2" fmla="val 30088"/>
            </a:avLst>
          </a:prstGeom>
          <a:gradFill rotWithShape="1">
            <a:gsLst>
              <a:gs pos="0">
                <a:srgbClr val="FFFFCC"/>
              </a:gs>
              <a:gs pos="100000">
                <a:schemeClr val="folHlink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endParaRPr lang="ar-SA" altLang="en-US"/>
          </a:p>
        </p:txBody>
      </p:sp>
      <p:sp>
        <p:nvSpPr>
          <p:cNvPr id="159763" name="AutoShape 19"/>
          <p:cNvSpPr>
            <a:spLocks noChangeArrowheads="1"/>
          </p:cNvSpPr>
          <p:nvPr/>
        </p:nvSpPr>
        <p:spPr bwMode="auto">
          <a:xfrm>
            <a:off x="4800601" y="4005263"/>
            <a:ext cx="358775" cy="431800"/>
          </a:xfrm>
          <a:prstGeom prst="downArrow">
            <a:avLst>
              <a:gd name="adj1" fmla="val 50000"/>
              <a:gd name="adj2" fmla="val 30088"/>
            </a:avLst>
          </a:prstGeom>
          <a:gradFill rotWithShape="1">
            <a:gsLst>
              <a:gs pos="0">
                <a:srgbClr val="FFFFCC"/>
              </a:gs>
              <a:gs pos="100000">
                <a:schemeClr val="folHlink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endParaRPr lang="ar-SA" altLang="en-US"/>
          </a:p>
        </p:txBody>
      </p:sp>
      <p:sp>
        <p:nvSpPr>
          <p:cNvPr id="159764" name="AutoShape 20"/>
          <p:cNvSpPr>
            <a:spLocks noChangeArrowheads="1"/>
          </p:cNvSpPr>
          <p:nvPr/>
        </p:nvSpPr>
        <p:spPr bwMode="auto">
          <a:xfrm>
            <a:off x="6634164" y="4005263"/>
            <a:ext cx="358775" cy="431800"/>
          </a:xfrm>
          <a:prstGeom prst="downArrow">
            <a:avLst>
              <a:gd name="adj1" fmla="val 50000"/>
              <a:gd name="adj2" fmla="val 30088"/>
            </a:avLst>
          </a:prstGeom>
          <a:gradFill rotWithShape="1">
            <a:gsLst>
              <a:gs pos="0">
                <a:srgbClr val="FFFFCC"/>
              </a:gs>
              <a:gs pos="100000">
                <a:schemeClr val="folHlink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endParaRPr lang="ar-SA" altLang="en-US"/>
          </a:p>
        </p:txBody>
      </p:sp>
      <p:sp>
        <p:nvSpPr>
          <p:cNvPr id="159765" name="AutoShape 21"/>
          <p:cNvSpPr>
            <a:spLocks noChangeArrowheads="1"/>
          </p:cNvSpPr>
          <p:nvPr/>
        </p:nvSpPr>
        <p:spPr bwMode="auto">
          <a:xfrm>
            <a:off x="2927351" y="4005263"/>
            <a:ext cx="358775" cy="431800"/>
          </a:xfrm>
          <a:prstGeom prst="downArrow">
            <a:avLst>
              <a:gd name="adj1" fmla="val 50000"/>
              <a:gd name="adj2" fmla="val 30088"/>
            </a:avLst>
          </a:prstGeom>
          <a:gradFill rotWithShape="1">
            <a:gsLst>
              <a:gs pos="0">
                <a:srgbClr val="FFFFCC"/>
              </a:gs>
              <a:gs pos="100000">
                <a:schemeClr val="folHlink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rtl="1" eaLnBrk="1" hangingPunct="1"/>
            <a:endParaRPr lang="ar-SA" altLang="en-US"/>
          </a:p>
        </p:txBody>
      </p:sp>
    </p:spTree>
    <p:extLst>
      <p:ext uri="{BB962C8B-B14F-4D97-AF65-F5344CB8AC3E}">
        <p14:creationId xmlns:p14="http://schemas.microsoft.com/office/powerpoint/2010/main" val="251350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9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9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5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59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15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159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59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159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9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159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159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9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9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6" grpId="0" animBg="1"/>
      <p:bldP spid="159747" grpId="0" animBg="1"/>
      <p:bldP spid="159748" grpId="0" animBg="1"/>
      <p:bldP spid="159749" grpId="0" animBg="1"/>
      <p:bldP spid="159750" grpId="0" animBg="1"/>
      <p:bldP spid="159755" grpId="0" animBg="1"/>
      <p:bldP spid="159757" grpId="0" animBg="1"/>
      <p:bldP spid="159758" grpId="0" animBg="1"/>
      <p:bldP spid="159760" grpId="0" animBg="1"/>
      <p:bldP spid="159761" grpId="0" animBg="1"/>
      <p:bldP spid="159762" grpId="0" animBg="1"/>
      <p:bldP spid="159763" grpId="0" animBg="1"/>
      <p:bldP spid="159764" grpId="0" animBg="1"/>
      <p:bldP spid="15976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114550"/>
            <a:ext cx="9944100" cy="433197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IV Rehydration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1819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9600" dirty="0"/>
              <a:t>Thank you!!</a:t>
            </a:r>
          </a:p>
        </p:txBody>
      </p:sp>
    </p:spTree>
    <p:extLst>
      <p:ext uri="{BB962C8B-B14F-4D97-AF65-F5344CB8AC3E}">
        <p14:creationId xmlns:p14="http://schemas.microsoft.com/office/powerpoint/2010/main" val="3405463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austincc.edu/apreview/NursingPics/FluidPics/Pictur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" y="434340"/>
            <a:ext cx="11224260" cy="6263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5739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570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Water intake and output:</a:t>
            </a:r>
          </a:p>
          <a:p>
            <a:r>
              <a:rPr lang="en-GB" dirty="0"/>
              <a:t>What are the sources of water for the body?</a:t>
            </a:r>
          </a:p>
          <a:p>
            <a:r>
              <a:rPr lang="en-GB" dirty="0"/>
              <a:t>How does the body lose water?</a:t>
            </a:r>
          </a:p>
          <a:p>
            <a:r>
              <a:rPr lang="en-GB" dirty="0"/>
              <a:t>Does the water intake match the water output in a normal person?</a:t>
            </a:r>
          </a:p>
        </p:txBody>
      </p:sp>
    </p:spTree>
    <p:extLst>
      <p:ext uri="{BB962C8B-B14F-4D97-AF65-F5344CB8AC3E}">
        <p14:creationId xmlns:p14="http://schemas.microsoft.com/office/powerpoint/2010/main" val="252788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austincc.edu/apreview/NursingPics/FluidPics/Picture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24" y="487680"/>
            <a:ext cx="11484863" cy="6138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1397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Composition of body fluids:</a:t>
            </a:r>
          </a:p>
          <a:p>
            <a:r>
              <a:rPr lang="en-GB" dirty="0"/>
              <a:t>What is the major cation in ECF? </a:t>
            </a:r>
          </a:p>
          <a:p>
            <a:r>
              <a:rPr lang="en-GB" dirty="0"/>
              <a:t>What is the major cation in ICF?</a:t>
            </a:r>
          </a:p>
          <a:p>
            <a:r>
              <a:rPr lang="en-GB" dirty="0"/>
              <a:t>What are the major anions in ECF?</a:t>
            </a:r>
          </a:p>
          <a:p>
            <a:r>
              <a:rPr lang="en-GB" dirty="0"/>
              <a:t>What are the major anions in ICF?</a:t>
            </a:r>
          </a:p>
          <a:p>
            <a:r>
              <a:rPr lang="en-GB" dirty="0"/>
              <a:t>Why is there a difference in the composition of ECF and ICF?</a:t>
            </a:r>
          </a:p>
          <a:p>
            <a:r>
              <a:rPr lang="en-GB" dirty="0"/>
              <a:t>What is the difference between plasma and ECF?</a:t>
            </a:r>
          </a:p>
          <a:p>
            <a:r>
              <a:rPr lang="en-GB" dirty="0"/>
              <a:t>Why is there a difference between plasma and ECF?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6859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524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170" y="1859915"/>
            <a:ext cx="10515600" cy="4351338"/>
          </a:xfrm>
        </p:spPr>
        <p:txBody>
          <a:bodyPr/>
          <a:lstStyle/>
          <a:p>
            <a:r>
              <a:rPr lang="en-GB" dirty="0"/>
              <a:t>What will happen to ECF, ICF and the human cell size if: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800" dirty="0"/>
              <a:t>We infuse distilled water into his veins?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800" dirty="0"/>
              <a:t>We infuse 0.9% saline into his veins?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800" dirty="0"/>
              <a:t>We infuse 1.8% saline into his veins?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800" dirty="0"/>
              <a:t>We infuse isotonic 5% dextrose (a type of sugar that can penetrate the cell membrane) into his veins?</a:t>
            </a:r>
          </a:p>
        </p:txBody>
      </p:sp>
    </p:spTree>
    <p:extLst>
      <p:ext uri="{BB962C8B-B14F-4D97-AF65-F5344CB8AC3E}">
        <p14:creationId xmlns:p14="http://schemas.microsoft.com/office/powerpoint/2010/main" val="669752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416</Words>
  <Application>Microsoft Office PowerPoint</Application>
  <PresentationFormat>Widescreen</PresentationFormat>
  <Paragraphs>88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Symbol</vt:lpstr>
      <vt:lpstr>Tahoma</vt:lpstr>
      <vt:lpstr>Times New Roman</vt:lpstr>
      <vt:lpstr>Wingdings</vt:lpstr>
      <vt:lpstr>Office Theme</vt:lpstr>
      <vt:lpstr> Body fluids Tutorial</vt:lpstr>
      <vt:lpstr>Fluid Compartments  60% of body weight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Factors affecting body fluids</vt:lpstr>
      <vt:lpstr>Dehydration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IV Rehydration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 fluids homeostasis Tutorial</dc:title>
  <dc:creator>Mohamed Yahia</dc:creator>
  <cp:lastModifiedBy>Mohamed Yahia</cp:lastModifiedBy>
  <cp:revision>25</cp:revision>
  <dcterms:created xsi:type="dcterms:W3CDTF">2016-10-03T15:27:33Z</dcterms:created>
  <dcterms:modified xsi:type="dcterms:W3CDTF">2016-10-05T03:54:27Z</dcterms:modified>
</cp:coreProperties>
</file>