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4.jpg" ContentType="image/jpg"/>
  <Override PartName="/ppt/media/image6.jpg" ContentType="image/jpg"/>
  <Override PartName="/ppt/media/image7.jpg" ContentType="image/jpg"/>
  <Override PartName="/ppt/media/image8.jpg" ContentType="image/jpg"/>
  <Override PartName="/ppt/media/image9.jpg" ContentType="image/jpg"/>
  <Override PartName="/ppt/media/image10.jpg" ContentType="image/jpg"/>
  <Override PartName="/ppt/media/image12.jpg" ContentType="image/jpg"/>
  <Override PartName="/ppt/media/image13.jpg" ContentType="image/jpg"/>
  <Override PartName="/ppt/media/image14.jpg" ContentType="image/jpg"/>
  <Override PartName="/ppt/media/image24.jpg" ContentType="image/jpg"/>
  <Override PartName="/ppt/media/image25.jpg" ContentType="image/jpg"/>
  <Override PartName="/ppt/media/image26.jpg" ContentType="image/jpg"/>
  <Override PartName="/ppt/media/image27.jpg" ContentType="image/jpg"/>
  <Override PartName="/ppt/media/image30.jpg" ContentType="image/jpg"/>
  <Override PartName="/ppt/media/image31.jpg" ContentType="image/jpg"/>
  <Override PartName="/ppt/media/image32.jpg" ContentType="image/jpg"/>
  <Override PartName="/ppt/media/image33.jpg" ContentType="image/jpg"/>
  <Override PartName="/ppt/media/image34.jpg" ContentType="image/jpg"/>
  <Override PartName="/ppt/media/image35.jpg" ContentType="image/jpg"/>
  <Override PartName="/ppt/media/image36.jpg" ContentType="image/jpg"/>
  <Override PartName="/ppt/media/image37.jpg" ContentType="image/jpg"/>
  <Override PartName="/ppt/media/image39.jpg" ContentType="image/jpg"/>
  <Override PartName="/ppt/media/image42.jpg" ContentType="image/jpg"/>
  <Override PartName="/ppt/media/image43.jpg" ContentType="image/jpg"/>
  <Override PartName="/ppt/media/image44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5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58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q.faisal.pp@gmail.com" initials="q" lastIdx="1" clrIdx="0">
    <p:extLst>
      <p:ext uri="{19B8F6BF-5375-455C-9EA6-DF929625EA0E}">
        <p15:presenceInfo xmlns:p15="http://schemas.microsoft.com/office/powerpoint/2012/main" userId="6e7f16de6b1712a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98E4"/>
    <a:srgbClr val="4BA3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13"/>
    <p:restoredTop sz="93005"/>
  </p:normalViewPr>
  <p:slideViewPr>
    <p:cSldViewPr snapToGrid="0" snapToObjects="1">
      <p:cViewPr varScale="1">
        <p:scale>
          <a:sx n="81" d="100"/>
          <a:sy n="81" d="100"/>
        </p:scale>
        <p:origin x="64" y="3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97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325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043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140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289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720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440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312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341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311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103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166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BA3F4"/>
            </a:gs>
            <a:gs pos="23000">
              <a:srgbClr val="4598E4"/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039696" y="323129"/>
            <a:ext cx="3839569" cy="50210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/>
            </a:glow>
            <a:outerShdw blurRad="152400" dist="635000" dir="5400000" sx="90000" sy="-19000" rotWithShape="0">
              <a:prstClr val="black">
                <a:alpha val="15000"/>
              </a:prstClr>
            </a:outerShdw>
          </a:effectLst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8" t="37287" r="-352" b="33474"/>
          <a:stretch/>
        </p:blipFill>
        <p:spPr>
          <a:xfrm>
            <a:off x="8039696" y="462582"/>
            <a:ext cx="3600790" cy="3501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440" y="3852437"/>
            <a:ext cx="1827358" cy="14802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 t="6425" r="55775" b="66127"/>
          <a:stretch/>
        </p:blipFill>
        <p:spPr>
          <a:xfrm>
            <a:off x="7970347" y="4309424"/>
            <a:ext cx="1869744" cy="9033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96158" y="1838538"/>
            <a:ext cx="7709337" cy="17235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6600" i="1" dirty="0">
                <a:solidFill>
                  <a:srgbClr val="FF8AD8"/>
                </a:solidFill>
              </a:rPr>
              <a:t>Histology Practical</a:t>
            </a:r>
          </a:p>
          <a:p>
            <a:pPr algn="ctr"/>
            <a:r>
              <a:rPr lang="en-US" sz="4000" i="1" dirty="0">
                <a:solidFill>
                  <a:schemeClr val="bg1"/>
                </a:solidFill>
              </a:rPr>
              <a:t>(foundation block) </a:t>
            </a:r>
          </a:p>
        </p:txBody>
      </p:sp>
    </p:spTree>
    <p:extLst>
      <p:ext uri="{BB962C8B-B14F-4D97-AF65-F5344CB8AC3E}">
        <p14:creationId xmlns:p14="http://schemas.microsoft.com/office/powerpoint/2010/main" val="2113111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38200" y="614652"/>
            <a:ext cx="10515600" cy="826508"/>
          </a:xfrm>
          <a:prstGeom prst="rect">
            <a:avLst/>
          </a:prstGeom>
        </p:spPr>
        <p:txBody>
          <a:bodyPr vert="horz" wrap="square" lIns="0" tIns="208915" rIns="0" bIns="0" rtlCol="0">
            <a:spAutoFit/>
          </a:bodyPr>
          <a:lstStyle/>
          <a:p>
            <a:pPr marL="2850515">
              <a:lnSpc>
                <a:spcPct val="100000"/>
              </a:lnSpc>
            </a:pPr>
            <a:r>
              <a:rPr sz="4000" b="0" spc="-10" dirty="0">
                <a:solidFill>
                  <a:srgbClr val="000000"/>
                </a:solidFill>
                <a:latin typeface="Bell MT" panose="02020503060305020303" pitchFamily="18" charset="0"/>
                <a:cs typeface="Calibri"/>
              </a:rPr>
              <a:t>Cil</a:t>
            </a:r>
            <a:r>
              <a:rPr sz="4000" b="0" spc="-15" dirty="0">
                <a:solidFill>
                  <a:srgbClr val="000000"/>
                </a:solidFill>
                <a:latin typeface="Bell MT" panose="02020503060305020303" pitchFamily="18" charset="0"/>
                <a:cs typeface="Calibri"/>
              </a:rPr>
              <a:t>i</a:t>
            </a:r>
            <a:r>
              <a:rPr sz="4000" b="0" spc="-5" dirty="0">
                <a:solidFill>
                  <a:srgbClr val="000000"/>
                </a:solidFill>
                <a:latin typeface="Bell MT" panose="02020503060305020303" pitchFamily="18" charset="0"/>
                <a:cs typeface="Calibri"/>
              </a:rPr>
              <a:t>a</a:t>
            </a:r>
            <a:endParaRPr sz="4000">
              <a:latin typeface="Bell MT" panose="02020503060305020303" pitchFamily="18" charset="0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103364" y="1988819"/>
            <a:ext cx="5088635" cy="48691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Bell MT" panose="02020503060305020303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6898" y="1605026"/>
            <a:ext cx="5462270" cy="4453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10" dirty="0">
                <a:solidFill>
                  <a:srgbClr val="FF0000"/>
                </a:solidFill>
                <a:latin typeface="Bell MT" panose="02020503060305020303" pitchFamily="18" charset="0"/>
                <a:cs typeface="Arial"/>
              </a:rPr>
              <a:t>Q1- </a:t>
            </a:r>
            <a:r>
              <a:rPr sz="2400" spc="15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Identify</a:t>
            </a:r>
            <a:r>
              <a:rPr sz="2400" spc="-355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400" spc="-180" dirty="0">
                <a:solidFill>
                  <a:srgbClr val="1F487C"/>
                </a:solidFill>
                <a:latin typeface="Bell MT" panose="02020503060305020303" pitchFamily="18" charset="0"/>
                <a:cs typeface="Arial"/>
              </a:rPr>
              <a:t>:</a:t>
            </a:r>
            <a:endParaRPr sz="2400" dirty="0">
              <a:latin typeface="Bell MT" panose="02020503060305020303" pitchFamily="18" charset="0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2400" spc="-25" dirty="0">
                <a:solidFill>
                  <a:srgbClr val="001F5F"/>
                </a:solidFill>
                <a:latin typeface="Bell MT" panose="02020503060305020303" pitchFamily="18" charset="0"/>
                <a:cs typeface="Arial"/>
              </a:rPr>
              <a:t>Cilia</a:t>
            </a:r>
            <a:endParaRPr lang="en-GB" sz="2400" spc="-25" dirty="0">
              <a:solidFill>
                <a:srgbClr val="001F5F"/>
              </a:solidFill>
              <a:latin typeface="Bell MT" panose="02020503060305020303" pitchFamily="18" charset="0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endParaRPr sz="2400" dirty="0">
              <a:latin typeface="Bell MT" panose="02020503060305020303" pitchFamily="18" charset="0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2000" b="1" dirty="0">
                <a:solidFill>
                  <a:srgbClr val="001F5F"/>
                </a:solidFill>
                <a:latin typeface="Bell MT" panose="02020503060305020303" pitchFamily="18" charset="0"/>
                <a:cs typeface="Calibri"/>
              </a:rPr>
              <a:t>hair like striations on the </a:t>
            </a:r>
            <a:r>
              <a:rPr sz="2000" b="1" spc="-5" dirty="0">
                <a:solidFill>
                  <a:srgbClr val="001F5F"/>
                </a:solidFill>
                <a:latin typeface="Bell MT" panose="02020503060305020303" pitchFamily="18" charset="0"/>
                <a:cs typeface="Calibri"/>
              </a:rPr>
              <a:t>free </a:t>
            </a:r>
            <a:r>
              <a:rPr sz="2000" b="1" dirty="0">
                <a:solidFill>
                  <a:srgbClr val="001F5F"/>
                </a:solidFill>
                <a:latin typeface="Bell MT" panose="02020503060305020303" pitchFamily="18" charset="0"/>
                <a:cs typeface="Calibri"/>
              </a:rPr>
              <a:t>surface of some</a:t>
            </a:r>
            <a:r>
              <a:rPr sz="2000" b="1" spc="-120" dirty="0">
                <a:solidFill>
                  <a:srgbClr val="001F5F"/>
                </a:solidFill>
                <a:latin typeface="Bell MT" panose="02020503060305020303" pitchFamily="18" charset="0"/>
                <a:cs typeface="Calibri"/>
              </a:rPr>
              <a:t> </a:t>
            </a:r>
            <a:r>
              <a:rPr sz="2000" b="1" spc="-5" dirty="0">
                <a:solidFill>
                  <a:srgbClr val="001F5F"/>
                </a:solidFill>
                <a:latin typeface="Bell MT" panose="02020503060305020303" pitchFamily="18" charset="0"/>
                <a:cs typeface="Calibri"/>
              </a:rPr>
              <a:t>cells.</a:t>
            </a:r>
            <a:endParaRPr sz="2000" dirty="0">
              <a:latin typeface="Bell MT" panose="02020503060305020303" pitchFamily="18" charset="0"/>
              <a:cs typeface="Calibri"/>
            </a:endParaRPr>
          </a:p>
          <a:p>
            <a:pPr>
              <a:lnSpc>
                <a:spcPct val="100000"/>
              </a:lnSpc>
            </a:pPr>
            <a:endParaRPr sz="2000" dirty="0">
              <a:latin typeface="Bell MT" panose="02020503060305020303" pitchFamily="18" charset="0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50" dirty="0">
              <a:latin typeface="Bell MT" panose="02020503060305020303" pitchFamily="18" charset="0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spc="-15" dirty="0">
                <a:solidFill>
                  <a:srgbClr val="FF0000"/>
                </a:solidFill>
                <a:latin typeface="Bell MT" panose="02020503060305020303" pitchFamily="18" charset="0"/>
                <a:cs typeface="Arial"/>
              </a:rPr>
              <a:t>Q2-</a:t>
            </a:r>
            <a:r>
              <a:rPr sz="2400" spc="-165" dirty="0">
                <a:solidFill>
                  <a:srgbClr val="FF0000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400" spc="65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What</a:t>
            </a:r>
            <a:r>
              <a:rPr sz="2400" spc="-165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400" spc="-45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is</a:t>
            </a:r>
            <a:r>
              <a:rPr sz="2400" spc="-175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400" spc="45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the</a:t>
            </a:r>
            <a:r>
              <a:rPr sz="2400" spc="-150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400" spc="40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function</a:t>
            </a:r>
            <a:r>
              <a:rPr sz="2400" spc="-165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400" spc="-100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?</a:t>
            </a:r>
            <a:endParaRPr sz="2400" dirty="0">
              <a:latin typeface="Bell MT" panose="02020503060305020303" pitchFamily="18" charset="0"/>
              <a:cs typeface="Arial"/>
            </a:endParaRPr>
          </a:p>
          <a:p>
            <a:pPr marL="12700" marR="405130">
              <a:lnSpc>
                <a:spcPct val="114999"/>
              </a:lnSpc>
            </a:pPr>
            <a:r>
              <a:rPr sz="2400" spc="35" dirty="0">
                <a:solidFill>
                  <a:srgbClr val="001F5F"/>
                </a:solidFill>
                <a:latin typeface="Bell MT" panose="02020503060305020303" pitchFamily="18" charset="0"/>
                <a:cs typeface="Arial"/>
              </a:rPr>
              <a:t>movement</a:t>
            </a:r>
            <a:r>
              <a:rPr sz="2400" spc="-150" dirty="0">
                <a:solidFill>
                  <a:srgbClr val="001F5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400" spc="40" dirty="0">
                <a:solidFill>
                  <a:srgbClr val="001F5F"/>
                </a:solidFill>
                <a:latin typeface="Bell MT" panose="02020503060305020303" pitchFamily="18" charset="0"/>
                <a:cs typeface="Arial"/>
              </a:rPr>
              <a:t>of</a:t>
            </a:r>
            <a:r>
              <a:rPr sz="2400" spc="-160" dirty="0">
                <a:solidFill>
                  <a:srgbClr val="001F5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400" spc="30" dirty="0">
                <a:solidFill>
                  <a:srgbClr val="001F5F"/>
                </a:solidFill>
                <a:latin typeface="Bell MT" panose="02020503060305020303" pitchFamily="18" charset="0"/>
                <a:cs typeface="Arial"/>
              </a:rPr>
              <a:t>particles</a:t>
            </a:r>
            <a:r>
              <a:rPr sz="2400" spc="-170" dirty="0">
                <a:solidFill>
                  <a:srgbClr val="001F5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400" spc="20" dirty="0">
                <a:solidFill>
                  <a:srgbClr val="001F5F"/>
                </a:solidFill>
                <a:latin typeface="Bell MT" panose="02020503060305020303" pitchFamily="18" charset="0"/>
                <a:cs typeface="Arial"/>
              </a:rPr>
              <a:t>or</a:t>
            </a:r>
            <a:r>
              <a:rPr sz="2400" spc="-160" dirty="0">
                <a:solidFill>
                  <a:srgbClr val="001F5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Bell MT" panose="02020503060305020303" pitchFamily="18" charset="0"/>
                <a:cs typeface="Arial"/>
              </a:rPr>
              <a:t>fluids</a:t>
            </a:r>
            <a:r>
              <a:rPr sz="2400" spc="-150" dirty="0">
                <a:solidFill>
                  <a:srgbClr val="001F5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Bell MT" panose="02020503060305020303" pitchFamily="18" charset="0"/>
                <a:cs typeface="Arial"/>
              </a:rPr>
              <a:t>in</a:t>
            </a:r>
            <a:r>
              <a:rPr sz="2400" spc="-160" dirty="0">
                <a:solidFill>
                  <a:srgbClr val="001F5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400" spc="10" dirty="0">
                <a:solidFill>
                  <a:srgbClr val="001F5F"/>
                </a:solidFill>
                <a:latin typeface="Bell MT" panose="02020503060305020303" pitchFamily="18" charset="0"/>
                <a:cs typeface="Arial"/>
              </a:rPr>
              <a:t>one  </a:t>
            </a:r>
            <a:r>
              <a:rPr sz="2400" spc="30" dirty="0">
                <a:solidFill>
                  <a:srgbClr val="001F5F"/>
                </a:solidFill>
                <a:latin typeface="Bell MT" panose="02020503060305020303" pitchFamily="18" charset="0"/>
                <a:cs typeface="Arial"/>
              </a:rPr>
              <a:t>direction</a:t>
            </a:r>
            <a:endParaRPr sz="2400" dirty="0">
              <a:latin typeface="Bell MT" panose="02020503060305020303" pitchFamily="18" charset="0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45"/>
              </a:spcBef>
            </a:pPr>
            <a:r>
              <a:rPr sz="2000" b="1" spc="-10" dirty="0">
                <a:solidFill>
                  <a:srgbClr val="FF0000"/>
                </a:solidFill>
                <a:latin typeface="Bell MT" panose="02020503060305020303" pitchFamily="18" charset="0"/>
                <a:cs typeface="Arial"/>
              </a:rPr>
              <a:t>*</a:t>
            </a:r>
            <a:r>
              <a:rPr sz="2000" b="1" spc="-10" dirty="0">
                <a:solidFill>
                  <a:srgbClr val="FF0000"/>
                </a:solidFill>
                <a:latin typeface="Bell MT" panose="02020503060305020303" pitchFamily="18" charset="0"/>
                <a:cs typeface="Calibri"/>
              </a:rPr>
              <a:t>Shaft </a:t>
            </a:r>
            <a:r>
              <a:rPr sz="2000" b="1" spc="-5" dirty="0">
                <a:solidFill>
                  <a:srgbClr val="FF0000"/>
                </a:solidFill>
                <a:latin typeface="Bell MT" panose="02020503060305020303" pitchFamily="18" charset="0"/>
                <a:cs typeface="Calibri"/>
              </a:rPr>
              <a:t>form </a:t>
            </a:r>
            <a:r>
              <a:rPr sz="2000" b="1" dirty="0">
                <a:solidFill>
                  <a:srgbClr val="FF0000"/>
                </a:solidFill>
                <a:latin typeface="Bell MT" panose="02020503060305020303" pitchFamily="18" charset="0"/>
                <a:cs typeface="Calibri"/>
              </a:rPr>
              <a:t>of 9 </a:t>
            </a:r>
            <a:r>
              <a:rPr sz="2000" b="1" spc="-5" dirty="0">
                <a:solidFill>
                  <a:srgbClr val="FF0000"/>
                </a:solidFill>
                <a:latin typeface="Bell MT" panose="02020503060305020303" pitchFamily="18" charset="0"/>
                <a:cs typeface="Calibri"/>
              </a:rPr>
              <a:t>doublets </a:t>
            </a:r>
            <a:r>
              <a:rPr sz="2000" b="1" dirty="0">
                <a:solidFill>
                  <a:srgbClr val="FF0000"/>
                </a:solidFill>
                <a:latin typeface="Bell MT" panose="02020503060305020303" pitchFamily="18" charset="0"/>
                <a:cs typeface="Calibri"/>
              </a:rPr>
              <a:t>and 2</a:t>
            </a:r>
            <a:r>
              <a:rPr sz="2000" b="1" spc="-60" dirty="0">
                <a:solidFill>
                  <a:srgbClr val="FF0000"/>
                </a:solidFill>
                <a:latin typeface="Bell MT" panose="02020503060305020303" pitchFamily="18" charset="0"/>
                <a:cs typeface="Calibri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Bell MT" panose="02020503060305020303" pitchFamily="18" charset="0"/>
                <a:cs typeface="Calibri"/>
              </a:rPr>
              <a:t>central</a:t>
            </a:r>
            <a:r>
              <a:rPr lang="en-GB" sz="2000" dirty="0">
                <a:latin typeface="Bell MT" panose="02020503060305020303" pitchFamily="18" charset="0"/>
                <a:cs typeface="Calibri"/>
              </a:rPr>
              <a:t> </a:t>
            </a:r>
            <a:r>
              <a:rPr sz="2000" b="1" dirty="0">
                <a:solidFill>
                  <a:srgbClr val="FF0000"/>
                </a:solidFill>
                <a:latin typeface="Bell MT" panose="02020503060305020303" pitchFamily="18" charset="0"/>
                <a:cs typeface="Calibri"/>
              </a:rPr>
              <a:t>singlets of </a:t>
            </a:r>
            <a:r>
              <a:rPr sz="2000" b="1" spc="-5" dirty="0">
                <a:solidFill>
                  <a:srgbClr val="FF0000"/>
                </a:solidFill>
                <a:latin typeface="Bell MT" panose="02020503060305020303" pitchFamily="18" charset="0"/>
                <a:cs typeface="Calibri"/>
              </a:rPr>
              <a:t>microtubules (9x2 </a:t>
            </a:r>
            <a:r>
              <a:rPr sz="2000" b="1" dirty="0">
                <a:solidFill>
                  <a:srgbClr val="FF0000"/>
                </a:solidFill>
                <a:latin typeface="Bell MT" panose="02020503060305020303" pitchFamily="18" charset="0"/>
                <a:cs typeface="Calibri"/>
              </a:rPr>
              <a:t>+2 =</a:t>
            </a:r>
            <a:r>
              <a:rPr sz="2000" b="1" spc="-90" dirty="0">
                <a:solidFill>
                  <a:srgbClr val="FF0000"/>
                </a:solidFill>
                <a:latin typeface="Bell MT" panose="02020503060305020303" pitchFamily="18" charset="0"/>
                <a:cs typeface="Calibri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Bell MT" panose="02020503060305020303" pitchFamily="18" charset="0"/>
                <a:cs typeface="Calibri"/>
              </a:rPr>
              <a:t>20)</a:t>
            </a:r>
            <a:endParaRPr lang="en-GB" sz="2000" b="1" spc="-5" dirty="0">
              <a:solidFill>
                <a:srgbClr val="FF0000"/>
              </a:solidFill>
              <a:latin typeface="Bell MT" panose="02020503060305020303" pitchFamily="18" charset="0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6898" y="5984528"/>
            <a:ext cx="478028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FF0000"/>
                </a:solidFill>
                <a:latin typeface="Bell MT" panose="02020503060305020303" pitchFamily="18" charset="0"/>
                <a:cs typeface="Calibri"/>
              </a:rPr>
              <a:t>*Their core </a:t>
            </a:r>
            <a:r>
              <a:rPr sz="2000" b="1" dirty="0">
                <a:solidFill>
                  <a:srgbClr val="FF0000"/>
                </a:solidFill>
                <a:latin typeface="Bell MT" panose="02020503060305020303" pitchFamily="18" charset="0"/>
                <a:cs typeface="Calibri"/>
              </a:rPr>
              <a:t>is </a:t>
            </a:r>
            <a:r>
              <a:rPr sz="2000" b="1" spc="-5" dirty="0">
                <a:solidFill>
                  <a:srgbClr val="FF0000"/>
                </a:solidFill>
                <a:latin typeface="Bell MT" panose="02020503060305020303" pitchFamily="18" charset="0"/>
                <a:cs typeface="Calibri"/>
              </a:rPr>
              <a:t>formed </a:t>
            </a:r>
            <a:r>
              <a:rPr sz="2000" b="1" dirty="0">
                <a:solidFill>
                  <a:srgbClr val="FF0000"/>
                </a:solidFill>
                <a:latin typeface="Bell MT" panose="02020503060305020303" pitchFamily="18" charset="0"/>
                <a:cs typeface="Calibri"/>
              </a:rPr>
              <a:t>of</a:t>
            </a:r>
            <a:r>
              <a:rPr sz="2000" b="1" spc="-95" dirty="0">
                <a:solidFill>
                  <a:srgbClr val="FF0000"/>
                </a:solidFill>
                <a:latin typeface="Bell MT" panose="02020503060305020303" pitchFamily="18" charset="0"/>
                <a:cs typeface="Calibri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Bell MT" panose="02020503060305020303" pitchFamily="18" charset="0"/>
                <a:cs typeface="Calibri"/>
              </a:rPr>
              <a:t>microtubules</a:t>
            </a:r>
            <a:endParaRPr sz="2000" dirty="0">
              <a:latin typeface="Bell MT" panose="02020503060305020303" pitchFamily="18" charset="0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206106" y="6353860"/>
            <a:ext cx="637540" cy="322580"/>
          </a:xfrm>
          <a:custGeom>
            <a:avLst/>
            <a:gdLst/>
            <a:ahLst/>
            <a:cxnLst/>
            <a:rect l="l" t="t" r="r" b="b"/>
            <a:pathLst>
              <a:path w="637540" h="322579">
                <a:moveTo>
                  <a:pt x="465836" y="0"/>
                </a:moveTo>
                <a:lnTo>
                  <a:pt x="482219" y="69430"/>
                </a:lnTo>
                <a:lnTo>
                  <a:pt x="0" y="183578"/>
                </a:lnTo>
                <a:lnTo>
                  <a:pt x="32893" y="322453"/>
                </a:lnTo>
                <a:lnTo>
                  <a:pt x="515112" y="208305"/>
                </a:lnTo>
                <a:lnTo>
                  <a:pt x="574370" y="208305"/>
                </a:lnTo>
                <a:lnTo>
                  <a:pt x="637540" y="105994"/>
                </a:lnTo>
                <a:lnTo>
                  <a:pt x="465836" y="0"/>
                </a:lnTo>
                <a:close/>
              </a:path>
              <a:path w="637540" h="322579">
                <a:moveTo>
                  <a:pt x="574370" y="208305"/>
                </a:moveTo>
                <a:lnTo>
                  <a:pt x="515112" y="208305"/>
                </a:lnTo>
                <a:lnTo>
                  <a:pt x="531495" y="277749"/>
                </a:lnTo>
                <a:lnTo>
                  <a:pt x="574370" y="20830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>
              <a:latin typeface="Bell MT" panose="02020503060305020303" pitchFamily="18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206106" y="6353860"/>
            <a:ext cx="637540" cy="322580"/>
          </a:xfrm>
          <a:custGeom>
            <a:avLst/>
            <a:gdLst/>
            <a:ahLst/>
            <a:cxnLst/>
            <a:rect l="l" t="t" r="r" b="b"/>
            <a:pathLst>
              <a:path w="637540" h="322579">
                <a:moveTo>
                  <a:pt x="0" y="183578"/>
                </a:moveTo>
                <a:lnTo>
                  <a:pt x="482219" y="69430"/>
                </a:lnTo>
                <a:lnTo>
                  <a:pt x="465836" y="0"/>
                </a:lnTo>
                <a:lnTo>
                  <a:pt x="637540" y="105994"/>
                </a:lnTo>
                <a:lnTo>
                  <a:pt x="531495" y="277749"/>
                </a:lnTo>
                <a:lnTo>
                  <a:pt x="515112" y="208305"/>
                </a:lnTo>
                <a:lnTo>
                  <a:pt x="32893" y="322453"/>
                </a:lnTo>
                <a:lnTo>
                  <a:pt x="0" y="183578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latin typeface="Bell MT" panose="02020503060305020303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96434" y="5780023"/>
            <a:ext cx="2445385" cy="720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800" b="1" spc="-155" dirty="0">
                <a:solidFill>
                  <a:srgbClr val="311833"/>
                </a:solidFill>
                <a:latin typeface="Bell MT" panose="02020503060305020303" pitchFamily="18" charset="0"/>
                <a:cs typeface="Arial"/>
              </a:rPr>
              <a:t>Microtubules</a:t>
            </a:r>
            <a:endParaRPr sz="2800">
              <a:latin typeface="Bell MT" panose="02020503060305020303" pitchFamily="18" charset="0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1800" b="1" spc="-105" dirty="0">
                <a:solidFill>
                  <a:srgbClr val="311833"/>
                </a:solidFill>
                <a:latin typeface="Bell MT" panose="02020503060305020303" pitchFamily="18" charset="0"/>
                <a:cs typeface="Arial"/>
              </a:rPr>
              <a:t>(9 </a:t>
            </a:r>
            <a:r>
              <a:rPr sz="1800" b="1" spc="-130" dirty="0">
                <a:solidFill>
                  <a:srgbClr val="311833"/>
                </a:solidFill>
                <a:latin typeface="Bell MT" panose="02020503060305020303" pitchFamily="18" charset="0"/>
                <a:cs typeface="Arial"/>
              </a:rPr>
              <a:t>doublets and </a:t>
            </a:r>
            <a:r>
              <a:rPr sz="1800" b="1" spc="-125" dirty="0">
                <a:solidFill>
                  <a:srgbClr val="311833"/>
                </a:solidFill>
                <a:latin typeface="Bell MT" panose="02020503060305020303" pitchFamily="18" charset="0"/>
                <a:cs typeface="Arial"/>
              </a:rPr>
              <a:t>2</a:t>
            </a:r>
            <a:r>
              <a:rPr sz="1800" b="1" spc="-65" dirty="0">
                <a:solidFill>
                  <a:srgbClr val="311833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1800" b="1" spc="-90" dirty="0">
                <a:solidFill>
                  <a:srgbClr val="311833"/>
                </a:solidFill>
                <a:latin typeface="Bell MT" panose="02020503060305020303" pitchFamily="18" charset="0"/>
                <a:cs typeface="Arial"/>
              </a:rPr>
              <a:t>central)</a:t>
            </a:r>
            <a:endParaRPr sz="1800">
              <a:latin typeface="Bell MT" panose="02020503060305020303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9984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363968" y="1414271"/>
            <a:ext cx="4828031" cy="54437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Bell MT" panose="02020503060305020303" pitchFamily="18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39" y="1718690"/>
            <a:ext cx="5289550" cy="42114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15" dirty="0">
                <a:solidFill>
                  <a:srgbClr val="FF0000"/>
                </a:solidFill>
                <a:latin typeface="Bell MT" panose="02020503060305020303" pitchFamily="18" charset="0"/>
                <a:cs typeface="Arial"/>
              </a:rPr>
              <a:t>Q1- </a:t>
            </a:r>
            <a:r>
              <a:rPr sz="3200" spc="25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Identify</a:t>
            </a:r>
            <a:r>
              <a:rPr sz="3200" spc="-484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lang="en-US" sz="3200" spc="-240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? </a:t>
            </a:r>
            <a:endParaRPr sz="3200" dirty="0">
              <a:latin typeface="Bell MT" panose="02020503060305020303" pitchFamily="18" charset="0"/>
              <a:cs typeface="Arial"/>
            </a:endParaRPr>
          </a:p>
          <a:p>
            <a:pPr marL="355600" marR="5080" indent="-342900">
              <a:lnSpc>
                <a:spcPct val="115100"/>
              </a:lnSpc>
              <a:spcBef>
                <a:spcPts val="175"/>
              </a:spcBef>
              <a:buFont typeface="Arial" panose="020B0604020202020204" pitchFamily="34" charset="0"/>
              <a:buChar char="•"/>
            </a:pPr>
            <a:r>
              <a:rPr sz="2000" spc="-25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Microvilli</a:t>
            </a:r>
            <a:r>
              <a:rPr lang="en-GB" sz="2000" spc="-25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 :</a:t>
            </a:r>
          </a:p>
          <a:p>
            <a:pPr marL="12700" marR="5080">
              <a:lnSpc>
                <a:spcPct val="115100"/>
              </a:lnSpc>
              <a:spcBef>
                <a:spcPts val="175"/>
              </a:spcBef>
            </a:pPr>
            <a:endParaRPr lang="en-GB" sz="2000" spc="-25" dirty="0">
              <a:solidFill>
                <a:srgbClr val="31314B"/>
              </a:solidFill>
              <a:latin typeface="Bell MT" panose="02020503060305020303" pitchFamily="18" charset="0"/>
              <a:cs typeface="Arial"/>
            </a:endParaRPr>
          </a:p>
          <a:p>
            <a:pPr marL="12700" marR="5080">
              <a:lnSpc>
                <a:spcPct val="115100"/>
              </a:lnSpc>
              <a:spcBef>
                <a:spcPts val="175"/>
              </a:spcBef>
            </a:pPr>
            <a:r>
              <a:rPr sz="2000" spc="5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Cylindrical</a:t>
            </a:r>
            <a:r>
              <a:rPr sz="2000" spc="-145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000" spc="35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cytoplasmic</a:t>
            </a:r>
            <a:r>
              <a:rPr sz="2000" spc="-130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000" spc="20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projections</a:t>
            </a:r>
            <a:r>
              <a:rPr sz="2000" spc="-160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000" spc="35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of  </a:t>
            </a:r>
            <a:r>
              <a:rPr sz="2000" spc="40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apical</a:t>
            </a:r>
            <a:r>
              <a:rPr sz="2000" spc="-145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000" spc="30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surface</a:t>
            </a:r>
            <a:r>
              <a:rPr sz="2000" spc="-155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000" spc="55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to</a:t>
            </a:r>
            <a:r>
              <a:rPr sz="2000" spc="-150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000" spc="15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increase</a:t>
            </a:r>
            <a:r>
              <a:rPr sz="2000" spc="-155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000" spc="35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surface</a:t>
            </a:r>
            <a:r>
              <a:rPr sz="2000" spc="-155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000" spc="45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area</a:t>
            </a:r>
            <a:endParaRPr sz="2000" dirty="0">
              <a:latin typeface="Bell MT" panose="02020503060305020303" pitchFamily="18" charset="0"/>
              <a:cs typeface="Arial"/>
            </a:endParaRPr>
          </a:p>
          <a:p>
            <a:pPr>
              <a:lnSpc>
                <a:spcPct val="100000"/>
              </a:lnSpc>
            </a:pPr>
            <a:endParaRPr sz="2000" dirty="0">
              <a:latin typeface="Bell MT" panose="02020503060305020303" pitchFamily="18" charset="0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 dirty="0">
              <a:latin typeface="Bell MT" panose="02020503060305020303" pitchFamily="18" charset="0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3200" spc="-10" dirty="0">
                <a:solidFill>
                  <a:srgbClr val="FF0000"/>
                </a:solidFill>
                <a:latin typeface="Bell MT" panose="02020503060305020303" pitchFamily="18" charset="0"/>
                <a:cs typeface="Arial"/>
              </a:rPr>
              <a:t>Q2-</a:t>
            </a:r>
            <a:r>
              <a:rPr sz="3200" spc="-220" dirty="0">
                <a:solidFill>
                  <a:srgbClr val="FF0000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3200" spc="90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What</a:t>
            </a:r>
            <a:r>
              <a:rPr sz="3200" spc="-245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3200" spc="-55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is</a:t>
            </a:r>
            <a:r>
              <a:rPr sz="3200" spc="-220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3200" spc="60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the</a:t>
            </a:r>
            <a:r>
              <a:rPr sz="3200" spc="-220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3200" spc="55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function</a:t>
            </a:r>
            <a:r>
              <a:rPr sz="3200" spc="-245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3200" spc="-130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?</a:t>
            </a:r>
            <a:endParaRPr sz="3200" dirty="0">
              <a:latin typeface="Bell MT" panose="02020503060305020303" pitchFamily="18" charset="0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2000" spc="10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Increase </a:t>
            </a:r>
            <a:r>
              <a:rPr sz="2000" spc="35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surface</a:t>
            </a:r>
            <a:r>
              <a:rPr sz="2000" spc="-390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000" spc="45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area</a:t>
            </a:r>
            <a:endParaRPr sz="2000" dirty="0">
              <a:latin typeface="Bell MT" panose="02020503060305020303" pitchFamily="18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700" dirty="0">
              <a:latin typeface="Bell MT" panose="02020503060305020303" pitchFamily="18" charset="0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b="1" spc="-70" dirty="0">
                <a:solidFill>
                  <a:srgbClr val="FF0000"/>
                </a:solidFill>
                <a:latin typeface="Bell MT" panose="02020503060305020303" pitchFamily="18" charset="0"/>
                <a:cs typeface="Arial"/>
              </a:rPr>
              <a:t>*The</a:t>
            </a:r>
            <a:r>
              <a:rPr lang="en-US" sz="2000" b="1" spc="-70" dirty="0">
                <a:solidFill>
                  <a:srgbClr val="FF0000"/>
                </a:solidFill>
                <a:latin typeface="Bell MT" panose="02020503060305020303" pitchFamily="18" charset="0"/>
                <a:cs typeface="Arial"/>
              </a:rPr>
              <a:t>y</a:t>
            </a:r>
            <a:r>
              <a:rPr sz="2000" b="1" spc="-170" dirty="0">
                <a:solidFill>
                  <a:srgbClr val="FF0000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000" b="1" spc="-65" dirty="0">
                <a:solidFill>
                  <a:srgbClr val="FF0000"/>
                </a:solidFill>
                <a:latin typeface="Bell MT" panose="02020503060305020303" pitchFamily="18" charset="0"/>
                <a:cs typeface="Arial"/>
              </a:rPr>
              <a:t>contain</a:t>
            </a:r>
            <a:r>
              <a:rPr sz="2000" b="1" spc="-165" dirty="0">
                <a:solidFill>
                  <a:srgbClr val="FF0000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000" b="1" spc="-35" dirty="0">
                <a:solidFill>
                  <a:srgbClr val="FF0000"/>
                </a:solidFill>
                <a:latin typeface="Bell MT" panose="02020503060305020303" pitchFamily="18" charset="0"/>
                <a:cs typeface="Arial"/>
              </a:rPr>
              <a:t>actin</a:t>
            </a:r>
            <a:r>
              <a:rPr sz="2000" b="1" spc="-170" dirty="0">
                <a:solidFill>
                  <a:srgbClr val="FF0000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000" b="1" spc="-50" dirty="0">
                <a:solidFill>
                  <a:srgbClr val="FF0000"/>
                </a:solidFill>
                <a:latin typeface="Bell MT" panose="02020503060305020303" pitchFamily="18" charset="0"/>
                <a:cs typeface="Arial"/>
              </a:rPr>
              <a:t>flaments</a:t>
            </a:r>
            <a:r>
              <a:rPr sz="2000" b="1" spc="-175" dirty="0">
                <a:solidFill>
                  <a:srgbClr val="FF0000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000" b="1" spc="-85" dirty="0">
                <a:solidFill>
                  <a:srgbClr val="FF0000"/>
                </a:solidFill>
                <a:latin typeface="Bell MT" panose="02020503060305020303" pitchFamily="18" charset="0"/>
                <a:cs typeface="Arial"/>
              </a:rPr>
              <a:t>(Microfilaments)</a:t>
            </a:r>
            <a:endParaRPr sz="2000" dirty="0">
              <a:latin typeface="Bell MT" panose="02020503060305020303" pitchFamily="18" charset="0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38200" y="614652"/>
            <a:ext cx="10515600" cy="826508"/>
          </a:xfrm>
          <a:prstGeom prst="rect">
            <a:avLst/>
          </a:prstGeom>
        </p:spPr>
        <p:txBody>
          <a:bodyPr vert="horz" wrap="square" lIns="0" tIns="208915" rIns="0" bIns="0" rtlCol="0">
            <a:spAutoFit/>
          </a:bodyPr>
          <a:lstStyle/>
          <a:p>
            <a:pPr marL="2850515">
              <a:lnSpc>
                <a:spcPct val="100000"/>
              </a:lnSpc>
            </a:pPr>
            <a:r>
              <a:rPr sz="4000" b="0" spc="-5" dirty="0">
                <a:solidFill>
                  <a:srgbClr val="000000"/>
                </a:solidFill>
                <a:latin typeface="Bell MT" panose="02020503060305020303" pitchFamily="18" charset="0"/>
                <a:cs typeface="Calibri"/>
              </a:rPr>
              <a:t>Microvi</a:t>
            </a:r>
            <a:r>
              <a:rPr sz="4000" b="0" spc="-15" dirty="0">
                <a:solidFill>
                  <a:srgbClr val="000000"/>
                </a:solidFill>
                <a:latin typeface="Bell MT" panose="02020503060305020303" pitchFamily="18" charset="0"/>
                <a:cs typeface="Calibri"/>
              </a:rPr>
              <a:t>l</a:t>
            </a:r>
            <a:r>
              <a:rPr sz="4000" b="0" spc="-5" dirty="0">
                <a:solidFill>
                  <a:srgbClr val="000000"/>
                </a:solidFill>
                <a:latin typeface="Bell MT" panose="02020503060305020303" pitchFamily="18" charset="0"/>
                <a:cs typeface="Calibri"/>
              </a:rPr>
              <a:t>li</a:t>
            </a:r>
            <a:endParaRPr sz="4000">
              <a:latin typeface="Bell MT" panose="02020503060305020303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1163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ell MT" panose="0202050306030502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Simple Squamous Epithelium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>
                <a:solidFill>
                  <a:srgbClr val="FF0000"/>
                </a:solidFill>
                <a:latin typeface="Bell MT" panose="02020503060305020303" pitchFamily="18" charset="0"/>
              </a:rPr>
              <a:t>Q1</a:t>
            </a:r>
            <a:r>
              <a:rPr lang="en-US" sz="2400" dirty="0">
                <a:latin typeface="Bell MT" panose="02020503060305020303" pitchFamily="18" charset="0"/>
              </a:rPr>
              <a:t>-</a:t>
            </a:r>
            <a:r>
              <a:rPr lang="en-US" sz="2400" dirty="0">
                <a:solidFill>
                  <a:srgbClr val="FF0000"/>
                </a:solidFill>
                <a:latin typeface="Bell MT" panose="02020503060305020303" pitchFamily="18" charset="0"/>
              </a:rPr>
              <a:t> </a:t>
            </a:r>
            <a:r>
              <a:rPr lang="en-US" sz="2400" dirty="0">
                <a:solidFill>
                  <a:srgbClr val="7030A0"/>
                </a:solidFill>
                <a:latin typeface="Bell MT" panose="02020503060305020303" pitchFamily="18" charset="0"/>
              </a:rPr>
              <a:t>Identify the type of epithelium ?                         </a:t>
            </a:r>
            <a:endParaRPr lang="ar-SA" sz="2400" dirty="0">
              <a:solidFill>
                <a:srgbClr val="7030A0"/>
              </a:solidFill>
              <a:latin typeface="Bell MT" panose="02020503060305020303" pitchFamily="18" charset="0"/>
            </a:endParaRPr>
          </a:p>
          <a:p>
            <a:r>
              <a:rPr lang="en-US" sz="2400" dirty="0">
                <a:latin typeface="Bell MT" panose="02020503060305020303" pitchFamily="18" charset="0"/>
              </a:rPr>
              <a:t>Simple Squamous Epithelium.</a:t>
            </a:r>
          </a:p>
          <a:p>
            <a:pPr marL="0" indent="0">
              <a:buNone/>
            </a:pPr>
            <a:endParaRPr lang="ar-SA" sz="2400" dirty="0">
              <a:latin typeface="Bell MT" panose="02020503060305020303" pitchFamily="18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  <a:latin typeface="Bell MT" panose="02020503060305020303" pitchFamily="18" charset="0"/>
              </a:rPr>
              <a:t>Q2-</a:t>
            </a:r>
            <a:r>
              <a:rPr lang="en-US" sz="2400" dirty="0">
                <a:solidFill>
                  <a:schemeClr val="bg1"/>
                </a:solidFill>
                <a:latin typeface="Bell MT" panose="02020503060305020303" pitchFamily="18" charset="0"/>
              </a:rPr>
              <a:t> </a:t>
            </a:r>
            <a:r>
              <a:rPr lang="en-US" sz="2400" dirty="0">
                <a:solidFill>
                  <a:srgbClr val="7030A0"/>
                </a:solidFill>
                <a:latin typeface="Bell MT" panose="02020503060305020303" pitchFamily="18" charset="0"/>
              </a:rPr>
              <a:t>What is the type of Connective</a:t>
            </a:r>
          </a:p>
          <a:p>
            <a:r>
              <a:rPr lang="en-US" sz="2400" dirty="0">
                <a:solidFill>
                  <a:srgbClr val="7030A0"/>
                </a:solidFill>
                <a:latin typeface="Bell MT" panose="02020503060305020303" pitchFamily="18" charset="0"/>
              </a:rPr>
              <a:t>tissue ?</a:t>
            </a:r>
          </a:p>
          <a:p>
            <a:r>
              <a:rPr lang="en-US" sz="2400" dirty="0">
                <a:latin typeface="Bell MT" panose="02020503060305020303" pitchFamily="18" charset="0"/>
              </a:rPr>
              <a:t>Elastic connective tissue.</a:t>
            </a:r>
          </a:p>
          <a:p>
            <a:endParaRPr lang="en-US" sz="2400" dirty="0">
              <a:latin typeface="Bell MT" panose="02020503060305020303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Bell MT" panose="02020503060305020303" pitchFamily="18" charset="0"/>
              </a:rPr>
              <a:t>Q3-  </a:t>
            </a:r>
            <a:r>
              <a:rPr lang="en-US" sz="2400" dirty="0">
                <a:solidFill>
                  <a:srgbClr val="7030A0"/>
                </a:solidFill>
                <a:latin typeface="Bell MT" panose="02020503060305020303" pitchFamily="18" charset="0"/>
              </a:rPr>
              <a:t>Mention the organ </a:t>
            </a:r>
            <a:r>
              <a:rPr lang="en-US" sz="1900" dirty="0">
                <a:solidFill>
                  <a:srgbClr val="7030A0"/>
                </a:solidFill>
                <a:latin typeface="Bell MT" panose="02020503060305020303" pitchFamily="18" charset="0"/>
              </a:rPr>
              <a:t>? (Distribution , site)</a:t>
            </a:r>
          </a:p>
          <a:p>
            <a:endParaRPr lang="en-US" sz="2400" dirty="0">
              <a:solidFill>
                <a:schemeClr val="bg1"/>
              </a:solidFill>
              <a:latin typeface="Bell MT" panose="02020503060305020303" pitchFamily="18" charset="0"/>
            </a:endParaRPr>
          </a:p>
          <a:p>
            <a:r>
              <a:rPr lang="en-US" sz="2400" dirty="0">
                <a:latin typeface="Bell MT" panose="02020503060305020303" pitchFamily="18" charset="0"/>
              </a:rPr>
              <a:t>Endothelium* of (Aorta)</a:t>
            </a:r>
          </a:p>
          <a:p>
            <a:r>
              <a:rPr lang="en-US" sz="2400" dirty="0">
                <a:latin typeface="Bell MT" panose="02020503060305020303" pitchFamily="18" charset="0"/>
              </a:rPr>
              <a:t>Alveoli of lungs.</a:t>
            </a:r>
          </a:p>
          <a:p>
            <a:endParaRPr lang="ar-SA" sz="2400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52813" y="1427507"/>
            <a:ext cx="19292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Bell MT" panose="02020503060305020303" pitchFamily="18" charset="0"/>
              </a:rPr>
              <a:t>* Characteristics </a:t>
            </a:r>
          </a:p>
          <a:p>
            <a:r>
              <a:rPr lang="en-US" sz="2000" dirty="0">
                <a:latin typeface="Bell MT" panose="02020503060305020303" pitchFamily="18" charset="0"/>
              </a:rPr>
              <a:t>•One layer</a:t>
            </a:r>
          </a:p>
          <a:p>
            <a:r>
              <a:rPr lang="en-US" sz="2000" dirty="0">
                <a:latin typeface="Bell MT" panose="02020503060305020303" pitchFamily="18" charset="0"/>
              </a:rPr>
              <a:t>•Flat cells</a:t>
            </a:r>
          </a:p>
          <a:p>
            <a:r>
              <a:rPr lang="en-US" sz="2000" dirty="0">
                <a:latin typeface="Bell MT" panose="02020503060305020303" pitchFamily="18" charset="0"/>
              </a:rPr>
              <a:t>•Flat nuclei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416" y="2667000"/>
            <a:ext cx="5711367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4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ell MT" panose="02020503060305020303" pitchFamily="18" charset="0"/>
              </a:rPr>
              <a:t>Simple Cuboidal Epithelium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rgbClr val="FF0000"/>
                </a:solidFill>
                <a:latin typeface="Bell MT" panose="02020503060305020303" pitchFamily="18" charset="0"/>
              </a:rPr>
              <a:t>Q1</a:t>
            </a:r>
            <a:r>
              <a:rPr lang="en-US" sz="2400" dirty="0">
                <a:latin typeface="Bell MT" panose="02020503060305020303" pitchFamily="18" charset="0"/>
              </a:rPr>
              <a:t>-</a:t>
            </a:r>
            <a:r>
              <a:rPr lang="en-US" sz="2400" dirty="0">
                <a:solidFill>
                  <a:schemeClr val="bg1"/>
                </a:solidFill>
                <a:latin typeface="Bell MT" panose="02020503060305020303" pitchFamily="18" charset="0"/>
              </a:rPr>
              <a:t> </a:t>
            </a:r>
            <a:r>
              <a:rPr lang="en-US" sz="2400" dirty="0">
                <a:solidFill>
                  <a:srgbClr val="7030A0"/>
                </a:solidFill>
                <a:latin typeface="Bell MT" panose="02020503060305020303" pitchFamily="18" charset="0"/>
              </a:rPr>
              <a:t>Identify the type of Epithelium ?</a:t>
            </a:r>
          </a:p>
          <a:p>
            <a:r>
              <a:rPr lang="en-US" sz="2400" dirty="0">
                <a:latin typeface="Bell MT" panose="02020503060305020303" pitchFamily="18" charset="0"/>
              </a:rPr>
              <a:t>Simple Cuboidal Epithelium.</a:t>
            </a:r>
          </a:p>
          <a:p>
            <a:endParaRPr lang="en-US" sz="2400" dirty="0">
              <a:latin typeface="Bell MT" panose="02020503060305020303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Bell MT" panose="02020503060305020303" pitchFamily="18" charset="0"/>
              </a:rPr>
              <a:t>Q2</a:t>
            </a:r>
            <a:r>
              <a:rPr lang="en-US" sz="2400" dirty="0">
                <a:latin typeface="Bell MT" panose="02020503060305020303" pitchFamily="18" charset="0"/>
              </a:rPr>
              <a:t>- </a:t>
            </a:r>
            <a:r>
              <a:rPr lang="en-US" sz="2400" dirty="0">
                <a:solidFill>
                  <a:srgbClr val="7030A0"/>
                </a:solidFill>
                <a:latin typeface="Bell MT" panose="02020503060305020303" pitchFamily="18" charset="0"/>
              </a:rPr>
              <a:t>Mention the organ ? </a:t>
            </a:r>
            <a:r>
              <a:rPr lang="en-US" sz="1800" dirty="0">
                <a:solidFill>
                  <a:srgbClr val="7030A0"/>
                </a:solidFill>
                <a:latin typeface="Bell MT" panose="02020503060305020303" pitchFamily="18" charset="0"/>
              </a:rPr>
              <a:t>(Distribution , site)</a:t>
            </a:r>
          </a:p>
          <a:p>
            <a:r>
              <a:rPr lang="en-US" sz="2400" dirty="0">
                <a:latin typeface="Bell MT" panose="02020503060305020303" pitchFamily="18" charset="0"/>
              </a:rPr>
              <a:t>Thyroid gland. (follicles)</a:t>
            </a:r>
          </a:p>
          <a:p>
            <a:pPr marL="0" indent="0">
              <a:buNone/>
            </a:pPr>
            <a:endParaRPr lang="en-US" sz="2400" dirty="0">
              <a:latin typeface="Bell MT" panose="02020503060305020303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Bell MT" panose="02020503060305020303" pitchFamily="18" charset="0"/>
              </a:rPr>
              <a:t>Characteristics : 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Bell MT" panose="02020503060305020303" pitchFamily="18" charset="0"/>
              </a:rPr>
              <a:t>One layer.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Bell MT" panose="02020503060305020303" pitchFamily="18" charset="0"/>
              </a:rPr>
              <a:t>Cuboidal cells.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Bell MT" panose="02020503060305020303" pitchFamily="18" charset="0"/>
              </a:rPr>
              <a:t>Round central nuclei.</a:t>
            </a:r>
          </a:p>
          <a:p>
            <a:endParaRPr lang="en-US" sz="2400" dirty="0">
              <a:latin typeface="Bell MT" panose="02020503060305020303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885" y="1825625"/>
            <a:ext cx="5581650" cy="501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5849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Simple Columnar Epithelium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>
                <a:solidFill>
                  <a:srgbClr val="FF0000"/>
                </a:solidFill>
                <a:latin typeface="Bell MT" panose="02020503060305020303" pitchFamily="18" charset="0"/>
              </a:rPr>
              <a:t>Q1</a:t>
            </a:r>
            <a:r>
              <a:rPr lang="en-US" sz="2400" dirty="0">
                <a:latin typeface="Bell MT" panose="02020503060305020303" pitchFamily="18" charset="0"/>
              </a:rPr>
              <a:t>-</a:t>
            </a:r>
            <a:r>
              <a:rPr lang="en-US" sz="2400" dirty="0">
                <a:solidFill>
                  <a:srgbClr val="7030A0"/>
                </a:solidFill>
                <a:latin typeface="Bell MT" panose="02020503060305020303" pitchFamily="18" charset="0"/>
              </a:rPr>
              <a:t>Identify the type of epithelium ?</a:t>
            </a:r>
          </a:p>
          <a:p>
            <a:r>
              <a:rPr lang="en-US" sz="2400" dirty="0">
                <a:latin typeface="Bell MT" panose="02020503060305020303" pitchFamily="18" charset="0"/>
              </a:rPr>
              <a:t>Simple Columnar Epithelium.</a:t>
            </a:r>
          </a:p>
          <a:p>
            <a:endParaRPr lang="en-US" sz="2400" dirty="0">
              <a:latin typeface="Bell MT" panose="02020503060305020303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Bell MT" panose="02020503060305020303" pitchFamily="18" charset="0"/>
              </a:rPr>
              <a:t>Q2 </a:t>
            </a:r>
            <a:r>
              <a:rPr lang="en-US" sz="2400" dirty="0">
                <a:latin typeface="Bell MT" panose="02020503060305020303" pitchFamily="18" charset="0"/>
              </a:rPr>
              <a:t>–</a:t>
            </a:r>
            <a:r>
              <a:rPr lang="en-US" sz="2400" dirty="0">
                <a:solidFill>
                  <a:srgbClr val="7030A0"/>
                </a:solidFill>
                <a:latin typeface="Bell MT" panose="02020503060305020303" pitchFamily="18" charset="0"/>
              </a:rPr>
              <a:t>Mention the organ ? </a:t>
            </a:r>
            <a:r>
              <a:rPr lang="en-US" sz="1900" dirty="0">
                <a:solidFill>
                  <a:srgbClr val="7030A0"/>
                </a:solidFill>
                <a:latin typeface="Bell MT" panose="02020503060305020303" pitchFamily="18" charset="0"/>
              </a:rPr>
              <a:t>(Distribution , site)</a:t>
            </a:r>
          </a:p>
          <a:p>
            <a:r>
              <a:rPr lang="en-US" sz="2400" dirty="0">
                <a:latin typeface="Bell MT" panose="02020503060305020303" pitchFamily="18" charset="0"/>
              </a:rPr>
              <a:t>GIT small intestines (</a:t>
            </a:r>
            <a:r>
              <a:rPr lang="en-US" sz="1500" u="sng" dirty="0">
                <a:latin typeface="Bell MT" panose="02020503060305020303" pitchFamily="18" charset="0"/>
              </a:rPr>
              <a:t>WITH GOBLET CELLS </a:t>
            </a:r>
            <a:r>
              <a:rPr lang="en-US" sz="1500" dirty="0">
                <a:latin typeface="Bell MT" panose="02020503060305020303" pitchFamily="18" charset="0"/>
              </a:rPr>
              <a:t>)</a:t>
            </a:r>
          </a:p>
          <a:p>
            <a:r>
              <a:rPr lang="en-US" sz="2400" strike="sngStrike" dirty="0">
                <a:latin typeface="Bell MT" panose="02020503060305020303" pitchFamily="18" charset="0"/>
              </a:rPr>
              <a:t> Stomach and Gall bladder.(</a:t>
            </a:r>
            <a:r>
              <a:rPr lang="en-US" sz="1500" u="sng" strike="sngStrike" dirty="0">
                <a:latin typeface="Bell MT" panose="02020503060305020303" pitchFamily="18" charset="0"/>
              </a:rPr>
              <a:t>WITHOUT GOBLET CELLS) </a:t>
            </a:r>
          </a:p>
          <a:p>
            <a:pPr marL="0" indent="0">
              <a:buNone/>
            </a:pPr>
            <a:endParaRPr lang="en-US" sz="2400" dirty="0">
              <a:latin typeface="Bell MT" panose="02020503060305020303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Bell MT" panose="02020503060305020303" pitchFamily="18" charset="0"/>
              </a:rPr>
              <a:t>Characteristics : </a:t>
            </a:r>
          </a:p>
          <a:p>
            <a:r>
              <a:rPr lang="en-US" sz="1900" dirty="0">
                <a:solidFill>
                  <a:schemeClr val="accent5">
                    <a:lumMod val="50000"/>
                  </a:schemeClr>
                </a:solidFill>
                <a:latin typeface="Bell MT" panose="02020503060305020303" pitchFamily="18" charset="0"/>
              </a:rPr>
              <a:t>One layer</a:t>
            </a:r>
          </a:p>
          <a:p>
            <a:r>
              <a:rPr lang="en-US" sz="1900" dirty="0">
                <a:solidFill>
                  <a:schemeClr val="accent5">
                    <a:lumMod val="50000"/>
                  </a:schemeClr>
                </a:solidFill>
                <a:latin typeface="Bell MT" panose="02020503060305020303" pitchFamily="18" charset="0"/>
              </a:rPr>
              <a:t>Columnar cells</a:t>
            </a:r>
          </a:p>
          <a:p>
            <a:r>
              <a:rPr lang="en-US" sz="1900" dirty="0">
                <a:solidFill>
                  <a:schemeClr val="accent5">
                    <a:lumMod val="50000"/>
                  </a:schemeClr>
                </a:solidFill>
                <a:latin typeface="Bell MT" panose="02020503060305020303" pitchFamily="18" charset="0"/>
              </a:rPr>
              <a:t>Basal oval nuclei</a:t>
            </a:r>
          </a:p>
          <a:p>
            <a:r>
              <a:rPr lang="en-US" sz="1900" dirty="0">
                <a:solidFill>
                  <a:schemeClr val="accent5">
                    <a:lumMod val="50000"/>
                  </a:schemeClr>
                </a:solidFill>
                <a:latin typeface="Bell MT" panose="02020503060305020303" pitchFamily="18" charset="0"/>
              </a:rPr>
              <a:t>Goblet cells (Functions in mucous secretion)</a:t>
            </a:r>
          </a:p>
          <a:p>
            <a:endParaRPr lang="en-US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195" y="1442720"/>
            <a:ext cx="6114684" cy="4942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 rot="15832634">
            <a:off x="9756022" y="3260400"/>
            <a:ext cx="689607" cy="2432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718" y="2332853"/>
            <a:ext cx="280987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286784" y="164095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Goblet cells</a:t>
            </a:r>
          </a:p>
        </p:txBody>
      </p:sp>
    </p:spTree>
    <p:extLst>
      <p:ext uri="{BB962C8B-B14F-4D97-AF65-F5344CB8AC3E}">
        <p14:creationId xmlns:p14="http://schemas.microsoft.com/office/powerpoint/2010/main" val="1322789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Pseudostratified Columnar Ciliated</a:t>
            </a:r>
            <a:b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Epithelium with Goblet Cells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>
                <a:solidFill>
                  <a:srgbClr val="FF0000"/>
                </a:solidFill>
                <a:latin typeface="Bell MT" panose="02020503060305020303" pitchFamily="18" charset="0"/>
              </a:rPr>
              <a:t>Q1</a:t>
            </a:r>
            <a:r>
              <a:rPr lang="en-US" sz="2400" dirty="0">
                <a:latin typeface="Bell MT" panose="02020503060305020303" pitchFamily="18" charset="0"/>
              </a:rPr>
              <a:t>-</a:t>
            </a:r>
            <a:r>
              <a:rPr lang="en-US" sz="2400" dirty="0">
                <a:solidFill>
                  <a:srgbClr val="7030A0"/>
                </a:solidFill>
                <a:latin typeface="Bell MT" panose="02020503060305020303" pitchFamily="18" charset="0"/>
              </a:rPr>
              <a:t>Identify the type of epithelium ?</a:t>
            </a:r>
          </a:p>
          <a:p>
            <a:r>
              <a:rPr lang="en-US" sz="2400" dirty="0">
                <a:latin typeface="Bell MT" panose="02020503060305020303" pitchFamily="18" charset="0"/>
              </a:rPr>
              <a:t>Pseudostratified columnar ciliated epithelium with Goblet Cells.</a:t>
            </a:r>
          </a:p>
          <a:p>
            <a:endParaRPr lang="en-US" sz="2400" dirty="0">
              <a:solidFill>
                <a:schemeClr val="bg1"/>
              </a:solidFill>
              <a:latin typeface="Bell MT" panose="02020503060305020303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Bell MT" panose="02020503060305020303" pitchFamily="18" charset="0"/>
              </a:rPr>
              <a:t>Q2</a:t>
            </a:r>
            <a:r>
              <a:rPr lang="en-US" sz="2400" dirty="0">
                <a:latin typeface="Bell MT" panose="02020503060305020303" pitchFamily="18" charset="0"/>
              </a:rPr>
              <a:t> –</a:t>
            </a:r>
            <a:r>
              <a:rPr lang="en-US" sz="2400" dirty="0">
                <a:solidFill>
                  <a:srgbClr val="7030A0"/>
                </a:solidFill>
                <a:latin typeface="Bell MT" panose="02020503060305020303" pitchFamily="18" charset="0"/>
              </a:rPr>
              <a:t>Mention the organ ? (Distribution , site)</a:t>
            </a:r>
          </a:p>
          <a:p>
            <a:r>
              <a:rPr lang="en-US" sz="2400" dirty="0">
                <a:latin typeface="Bell MT" panose="02020503060305020303" pitchFamily="18" charset="0"/>
              </a:rPr>
              <a:t>Trachea and Bronchi.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Bell MT" panose="02020503060305020303" pitchFamily="18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ll MT" panose="02020503060305020303" pitchFamily="18" charset="0"/>
              </a:rPr>
              <a:t>Characteristics :  </a:t>
            </a:r>
          </a:p>
          <a:p>
            <a:r>
              <a:rPr lang="en-US" sz="1800" dirty="0">
                <a:latin typeface="Bell MT" panose="02020503060305020303" pitchFamily="18" charset="0"/>
              </a:rPr>
              <a:t>1-One layer of columnar cells.</a:t>
            </a:r>
          </a:p>
          <a:p>
            <a:r>
              <a:rPr lang="en-US" sz="1800" dirty="0">
                <a:latin typeface="Bell MT" panose="02020503060305020303" pitchFamily="18" charset="0"/>
              </a:rPr>
              <a:t>2-Some are tall, others are short that can’t make to surface.</a:t>
            </a:r>
          </a:p>
          <a:p>
            <a:r>
              <a:rPr lang="en-US" sz="1800" dirty="0">
                <a:latin typeface="Bell MT" panose="02020503060305020303" pitchFamily="18" charset="0"/>
              </a:rPr>
              <a:t>3-All cells rest on basement membrane. </a:t>
            </a:r>
          </a:p>
          <a:p>
            <a:r>
              <a:rPr lang="en-US" sz="1800" dirty="0">
                <a:latin typeface="Bell MT" panose="02020503060305020303" pitchFamily="18" charset="0"/>
              </a:rPr>
              <a:t>4-Nuclei appear at different levels.</a:t>
            </a:r>
          </a:p>
          <a:p>
            <a:endParaRPr lang="en-US" sz="2400" dirty="0">
              <a:latin typeface="Bell MT" panose="02020503060305020303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096" y="2638067"/>
            <a:ext cx="5176837" cy="388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6466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ell MT" panose="02020503060305020303" pitchFamily="18" charset="0"/>
              </a:rPr>
              <a:t>Stratified Squamous Keratinized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ell MT" panose="02020503060305020303" pitchFamily="18" charset="0"/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ell MT" panose="02020503060305020303" pitchFamily="18" charset="0"/>
              </a:rPr>
              <a:t>Epithelium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>
              <a:latin typeface="Bell MT" panose="02020503060305020303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Bell MT" panose="02020503060305020303" pitchFamily="18" charset="0"/>
              </a:rPr>
              <a:t>Q1</a:t>
            </a:r>
            <a:r>
              <a:rPr lang="en-US" sz="2400" dirty="0">
                <a:latin typeface="Bell MT" panose="02020503060305020303" pitchFamily="18" charset="0"/>
              </a:rPr>
              <a:t> –</a:t>
            </a:r>
            <a:r>
              <a:rPr lang="en-US" sz="2400" dirty="0">
                <a:solidFill>
                  <a:srgbClr val="7030A0"/>
                </a:solidFill>
                <a:latin typeface="Bell MT" panose="02020503060305020303" pitchFamily="18" charset="0"/>
              </a:rPr>
              <a:t>Mention the organ?</a:t>
            </a:r>
            <a:r>
              <a:rPr lang="en-US" sz="1800" dirty="0">
                <a:solidFill>
                  <a:srgbClr val="7030A0"/>
                </a:solidFill>
                <a:latin typeface="Bell MT" panose="02020503060305020303" pitchFamily="18" charset="0"/>
              </a:rPr>
              <a:t> (Distribution , site)</a:t>
            </a:r>
          </a:p>
          <a:p>
            <a:pPr marL="0" indent="0">
              <a:buNone/>
            </a:pPr>
            <a:r>
              <a:rPr lang="en-US" sz="1800" dirty="0">
                <a:latin typeface="Bell MT" panose="02020503060305020303" pitchFamily="18" charset="0"/>
              </a:rPr>
              <a:t>Epidermis of skin.</a:t>
            </a:r>
          </a:p>
          <a:p>
            <a:pPr marL="0" indent="0">
              <a:buNone/>
            </a:pPr>
            <a:endParaRPr lang="en-US" sz="2400" dirty="0">
              <a:latin typeface="Bell MT" panose="02020503060305020303" pitchFamily="18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Bell MT" panose="02020503060305020303" pitchFamily="18" charset="0"/>
              </a:rPr>
              <a:t>Characteristics</a:t>
            </a:r>
            <a:r>
              <a:rPr lang="en-US" sz="2400" dirty="0">
                <a:solidFill>
                  <a:schemeClr val="bg1"/>
                </a:solidFill>
                <a:latin typeface="Bell MT" panose="02020503060305020303" pitchFamily="18" charset="0"/>
              </a:rPr>
              <a:t>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Bell MT" panose="02020503060305020303" pitchFamily="18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Bell MT" panose="02020503060305020303" pitchFamily="18" charset="0"/>
              </a:rPr>
              <a:t>  </a:t>
            </a:r>
          </a:p>
          <a:p>
            <a:r>
              <a:rPr lang="en-US" sz="1800" dirty="0">
                <a:latin typeface="Bell MT" panose="02020503060305020303" pitchFamily="18" charset="0"/>
              </a:rPr>
              <a:t>1-Multiple layers of cells.</a:t>
            </a:r>
          </a:p>
          <a:p>
            <a:r>
              <a:rPr lang="en-US" sz="1800" dirty="0">
                <a:latin typeface="Bell MT" panose="02020503060305020303" pitchFamily="18" charset="0"/>
              </a:rPr>
              <a:t>2-Basal cells are columnar with basal oval nuclei.</a:t>
            </a:r>
          </a:p>
          <a:p>
            <a:r>
              <a:rPr lang="en-US" sz="1800" dirty="0">
                <a:latin typeface="Bell MT" panose="02020503060305020303" pitchFamily="18" charset="0"/>
              </a:rPr>
              <a:t>3-Intermediate cells are polygonal with central rounded nuclei.</a:t>
            </a:r>
          </a:p>
          <a:p>
            <a:r>
              <a:rPr lang="en-US" sz="1800" dirty="0">
                <a:latin typeface="Bell MT" panose="02020503060305020303" pitchFamily="18" charset="0"/>
              </a:rPr>
              <a:t>4-Surface cells are flat with flattened nuclei.</a:t>
            </a:r>
          </a:p>
          <a:p>
            <a:r>
              <a:rPr lang="en-US" sz="1800" dirty="0">
                <a:latin typeface="Bell MT" panose="02020503060305020303" pitchFamily="18" charset="0"/>
              </a:rPr>
              <a:t>5-with a layer of keratin on the surface.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787" y="1041400"/>
            <a:ext cx="5180013" cy="3332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0114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ell MT" panose="02020503060305020303" pitchFamily="18" charset="0"/>
              </a:rPr>
              <a:t>Stratified squamous non-keratinized Epithelium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latin typeface="Bell MT" panose="02020503060305020303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Bell MT" panose="02020503060305020303" pitchFamily="18" charset="0"/>
              </a:rPr>
              <a:t>Q1 </a:t>
            </a:r>
            <a:r>
              <a:rPr lang="en-US" sz="2400" dirty="0">
                <a:latin typeface="Bell MT" panose="02020503060305020303" pitchFamily="18" charset="0"/>
              </a:rPr>
              <a:t> –</a:t>
            </a:r>
            <a:r>
              <a:rPr lang="en-US" sz="2400" dirty="0">
                <a:solidFill>
                  <a:srgbClr val="7030A0"/>
                </a:solidFill>
                <a:latin typeface="Bell MT" panose="02020503060305020303" pitchFamily="18" charset="0"/>
              </a:rPr>
              <a:t>Mention the organ? </a:t>
            </a:r>
            <a:r>
              <a:rPr lang="en-US" sz="1800" dirty="0">
                <a:solidFill>
                  <a:srgbClr val="7030A0"/>
                </a:solidFill>
                <a:latin typeface="Bell MT" panose="02020503060305020303" pitchFamily="18" charset="0"/>
              </a:rPr>
              <a:t>(Distribution , site</a:t>
            </a:r>
            <a:r>
              <a:rPr lang="en-US" sz="2400" dirty="0">
                <a:solidFill>
                  <a:srgbClr val="7030A0"/>
                </a:solidFill>
                <a:latin typeface="Bell MT" panose="02020503060305020303" pitchFamily="18" charset="0"/>
              </a:rPr>
              <a:t>)</a:t>
            </a:r>
          </a:p>
          <a:p>
            <a:r>
              <a:rPr lang="en-US" sz="2400" dirty="0">
                <a:latin typeface="Bell MT" panose="02020503060305020303" pitchFamily="18" charset="0"/>
              </a:rPr>
              <a:t>Esophagus.</a:t>
            </a:r>
          </a:p>
          <a:p>
            <a:endParaRPr lang="en-US" sz="2400" dirty="0">
              <a:latin typeface="Bell MT" panose="02020503060305020303" pitchFamily="18" charset="0"/>
            </a:endParaRPr>
          </a:p>
          <a:p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Bell MT" panose="02020503060305020303" pitchFamily="18" charset="0"/>
              </a:rPr>
              <a:t>Characteristics :  </a:t>
            </a:r>
          </a:p>
          <a:p>
            <a:r>
              <a:rPr lang="en-US" sz="1800" dirty="0">
                <a:latin typeface="Bell MT" panose="02020503060305020303" pitchFamily="18" charset="0"/>
              </a:rPr>
              <a:t>1-Multiple layers of cells.</a:t>
            </a:r>
          </a:p>
          <a:p>
            <a:r>
              <a:rPr lang="en-US" sz="1800" dirty="0">
                <a:latin typeface="Bell MT" panose="02020503060305020303" pitchFamily="18" charset="0"/>
              </a:rPr>
              <a:t>2-Basal cells are columnar with basal oval nuclei.</a:t>
            </a:r>
          </a:p>
          <a:p>
            <a:r>
              <a:rPr lang="en-US" sz="1800" dirty="0">
                <a:latin typeface="Bell MT" panose="02020503060305020303" pitchFamily="18" charset="0"/>
              </a:rPr>
              <a:t>3-Intermediate cells are polygonal with central rounded nuclei.</a:t>
            </a:r>
          </a:p>
          <a:p>
            <a:r>
              <a:rPr lang="en-US" sz="1800" dirty="0">
                <a:latin typeface="Bell MT" panose="02020503060305020303" pitchFamily="18" charset="0"/>
              </a:rPr>
              <a:t>4-Surface cells are flat with flattened nuclei.</a:t>
            </a:r>
          </a:p>
          <a:p>
            <a:r>
              <a:rPr lang="en-US" sz="1800" dirty="0">
                <a:latin typeface="Bell MT" panose="02020503060305020303" pitchFamily="18" charset="0"/>
              </a:rPr>
              <a:t>5-without a layer of keratin on the surface.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954088"/>
            <a:ext cx="5397500" cy="3430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0957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Bell MT" panose="02020503060305020303" pitchFamily="18" charset="0"/>
              </a:rPr>
              <a:t>Transitional Epithelium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0000"/>
                </a:solidFill>
                <a:latin typeface="Bell MT" panose="02020503060305020303" pitchFamily="18" charset="0"/>
              </a:rPr>
              <a:t>Q1</a:t>
            </a:r>
            <a:r>
              <a:rPr lang="en-US" dirty="0">
                <a:solidFill>
                  <a:srgbClr val="7030A0"/>
                </a:solidFill>
                <a:latin typeface="Bell MT" panose="02020503060305020303" pitchFamily="18" charset="0"/>
              </a:rPr>
              <a:t>-</a:t>
            </a:r>
            <a:r>
              <a:rPr lang="en-US" sz="2400" dirty="0">
                <a:solidFill>
                  <a:srgbClr val="7030A0"/>
                </a:solidFill>
                <a:latin typeface="Bell MT" panose="02020503060305020303" pitchFamily="18" charset="0"/>
              </a:rPr>
              <a:t>Identify the type of epithelium?</a:t>
            </a:r>
          </a:p>
          <a:p>
            <a:r>
              <a:rPr lang="en-US" sz="2400" dirty="0">
                <a:latin typeface="Bell MT" panose="02020503060305020303" pitchFamily="18" charset="0"/>
              </a:rPr>
              <a:t>Transitional Epithelium</a:t>
            </a:r>
          </a:p>
          <a:p>
            <a:endParaRPr lang="en-US" sz="2400" dirty="0">
              <a:solidFill>
                <a:schemeClr val="bg1"/>
              </a:solidFill>
              <a:latin typeface="Bell MT" panose="02020503060305020303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Bell MT" panose="02020503060305020303" pitchFamily="18" charset="0"/>
              </a:rPr>
              <a:t>Q2-</a:t>
            </a:r>
            <a:r>
              <a:rPr lang="en-US" sz="2400" dirty="0">
                <a:solidFill>
                  <a:srgbClr val="7030A0"/>
                </a:solidFill>
                <a:latin typeface="Bell MT" panose="02020503060305020303" pitchFamily="18" charset="0"/>
              </a:rPr>
              <a:t>Mention the organ? </a:t>
            </a:r>
            <a:r>
              <a:rPr lang="en-US" sz="1800" dirty="0">
                <a:solidFill>
                  <a:srgbClr val="7030A0"/>
                </a:solidFill>
                <a:latin typeface="Bell MT" panose="02020503060305020303" pitchFamily="18" charset="0"/>
              </a:rPr>
              <a:t>(Distribution , site)</a:t>
            </a:r>
          </a:p>
          <a:p>
            <a:r>
              <a:rPr lang="en-US" sz="2400" dirty="0">
                <a:latin typeface="Bell MT" panose="02020503060305020303" pitchFamily="18" charset="0"/>
              </a:rPr>
              <a:t>Urinary bladder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Bell MT" panose="02020503060305020303" pitchFamily="18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Bell MT" panose="02020503060305020303" pitchFamily="18" charset="0"/>
              </a:rPr>
              <a:t>Characteristics : </a:t>
            </a:r>
          </a:p>
          <a:p>
            <a:r>
              <a:rPr lang="en-US" sz="1800" dirty="0">
                <a:latin typeface="Bell MT" panose="02020503060305020303" pitchFamily="18" charset="0"/>
              </a:rPr>
              <a:t>1-Multiple layers of cells.</a:t>
            </a:r>
          </a:p>
          <a:p>
            <a:r>
              <a:rPr lang="en-US" sz="1800" dirty="0">
                <a:latin typeface="Bell MT" panose="02020503060305020303" pitchFamily="18" charset="0"/>
              </a:rPr>
              <a:t>2-Basal cells are columnar.</a:t>
            </a:r>
          </a:p>
          <a:p>
            <a:r>
              <a:rPr lang="en-US" sz="1800" dirty="0">
                <a:latin typeface="Bell MT" panose="02020503060305020303" pitchFamily="18" charset="0"/>
              </a:rPr>
              <a:t>3-Intermediate cells are polygonal.</a:t>
            </a:r>
          </a:p>
          <a:p>
            <a:r>
              <a:rPr lang="en-US" sz="1800" dirty="0">
                <a:latin typeface="Bell MT" panose="02020503060305020303" pitchFamily="18" charset="0"/>
              </a:rPr>
              <a:t>4-Surface cells large cuboidal with </a:t>
            </a:r>
          </a:p>
          <a:p>
            <a:r>
              <a:rPr lang="en-US" sz="1800" dirty="0">
                <a:latin typeface="Bell MT" panose="02020503060305020303" pitchFamily="18" charset="0"/>
              </a:rPr>
              <a:t>convex free surface and may be </a:t>
            </a:r>
            <a:r>
              <a:rPr lang="en-US" sz="1800" dirty="0" err="1">
                <a:latin typeface="Bell MT" panose="02020503060305020303" pitchFamily="18" charset="0"/>
              </a:rPr>
              <a:t>binucleated</a:t>
            </a:r>
            <a:r>
              <a:rPr lang="en-US" sz="1800" dirty="0">
                <a:latin typeface="Bell MT" panose="02020503060305020303" pitchFamily="18" charset="0"/>
              </a:rPr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646" y="1690688"/>
            <a:ext cx="5864225" cy="388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3378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Bell MT" panose="02020503060305020303" pitchFamily="18" charset="0"/>
              </a:rPr>
              <a:t>Squamous Metaplasia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Bell MT" panose="02020503060305020303" pitchFamily="18" charset="0"/>
              </a:rPr>
              <a:t>Q1</a:t>
            </a:r>
            <a:r>
              <a:rPr lang="en-US" dirty="0">
                <a:solidFill>
                  <a:srgbClr val="7030A0"/>
                </a:solidFill>
                <a:latin typeface="Bell MT" panose="02020503060305020303" pitchFamily="18" charset="0"/>
              </a:rPr>
              <a:t>-Identify</a:t>
            </a:r>
          </a:p>
          <a:p>
            <a:r>
              <a:rPr lang="en-US" dirty="0">
                <a:latin typeface="Bell MT" panose="02020503060305020303" pitchFamily="18" charset="0"/>
              </a:rPr>
              <a:t>Squamous Metaplasia</a:t>
            </a:r>
            <a:r>
              <a:rPr lang="en-US" dirty="0">
                <a:solidFill>
                  <a:schemeClr val="bg1"/>
                </a:solidFill>
                <a:latin typeface="Bell MT" panose="02020503060305020303" pitchFamily="18" charset="0"/>
              </a:rPr>
              <a:t>*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  <a:latin typeface="Bell MT" panose="02020503060305020303" pitchFamily="18" charset="0"/>
              </a:rPr>
              <a:t>From </a:t>
            </a:r>
            <a:r>
              <a:rPr lang="en-US" sz="2400" dirty="0">
                <a:solidFill>
                  <a:srgbClr val="32324C"/>
                </a:solidFill>
                <a:latin typeface="Bell MT" panose="02020503060305020303" pitchFamily="18" charset="0"/>
              </a:rPr>
              <a:t>pseudostratified </a:t>
            </a:r>
            <a:r>
              <a:rPr lang="en-US" sz="2400" dirty="0">
                <a:solidFill>
                  <a:srgbClr val="000000"/>
                </a:solidFill>
                <a:latin typeface="Bell MT" panose="02020503060305020303" pitchFamily="18" charset="0"/>
              </a:rPr>
              <a:t>columnar ciliated epithelium </a:t>
            </a:r>
            <a:r>
              <a:rPr lang="en-US" sz="2400" dirty="0">
                <a:solidFill>
                  <a:srgbClr val="FF0000"/>
                </a:solidFill>
                <a:latin typeface="Bell MT" panose="02020503060305020303" pitchFamily="18" charset="0"/>
              </a:rPr>
              <a:t>to </a:t>
            </a:r>
            <a:r>
              <a:rPr lang="en-US" sz="2400" dirty="0">
                <a:solidFill>
                  <a:srgbClr val="000000"/>
                </a:solidFill>
                <a:latin typeface="Bell MT" panose="02020503060305020303" pitchFamily="18" charset="0"/>
              </a:rPr>
              <a:t>stratified squamous epithelium in trachea.</a:t>
            </a:r>
          </a:p>
          <a:p>
            <a:endParaRPr lang="en-US" sz="2400" dirty="0">
              <a:solidFill>
                <a:srgbClr val="000000"/>
              </a:solidFill>
              <a:latin typeface="Bell MT" panose="02020503060305020303" pitchFamily="18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Bell MT" panose="02020503060305020303" pitchFamily="18" charset="0"/>
              </a:rPr>
              <a:t>Metaplasia*: </a:t>
            </a:r>
            <a:r>
              <a:rPr lang="en-US" sz="2400" b="1" u="sng" dirty="0">
                <a:solidFill>
                  <a:srgbClr val="FF0000"/>
                </a:solidFill>
                <a:latin typeface="Bell MT" panose="02020503060305020303" pitchFamily="18" charset="0"/>
              </a:rPr>
              <a:t>Change of epithelium from simple into</a:t>
            </a:r>
          </a:p>
          <a:p>
            <a:pPr marL="0" indent="0">
              <a:buNone/>
            </a:pPr>
            <a:r>
              <a:rPr lang="en-US" sz="2400" b="1" u="sng" dirty="0">
                <a:solidFill>
                  <a:srgbClr val="FF0000"/>
                </a:solidFill>
                <a:latin typeface="Bell MT" panose="02020503060305020303" pitchFamily="18" charset="0"/>
              </a:rPr>
              <a:t> stratified epithelium</a:t>
            </a:r>
          </a:p>
          <a:p>
            <a:pPr marL="0" indent="0">
              <a:buNone/>
            </a:pPr>
            <a:endParaRPr lang="en-US" sz="2400" dirty="0">
              <a:solidFill>
                <a:schemeClr val="accent5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r>
              <a:rPr lang="ar-SA" sz="2400" dirty="0">
                <a:solidFill>
                  <a:srgbClr val="7030A0"/>
                </a:solidFill>
                <a:latin typeface="Bell MT" panose="02020503060305020303" pitchFamily="18" charset="0"/>
              </a:rPr>
              <a:t>تغير طبيعة الخلايا من نوع إلى آخر</a:t>
            </a:r>
            <a:endParaRPr lang="en-US" sz="2400" dirty="0">
              <a:solidFill>
                <a:srgbClr val="7030A0"/>
              </a:solidFill>
              <a:latin typeface="Bell MT" panose="02020503060305020303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88" y="3327400"/>
            <a:ext cx="5929312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6346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800" y="2822416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Bell MT" panose="02020503060305020303" pitchFamily="18" charset="0"/>
              </a:rPr>
              <a:t>* The diagrams in these slides are going to be the same in the exam however, it may not be </a:t>
            </a: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ell MT" panose="02020503060305020303" pitchFamily="18" charset="0"/>
              </a:rPr>
              <a:t>colored</a:t>
            </a: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Bell MT" panose="02020503060305020303" pitchFamily="18" charset="0"/>
              </a:rPr>
              <a:t>.</a:t>
            </a:r>
          </a:p>
          <a:p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Bell MT" panose="02020503060305020303" pitchFamily="18" charset="0"/>
              </a:rPr>
              <a:t>* You have to mention the full name always and don’t use shortcuts you could lose marks because of that </a:t>
            </a:r>
          </a:p>
          <a:p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Bell MT" panose="02020503060305020303" pitchFamily="18" charset="0"/>
              </a:rPr>
              <a:t>* The Arrows in the diagrams are very important so please study them well </a:t>
            </a:r>
          </a:p>
          <a:p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Bell MT" panose="02020503060305020303" pitchFamily="18" charset="0"/>
              </a:rPr>
              <a:t>* The exam is </a:t>
            </a: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ell MT" panose="02020503060305020303" pitchFamily="18" charset="0"/>
              </a:rPr>
              <a:t>gonna</a:t>
            </a: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Bell MT" panose="02020503060305020303" pitchFamily="18" charset="0"/>
              </a:rPr>
              <a:t> be easy so don’t worry ☺.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87500" y="1498977"/>
            <a:ext cx="7023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Bell MT" panose="02020503060305020303" pitchFamily="18" charset="0"/>
              </a:rPr>
              <a:t>You should know before the exam that : </a:t>
            </a:r>
            <a:endParaRPr lang="en-GB" sz="4000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652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04252" y="447211"/>
            <a:ext cx="9543570" cy="97135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837978" marR="4611">
              <a:lnSpc>
                <a:spcPts val="3566"/>
              </a:lnSpc>
            </a:pPr>
            <a:r>
              <a:rPr spc="5" dirty="0">
                <a:latin typeface="Bell MT" panose="02020503060305020303" pitchFamily="18" charset="0"/>
              </a:rPr>
              <a:t>Dense collagenous </a:t>
            </a:r>
            <a:r>
              <a:rPr dirty="0">
                <a:latin typeface="Bell MT" panose="02020503060305020303" pitchFamily="18" charset="0"/>
              </a:rPr>
              <a:t>regular</a:t>
            </a:r>
            <a:r>
              <a:rPr spc="-27" dirty="0">
                <a:latin typeface="Bell MT" panose="02020503060305020303" pitchFamily="18" charset="0"/>
              </a:rPr>
              <a:t> </a:t>
            </a:r>
            <a:r>
              <a:rPr spc="5" dirty="0">
                <a:latin typeface="Bell MT" panose="02020503060305020303" pitchFamily="18" charset="0"/>
              </a:rPr>
              <a:t>connective  tissue</a:t>
            </a:r>
          </a:p>
        </p:txBody>
      </p:sp>
      <p:sp>
        <p:nvSpPr>
          <p:cNvPr id="4" name="object 4"/>
          <p:cNvSpPr/>
          <p:nvPr/>
        </p:nvSpPr>
        <p:spPr>
          <a:xfrm>
            <a:off x="5810038" y="4038001"/>
            <a:ext cx="4566264" cy="26127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>
              <a:latin typeface="Bell MT" panose="02020503060305020303" pitchFamily="18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824757" y="1335270"/>
            <a:ext cx="4566264" cy="25708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>
              <a:latin typeface="Bell MT" panose="02020503060305020303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74628" y="1751970"/>
            <a:ext cx="3196750" cy="39735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7"/>
            <a:r>
              <a:rPr sz="1679" spc="5" dirty="0">
                <a:solidFill>
                  <a:srgbClr val="FF0000"/>
                </a:solidFill>
                <a:latin typeface="Bell MT" panose="02020503060305020303" pitchFamily="18" charset="0"/>
                <a:cs typeface="Century Gothic"/>
              </a:rPr>
              <a:t>Q1- </a:t>
            </a:r>
            <a:r>
              <a:rPr sz="1679" spc="5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What </a:t>
            </a:r>
            <a:r>
              <a:rPr sz="1679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is </a:t>
            </a:r>
            <a:r>
              <a:rPr sz="1679" spc="5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the type of fibers</a:t>
            </a:r>
            <a:r>
              <a:rPr sz="1679" spc="-64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 </a:t>
            </a:r>
            <a:r>
              <a:rPr sz="1679" spc="5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?</a:t>
            </a:r>
            <a:endParaRPr sz="1679" dirty="0">
              <a:latin typeface="Bell MT" panose="02020503060305020303" pitchFamily="18" charset="0"/>
              <a:cs typeface="Century Gothic"/>
            </a:endParaRPr>
          </a:p>
          <a:p>
            <a:pPr>
              <a:spcBef>
                <a:spcPts val="41"/>
              </a:spcBef>
            </a:pPr>
            <a:endParaRPr sz="1724" dirty="0">
              <a:latin typeface="Bell MT" panose="02020503060305020303" pitchFamily="18" charset="0"/>
              <a:cs typeface="Times New Roman"/>
            </a:endParaRPr>
          </a:p>
          <a:p>
            <a:pPr marL="11526">
              <a:tabLst>
                <a:tab pos="280094" algn="l"/>
              </a:tabLst>
            </a:pPr>
            <a:r>
              <a:rPr sz="1679" spc="5" dirty="0">
                <a:latin typeface="Bell MT" panose="02020503060305020303" pitchFamily="18" charset="0"/>
                <a:cs typeface="Century Gothic"/>
              </a:rPr>
              <a:t>Collagen</a:t>
            </a:r>
            <a:r>
              <a:rPr sz="1679" spc="-68" dirty="0">
                <a:latin typeface="Bell MT" panose="02020503060305020303" pitchFamily="18" charset="0"/>
                <a:cs typeface="Century Gothic"/>
              </a:rPr>
              <a:t> </a:t>
            </a:r>
            <a:r>
              <a:rPr sz="1679" spc="5" dirty="0">
                <a:latin typeface="Bell MT" panose="02020503060305020303" pitchFamily="18" charset="0"/>
                <a:cs typeface="Century Gothic"/>
              </a:rPr>
              <a:t>Fibers</a:t>
            </a:r>
            <a:endParaRPr sz="1679" dirty="0">
              <a:latin typeface="Bell MT" panose="02020503060305020303" pitchFamily="18" charset="0"/>
              <a:cs typeface="Century Gothic"/>
            </a:endParaRPr>
          </a:p>
          <a:p>
            <a:pPr>
              <a:lnSpc>
                <a:spcPct val="100000"/>
              </a:lnSpc>
              <a:buFont typeface="Wingdings"/>
              <a:buChar char=""/>
            </a:pPr>
            <a:endParaRPr sz="1724" dirty="0">
              <a:latin typeface="Bell MT" panose="02020503060305020303" pitchFamily="18" charset="0"/>
              <a:cs typeface="Times New Roman"/>
            </a:endParaRPr>
          </a:p>
          <a:p>
            <a:pPr>
              <a:spcBef>
                <a:spcPts val="18"/>
              </a:spcBef>
              <a:buFont typeface="Wingdings"/>
              <a:buChar char=""/>
            </a:pPr>
            <a:endParaRPr sz="1815" dirty="0">
              <a:latin typeface="Bell MT" panose="02020503060305020303" pitchFamily="18" charset="0"/>
              <a:cs typeface="Times New Roman"/>
            </a:endParaRPr>
          </a:p>
          <a:p>
            <a:pPr marL="11527">
              <a:spcBef>
                <a:spcPts val="5"/>
              </a:spcBef>
            </a:pPr>
            <a:r>
              <a:rPr sz="1679" spc="5" dirty="0">
                <a:solidFill>
                  <a:srgbClr val="FF0000"/>
                </a:solidFill>
                <a:latin typeface="Bell MT" panose="02020503060305020303" pitchFamily="18" charset="0"/>
                <a:cs typeface="Century Gothic"/>
              </a:rPr>
              <a:t>Q2- </a:t>
            </a:r>
            <a:r>
              <a:rPr sz="1679" spc="5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What </a:t>
            </a:r>
            <a:r>
              <a:rPr sz="1679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is </a:t>
            </a:r>
            <a:r>
              <a:rPr sz="1679" spc="5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the type of cells</a:t>
            </a:r>
            <a:r>
              <a:rPr sz="1679" spc="-64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 </a:t>
            </a:r>
            <a:r>
              <a:rPr sz="1679" spc="5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?</a:t>
            </a:r>
            <a:endParaRPr sz="1679" dirty="0">
              <a:latin typeface="Bell MT" panose="02020503060305020303" pitchFamily="18" charset="0"/>
              <a:cs typeface="Century Gothic"/>
            </a:endParaRPr>
          </a:p>
          <a:p>
            <a:pPr>
              <a:spcBef>
                <a:spcPts val="41"/>
              </a:spcBef>
            </a:pPr>
            <a:endParaRPr sz="1724" dirty="0">
              <a:latin typeface="Bell MT" panose="02020503060305020303" pitchFamily="18" charset="0"/>
              <a:cs typeface="Times New Roman"/>
            </a:endParaRPr>
          </a:p>
          <a:p>
            <a:pPr marL="11526">
              <a:tabLst>
                <a:tab pos="280094" algn="l"/>
              </a:tabLst>
            </a:pPr>
            <a:r>
              <a:rPr sz="1679" spc="5" dirty="0">
                <a:latin typeface="Bell MT" panose="02020503060305020303" pitchFamily="18" charset="0"/>
                <a:cs typeface="Century Gothic"/>
              </a:rPr>
              <a:t>Fibroblasts</a:t>
            </a:r>
            <a:r>
              <a:rPr sz="1679" spc="-86" dirty="0">
                <a:latin typeface="Bell MT" panose="02020503060305020303" pitchFamily="18" charset="0"/>
                <a:cs typeface="Century Gothic"/>
              </a:rPr>
              <a:t> </a:t>
            </a:r>
            <a:r>
              <a:rPr sz="1679" spc="5" dirty="0">
                <a:latin typeface="Bell MT" panose="02020503060305020303" pitchFamily="18" charset="0"/>
                <a:cs typeface="Century Gothic"/>
              </a:rPr>
              <a:t>cells</a:t>
            </a:r>
            <a:endParaRPr sz="1679" dirty="0">
              <a:latin typeface="Bell MT" panose="02020503060305020303" pitchFamily="18" charset="0"/>
              <a:cs typeface="Century Gothic"/>
            </a:endParaRPr>
          </a:p>
          <a:p>
            <a:pPr>
              <a:lnSpc>
                <a:spcPct val="100000"/>
              </a:lnSpc>
              <a:buFont typeface="Wingdings"/>
              <a:buChar char=""/>
            </a:pPr>
            <a:endParaRPr sz="1724" dirty="0">
              <a:latin typeface="Bell MT" panose="02020503060305020303" pitchFamily="18" charset="0"/>
              <a:cs typeface="Times New Roman"/>
            </a:endParaRPr>
          </a:p>
          <a:p>
            <a:pPr>
              <a:spcBef>
                <a:spcPts val="18"/>
              </a:spcBef>
              <a:buFont typeface="Wingdings"/>
              <a:buChar char=""/>
            </a:pPr>
            <a:endParaRPr sz="1815" dirty="0">
              <a:latin typeface="Bell MT" panose="02020503060305020303" pitchFamily="18" charset="0"/>
              <a:cs typeface="Times New Roman"/>
            </a:endParaRPr>
          </a:p>
          <a:p>
            <a:pPr marL="11527">
              <a:spcBef>
                <a:spcPts val="5"/>
              </a:spcBef>
            </a:pPr>
            <a:r>
              <a:rPr sz="1679" spc="5" dirty="0">
                <a:solidFill>
                  <a:srgbClr val="FF0000"/>
                </a:solidFill>
                <a:latin typeface="Bell MT" panose="02020503060305020303" pitchFamily="18" charset="0"/>
                <a:cs typeface="Century Gothic"/>
              </a:rPr>
              <a:t>Q3- </a:t>
            </a:r>
            <a:r>
              <a:rPr sz="1679" spc="5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Mention the</a:t>
            </a:r>
            <a:r>
              <a:rPr sz="1679" spc="-59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 </a:t>
            </a:r>
            <a:r>
              <a:rPr sz="1679" spc="5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organ</a:t>
            </a:r>
            <a:r>
              <a:rPr lang="en-GB" sz="1679" spc="5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 </a:t>
            </a:r>
            <a:r>
              <a:rPr lang="en-US" sz="1679" b="1" u="sng" spc="5" dirty="0">
                <a:solidFill>
                  <a:srgbClr val="FF0000"/>
                </a:solidFill>
                <a:latin typeface="Bell MT" panose="02020503060305020303" pitchFamily="18" charset="0"/>
                <a:cs typeface="Century Gothic"/>
              </a:rPr>
              <a:t>or the distribution:</a:t>
            </a:r>
            <a:endParaRPr sz="1679" dirty="0">
              <a:latin typeface="Bell MT" panose="02020503060305020303" pitchFamily="18" charset="0"/>
              <a:cs typeface="Century Gothic"/>
            </a:endParaRPr>
          </a:p>
          <a:p>
            <a:pPr>
              <a:lnSpc>
                <a:spcPct val="100000"/>
              </a:lnSpc>
            </a:pPr>
            <a:endParaRPr sz="1634" dirty="0">
              <a:latin typeface="Bell MT" panose="02020503060305020303" pitchFamily="18" charset="0"/>
              <a:cs typeface="Times New Roman"/>
            </a:endParaRPr>
          </a:p>
          <a:p>
            <a:pPr>
              <a:spcBef>
                <a:spcPts val="18"/>
              </a:spcBef>
            </a:pPr>
            <a:endParaRPr sz="1906" dirty="0">
              <a:latin typeface="Bell MT" panose="02020503060305020303" pitchFamily="18" charset="0"/>
              <a:cs typeface="Times New Roman"/>
            </a:endParaRPr>
          </a:p>
          <a:p>
            <a:pPr marL="11526">
              <a:spcBef>
                <a:spcPts val="5"/>
              </a:spcBef>
              <a:tabLst>
                <a:tab pos="280094" algn="l"/>
              </a:tabLst>
            </a:pPr>
            <a:r>
              <a:rPr sz="1679" spc="-9" dirty="0">
                <a:latin typeface="Bell MT" panose="02020503060305020303" pitchFamily="18" charset="0"/>
                <a:cs typeface="Century Gothic"/>
              </a:rPr>
              <a:t>Tendons </a:t>
            </a:r>
            <a:r>
              <a:rPr sz="1679" spc="5" dirty="0">
                <a:latin typeface="Bell MT" panose="02020503060305020303" pitchFamily="18" charset="0"/>
                <a:cs typeface="Century Gothic"/>
              </a:rPr>
              <a:t>and</a:t>
            </a:r>
            <a:r>
              <a:rPr sz="1679" spc="-32" dirty="0">
                <a:latin typeface="Bell MT" panose="02020503060305020303" pitchFamily="18" charset="0"/>
                <a:cs typeface="Century Gothic"/>
              </a:rPr>
              <a:t> </a:t>
            </a:r>
            <a:r>
              <a:rPr sz="1679" spc="5" dirty="0">
                <a:latin typeface="Bell MT" panose="02020503060305020303" pitchFamily="18" charset="0"/>
                <a:cs typeface="Century Gothic"/>
              </a:rPr>
              <a:t>ligaments</a:t>
            </a:r>
            <a:endParaRPr sz="1679" dirty="0">
              <a:latin typeface="Bell MT" panose="02020503060305020303" pitchFamily="18" charset="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22948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095884" y="4000242"/>
            <a:ext cx="4295643" cy="26237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>
              <a:latin typeface="Bell MT" panose="02020503060305020303" pitchFamily="18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95884" y="1295402"/>
            <a:ext cx="4295643" cy="25396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>
              <a:latin typeface="Bell MT" panose="02020503060305020303" pitchFamily="18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74628" y="1444006"/>
            <a:ext cx="2800830" cy="782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7"/>
            <a:r>
              <a:rPr sz="1679" spc="5" dirty="0">
                <a:solidFill>
                  <a:srgbClr val="FF0000"/>
                </a:solidFill>
                <a:latin typeface="Bell MT" panose="02020503060305020303" pitchFamily="18" charset="0"/>
                <a:cs typeface="Century Gothic"/>
              </a:rPr>
              <a:t>Q1-</a:t>
            </a:r>
            <a:r>
              <a:rPr sz="1679" spc="-77" dirty="0">
                <a:solidFill>
                  <a:srgbClr val="FF0000"/>
                </a:solidFill>
                <a:latin typeface="Bell MT" panose="02020503060305020303" pitchFamily="18" charset="0"/>
                <a:cs typeface="Century Gothic"/>
              </a:rPr>
              <a:t> </a:t>
            </a:r>
            <a:r>
              <a:rPr sz="1679" spc="5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Identify:</a:t>
            </a:r>
            <a:endParaRPr sz="1679" dirty="0">
              <a:latin typeface="Bell MT" panose="02020503060305020303" pitchFamily="18" charset="0"/>
              <a:cs typeface="Century Gothic"/>
            </a:endParaRPr>
          </a:p>
          <a:p>
            <a:pPr>
              <a:spcBef>
                <a:spcPts val="41"/>
              </a:spcBef>
            </a:pPr>
            <a:endParaRPr sz="1724" dirty="0">
              <a:latin typeface="Bell MT" panose="02020503060305020303" pitchFamily="18" charset="0"/>
              <a:cs typeface="Times New Roman"/>
            </a:endParaRPr>
          </a:p>
          <a:p>
            <a:pPr marL="11527"/>
            <a:r>
              <a:rPr sz="1679" spc="5" dirty="0">
                <a:latin typeface="Bell MT" panose="02020503060305020303" pitchFamily="18" charset="0"/>
                <a:cs typeface="Century Gothic"/>
              </a:rPr>
              <a:t>Elastic connective</a:t>
            </a:r>
            <a:r>
              <a:rPr sz="1679" spc="-41" dirty="0">
                <a:latin typeface="Bell MT" panose="02020503060305020303" pitchFamily="18" charset="0"/>
                <a:cs typeface="Century Gothic"/>
              </a:rPr>
              <a:t> </a:t>
            </a:r>
            <a:r>
              <a:rPr sz="1679" spc="5" dirty="0">
                <a:latin typeface="Bell MT" panose="02020503060305020303" pitchFamily="18" charset="0"/>
                <a:cs typeface="Century Gothic"/>
              </a:rPr>
              <a:t>tissue</a:t>
            </a:r>
            <a:endParaRPr sz="1679" dirty="0">
              <a:latin typeface="Bell MT" panose="02020503060305020303" pitchFamily="18" charset="0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74628" y="2995171"/>
            <a:ext cx="2430844" cy="782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7"/>
            <a:r>
              <a:rPr sz="1679" spc="5" dirty="0">
                <a:solidFill>
                  <a:srgbClr val="FF0000"/>
                </a:solidFill>
                <a:latin typeface="Bell MT" panose="02020503060305020303" pitchFamily="18" charset="0"/>
                <a:cs typeface="Century Gothic"/>
              </a:rPr>
              <a:t>Q2- </a:t>
            </a:r>
            <a:r>
              <a:rPr sz="1679" spc="5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Type of</a:t>
            </a:r>
            <a:r>
              <a:rPr sz="1679" spc="-64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 </a:t>
            </a:r>
            <a:r>
              <a:rPr sz="1679" spc="5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epithelium:</a:t>
            </a:r>
            <a:endParaRPr sz="1679" dirty="0">
              <a:latin typeface="Bell MT" panose="02020503060305020303" pitchFamily="18" charset="0"/>
              <a:cs typeface="Century Gothic"/>
            </a:endParaRPr>
          </a:p>
          <a:p>
            <a:pPr>
              <a:spcBef>
                <a:spcPts val="41"/>
              </a:spcBef>
            </a:pPr>
            <a:endParaRPr sz="1724" dirty="0">
              <a:latin typeface="Bell MT" panose="02020503060305020303" pitchFamily="18" charset="0"/>
              <a:cs typeface="Times New Roman"/>
            </a:endParaRPr>
          </a:p>
          <a:p>
            <a:pPr marL="11527"/>
            <a:r>
              <a:rPr sz="1679" spc="5" dirty="0">
                <a:latin typeface="Bell MT" panose="02020503060305020303" pitchFamily="18" charset="0"/>
                <a:cs typeface="Century Gothic"/>
              </a:rPr>
              <a:t>Simple</a:t>
            </a:r>
            <a:r>
              <a:rPr sz="1679" spc="-18" dirty="0">
                <a:latin typeface="Bell MT" panose="02020503060305020303" pitchFamily="18" charset="0"/>
                <a:cs typeface="Century Gothic"/>
              </a:rPr>
              <a:t> </a:t>
            </a:r>
            <a:r>
              <a:rPr sz="1679" spc="5" dirty="0">
                <a:latin typeface="Bell MT" panose="02020503060305020303" pitchFamily="18" charset="0"/>
                <a:cs typeface="Century Gothic"/>
              </a:rPr>
              <a:t>squamous</a:t>
            </a:r>
            <a:endParaRPr sz="1679" dirty="0">
              <a:latin typeface="Bell MT" panose="02020503060305020303" pitchFamily="18" charset="0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74628" y="4534406"/>
            <a:ext cx="2524781" cy="782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7"/>
            <a:r>
              <a:rPr sz="1679" spc="5" dirty="0">
                <a:solidFill>
                  <a:srgbClr val="FF0000"/>
                </a:solidFill>
                <a:latin typeface="Bell MT" panose="02020503060305020303" pitchFamily="18" charset="0"/>
                <a:cs typeface="Century Gothic"/>
              </a:rPr>
              <a:t>Q3- </a:t>
            </a:r>
            <a:r>
              <a:rPr sz="1679" spc="5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Mention the organ</a:t>
            </a:r>
            <a:r>
              <a:rPr sz="1679" spc="-59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 </a:t>
            </a:r>
            <a:r>
              <a:rPr sz="1679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:</a:t>
            </a:r>
            <a:endParaRPr sz="1679" dirty="0">
              <a:latin typeface="Bell MT" panose="02020503060305020303" pitchFamily="18" charset="0"/>
              <a:cs typeface="Century Gothic"/>
            </a:endParaRPr>
          </a:p>
          <a:p>
            <a:pPr>
              <a:spcBef>
                <a:spcPts val="41"/>
              </a:spcBef>
            </a:pPr>
            <a:endParaRPr sz="1724" dirty="0">
              <a:latin typeface="Bell MT" panose="02020503060305020303" pitchFamily="18" charset="0"/>
              <a:cs typeface="Times New Roman"/>
            </a:endParaRPr>
          </a:p>
          <a:p>
            <a:pPr marL="11527"/>
            <a:r>
              <a:rPr sz="1679" spc="5" dirty="0">
                <a:latin typeface="Bell MT" panose="02020503060305020303" pitchFamily="18" charset="0"/>
                <a:cs typeface="Century Gothic"/>
              </a:rPr>
              <a:t>Aorta</a:t>
            </a:r>
            <a:endParaRPr sz="1679" dirty="0">
              <a:latin typeface="Bell MT" panose="02020503060305020303" pitchFamily="18" charset="0"/>
              <a:cs typeface="Century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904668" y="2607884"/>
            <a:ext cx="748271" cy="5511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>
              <a:latin typeface="Bell MT" panose="02020503060305020303" pitchFamily="18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975398" y="2684925"/>
            <a:ext cx="473721" cy="270862"/>
          </a:xfrm>
          <a:custGeom>
            <a:avLst/>
            <a:gdLst/>
            <a:ahLst/>
            <a:cxnLst/>
            <a:rect l="l" t="t" r="r" b="b"/>
            <a:pathLst>
              <a:path w="521970" h="298450">
                <a:moveTo>
                  <a:pt x="0" y="0"/>
                </a:moveTo>
                <a:lnTo>
                  <a:pt x="521827" y="298175"/>
                </a:lnTo>
              </a:path>
            </a:pathLst>
          </a:custGeom>
          <a:ln w="39442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 sz="1634">
              <a:latin typeface="Bell MT" panose="02020503060305020303" pitchFamily="18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306777" y="2830105"/>
            <a:ext cx="173467" cy="144652"/>
          </a:xfrm>
          <a:custGeom>
            <a:avLst/>
            <a:gdLst/>
            <a:ahLst/>
            <a:cxnLst/>
            <a:rect l="l" t="t" r="r" b="b"/>
            <a:pathLst>
              <a:path w="191134" h="159385">
                <a:moveTo>
                  <a:pt x="85771" y="0"/>
                </a:moveTo>
                <a:lnTo>
                  <a:pt x="78346" y="2490"/>
                </a:lnTo>
                <a:lnTo>
                  <a:pt x="72477" y="7673"/>
                </a:lnTo>
                <a:lnTo>
                  <a:pt x="69162" y="14470"/>
                </a:lnTo>
                <a:lnTo>
                  <a:pt x="68636" y="22014"/>
                </a:lnTo>
                <a:lnTo>
                  <a:pt x="71132" y="29440"/>
                </a:lnTo>
                <a:lnTo>
                  <a:pt x="122720" y="118797"/>
                </a:lnTo>
                <a:lnTo>
                  <a:pt x="19545" y="119711"/>
                </a:lnTo>
                <a:lnTo>
                  <a:pt x="11880" y="121332"/>
                </a:lnTo>
                <a:lnTo>
                  <a:pt x="5648" y="125614"/>
                </a:lnTo>
                <a:lnTo>
                  <a:pt x="1478" y="131920"/>
                </a:lnTo>
                <a:lnTo>
                  <a:pt x="0" y="139612"/>
                </a:lnTo>
                <a:lnTo>
                  <a:pt x="1614" y="147270"/>
                </a:lnTo>
                <a:lnTo>
                  <a:pt x="5895" y="153500"/>
                </a:lnTo>
                <a:lnTo>
                  <a:pt x="12201" y="157672"/>
                </a:lnTo>
                <a:lnTo>
                  <a:pt x="19888" y="159158"/>
                </a:lnTo>
                <a:lnTo>
                  <a:pt x="190690" y="157634"/>
                </a:lnTo>
                <a:lnTo>
                  <a:pt x="105282" y="9717"/>
                </a:lnTo>
                <a:lnTo>
                  <a:pt x="100107" y="3842"/>
                </a:lnTo>
                <a:lnTo>
                  <a:pt x="93314" y="527"/>
                </a:lnTo>
                <a:lnTo>
                  <a:pt x="85771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 sz="1634">
              <a:latin typeface="Bell MT" panose="02020503060305020303" pitchFamily="18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11931" y="2062325"/>
            <a:ext cx="1270171" cy="8677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7" marR="4611" algn="ctr">
              <a:lnSpc>
                <a:spcPct val="101000"/>
              </a:lnSpc>
            </a:pPr>
            <a:r>
              <a:rPr sz="1861" b="1" spc="5" dirty="0">
                <a:latin typeface="Bell MT" panose="02020503060305020303" pitchFamily="18" charset="0"/>
                <a:cs typeface="Arial"/>
              </a:rPr>
              <a:t>Elastic  connective  tissue</a:t>
            </a:r>
            <a:endParaRPr sz="1861">
              <a:latin typeface="Bell MT" panose="02020503060305020303" pitchFamily="18" charset="0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207572" y="2607884"/>
            <a:ext cx="747580" cy="5511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>
              <a:latin typeface="Bell MT" panose="02020503060305020303" pitchFamily="18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410994" y="2684925"/>
            <a:ext cx="473721" cy="270862"/>
          </a:xfrm>
          <a:custGeom>
            <a:avLst/>
            <a:gdLst/>
            <a:ahLst/>
            <a:cxnLst/>
            <a:rect l="l" t="t" r="r" b="b"/>
            <a:pathLst>
              <a:path w="521970" h="298450">
                <a:moveTo>
                  <a:pt x="521827" y="0"/>
                </a:moveTo>
                <a:lnTo>
                  <a:pt x="0" y="298175"/>
                </a:lnTo>
              </a:path>
            </a:pathLst>
          </a:custGeom>
          <a:ln w="39442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 sz="1634">
              <a:latin typeface="Bell MT" panose="02020503060305020303" pitchFamily="18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380164" y="2830105"/>
            <a:ext cx="173467" cy="144652"/>
          </a:xfrm>
          <a:custGeom>
            <a:avLst/>
            <a:gdLst/>
            <a:ahLst/>
            <a:cxnLst/>
            <a:rect l="l" t="t" r="r" b="b"/>
            <a:pathLst>
              <a:path w="191134" h="159385">
                <a:moveTo>
                  <a:pt x="104906" y="0"/>
                </a:moveTo>
                <a:lnTo>
                  <a:pt x="97362" y="527"/>
                </a:lnTo>
                <a:lnTo>
                  <a:pt x="90569" y="3842"/>
                </a:lnTo>
                <a:lnTo>
                  <a:pt x="85394" y="9717"/>
                </a:lnTo>
                <a:lnTo>
                  <a:pt x="0" y="157634"/>
                </a:lnTo>
                <a:lnTo>
                  <a:pt x="170789" y="159158"/>
                </a:lnTo>
                <a:lnTo>
                  <a:pt x="178476" y="157672"/>
                </a:lnTo>
                <a:lnTo>
                  <a:pt x="184781" y="153500"/>
                </a:lnTo>
                <a:lnTo>
                  <a:pt x="189063" y="147270"/>
                </a:lnTo>
                <a:lnTo>
                  <a:pt x="190677" y="139612"/>
                </a:lnTo>
                <a:lnTo>
                  <a:pt x="189199" y="131920"/>
                </a:lnTo>
                <a:lnTo>
                  <a:pt x="185029" y="125614"/>
                </a:lnTo>
                <a:lnTo>
                  <a:pt x="178797" y="121332"/>
                </a:lnTo>
                <a:lnTo>
                  <a:pt x="171132" y="119711"/>
                </a:lnTo>
                <a:lnTo>
                  <a:pt x="67957" y="118797"/>
                </a:lnTo>
                <a:lnTo>
                  <a:pt x="119545" y="29440"/>
                </a:lnTo>
                <a:lnTo>
                  <a:pt x="122043" y="22014"/>
                </a:lnTo>
                <a:lnTo>
                  <a:pt x="121519" y="14470"/>
                </a:lnTo>
                <a:lnTo>
                  <a:pt x="118205" y="7673"/>
                </a:lnTo>
                <a:lnTo>
                  <a:pt x="112331" y="2490"/>
                </a:lnTo>
                <a:lnTo>
                  <a:pt x="104906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 sz="1634">
              <a:latin typeface="Bell MT" panose="02020503060305020303" pitchFamily="18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778504" y="2062325"/>
            <a:ext cx="1270171" cy="8677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7" marR="4611" indent="-576" algn="ctr">
              <a:lnSpc>
                <a:spcPct val="101000"/>
              </a:lnSpc>
            </a:pPr>
            <a:r>
              <a:rPr sz="1861" b="1" spc="5" dirty="0">
                <a:latin typeface="Bell MT" panose="02020503060305020303" pitchFamily="18" charset="0"/>
                <a:cs typeface="Arial"/>
              </a:rPr>
              <a:t>Adipose  connective  tissue</a:t>
            </a:r>
            <a:endParaRPr sz="1861">
              <a:latin typeface="Bell MT" panose="02020503060305020303" pitchFamily="18" charset="0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49363" y="296255"/>
            <a:ext cx="488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spc="9" dirty="0">
                <a:latin typeface="Bell MT" panose="02020503060305020303" pitchFamily="18" charset="0"/>
              </a:rPr>
              <a:t>Elastic </a:t>
            </a:r>
            <a:r>
              <a:rPr lang="en-GB" sz="3600" spc="14" dirty="0">
                <a:latin typeface="Bell MT" panose="02020503060305020303" pitchFamily="18" charset="0"/>
              </a:rPr>
              <a:t>connective</a:t>
            </a:r>
            <a:r>
              <a:rPr lang="en-GB" sz="3600" spc="-82" dirty="0">
                <a:latin typeface="Bell MT" panose="02020503060305020303" pitchFamily="18" charset="0"/>
              </a:rPr>
              <a:t> </a:t>
            </a:r>
            <a:r>
              <a:rPr lang="en-GB" sz="3600" spc="9" dirty="0">
                <a:latin typeface="Bell MT" panose="02020503060305020303" pitchFamily="18" charset="0"/>
              </a:rPr>
              <a:t>tissue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9687585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203331" y="4028708"/>
            <a:ext cx="4188197" cy="26371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>
              <a:latin typeface="Bell MT" panose="02020503060305020303" pitchFamily="18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23467" y="1295401"/>
            <a:ext cx="4188197" cy="26371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>
              <a:latin typeface="Bell MT" panose="02020503060305020303" pitchFamily="18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74628" y="1602397"/>
            <a:ext cx="4354542" cy="782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7"/>
            <a:r>
              <a:rPr sz="1679" spc="5" dirty="0">
                <a:solidFill>
                  <a:srgbClr val="FF0000"/>
                </a:solidFill>
                <a:latin typeface="Bell MT" panose="02020503060305020303" pitchFamily="18" charset="0"/>
                <a:cs typeface="Century Gothic"/>
              </a:rPr>
              <a:t>Q1- </a:t>
            </a:r>
            <a:r>
              <a:rPr sz="1679" spc="5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Identify the type of connective</a:t>
            </a:r>
            <a:r>
              <a:rPr sz="1679" spc="-59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 </a:t>
            </a:r>
            <a:r>
              <a:rPr sz="1679" spc="5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tissue:</a:t>
            </a:r>
            <a:endParaRPr sz="1679" dirty="0">
              <a:latin typeface="Bell MT" panose="02020503060305020303" pitchFamily="18" charset="0"/>
              <a:cs typeface="Century Gothic"/>
            </a:endParaRPr>
          </a:p>
          <a:p>
            <a:pPr>
              <a:spcBef>
                <a:spcPts val="41"/>
              </a:spcBef>
            </a:pPr>
            <a:endParaRPr sz="1724" dirty="0">
              <a:latin typeface="Bell MT" panose="02020503060305020303" pitchFamily="18" charset="0"/>
              <a:cs typeface="Times New Roman"/>
            </a:endParaRPr>
          </a:p>
          <a:p>
            <a:pPr marL="11527"/>
            <a:r>
              <a:rPr sz="1679" spc="5" dirty="0">
                <a:latin typeface="Bell MT" panose="02020503060305020303" pitchFamily="18" charset="0"/>
                <a:cs typeface="Century Gothic"/>
              </a:rPr>
              <a:t>Adipose connective</a:t>
            </a:r>
            <a:r>
              <a:rPr sz="1679" spc="-27" dirty="0">
                <a:latin typeface="Bell MT" panose="02020503060305020303" pitchFamily="18" charset="0"/>
                <a:cs typeface="Century Gothic"/>
              </a:rPr>
              <a:t> </a:t>
            </a:r>
            <a:r>
              <a:rPr sz="1679" spc="5" dirty="0">
                <a:latin typeface="Bell MT" panose="02020503060305020303" pitchFamily="18" charset="0"/>
                <a:cs typeface="Century Gothic"/>
              </a:rPr>
              <a:t>tissue</a:t>
            </a:r>
            <a:endParaRPr sz="1679" dirty="0">
              <a:latin typeface="Bell MT" panose="02020503060305020303" pitchFamily="18" charset="0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74627" y="3141632"/>
            <a:ext cx="3100508" cy="782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7"/>
            <a:r>
              <a:rPr sz="1679" spc="5" dirty="0">
                <a:solidFill>
                  <a:srgbClr val="FF0000"/>
                </a:solidFill>
                <a:latin typeface="Bell MT" panose="02020503060305020303" pitchFamily="18" charset="0"/>
                <a:cs typeface="Century Gothic"/>
              </a:rPr>
              <a:t>Q2- </a:t>
            </a:r>
            <a:r>
              <a:rPr sz="1679" spc="5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What </a:t>
            </a:r>
            <a:r>
              <a:rPr sz="1679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is </a:t>
            </a:r>
            <a:r>
              <a:rPr sz="1679" spc="5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the type of cells</a:t>
            </a:r>
            <a:r>
              <a:rPr sz="1679" spc="-64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 </a:t>
            </a:r>
            <a:r>
              <a:rPr sz="1679" spc="5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?</a:t>
            </a:r>
            <a:endParaRPr sz="1679" dirty="0">
              <a:latin typeface="Bell MT" panose="02020503060305020303" pitchFamily="18" charset="0"/>
              <a:cs typeface="Century Gothic"/>
            </a:endParaRPr>
          </a:p>
          <a:p>
            <a:pPr>
              <a:spcBef>
                <a:spcPts val="41"/>
              </a:spcBef>
            </a:pPr>
            <a:endParaRPr sz="1724" dirty="0">
              <a:latin typeface="Bell MT" panose="02020503060305020303" pitchFamily="18" charset="0"/>
              <a:cs typeface="Times New Roman"/>
            </a:endParaRPr>
          </a:p>
          <a:p>
            <a:pPr marL="11527"/>
            <a:r>
              <a:rPr sz="1679" spc="5" dirty="0">
                <a:latin typeface="Bell MT" panose="02020503060305020303" pitchFamily="18" charset="0"/>
                <a:cs typeface="Century Gothic"/>
              </a:rPr>
              <a:t>Adipocyte</a:t>
            </a:r>
            <a:endParaRPr sz="1679" dirty="0">
              <a:latin typeface="Bell MT" panose="02020503060305020303" pitchFamily="18" charset="0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05760" y="475967"/>
            <a:ext cx="564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spc="9" dirty="0">
                <a:latin typeface="Bell MT" panose="02020503060305020303" pitchFamily="18" charset="0"/>
              </a:rPr>
              <a:t>Adipose </a:t>
            </a:r>
            <a:r>
              <a:rPr lang="en-GB" sz="3600" spc="14" dirty="0">
                <a:latin typeface="Bell MT" panose="02020503060305020303" pitchFamily="18" charset="0"/>
              </a:rPr>
              <a:t>Connective</a:t>
            </a:r>
            <a:r>
              <a:rPr lang="en-GB" sz="3600" spc="-64" dirty="0">
                <a:latin typeface="Bell MT" panose="02020503060305020303" pitchFamily="18" charset="0"/>
              </a:rPr>
              <a:t> </a:t>
            </a:r>
            <a:r>
              <a:rPr lang="en-GB" sz="3600" spc="27" dirty="0">
                <a:latin typeface="Bell MT" panose="02020503060305020303" pitchFamily="18" charset="0"/>
              </a:rPr>
              <a:t>Tissue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56212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491332" y="4105648"/>
            <a:ext cx="3900196" cy="25451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>
              <a:latin typeface="Bell MT" panose="02020503060305020303" pitchFamily="18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91332" y="1295401"/>
            <a:ext cx="3900196" cy="2674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>
              <a:latin typeface="Bell MT" panose="02020503060305020303" pitchFamily="18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74628" y="1339891"/>
            <a:ext cx="4354542" cy="10591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7"/>
            <a:r>
              <a:rPr sz="1679" spc="5" dirty="0">
                <a:solidFill>
                  <a:srgbClr val="FF0000"/>
                </a:solidFill>
                <a:latin typeface="Bell MT" panose="02020503060305020303" pitchFamily="18" charset="0"/>
                <a:cs typeface="Century Gothic"/>
              </a:rPr>
              <a:t>Q1- </a:t>
            </a:r>
            <a:r>
              <a:rPr sz="1679" spc="5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Identify the type of connective</a:t>
            </a:r>
            <a:r>
              <a:rPr sz="1679" spc="-59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 </a:t>
            </a:r>
            <a:r>
              <a:rPr sz="1679" spc="5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tissue:</a:t>
            </a:r>
            <a:endParaRPr sz="1679" dirty="0">
              <a:latin typeface="Bell MT" panose="02020503060305020303" pitchFamily="18" charset="0"/>
              <a:cs typeface="Century Gothic"/>
            </a:endParaRPr>
          </a:p>
          <a:p>
            <a:pPr>
              <a:spcBef>
                <a:spcPts val="41"/>
              </a:spcBef>
            </a:pPr>
            <a:endParaRPr sz="1724" dirty="0">
              <a:latin typeface="Bell MT" panose="02020503060305020303" pitchFamily="18" charset="0"/>
              <a:cs typeface="Times New Roman"/>
            </a:endParaRPr>
          </a:p>
          <a:p>
            <a:pPr marL="11527"/>
            <a:r>
              <a:rPr sz="1679" spc="5" dirty="0">
                <a:latin typeface="Bell MT" panose="02020503060305020303" pitchFamily="18" charset="0"/>
                <a:cs typeface="Century Gothic"/>
              </a:rPr>
              <a:t>Reticular connective</a:t>
            </a:r>
            <a:r>
              <a:rPr sz="1679" spc="-36" dirty="0">
                <a:latin typeface="Bell MT" panose="02020503060305020303" pitchFamily="18" charset="0"/>
                <a:cs typeface="Century Gothic"/>
              </a:rPr>
              <a:t> </a:t>
            </a:r>
            <a:r>
              <a:rPr sz="1679" spc="5" dirty="0">
                <a:latin typeface="Bell MT" panose="02020503060305020303" pitchFamily="18" charset="0"/>
                <a:cs typeface="Century Gothic"/>
              </a:rPr>
              <a:t>tissue</a:t>
            </a:r>
            <a:r>
              <a:rPr lang="en-GB" sz="1679" spc="5" dirty="0">
                <a:latin typeface="Bell MT" panose="02020503060305020303" pitchFamily="18" charset="0"/>
                <a:cs typeface="Century Gothic"/>
              </a:rPr>
              <a:t> </a:t>
            </a:r>
            <a:r>
              <a:rPr lang="en-US" sz="1600" dirty="0">
                <a:solidFill>
                  <a:srgbClr val="0432FF"/>
                </a:solidFill>
              </a:rPr>
              <a:t>(Collagen Type III)</a:t>
            </a:r>
          </a:p>
          <a:p>
            <a:pPr marL="11527"/>
            <a:endParaRPr sz="1679" dirty="0">
              <a:latin typeface="Bell MT" panose="02020503060305020303" pitchFamily="18" charset="0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74628" y="2891056"/>
            <a:ext cx="2848663" cy="782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7"/>
            <a:r>
              <a:rPr sz="1679" spc="5" dirty="0">
                <a:solidFill>
                  <a:srgbClr val="FF0000"/>
                </a:solidFill>
                <a:latin typeface="Bell MT" panose="02020503060305020303" pitchFamily="18" charset="0"/>
                <a:cs typeface="Century Gothic"/>
              </a:rPr>
              <a:t>Q2- </a:t>
            </a:r>
            <a:r>
              <a:rPr sz="1679" spc="5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Mention the</a:t>
            </a:r>
            <a:r>
              <a:rPr sz="1679" spc="-59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 </a:t>
            </a:r>
            <a:r>
              <a:rPr sz="1679" spc="5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organ:</a:t>
            </a:r>
            <a:endParaRPr sz="1679" dirty="0">
              <a:latin typeface="Bell MT" panose="02020503060305020303" pitchFamily="18" charset="0"/>
              <a:cs typeface="Century Gothic"/>
            </a:endParaRPr>
          </a:p>
          <a:p>
            <a:pPr>
              <a:spcBef>
                <a:spcPts val="41"/>
              </a:spcBef>
            </a:pPr>
            <a:endParaRPr sz="1724" dirty="0">
              <a:latin typeface="Bell MT" panose="02020503060305020303" pitchFamily="18" charset="0"/>
              <a:cs typeface="Times New Roman"/>
            </a:endParaRPr>
          </a:p>
          <a:p>
            <a:pPr marL="11527"/>
            <a:r>
              <a:rPr sz="1679" spc="-5" dirty="0">
                <a:latin typeface="Bell MT" panose="02020503060305020303" pitchFamily="18" charset="0"/>
                <a:cs typeface="Century Gothic"/>
              </a:rPr>
              <a:t>Lymph </a:t>
            </a:r>
            <a:r>
              <a:rPr sz="1679" spc="5" dirty="0">
                <a:latin typeface="Bell MT" panose="02020503060305020303" pitchFamily="18" charset="0"/>
                <a:cs typeface="Century Gothic"/>
              </a:rPr>
              <a:t>node and</a:t>
            </a:r>
            <a:r>
              <a:rPr sz="1679" spc="-27" dirty="0">
                <a:latin typeface="Bell MT" panose="02020503060305020303" pitchFamily="18" charset="0"/>
                <a:cs typeface="Century Gothic"/>
              </a:rPr>
              <a:t> </a:t>
            </a:r>
            <a:r>
              <a:rPr sz="1679" spc="5" dirty="0">
                <a:latin typeface="Bell MT" panose="02020503060305020303" pitchFamily="18" charset="0"/>
                <a:cs typeface="Century Gothic"/>
              </a:rPr>
              <a:t>Spleen</a:t>
            </a:r>
            <a:endParaRPr sz="1679" dirty="0">
              <a:latin typeface="Bell MT" panose="02020503060305020303" pitchFamily="18" charset="0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04160" y="0"/>
            <a:ext cx="6593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spc="9" dirty="0">
                <a:latin typeface="Bell MT" panose="02020503060305020303" pitchFamily="18" charset="0"/>
              </a:rPr>
              <a:t>Reticular </a:t>
            </a:r>
            <a:r>
              <a:rPr lang="en-GB" sz="3600" spc="14" dirty="0">
                <a:latin typeface="Bell MT" panose="02020503060305020303" pitchFamily="18" charset="0"/>
              </a:rPr>
              <a:t>connective</a:t>
            </a:r>
            <a:r>
              <a:rPr lang="en-GB" sz="3600" spc="-68" dirty="0">
                <a:latin typeface="Bell MT" panose="02020503060305020303" pitchFamily="18" charset="0"/>
              </a:rPr>
              <a:t> </a:t>
            </a:r>
            <a:r>
              <a:rPr lang="en-GB" sz="3600" spc="9" dirty="0">
                <a:latin typeface="Bell MT" panose="02020503060305020303" pitchFamily="18" charset="0"/>
              </a:rPr>
              <a:t>tissue</a:t>
            </a:r>
            <a:endParaRPr lang="en-GB" sz="3600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8798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648451" y="2211353"/>
            <a:ext cx="3237229" cy="29091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 dirty="0">
              <a:latin typeface="Bell MT" panose="02020503060305020303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75634" y="1511664"/>
            <a:ext cx="3374828" cy="782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7"/>
            <a:r>
              <a:rPr sz="1679" spc="5" dirty="0">
                <a:solidFill>
                  <a:srgbClr val="FF0000"/>
                </a:solidFill>
                <a:latin typeface="Bell MT" panose="02020503060305020303" pitchFamily="18" charset="0"/>
                <a:cs typeface="Century Gothic"/>
              </a:rPr>
              <a:t>Q1- </a:t>
            </a:r>
            <a:r>
              <a:rPr sz="1679" spc="5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Identify the type of the cell</a:t>
            </a:r>
            <a:r>
              <a:rPr sz="1679" spc="-77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 </a:t>
            </a:r>
            <a:r>
              <a:rPr sz="1679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:</a:t>
            </a:r>
            <a:endParaRPr sz="1679" dirty="0">
              <a:latin typeface="Bell MT" panose="02020503060305020303" pitchFamily="18" charset="0"/>
              <a:cs typeface="Century Gothic"/>
            </a:endParaRPr>
          </a:p>
          <a:p>
            <a:pPr>
              <a:spcBef>
                <a:spcPts val="41"/>
              </a:spcBef>
            </a:pPr>
            <a:endParaRPr sz="1724" dirty="0">
              <a:latin typeface="Bell MT" panose="02020503060305020303" pitchFamily="18" charset="0"/>
              <a:cs typeface="Times New Roman"/>
            </a:endParaRPr>
          </a:p>
          <a:p>
            <a:pPr marL="11527"/>
            <a:r>
              <a:rPr sz="1679" spc="5" dirty="0">
                <a:latin typeface="Bell MT" panose="02020503060305020303" pitchFamily="18" charset="0"/>
                <a:cs typeface="Century Gothic"/>
              </a:rPr>
              <a:t>Plasma cell</a:t>
            </a:r>
            <a:r>
              <a:rPr sz="1679" spc="-32" dirty="0">
                <a:latin typeface="Bell MT" panose="02020503060305020303" pitchFamily="18" charset="0"/>
                <a:cs typeface="Century Gothic"/>
              </a:rPr>
              <a:t> </a:t>
            </a:r>
            <a:r>
              <a:rPr sz="1679" spc="5" dirty="0">
                <a:latin typeface="Bell MT" panose="02020503060305020303" pitchFamily="18" charset="0"/>
                <a:cs typeface="Century Gothic"/>
              </a:rPr>
              <a:t>(Clock-face)</a:t>
            </a:r>
            <a:endParaRPr sz="1679" dirty="0">
              <a:latin typeface="Bell MT" panose="02020503060305020303" pitchFamily="18" charset="0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75634" y="3062829"/>
            <a:ext cx="2706893" cy="5168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7"/>
            <a:r>
              <a:rPr sz="1679" spc="5" dirty="0">
                <a:solidFill>
                  <a:srgbClr val="FF0000"/>
                </a:solidFill>
                <a:latin typeface="Bell MT" panose="02020503060305020303" pitchFamily="18" charset="0"/>
                <a:cs typeface="Century Gothic"/>
              </a:rPr>
              <a:t>Q2- </a:t>
            </a:r>
            <a:r>
              <a:rPr sz="1679" spc="5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What </a:t>
            </a:r>
            <a:r>
              <a:rPr sz="1679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is </a:t>
            </a:r>
            <a:r>
              <a:rPr sz="1679" spc="5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the function</a:t>
            </a:r>
            <a:r>
              <a:rPr sz="1679" spc="-59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 </a:t>
            </a:r>
            <a:r>
              <a:rPr sz="1679" spc="5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?</a:t>
            </a:r>
            <a:endParaRPr sz="1679" dirty="0">
              <a:latin typeface="Bell MT" panose="02020503060305020303" pitchFamily="18" charset="0"/>
              <a:cs typeface="Century Gothic"/>
            </a:endParaRPr>
          </a:p>
          <a:p>
            <a:pPr>
              <a:spcBef>
                <a:spcPts val="41"/>
              </a:spcBef>
            </a:pPr>
            <a:r>
              <a:rPr sz="1679" spc="5" dirty="0">
                <a:latin typeface="Bell MT" panose="02020503060305020303" pitchFamily="18" charset="0"/>
                <a:cs typeface="Century Gothic"/>
              </a:rPr>
              <a:t>Secretion of</a:t>
            </a:r>
            <a:r>
              <a:rPr sz="1679" spc="-45" dirty="0">
                <a:latin typeface="Bell MT" panose="02020503060305020303" pitchFamily="18" charset="0"/>
                <a:cs typeface="Century Gothic"/>
              </a:rPr>
              <a:t> </a:t>
            </a:r>
            <a:r>
              <a:rPr sz="1679" spc="5" dirty="0">
                <a:latin typeface="Bell MT" panose="02020503060305020303" pitchFamily="18" charset="0"/>
                <a:cs typeface="Century Gothic"/>
              </a:rPr>
              <a:t>Antibodies</a:t>
            </a:r>
            <a:endParaRPr sz="1679" dirty="0">
              <a:latin typeface="Bell MT" panose="02020503060305020303" pitchFamily="18" charset="0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75634" y="4602052"/>
            <a:ext cx="3741356" cy="782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7"/>
            <a:r>
              <a:rPr sz="1679" spc="5" dirty="0">
                <a:solidFill>
                  <a:srgbClr val="FF0000"/>
                </a:solidFill>
                <a:latin typeface="Bell MT" panose="02020503060305020303" pitchFamily="18" charset="0"/>
                <a:cs typeface="Century Gothic"/>
              </a:rPr>
              <a:t>Q3- </a:t>
            </a:r>
            <a:r>
              <a:rPr sz="1679" spc="5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What </a:t>
            </a:r>
            <a:r>
              <a:rPr sz="1679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is </a:t>
            </a:r>
            <a:r>
              <a:rPr sz="1679" spc="5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the type of cytoplasm</a:t>
            </a:r>
            <a:r>
              <a:rPr sz="1679" spc="-45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 </a:t>
            </a:r>
            <a:r>
              <a:rPr sz="1679" spc="5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?</a:t>
            </a:r>
            <a:endParaRPr sz="1679" dirty="0">
              <a:latin typeface="Bell MT" panose="02020503060305020303" pitchFamily="18" charset="0"/>
              <a:cs typeface="Century Gothic"/>
            </a:endParaRPr>
          </a:p>
          <a:p>
            <a:pPr>
              <a:spcBef>
                <a:spcPts val="41"/>
              </a:spcBef>
            </a:pPr>
            <a:endParaRPr sz="1724" dirty="0">
              <a:latin typeface="Bell MT" panose="02020503060305020303" pitchFamily="18" charset="0"/>
              <a:cs typeface="Times New Roman"/>
            </a:endParaRPr>
          </a:p>
          <a:p>
            <a:pPr marL="11527"/>
            <a:r>
              <a:rPr sz="1679" spc="5" dirty="0">
                <a:latin typeface="Bell MT" panose="02020503060305020303" pitchFamily="18" charset="0"/>
                <a:cs typeface="Century Gothic"/>
              </a:rPr>
              <a:t>Basophilic</a:t>
            </a:r>
            <a:r>
              <a:rPr sz="1679" spc="-18" dirty="0">
                <a:latin typeface="Bell MT" panose="02020503060305020303" pitchFamily="18" charset="0"/>
                <a:cs typeface="Century Gothic"/>
              </a:rPr>
              <a:t> </a:t>
            </a:r>
            <a:r>
              <a:rPr sz="1679" spc="5" dirty="0">
                <a:latin typeface="Bell MT" panose="02020503060305020303" pitchFamily="18" charset="0"/>
                <a:cs typeface="Century Gothic"/>
              </a:rPr>
              <a:t>cytoplasm</a:t>
            </a:r>
            <a:endParaRPr sz="1679" dirty="0">
              <a:latin typeface="Bell MT" panose="02020503060305020303" pitchFamily="18" charset="0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0960" y="327137"/>
            <a:ext cx="4744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4" dirty="0">
                <a:latin typeface="Bell MT" panose="02020503060305020303" pitchFamily="18" charset="0"/>
              </a:rPr>
              <a:t>Plasma</a:t>
            </a:r>
            <a:r>
              <a:rPr lang="en-GB" sz="4800" spc="-82" dirty="0">
                <a:latin typeface="Bell MT" panose="02020503060305020303" pitchFamily="18" charset="0"/>
              </a:rPr>
              <a:t> </a:t>
            </a:r>
            <a:r>
              <a:rPr lang="en-GB" sz="4800" spc="9" dirty="0">
                <a:latin typeface="Bell MT" panose="02020503060305020303" pitchFamily="18" charset="0"/>
              </a:rPr>
              <a:t>cell</a:t>
            </a:r>
            <a:endParaRPr lang="en-GB" sz="4800" dirty="0">
              <a:latin typeface="Bell MT" panose="02020503060305020303" pitchFamily="18" charset="0"/>
            </a:endParaRPr>
          </a:p>
        </p:txBody>
      </p:sp>
      <p:sp>
        <p:nvSpPr>
          <p:cNvPr id="2" name="Arrow: Down 1"/>
          <p:cNvSpPr/>
          <p:nvPr/>
        </p:nvSpPr>
        <p:spPr>
          <a:xfrm rot="21068607">
            <a:off x="7552015" y="2237175"/>
            <a:ext cx="619760" cy="128583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6648451" y="1511664"/>
            <a:ext cx="2001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Negative Golgi Appearance </a:t>
            </a:r>
            <a:endParaRPr lang="en-GB" u="sng" dirty="0"/>
          </a:p>
        </p:txBody>
      </p:sp>
    </p:spTree>
    <p:extLst>
      <p:ext uri="{BB962C8B-B14F-4D97-AF65-F5344CB8AC3E}">
        <p14:creationId xmlns:p14="http://schemas.microsoft.com/office/powerpoint/2010/main" val="11972285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658287" y="2211353"/>
            <a:ext cx="3700518" cy="33036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>
              <a:latin typeface="Bell MT" panose="02020503060305020303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41985" y="1712212"/>
            <a:ext cx="3314892" cy="782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7"/>
            <a:r>
              <a:rPr sz="1679" spc="5" dirty="0">
                <a:solidFill>
                  <a:srgbClr val="FF0000"/>
                </a:solidFill>
                <a:latin typeface="Bell MT" panose="02020503060305020303" pitchFamily="18" charset="0"/>
                <a:cs typeface="Century Gothic"/>
              </a:rPr>
              <a:t>Q1</a:t>
            </a:r>
            <a:r>
              <a:rPr sz="1679" spc="5" dirty="0">
                <a:latin typeface="Bell MT" panose="02020503060305020303" pitchFamily="18" charset="0"/>
                <a:cs typeface="Century Gothic"/>
              </a:rPr>
              <a:t>- </a:t>
            </a:r>
            <a:r>
              <a:rPr sz="1679" spc="5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Identify the type of the</a:t>
            </a:r>
            <a:r>
              <a:rPr sz="1679" spc="-77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 </a:t>
            </a:r>
            <a:r>
              <a:rPr sz="1679" spc="5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cell:</a:t>
            </a:r>
            <a:endParaRPr sz="1679" dirty="0">
              <a:latin typeface="Bell MT" panose="02020503060305020303" pitchFamily="18" charset="0"/>
              <a:cs typeface="Century Gothic"/>
            </a:endParaRPr>
          </a:p>
          <a:p>
            <a:pPr>
              <a:spcBef>
                <a:spcPts val="41"/>
              </a:spcBef>
            </a:pPr>
            <a:endParaRPr sz="1724" dirty="0">
              <a:latin typeface="Bell MT" panose="02020503060305020303" pitchFamily="18" charset="0"/>
              <a:cs typeface="Times New Roman"/>
            </a:endParaRPr>
          </a:p>
          <a:p>
            <a:pPr marL="11527"/>
            <a:r>
              <a:rPr sz="1679" spc="5" dirty="0">
                <a:latin typeface="Bell MT" panose="02020503060305020303" pitchFamily="18" charset="0"/>
                <a:cs typeface="Century Gothic"/>
              </a:rPr>
              <a:t>Mast</a:t>
            </a:r>
            <a:r>
              <a:rPr sz="1679" spc="-23" dirty="0">
                <a:latin typeface="Bell MT" panose="02020503060305020303" pitchFamily="18" charset="0"/>
                <a:cs typeface="Century Gothic"/>
              </a:rPr>
              <a:t> </a:t>
            </a:r>
            <a:r>
              <a:rPr sz="1679" spc="5" dirty="0">
                <a:latin typeface="Bell MT" panose="02020503060305020303" pitchFamily="18" charset="0"/>
                <a:cs typeface="Century Gothic"/>
              </a:rPr>
              <a:t>cell</a:t>
            </a:r>
            <a:endParaRPr sz="1679" dirty="0">
              <a:latin typeface="Bell MT" panose="02020503060305020303" pitchFamily="18" charset="0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41985" y="3550259"/>
            <a:ext cx="3964961" cy="782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7"/>
            <a:r>
              <a:rPr sz="1679" spc="5" dirty="0">
                <a:solidFill>
                  <a:srgbClr val="FF0000"/>
                </a:solidFill>
                <a:latin typeface="Bell MT" panose="02020503060305020303" pitchFamily="18" charset="0"/>
                <a:cs typeface="Century Gothic"/>
              </a:rPr>
              <a:t>Q2</a:t>
            </a:r>
            <a:r>
              <a:rPr sz="1679" spc="5" dirty="0">
                <a:latin typeface="Bell MT" panose="02020503060305020303" pitchFamily="18" charset="0"/>
                <a:cs typeface="Century Gothic"/>
              </a:rPr>
              <a:t>- </a:t>
            </a:r>
            <a:r>
              <a:rPr sz="1679" spc="5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what </a:t>
            </a:r>
            <a:r>
              <a:rPr sz="1679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is </a:t>
            </a:r>
            <a:r>
              <a:rPr sz="1679" spc="5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the function</a:t>
            </a:r>
            <a:r>
              <a:rPr sz="1679" spc="-59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 </a:t>
            </a:r>
            <a:r>
              <a:rPr sz="1679" spc="5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?</a:t>
            </a:r>
            <a:endParaRPr sz="1679" dirty="0">
              <a:latin typeface="Bell MT" panose="02020503060305020303" pitchFamily="18" charset="0"/>
              <a:cs typeface="Century Gothic"/>
            </a:endParaRPr>
          </a:p>
          <a:p>
            <a:pPr>
              <a:spcBef>
                <a:spcPts val="41"/>
              </a:spcBef>
            </a:pPr>
            <a:endParaRPr sz="1724" dirty="0">
              <a:latin typeface="Bell MT" panose="02020503060305020303" pitchFamily="18" charset="0"/>
              <a:cs typeface="Times New Roman"/>
            </a:endParaRPr>
          </a:p>
          <a:p>
            <a:pPr marL="11527"/>
            <a:r>
              <a:rPr sz="1679" spc="5" dirty="0">
                <a:latin typeface="Bell MT" panose="02020503060305020303" pitchFamily="18" charset="0"/>
                <a:cs typeface="Century Gothic"/>
              </a:rPr>
              <a:t>Secretion of Histamine and</a:t>
            </a:r>
            <a:r>
              <a:rPr sz="1679" spc="-45" dirty="0">
                <a:latin typeface="Bell MT" panose="02020503060305020303" pitchFamily="18" charset="0"/>
                <a:cs typeface="Century Gothic"/>
              </a:rPr>
              <a:t> </a:t>
            </a:r>
            <a:r>
              <a:rPr sz="1679" spc="5" dirty="0">
                <a:latin typeface="Bell MT" panose="02020503060305020303" pitchFamily="18" charset="0"/>
                <a:cs typeface="Century Gothic"/>
              </a:rPr>
              <a:t>Heparin</a:t>
            </a:r>
            <a:endParaRPr sz="1679" dirty="0">
              <a:latin typeface="Bell MT" panose="02020503060305020303" pitchFamily="18" charset="0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32400" y="477520"/>
            <a:ext cx="4886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9" dirty="0">
                <a:latin typeface="Bell MT" panose="02020503060305020303" pitchFamily="18" charset="0"/>
              </a:rPr>
              <a:t>Mast</a:t>
            </a:r>
            <a:r>
              <a:rPr lang="en-GB" sz="4800" spc="-68" dirty="0">
                <a:latin typeface="Bell MT" panose="02020503060305020303" pitchFamily="18" charset="0"/>
              </a:rPr>
              <a:t> </a:t>
            </a:r>
            <a:r>
              <a:rPr lang="en-GB" sz="4800" spc="9" dirty="0">
                <a:latin typeface="Bell MT" panose="02020503060305020303" pitchFamily="18" charset="0"/>
              </a:rPr>
              <a:t>cell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24421314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095884" y="1312782"/>
            <a:ext cx="4295644" cy="53379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 dirty="0">
              <a:latin typeface="Bell MT" panose="02020503060305020303" pitchFamily="18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18051" y="4262264"/>
            <a:ext cx="4160328" cy="23884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>
              <a:latin typeface="Bell MT" panose="02020503060305020303" pitchFamily="18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74628" y="1357284"/>
            <a:ext cx="3086676" cy="29059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7"/>
            <a:r>
              <a:rPr sz="1679" spc="5" dirty="0">
                <a:solidFill>
                  <a:srgbClr val="FF0000"/>
                </a:solidFill>
                <a:latin typeface="Bell MT" panose="02020503060305020303" pitchFamily="18" charset="0"/>
                <a:cs typeface="Century Gothic"/>
              </a:rPr>
              <a:t>Q1- </a:t>
            </a:r>
            <a:r>
              <a:rPr sz="1679" spc="5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Identify</a:t>
            </a:r>
            <a:r>
              <a:rPr sz="1679" spc="-77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 </a:t>
            </a:r>
            <a:r>
              <a:rPr sz="1679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:</a:t>
            </a:r>
            <a:endParaRPr sz="1679" dirty="0">
              <a:latin typeface="Bell MT" panose="02020503060305020303" pitchFamily="18" charset="0"/>
              <a:cs typeface="Century Gothic"/>
            </a:endParaRPr>
          </a:p>
          <a:p>
            <a:pPr>
              <a:spcBef>
                <a:spcPts val="41"/>
              </a:spcBef>
            </a:pPr>
            <a:endParaRPr sz="1724" dirty="0">
              <a:latin typeface="Bell MT" panose="02020503060305020303" pitchFamily="18" charset="0"/>
              <a:cs typeface="Times New Roman"/>
            </a:endParaRPr>
          </a:p>
          <a:p>
            <a:pPr marL="11527"/>
            <a:r>
              <a:rPr sz="1679" spc="-5" dirty="0">
                <a:latin typeface="Bell MT" panose="02020503060305020303" pitchFamily="18" charset="0"/>
                <a:cs typeface="Century Gothic"/>
              </a:rPr>
              <a:t>Lymph</a:t>
            </a:r>
            <a:r>
              <a:rPr sz="1679" spc="-14" dirty="0">
                <a:latin typeface="Bell MT" panose="02020503060305020303" pitchFamily="18" charset="0"/>
                <a:cs typeface="Century Gothic"/>
              </a:rPr>
              <a:t> </a:t>
            </a:r>
            <a:r>
              <a:rPr sz="1679" spc="5" dirty="0">
                <a:latin typeface="Bell MT" panose="02020503060305020303" pitchFamily="18" charset="0"/>
                <a:cs typeface="Century Gothic"/>
              </a:rPr>
              <a:t>Node</a:t>
            </a:r>
            <a:endParaRPr sz="1679" dirty="0">
              <a:latin typeface="Bell MT" panose="02020503060305020303" pitchFamily="18" charset="0"/>
              <a:cs typeface="Century Gothic"/>
            </a:endParaRPr>
          </a:p>
          <a:p>
            <a:pPr>
              <a:lnSpc>
                <a:spcPct val="100000"/>
              </a:lnSpc>
            </a:pPr>
            <a:endParaRPr sz="1724" dirty="0">
              <a:latin typeface="Bell MT" panose="02020503060305020303" pitchFamily="18" charset="0"/>
              <a:cs typeface="Times New Roman"/>
            </a:endParaRPr>
          </a:p>
          <a:p>
            <a:pPr>
              <a:spcBef>
                <a:spcPts val="18"/>
              </a:spcBef>
            </a:pPr>
            <a:endParaRPr sz="1815" dirty="0">
              <a:latin typeface="Bell MT" panose="02020503060305020303" pitchFamily="18" charset="0"/>
              <a:cs typeface="Times New Roman"/>
            </a:endParaRPr>
          </a:p>
          <a:p>
            <a:pPr marL="11527">
              <a:spcBef>
                <a:spcPts val="5"/>
              </a:spcBef>
            </a:pPr>
            <a:r>
              <a:rPr sz="1679" spc="5" dirty="0">
                <a:solidFill>
                  <a:srgbClr val="FF0000"/>
                </a:solidFill>
                <a:latin typeface="Bell MT" panose="02020503060305020303" pitchFamily="18" charset="0"/>
                <a:cs typeface="Century Gothic"/>
              </a:rPr>
              <a:t>Q2- </a:t>
            </a:r>
            <a:r>
              <a:rPr sz="1679" spc="5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Location of</a:t>
            </a:r>
            <a:r>
              <a:rPr sz="1679" spc="-73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 </a:t>
            </a:r>
            <a:r>
              <a:rPr sz="1679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:</a:t>
            </a:r>
            <a:endParaRPr sz="1679" dirty="0">
              <a:latin typeface="Bell MT" panose="02020503060305020303" pitchFamily="18" charset="0"/>
              <a:cs typeface="Century Gothic"/>
            </a:endParaRPr>
          </a:p>
          <a:p>
            <a:pPr>
              <a:spcBef>
                <a:spcPts val="41"/>
              </a:spcBef>
            </a:pPr>
            <a:endParaRPr sz="1724" dirty="0">
              <a:latin typeface="Bell MT" panose="02020503060305020303" pitchFamily="18" charset="0"/>
              <a:cs typeface="Times New Roman"/>
            </a:endParaRPr>
          </a:p>
          <a:p>
            <a:pPr marL="279518" indent="-267992">
              <a:buFont typeface="Arial"/>
              <a:buChar char="•"/>
              <a:tabLst>
                <a:tab pos="279518" algn="l"/>
                <a:tab pos="280094" algn="l"/>
              </a:tabLst>
            </a:pPr>
            <a:r>
              <a:rPr sz="1679" dirty="0">
                <a:latin typeface="Bell MT" panose="02020503060305020303" pitchFamily="18" charset="0"/>
                <a:cs typeface="Century Gothic"/>
              </a:rPr>
              <a:t>Lymphatic </a:t>
            </a:r>
            <a:r>
              <a:rPr sz="1679" spc="5" dirty="0">
                <a:latin typeface="Bell MT" panose="02020503060305020303" pitchFamily="18" charset="0"/>
                <a:cs typeface="Century Gothic"/>
              </a:rPr>
              <a:t>nodule</a:t>
            </a:r>
            <a:r>
              <a:rPr sz="1679" spc="-54" dirty="0">
                <a:latin typeface="Bell MT" panose="02020503060305020303" pitchFamily="18" charset="0"/>
                <a:cs typeface="Century Gothic"/>
              </a:rPr>
              <a:t> </a:t>
            </a:r>
            <a:r>
              <a:rPr sz="1679" spc="5" dirty="0">
                <a:latin typeface="Bell MT" panose="02020503060305020303" pitchFamily="18" charset="0"/>
                <a:cs typeface="Century Gothic"/>
              </a:rPr>
              <a:t>(Follicle)</a:t>
            </a:r>
            <a:endParaRPr sz="1679" dirty="0">
              <a:latin typeface="Bell MT" panose="02020503060305020303" pitchFamily="18" charset="0"/>
              <a:cs typeface="Century Gothic"/>
            </a:endParaRPr>
          </a:p>
          <a:p>
            <a:pPr marL="279518" indent="-267992">
              <a:lnSpc>
                <a:spcPts val="1992"/>
              </a:lnSpc>
              <a:spcBef>
                <a:spcPts val="50"/>
              </a:spcBef>
              <a:buFont typeface="Arial"/>
              <a:buChar char="•"/>
              <a:tabLst>
                <a:tab pos="279518" algn="l"/>
                <a:tab pos="280094" algn="l"/>
              </a:tabLst>
            </a:pPr>
            <a:r>
              <a:rPr sz="1679" spc="5" dirty="0">
                <a:latin typeface="Bell MT" panose="02020503060305020303" pitchFamily="18" charset="0"/>
                <a:cs typeface="Century Gothic"/>
              </a:rPr>
              <a:t>Cortex</a:t>
            </a:r>
            <a:endParaRPr sz="1679" dirty="0">
              <a:latin typeface="Bell MT" panose="02020503060305020303" pitchFamily="18" charset="0"/>
              <a:cs typeface="Century Gothic"/>
            </a:endParaRPr>
          </a:p>
          <a:p>
            <a:pPr marL="279518" indent="-267992">
              <a:lnSpc>
                <a:spcPts val="1992"/>
              </a:lnSpc>
              <a:buFont typeface="Arial"/>
              <a:buChar char="•"/>
              <a:tabLst>
                <a:tab pos="279518" algn="l"/>
                <a:tab pos="280094" algn="l"/>
              </a:tabLst>
            </a:pPr>
            <a:r>
              <a:rPr sz="1679" spc="5" dirty="0">
                <a:latin typeface="Bell MT" panose="02020503060305020303" pitchFamily="18" charset="0"/>
                <a:cs typeface="Century Gothic"/>
              </a:rPr>
              <a:t>Paracortex</a:t>
            </a:r>
            <a:endParaRPr sz="1679" dirty="0">
              <a:latin typeface="Bell MT" panose="02020503060305020303" pitchFamily="18" charset="0"/>
              <a:cs typeface="Century Gothic"/>
            </a:endParaRPr>
          </a:p>
          <a:p>
            <a:pPr marL="279518" indent="-267992">
              <a:spcBef>
                <a:spcPts val="50"/>
              </a:spcBef>
              <a:buFont typeface="Arial"/>
              <a:buChar char="•"/>
              <a:tabLst>
                <a:tab pos="279518" algn="l"/>
                <a:tab pos="280094" algn="l"/>
              </a:tabLst>
            </a:pPr>
            <a:r>
              <a:rPr sz="1679" spc="5" dirty="0">
                <a:latin typeface="Bell MT" panose="02020503060305020303" pitchFamily="18" charset="0"/>
                <a:cs typeface="Century Gothic"/>
              </a:rPr>
              <a:t>Medulla</a:t>
            </a:r>
            <a:endParaRPr sz="1679" dirty="0">
              <a:latin typeface="Bell MT" panose="02020503060305020303" pitchFamily="18" charset="0"/>
              <a:cs typeface="Century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328506" y="2961532"/>
            <a:ext cx="609152" cy="0"/>
          </a:xfrm>
          <a:custGeom>
            <a:avLst/>
            <a:gdLst/>
            <a:ahLst/>
            <a:cxnLst/>
            <a:rect l="l" t="t" r="r" b="b"/>
            <a:pathLst>
              <a:path w="671195">
                <a:moveTo>
                  <a:pt x="670924" y="0"/>
                </a:moveTo>
                <a:lnTo>
                  <a:pt x="0" y="0"/>
                </a:lnTo>
              </a:path>
            </a:pathLst>
          </a:custGeom>
          <a:ln w="39441">
            <a:solidFill>
              <a:srgbClr val="0F0F0F"/>
            </a:solidFill>
          </a:ln>
        </p:spPr>
        <p:txBody>
          <a:bodyPr wrap="square" lIns="0" tIns="0" rIns="0" bIns="0" rtlCol="0"/>
          <a:lstStyle/>
          <a:p>
            <a:endParaRPr sz="1634">
              <a:latin typeface="Bell MT" panose="02020503060305020303" pitchFamily="18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292992" y="2881132"/>
            <a:ext cx="160788" cy="161365"/>
          </a:xfrm>
          <a:custGeom>
            <a:avLst/>
            <a:gdLst/>
            <a:ahLst/>
            <a:cxnLst/>
            <a:rect l="l" t="t" r="r" b="b"/>
            <a:pathLst>
              <a:path w="177165" h="177800">
                <a:moveTo>
                  <a:pt x="154941" y="0"/>
                </a:moveTo>
                <a:lnTo>
                  <a:pt x="147535" y="2526"/>
                </a:lnTo>
                <a:lnTo>
                  <a:pt x="0" y="88594"/>
                </a:lnTo>
                <a:lnTo>
                  <a:pt x="147535" y="174650"/>
                </a:lnTo>
                <a:lnTo>
                  <a:pt x="154941" y="177178"/>
                </a:lnTo>
                <a:lnTo>
                  <a:pt x="162483" y="176686"/>
                </a:lnTo>
                <a:lnTo>
                  <a:pt x="169292" y="173401"/>
                </a:lnTo>
                <a:lnTo>
                  <a:pt x="174498" y="167550"/>
                </a:lnTo>
                <a:lnTo>
                  <a:pt x="177032" y="160137"/>
                </a:lnTo>
                <a:lnTo>
                  <a:pt x="176541" y="152591"/>
                </a:lnTo>
                <a:lnTo>
                  <a:pt x="173256" y="145781"/>
                </a:lnTo>
                <a:lnTo>
                  <a:pt x="167411" y="140575"/>
                </a:lnTo>
                <a:lnTo>
                  <a:pt x="78282" y="88594"/>
                </a:lnTo>
                <a:lnTo>
                  <a:pt x="167411" y="36601"/>
                </a:lnTo>
                <a:lnTo>
                  <a:pt x="173256" y="31394"/>
                </a:lnTo>
                <a:lnTo>
                  <a:pt x="176541" y="24585"/>
                </a:lnTo>
                <a:lnTo>
                  <a:pt x="177032" y="17039"/>
                </a:lnTo>
                <a:lnTo>
                  <a:pt x="174498" y="9626"/>
                </a:lnTo>
                <a:lnTo>
                  <a:pt x="169292" y="3780"/>
                </a:lnTo>
                <a:lnTo>
                  <a:pt x="162483" y="494"/>
                </a:lnTo>
                <a:lnTo>
                  <a:pt x="154941" y="0"/>
                </a:lnTo>
                <a:close/>
              </a:path>
            </a:pathLst>
          </a:custGeom>
          <a:solidFill>
            <a:srgbClr val="0F0F0F"/>
          </a:solidFill>
        </p:spPr>
        <p:txBody>
          <a:bodyPr wrap="square" lIns="0" tIns="0" rIns="0" bIns="0" rtlCol="0"/>
          <a:lstStyle/>
          <a:p>
            <a:endParaRPr sz="1634">
              <a:latin typeface="Bell MT" panose="02020503060305020303" pitchFamily="18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379205" y="4105653"/>
            <a:ext cx="609152" cy="0"/>
          </a:xfrm>
          <a:custGeom>
            <a:avLst/>
            <a:gdLst/>
            <a:ahLst/>
            <a:cxnLst/>
            <a:rect l="l" t="t" r="r" b="b"/>
            <a:pathLst>
              <a:path w="671195">
                <a:moveTo>
                  <a:pt x="670924" y="0"/>
                </a:moveTo>
                <a:lnTo>
                  <a:pt x="0" y="0"/>
                </a:lnTo>
              </a:path>
            </a:pathLst>
          </a:custGeom>
          <a:ln w="39441">
            <a:solidFill>
              <a:srgbClr val="0F0F0F"/>
            </a:solidFill>
          </a:ln>
        </p:spPr>
        <p:txBody>
          <a:bodyPr wrap="square" lIns="0" tIns="0" rIns="0" bIns="0" rtlCol="0"/>
          <a:lstStyle/>
          <a:p>
            <a:endParaRPr sz="1634">
              <a:latin typeface="Bell MT" panose="02020503060305020303" pitchFamily="18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343696" y="4025252"/>
            <a:ext cx="160788" cy="161365"/>
          </a:xfrm>
          <a:custGeom>
            <a:avLst/>
            <a:gdLst/>
            <a:ahLst/>
            <a:cxnLst/>
            <a:rect l="l" t="t" r="r" b="b"/>
            <a:pathLst>
              <a:path w="177165" h="177800">
                <a:moveTo>
                  <a:pt x="154936" y="0"/>
                </a:moveTo>
                <a:lnTo>
                  <a:pt x="147523" y="2528"/>
                </a:lnTo>
                <a:lnTo>
                  <a:pt x="0" y="88583"/>
                </a:lnTo>
                <a:lnTo>
                  <a:pt x="147523" y="174651"/>
                </a:lnTo>
                <a:lnTo>
                  <a:pt x="154936" y="177178"/>
                </a:lnTo>
                <a:lnTo>
                  <a:pt x="162482" y="176683"/>
                </a:lnTo>
                <a:lnTo>
                  <a:pt x="169291" y="173398"/>
                </a:lnTo>
                <a:lnTo>
                  <a:pt x="174498" y="167552"/>
                </a:lnTo>
                <a:lnTo>
                  <a:pt x="177026" y="160139"/>
                </a:lnTo>
                <a:lnTo>
                  <a:pt x="176534" y="152593"/>
                </a:lnTo>
                <a:lnTo>
                  <a:pt x="173249" y="145783"/>
                </a:lnTo>
                <a:lnTo>
                  <a:pt x="167398" y="140577"/>
                </a:lnTo>
                <a:lnTo>
                  <a:pt x="78270" y="88583"/>
                </a:lnTo>
                <a:lnTo>
                  <a:pt x="167398" y="36602"/>
                </a:lnTo>
                <a:lnTo>
                  <a:pt x="173249" y="31396"/>
                </a:lnTo>
                <a:lnTo>
                  <a:pt x="176534" y="24587"/>
                </a:lnTo>
                <a:lnTo>
                  <a:pt x="177026" y="17041"/>
                </a:lnTo>
                <a:lnTo>
                  <a:pt x="174498" y="9627"/>
                </a:lnTo>
                <a:lnTo>
                  <a:pt x="169291" y="3777"/>
                </a:lnTo>
                <a:lnTo>
                  <a:pt x="162482" y="491"/>
                </a:lnTo>
                <a:lnTo>
                  <a:pt x="154936" y="0"/>
                </a:lnTo>
                <a:close/>
              </a:path>
            </a:pathLst>
          </a:custGeom>
          <a:solidFill>
            <a:srgbClr val="0F0F0F"/>
          </a:solidFill>
        </p:spPr>
        <p:txBody>
          <a:bodyPr wrap="square" lIns="0" tIns="0" rIns="0" bIns="0" rtlCol="0"/>
          <a:lstStyle/>
          <a:p>
            <a:endParaRPr sz="1634">
              <a:latin typeface="Bell MT" panose="02020503060305020303" pitchFamily="18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132774" y="3981770"/>
            <a:ext cx="1256916" cy="914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7"/>
            <a:r>
              <a:rPr sz="1861" b="1" spc="9" dirty="0">
                <a:latin typeface="Bell MT" panose="02020503060305020303" pitchFamily="18" charset="0"/>
                <a:cs typeface="Arial"/>
              </a:rPr>
              <a:t>Paracortex</a:t>
            </a:r>
            <a:endParaRPr sz="1861" dirty="0">
              <a:latin typeface="Bell MT" panose="02020503060305020303" pitchFamily="18" charset="0"/>
              <a:cs typeface="Arial"/>
            </a:endParaRPr>
          </a:p>
          <a:p>
            <a:pPr>
              <a:spcBef>
                <a:spcPts val="45"/>
              </a:spcBef>
            </a:pPr>
            <a:endParaRPr sz="2224" dirty="0">
              <a:latin typeface="Bell MT" panose="02020503060305020303" pitchFamily="18" charset="0"/>
              <a:cs typeface="Times New Roman"/>
            </a:endParaRPr>
          </a:p>
          <a:p>
            <a:pPr marL="11527"/>
            <a:r>
              <a:rPr sz="1861" b="1" spc="9" dirty="0">
                <a:latin typeface="Bell MT" panose="02020503060305020303" pitchFamily="18" charset="0"/>
                <a:cs typeface="Arial"/>
              </a:rPr>
              <a:t>Medulla</a:t>
            </a:r>
            <a:endParaRPr sz="1861" dirty="0">
              <a:latin typeface="Bell MT" panose="02020503060305020303" pitchFamily="18" charset="0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232560" y="1972533"/>
            <a:ext cx="1073910" cy="15502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>
              <a:latin typeface="Bell MT" panose="02020503060305020303" pitchFamily="18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505659" y="1577287"/>
            <a:ext cx="3336215" cy="15645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7136" marR="1284054" indent="-526186">
              <a:lnSpc>
                <a:spcPct val="101000"/>
              </a:lnSpc>
            </a:pPr>
            <a:r>
              <a:rPr sz="1861" b="1" dirty="0">
                <a:latin typeface="Bell MT" panose="02020503060305020303" pitchFamily="18" charset="0"/>
                <a:cs typeface="Arial"/>
              </a:rPr>
              <a:t>Lymphatic</a:t>
            </a:r>
            <a:r>
              <a:rPr sz="1861" b="1" spc="-59" dirty="0">
                <a:latin typeface="Bell MT" panose="02020503060305020303" pitchFamily="18" charset="0"/>
                <a:cs typeface="Arial"/>
              </a:rPr>
              <a:t> </a:t>
            </a:r>
            <a:r>
              <a:rPr sz="1861" b="1" spc="9" dirty="0">
                <a:latin typeface="Bell MT" panose="02020503060305020303" pitchFamily="18" charset="0"/>
                <a:cs typeface="Arial"/>
              </a:rPr>
              <a:t>nodule  </a:t>
            </a:r>
            <a:r>
              <a:rPr sz="1861" b="1" spc="5" dirty="0">
                <a:latin typeface="Bell MT" panose="02020503060305020303" pitchFamily="18" charset="0"/>
                <a:cs typeface="Arial"/>
              </a:rPr>
              <a:t>(Follicle)</a:t>
            </a:r>
            <a:endParaRPr sz="1861">
              <a:latin typeface="Bell MT" panose="02020503060305020303" pitchFamily="18" charset="0"/>
              <a:cs typeface="Arial"/>
            </a:endParaRPr>
          </a:p>
          <a:p>
            <a:pPr>
              <a:lnSpc>
                <a:spcPct val="100000"/>
              </a:lnSpc>
            </a:pPr>
            <a:endParaRPr sz="1815">
              <a:latin typeface="Bell MT" panose="02020503060305020303" pitchFamily="18" charset="0"/>
              <a:cs typeface="Times New Roman"/>
            </a:endParaRPr>
          </a:p>
          <a:p>
            <a:pPr>
              <a:lnSpc>
                <a:spcPct val="100000"/>
              </a:lnSpc>
            </a:pPr>
            <a:endParaRPr sz="1815">
              <a:latin typeface="Bell MT" panose="02020503060305020303" pitchFamily="18" charset="0"/>
              <a:cs typeface="Times New Roman"/>
            </a:endParaRPr>
          </a:p>
          <a:p>
            <a:pPr marR="4611" algn="r">
              <a:spcBef>
                <a:spcPts val="1089"/>
              </a:spcBef>
            </a:pPr>
            <a:r>
              <a:rPr sz="1861" b="1" spc="9" dirty="0">
                <a:latin typeface="Bell MT" panose="02020503060305020303" pitchFamily="18" charset="0"/>
                <a:cs typeface="Arial"/>
              </a:rPr>
              <a:t>Cortex</a:t>
            </a:r>
            <a:endParaRPr sz="1861">
              <a:latin typeface="Bell MT" panose="02020503060305020303" pitchFamily="18" charset="0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016378" y="5669346"/>
            <a:ext cx="726141" cy="286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7"/>
            <a:r>
              <a:rPr sz="1861" spc="9" dirty="0">
                <a:latin typeface="Bell MT" panose="02020503060305020303" pitchFamily="18" charset="0"/>
                <a:cs typeface="Arial"/>
              </a:rPr>
              <a:t>Cortex</a:t>
            </a:r>
            <a:endParaRPr sz="1861">
              <a:latin typeface="Bell MT" panose="02020503060305020303" pitchFamily="18" charset="0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710679" y="5999952"/>
            <a:ext cx="609152" cy="0"/>
          </a:xfrm>
          <a:custGeom>
            <a:avLst/>
            <a:gdLst/>
            <a:ahLst/>
            <a:cxnLst/>
            <a:rect l="l" t="t" r="r" b="b"/>
            <a:pathLst>
              <a:path w="671195">
                <a:moveTo>
                  <a:pt x="670914" y="0"/>
                </a:moveTo>
                <a:lnTo>
                  <a:pt x="0" y="0"/>
                </a:lnTo>
              </a:path>
            </a:pathLst>
          </a:custGeom>
          <a:ln w="39441">
            <a:solidFill>
              <a:srgbClr val="0F0F0F"/>
            </a:solidFill>
          </a:ln>
        </p:spPr>
        <p:txBody>
          <a:bodyPr wrap="square" lIns="0" tIns="0" rIns="0" bIns="0" rtlCol="0"/>
          <a:lstStyle/>
          <a:p>
            <a:endParaRPr sz="1634">
              <a:latin typeface="Bell MT" panose="02020503060305020303" pitchFamily="18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675161" y="5919554"/>
            <a:ext cx="160788" cy="160788"/>
          </a:xfrm>
          <a:custGeom>
            <a:avLst/>
            <a:gdLst/>
            <a:ahLst/>
            <a:cxnLst/>
            <a:rect l="l" t="t" r="r" b="b"/>
            <a:pathLst>
              <a:path w="177164" h="177165">
                <a:moveTo>
                  <a:pt x="154936" y="0"/>
                </a:moveTo>
                <a:lnTo>
                  <a:pt x="147523" y="2529"/>
                </a:lnTo>
                <a:lnTo>
                  <a:pt x="0" y="88588"/>
                </a:lnTo>
                <a:lnTo>
                  <a:pt x="147523" y="174645"/>
                </a:lnTo>
                <a:lnTo>
                  <a:pt x="154936" y="177174"/>
                </a:lnTo>
                <a:lnTo>
                  <a:pt x="162482" y="176682"/>
                </a:lnTo>
                <a:lnTo>
                  <a:pt x="169291" y="173397"/>
                </a:lnTo>
                <a:lnTo>
                  <a:pt x="174498" y="167547"/>
                </a:lnTo>
                <a:lnTo>
                  <a:pt x="177026" y="160136"/>
                </a:lnTo>
                <a:lnTo>
                  <a:pt x="176534" y="152592"/>
                </a:lnTo>
                <a:lnTo>
                  <a:pt x="173249" y="145783"/>
                </a:lnTo>
                <a:lnTo>
                  <a:pt x="167398" y="140576"/>
                </a:lnTo>
                <a:lnTo>
                  <a:pt x="78270" y="88588"/>
                </a:lnTo>
                <a:lnTo>
                  <a:pt x="167398" y="36598"/>
                </a:lnTo>
                <a:lnTo>
                  <a:pt x="173249" y="31391"/>
                </a:lnTo>
                <a:lnTo>
                  <a:pt x="176534" y="24582"/>
                </a:lnTo>
                <a:lnTo>
                  <a:pt x="177026" y="17038"/>
                </a:lnTo>
                <a:lnTo>
                  <a:pt x="174498" y="9627"/>
                </a:lnTo>
                <a:lnTo>
                  <a:pt x="169291" y="3777"/>
                </a:lnTo>
                <a:lnTo>
                  <a:pt x="162482" y="492"/>
                </a:lnTo>
                <a:lnTo>
                  <a:pt x="154936" y="0"/>
                </a:lnTo>
                <a:close/>
              </a:path>
            </a:pathLst>
          </a:custGeom>
          <a:solidFill>
            <a:srgbClr val="0F0F0F"/>
          </a:solidFill>
        </p:spPr>
        <p:txBody>
          <a:bodyPr wrap="square" lIns="0" tIns="0" rIns="0" bIns="0" rtlCol="0"/>
          <a:lstStyle/>
          <a:p>
            <a:endParaRPr sz="1634">
              <a:latin typeface="Bell MT" panose="02020503060305020303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92880" y="385481"/>
            <a:ext cx="52394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spc="-5" dirty="0">
                <a:latin typeface="Bell MT" panose="02020503060305020303" pitchFamily="18" charset="0"/>
              </a:rPr>
              <a:t>Lymph</a:t>
            </a:r>
            <a:r>
              <a:rPr lang="en-GB" sz="4400" spc="-68" dirty="0">
                <a:latin typeface="Bell MT" panose="02020503060305020303" pitchFamily="18" charset="0"/>
              </a:rPr>
              <a:t> </a:t>
            </a:r>
            <a:r>
              <a:rPr lang="en-GB" sz="4400" spc="14" dirty="0">
                <a:latin typeface="Bell MT" panose="02020503060305020303" pitchFamily="18" charset="0"/>
              </a:rPr>
              <a:t>Node</a:t>
            </a:r>
            <a:endParaRPr lang="en-GB" sz="4400" dirty="0">
              <a:latin typeface="Bell MT" panose="02020503060305020303" pitchFamily="18" charset="0"/>
            </a:endParaRPr>
          </a:p>
        </p:txBody>
      </p:sp>
      <p:sp>
        <p:nvSpPr>
          <p:cNvPr id="23" name="Arrow: Down 22"/>
          <p:cNvSpPr/>
          <p:nvPr/>
        </p:nvSpPr>
        <p:spPr>
          <a:xfrm rot="270247">
            <a:off x="9218789" y="1070414"/>
            <a:ext cx="144524" cy="563743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8917314" y="745340"/>
            <a:ext cx="1255453" cy="370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Capsule </a:t>
            </a:r>
          </a:p>
        </p:txBody>
      </p:sp>
      <p:sp>
        <p:nvSpPr>
          <p:cNvPr id="25" name="Arrow: Down 24"/>
          <p:cNvSpPr/>
          <p:nvPr/>
        </p:nvSpPr>
        <p:spPr>
          <a:xfrm rot="5400000">
            <a:off x="9858258" y="1987118"/>
            <a:ext cx="177744" cy="112380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10592110" y="2364355"/>
            <a:ext cx="711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Septa</a:t>
            </a:r>
          </a:p>
        </p:txBody>
      </p:sp>
      <p:sp>
        <p:nvSpPr>
          <p:cNvPr id="27" name="Arrow: Down 26"/>
          <p:cNvSpPr/>
          <p:nvPr/>
        </p:nvSpPr>
        <p:spPr>
          <a:xfrm rot="1988686">
            <a:off x="9096296" y="4860320"/>
            <a:ext cx="84777" cy="571002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52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592933" y="1304161"/>
            <a:ext cx="4798594" cy="53465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>
              <a:latin typeface="Bell MT" panose="02020503060305020303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74628" y="1444006"/>
            <a:ext cx="3427846" cy="23801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7"/>
            <a:r>
              <a:rPr sz="1679" spc="5" dirty="0">
                <a:solidFill>
                  <a:srgbClr val="FF0000"/>
                </a:solidFill>
                <a:latin typeface="Bell MT" panose="02020503060305020303" pitchFamily="18" charset="0"/>
                <a:cs typeface="Century Gothic"/>
              </a:rPr>
              <a:t>Q1-</a:t>
            </a:r>
            <a:r>
              <a:rPr sz="1679" spc="-77" dirty="0">
                <a:solidFill>
                  <a:srgbClr val="FF0000"/>
                </a:solidFill>
                <a:latin typeface="Bell MT" panose="02020503060305020303" pitchFamily="18" charset="0"/>
                <a:cs typeface="Century Gothic"/>
              </a:rPr>
              <a:t> </a:t>
            </a:r>
            <a:r>
              <a:rPr sz="1679" spc="5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Identify:</a:t>
            </a:r>
            <a:endParaRPr sz="1679" dirty="0">
              <a:latin typeface="Bell MT" panose="02020503060305020303" pitchFamily="18" charset="0"/>
              <a:cs typeface="Century Gothic"/>
            </a:endParaRPr>
          </a:p>
          <a:p>
            <a:pPr>
              <a:spcBef>
                <a:spcPts val="41"/>
              </a:spcBef>
            </a:pPr>
            <a:endParaRPr sz="1724" dirty="0">
              <a:latin typeface="Bell MT" panose="02020503060305020303" pitchFamily="18" charset="0"/>
              <a:cs typeface="Times New Roman"/>
            </a:endParaRPr>
          </a:p>
          <a:p>
            <a:pPr marL="11527"/>
            <a:r>
              <a:rPr sz="1679" spc="5" dirty="0">
                <a:latin typeface="Bell MT" panose="02020503060305020303" pitchFamily="18" charset="0"/>
                <a:cs typeface="Century Gothic"/>
              </a:rPr>
              <a:t>Thymus “ Incomplete</a:t>
            </a:r>
            <a:r>
              <a:rPr sz="1679" spc="-36" dirty="0">
                <a:latin typeface="Bell MT" panose="02020503060305020303" pitchFamily="18" charset="0"/>
                <a:cs typeface="Century Gothic"/>
              </a:rPr>
              <a:t> </a:t>
            </a:r>
            <a:r>
              <a:rPr sz="1679" spc="5" dirty="0">
                <a:latin typeface="Bell MT" panose="02020503060305020303" pitchFamily="18" charset="0"/>
                <a:cs typeface="Century Gothic"/>
              </a:rPr>
              <a:t>septum”</a:t>
            </a:r>
            <a:endParaRPr sz="1679" dirty="0">
              <a:latin typeface="Bell MT" panose="02020503060305020303" pitchFamily="18" charset="0"/>
              <a:cs typeface="Century Gothic"/>
            </a:endParaRPr>
          </a:p>
          <a:p>
            <a:pPr>
              <a:lnSpc>
                <a:spcPct val="100000"/>
              </a:lnSpc>
            </a:pPr>
            <a:endParaRPr sz="1724" dirty="0">
              <a:latin typeface="Bell MT" panose="02020503060305020303" pitchFamily="18" charset="0"/>
              <a:cs typeface="Times New Roman"/>
            </a:endParaRPr>
          </a:p>
          <a:p>
            <a:pPr>
              <a:spcBef>
                <a:spcPts val="18"/>
              </a:spcBef>
            </a:pPr>
            <a:endParaRPr sz="1815" dirty="0">
              <a:latin typeface="Bell MT" panose="02020503060305020303" pitchFamily="18" charset="0"/>
              <a:cs typeface="Times New Roman"/>
            </a:endParaRPr>
          </a:p>
          <a:p>
            <a:pPr marL="11527">
              <a:spcBef>
                <a:spcPts val="5"/>
              </a:spcBef>
            </a:pPr>
            <a:r>
              <a:rPr sz="1679" spc="5" dirty="0">
                <a:solidFill>
                  <a:srgbClr val="FF0000"/>
                </a:solidFill>
                <a:latin typeface="Bell MT" panose="02020503060305020303" pitchFamily="18" charset="0"/>
                <a:cs typeface="Century Gothic"/>
              </a:rPr>
              <a:t>Q2- </a:t>
            </a:r>
            <a:r>
              <a:rPr sz="1679" spc="5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Location of</a:t>
            </a:r>
            <a:r>
              <a:rPr sz="1679" spc="-73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 </a:t>
            </a:r>
            <a:r>
              <a:rPr sz="1679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:</a:t>
            </a:r>
            <a:endParaRPr sz="1679" dirty="0">
              <a:latin typeface="Bell MT" panose="02020503060305020303" pitchFamily="18" charset="0"/>
              <a:cs typeface="Century Gothic"/>
            </a:endParaRPr>
          </a:p>
          <a:p>
            <a:pPr>
              <a:spcBef>
                <a:spcPts val="41"/>
              </a:spcBef>
            </a:pPr>
            <a:endParaRPr sz="1724" dirty="0">
              <a:latin typeface="Bell MT" panose="02020503060305020303" pitchFamily="18" charset="0"/>
              <a:cs typeface="Times New Roman"/>
            </a:endParaRPr>
          </a:p>
          <a:p>
            <a:pPr marL="279518" indent="-267992">
              <a:buFont typeface="Arial"/>
              <a:buChar char="•"/>
              <a:tabLst>
                <a:tab pos="279518" algn="l"/>
                <a:tab pos="280094" algn="l"/>
              </a:tabLst>
            </a:pPr>
            <a:r>
              <a:rPr sz="1679" spc="5" dirty="0">
                <a:latin typeface="Bell MT" panose="02020503060305020303" pitchFamily="18" charset="0"/>
                <a:cs typeface="Century Gothic"/>
              </a:rPr>
              <a:t>Cortex</a:t>
            </a:r>
            <a:endParaRPr sz="1679" dirty="0">
              <a:latin typeface="Bell MT" panose="02020503060305020303" pitchFamily="18" charset="0"/>
              <a:cs typeface="Century Gothic"/>
            </a:endParaRPr>
          </a:p>
          <a:p>
            <a:pPr marL="279518" indent="-267992">
              <a:spcBef>
                <a:spcPts val="50"/>
              </a:spcBef>
              <a:buFont typeface="Arial"/>
              <a:buChar char="•"/>
              <a:tabLst>
                <a:tab pos="279518" algn="l"/>
                <a:tab pos="280094" algn="l"/>
              </a:tabLst>
            </a:pPr>
            <a:r>
              <a:rPr sz="1679" spc="5" dirty="0">
                <a:latin typeface="Bell MT" panose="02020503060305020303" pitchFamily="18" charset="0"/>
                <a:cs typeface="Century Gothic"/>
              </a:rPr>
              <a:t>Medulla </a:t>
            </a:r>
            <a:r>
              <a:rPr sz="1679" b="1" spc="5" dirty="0">
                <a:latin typeface="Bell MT" panose="02020503060305020303" pitchFamily="18" charset="0"/>
                <a:cs typeface="Century Gothic"/>
              </a:rPr>
              <a:t>(</a:t>
            </a:r>
            <a:r>
              <a:rPr sz="1679" b="1" u="heavy" spc="5" dirty="0">
                <a:latin typeface="Bell MT" panose="02020503060305020303" pitchFamily="18" charset="0"/>
                <a:cs typeface="Century Gothic"/>
              </a:rPr>
              <a:t>Hassall’s</a:t>
            </a:r>
            <a:r>
              <a:rPr sz="1679" b="1" u="heavy" spc="-64" dirty="0">
                <a:latin typeface="Bell MT" panose="02020503060305020303" pitchFamily="18" charset="0"/>
                <a:cs typeface="Century Gothic"/>
              </a:rPr>
              <a:t> </a:t>
            </a:r>
            <a:r>
              <a:rPr sz="1679" b="1" u="heavy" spc="5" dirty="0">
                <a:latin typeface="Bell MT" panose="02020503060305020303" pitchFamily="18" charset="0"/>
                <a:cs typeface="Century Gothic"/>
              </a:rPr>
              <a:t>corpuscles</a:t>
            </a:r>
            <a:r>
              <a:rPr sz="1679" b="1" spc="5" dirty="0">
                <a:latin typeface="Bell MT" panose="02020503060305020303" pitchFamily="18" charset="0"/>
                <a:cs typeface="Century Gothic"/>
              </a:rPr>
              <a:t>)</a:t>
            </a:r>
            <a:endParaRPr sz="1679" dirty="0">
              <a:latin typeface="Bell MT" panose="02020503060305020303" pitchFamily="18" charset="0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801624" y="2616183"/>
            <a:ext cx="874136" cy="4080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>
              <a:latin typeface="Bell MT" panose="02020503060305020303" pitchFamily="18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005060" y="2820236"/>
            <a:ext cx="609152" cy="0"/>
          </a:xfrm>
          <a:custGeom>
            <a:avLst/>
            <a:gdLst/>
            <a:ahLst/>
            <a:cxnLst/>
            <a:rect l="l" t="t" r="r" b="b"/>
            <a:pathLst>
              <a:path w="671195">
                <a:moveTo>
                  <a:pt x="670924" y="0"/>
                </a:moveTo>
                <a:lnTo>
                  <a:pt x="0" y="0"/>
                </a:lnTo>
              </a:path>
            </a:pathLst>
          </a:custGeom>
          <a:ln w="39441">
            <a:solidFill>
              <a:srgbClr val="0F0F0F"/>
            </a:solidFill>
          </a:ln>
        </p:spPr>
        <p:txBody>
          <a:bodyPr wrap="square" lIns="0" tIns="0" rIns="0" bIns="0" rtlCol="0"/>
          <a:lstStyle/>
          <a:p>
            <a:endParaRPr sz="1634">
              <a:latin typeface="Bell MT" panose="02020503060305020303" pitchFamily="18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969548" y="2739834"/>
            <a:ext cx="160788" cy="160788"/>
          </a:xfrm>
          <a:custGeom>
            <a:avLst/>
            <a:gdLst/>
            <a:ahLst/>
            <a:cxnLst/>
            <a:rect l="l" t="t" r="r" b="b"/>
            <a:pathLst>
              <a:path w="177165" h="177164">
                <a:moveTo>
                  <a:pt x="154941" y="0"/>
                </a:moveTo>
                <a:lnTo>
                  <a:pt x="147535" y="2528"/>
                </a:lnTo>
                <a:lnTo>
                  <a:pt x="0" y="88583"/>
                </a:lnTo>
                <a:lnTo>
                  <a:pt x="147535" y="174639"/>
                </a:lnTo>
                <a:lnTo>
                  <a:pt x="154941" y="177173"/>
                </a:lnTo>
                <a:lnTo>
                  <a:pt x="162483" y="176682"/>
                </a:lnTo>
                <a:lnTo>
                  <a:pt x="169292" y="173397"/>
                </a:lnTo>
                <a:lnTo>
                  <a:pt x="174498" y="167552"/>
                </a:lnTo>
                <a:lnTo>
                  <a:pt x="177026" y="160139"/>
                </a:lnTo>
                <a:lnTo>
                  <a:pt x="176534" y="152593"/>
                </a:lnTo>
                <a:lnTo>
                  <a:pt x="173249" y="145783"/>
                </a:lnTo>
                <a:lnTo>
                  <a:pt x="167398" y="140577"/>
                </a:lnTo>
                <a:lnTo>
                  <a:pt x="78282" y="88583"/>
                </a:lnTo>
                <a:lnTo>
                  <a:pt x="167398" y="36602"/>
                </a:lnTo>
                <a:lnTo>
                  <a:pt x="173249" y="31396"/>
                </a:lnTo>
                <a:lnTo>
                  <a:pt x="176534" y="24587"/>
                </a:lnTo>
                <a:lnTo>
                  <a:pt x="177026" y="17041"/>
                </a:lnTo>
                <a:lnTo>
                  <a:pt x="174498" y="9627"/>
                </a:lnTo>
                <a:lnTo>
                  <a:pt x="169292" y="3777"/>
                </a:lnTo>
                <a:lnTo>
                  <a:pt x="162483" y="491"/>
                </a:lnTo>
                <a:lnTo>
                  <a:pt x="154941" y="0"/>
                </a:lnTo>
                <a:close/>
              </a:path>
            </a:pathLst>
          </a:custGeom>
          <a:solidFill>
            <a:srgbClr val="0F0F0F"/>
          </a:solidFill>
        </p:spPr>
        <p:txBody>
          <a:bodyPr wrap="square" lIns="0" tIns="0" rIns="0" bIns="0" rtlCol="0"/>
          <a:lstStyle/>
          <a:p>
            <a:endParaRPr sz="1634">
              <a:latin typeface="Bell MT" panose="02020503060305020303" pitchFamily="18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848926" y="2186173"/>
            <a:ext cx="1336446" cy="5784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9020" marR="4611" indent="-378069">
              <a:lnSpc>
                <a:spcPct val="101000"/>
              </a:lnSpc>
            </a:pPr>
            <a:r>
              <a:rPr sz="1861" spc="9" dirty="0">
                <a:latin typeface="Bell MT" panose="02020503060305020303" pitchFamily="18" charset="0"/>
                <a:cs typeface="Arial"/>
              </a:rPr>
              <a:t>Cortex</a:t>
            </a:r>
            <a:r>
              <a:rPr sz="1861" spc="-68" dirty="0">
                <a:latin typeface="Bell MT" panose="02020503060305020303" pitchFamily="18" charset="0"/>
                <a:cs typeface="Arial"/>
              </a:rPr>
              <a:t> </a:t>
            </a:r>
            <a:r>
              <a:rPr sz="1861" spc="5" dirty="0">
                <a:latin typeface="Bell MT" panose="02020503060305020303" pitchFamily="18" charset="0"/>
                <a:cs typeface="Arial"/>
              </a:rPr>
              <a:t>(dark  area)</a:t>
            </a:r>
            <a:endParaRPr sz="1861">
              <a:latin typeface="Bell MT" panose="02020503060305020303" pitchFamily="18" charset="0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530531" y="4645920"/>
            <a:ext cx="874136" cy="4080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>
              <a:latin typeface="Bell MT" panose="02020503060305020303" pitchFamily="18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734441" y="4849845"/>
            <a:ext cx="609152" cy="0"/>
          </a:xfrm>
          <a:custGeom>
            <a:avLst/>
            <a:gdLst/>
            <a:ahLst/>
            <a:cxnLst/>
            <a:rect l="l" t="t" r="r" b="b"/>
            <a:pathLst>
              <a:path w="671195">
                <a:moveTo>
                  <a:pt x="670914" y="0"/>
                </a:moveTo>
                <a:lnTo>
                  <a:pt x="0" y="0"/>
                </a:lnTo>
              </a:path>
            </a:pathLst>
          </a:custGeom>
          <a:ln w="39441">
            <a:solidFill>
              <a:srgbClr val="0F0F0F"/>
            </a:solidFill>
          </a:ln>
        </p:spPr>
        <p:txBody>
          <a:bodyPr wrap="square" lIns="0" tIns="0" rIns="0" bIns="0" rtlCol="0"/>
          <a:lstStyle/>
          <a:p>
            <a:endParaRPr sz="1634">
              <a:latin typeface="Bell MT" panose="02020503060305020303" pitchFamily="18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698929" y="4769444"/>
            <a:ext cx="160788" cy="160788"/>
          </a:xfrm>
          <a:custGeom>
            <a:avLst/>
            <a:gdLst/>
            <a:ahLst/>
            <a:cxnLst/>
            <a:rect l="l" t="t" r="r" b="b"/>
            <a:pathLst>
              <a:path w="177165" h="177164">
                <a:moveTo>
                  <a:pt x="154936" y="0"/>
                </a:moveTo>
                <a:lnTo>
                  <a:pt x="147523" y="2528"/>
                </a:lnTo>
                <a:lnTo>
                  <a:pt x="0" y="88583"/>
                </a:lnTo>
                <a:lnTo>
                  <a:pt x="147523" y="174639"/>
                </a:lnTo>
                <a:lnTo>
                  <a:pt x="154936" y="177173"/>
                </a:lnTo>
                <a:lnTo>
                  <a:pt x="162482" y="176682"/>
                </a:lnTo>
                <a:lnTo>
                  <a:pt x="169291" y="173397"/>
                </a:lnTo>
                <a:lnTo>
                  <a:pt x="174498" y="167552"/>
                </a:lnTo>
                <a:lnTo>
                  <a:pt x="177026" y="160139"/>
                </a:lnTo>
                <a:lnTo>
                  <a:pt x="176534" y="152593"/>
                </a:lnTo>
                <a:lnTo>
                  <a:pt x="173249" y="145783"/>
                </a:lnTo>
                <a:lnTo>
                  <a:pt x="167398" y="140577"/>
                </a:lnTo>
                <a:lnTo>
                  <a:pt x="78270" y="88583"/>
                </a:lnTo>
                <a:lnTo>
                  <a:pt x="167398" y="36602"/>
                </a:lnTo>
                <a:lnTo>
                  <a:pt x="173249" y="31391"/>
                </a:lnTo>
                <a:lnTo>
                  <a:pt x="176534" y="24582"/>
                </a:lnTo>
                <a:lnTo>
                  <a:pt x="177026" y="17039"/>
                </a:lnTo>
                <a:lnTo>
                  <a:pt x="174498" y="9627"/>
                </a:lnTo>
                <a:lnTo>
                  <a:pt x="169291" y="3777"/>
                </a:lnTo>
                <a:lnTo>
                  <a:pt x="162482" y="491"/>
                </a:lnTo>
                <a:lnTo>
                  <a:pt x="154936" y="0"/>
                </a:lnTo>
                <a:close/>
              </a:path>
            </a:pathLst>
          </a:custGeom>
          <a:solidFill>
            <a:srgbClr val="0F0F0F"/>
          </a:solidFill>
        </p:spPr>
        <p:txBody>
          <a:bodyPr wrap="square" lIns="0" tIns="0" rIns="0" bIns="0" rtlCol="0"/>
          <a:lstStyle/>
          <a:p>
            <a:endParaRPr sz="1634">
              <a:latin typeface="Bell MT" panose="02020503060305020303" pitchFamily="18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723678" y="4131217"/>
            <a:ext cx="1177386" cy="5784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7" marR="4611" indent="159066">
              <a:lnSpc>
                <a:spcPct val="101000"/>
              </a:lnSpc>
            </a:pPr>
            <a:r>
              <a:rPr sz="1861" spc="9" dirty="0">
                <a:latin typeface="Bell MT" panose="02020503060305020303" pitchFamily="18" charset="0"/>
                <a:cs typeface="Arial"/>
              </a:rPr>
              <a:t>Medulla  </a:t>
            </a:r>
            <a:r>
              <a:rPr sz="1861" spc="5" dirty="0">
                <a:latin typeface="Bell MT" panose="02020503060305020303" pitchFamily="18" charset="0"/>
                <a:cs typeface="Arial"/>
              </a:rPr>
              <a:t>(pale</a:t>
            </a:r>
            <a:r>
              <a:rPr sz="1861" spc="-50" dirty="0">
                <a:latin typeface="Bell MT" panose="02020503060305020303" pitchFamily="18" charset="0"/>
                <a:cs typeface="Arial"/>
              </a:rPr>
              <a:t> </a:t>
            </a:r>
            <a:r>
              <a:rPr sz="1861" spc="5" dirty="0">
                <a:latin typeface="Bell MT" panose="02020503060305020303" pitchFamily="18" charset="0"/>
                <a:cs typeface="Arial"/>
              </a:rPr>
              <a:t>area)</a:t>
            </a:r>
            <a:endParaRPr sz="1861">
              <a:latin typeface="Bell MT" panose="02020503060305020303" pitchFamily="18" charset="0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34720" y="3824145"/>
            <a:ext cx="4552266" cy="2826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>
              <a:latin typeface="Bell MT" panose="020205030603050203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14880" y="162560"/>
            <a:ext cx="8981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spc="9" dirty="0">
                <a:latin typeface="Bell MT" panose="02020503060305020303" pitchFamily="18" charset="0"/>
              </a:rPr>
              <a:t>Thymus</a:t>
            </a:r>
            <a:endParaRPr lang="en-GB" sz="4800" dirty="0">
              <a:latin typeface="Bell MT" panose="02020503060305020303" pitchFamily="18" charset="0"/>
            </a:endParaRPr>
          </a:p>
        </p:txBody>
      </p:sp>
      <p:sp>
        <p:nvSpPr>
          <p:cNvPr id="2" name="Arrow: Down 1"/>
          <p:cNvSpPr/>
          <p:nvPr/>
        </p:nvSpPr>
        <p:spPr>
          <a:xfrm rot="1734487" flipH="1">
            <a:off x="3044098" y="3750504"/>
            <a:ext cx="88558" cy="152556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0930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690559" y="1295401"/>
            <a:ext cx="4700969" cy="53553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>
              <a:latin typeface="Bell MT" panose="02020503060305020303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74627" y="1339891"/>
            <a:ext cx="3327293" cy="782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7"/>
            <a:r>
              <a:rPr sz="1679" spc="5" dirty="0">
                <a:solidFill>
                  <a:srgbClr val="FF0000"/>
                </a:solidFill>
                <a:latin typeface="Bell MT" panose="02020503060305020303" pitchFamily="18" charset="0"/>
                <a:cs typeface="Century Gothic"/>
              </a:rPr>
              <a:t>Q1-</a:t>
            </a:r>
            <a:r>
              <a:rPr sz="1679" spc="-77" dirty="0">
                <a:solidFill>
                  <a:srgbClr val="FF0000"/>
                </a:solidFill>
                <a:latin typeface="Bell MT" panose="02020503060305020303" pitchFamily="18" charset="0"/>
                <a:cs typeface="Century Gothic"/>
              </a:rPr>
              <a:t> </a:t>
            </a:r>
            <a:r>
              <a:rPr sz="1679" spc="5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Identify:</a:t>
            </a:r>
            <a:endParaRPr sz="1679" dirty="0">
              <a:latin typeface="Bell MT" panose="02020503060305020303" pitchFamily="18" charset="0"/>
              <a:cs typeface="Century Gothic"/>
            </a:endParaRPr>
          </a:p>
          <a:p>
            <a:pPr>
              <a:spcBef>
                <a:spcPts val="41"/>
              </a:spcBef>
            </a:pPr>
            <a:endParaRPr sz="1724" dirty="0">
              <a:latin typeface="Bell MT" panose="02020503060305020303" pitchFamily="18" charset="0"/>
              <a:cs typeface="Times New Roman"/>
            </a:endParaRPr>
          </a:p>
          <a:p>
            <a:pPr marL="11527"/>
            <a:r>
              <a:rPr sz="1679" spc="5" dirty="0">
                <a:latin typeface="Bell MT" panose="02020503060305020303" pitchFamily="18" charset="0"/>
                <a:cs typeface="Century Gothic"/>
              </a:rPr>
              <a:t>Palatine</a:t>
            </a:r>
            <a:r>
              <a:rPr sz="1679" spc="-18" dirty="0">
                <a:latin typeface="Bell MT" panose="02020503060305020303" pitchFamily="18" charset="0"/>
                <a:cs typeface="Century Gothic"/>
              </a:rPr>
              <a:t> </a:t>
            </a:r>
            <a:r>
              <a:rPr sz="1679" spc="-14" dirty="0">
                <a:latin typeface="Bell MT" panose="02020503060305020303" pitchFamily="18" charset="0"/>
                <a:cs typeface="Century Gothic"/>
              </a:rPr>
              <a:t>Tonsil</a:t>
            </a:r>
            <a:r>
              <a:rPr lang="en-GB" sz="1679" spc="-14" dirty="0">
                <a:latin typeface="Bell MT" panose="02020503060305020303" pitchFamily="18" charset="0"/>
                <a:cs typeface="Century Gothic"/>
              </a:rPr>
              <a:t> ( incomplete capsule )</a:t>
            </a:r>
            <a:endParaRPr sz="1679" dirty="0">
              <a:latin typeface="Bell MT" panose="02020503060305020303" pitchFamily="18" charset="0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74628" y="2891056"/>
            <a:ext cx="3743085" cy="2584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7"/>
            <a:r>
              <a:rPr sz="1679" spc="5" dirty="0">
                <a:solidFill>
                  <a:srgbClr val="FF0000"/>
                </a:solidFill>
                <a:latin typeface="Bell MT" panose="02020503060305020303" pitchFamily="18" charset="0"/>
                <a:cs typeface="Century Gothic"/>
              </a:rPr>
              <a:t>Q2- </a:t>
            </a:r>
            <a:r>
              <a:rPr sz="1679" spc="5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What </a:t>
            </a:r>
            <a:r>
              <a:rPr sz="1679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is </a:t>
            </a:r>
            <a:r>
              <a:rPr sz="1679" spc="5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the type of epithelium</a:t>
            </a:r>
            <a:r>
              <a:rPr sz="1679" spc="-50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 </a:t>
            </a:r>
            <a:r>
              <a:rPr sz="1679" spc="5" dirty="0">
                <a:solidFill>
                  <a:srgbClr val="1F497D"/>
                </a:solidFill>
                <a:latin typeface="Bell MT" panose="02020503060305020303" pitchFamily="18" charset="0"/>
                <a:cs typeface="Century Gothic"/>
              </a:rPr>
              <a:t>?</a:t>
            </a:r>
            <a:endParaRPr sz="1679">
              <a:latin typeface="Bell MT" panose="02020503060305020303" pitchFamily="18" charset="0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74628" y="3404137"/>
            <a:ext cx="3468765" cy="2584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7"/>
            <a:r>
              <a:rPr sz="1679" spc="5" dirty="0">
                <a:latin typeface="Bell MT" panose="02020503060305020303" pitchFamily="18" charset="0"/>
                <a:cs typeface="Century Gothic"/>
              </a:rPr>
              <a:t>Stratified squamous</a:t>
            </a:r>
            <a:r>
              <a:rPr sz="1679" spc="-27" dirty="0">
                <a:latin typeface="Bell MT" panose="02020503060305020303" pitchFamily="18" charset="0"/>
                <a:cs typeface="Century Gothic"/>
              </a:rPr>
              <a:t> </a:t>
            </a:r>
            <a:r>
              <a:rPr sz="1679" spc="5" dirty="0">
                <a:latin typeface="Bell MT" panose="02020503060305020303" pitchFamily="18" charset="0"/>
                <a:cs typeface="Century Gothic"/>
              </a:rPr>
              <a:t>epithelium</a:t>
            </a:r>
            <a:endParaRPr sz="1679" dirty="0">
              <a:latin typeface="Bell MT" panose="02020503060305020303" pitchFamily="18" charset="0"/>
              <a:cs typeface="Century Goth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814343" y="3902685"/>
            <a:ext cx="3740295" cy="27480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>
              <a:latin typeface="Bell MT" panose="02020503060305020303" pitchFamily="18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022924" y="3769019"/>
            <a:ext cx="1009682" cy="4080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>
              <a:latin typeface="Bell MT" panose="02020503060305020303" pitchFamily="18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227026" y="3973076"/>
            <a:ext cx="744582" cy="0"/>
          </a:xfrm>
          <a:custGeom>
            <a:avLst/>
            <a:gdLst/>
            <a:ahLst/>
            <a:cxnLst/>
            <a:rect l="l" t="t" r="r" b="b"/>
            <a:pathLst>
              <a:path w="820420">
                <a:moveTo>
                  <a:pt x="820010" y="0"/>
                </a:moveTo>
                <a:lnTo>
                  <a:pt x="0" y="0"/>
                </a:lnTo>
              </a:path>
            </a:pathLst>
          </a:custGeom>
          <a:ln w="39441">
            <a:solidFill>
              <a:srgbClr val="0F0F0F"/>
            </a:solidFill>
          </a:ln>
        </p:spPr>
        <p:txBody>
          <a:bodyPr wrap="square" lIns="0" tIns="0" rIns="0" bIns="0" rtlCol="0"/>
          <a:lstStyle/>
          <a:p>
            <a:endParaRPr sz="1634">
              <a:latin typeface="Bell MT" panose="02020503060305020303" pitchFamily="18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191506" y="3892680"/>
            <a:ext cx="160788" cy="160788"/>
          </a:xfrm>
          <a:custGeom>
            <a:avLst/>
            <a:gdLst/>
            <a:ahLst/>
            <a:cxnLst/>
            <a:rect l="l" t="t" r="r" b="b"/>
            <a:pathLst>
              <a:path w="177165" h="177164">
                <a:moveTo>
                  <a:pt x="154949" y="0"/>
                </a:moveTo>
                <a:lnTo>
                  <a:pt x="147535" y="2528"/>
                </a:lnTo>
                <a:lnTo>
                  <a:pt x="0" y="88583"/>
                </a:lnTo>
                <a:lnTo>
                  <a:pt x="147535" y="174639"/>
                </a:lnTo>
                <a:lnTo>
                  <a:pt x="154949" y="177173"/>
                </a:lnTo>
                <a:lnTo>
                  <a:pt x="162494" y="176682"/>
                </a:lnTo>
                <a:lnTo>
                  <a:pt x="169304" y="173397"/>
                </a:lnTo>
                <a:lnTo>
                  <a:pt x="174510" y="167552"/>
                </a:lnTo>
                <a:lnTo>
                  <a:pt x="177039" y="160139"/>
                </a:lnTo>
                <a:lnTo>
                  <a:pt x="176547" y="152593"/>
                </a:lnTo>
                <a:lnTo>
                  <a:pt x="173262" y="145783"/>
                </a:lnTo>
                <a:lnTo>
                  <a:pt x="167411" y="140577"/>
                </a:lnTo>
                <a:lnTo>
                  <a:pt x="78282" y="88583"/>
                </a:lnTo>
                <a:lnTo>
                  <a:pt x="167411" y="36602"/>
                </a:lnTo>
                <a:lnTo>
                  <a:pt x="173262" y="31391"/>
                </a:lnTo>
                <a:lnTo>
                  <a:pt x="176547" y="24582"/>
                </a:lnTo>
                <a:lnTo>
                  <a:pt x="177039" y="17039"/>
                </a:lnTo>
                <a:lnTo>
                  <a:pt x="174510" y="9627"/>
                </a:lnTo>
                <a:lnTo>
                  <a:pt x="169304" y="3777"/>
                </a:lnTo>
                <a:lnTo>
                  <a:pt x="162494" y="491"/>
                </a:lnTo>
                <a:lnTo>
                  <a:pt x="154949" y="0"/>
                </a:lnTo>
                <a:close/>
              </a:path>
            </a:pathLst>
          </a:custGeom>
          <a:solidFill>
            <a:srgbClr val="0F0F0F"/>
          </a:solidFill>
        </p:spPr>
        <p:txBody>
          <a:bodyPr wrap="square" lIns="0" tIns="0" rIns="0" bIns="0" rtlCol="0"/>
          <a:lstStyle/>
          <a:p>
            <a:endParaRPr sz="1634">
              <a:latin typeface="Bell MT" panose="02020503060305020303" pitchFamily="18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651555" y="4781466"/>
            <a:ext cx="1009682" cy="4073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>
              <a:latin typeface="Bell MT" panose="02020503060305020303" pitchFamily="18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713112" y="4985147"/>
            <a:ext cx="744582" cy="0"/>
          </a:xfrm>
          <a:custGeom>
            <a:avLst/>
            <a:gdLst/>
            <a:ahLst/>
            <a:cxnLst/>
            <a:rect l="l" t="t" r="r" b="b"/>
            <a:pathLst>
              <a:path w="820419">
                <a:moveTo>
                  <a:pt x="0" y="0"/>
                </a:moveTo>
                <a:lnTo>
                  <a:pt x="820010" y="0"/>
                </a:lnTo>
              </a:path>
            </a:pathLst>
          </a:custGeom>
          <a:ln w="39441">
            <a:solidFill>
              <a:srgbClr val="0F0F0F"/>
            </a:solidFill>
          </a:ln>
        </p:spPr>
        <p:txBody>
          <a:bodyPr wrap="square" lIns="0" tIns="0" rIns="0" bIns="0" rtlCol="0"/>
          <a:lstStyle/>
          <a:p>
            <a:endParaRPr sz="1634">
              <a:latin typeface="Bell MT" panose="02020503060305020303" pitchFamily="18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332179" y="4904747"/>
            <a:ext cx="160788" cy="161365"/>
          </a:xfrm>
          <a:custGeom>
            <a:avLst/>
            <a:gdLst/>
            <a:ahLst/>
            <a:cxnLst/>
            <a:rect l="l" t="t" r="r" b="b"/>
            <a:pathLst>
              <a:path w="177164" h="177800">
                <a:moveTo>
                  <a:pt x="22084" y="0"/>
                </a:moveTo>
                <a:lnTo>
                  <a:pt x="14542" y="491"/>
                </a:lnTo>
                <a:lnTo>
                  <a:pt x="7734" y="3777"/>
                </a:lnTo>
                <a:lnTo>
                  <a:pt x="2528" y="9627"/>
                </a:lnTo>
                <a:lnTo>
                  <a:pt x="0" y="17041"/>
                </a:lnTo>
                <a:lnTo>
                  <a:pt x="491" y="24587"/>
                </a:lnTo>
                <a:lnTo>
                  <a:pt x="3777" y="31396"/>
                </a:lnTo>
                <a:lnTo>
                  <a:pt x="9627" y="36602"/>
                </a:lnTo>
                <a:lnTo>
                  <a:pt x="98756" y="88583"/>
                </a:lnTo>
                <a:lnTo>
                  <a:pt x="9627" y="140577"/>
                </a:lnTo>
                <a:lnTo>
                  <a:pt x="3777" y="145783"/>
                </a:lnTo>
                <a:lnTo>
                  <a:pt x="491" y="152593"/>
                </a:lnTo>
                <a:lnTo>
                  <a:pt x="0" y="160139"/>
                </a:lnTo>
                <a:lnTo>
                  <a:pt x="2528" y="167552"/>
                </a:lnTo>
                <a:lnTo>
                  <a:pt x="7734" y="173403"/>
                </a:lnTo>
                <a:lnTo>
                  <a:pt x="14542" y="176688"/>
                </a:lnTo>
                <a:lnTo>
                  <a:pt x="22084" y="177180"/>
                </a:lnTo>
                <a:lnTo>
                  <a:pt x="29490" y="174651"/>
                </a:lnTo>
                <a:lnTo>
                  <a:pt x="177026" y="88583"/>
                </a:lnTo>
                <a:lnTo>
                  <a:pt x="29490" y="2528"/>
                </a:lnTo>
                <a:lnTo>
                  <a:pt x="22084" y="0"/>
                </a:lnTo>
                <a:close/>
              </a:path>
            </a:pathLst>
          </a:custGeom>
          <a:solidFill>
            <a:srgbClr val="0F0F0F"/>
          </a:solidFill>
        </p:spPr>
        <p:txBody>
          <a:bodyPr wrap="square" lIns="0" tIns="0" rIns="0" bIns="0" rtlCol="0"/>
          <a:lstStyle/>
          <a:p>
            <a:endParaRPr sz="1634">
              <a:latin typeface="Bell MT" panose="02020503060305020303" pitchFamily="18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441148" y="3542075"/>
            <a:ext cx="846012" cy="286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7"/>
            <a:r>
              <a:rPr sz="1861" b="1" spc="5" dirty="0">
                <a:latin typeface="Bell MT" panose="02020503060305020303" pitchFamily="18" charset="0"/>
                <a:cs typeface="Arial"/>
              </a:rPr>
              <a:t>Follicle</a:t>
            </a:r>
            <a:endParaRPr sz="1861">
              <a:latin typeface="Bell MT" panose="02020503060305020303" pitchFamily="18" charset="0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665029" y="4556886"/>
            <a:ext cx="846012" cy="286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7"/>
            <a:r>
              <a:rPr sz="1861" b="1" spc="5" dirty="0">
                <a:latin typeface="Bell MT" panose="02020503060305020303" pitchFamily="18" charset="0"/>
                <a:cs typeface="Arial"/>
              </a:rPr>
              <a:t>Follicle</a:t>
            </a:r>
            <a:endParaRPr sz="1861">
              <a:latin typeface="Bell MT" panose="02020503060305020303" pitchFamily="18" charset="0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74160" y="0"/>
            <a:ext cx="543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spc="9" dirty="0">
                <a:latin typeface="Bell MT" panose="02020503060305020303" pitchFamily="18" charset="0"/>
              </a:rPr>
              <a:t>Palatine</a:t>
            </a:r>
            <a:r>
              <a:rPr lang="en-GB" sz="5400" spc="-73" dirty="0">
                <a:latin typeface="Bell MT" panose="02020503060305020303" pitchFamily="18" charset="0"/>
              </a:rPr>
              <a:t> </a:t>
            </a:r>
            <a:r>
              <a:rPr lang="en-GB" sz="5400" spc="-18" dirty="0">
                <a:latin typeface="Bell MT" panose="02020503060305020303" pitchFamily="18" charset="0"/>
              </a:rPr>
              <a:t>Tonsil</a:t>
            </a:r>
            <a:endParaRPr lang="en-GB" sz="5400" dirty="0">
              <a:latin typeface="Bell MT" panose="02020503060305020303" pitchFamily="18" charset="0"/>
            </a:endParaRPr>
          </a:p>
        </p:txBody>
      </p:sp>
      <p:sp>
        <p:nvSpPr>
          <p:cNvPr id="2" name="Arrow: Down 1"/>
          <p:cNvSpPr/>
          <p:nvPr/>
        </p:nvSpPr>
        <p:spPr>
          <a:xfrm rot="3660487">
            <a:off x="6919131" y="2078868"/>
            <a:ext cx="81127" cy="130143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7583069" y="2049472"/>
            <a:ext cx="908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Crypt</a:t>
            </a:r>
          </a:p>
        </p:txBody>
      </p:sp>
    </p:spTree>
    <p:extLst>
      <p:ext uri="{BB962C8B-B14F-4D97-AF65-F5344CB8AC3E}">
        <p14:creationId xmlns:p14="http://schemas.microsoft.com/office/powerpoint/2010/main" val="19388353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BA3F4"/>
            </a:gs>
            <a:gs pos="23000">
              <a:srgbClr val="4598E4"/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039696" y="323129"/>
            <a:ext cx="3839569" cy="50210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/>
            </a:glow>
            <a:outerShdw blurRad="152400" dist="635000" dir="5400000" sx="90000" sy="-19000" rotWithShape="0">
              <a:prstClr val="black">
                <a:alpha val="15000"/>
              </a:prstClr>
            </a:outerShdw>
          </a:effectLst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8" t="37287" r="-352" b="33474"/>
          <a:stretch/>
        </p:blipFill>
        <p:spPr>
          <a:xfrm>
            <a:off x="8039696" y="462582"/>
            <a:ext cx="3600790" cy="3501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440" y="3852437"/>
            <a:ext cx="1827358" cy="14802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 t="6425" r="55775" b="66127"/>
          <a:stretch/>
        </p:blipFill>
        <p:spPr>
          <a:xfrm>
            <a:off x="7970347" y="4309424"/>
            <a:ext cx="1869744" cy="9033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3035" y="462582"/>
            <a:ext cx="62035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i="1" dirty="0">
                <a:solidFill>
                  <a:schemeClr val="bg1"/>
                </a:solidFill>
                <a:ea typeface="Athelas" charset="0"/>
                <a:cs typeface="Athelas" charset="0"/>
              </a:rPr>
              <a:t>THANK YOU 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3387" y="1678298"/>
            <a:ext cx="3854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</a:rPr>
              <a:t>Histology team members 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3387" y="2117048"/>
            <a:ext cx="3765177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Rana</a:t>
            </a: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 </a:t>
            </a:r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Barasain</a:t>
            </a: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 </a:t>
            </a:r>
          </a:p>
          <a:p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Reema</a:t>
            </a: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 </a:t>
            </a:r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AlBarrak</a:t>
            </a: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ea typeface="Georgia" charset="0"/>
              <a:cs typeface="Georgia" charset="0"/>
            </a:endParaRPr>
          </a:p>
          <a:p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Shahad</a:t>
            </a: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 AL </a:t>
            </a:r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Anzan</a:t>
            </a: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ea typeface="Georgia" charset="0"/>
              <a:cs typeface="Georgia" charset="0"/>
            </a:endParaRPr>
          </a:p>
          <a:p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Doaa</a:t>
            </a: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 </a:t>
            </a:r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Walid</a:t>
            </a: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 </a:t>
            </a:r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Abdulatif</a:t>
            </a: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ea typeface="Georgia" charset="0"/>
              <a:cs typeface="Georgia" charset="0"/>
            </a:endParaRPr>
          </a:p>
          <a:p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Ghadah</a:t>
            </a: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 Al </a:t>
            </a:r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Muhanna</a:t>
            </a: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ea typeface="Georgia" charset="0"/>
              <a:cs typeface="Georgia" charset="0"/>
            </a:endParaRPr>
          </a:p>
          <a:p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Amal</a:t>
            </a: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 Al </a:t>
            </a:r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Qarni</a:t>
            </a: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ea typeface="Georgia" charset="0"/>
              <a:cs typeface="Georgia" charset="0"/>
            </a:endParaRPr>
          </a:p>
          <a:p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Wateen</a:t>
            </a: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 Al </a:t>
            </a:r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Hamoud</a:t>
            </a: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ea typeface="Georgia" charset="0"/>
              <a:cs typeface="Georgia" charset="0"/>
            </a:endParaRPr>
          </a:p>
          <a:p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Weam</a:t>
            </a: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 </a:t>
            </a:r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Babaier</a:t>
            </a: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ea typeface="Georgia" charset="0"/>
              <a:cs typeface="Georgia" charset="0"/>
            </a:endParaRPr>
          </a:p>
          <a:p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Ahmed </a:t>
            </a:r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Badahdah</a:t>
            </a: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ea typeface="Georgia" charset="0"/>
              <a:cs typeface="Georgia" charset="0"/>
            </a:endParaRPr>
          </a:p>
          <a:p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Mutasem</a:t>
            </a: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 </a:t>
            </a:r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Alhasani</a:t>
            </a: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ea typeface="Georgia" charset="0"/>
              <a:cs typeface="Georgia" charset="0"/>
            </a:endParaRPr>
          </a:p>
          <a:p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Nassir </a:t>
            </a:r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Abodjain</a:t>
            </a: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ea typeface="Georgia" charset="0"/>
              <a:cs typeface="Georgia" charset="0"/>
            </a:endParaRPr>
          </a:p>
          <a:p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Nawaf</a:t>
            </a: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 </a:t>
            </a:r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Aldarweesh</a:t>
            </a: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ea typeface="Georgia" charset="0"/>
              <a:cs typeface="Georgia" charset="0"/>
            </a:endParaRPr>
          </a:p>
          <a:p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Mohammed </a:t>
            </a:r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Khojah</a:t>
            </a: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 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306717" y="1678298"/>
            <a:ext cx="3155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</a:rPr>
              <a:t>Team Leaders 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29696" y="2117047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Reema</a:t>
            </a: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AlOtaibi</a:t>
            </a: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Faisal </a:t>
            </a:r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AlRabaii</a:t>
            </a: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29696" y="3097906"/>
            <a:ext cx="43103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Contact us on </a:t>
            </a:r>
            <a:r>
              <a:rPr lang="en-US" sz="2000" u="sng" dirty="0">
                <a:solidFill>
                  <a:schemeClr val="bg1"/>
                </a:solidFill>
              </a:rPr>
              <a:t>HistologyTeam436@gmail.com</a:t>
            </a:r>
          </a:p>
        </p:txBody>
      </p:sp>
    </p:spTree>
    <p:extLst>
      <p:ext uri="{BB962C8B-B14F-4D97-AF65-F5344CB8AC3E}">
        <p14:creationId xmlns:p14="http://schemas.microsoft.com/office/powerpoint/2010/main" val="578610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69642" y="193026"/>
            <a:ext cx="10515600" cy="1329082"/>
          </a:xfrm>
          <a:prstGeom prst="rect">
            <a:avLst/>
          </a:prstGeom>
        </p:spPr>
        <p:txBody>
          <a:bodyPr vert="horz" wrap="square" lIns="0" tIns="218948" rIns="0" bIns="0" rtlCol="0">
            <a:spAutoFit/>
          </a:bodyPr>
          <a:lstStyle/>
          <a:p>
            <a:pPr marL="2263775">
              <a:lnSpc>
                <a:spcPct val="100000"/>
              </a:lnSpc>
            </a:pPr>
            <a:r>
              <a:rPr sz="7200" b="1" spc="-275" dirty="0">
                <a:solidFill>
                  <a:srgbClr val="1D1B1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Nucleus</a:t>
            </a:r>
            <a:endParaRPr sz="7200" b="1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51703" y="2484119"/>
            <a:ext cx="5939028" cy="3669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83452" y="2816351"/>
            <a:ext cx="4352544" cy="31714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2417" y="281940"/>
            <a:ext cx="5209285" cy="63023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0660">
              <a:lnSpc>
                <a:spcPct val="100000"/>
              </a:lnSpc>
              <a:spcBef>
                <a:spcPts val="2915"/>
              </a:spcBef>
            </a:pPr>
            <a:r>
              <a:rPr spc="-5" dirty="0">
                <a:solidFill>
                  <a:srgbClr val="FF0000"/>
                </a:solidFill>
                <a:latin typeface="Bell MT" panose="02020503060305020303" pitchFamily="18" charset="0"/>
                <a:cs typeface="Calibri"/>
              </a:rPr>
              <a:t>Q1</a:t>
            </a:r>
            <a:r>
              <a:rPr spc="-5" dirty="0">
                <a:latin typeface="Bell MT" panose="02020503060305020303" pitchFamily="18" charset="0"/>
                <a:cs typeface="Calibri"/>
              </a:rPr>
              <a:t>- </a:t>
            </a:r>
            <a:r>
              <a:rPr spc="-5" dirty="0">
                <a:solidFill>
                  <a:srgbClr val="6F2F9F"/>
                </a:solidFill>
                <a:latin typeface="Bell MT" panose="02020503060305020303" pitchFamily="18" charset="0"/>
                <a:cs typeface="Calibri"/>
              </a:rPr>
              <a:t>Identify</a:t>
            </a:r>
            <a:r>
              <a:rPr lang="en-US" spc="-60" dirty="0">
                <a:solidFill>
                  <a:srgbClr val="6F2F9F"/>
                </a:solidFill>
                <a:latin typeface="Bell MT" panose="02020503060305020303" pitchFamily="18" charset="0"/>
                <a:cs typeface="Calibri"/>
              </a:rPr>
              <a:t> : </a:t>
            </a:r>
            <a:r>
              <a:rPr lang="en-US" dirty="0">
                <a:latin typeface="Bell MT" panose="02020503060305020303" pitchFamily="18" charset="0"/>
                <a:cs typeface="Calibri"/>
              </a:rPr>
              <a:t> </a:t>
            </a:r>
            <a:r>
              <a:rPr spc="-5" dirty="0">
                <a:solidFill>
                  <a:srgbClr val="31314B"/>
                </a:solidFill>
                <a:latin typeface="Bell MT" panose="02020503060305020303" pitchFamily="18" charset="0"/>
                <a:cs typeface="Calibri"/>
              </a:rPr>
              <a:t>Nucleus</a:t>
            </a:r>
            <a:endParaRPr lang="en-GB" spc="-5" dirty="0">
              <a:solidFill>
                <a:srgbClr val="31314B"/>
              </a:solidFill>
              <a:latin typeface="Bell MT" panose="02020503060305020303" pitchFamily="18" charset="0"/>
              <a:cs typeface="Calibri"/>
            </a:endParaRPr>
          </a:p>
          <a:p>
            <a:pPr marL="200660">
              <a:lnSpc>
                <a:spcPct val="100000"/>
              </a:lnSpc>
              <a:spcBef>
                <a:spcPts val="2915"/>
              </a:spcBef>
            </a:pPr>
            <a:endParaRPr dirty="0">
              <a:latin typeface="Bell MT" panose="02020503060305020303" pitchFamily="18" charset="0"/>
              <a:cs typeface="Calibri"/>
            </a:endParaRPr>
          </a:p>
          <a:p>
            <a:pPr marL="200660">
              <a:lnSpc>
                <a:spcPct val="100000"/>
              </a:lnSpc>
            </a:pPr>
            <a:r>
              <a:rPr spc="-5" dirty="0">
                <a:solidFill>
                  <a:srgbClr val="FF0000"/>
                </a:solidFill>
                <a:latin typeface="Bell MT" panose="02020503060305020303" pitchFamily="18" charset="0"/>
                <a:cs typeface="Calibri"/>
              </a:rPr>
              <a:t>Q2</a:t>
            </a:r>
            <a:r>
              <a:rPr spc="-5" dirty="0">
                <a:latin typeface="Bell MT" panose="02020503060305020303" pitchFamily="18" charset="0"/>
                <a:cs typeface="Calibri"/>
              </a:rPr>
              <a:t>- </a:t>
            </a:r>
            <a:r>
              <a:rPr spc="-5" dirty="0">
                <a:solidFill>
                  <a:srgbClr val="6F2F9F"/>
                </a:solidFill>
                <a:latin typeface="Bell MT" panose="02020503060305020303" pitchFamily="18" charset="0"/>
                <a:cs typeface="Calibri"/>
              </a:rPr>
              <a:t>Location of</a:t>
            </a:r>
            <a:r>
              <a:rPr spc="-30" dirty="0">
                <a:solidFill>
                  <a:srgbClr val="6F2F9F"/>
                </a:solidFill>
                <a:latin typeface="Bell MT" panose="02020503060305020303" pitchFamily="18" charset="0"/>
                <a:cs typeface="Calibri"/>
              </a:rPr>
              <a:t> </a:t>
            </a:r>
            <a:r>
              <a:rPr dirty="0">
                <a:solidFill>
                  <a:srgbClr val="6F2F9F"/>
                </a:solidFill>
                <a:latin typeface="Bell MT" panose="02020503060305020303" pitchFamily="18" charset="0"/>
                <a:cs typeface="Calibri"/>
              </a:rPr>
              <a:t>:</a:t>
            </a:r>
            <a:endParaRPr dirty="0">
              <a:latin typeface="Bell MT" panose="02020503060305020303" pitchFamily="18" charset="0"/>
              <a:cs typeface="Calibri"/>
            </a:endParaRPr>
          </a:p>
          <a:p>
            <a:pPr marL="366395" indent="-165735">
              <a:lnSpc>
                <a:spcPct val="100000"/>
              </a:lnSpc>
              <a:buClr>
                <a:srgbClr val="000000"/>
              </a:buClr>
              <a:buChar char="•"/>
              <a:tabLst>
                <a:tab pos="367030" algn="l"/>
              </a:tabLst>
            </a:pPr>
            <a:r>
              <a:rPr spc="-5" dirty="0">
                <a:solidFill>
                  <a:srgbClr val="31314B"/>
                </a:solidFill>
                <a:latin typeface="Bell MT" panose="02020503060305020303" pitchFamily="18" charset="0"/>
                <a:cs typeface="Calibri"/>
              </a:rPr>
              <a:t>Heterochromatin</a:t>
            </a:r>
            <a:endParaRPr lang="en-US" spc="-5" dirty="0">
              <a:solidFill>
                <a:srgbClr val="31314B"/>
              </a:solidFill>
              <a:latin typeface="Bell MT" panose="02020503060305020303" pitchFamily="18" charset="0"/>
              <a:cs typeface="Calibri"/>
            </a:endParaRPr>
          </a:p>
          <a:p>
            <a:pPr marL="200660">
              <a:lnSpc>
                <a:spcPct val="100000"/>
              </a:lnSpc>
              <a:buClr>
                <a:srgbClr val="000000"/>
              </a:buClr>
              <a:tabLst>
                <a:tab pos="367030" algn="l"/>
              </a:tabLst>
            </a:pPr>
            <a:r>
              <a:rPr lang="en-US" spc="-5" dirty="0">
                <a:solidFill>
                  <a:schemeClr val="tx1">
                    <a:lumMod val="50000"/>
                    <a:lumOff val="50000"/>
                  </a:schemeClr>
                </a:solidFill>
                <a:latin typeface="Bell MT" panose="02020503060305020303" pitchFamily="18" charset="0"/>
                <a:cs typeface="Calibri"/>
              </a:rPr>
              <a:t>( </a:t>
            </a:r>
            <a:r>
              <a:rPr lang="en-US" spc="-5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ell MT" panose="02020503060305020303" pitchFamily="18" charset="0"/>
                <a:cs typeface="Calibri"/>
              </a:rPr>
              <a:t>drak</a:t>
            </a:r>
            <a:r>
              <a:rPr lang="en-US" spc="-5" dirty="0">
                <a:solidFill>
                  <a:schemeClr val="tx1">
                    <a:lumMod val="50000"/>
                    <a:lumOff val="50000"/>
                  </a:schemeClr>
                </a:solidFill>
                <a:latin typeface="Bell MT" panose="02020503060305020303" pitchFamily="18" charset="0"/>
                <a:cs typeface="Calibri"/>
              </a:rPr>
              <a:t> and inactive ) </a:t>
            </a:r>
            <a:endParaRPr dirty="0">
              <a:latin typeface="Bell MT" panose="02020503060305020303" pitchFamily="18" charset="0"/>
              <a:cs typeface="Calibri"/>
            </a:endParaRPr>
          </a:p>
          <a:p>
            <a:pPr marL="366395" indent="-165735">
              <a:lnSpc>
                <a:spcPts val="2130"/>
              </a:lnSpc>
              <a:buClr>
                <a:srgbClr val="000000"/>
              </a:buClr>
              <a:buChar char="•"/>
              <a:tabLst>
                <a:tab pos="367030" algn="l"/>
              </a:tabLst>
            </a:pPr>
            <a:r>
              <a:rPr spc="-5" dirty="0">
                <a:solidFill>
                  <a:srgbClr val="31314B"/>
                </a:solidFill>
                <a:latin typeface="Bell MT" panose="02020503060305020303" pitchFamily="18" charset="0"/>
                <a:cs typeface="Calibri"/>
              </a:rPr>
              <a:t>Euchromatin</a:t>
            </a:r>
            <a:endParaRPr lang="en-US" spc="-5" dirty="0">
              <a:solidFill>
                <a:srgbClr val="31314B"/>
              </a:solidFill>
              <a:latin typeface="Bell MT" panose="02020503060305020303" pitchFamily="18" charset="0"/>
              <a:cs typeface="Calibri"/>
            </a:endParaRPr>
          </a:p>
          <a:p>
            <a:pPr marL="200660">
              <a:lnSpc>
                <a:spcPts val="2130"/>
              </a:lnSpc>
              <a:buClr>
                <a:srgbClr val="000000"/>
              </a:buClr>
              <a:tabLst>
                <a:tab pos="367030" algn="l"/>
              </a:tabLst>
            </a:pPr>
            <a:r>
              <a:rPr lang="en-US" spc="-5" dirty="0">
                <a:solidFill>
                  <a:schemeClr val="tx1">
                    <a:lumMod val="50000"/>
                    <a:lumOff val="50000"/>
                  </a:schemeClr>
                </a:solidFill>
                <a:latin typeface="Bell MT" panose="02020503060305020303" pitchFamily="18" charset="0"/>
                <a:cs typeface="Calibri"/>
              </a:rPr>
              <a:t>( pale and active ) 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  <a:latin typeface="Bell MT" panose="02020503060305020303" pitchFamily="18" charset="0"/>
              <a:cs typeface="Calibri"/>
            </a:endParaRPr>
          </a:p>
          <a:p>
            <a:pPr marL="366395" indent="-165735">
              <a:lnSpc>
                <a:spcPts val="2130"/>
              </a:lnSpc>
              <a:buClr>
                <a:srgbClr val="000000"/>
              </a:buClr>
              <a:buChar char="•"/>
              <a:tabLst>
                <a:tab pos="367030" algn="l"/>
              </a:tabLst>
            </a:pPr>
            <a:r>
              <a:rPr spc="-5" dirty="0">
                <a:solidFill>
                  <a:srgbClr val="31314B"/>
                </a:solidFill>
                <a:latin typeface="Bell MT" panose="02020503060305020303" pitchFamily="18" charset="0"/>
                <a:cs typeface="Calibri"/>
              </a:rPr>
              <a:t>Nuclear</a:t>
            </a:r>
            <a:r>
              <a:rPr spc="-55" dirty="0">
                <a:solidFill>
                  <a:srgbClr val="31314B"/>
                </a:solidFill>
                <a:latin typeface="Bell MT" panose="02020503060305020303" pitchFamily="18" charset="0"/>
                <a:cs typeface="Calibri"/>
              </a:rPr>
              <a:t> </a:t>
            </a:r>
            <a:r>
              <a:rPr spc="-5" dirty="0">
                <a:solidFill>
                  <a:srgbClr val="31314B"/>
                </a:solidFill>
                <a:latin typeface="Bell MT" panose="02020503060305020303" pitchFamily="18" charset="0"/>
                <a:cs typeface="Calibri"/>
              </a:rPr>
              <a:t>pore</a:t>
            </a:r>
            <a:endParaRPr lang="en-GB" spc="-5" dirty="0">
              <a:solidFill>
                <a:srgbClr val="31314B"/>
              </a:solidFill>
              <a:latin typeface="Bell MT" panose="02020503060305020303" pitchFamily="18" charset="0"/>
              <a:cs typeface="Calibri"/>
            </a:endParaRPr>
          </a:p>
          <a:p>
            <a:pPr marL="200660">
              <a:lnSpc>
                <a:spcPts val="2130"/>
              </a:lnSpc>
              <a:buClr>
                <a:srgbClr val="000000"/>
              </a:buClr>
              <a:tabLst>
                <a:tab pos="367030" algn="l"/>
              </a:tabLst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ell MT" panose="02020503060305020303" pitchFamily="18" charset="0"/>
                <a:cs typeface="Calibri"/>
              </a:rPr>
              <a:t>( openings in the </a:t>
            </a:r>
            <a:r>
              <a:rPr lang="en-US" dirty="0">
                <a:solidFill>
                  <a:srgbClr val="FF0000"/>
                </a:solidFill>
                <a:latin typeface="Bell MT" panose="02020503060305020303" pitchFamily="18" charset="0"/>
                <a:cs typeface="Calibri"/>
              </a:rPr>
              <a:t>nuclear envelope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ell MT" panose="02020503060305020303" pitchFamily="18" charset="0"/>
                <a:cs typeface="Calibri"/>
              </a:rPr>
              <a:t>) </a:t>
            </a:r>
            <a:endParaRPr lang="en-GB" spc="-5" dirty="0">
              <a:solidFill>
                <a:srgbClr val="31314B"/>
              </a:solidFill>
              <a:latin typeface="Bell MT" panose="02020503060305020303" pitchFamily="18" charset="0"/>
              <a:cs typeface="Calibri"/>
            </a:endParaRPr>
          </a:p>
          <a:p>
            <a:pPr marL="486410" indent="-285750">
              <a:lnSpc>
                <a:spcPts val="2130"/>
              </a:lnSpc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367030" algn="l"/>
              </a:tabLst>
            </a:pPr>
            <a:r>
              <a:rPr lang="en-GB" spc="-5" dirty="0">
                <a:solidFill>
                  <a:srgbClr val="31314B"/>
                </a:solidFill>
                <a:latin typeface="Bell MT" panose="02020503060305020303" pitchFamily="18" charset="0"/>
                <a:cs typeface="Calibri"/>
              </a:rPr>
              <a:t> Nuclear envelope </a:t>
            </a:r>
          </a:p>
          <a:p>
            <a:pPr marL="200660">
              <a:lnSpc>
                <a:spcPts val="2130"/>
              </a:lnSpc>
              <a:buClr>
                <a:srgbClr val="000000"/>
              </a:buClr>
              <a:tabLst>
                <a:tab pos="367030" algn="l"/>
              </a:tabLst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Bell MT" panose="02020503060305020303" pitchFamily="18" charset="0"/>
                <a:cs typeface="Times New Roman"/>
              </a:rPr>
              <a:t>(lining the nucleus)</a:t>
            </a:r>
            <a:endParaRPr dirty="0">
              <a:latin typeface="Bell MT" panose="02020503060305020303" pitchFamily="18" charset="0"/>
              <a:cs typeface="Calibri"/>
            </a:endParaRPr>
          </a:p>
          <a:p>
            <a:pPr marL="366395" indent="-165735">
              <a:lnSpc>
                <a:spcPts val="2155"/>
              </a:lnSpc>
              <a:buClr>
                <a:srgbClr val="000000"/>
              </a:buClr>
              <a:buChar char="•"/>
              <a:tabLst>
                <a:tab pos="367030" algn="l"/>
              </a:tabLst>
            </a:pPr>
            <a:r>
              <a:rPr spc="-5" dirty="0">
                <a:solidFill>
                  <a:srgbClr val="31314B"/>
                </a:solidFill>
                <a:latin typeface="Bell MT" panose="02020503060305020303" pitchFamily="18" charset="0"/>
                <a:cs typeface="Calibri"/>
              </a:rPr>
              <a:t>Nucleolus</a:t>
            </a:r>
            <a:endParaRPr dirty="0">
              <a:latin typeface="Bell MT" panose="02020503060305020303" pitchFamily="18" charset="0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Bell MT" panose="02020503060305020303" pitchFamily="18" charset="0"/>
                <a:cs typeface="Times New Roman"/>
              </a:rPr>
              <a:t>( The biggest dark region in the nucleus)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dirty="0">
              <a:latin typeface="Bell MT" panose="02020503060305020303" pitchFamily="18" charset="0"/>
              <a:cs typeface="Times New Roman"/>
            </a:endParaRPr>
          </a:p>
          <a:p>
            <a:pPr marL="200660" marR="12065">
              <a:lnSpc>
                <a:spcPct val="97300"/>
              </a:lnSpc>
            </a:pPr>
            <a:r>
              <a:rPr spc="-5" dirty="0">
                <a:solidFill>
                  <a:srgbClr val="FF0000"/>
                </a:solidFill>
                <a:latin typeface="Bell MT" panose="02020503060305020303" pitchFamily="18" charset="0"/>
                <a:cs typeface="Calibri"/>
              </a:rPr>
              <a:t>Q3</a:t>
            </a:r>
            <a:r>
              <a:rPr spc="-5" dirty="0">
                <a:latin typeface="Bell MT" panose="02020503060305020303" pitchFamily="18" charset="0"/>
                <a:cs typeface="Calibri"/>
              </a:rPr>
              <a:t>- </a:t>
            </a:r>
            <a:r>
              <a:rPr spc="-5" dirty="0">
                <a:solidFill>
                  <a:srgbClr val="6F2F9F"/>
                </a:solidFill>
                <a:latin typeface="Bell MT" panose="02020503060305020303" pitchFamily="18" charset="0"/>
                <a:cs typeface="Calibri"/>
              </a:rPr>
              <a:t>What is </a:t>
            </a:r>
            <a:r>
              <a:rPr dirty="0">
                <a:solidFill>
                  <a:srgbClr val="6F2F9F"/>
                </a:solidFill>
                <a:latin typeface="Bell MT" panose="02020503060305020303" pitchFamily="18" charset="0"/>
                <a:cs typeface="Calibri"/>
              </a:rPr>
              <a:t>the </a:t>
            </a:r>
            <a:r>
              <a:rPr spc="-5" dirty="0">
                <a:solidFill>
                  <a:srgbClr val="6F2F9F"/>
                </a:solidFill>
                <a:latin typeface="Bell MT" panose="02020503060305020303" pitchFamily="18" charset="0"/>
                <a:cs typeface="Calibri"/>
              </a:rPr>
              <a:t>function of </a:t>
            </a:r>
            <a:r>
              <a:rPr b="1" spc="-5" dirty="0">
                <a:solidFill>
                  <a:srgbClr val="6F2F9F"/>
                </a:solidFill>
                <a:latin typeface="Bell MT" panose="02020503060305020303" pitchFamily="18" charset="0"/>
                <a:cs typeface="Calibri"/>
              </a:rPr>
              <a:t>Nucleolus </a:t>
            </a:r>
            <a:r>
              <a:rPr dirty="0">
                <a:solidFill>
                  <a:srgbClr val="6F2F9F"/>
                </a:solidFill>
                <a:latin typeface="Bell MT" panose="02020503060305020303" pitchFamily="18" charset="0"/>
                <a:cs typeface="Calibri"/>
              </a:rPr>
              <a:t>? </a:t>
            </a:r>
            <a:endParaRPr lang="en-GB" dirty="0">
              <a:solidFill>
                <a:srgbClr val="6F2F9F"/>
              </a:solidFill>
              <a:latin typeface="Bell MT" panose="02020503060305020303" pitchFamily="18" charset="0"/>
              <a:cs typeface="Calibri"/>
            </a:endParaRPr>
          </a:p>
          <a:p>
            <a:pPr marL="200660" marR="12065">
              <a:lnSpc>
                <a:spcPct val="97300"/>
              </a:lnSpc>
            </a:pPr>
            <a:r>
              <a:rPr dirty="0">
                <a:solidFill>
                  <a:srgbClr val="6F2F9F"/>
                </a:solidFill>
                <a:latin typeface="Bell MT" panose="02020503060305020303" pitchFamily="18" charset="0"/>
                <a:cs typeface="Calibri"/>
              </a:rPr>
              <a:t> </a:t>
            </a:r>
            <a:r>
              <a:rPr lang="en-US" dirty="0">
                <a:solidFill>
                  <a:srgbClr val="6F2F9F"/>
                </a:solidFill>
                <a:latin typeface="Bell MT" panose="02020503060305020303" pitchFamily="18" charset="0"/>
                <a:cs typeface="Calibri"/>
              </a:rPr>
              <a:t>f</a:t>
            </a:r>
            <a:r>
              <a:rPr spc="15" dirty="0">
                <a:latin typeface="Bell MT" panose="02020503060305020303" pitchFamily="18" charset="0"/>
                <a:cs typeface="PMingLiU"/>
              </a:rPr>
              <a:t>ormation </a:t>
            </a:r>
            <a:r>
              <a:rPr spc="-40" dirty="0">
                <a:latin typeface="Bell MT" panose="02020503060305020303" pitchFamily="18" charset="0"/>
                <a:cs typeface="PMingLiU"/>
              </a:rPr>
              <a:t>of </a:t>
            </a:r>
            <a:r>
              <a:rPr spc="25" dirty="0">
                <a:latin typeface="Bell MT" panose="02020503060305020303" pitchFamily="18" charset="0"/>
                <a:cs typeface="PMingLiU"/>
              </a:rPr>
              <a:t>ribosomal </a:t>
            </a:r>
            <a:r>
              <a:rPr spc="-130" dirty="0">
                <a:latin typeface="Bell MT" panose="02020503060305020303" pitchFamily="18" charset="0"/>
                <a:cs typeface="PMingLiU"/>
              </a:rPr>
              <a:t>RNA </a:t>
            </a:r>
            <a:r>
              <a:rPr spc="-80" dirty="0">
                <a:latin typeface="Bell MT" panose="02020503060305020303" pitchFamily="18" charset="0"/>
                <a:cs typeface="PMingLiU"/>
              </a:rPr>
              <a:t>(rRNA), </a:t>
            </a:r>
            <a:r>
              <a:rPr spc="20" dirty="0">
                <a:latin typeface="Bell MT" panose="02020503060305020303" pitchFamily="18" charset="0"/>
                <a:cs typeface="PMingLiU"/>
              </a:rPr>
              <a:t>which </a:t>
            </a:r>
            <a:r>
              <a:rPr spc="10" dirty="0">
                <a:latin typeface="Bell MT" panose="02020503060305020303" pitchFamily="18" charset="0"/>
                <a:cs typeface="PMingLiU"/>
              </a:rPr>
              <a:t>is  </a:t>
            </a:r>
            <a:r>
              <a:rPr spc="45" dirty="0">
                <a:latin typeface="Bell MT" panose="02020503060305020303" pitchFamily="18" charset="0"/>
                <a:cs typeface="PMingLiU"/>
              </a:rPr>
              <a:t>responsible</a:t>
            </a:r>
            <a:r>
              <a:rPr spc="-95" dirty="0">
                <a:latin typeface="Bell MT" panose="02020503060305020303" pitchFamily="18" charset="0"/>
                <a:cs typeface="PMingLiU"/>
              </a:rPr>
              <a:t> </a:t>
            </a:r>
            <a:r>
              <a:rPr spc="10" dirty="0">
                <a:latin typeface="Bell MT" panose="02020503060305020303" pitchFamily="18" charset="0"/>
                <a:cs typeface="PMingLiU"/>
              </a:rPr>
              <a:t>for</a:t>
            </a:r>
            <a:r>
              <a:rPr spc="-90" dirty="0">
                <a:latin typeface="Bell MT" panose="02020503060305020303" pitchFamily="18" charset="0"/>
                <a:cs typeface="PMingLiU"/>
              </a:rPr>
              <a:t> </a:t>
            </a:r>
            <a:r>
              <a:rPr spc="40" dirty="0">
                <a:latin typeface="Bell MT" panose="02020503060305020303" pitchFamily="18" charset="0"/>
                <a:cs typeface="PMingLiU"/>
              </a:rPr>
              <a:t>protein</a:t>
            </a:r>
            <a:r>
              <a:rPr spc="-105" dirty="0">
                <a:latin typeface="Bell MT" panose="02020503060305020303" pitchFamily="18" charset="0"/>
                <a:cs typeface="PMingLiU"/>
              </a:rPr>
              <a:t> </a:t>
            </a:r>
            <a:r>
              <a:rPr spc="35" dirty="0">
                <a:latin typeface="Bell MT" panose="02020503060305020303" pitchFamily="18" charset="0"/>
                <a:cs typeface="PMingLiU"/>
              </a:rPr>
              <a:t>synthesis</a:t>
            </a:r>
            <a:r>
              <a:rPr spc="-100" dirty="0">
                <a:latin typeface="Bell MT" panose="02020503060305020303" pitchFamily="18" charset="0"/>
                <a:cs typeface="PMingLiU"/>
              </a:rPr>
              <a:t> </a:t>
            </a:r>
            <a:r>
              <a:rPr spc="15" dirty="0">
                <a:latin typeface="Bell MT" panose="02020503060305020303" pitchFamily="18" charset="0"/>
                <a:cs typeface="PMingLiU"/>
              </a:rPr>
              <a:t>in</a:t>
            </a:r>
            <a:r>
              <a:rPr spc="-95" dirty="0">
                <a:latin typeface="Bell MT" panose="02020503060305020303" pitchFamily="18" charset="0"/>
                <a:cs typeface="PMingLiU"/>
              </a:rPr>
              <a:t> </a:t>
            </a:r>
            <a:r>
              <a:rPr spc="45" dirty="0">
                <a:latin typeface="Bell MT" panose="02020503060305020303" pitchFamily="18" charset="0"/>
                <a:cs typeface="PMingLiU"/>
              </a:rPr>
              <a:t>the</a:t>
            </a:r>
            <a:r>
              <a:rPr spc="-110" dirty="0">
                <a:latin typeface="Bell MT" panose="02020503060305020303" pitchFamily="18" charset="0"/>
                <a:cs typeface="PMingLiU"/>
              </a:rPr>
              <a:t> </a:t>
            </a:r>
            <a:r>
              <a:rPr spc="25" dirty="0">
                <a:latin typeface="Bell MT" panose="02020503060305020303" pitchFamily="18" charset="0"/>
                <a:cs typeface="PMingLiU"/>
              </a:rPr>
              <a:t>cytoplasm</a:t>
            </a:r>
            <a:endParaRPr dirty="0">
              <a:latin typeface="Bell MT" panose="02020503060305020303" pitchFamily="18" charset="0"/>
              <a:cs typeface="PMingLiU"/>
            </a:endParaRPr>
          </a:p>
          <a:p>
            <a:pPr marL="12700">
              <a:lnSpc>
                <a:spcPct val="100000"/>
              </a:lnSpc>
              <a:spcBef>
                <a:spcPts val="1385"/>
              </a:spcBef>
            </a:pPr>
            <a:r>
              <a:rPr spc="-25" dirty="0">
                <a:solidFill>
                  <a:srgbClr val="FF0000"/>
                </a:solidFill>
                <a:latin typeface="Bell MT" panose="02020503060305020303" pitchFamily="18" charset="0"/>
                <a:cs typeface="PMingLiU"/>
              </a:rPr>
              <a:t>Q4-</a:t>
            </a:r>
            <a:r>
              <a:rPr spc="-95" dirty="0">
                <a:solidFill>
                  <a:srgbClr val="FF0000"/>
                </a:solidFill>
                <a:latin typeface="Bell MT" panose="02020503060305020303" pitchFamily="18" charset="0"/>
                <a:cs typeface="PMingLiU"/>
              </a:rPr>
              <a:t> </a:t>
            </a:r>
            <a:r>
              <a:rPr lang="en-US" spc="20" dirty="0">
                <a:solidFill>
                  <a:srgbClr val="6F2F9F"/>
                </a:solidFill>
                <a:latin typeface="Bell MT" panose="02020503060305020303" pitchFamily="18" charset="0"/>
                <a:cs typeface="PMingLiU"/>
              </a:rPr>
              <a:t>w</a:t>
            </a:r>
            <a:r>
              <a:rPr spc="20" dirty="0">
                <a:solidFill>
                  <a:srgbClr val="6F2F9F"/>
                </a:solidFill>
                <a:latin typeface="Bell MT" panose="02020503060305020303" pitchFamily="18" charset="0"/>
                <a:cs typeface="PMingLiU"/>
              </a:rPr>
              <a:t>hat</a:t>
            </a:r>
            <a:r>
              <a:rPr spc="-105" dirty="0">
                <a:solidFill>
                  <a:srgbClr val="6F2F9F"/>
                </a:solidFill>
                <a:latin typeface="Bell MT" panose="02020503060305020303" pitchFamily="18" charset="0"/>
                <a:cs typeface="PMingLiU"/>
              </a:rPr>
              <a:t> </a:t>
            </a:r>
            <a:r>
              <a:rPr spc="15" dirty="0">
                <a:solidFill>
                  <a:srgbClr val="6F2F9F"/>
                </a:solidFill>
                <a:latin typeface="Bell MT" panose="02020503060305020303" pitchFamily="18" charset="0"/>
                <a:cs typeface="PMingLiU"/>
              </a:rPr>
              <a:t>is</a:t>
            </a:r>
            <a:r>
              <a:rPr spc="-105" dirty="0">
                <a:solidFill>
                  <a:srgbClr val="6F2F9F"/>
                </a:solidFill>
                <a:latin typeface="Bell MT" panose="02020503060305020303" pitchFamily="18" charset="0"/>
                <a:cs typeface="PMingLiU"/>
              </a:rPr>
              <a:t> </a:t>
            </a:r>
            <a:r>
              <a:rPr spc="45" dirty="0">
                <a:solidFill>
                  <a:srgbClr val="6F2F9F"/>
                </a:solidFill>
                <a:latin typeface="Bell MT" panose="02020503060305020303" pitchFamily="18" charset="0"/>
                <a:cs typeface="PMingLiU"/>
              </a:rPr>
              <a:t>the</a:t>
            </a:r>
            <a:r>
              <a:rPr spc="-105" dirty="0">
                <a:solidFill>
                  <a:srgbClr val="6F2F9F"/>
                </a:solidFill>
                <a:latin typeface="Bell MT" panose="02020503060305020303" pitchFamily="18" charset="0"/>
                <a:cs typeface="PMingLiU"/>
              </a:rPr>
              <a:t> </a:t>
            </a:r>
            <a:r>
              <a:rPr spc="10" dirty="0">
                <a:solidFill>
                  <a:srgbClr val="6F2F9F"/>
                </a:solidFill>
                <a:latin typeface="Bell MT" panose="02020503060305020303" pitchFamily="18" charset="0"/>
                <a:cs typeface="PMingLiU"/>
              </a:rPr>
              <a:t>function</a:t>
            </a:r>
            <a:r>
              <a:rPr spc="-140" dirty="0">
                <a:solidFill>
                  <a:srgbClr val="6F2F9F"/>
                </a:solidFill>
                <a:latin typeface="Bell MT" panose="02020503060305020303" pitchFamily="18" charset="0"/>
                <a:cs typeface="PMingLiU"/>
              </a:rPr>
              <a:t> </a:t>
            </a:r>
            <a:r>
              <a:rPr spc="-40" dirty="0">
                <a:solidFill>
                  <a:srgbClr val="6F2F9F"/>
                </a:solidFill>
                <a:latin typeface="Bell MT" panose="02020503060305020303" pitchFamily="18" charset="0"/>
                <a:cs typeface="PMingLiU"/>
              </a:rPr>
              <a:t>of</a:t>
            </a:r>
            <a:r>
              <a:rPr spc="-100" dirty="0">
                <a:solidFill>
                  <a:srgbClr val="6F2F9F"/>
                </a:solidFill>
                <a:latin typeface="Bell MT" panose="02020503060305020303" pitchFamily="18" charset="0"/>
                <a:cs typeface="PMingLiU"/>
              </a:rPr>
              <a:t> </a:t>
            </a:r>
            <a:r>
              <a:rPr spc="45" dirty="0">
                <a:solidFill>
                  <a:srgbClr val="6F2F9F"/>
                </a:solidFill>
                <a:latin typeface="Bell MT" panose="02020503060305020303" pitchFamily="18" charset="0"/>
                <a:cs typeface="PMingLiU"/>
              </a:rPr>
              <a:t>the</a:t>
            </a:r>
            <a:r>
              <a:rPr spc="-110" dirty="0">
                <a:solidFill>
                  <a:srgbClr val="6F2F9F"/>
                </a:solidFill>
                <a:latin typeface="Bell MT" panose="02020503060305020303" pitchFamily="18" charset="0"/>
                <a:cs typeface="PMingLiU"/>
              </a:rPr>
              <a:t> </a:t>
            </a:r>
            <a:r>
              <a:rPr spc="25" dirty="0">
                <a:solidFill>
                  <a:srgbClr val="6F2F9F"/>
                </a:solidFill>
                <a:latin typeface="Bell MT" panose="02020503060305020303" pitchFamily="18" charset="0"/>
                <a:cs typeface="PMingLiU"/>
              </a:rPr>
              <a:t>nucleus?</a:t>
            </a:r>
            <a:endParaRPr dirty="0">
              <a:latin typeface="Bell MT" panose="02020503060305020303" pitchFamily="18" charset="0"/>
              <a:cs typeface="PMingLiU"/>
            </a:endParaRPr>
          </a:p>
          <a:p>
            <a:pPr marL="12700">
              <a:lnSpc>
                <a:spcPct val="100000"/>
              </a:lnSpc>
            </a:pPr>
            <a:r>
              <a:rPr spc="-70" dirty="0">
                <a:latin typeface="Bell MT" panose="02020503060305020303" pitchFamily="18" charset="0"/>
                <a:cs typeface="Arial"/>
              </a:rPr>
              <a:t>•</a:t>
            </a:r>
            <a:r>
              <a:rPr spc="-70" dirty="0">
                <a:latin typeface="Bell MT" panose="02020503060305020303" pitchFamily="18" charset="0"/>
                <a:cs typeface="PMingLiU"/>
              </a:rPr>
              <a:t>It</a:t>
            </a:r>
            <a:r>
              <a:rPr spc="-105" dirty="0">
                <a:latin typeface="Bell MT" panose="02020503060305020303" pitchFamily="18" charset="0"/>
                <a:cs typeface="PMingLiU"/>
              </a:rPr>
              <a:t> </a:t>
            </a:r>
            <a:r>
              <a:rPr spc="15" dirty="0">
                <a:latin typeface="Bell MT" panose="02020503060305020303" pitchFamily="18" charset="0"/>
                <a:cs typeface="PMingLiU"/>
              </a:rPr>
              <a:t>is</a:t>
            </a:r>
            <a:r>
              <a:rPr spc="-100" dirty="0">
                <a:latin typeface="Bell MT" panose="02020503060305020303" pitchFamily="18" charset="0"/>
                <a:cs typeface="PMingLiU"/>
              </a:rPr>
              <a:t> </a:t>
            </a:r>
            <a:r>
              <a:rPr spc="45" dirty="0">
                <a:latin typeface="Bell MT" panose="02020503060305020303" pitchFamily="18" charset="0"/>
                <a:cs typeface="PMingLiU"/>
              </a:rPr>
              <a:t>the</a:t>
            </a:r>
            <a:r>
              <a:rPr spc="-100" dirty="0">
                <a:latin typeface="Bell MT" panose="02020503060305020303" pitchFamily="18" charset="0"/>
                <a:cs typeface="PMingLiU"/>
              </a:rPr>
              <a:t> </a:t>
            </a:r>
            <a:r>
              <a:rPr spc="25" dirty="0">
                <a:latin typeface="Bell MT" panose="02020503060305020303" pitchFamily="18" charset="0"/>
                <a:cs typeface="PMingLiU"/>
              </a:rPr>
              <a:t>site</a:t>
            </a:r>
            <a:r>
              <a:rPr spc="-100" dirty="0">
                <a:latin typeface="Bell MT" panose="02020503060305020303" pitchFamily="18" charset="0"/>
                <a:cs typeface="PMingLiU"/>
              </a:rPr>
              <a:t> </a:t>
            </a:r>
            <a:r>
              <a:rPr spc="-40" dirty="0">
                <a:latin typeface="Bell MT" panose="02020503060305020303" pitchFamily="18" charset="0"/>
                <a:cs typeface="PMingLiU"/>
              </a:rPr>
              <a:t>of</a:t>
            </a:r>
            <a:r>
              <a:rPr spc="-100" dirty="0">
                <a:latin typeface="Bell MT" panose="02020503060305020303" pitchFamily="18" charset="0"/>
                <a:cs typeface="PMingLiU"/>
              </a:rPr>
              <a:t> </a:t>
            </a:r>
            <a:r>
              <a:rPr spc="15" dirty="0">
                <a:latin typeface="Bell MT" panose="02020503060305020303" pitchFamily="18" charset="0"/>
                <a:cs typeface="PMingLiU"/>
              </a:rPr>
              <a:t>formation</a:t>
            </a:r>
            <a:r>
              <a:rPr spc="-110" dirty="0">
                <a:latin typeface="Bell MT" panose="02020503060305020303" pitchFamily="18" charset="0"/>
                <a:cs typeface="PMingLiU"/>
              </a:rPr>
              <a:t> </a:t>
            </a:r>
            <a:r>
              <a:rPr spc="-40" dirty="0">
                <a:latin typeface="Bell MT" panose="02020503060305020303" pitchFamily="18" charset="0"/>
                <a:cs typeface="PMingLiU"/>
              </a:rPr>
              <a:t>of</a:t>
            </a:r>
            <a:r>
              <a:rPr spc="-95" dirty="0">
                <a:latin typeface="Bell MT" panose="02020503060305020303" pitchFamily="18" charset="0"/>
                <a:cs typeface="PMingLiU"/>
              </a:rPr>
              <a:t> </a:t>
            </a:r>
            <a:r>
              <a:rPr spc="45" dirty="0">
                <a:latin typeface="Bell MT" panose="02020503060305020303" pitchFamily="18" charset="0"/>
                <a:cs typeface="PMingLiU"/>
              </a:rPr>
              <a:t>the</a:t>
            </a:r>
            <a:r>
              <a:rPr spc="-110" dirty="0">
                <a:latin typeface="Bell MT" panose="02020503060305020303" pitchFamily="18" charset="0"/>
                <a:cs typeface="PMingLiU"/>
              </a:rPr>
              <a:t> </a:t>
            </a:r>
            <a:r>
              <a:rPr spc="65" dirty="0">
                <a:latin typeface="Bell MT" panose="02020503060305020303" pitchFamily="18" charset="0"/>
                <a:cs typeface="PMingLiU"/>
              </a:rPr>
              <a:t>three</a:t>
            </a:r>
            <a:r>
              <a:rPr spc="-95" dirty="0">
                <a:latin typeface="Bell MT" panose="02020503060305020303" pitchFamily="18" charset="0"/>
                <a:cs typeface="PMingLiU"/>
              </a:rPr>
              <a:t> </a:t>
            </a:r>
            <a:r>
              <a:rPr spc="45" dirty="0">
                <a:latin typeface="Bell MT" panose="02020503060305020303" pitchFamily="18" charset="0"/>
                <a:cs typeface="PMingLiU"/>
              </a:rPr>
              <a:t>types</a:t>
            </a:r>
            <a:r>
              <a:rPr spc="-110" dirty="0">
                <a:latin typeface="Bell MT" panose="02020503060305020303" pitchFamily="18" charset="0"/>
                <a:cs typeface="PMingLiU"/>
              </a:rPr>
              <a:t> </a:t>
            </a:r>
            <a:r>
              <a:rPr spc="-40" dirty="0">
                <a:latin typeface="Bell MT" panose="02020503060305020303" pitchFamily="18" charset="0"/>
                <a:cs typeface="PMingLiU"/>
              </a:rPr>
              <a:t>of</a:t>
            </a:r>
            <a:r>
              <a:rPr spc="-95" dirty="0">
                <a:latin typeface="Bell MT" panose="02020503060305020303" pitchFamily="18" charset="0"/>
                <a:cs typeface="PMingLiU"/>
              </a:rPr>
              <a:t> </a:t>
            </a:r>
            <a:r>
              <a:rPr spc="-114" dirty="0">
                <a:latin typeface="Bell MT" panose="02020503060305020303" pitchFamily="18" charset="0"/>
                <a:cs typeface="PMingLiU"/>
              </a:rPr>
              <a:t>RNA.</a:t>
            </a:r>
            <a:endParaRPr dirty="0">
              <a:latin typeface="Bell MT" panose="02020503060305020303" pitchFamily="18" charset="0"/>
              <a:cs typeface="PMingLiU"/>
            </a:endParaRPr>
          </a:p>
          <a:p>
            <a:pPr marL="59690">
              <a:lnSpc>
                <a:spcPct val="100000"/>
              </a:lnSpc>
            </a:pPr>
            <a:r>
              <a:rPr spc="-70" dirty="0">
                <a:latin typeface="Bell MT" panose="02020503060305020303" pitchFamily="18" charset="0"/>
                <a:cs typeface="Arial"/>
              </a:rPr>
              <a:t>•</a:t>
            </a:r>
            <a:r>
              <a:rPr spc="-70" dirty="0">
                <a:latin typeface="Bell MT" panose="02020503060305020303" pitchFamily="18" charset="0"/>
                <a:cs typeface="PMingLiU"/>
              </a:rPr>
              <a:t>It</a:t>
            </a:r>
            <a:r>
              <a:rPr spc="-100" dirty="0">
                <a:latin typeface="Bell MT" panose="02020503060305020303" pitchFamily="18" charset="0"/>
                <a:cs typeface="PMingLiU"/>
              </a:rPr>
              <a:t> </a:t>
            </a:r>
            <a:r>
              <a:rPr spc="15" dirty="0">
                <a:latin typeface="Bell MT" panose="02020503060305020303" pitchFamily="18" charset="0"/>
                <a:cs typeface="PMingLiU"/>
              </a:rPr>
              <a:t>is</a:t>
            </a:r>
            <a:r>
              <a:rPr spc="-95" dirty="0">
                <a:latin typeface="Bell MT" panose="02020503060305020303" pitchFamily="18" charset="0"/>
                <a:cs typeface="PMingLiU"/>
              </a:rPr>
              <a:t> </a:t>
            </a:r>
            <a:r>
              <a:rPr spc="30" dirty="0">
                <a:latin typeface="Bell MT" panose="02020503060305020303" pitchFamily="18" charset="0"/>
                <a:cs typeface="PMingLiU"/>
              </a:rPr>
              <a:t>essential</a:t>
            </a:r>
            <a:r>
              <a:rPr spc="-100" dirty="0">
                <a:latin typeface="Bell MT" panose="02020503060305020303" pitchFamily="18" charset="0"/>
                <a:cs typeface="PMingLiU"/>
              </a:rPr>
              <a:t> </a:t>
            </a:r>
            <a:r>
              <a:rPr spc="10" dirty="0">
                <a:latin typeface="Bell MT" panose="02020503060305020303" pitchFamily="18" charset="0"/>
                <a:cs typeface="PMingLiU"/>
              </a:rPr>
              <a:t>for</a:t>
            </a:r>
            <a:r>
              <a:rPr spc="-90" dirty="0">
                <a:latin typeface="Bell MT" panose="02020503060305020303" pitchFamily="18" charset="0"/>
                <a:cs typeface="PMingLiU"/>
              </a:rPr>
              <a:t> </a:t>
            </a:r>
            <a:r>
              <a:rPr spc="45" dirty="0">
                <a:latin typeface="Bell MT" panose="02020503060305020303" pitchFamily="18" charset="0"/>
                <a:cs typeface="PMingLiU"/>
              </a:rPr>
              <a:t>the</a:t>
            </a:r>
            <a:r>
              <a:rPr spc="-95" dirty="0">
                <a:latin typeface="Bell MT" panose="02020503060305020303" pitchFamily="18" charset="0"/>
                <a:cs typeface="PMingLiU"/>
              </a:rPr>
              <a:t> </a:t>
            </a:r>
            <a:r>
              <a:rPr spc="-10" dirty="0">
                <a:latin typeface="Bell MT" panose="02020503060305020303" pitchFamily="18" charset="0"/>
                <a:cs typeface="PMingLiU"/>
              </a:rPr>
              <a:t>vitality</a:t>
            </a:r>
            <a:r>
              <a:rPr spc="-95" dirty="0">
                <a:latin typeface="Bell MT" panose="02020503060305020303" pitchFamily="18" charset="0"/>
                <a:cs typeface="PMingLiU"/>
              </a:rPr>
              <a:t> </a:t>
            </a:r>
            <a:r>
              <a:rPr spc="55" dirty="0">
                <a:latin typeface="Bell MT" panose="02020503060305020303" pitchFamily="18" charset="0"/>
                <a:cs typeface="PMingLiU"/>
              </a:rPr>
              <a:t>and</a:t>
            </a:r>
            <a:r>
              <a:rPr spc="-100" dirty="0">
                <a:latin typeface="Bell MT" panose="02020503060305020303" pitchFamily="18" charset="0"/>
                <a:cs typeface="PMingLiU"/>
              </a:rPr>
              <a:t> </a:t>
            </a:r>
            <a:r>
              <a:rPr spc="10" dirty="0">
                <a:latin typeface="Bell MT" panose="02020503060305020303" pitchFamily="18" charset="0"/>
                <a:cs typeface="PMingLiU"/>
              </a:rPr>
              <a:t>division</a:t>
            </a:r>
            <a:r>
              <a:rPr spc="-75" dirty="0">
                <a:latin typeface="Bell MT" panose="02020503060305020303" pitchFamily="18" charset="0"/>
                <a:cs typeface="PMingLiU"/>
              </a:rPr>
              <a:t> </a:t>
            </a:r>
            <a:r>
              <a:rPr spc="-40" dirty="0">
                <a:latin typeface="Bell MT" panose="02020503060305020303" pitchFamily="18" charset="0"/>
                <a:cs typeface="PMingLiU"/>
              </a:rPr>
              <a:t>of</a:t>
            </a:r>
            <a:r>
              <a:rPr spc="-105" dirty="0">
                <a:latin typeface="Bell MT" panose="02020503060305020303" pitchFamily="18" charset="0"/>
                <a:cs typeface="PMingLiU"/>
              </a:rPr>
              <a:t> </a:t>
            </a:r>
            <a:r>
              <a:rPr spc="45" dirty="0">
                <a:latin typeface="Bell MT" panose="02020503060305020303" pitchFamily="18" charset="0"/>
                <a:cs typeface="PMingLiU"/>
              </a:rPr>
              <a:t>the</a:t>
            </a:r>
            <a:r>
              <a:rPr spc="-95" dirty="0">
                <a:latin typeface="Bell MT" panose="02020503060305020303" pitchFamily="18" charset="0"/>
                <a:cs typeface="PMingLiU"/>
              </a:rPr>
              <a:t> </a:t>
            </a:r>
            <a:r>
              <a:rPr spc="-5" dirty="0">
                <a:latin typeface="Bell MT" panose="02020503060305020303" pitchFamily="18" charset="0"/>
                <a:cs typeface="PMingLiU"/>
              </a:rPr>
              <a:t>cell.</a:t>
            </a:r>
            <a:endParaRPr dirty="0">
              <a:latin typeface="Bell MT" panose="02020503060305020303" pitchFamily="18" charset="0"/>
              <a:cs typeface="PMingLiU"/>
            </a:endParaRPr>
          </a:p>
          <a:p>
            <a:pPr marL="12700">
              <a:lnSpc>
                <a:spcPct val="100000"/>
              </a:lnSpc>
            </a:pPr>
            <a:r>
              <a:rPr spc="-70" dirty="0">
                <a:latin typeface="Bell MT" panose="02020503060305020303" pitchFamily="18" charset="0"/>
                <a:cs typeface="Arial"/>
              </a:rPr>
              <a:t>•</a:t>
            </a:r>
            <a:r>
              <a:rPr spc="-70" dirty="0">
                <a:latin typeface="Bell MT" panose="02020503060305020303" pitchFamily="18" charset="0"/>
                <a:cs typeface="PMingLiU"/>
              </a:rPr>
              <a:t>It</a:t>
            </a:r>
            <a:r>
              <a:rPr spc="-105" dirty="0">
                <a:latin typeface="Bell MT" panose="02020503060305020303" pitchFamily="18" charset="0"/>
                <a:cs typeface="PMingLiU"/>
              </a:rPr>
              <a:t> </a:t>
            </a:r>
            <a:r>
              <a:rPr spc="15" dirty="0">
                <a:latin typeface="Bell MT" panose="02020503060305020303" pitchFamily="18" charset="0"/>
                <a:cs typeface="PMingLiU"/>
              </a:rPr>
              <a:t>is</a:t>
            </a:r>
            <a:r>
              <a:rPr spc="-100" dirty="0">
                <a:latin typeface="Bell MT" panose="02020503060305020303" pitchFamily="18" charset="0"/>
                <a:cs typeface="PMingLiU"/>
              </a:rPr>
              <a:t> </a:t>
            </a:r>
            <a:r>
              <a:rPr spc="45" dirty="0">
                <a:latin typeface="Bell MT" panose="02020503060305020303" pitchFamily="18" charset="0"/>
                <a:cs typeface="PMingLiU"/>
              </a:rPr>
              <a:t>the</a:t>
            </a:r>
            <a:r>
              <a:rPr spc="-100" dirty="0">
                <a:latin typeface="Bell MT" panose="02020503060305020303" pitchFamily="18" charset="0"/>
                <a:cs typeface="PMingLiU"/>
              </a:rPr>
              <a:t> </a:t>
            </a:r>
            <a:r>
              <a:rPr spc="25" dirty="0">
                <a:latin typeface="Bell MT" panose="02020503060305020303" pitchFamily="18" charset="0"/>
                <a:cs typeface="PMingLiU"/>
              </a:rPr>
              <a:t>site</a:t>
            </a:r>
            <a:r>
              <a:rPr spc="-100" dirty="0">
                <a:latin typeface="Bell MT" panose="02020503060305020303" pitchFamily="18" charset="0"/>
                <a:cs typeface="PMingLiU"/>
              </a:rPr>
              <a:t> </a:t>
            </a:r>
            <a:r>
              <a:rPr spc="-40" dirty="0">
                <a:latin typeface="Bell MT" panose="02020503060305020303" pitchFamily="18" charset="0"/>
                <a:cs typeface="PMingLiU"/>
              </a:rPr>
              <a:t>of</a:t>
            </a:r>
            <a:r>
              <a:rPr spc="-100" dirty="0">
                <a:latin typeface="Bell MT" panose="02020503060305020303" pitchFamily="18" charset="0"/>
                <a:cs typeface="PMingLiU"/>
              </a:rPr>
              <a:t> </a:t>
            </a:r>
            <a:r>
              <a:rPr spc="50" dirty="0">
                <a:latin typeface="Bell MT" panose="02020503060305020303" pitchFamily="18" charset="0"/>
                <a:cs typeface="PMingLiU"/>
              </a:rPr>
              <a:t>storage</a:t>
            </a:r>
            <a:r>
              <a:rPr spc="-90" dirty="0">
                <a:latin typeface="Bell MT" panose="02020503060305020303" pitchFamily="18" charset="0"/>
                <a:cs typeface="PMingLiU"/>
              </a:rPr>
              <a:t> </a:t>
            </a:r>
            <a:r>
              <a:rPr spc="-40" dirty="0">
                <a:latin typeface="Bell MT" panose="02020503060305020303" pitchFamily="18" charset="0"/>
                <a:cs typeface="PMingLiU"/>
              </a:rPr>
              <a:t>of</a:t>
            </a:r>
            <a:r>
              <a:rPr spc="-95" dirty="0">
                <a:latin typeface="Bell MT" panose="02020503060305020303" pitchFamily="18" charset="0"/>
                <a:cs typeface="PMingLiU"/>
              </a:rPr>
              <a:t> </a:t>
            </a:r>
            <a:r>
              <a:rPr spc="45" dirty="0">
                <a:latin typeface="Bell MT" panose="02020503060305020303" pitchFamily="18" charset="0"/>
                <a:cs typeface="PMingLiU"/>
              </a:rPr>
              <a:t>genetic</a:t>
            </a:r>
            <a:r>
              <a:rPr spc="-125" dirty="0">
                <a:latin typeface="Bell MT" panose="02020503060305020303" pitchFamily="18" charset="0"/>
                <a:cs typeface="PMingLiU"/>
              </a:rPr>
              <a:t> </a:t>
            </a:r>
            <a:r>
              <a:rPr spc="15" dirty="0">
                <a:latin typeface="Bell MT" panose="02020503060305020303" pitchFamily="18" charset="0"/>
                <a:cs typeface="PMingLiU"/>
              </a:rPr>
              <a:t>information</a:t>
            </a:r>
            <a:endParaRPr dirty="0">
              <a:latin typeface="Bell MT" panose="02020503060305020303" pitchFamily="18" charset="0"/>
              <a:cs typeface="PMingLiU"/>
            </a:endParaRPr>
          </a:p>
        </p:txBody>
      </p:sp>
      <p:sp>
        <p:nvSpPr>
          <p:cNvPr id="2" name="Arrow: Down 1"/>
          <p:cNvSpPr/>
          <p:nvPr/>
        </p:nvSpPr>
        <p:spPr>
          <a:xfrm rot="1463743">
            <a:off x="10569804" y="3191208"/>
            <a:ext cx="355962" cy="28567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99040" y="2484119"/>
            <a:ext cx="1091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Nuclear </a:t>
            </a:r>
            <a:r>
              <a:rPr lang="en-GB" b="1" dirty="0" err="1"/>
              <a:t>enclope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525598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5484876" y="2004060"/>
            <a:ext cx="5939028" cy="43891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Bell MT" panose="02020503060305020303" pitchFamily="18" charset="0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772282" y="99314"/>
            <a:ext cx="4565015" cy="1148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0965" algn="ctr">
              <a:lnSpc>
                <a:spcPct val="100000"/>
              </a:lnSpc>
            </a:pPr>
            <a:r>
              <a:rPr sz="3600" spc="-130" dirty="0">
                <a:solidFill>
                  <a:srgbClr val="000000"/>
                </a:solidFill>
                <a:latin typeface="Bell MT" panose="02020503060305020303" pitchFamily="18" charset="0"/>
                <a:cs typeface="Arial"/>
              </a:rPr>
              <a:t>Cell</a:t>
            </a:r>
            <a:r>
              <a:rPr sz="3600" spc="-280" dirty="0">
                <a:solidFill>
                  <a:srgbClr val="000000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3600" spc="-204" dirty="0">
                <a:solidFill>
                  <a:srgbClr val="000000"/>
                </a:solidFill>
                <a:latin typeface="Bell MT" panose="02020503060305020303" pitchFamily="18" charset="0"/>
                <a:cs typeface="Arial"/>
              </a:rPr>
              <a:t>membrane</a:t>
            </a:r>
            <a:endParaRPr sz="3600" dirty="0">
              <a:latin typeface="Bell MT" panose="02020503060305020303" pitchFamily="18" charset="0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3600" spc="-180" dirty="0">
                <a:solidFill>
                  <a:srgbClr val="000000"/>
                </a:solidFill>
                <a:latin typeface="Bell MT" panose="02020503060305020303" pitchFamily="18" charset="0"/>
                <a:cs typeface="Arial"/>
              </a:rPr>
              <a:t>(</a:t>
            </a:r>
            <a:r>
              <a:rPr sz="3600" spc="-180" dirty="0">
                <a:solidFill>
                  <a:srgbClr val="FF0000"/>
                </a:solidFill>
                <a:latin typeface="Bell MT" panose="02020503060305020303" pitchFamily="18" charset="0"/>
                <a:cs typeface="Arial"/>
              </a:rPr>
              <a:t>trilaminarappearance</a:t>
            </a:r>
            <a:r>
              <a:rPr sz="3600" spc="-254" dirty="0">
                <a:solidFill>
                  <a:srgbClr val="000000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3600" spc="-175" dirty="0">
                <a:solidFill>
                  <a:srgbClr val="000000"/>
                </a:solidFill>
                <a:latin typeface="Bell MT" panose="02020503060305020303" pitchFamily="18" charset="0"/>
                <a:cs typeface="Arial"/>
              </a:rPr>
              <a:t>)</a:t>
            </a:r>
            <a:endParaRPr sz="3600" dirty="0">
              <a:latin typeface="Bell MT" panose="02020503060305020303" pitchFamily="18" charset="0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4343" y="2188590"/>
            <a:ext cx="3371215" cy="34470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GB" sz="2800" spc="5" dirty="0">
                <a:solidFill>
                  <a:srgbClr val="FF0000"/>
                </a:solidFill>
                <a:latin typeface="Bell MT" panose="02020503060305020303" pitchFamily="18" charset="0"/>
                <a:cs typeface="Century Gothic"/>
              </a:rPr>
              <a:t>Q1- </a:t>
            </a:r>
            <a:r>
              <a:rPr lang="en-GB" sz="2800" spc="5" dirty="0">
                <a:solidFill>
                  <a:srgbClr val="7030A0"/>
                </a:solidFill>
                <a:latin typeface="Bell MT" panose="02020503060305020303" pitchFamily="18" charset="0"/>
                <a:cs typeface="Century Gothic"/>
              </a:rPr>
              <a:t>Identify</a:t>
            </a:r>
            <a:r>
              <a:rPr lang="en-GB" sz="2800" spc="-85" dirty="0">
                <a:solidFill>
                  <a:srgbClr val="7030A0"/>
                </a:solidFill>
                <a:latin typeface="Bell MT" panose="02020503060305020303" pitchFamily="18" charset="0"/>
                <a:cs typeface="Century Gothic"/>
              </a:rPr>
              <a:t> </a:t>
            </a:r>
            <a:r>
              <a:rPr lang="en-GB" sz="2800" dirty="0">
                <a:solidFill>
                  <a:srgbClr val="7030A0"/>
                </a:solidFill>
                <a:latin typeface="Bell MT" panose="02020503060305020303" pitchFamily="18" charset="0"/>
                <a:cs typeface="Century Gothic"/>
              </a:rPr>
              <a:t>:</a:t>
            </a:r>
          </a:p>
          <a:p>
            <a:pPr marL="12700"/>
            <a:r>
              <a:rPr lang="en-US" sz="2800" dirty="0">
                <a:latin typeface="Bell MT" panose="02020503060305020303" pitchFamily="18" charset="0"/>
                <a:cs typeface="Century Gothic"/>
              </a:rPr>
              <a:t>Cell membrane </a:t>
            </a:r>
            <a:endParaRPr lang="en-GB" sz="2800" dirty="0">
              <a:latin typeface="Bell MT" panose="02020503060305020303" pitchFamily="18" charset="0"/>
              <a:cs typeface="Century Gothic"/>
            </a:endParaRPr>
          </a:p>
          <a:p>
            <a:pPr marL="12700">
              <a:lnSpc>
                <a:spcPct val="100000"/>
              </a:lnSpc>
            </a:pPr>
            <a:endParaRPr lang="en-US" sz="2800" spc="-125" dirty="0">
              <a:solidFill>
                <a:srgbClr val="6F2F9F"/>
              </a:solidFill>
              <a:latin typeface="Bell MT" panose="02020503060305020303" pitchFamily="18" charset="0"/>
              <a:cs typeface="PMingLiU"/>
            </a:endParaRPr>
          </a:p>
          <a:p>
            <a:pPr marL="12700">
              <a:lnSpc>
                <a:spcPct val="100000"/>
              </a:lnSpc>
            </a:pPr>
            <a:endParaRPr lang="en-GB" sz="2800" spc="-125" dirty="0">
              <a:solidFill>
                <a:srgbClr val="6F2F9F"/>
              </a:solidFill>
              <a:latin typeface="Bell MT" panose="02020503060305020303" pitchFamily="18" charset="0"/>
              <a:cs typeface="PMingLiU"/>
            </a:endParaRPr>
          </a:p>
          <a:p>
            <a:pPr marL="12700">
              <a:lnSpc>
                <a:spcPct val="100000"/>
              </a:lnSpc>
            </a:pPr>
            <a:endParaRPr lang="en-GB" sz="2800" spc="-125" dirty="0">
              <a:solidFill>
                <a:srgbClr val="6F2F9F"/>
              </a:solidFill>
              <a:latin typeface="Bell MT" panose="02020503060305020303" pitchFamily="18" charset="0"/>
              <a:cs typeface="PMingLiU"/>
            </a:endParaRPr>
          </a:p>
          <a:p>
            <a:pPr marL="12700">
              <a:lnSpc>
                <a:spcPct val="100000"/>
              </a:lnSpc>
            </a:pPr>
            <a:r>
              <a:rPr lang="en-US" sz="2800" spc="-125" dirty="0">
                <a:solidFill>
                  <a:srgbClr val="FF0000"/>
                </a:solidFill>
                <a:latin typeface="Bell MT" panose="02020503060305020303" pitchFamily="18" charset="0"/>
                <a:cs typeface="PMingLiU"/>
              </a:rPr>
              <a:t>Q2 </a:t>
            </a:r>
            <a:r>
              <a:rPr lang="en-US" sz="2800" spc="-125" dirty="0">
                <a:solidFill>
                  <a:srgbClr val="6F2F9F"/>
                </a:solidFill>
                <a:latin typeface="Bell MT" panose="02020503060305020303" pitchFamily="18" charset="0"/>
                <a:cs typeface="PMingLiU"/>
              </a:rPr>
              <a:t>- </a:t>
            </a:r>
            <a:r>
              <a:rPr sz="2800" spc="-125" dirty="0">
                <a:solidFill>
                  <a:srgbClr val="6F2F9F"/>
                </a:solidFill>
                <a:latin typeface="Bell MT" panose="02020503060305020303" pitchFamily="18" charset="0"/>
                <a:cs typeface="PMingLiU"/>
              </a:rPr>
              <a:t>FUNCTION </a:t>
            </a:r>
            <a:r>
              <a:rPr sz="2800" spc="-60" dirty="0">
                <a:solidFill>
                  <a:srgbClr val="6F2F9F"/>
                </a:solidFill>
                <a:latin typeface="Bell MT" panose="02020503060305020303" pitchFamily="18" charset="0"/>
                <a:cs typeface="PMingLiU"/>
              </a:rPr>
              <a:t>of </a:t>
            </a:r>
            <a:r>
              <a:rPr sz="2800" spc="5" dirty="0">
                <a:solidFill>
                  <a:srgbClr val="6F2F9F"/>
                </a:solidFill>
                <a:latin typeface="Bell MT" panose="02020503060305020303" pitchFamily="18" charset="0"/>
                <a:cs typeface="PMingLiU"/>
              </a:rPr>
              <a:t>The</a:t>
            </a:r>
            <a:r>
              <a:rPr lang="en-US" sz="2800" spc="5" dirty="0">
                <a:solidFill>
                  <a:srgbClr val="6F2F9F"/>
                </a:solidFill>
                <a:latin typeface="Bell MT" panose="02020503060305020303" pitchFamily="18" charset="0"/>
                <a:cs typeface="PMingLiU"/>
              </a:rPr>
              <a:t> </a:t>
            </a:r>
            <a:r>
              <a:rPr sz="2800" spc="-135" dirty="0">
                <a:solidFill>
                  <a:srgbClr val="6F2F9F"/>
                </a:solidFill>
                <a:latin typeface="Bell MT" panose="02020503060305020303" pitchFamily="18" charset="0"/>
                <a:cs typeface="PMingLiU"/>
              </a:rPr>
              <a:t>CM</a:t>
            </a:r>
            <a:r>
              <a:rPr sz="2800" spc="-135" dirty="0">
                <a:latin typeface="Bell MT" panose="02020503060305020303" pitchFamily="18" charset="0"/>
                <a:cs typeface="PMingLiU"/>
              </a:rPr>
              <a:t>:</a:t>
            </a:r>
            <a:r>
              <a:rPr sz="2800" spc="-395" dirty="0">
                <a:latin typeface="Bell MT" panose="02020503060305020303" pitchFamily="18" charset="0"/>
                <a:cs typeface="PMingLiU"/>
              </a:rPr>
              <a:t> </a:t>
            </a:r>
            <a:endParaRPr sz="2800" dirty="0">
              <a:latin typeface="Bell MT" panose="02020503060305020303" pitchFamily="18" charset="0"/>
              <a:cs typeface="PMingLiU"/>
            </a:endParaRPr>
          </a:p>
          <a:p>
            <a:pPr marL="12700">
              <a:lnSpc>
                <a:spcPct val="100000"/>
              </a:lnSpc>
            </a:pPr>
            <a:r>
              <a:rPr sz="2800" spc="20" dirty="0">
                <a:solidFill>
                  <a:srgbClr val="31314B"/>
                </a:solidFill>
                <a:latin typeface="Bell MT" panose="02020503060305020303" pitchFamily="18" charset="0"/>
                <a:cs typeface="PMingLiU"/>
              </a:rPr>
              <a:t>Selective</a:t>
            </a:r>
            <a:r>
              <a:rPr sz="2800" spc="-210" dirty="0">
                <a:solidFill>
                  <a:srgbClr val="31314B"/>
                </a:solidFill>
                <a:latin typeface="Bell MT" panose="02020503060305020303" pitchFamily="18" charset="0"/>
                <a:cs typeface="PMingLiU"/>
              </a:rPr>
              <a:t> </a:t>
            </a:r>
            <a:r>
              <a:rPr sz="2800" spc="110" dirty="0">
                <a:solidFill>
                  <a:srgbClr val="31314B"/>
                </a:solidFill>
                <a:latin typeface="Bell MT" panose="02020503060305020303" pitchFamily="18" charset="0"/>
                <a:cs typeface="PMingLiU"/>
              </a:rPr>
              <a:t>barrier</a:t>
            </a:r>
            <a:endParaRPr sz="2800" dirty="0">
              <a:latin typeface="Bell MT" panose="02020503060305020303" pitchFamily="18" charset="0"/>
              <a:cs typeface="PMingLiU"/>
            </a:endParaRPr>
          </a:p>
        </p:txBody>
      </p:sp>
    </p:spTree>
    <p:extLst>
      <p:ext uri="{BB962C8B-B14F-4D97-AF65-F5344CB8AC3E}">
        <p14:creationId xmlns:p14="http://schemas.microsoft.com/office/powerpoint/2010/main" val="1402129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38200" y="720130"/>
            <a:ext cx="105156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45970">
              <a:lnSpc>
                <a:spcPct val="100000"/>
              </a:lnSpc>
            </a:pPr>
            <a:r>
              <a:rPr sz="4000" dirty="0">
                <a:solidFill>
                  <a:srgbClr val="000000"/>
                </a:solidFill>
                <a:latin typeface="Bell MT" panose="02020503060305020303" pitchFamily="18" charset="0"/>
                <a:cs typeface="PMingLiU"/>
              </a:rPr>
              <a:t>Mitocho</a:t>
            </a:r>
            <a:r>
              <a:rPr sz="4000" spc="15" dirty="0">
                <a:solidFill>
                  <a:srgbClr val="000000"/>
                </a:solidFill>
                <a:latin typeface="Bell MT" panose="02020503060305020303" pitchFamily="18" charset="0"/>
                <a:cs typeface="PMingLiU"/>
              </a:rPr>
              <a:t>n</a:t>
            </a:r>
            <a:r>
              <a:rPr sz="4000" spc="110" dirty="0">
                <a:solidFill>
                  <a:srgbClr val="000000"/>
                </a:solidFill>
                <a:latin typeface="Bell MT" panose="02020503060305020303" pitchFamily="18" charset="0"/>
                <a:cs typeface="PMingLiU"/>
              </a:rPr>
              <a:t>dria</a:t>
            </a:r>
            <a:endParaRPr sz="4000">
              <a:latin typeface="Bell MT" panose="02020503060305020303" pitchFamily="18" charset="0"/>
              <a:cs typeface="PMingLiU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96000" y="2197607"/>
            <a:ext cx="5943600" cy="43235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Bell MT" panose="02020503060305020303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3215" y="1827529"/>
            <a:ext cx="5365115" cy="1208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545840">
              <a:lnSpc>
                <a:spcPct val="114999"/>
              </a:lnSpc>
            </a:pPr>
            <a:r>
              <a:rPr sz="2400" spc="-10" dirty="0">
                <a:solidFill>
                  <a:srgbClr val="FF0000"/>
                </a:solidFill>
                <a:latin typeface="Bell MT" panose="02020503060305020303" pitchFamily="18" charset="0"/>
                <a:cs typeface="Arial"/>
              </a:rPr>
              <a:t>Q1- </a:t>
            </a:r>
            <a:r>
              <a:rPr sz="2400" spc="15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Identify </a:t>
            </a:r>
            <a:r>
              <a:rPr sz="2400" spc="-180" dirty="0">
                <a:solidFill>
                  <a:srgbClr val="1F487C"/>
                </a:solidFill>
                <a:latin typeface="Bell MT" panose="02020503060305020303" pitchFamily="18" charset="0"/>
                <a:cs typeface="Arial"/>
              </a:rPr>
              <a:t>:  </a:t>
            </a:r>
            <a:r>
              <a:rPr sz="2400" spc="-60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M</a:t>
            </a:r>
            <a:r>
              <a:rPr sz="2400" spc="-170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i</a:t>
            </a:r>
            <a:r>
              <a:rPr sz="2400" spc="-15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t</a:t>
            </a:r>
            <a:r>
              <a:rPr sz="2400" spc="-105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o</a:t>
            </a:r>
            <a:r>
              <a:rPr sz="2400" spc="-20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c</a:t>
            </a:r>
            <a:r>
              <a:rPr sz="2400" spc="-80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hondria</a:t>
            </a:r>
            <a:endParaRPr sz="2400" dirty="0">
              <a:latin typeface="Bell MT" panose="02020503060305020303" pitchFamily="18" charset="0"/>
              <a:cs typeface="Arial"/>
            </a:endParaRPr>
          </a:p>
          <a:p>
            <a:pPr marL="68580">
              <a:lnSpc>
                <a:spcPct val="100000"/>
              </a:lnSpc>
              <a:spcBef>
                <a:spcPts val="425"/>
              </a:spcBef>
            </a:pPr>
            <a:r>
              <a:rPr sz="2000" dirty="0">
                <a:solidFill>
                  <a:srgbClr val="31314B"/>
                </a:solidFill>
                <a:latin typeface="Bell MT" panose="02020503060305020303" pitchFamily="18" charset="0"/>
                <a:cs typeface="Calibri"/>
              </a:rPr>
              <a:t>Rod-shaped. Its </a:t>
            </a:r>
            <a:r>
              <a:rPr sz="2000" spc="-5" dirty="0">
                <a:solidFill>
                  <a:srgbClr val="31314B"/>
                </a:solidFill>
                <a:latin typeface="Bell MT" panose="02020503060305020303" pitchFamily="18" charset="0"/>
                <a:cs typeface="Calibri"/>
              </a:rPr>
              <a:t>wall </a:t>
            </a:r>
            <a:r>
              <a:rPr lang="en-US" sz="2000" b="1" u="sng" dirty="0">
                <a:solidFill>
                  <a:srgbClr val="FF0000"/>
                </a:solidFill>
                <a:latin typeface="Bell MT" panose="02020503060305020303" pitchFamily="18" charset="0"/>
                <a:cs typeface="Calibri"/>
              </a:rPr>
              <a:t>has 2 membranes </a:t>
            </a:r>
            <a:r>
              <a:rPr sz="2000" spc="-75" dirty="0">
                <a:solidFill>
                  <a:srgbClr val="31314B"/>
                </a:solidFill>
                <a:latin typeface="Bell MT" panose="02020503060305020303" pitchFamily="18" charset="0"/>
                <a:cs typeface="Calibri"/>
              </a:rPr>
              <a:t> </a:t>
            </a:r>
            <a:endParaRPr sz="2000" dirty="0">
              <a:latin typeface="Bell MT" panose="02020503060305020303" pitchFamily="18" charset="0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3215" y="3915791"/>
            <a:ext cx="5111115" cy="2235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10" dirty="0">
                <a:solidFill>
                  <a:srgbClr val="FF0000"/>
                </a:solidFill>
                <a:latin typeface="Bell MT" panose="02020503060305020303" pitchFamily="18" charset="0"/>
                <a:cs typeface="Arial"/>
              </a:rPr>
              <a:t>Q2-</a:t>
            </a:r>
            <a:r>
              <a:rPr sz="2400" spc="-170" dirty="0">
                <a:solidFill>
                  <a:srgbClr val="FF0000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400" spc="65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What</a:t>
            </a:r>
            <a:r>
              <a:rPr sz="2400" spc="-175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400" spc="-45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is</a:t>
            </a:r>
            <a:r>
              <a:rPr sz="2400" spc="-175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400" spc="45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the</a:t>
            </a:r>
            <a:r>
              <a:rPr sz="2400" spc="-150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400" spc="40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function</a:t>
            </a:r>
            <a:r>
              <a:rPr sz="2400" spc="-160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400" spc="-100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?</a:t>
            </a:r>
            <a:endParaRPr sz="2400">
              <a:latin typeface="Bell MT" panose="02020503060305020303" pitchFamily="18" charset="0"/>
              <a:cs typeface="Arial"/>
            </a:endParaRPr>
          </a:p>
          <a:p>
            <a:pPr marL="80645">
              <a:lnSpc>
                <a:spcPts val="2870"/>
              </a:lnSpc>
              <a:spcBef>
                <a:spcPts val="60"/>
              </a:spcBef>
            </a:pPr>
            <a:r>
              <a:rPr sz="2400" spc="-290" dirty="0">
                <a:latin typeface="Bell MT" panose="02020503060305020303" pitchFamily="18" charset="0"/>
                <a:cs typeface="Arial"/>
              </a:rPr>
              <a:t>1) </a:t>
            </a:r>
            <a:r>
              <a:rPr sz="2400" spc="-145" dirty="0">
                <a:latin typeface="Bell MT" panose="02020503060305020303" pitchFamily="18" charset="0"/>
                <a:cs typeface="Arial"/>
              </a:rPr>
              <a:t>Generation </a:t>
            </a:r>
            <a:r>
              <a:rPr sz="2400" spc="-180" dirty="0">
                <a:latin typeface="Bell MT" panose="02020503060305020303" pitchFamily="18" charset="0"/>
                <a:cs typeface="Arial"/>
              </a:rPr>
              <a:t>of</a:t>
            </a:r>
            <a:r>
              <a:rPr sz="2400" spc="15" dirty="0">
                <a:latin typeface="Bell MT" panose="02020503060305020303" pitchFamily="18" charset="0"/>
                <a:cs typeface="Arial"/>
              </a:rPr>
              <a:t> </a:t>
            </a:r>
            <a:r>
              <a:rPr sz="2400" spc="-229" dirty="0">
                <a:latin typeface="Bell MT" panose="02020503060305020303" pitchFamily="18" charset="0"/>
                <a:cs typeface="Arial"/>
              </a:rPr>
              <a:t>ATP</a:t>
            </a:r>
            <a:endParaRPr sz="2400">
              <a:latin typeface="Bell MT" panose="02020503060305020303" pitchFamily="18" charset="0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spc="45" dirty="0">
                <a:solidFill>
                  <a:srgbClr val="A4A4A4"/>
                </a:solidFill>
                <a:latin typeface="Bell MT" panose="02020503060305020303" pitchFamily="18" charset="0"/>
                <a:cs typeface="Arial"/>
              </a:rPr>
              <a:t>“</a:t>
            </a:r>
            <a:r>
              <a:rPr sz="2400" spc="-175" dirty="0">
                <a:solidFill>
                  <a:srgbClr val="A4A4A4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400" spc="50" dirty="0">
                <a:solidFill>
                  <a:srgbClr val="A4A4A4"/>
                </a:solidFill>
                <a:latin typeface="Bell MT" panose="02020503060305020303" pitchFamily="18" charset="0"/>
                <a:cs typeface="PMingLiU"/>
              </a:rPr>
              <a:t>they</a:t>
            </a:r>
            <a:r>
              <a:rPr sz="2400" spc="-120" dirty="0">
                <a:solidFill>
                  <a:srgbClr val="A4A4A4"/>
                </a:solidFill>
                <a:latin typeface="Bell MT" panose="02020503060305020303" pitchFamily="18" charset="0"/>
                <a:cs typeface="PMingLiU"/>
              </a:rPr>
              <a:t> </a:t>
            </a:r>
            <a:r>
              <a:rPr sz="2400" spc="95" dirty="0">
                <a:solidFill>
                  <a:srgbClr val="A4A4A4"/>
                </a:solidFill>
                <a:latin typeface="Bell MT" panose="02020503060305020303" pitchFamily="18" charset="0"/>
                <a:cs typeface="PMingLiU"/>
              </a:rPr>
              <a:t>are</a:t>
            </a:r>
            <a:r>
              <a:rPr sz="2400" spc="-135" dirty="0">
                <a:solidFill>
                  <a:srgbClr val="A4A4A4"/>
                </a:solidFill>
                <a:latin typeface="Bell MT" panose="02020503060305020303" pitchFamily="18" charset="0"/>
                <a:cs typeface="PMingLiU"/>
              </a:rPr>
              <a:t> </a:t>
            </a:r>
            <a:r>
              <a:rPr sz="2400" spc="35" dirty="0">
                <a:solidFill>
                  <a:srgbClr val="A4A4A4"/>
                </a:solidFill>
                <a:latin typeface="Bell MT" panose="02020503060305020303" pitchFamily="18" charset="0"/>
                <a:cs typeface="PMingLiU"/>
              </a:rPr>
              <a:t>called</a:t>
            </a:r>
            <a:r>
              <a:rPr sz="2400" spc="-150" dirty="0">
                <a:solidFill>
                  <a:srgbClr val="A4A4A4"/>
                </a:solidFill>
                <a:latin typeface="Bell MT" panose="02020503060305020303" pitchFamily="18" charset="0"/>
                <a:cs typeface="PMingLiU"/>
              </a:rPr>
              <a:t> </a:t>
            </a:r>
            <a:r>
              <a:rPr sz="2400" spc="60" dirty="0">
                <a:solidFill>
                  <a:srgbClr val="A4A4A4"/>
                </a:solidFill>
                <a:latin typeface="Bell MT" panose="02020503060305020303" pitchFamily="18" charset="0"/>
                <a:cs typeface="PMingLiU"/>
              </a:rPr>
              <a:t>the</a:t>
            </a:r>
            <a:r>
              <a:rPr sz="2400" spc="-120" dirty="0">
                <a:solidFill>
                  <a:srgbClr val="A4A4A4"/>
                </a:solidFill>
                <a:latin typeface="Bell MT" panose="02020503060305020303" pitchFamily="18" charset="0"/>
                <a:cs typeface="PMingLiU"/>
              </a:rPr>
              <a:t> </a:t>
            </a:r>
            <a:r>
              <a:rPr sz="2400" spc="70" dirty="0">
                <a:solidFill>
                  <a:srgbClr val="A4A4A4"/>
                </a:solidFill>
                <a:latin typeface="Bell MT" panose="02020503060305020303" pitchFamily="18" charset="0"/>
                <a:cs typeface="PMingLiU"/>
              </a:rPr>
              <a:t>power</a:t>
            </a:r>
            <a:r>
              <a:rPr sz="2400" spc="-130" dirty="0">
                <a:solidFill>
                  <a:srgbClr val="A4A4A4"/>
                </a:solidFill>
                <a:latin typeface="Bell MT" panose="02020503060305020303" pitchFamily="18" charset="0"/>
                <a:cs typeface="PMingLiU"/>
              </a:rPr>
              <a:t> </a:t>
            </a:r>
            <a:r>
              <a:rPr sz="2400" spc="60" dirty="0">
                <a:solidFill>
                  <a:srgbClr val="A4A4A4"/>
                </a:solidFill>
                <a:latin typeface="Bell MT" panose="02020503060305020303" pitchFamily="18" charset="0"/>
                <a:cs typeface="PMingLiU"/>
              </a:rPr>
              <a:t>house</a:t>
            </a:r>
            <a:r>
              <a:rPr sz="2400" spc="-95" dirty="0">
                <a:solidFill>
                  <a:srgbClr val="A4A4A4"/>
                </a:solidFill>
                <a:latin typeface="Bell MT" panose="02020503060305020303" pitchFamily="18" charset="0"/>
                <a:cs typeface="PMingLiU"/>
              </a:rPr>
              <a:t> </a:t>
            </a:r>
            <a:r>
              <a:rPr sz="2400" spc="45" dirty="0">
                <a:solidFill>
                  <a:srgbClr val="A4A4A4"/>
                </a:solidFill>
                <a:latin typeface="Bell MT" panose="02020503060305020303" pitchFamily="18" charset="0"/>
                <a:cs typeface="Arial"/>
              </a:rPr>
              <a:t>“</a:t>
            </a:r>
            <a:endParaRPr sz="2400">
              <a:latin typeface="Bell MT" panose="02020503060305020303" pitchFamily="18" charset="0"/>
              <a:cs typeface="Arial"/>
            </a:endParaRPr>
          </a:p>
          <a:p>
            <a:pPr marL="12700" marR="5080">
              <a:lnSpc>
                <a:spcPts val="2880"/>
              </a:lnSpc>
              <a:spcBef>
                <a:spcPts val="90"/>
              </a:spcBef>
            </a:pPr>
            <a:r>
              <a:rPr sz="2400" spc="-80" dirty="0">
                <a:latin typeface="Bell MT" panose="02020503060305020303" pitchFamily="18" charset="0"/>
                <a:cs typeface="PMingLiU"/>
              </a:rPr>
              <a:t>2</a:t>
            </a:r>
            <a:r>
              <a:rPr sz="2400" spc="-80" dirty="0">
                <a:latin typeface="Bell MT" panose="02020503060305020303" pitchFamily="18" charset="0"/>
                <a:cs typeface="Arial"/>
              </a:rPr>
              <a:t>) </a:t>
            </a:r>
            <a:r>
              <a:rPr sz="2400" spc="-145" dirty="0">
                <a:latin typeface="Bell MT" panose="02020503060305020303" pitchFamily="18" charset="0"/>
                <a:cs typeface="Arial"/>
              </a:rPr>
              <a:t>They </a:t>
            </a:r>
            <a:r>
              <a:rPr sz="2400" spc="-190" dirty="0">
                <a:latin typeface="Bell MT" panose="02020503060305020303" pitchFamily="18" charset="0"/>
                <a:cs typeface="Arial"/>
              </a:rPr>
              <a:t>can </a:t>
            </a:r>
            <a:r>
              <a:rPr sz="2400" spc="-130" dirty="0">
                <a:latin typeface="Bell MT" panose="02020503060305020303" pitchFamily="18" charset="0"/>
                <a:cs typeface="Arial"/>
              </a:rPr>
              <a:t>form </a:t>
            </a:r>
            <a:r>
              <a:rPr sz="2400" spc="-85" dirty="0">
                <a:latin typeface="Bell MT" panose="02020503060305020303" pitchFamily="18" charset="0"/>
                <a:cs typeface="Arial"/>
              </a:rPr>
              <a:t>their </a:t>
            </a:r>
            <a:r>
              <a:rPr sz="2400" spc="-220" dirty="0">
                <a:latin typeface="Bell MT" panose="02020503060305020303" pitchFamily="18" charset="0"/>
                <a:cs typeface="Arial"/>
              </a:rPr>
              <a:t>own </a:t>
            </a:r>
            <a:r>
              <a:rPr sz="2400" spc="-145" dirty="0">
                <a:latin typeface="Bell MT" panose="02020503060305020303" pitchFamily="18" charset="0"/>
                <a:cs typeface="Arial"/>
              </a:rPr>
              <a:t>proteins </a:t>
            </a:r>
            <a:r>
              <a:rPr sz="2400" spc="-175" dirty="0">
                <a:latin typeface="Bell MT" panose="02020503060305020303" pitchFamily="18" charset="0"/>
                <a:cs typeface="Arial"/>
              </a:rPr>
              <a:t>and  </a:t>
            </a:r>
            <a:r>
              <a:rPr sz="2400" spc="-155" dirty="0">
                <a:latin typeface="Bell MT" panose="02020503060305020303" pitchFamily="18" charset="0"/>
                <a:cs typeface="Arial"/>
              </a:rPr>
              <a:t>undergo </a:t>
            </a:r>
            <a:r>
              <a:rPr sz="2400" spc="-145" dirty="0">
                <a:latin typeface="Bell MT" panose="02020503060305020303" pitchFamily="18" charset="0"/>
                <a:cs typeface="Arial"/>
              </a:rPr>
              <a:t>self</a:t>
            </a:r>
            <a:r>
              <a:rPr sz="2400" spc="-150" dirty="0">
                <a:latin typeface="Bell MT" panose="02020503060305020303" pitchFamily="18" charset="0"/>
                <a:cs typeface="Arial"/>
              </a:rPr>
              <a:t> </a:t>
            </a:r>
            <a:r>
              <a:rPr sz="2400" spc="-110" dirty="0">
                <a:latin typeface="Bell MT" panose="02020503060305020303" pitchFamily="18" charset="0"/>
                <a:cs typeface="Arial"/>
              </a:rPr>
              <a:t>replication</a:t>
            </a:r>
            <a:r>
              <a:rPr sz="2400" spc="-110" dirty="0">
                <a:latin typeface="Bell MT" panose="02020503060305020303" pitchFamily="18" charset="0"/>
                <a:cs typeface="PMingLiU"/>
              </a:rPr>
              <a:t>.</a:t>
            </a:r>
            <a:endParaRPr sz="2400">
              <a:latin typeface="Bell MT" panose="02020503060305020303" pitchFamily="18" charset="0"/>
              <a:cs typeface="PMingLiU"/>
            </a:endParaRPr>
          </a:p>
          <a:p>
            <a:pPr marL="12700">
              <a:lnSpc>
                <a:spcPts val="2795"/>
              </a:lnSpc>
            </a:pPr>
            <a:r>
              <a:rPr sz="2400" spc="80" dirty="0">
                <a:latin typeface="Bell MT" panose="02020503060305020303" pitchFamily="18" charset="0"/>
                <a:cs typeface="PMingLiU"/>
              </a:rPr>
              <a:t>because</a:t>
            </a:r>
            <a:r>
              <a:rPr sz="2400" spc="-145" dirty="0">
                <a:latin typeface="Bell MT" panose="02020503060305020303" pitchFamily="18" charset="0"/>
                <a:cs typeface="PMingLiU"/>
              </a:rPr>
              <a:t> </a:t>
            </a:r>
            <a:r>
              <a:rPr sz="2400" spc="60" dirty="0">
                <a:latin typeface="Bell MT" panose="02020503060305020303" pitchFamily="18" charset="0"/>
                <a:cs typeface="PMingLiU"/>
              </a:rPr>
              <a:t>the</a:t>
            </a:r>
            <a:r>
              <a:rPr sz="2400" spc="-120" dirty="0">
                <a:latin typeface="Bell MT" panose="02020503060305020303" pitchFamily="18" charset="0"/>
                <a:cs typeface="PMingLiU"/>
              </a:rPr>
              <a:t> </a:t>
            </a:r>
            <a:r>
              <a:rPr sz="2400" spc="55" dirty="0">
                <a:latin typeface="Bell MT" panose="02020503060305020303" pitchFamily="18" charset="0"/>
                <a:cs typeface="PMingLiU"/>
              </a:rPr>
              <a:t>have</a:t>
            </a:r>
            <a:r>
              <a:rPr sz="2400" spc="-140" dirty="0">
                <a:latin typeface="Bell MT" panose="02020503060305020303" pitchFamily="18" charset="0"/>
                <a:cs typeface="PMingLiU"/>
              </a:rPr>
              <a:t> </a:t>
            </a:r>
            <a:r>
              <a:rPr sz="2400" spc="55" dirty="0">
                <a:latin typeface="Bell MT" panose="02020503060305020303" pitchFamily="18" charset="0"/>
                <a:cs typeface="PMingLiU"/>
              </a:rPr>
              <a:t>their</a:t>
            </a:r>
            <a:r>
              <a:rPr sz="2400" spc="-125" dirty="0">
                <a:latin typeface="Bell MT" panose="02020503060305020303" pitchFamily="18" charset="0"/>
                <a:cs typeface="PMingLiU"/>
              </a:rPr>
              <a:t> </a:t>
            </a:r>
            <a:r>
              <a:rPr sz="2400" spc="30" dirty="0">
                <a:latin typeface="Bell MT" panose="02020503060305020303" pitchFamily="18" charset="0"/>
                <a:cs typeface="PMingLiU"/>
              </a:rPr>
              <a:t>own</a:t>
            </a:r>
            <a:r>
              <a:rPr sz="2400" spc="-125" dirty="0">
                <a:latin typeface="Bell MT" panose="02020503060305020303" pitchFamily="18" charset="0"/>
                <a:cs typeface="PMingLiU"/>
              </a:rPr>
              <a:t> </a:t>
            </a:r>
            <a:r>
              <a:rPr sz="2400" spc="-150" dirty="0">
                <a:latin typeface="Bell MT" panose="02020503060305020303" pitchFamily="18" charset="0"/>
                <a:cs typeface="PMingLiU"/>
              </a:rPr>
              <a:t>DNA</a:t>
            </a:r>
            <a:endParaRPr sz="2400">
              <a:latin typeface="Bell MT" panose="02020503060305020303" pitchFamily="18" charset="0"/>
              <a:cs typeface="PMingLiU"/>
            </a:endParaRPr>
          </a:p>
        </p:txBody>
      </p:sp>
    </p:spTree>
    <p:extLst>
      <p:ext uri="{BB962C8B-B14F-4D97-AF65-F5344CB8AC3E}">
        <p14:creationId xmlns:p14="http://schemas.microsoft.com/office/powerpoint/2010/main" val="2233425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38200" y="698072"/>
            <a:ext cx="10515600" cy="659668"/>
          </a:xfrm>
          <a:prstGeom prst="rect">
            <a:avLst/>
          </a:prstGeom>
        </p:spPr>
        <p:txBody>
          <a:bodyPr vert="horz" wrap="square" lIns="0" tIns="43688" rIns="0" bIns="0" rtlCol="0">
            <a:spAutoFit/>
          </a:bodyPr>
          <a:lstStyle/>
          <a:p>
            <a:pPr marL="1659889">
              <a:lnSpc>
                <a:spcPct val="100000"/>
              </a:lnSpc>
            </a:pPr>
            <a:r>
              <a:rPr sz="4000" b="0" spc="-25" dirty="0">
                <a:solidFill>
                  <a:srgbClr val="000000"/>
                </a:solidFill>
                <a:latin typeface="Bell MT" panose="02020503060305020303" pitchFamily="18" charset="0"/>
                <a:cs typeface="PMingLiU"/>
              </a:rPr>
              <a:t>Golgi</a:t>
            </a:r>
            <a:r>
              <a:rPr sz="4000" b="0" spc="-254" dirty="0">
                <a:solidFill>
                  <a:srgbClr val="000000"/>
                </a:solidFill>
                <a:latin typeface="Bell MT" panose="02020503060305020303" pitchFamily="18" charset="0"/>
                <a:cs typeface="PMingLiU"/>
              </a:rPr>
              <a:t> </a:t>
            </a:r>
            <a:r>
              <a:rPr sz="4000" b="0" spc="55" dirty="0">
                <a:solidFill>
                  <a:srgbClr val="000000"/>
                </a:solidFill>
                <a:latin typeface="Bell MT" panose="02020503060305020303" pitchFamily="18" charset="0"/>
                <a:cs typeface="PMingLiU"/>
              </a:rPr>
              <a:t>Apparatus</a:t>
            </a:r>
            <a:endParaRPr sz="4000" dirty="0">
              <a:latin typeface="Bell MT" panose="02020503060305020303" pitchFamily="18" charset="0"/>
              <a:cs typeface="PMingLiU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248400" y="1792223"/>
            <a:ext cx="5943599" cy="5065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15544" y="2021204"/>
            <a:ext cx="5633085" cy="3224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15" dirty="0">
                <a:solidFill>
                  <a:srgbClr val="FF0000"/>
                </a:solidFill>
                <a:latin typeface="Bell MT" panose="02020503060305020303" pitchFamily="18" charset="0"/>
                <a:cs typeface="Arial"/>
              </a:rPr>
              <a:t>Q1- </a:t>
            </a:r>
            <a:r>
              <a:rPr sz="2800" spc="20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Identify</a:t>
            </a:r>
            <a:r>
              <a:rPr sz="2800" spc="-420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800" spc="-210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:</a:t>
            </a:r>
            <a:endParaRPr sz="2800" dirty="0">
              <a:latin typeface="Bell MT" panose="02020503060305020303" pitchFamily="18" charset="0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800" spc="-30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Golgi</a:t>
            </a:r>
            <a:r>
              <a:rPr sz="2800" spc="-215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800" spc="70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apparatus</a:t>
            </a:r>
            <a:endParaRPr sz="2800" dirty="0">
              <a:latin typeface="Bell MT" panose="02020503060305020303" pitchFamily="18" charset="0"/>
              <a:cs typeface="Arial"/>
            </a:endParaRPr>
          </a:p>
          <a:p>
            <a:pPr>
              <a:lnSpc>
                <a:spcPct val="100000"/>
              </a:lnSpc>
            </a:pPr>
            <a:endParaRPr sz="3800" dirty="0">
              <a:latin typeface="Bell MT" panose="02020503060305020303" pitchFamily="18" charset="0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800" spc="-15" dirty="0">
                <a:solidFill>
                  <a:srgbClr val="FF0000"/>
                </a:solidFill>
                <a:latin typeface="Bell MT" panose="02020503060305020303" pitchFamily="18" charset="0"/>
                <a:cs typeface="Arial"/>
              </a:rPr>
              <a:t>Q2-</a:t>
            </a:r>
            <a:r>
              <a:rPr sz="2800" spc="-190" dirty="0">
                <a:solidFill>
                  <a:srgbClr val="FF0000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800" spc="75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What</a:t>
            </a:r>
            <a:r>
              <a:rPr sz="2800" spc="-180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800" spc="-55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is</a:t>
            </a:r>
            <a:r>
              <a:rPr sz="2800" spc="-180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800" spc="50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the</a:t>
            </a:r>
            <a:r>
              <a:rPr sz="2800" spc="-190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800" spc="45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function</a:t>
            </a:r>
            <a:r>
              <a:rPr sz="2800" spc="-180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800" spc="-120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?</a:t>
            </a:r>
            <a:endParaRPr sz="2800" dirty="0">
              <a:latin typeface="Bell MT" panose="02020503060305020303" pitchFamily="18" charset="0"/>
              <a:cs typeface="Arial"/>
            </a:endParaRPr>
          </a:p>
          <a:p>
            <a:pPr marL="527685" indent="-514984">
              <a:lnSpc>
                <a:spcPct val="100000"/>
              </a:lnSpc>
              <a:spcBef>
                <a:spcPts val="1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800" spc="-175" dirty="0">
                <a:latin typeface="Bell MT" panose="02020503060305020303" pitchFamily="18" charset="0"/>
                <a:cs typeface="Arial"/>
              </a:rPr>
              <a:t>Sorting, </a:t>
            </a:r>
            <a:r>
              <a:rPr sz="2800" spc="-155" dirty="0">
                <a:latin typeface="Bell MT" panose="02020503060305020303" pitchFamily="18" charset="0"/>
                <a:cs typeface="Arial"/>
              </a:rPr>
              <a:t>modification </a:t>
            </a:r>
            <a:r>
              <a:rPr sz="2800" spc="-210" dirty="0">
                <a:latin typeface="Bell MT" panose="02020503060305020303" pitchFamily="18" charset="0"/>
                <a:cs typeface="Arial"/>
              </a:rPr>
              <a:t>&amp;</a:t>
            </a:r>
            <a:r>
              <a:rPr sz="2800" spc="-185" dirty="0">
                <a:latin typeface="Bell MT" panose="02020503060305020303" pitchFamily="18" charset="0"/>
                <a:cs typeface="Arial"/>
              </a:rPr>
              <a:t> </a:t>
            </a:r>
            <a:r>
              <a:rPr sz="2800" spc="-165" dirty="0">
                <a:latin typeface="Bell MT" panose="02020503060305020303" pitchFamily="18" charset="0"/>
                <a:cs typeface="Arial"/>
              </a:rPr>
              <a:t>packaging</a:t>
            </a:r>
            <a:endParaRPr sz="2800" dirty="0">
              <a:latin typeface="Bell MT" panose="02020503060305020303" pitchFamily="18" charset="0"/>
              <a:cs typeface="Arial"/>
            </a:endParaRPr>
          </a:p>
          <a:p>
            <a:pPr marR="3007360" algn="ctr">
              <a:lnSpc>
                <a:spcPts val="3354"/>
              </a:lnSpc>
              <a:spcBef>
                <a:spcPts val="20"/>
              </a:spcBef>
            </a:pPr>
            <a:r>
              <a:rPr sz="2800" spc="-60" dirty="0">
                <a:latin typeface="Bell MT" panose="02020503060305020303" pitchFamily="18" charset="0"/>
                <a:cs typeface="PMingLiU"/>
              </a:rPr>
              <a:t>of</a:t>
            </a:r>
            <a:r>
              <a:rPr sz="2800" spc="-220" dirty="0">
                <a:latin typeface="Bell MT" panose="02020503060305020303" pitchFamily="18" charset="0"/>
                <a:cs typeface="PMingLiU"/>
              </a:rPr>
              <a:t> </a:t>
            </a:r>
            <a:r>
              <a:rPr sz="2800" spc="50" dirty="0">
                <a:latin typeface="Bell MT" panose="02020503060305020303" pitchFamily="18" charset="0"/>
                <a:cs typeface="PMingLiU"/>
              </a:rPr>
              <a:t>proteins.</a:t>
            </a:r>
            <a:endParaRPr sz="2800" dirty="0">
              <a:latin typeface="Bell MT" panose="02020503060305020303" pitchFamily="18" charset="0"/>
              <a:cs typeface="PMingLiU"/>
            </a:endParaRPr>
          </a:p>
          <a:p>
            <a:pPr marL="352425" indent="-339725">
              <a:lnSpc>
                <a:spcPts val="3354"/>
              </a:lnSpc>
              <a:buAutoNum type="arabicPeriod" startAt="2"/>
              <a:tabLst>
                <a:tab pos="353060" algn="l"/>
              </a:tabLst>
            </a:pPr>
            <a:r>
              <a:rPr sz="2800" spc="-185" dirty="0">
                <a:latin typeface="Bell MT" panose="02020503060305020303" pitchFamily="18" charset="0"/>
                <a:cs typeface="Arial"/>
              </a:rPr>
              <a:t>Secretory </a:t>
            </a:r>
            <a:r>
              <a:rPr sz="2800" spc="-190" dirty="0">
                <a:latin typeface="Bell MT" panose="02020503060305020303" pitchFamily="18" charset="0"/>
                <a:cs typeface="Arial"/>
              </a:rPr>
              <a:t>vesicles</a:t>
            </a:r>
            <a:r>
              <a:rPr sz="2800" spc="-125" dirty="0">
                <a:latin typeface="Bell MT" panose="02020503060305020303" pitchFamily="18" charset="0"/>
                <a:cs typeface="Arial"/>
              </a:rPr>
              <a:t> </a:t>
            </a:r>
            <a:r>
              <a:rPr sz="2800" spc="10" dirty="0">
                <a:latin typeface="Bell MT" panose="02020503060305020303" pitchFamily="18" charset="0"/>
                <a:cs typeface="PMingLiU"/>
              </a:rPr>
              <a:t>formation.</a:t>
            </a:r>
            <a:endParaRPr sz="2800" dirty="0">
              <a:latin typeface="Bell MT" panose="02020503060305020303" pitchFamily="18" charset="0"/>
              <a:cs typeface="PMingLiU"/>
            </a:endParaRPr>
          </a:p>
        </p:txBody>
      </p:sp>
    </p:spTree>
    <p:extLst>
      <p:ext uri="{BB962C8B-B14F-4D97-AF65-F5344CB8AC3E}">
        <p14:creationId xmlns:p14="http://schemas.microsoft.com/office/powerpoint/2010/main" val="116681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50716" y="0"/>
            <a:ext cx="4516120" cy="1273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395" dirty="0">
                <a:solidFill>
                  <a:srgbClr val="000000"/>
                </a:solidFill>
                <a:latin typeface="Bell MT" panose="02020503060305020303" pitchFamily="18" charset="0"/>
                <a:cs typeface="Arial"/>
              </a:rPr>
              <a:t>Smooth</a:t>
            </a:r>
            <a:r>
              <a:rPr sz="4000" spc="-200" dirty="0">
                <a:solidFill>
                  <a:srgbClr val="000000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4000" spc="-285" dirty="0">
                <a:solidFill>
                  <a:srgbClr val="000000"/>
                </a:solidFill>
                <a:latin typeface="Bell MT" panose="02020503060305020303" pitchFamily="18" charset="0"/>
                <a:cs typeface="Arial"/>
              </a:rPr>
              <a:t>Endoplasmic</a:t>
            </a:r>
            <a:endParaRPr sz="4000">
              <a:latin typeface="Bell MT" panose="02020503060305020303" pitchFamily="18" charset="0"/>
              <a:cs typeface="Arial"/>
            </a:endParaRPr>
          </a:p>
          <a:p>
            <a:pPr marL="1585595">
              <a:lnSpc>
                <a:spcPct val="100000"/>
              </a:lnSpc>
            </a:pPr>
            <a:r>
              <a:rPr sz="4000" spc="-245" dirty="0">
                <a:solidFill>
                  <a:srgbClr val="000000"/>
                </a:solidFill>
                <a:latin typeface="Bell MT" panose="02020503060305020303" pitchFamily="18" charset="0"/>
                <a:cs typeface="Arial"/>
              </a:rPr>
              <a:t>Reticulum</a:t>
            </a:r>
            <a:endParaRPr sz="4000">
              <a:latin typeface="Bell MT" panose="02020503060305020303" pitchFamily="18" charset="0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248400" y="2156460"/>
            <a:ext cx="5943599" cy="38602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Bell MT" panose="02020503060305020303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739" y="1231138"/>
            <a:ext cx="5925820" cy="39076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15" dirty="0">
                <a:solidFill>
                  <a:srgbClr val="FF0000"/>
                </a:solidFill>
                <a:latin typeface="Bell MT" panose="02020503060305020303" pitchFamily="18" charset="0"/>
                <a:cs typeface="Arial"/>
              </a:rPr>
              <a:t>Q1- </a:t>
            </a:r>
            <a:r>
              <a:rPr sz="2800" spc="20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Identify</a:t>
            </a:r>
            <a:r>
              <a:rPr sz="2800" spc="-420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800" spc="-215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:</a:t>
            </a:r>
            <a:endParaRPr sz="2800" dirty="0">
              <a:latin typeface="Bell MT" panose="02020503060305020303" pitchFamily="18" charset="0"/>
              <a:cs typeface="Arial"/>
            </a:endParaRPr>
          </a:p>
          <a:p>
            <a:pPr marL="93345">
              <a:lnSpc>
                <a:spcPct val="100000"/>
              </a:lnSpc>
              <a:spcBef>
                <a:spcPts val="500"/>
              </a:spcBef>
            </a:pPr>
            <a:r>
              <a:rPr sz="2800" spc="20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Smooth Endoplasmic</a:t>
            </a:r>
            <a:r>
              <a:rPr sz="2800" spc="-395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800" spc="15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Reticulum</a:t>
            </a:r>
            <a:endParaRPr lang="en-US" sz="2800" spc="15" dirty="0">
              <a:solidFill>
                <a:srgbClr val="31314B"/>
              </a:solidFill>
              <a:latin typeface="Bell MT" panose="02020503060305020303" pitchFamily="18" charset="0"/>
              <a:cs typeface="Arial"/>
            </a:endParaRPr>
          </a:p>
          <a:p>
            <a:pPr marL="93345">
              <a:lnSpc>
                <a:spcPct val="100000"/>
              </a:lnSpc>
              <a:spcBef>
                <a:spcPts val="500"/>
              </a:spcBef>
            </a:pPr>
            <a:endParaRPr sz="2800" dirty="0">
              <a:latin typeface="Bell MT" panose="02020503060305020303" pitchFamily="18" charset="0"/>
              <a:cs typeface="Arial"/>
            </a:endParaRPr>
          </a:p>
          <a:p>
            <a:pPr marL="12700" marR="729615">
              <a:lnSpc>
                <a:spcPct val="111700"/>
              </a:lnSpc>
              <a:spcBef>
                <a:spcPts val="110"/>
              </a:spcBef>
            </a:pPr>
            <a:r>
              <a:rPr lang="en-US" sz="2800" spc="-10" dirty="0">
                <a:solidFill>
                  <a:schemeClr val="bg2">
                    <a:lumMod val="75000"/>
                  </a:schemeClr>
                </a:solidFill>
                <a:latin typeface="Bell MT" panose="02020503060305020303" pitchFamily="18" charset="0"/>
                <a:cs typeface="Calibri"/>
              </a:rPr>
              <a:t>* </a:t>
            </a:r>
            <a:r>
              <a:rPr sz="2800" spc="-10" dirty="0">
                <a:solidFill>
                  <a:schemeClr val="bg2">
                    <a:lumMod val="75000"/>
                  </a:schemeClr>
                </a:solidFill>
                <a:latin typeface="Bell MT" panose="02020503060305020303" pitchFamily="18" charset="0"/>
                <a:cs typeface="Calibri"/>
              </a:rPr>
              <a:t>Characteristics: </a:t>
            </a:r>
            <a:r>
              <a:rPr sz="2000" b="1" spc="-130" dirty="0">
                <a:latin typeface="Bell MT" panose="02020503060305020303" pitchFamily="18" charset="0"/>
                <a:cs typeface="Arial"/>
              </a:rPr>
              <a:t>Membranous </a:t>
            </a:r>
            <a:r>
              <a:rPr sz="2000" b="1" spc="-135" dirty="0">
                <a:latin typeface="Bell MT" panose="02020503060305020303" pitchFamily="18" charset="0"/>
                <a:cs typeface="Arial"/>
              </a:rPr>
              <a:t>tubules</a:t>
            </a:r>
            <a:r>
              <a:rPr sz="2000" b="1" spc="-290" dirty="0">
                <a:latin typeface="Bell MT" panose="02020503060305020303" pitchFamily="18" charset="0"/>
                <a:cs typeface="Arial"/>
              </a:rPr>
              <a:t> </a:t>
            </a:r>
            <a:r>
              <a:rPr sz="2000" b="1" spc="-145" dirty="0">
                <a:latin typeface="Bell MT" panose="02020503060305020303" pitchFamily="18" charset="0"/>
                <a:cs typeface="Arial"/>
              </a:rPr>
              <a:t>and  </a:t>
            </a:r>
            <a:r>
              <a:rPr sz="2000" b="1" spc="-125" dirty="0">
                <a:latin typeface="Bell MT" panose="02020503060305020303" pitchFamily="18" charset="0"/>
                <a:cs typeface="Arial"/>
              </a:rPr>
              <a:t>vesicles, </a:t>
            </a:r>
            <a:r>
              <a:rPr sz="2000" b="1" spc="-100" dirty="0">
                <a:latin typeface="Bell MT" panose="02020503060305020303" pitchFamily="18" charset="0"/>
                <a:cs typeface="Arial"/>
              </a:rPr>
              <a:t>with </a:t>
            </a:r>
            <a:r>
              <a:rPr sz="2000" b="1" spc="-180" dirty="0">
                <a:latin typeface="Bell MT" panose="02020503060305020303" pitchFamily="18" charset="0"/>
                <a:cs typeface="Arial"/>
              </a:rPr>
              <a:t>no </a:t>
            </a:r>
            <a:r>
              <a:rPr sz="2000" b="1" spc="-150" dirty="0">
                <a:latin typeface="Bell MT" panose="02020503060305020303" pitchFamily="18" charset="0"/>
                <a:cs typeface="Arial"/>
              </a:rPr>
              <a:t>ribosomes </a:t>
            </a:r>
            <a:r>
              <a:rPr sz="2000" b="1" spc="-185" dirty="0">
                <a:latin typeface="Bell MT" panose="02020503060305020303" pitchFamily="18" charset="0"/>
                <a:cs typeface="Arial"/>
              </a:rPr>
              <a:t>on </a:t>
            </a:r>
            <a:r>
              <a:rPr sz="2000" b="1" spc="-120" dirty="0">
                <a:latin typeface="Bell MT" panose="02020503060305020303" pitchFamily="18" charset="0"/>
                <a:cs typeface="Arial"/>
              </a:rPr>
              <a:t>the</a:t>
            </a:r>
            <a:r>
              <a:rPr sz="2000" b="1" spc="-20" dirty="0">
                <a:latin typeface="Bell MT" panose="02020503060305020303" pitchFamily="18" charset="0"/>
                <a:cs typeface="Arial"/>
              </a:rPr>
              <a:t> </a:t>
            </a:r>
            <a:r>
              <a:rPr sz="2000" b="1" spc="-140" dirty="0">
                <a:latin typeface="Bell MT" panose="02020503060305020303" pitchFamily="18" charset="0"/>
                <a:cs typeface="Arial"/>
              </a:rPr>
              <a:t>surface</a:t>
            </a:r>
            <a:endParaRPr sz="2000" dirty="0">
              <a:latin typeface="Bell MT" panose="02020503060305020303" pitchFamily="18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 dirty="0">
              <a:latin typeface="Bell MT" panose="02020503060305020303" pitchFamily="18" charset="0"/>
              <a:cs typeface="Times New Roman"/>
            </a:endParaRPr>
          </a:p>
          <a:p>
            <a:pPr marL="93345">
              <a:lnSpc>
                <a:spcPct val="100000"/>
              </a:lnSpc>
            </a:pPr>
            <a:r>
              <a:rPr sz="2800" spc="-15" dirty="0">
                <a:solidFill>
                  <a:srgbClr val="FF0000"/>
                </a:solidFill>
                <a:latin typeface="Bell MT" panose="02020503060305020303" pitchFamily="18" charset="0"/>
                <a:cs typeface="Arial"/>
              </a:rPr>
              <a:t>Q2-</a:t>
            </a:r>
            <a:r>
              <a:rPr sz="2800" spc="-180" dirty="0">
                <a:solidFill>
                  <a:srgbClr val="FF0000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800" spc="75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What</a:t>
            </a:r>
            <a:r>
              <a:rPr sz="2800" spc="-195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800" spc="-50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is</a:t>
            </a:r>
            <a:r>
              <a:rPr sz="2800" spc="-185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800" spc="50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the</a:t>
            </a:r>
            <a:r>
              <a:rPr sz="2800" spc="-195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800" spc="45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function</a:t>
            </a:r>
            <a:r>
              <a:rPr sz="2800" spc="-185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800" spc="-120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?</a:t>
            </a:r>
            <a:endParaRPr sz="2800" dirty="0">
              <a:latin typeface="Bell MT" panose="02020503060305020303" pitchFamily="18" charset="0"/>
              <a:cs typeface="Arial"/>
            </a:endParaRPr>
          </a:p>
          <a:p>
            <a:pPr marL="208915" indent="-196215">
              <a:lnSpc>
                <a:spcPct val="100000"/>
              </a:lnSpc>
              <a:spcBef>
                <a:spcPts val="275"/>
              </a:spcBef>
              <a:buChar char="•"/>
              <a:tabLst>
                <a:tab pos="209550" algn="l"/>
              </a:tabLst>
            </a:pPr>
            <a:r>
              <a:rPr sz="2800" spc="-15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Synthesis </a:t>
            </a:r>
            <a:r>
              <a:rPr sz="2800" spc="50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of </a:t>
            </a:r>
            <a:r>
              <a:rPr sz="2800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lipids</a:t>
            </a:r>
            <a:r>
              <a:rPr sz="2800" spc="-545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800" spc="-250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&amp; </a:t>
            </a:r>
            <a:r>
              <a:rPr sz="2800" spc="20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cholestrol</a:t>
            </a:r>
            <a:endParaRPr sz="2800" dirty="0">
              <a:latin typeface="Bell MT" panose="02020503060305020303" pitchFamily="18" charset="0"/>
              <a:cs typeface="Arial"/>
            </a:endParaRPr>
          </a:p>
          <a:p>
            <a:pPr marL="208915" indent="-196215">
              <a:lnSpc>
                <a:spcPct val="100000"/>
              </a:lnSpc>
              <a:buChar char="•"/>
              <a:tabLst>
                <a:tab pos="209550" algn="l"/>
              </a:tabLst>
            </a:pPr>
            <a:r>
              <a:rPr sz="2800" spc="25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Detoxification</a:t>
            </a:r>
            <a:r>
              <a:rPr sz="2800" spc="-165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800" spc="55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from</a:t>
            </a:r>
            <a:r>
              <a:rPr sz="2800" spc="-190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800" spc="40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drugs</a:t>
            </a:r>
            <a:r>
              <a:rPr sz="2800" spc="-190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800" spc="80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and</a:t>
            </a:r>
            <a:r>
              <a:rPr sz="2800" spc="-190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800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toxins</a:t>
            </a:r>
            <a:endParaRPr sz="2800" dirty="0">
              <a:latin typeface="Bell MT" panose="02020503060305020303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1882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6248400" y="2912363"/>
            <a:ext cx="5943599" cy="39456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Bell MT" panose="02020503060305020303" pitchFamily="18" charset="0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458653" y="466487"/>
            <a:ext cx="4987355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0" spc="5" dirty="0">
                <a:solidFill>
                  <a:srgbClr val="000000"/>
                </a:solidFill>
                <a:latin typeface="Bell MT" panose="02020503060305020303" pitchFamily="18" charset="0"/>
                <a:cs typeface="PMingLiU"/>
              </a:rPr>
              <a:t>Rough</a:t>
            </a:r>
            <a:r>
              <a:rPr sz="4000" b="0" spc="-265" dirty="0">
                <a:solidFill>
                  <a:srgbClr val="000000"/>
                </a:solidFill>
                <a:latin typeface="Bell MT" panose="02020503060305020303" pitchFamily="18" charset="0"/>
                <a:cs typeface="PMingLiU"/>
              </a:rPr>
              <a:t> </a:t>
            </a:r>
            <a:r>
              <a:rPr sz="4000" b="0" spc="55" dirty="0">
                <a:solidFill>
                  <a:srgbClr val="000000"/>
                </a:solidFill>
                <a:latin typeface="Bell MT" panose="02020503060305020303" pitchFamily="18" charset="0"/>
                <a:cs typeface="PMingLiU"/>
              </a:rPr>
              <a:t>Endoplasmic</a:t>
            </a:r>
            <a:endParaRPr sz="4000" dirty="0">
              <a:latin typeface="Bell MT" panose="02020503060305020303" pitchFamily="18" charset="0"/>
              <a:cs typeface="PMingLiU"/>
            </a:endParaRPr>
          </a:p>
          <a:p>
            <a:pPr marL="1431925">
              <a:lnSpc>
                <a:spcPct val="100000"/>
              </a:lnSpc>
            </a:pPr>
            <a:r>
              <a:rPr sz="4000" b="0" dirty="0">
                <a:solidFill>
                  <a:srgbClr val="000000"/>
                </a:solidFill>
                <a:latin typeface="Bell MT" panose="02020503060305020303" pitchFamily="18" charset="0"/>
                <a:cs typeface="PMingLiU"/>
              </a:rPr>
              <a:t>Reticulum</a:t>
            </a:r>
            <a:endParaRPr sz="4000" dirty="0">
              <a:latin typeface="Bell MT" panose="02020503060305020303" pitchFamily="18" charset="0"/>
              <a:cs typeface="PMingLiU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1140" y="1918208"/>
            <a:ext cx="5920105" cy="1753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15" dirty="0">
                <a:solidFill>
                  <a:srgbClr val="FF0000"/>
                </a:solidFill>
                <a:latin typeface="Bell MT" panose="02020503060305020303" pitchFamily="18" charset="0"/>
                <a:cs typeface="Arial"/>
              </a:rPr>
              <a:t>Q1- </a:t>
            </a:r>
            <a:r>
              <a:rPr sz="2800" spc="20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Identify</a:t>
            </a:r>
            <a:r>
              <a:rPr sz="2800" spc="-420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800" spc="-215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:</a:t>
            </a:r>
            <a:endParaRPr sz="2800" dirty="0">
              <a:latin typeface="Bell MT" panose="02020503060305020303" pitchFamily="18" charset="0"/>
              <a:cs typeface="Arial"/>
            </a:endParaRPr>
          </a:p>
          <a:p>
            <a:pPr marL="12700" marR="5080" indent="80645">
              <a:lnSpc>
                <a:spcPct val="120800"/>
              </a:lnSpc>
              <a:spcBef>
                <a:spcPts val="805"/>
              </a:spcBef>
            </a:pPr>
            <a:r>
              <a:rPr sz="2000" spc="5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Rough </a:t>
            </a:r>
            <a:r>
              <a:rPr sz="2000" spc="15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Endoplasmic </a:t>
            </a:r>
            <a:r>
              <a:rPr sz="2000" spc="-5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Reticulum:</a:t>
            </a:r>
            <a:endParaRPr lang="en-GB" sz="2000" spc="-5" dirty="0">
              <a:solidFill>
                <a:srgbClr val="31314B"/>
              </a:solidFill>
              <a:latin typeface="Bell MT" panose="02020503060305020303" pitchFamily="18" charset="0"/>
              <a:cs typeface="Arial"/>
            </a:endParaRPr>
          </a:p>
          <a:p>
            <a:pPr marL="12700" marR="5080" indent="80645">
              <a:lnSpc>
                <a:spcPct val="120800"/>
              </a:lnSpc>
              <a:spcBef>
                <a:spcPts val="805"/>
              </a:spcBef>
            </a:pPr>
            <a:r>
              <a:rPr sz="2000" spc="-5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000" spc="20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Membranous  </a:t>
            </a:r>
            <a:r>
              <a:rPr sz="2000" spc="5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sheets</a:t>
            </a:r>
            <a:r>
              <a:rPr sz="2000" spc="-150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000" spc="35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of</a:t>
            </a:r>
            <a:r>
              <a:rPr sz="2000" spc="-145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000" spc="40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flattened</a:t>
            </a:r>
            <a:r>
              <a:rPr sz="2000" spc="-130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000" spc="20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tubules</a:t>
            </a:r>
            <a:r>
              <a:rPr sz="2000" spc="-145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000" spc="-35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&amp;Vesicles</a:t>
            </a:r>
            <a:r>
              <a:rPr sz="2000" spc="-140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000" spc="35" dirty="0">
                <a:solidFill>
                  <a:srgbClr val="FF0000"/>
                </a:solidFill>
                <a:latin typeface="Bell MT" panose="02020503060305020303" pitchFamily="18" charset="0"/>
                <a:cs typeface="Arial"/>
              </a:rPr>
              <a:t>with</a:t>
            </a:r>
            <a:r>
              <a:rPr sz="2000" spc="-125" dirty="0">
                <a:solidFill>
                  <a:srgbClr val="FF0000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000" spc="10" dirty="0">
                <a:solidFill>
                  <a:srgbClr val="FF0000"/>
                </a:solidFill>
                <a:latin typeface="Bell MT" panose="02020503060305020303" pitchFamily="18" charset="0"/>
                <a:cs typeface="Arial"/>
              </a:rPr>
              <a:t>ribosomes  </a:t>
            </a:r>
            <a:r>
              <a:rPr sz="2000" spc="20" dirty="0">
                <a:solidFill>
                  <a:srgbClr val="FF0000"/>
                </a:solidFill>
                <a:latin typeface="Bell MT" panose="02020503060305020303" pitchFamily="18" charset="0"/>
                <a:cs typeface="Arial"/>
              </a:rPr>
              <a:t>on </a:t>
            </a:r>
            <a:r>
              <a:rPr sz="2000" spc="35" dirty="0">
                <a:solidFill>
                  <a:srgbClr val="FF0000"/>
                </a:solidFill>
                <a:latin typeface="Bell MT" panose="02020503060305020303" pitchFamily="18" charset="0"/>
                <a:cs typeface="Arial"/>
              </a:rPr>
              <a:t>the</a:t>
            </a:r>
            <a:r>
              <a:rPr sz="2000" spc="-370" dirty="0">
                <a:solidFill>
                  <a:srgbClr val="FF0000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000" spc="10" dirty="0">
                <a:solidFill>
                  <a:srgbClr val="FF0000"/>
                </a:solidFill>
                <a:latin typeface="Bell MT" panose="02020503060305020303" pitchFamily="18" charset="0"/>
                <a:cs typeface="Arial"/>
              </a:rPr>
              <a:t>surface.</a:t>
            </a:r>
            <a:endParaRPr sz="2000" dirty="0">
              <a:latin typeface="Bell MT" panose="02020503060305020303" pitchFamily="18" charset="0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1911" y="4091685"/>
            <a:ext cx="4104004" cy="440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15" dirty="0">
                <a:solidFill>
                  <a:srgbClr val="FF0000"/>
                </a:solidFill>
                <a:latin typeface="Bell MT" panose="02020503060305020303" pitchFamily="18" charset="0"/>
                <a:cs typeface="Arial"/>
              </a:rPr>
              <a:t>Q2-</a:t>
            </a:r>
            <a:r>
              <a:rPr sz="2800" spc="-180" dirty="0">
                <a:solidFill>
                  <a:srgbClr val="FF0000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800" spc="75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What</a:t>
            </a:r>
            <a:r>
              <a:rPr sz="2800" spc="-185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800" spc="-55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is</a:t>
            </a:r>
            <a:r>
              <a:rPr sz="2800" spc="-180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800" spc="50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the</a:t>
            </a:r>
            <a:r>
              <a:rPr sz="2800" spc="-190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800" spc="45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function</a:t>
            </a:r>
            <a:r>
              <a:rPr sz="2800" spc="-180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800" spc="-120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?</a:t>
            </a:r>
            <a:endParaRPr sz="2800">
              <a:latin typeface="Bell MT" panose="02020503060305020303" pitchFamily="18" charset="0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1140" y="4578857"/>
            <a:ext cx="5784215" cy="669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5780" indent="-513080">
              <a:lnSpc>
                <a:spcPct val="100000"/>
              </a:lnSpc>
              <a:buClr>
                <a:srgbClr val="000000"/>
              </a:buClr>
              <a:buChar char="•"/>
              <a:tabLst>
                <a:tab pos="525780" algn="l"/>
                <a:tab pos="526415" algn="l"/>
              </a:tabLst>
            </a:pPr>
            <a:r>
              <a:rPr sz="2000" spc="-10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Synthesis</a:t>
            </a:r>
            <a:r>
              <a:rPr sz="2000" spc="-140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000" spc="35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of</a:t>
            </a:r>
            <a:r>
              <a:rPr sz="2000" spc="-140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000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Proteins</a:t>
            </a:r>
            <a:r>
              <a:rPr sz="2000" spc="-155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000" spc="-5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By</a:t>
            </a:r>
            <a:r>
              <a:rPr sz="2000" spc="-130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000" spc="10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ribosomes</a:t>
            </a:r>
            <a:r>
              <a:rPr sz="2000" spc="-160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000" spc="20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on</a:t>
            </a:r>
            <a:r>
              <a:rPr sz="2000" spc="-135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000" spc="5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its</a:t>
            </a:r>
            <a:r>
              <a:rPr sz="2000" spc="-140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000" spc="30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outer</a:t>
            </a:r>
            <a:endParaRPr sz="2000">
              <a:latin typeface="Bell MT" panose="02020503060305020303" pitchFamily="18" charset="0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360"/>
              </a:spcBef>
            </a:pPr>
            <a:r>
              <a:rPr sz="2000" spc="10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surface.</a:t>
            </a:r>
            <a:endParaRPr sz="2000">
              <a:latin typeface="Bell MT" panose="02020503060305020303" pitchFamily="18" charset="0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246364" y="4997196"/>
            <a:ext cx="399288" cy="571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Bell MT" panose="02020503060305020303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80146" y="4317238"/>
            <a:ext cx="2019935" cy="6232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FFFFFF"/>
                </a:solidFill>
                <a:latin typeface="Bell MT" panose="02020503060305020303" pitchFamily="18" charset="0"/>
                <a:cs typeface="Arial"/>
              </a:rPr>
              <a:t>Ribosomes</a:t>
            </a:r>
            <a:endParaRPr sz="1800" dirty="0">
              <a:latin typeface="Bell MT" panose="02020503060305020303" pitchFamily="18" charset="0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800" b="1" spc="-5" dirty="0">
                <a:solidFill>
                  <a:srgbClr val="FFFFFF"/>
                </a:solidFill>
                <a:latin typeface="Bell MT" panose="02020503060305020303" pitchFamily="18" charset="0"/>
                <a:cs typeface="Arial"/>
              </a:rPr>
              <a:t>(small black</a:t>
            </a:r>
            <a:r>
              <a:rPr sz="1800" b="1" spc="-50" dirty="0">
                <a:solidFill>
                  <a:srgbClr val="FFFFF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Bell MT" panose="02020503060305020303" pitchFamily="18" charset="0"/>
                <a:cs typeface="Arial"/>
              </a:rPr>
              <a:t>dots</a:t>
            </a:r>
            <a:r>
              <a:rPr lang="en-US" sz="2000" b="1" dirty="0">
                <a:solidFill>
                  <a:srgbClr val="FFFFFF"/>
                </a:solidFill>
                <a:latin typeface="Bell MT" panose="02020503060305020303" pitchFamily="18" charset="0"/>
                <a:cs typeface="Arial"/>
              </a:rPr>
              <a:t>)</a:t>
            </a:r>
            <a:endParaRPr sz="2000" dirty="0">
              <a:latin typeface="Bell MT" panose="02020503060305020303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7278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900416" y="1542287"/>
            <a:ext cx="4291583" cy="5315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Bell MT" panose="02020503060305020303" pitchFamily="18" charset="0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38200" y="720130"/>
            <a:ext cx="105156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88514">
              <a:lnSpc>
                <a:spcPct val="100000"/>
              </a:lnSpc>
            </a:pPr>
            <a:r>
              <a:rPr sz="4000" b="0" spc="65" dirty="0">
                <a:solidFill>
                  <a:srgbClr val="000000"/>
                </a:solidFill>
                <a:latin typeface="Bell MT" panose="02020503060305020303" pitchFamily="18" charset="0"/>
                <a:cs typeface="PMingLiU"/>
              </a:rPr>
              <a:t>Centrioles</a:t>
            </a:r>
            <a:endParaRPr sz="4000">
              <a:latin typeface="Bell MT" panose="02020503060305020303" pitchFamily="18" charset="0"/>
              <a:cs typeface="PMingLiU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0906" y="1880996"/>
            <a:ext cx="5251450" cy="43114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15" dirty="0">
                <a:solidFill>
                  <a:srgbClr val="FF0000"/>
                </a:solidFill>
                <a:latin typeface="Bell MT" panose="02020503060305020303" pitchFamily="18" charset="0"/>
                <a:cs typeface="Arial"/>
              </a:rPr>
              <a:t>Q1- </a:t>
            </a:r>
            <a:r>
              <a:rPr sz="2800" spc="20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Identify</a:t>
            </a:r>
            <a:r>
              <a:rPr sz="2800" spc="-415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800" spc="-215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:</a:t>
            </a:r>
            <a:endParaRPr sz="2800" dirty="0">
              <a:latin typeface="Bell MT" panose="02020503060305020303" pitchFamily="18" charset="0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2000" spc="-15" dirty="0">
                <a:solidFill>
                  <a:srgbClr val="31314B"/>
                </a:solidFill>
                <a:latin typeface="Bell MT" panose="02020503060305020303" pitchFamily="18" charset="0"/>
                <a:cs typeface="Arial"/>
              </a:rPr>
              <a:t>Centrioles:</a:t>
            </a:r>
            <a:endParaRPr sz="2000" dirty="0">
              <a:latin typeface="Bell MT" panose="02020503060305020303" pitchFamily="18" charset="0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2000" b="1" dirty="0">
                <a:solidFill>
                  <a:srgbClr val="31314B"/>
                </a:solidFill>
                <a:latin typeface="Bell MT" panose="02020503060305020303" pitchFamily="18" charset="0"/>
                <a:cs typeface="Calibri"/>
              </a:rPr>
              <a:t>2 </a:t>
            </a:r>
            <a:r>
              <a:rPr sz="2000" b="1" spc="-5" dirty="0">
                <a:solidFill>
                  <a:srgbClr val="31314B"/>
                </a:solidFill>
                <a:latin typeface="Bell MT" panose="02020503060305020303" pitchFamily="18" charset="0"/>
                <a:cs typeface="Calibri"/>
              </a:rPr>
              <a:t>cylinders which are </a:t>
            </a:r>
            <a:r>
              <a:rPr sz="2000" b="1" dirty="0">
                <a:solidFill>
                  <a:srgbClr val="31314B"/>
                </a:solidFill>
                <a:latin typeface="Bell MT" panose="02020503060305020303" pitchFamily="18" charset="0"/>
                <a:cs typeface="Calibri"/>
              </a:rPr>
              <a:t>perpendicular to </a:t>
            </a:r>
            <a:r>
              <a:rPr sz="2000" b="1" spc="-5" dirty="0">
                <a:solidFill>
                  <a:srgbClr val="31314B"/>
                </a:solidFill>
                <a:latin typeface="Bell MT" panose="02020503060305020303" pitchFamily="18" charset="0"/>
                <a:cs typeface="Calibri"/>
              </a:rPr>
              <a:t>each</a:t>
            </a:r>
            <a:r>
              <a:rPr sz="2000" b="1" spc="-60" dirty="0">
                <a:solidFill>
                  <a:srgbClr val="31314B"/>
                </a:solidFill>
                <a:latin typeface="Bell MT" panose="02020503060305020303" pitchFamily="18" charset="0"/>
                <a:cs typeface="Calibri"/>
              </a:rPr>
              <a:t> </a:t>
            </a:r>
            <a:r>
              <a:rPr sz="2000" b="1" dirty="0">
                <a:solidFill>
                  <a:srgbClr val="31314B"/>
                </a:solidFill>
                <a:latin typeface="Bell MT" panose="02020503060305020303" pitchFamily="18" charset="0"/>
                <a:cs typeface="Calibri"/>
              </a:rPr>
              <a:t>other</a:t>
            </a:r>
            <a:endParaRPr sz="2000" dirty="0">
              <a:latin typeface="Bell MT" panose="02020503060305020303" pitchFamily="18" charset="0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500" dirty="0">
              <a:latin typeface="Bell MT" panose="02020503060305020303" pitchFamily="18" charset="0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800" spc="-15" dirty="0">
                <a:solidFill>
                  <a:srgbClr val="FF0000"/>
                </a:solidFill>
                <a:latin typeface="Bell MT" panose="02020503060305020303" pitchFamily="18" charset="0"/>
                <a:cs typeface="Arial"/>
              </a:rPr>
              <a:t>Q2-</a:t>
            </a:r>
            <a:r>
              <a:rPr sz="2800" spc="-190" dirty="0">
                <a:solidFill>
                  <a:srgbClr val="FF0000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800" spc="75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What</a:t>
            </a:r>
            <a:r>
              <a:rPr sz="2800" spc="-180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800" spc="-55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is</a:t>
            </a:r>
            <a:r>
              <a:rPr sz="2800" spc="-180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800" spc="50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the</a:t>
            </a:r>
            <a:r>
              <a:rPr sz="2800" spc="-190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800" spc="45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function</a:t>
            </a:r>
            <a:r>
              <a:rPr sz="2800" spc="-180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800" spc="-120" dirty="0">
                <a:solidFill>
                  <a:srgbClr val="6F2F9F"/>
                </a:solidFill>
                <a:latin typeface="Bell MT" panose="02020503060305020303" pitchFamily="18" charset="0"/>
                <a:cs typeface="Arial"/>
              </a:rPr>
              <a:t>?</a:t>
            </a:r>
            <a:endParaRPr sz="2800" dirty="0">
              <a:latin typeface="Bell MT" panose="02020503060305020303" pitchFamily="18" charset="0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7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spc="-10" dirty="0">
                <a:solidFill>
                  <a:srgbClr val="001F5F"/>
                </a:solidFill>
                <a:latin typeface="Bell MT" panose="02020503060305020303" pitchFamily="18" charset="0"/>
                <a:cs typeface="Arial"/>
              </a:rPr>
              <a:t>Essential</a:t>
            </a:r>
            <a:r>
              <a:rPr sz="2000" spc="-165" dirty="0">
                <a:solidFill>
                  <a:srgbClr val="001F5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000" spc="30" dirty="0">
                <a:solidFill>
                  <a:srgbClr val="001F5F"/>
                </a:solidFill>
                <a:latin typeface="Bell MT" panose="02020503060305020303" pitchFamily="18" charset="0"/>
                <a:cs typeface="Arial"/>
              </a:rPr>
              <a:t>for</a:t>
            </a:r>
            <a:r>
              <a:rPr sz="2000" spc="-145" dirty="0">
                <a:solidFill>
                  <a:srgbClr val="001F5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000" spc="5" dirty="0">
                <a:solidFill>
                  <a:srgbClr val="001F5F"/>
                </a:solidFill>
                <a:latin typeface="Bell MT" panose="02020503060305020303" pitchFamily="18" charset="0"/>
                <a:cs typeface="Arial"/>
              </a:rPr>
              <a:t>cell</a:t>
            </a:r>
            <a:r>
              <a:rPr sz="2000" spc="-155" dirty="0">
                <a:solidFill>
                  <a:srgbClr val="001F5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Bell MT" panose="02020503060305020303" pitchFamily="18" charset="0"/>
                <a:cs typeface="Arial"/>
              </a:rPr>
              <a:t>division</a:t>
            </a:r>
            <a:endParaRPr sz="2000" dirty="0">
              <a:latin typeface="Bell MT" panose="02020503060305020303" pitchFamily="18" charset="0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6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spc="25" dirty="0">
                <a:solidFill>
                  <a:srgbClr val="001F5F"/>
                </a:solidFill>
                <a:latin typeface="Bell MT" panose="02020503060305020303" pitchFamily="18" charset="0"/>
                <a:cs typeface="Arial"/>
              </a:rPr>
              <a:t>Formation</a:t>
            </a:r>
            <a:r>
              <a:rPr sz="2000" spc="-160" dirty="0">
                <a:solidFill>
                  <a:srgbClr val="001F5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000" spc="35" dirty="0">
                <a:solidFill>
                  <a:srgbClr val="001F5F"/>
                </a:solidFill>
                <a:latin typeface="Bell MT" panose="02020503060305020303" pitchFamily="18" charset="0"/>
                <a:cs typeface="Arial"/>
              </a:rPr>
              <a:t>of</a:t>
            </a:r>
            <a:r>
              <a:rPr sz="2000" spc="-160" dirty="0">
                <a:solidFill>
                  <a:srgbClr val="001F5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Bell MT" panose="02020503060305020303" pitchFamily="18" charset="0"/>
                <a:cs typeface="Arial"/>
              </a:rPr>
              <a:t>Cilia</a:t>
            </a:r>
            <a:r>
              <a:rPr sz="2000" spc="-155" dirty="0">
                <a:solidFill>
                  <a:srgbClr val="001F5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000" spc="60" dirty="0">
                <a:solidFill>
                  <a:srgbClr val="001F5F"/>
                </a:solidFill>
                <a:latin typeface="Bell MT" panose="02020503060305020303" pitchFamily="18" charset="0"/>
                <a:cs typeface="Arial"/>
              </a:rPr>
              <a:t>and</a:t>
            </a:r>
            <a:r>
              <a:rPr sz="2000" spc="-145" dirty="0">
                <a:solidFill>
                  <a:srgbClr val="001F5F"/>
                </a:solidFill>
                <a:latin typeface="Bell MT" panose="02020503060305020303" pitchFamily="18" charset="0"/>
                <a:cs typeface="Arial"/>
              </a:rPr>
              <a:t> </a:t>
            </a:r>
            <a:r>
              <a:rPr sz="2000" spc="5" dirty="0">
                <a:solidFill>
                  <a:srgbClr val="001F5F"/>
                </a:solidFill>
                <a:latin typeface="Bell MT" panose="02020503060305020303" pitchFamily="18" charset="0"/>
                <a:cs typeface="Arial"/>
              </a:rPr>
              <a:t>Flagella</a:t>
            </a:r>
            <a:endParaRPr sz="2000" dirty="0">
              <a:latin typeface="Bell MT" panose="02020503060305020303" pitchFamily="18" charset="0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65"/>
              </a:spcBef>
            </a:pPr>
            <a:r>
              <a:rPr sz="2000" b="1" spc="-5" dirty="0">
                <a:solidFill>
                  <a:srgbClr val="FF0000"/>
                </a:solidFill>
                <a:latin typeface="Bell MT" panose="02020503060305020303" pitchFamily="18" charset="0"/>
                <a:cs typeface="Arial"/>
              </a:rPr>
              <a:t>*</a:t>
            </a:r>
            <a:r>
              <a:rPr sz="2000" b="1" spc="-5" dirty="0">
                <a:solidFill>
                  <a:srgbClr val="FF0000"/>
                </a:solidFill>
                <a:latin typeface="Bell MT" panose="02020503060305020303" pitchFamily="18" charset="0"/>
                <a:cs typeface="Calibri"/>
              </a:rPr>
              <a:t>Their wall </a:t>
            </a:r>
            <a:r>
              <a:rPr sz="2000" b="1" dirty="0">
                <a:solidFill>
                  <a:srgbClr val="FF0000"/>
                </a:solidFill>
                <a:latin typeface="Bell MT" panose="02020503060305020303" pitchFamily="18" charset="0"/>
                <a:cs typeface="Calibri"/>
              </a:rPr>
              <a:t>is </a:t>
            </a:r>
            <a:r>
              <a:rPr sz="2000" b="1" spc="-5" dirty="0">
                <a:solidFill>
                  <a:srgbClr val="FF0000"/>
                </a:solidFill>
                <a:latin typeface="Bell MT" panose="02020503060305020303" pitchFamily="18" charset="0"/>
                <a:cs typeface="Calibri"/>
              </a:rPr>
              <a:t>made </a:t>
            </a:r>
            <a:r>
              <a:rPr sz="2000" b="1" dirty="0">
                <a:solidFill>
                  <a:srgbClr val="FF0000"/>
                </a:solidFill>
                <a:latin typeface="Bell MT" panose="02020503060305020303" pitchFamily="18" charset="0"/>
                <a:cs typeface="Calibri"/>
              </a:rPr>
              <a:t>of 9 triplets of</a:t>
            </a:r>
            <a:r>
              <a:rPr sz="2000" b="1" spc="-80" dirty="0">
                <a:solidFill>
                  <a:srgbClr val="FF0000"/>
                </a:solidFill>
                <a:latin typeface="Bell MT" panose="02020503060305020303" pitchFamily="18" charset="0"/>
                <a:cs typeface="Calibri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Bell MT" panose="02020503060305020303" pitchFamily="18" charset="0"/>
                <a:cs typeface="Calibri"/>
              </a:rPr>
              <a:t>microtubules</a:t>
            </a:r>
            <a:endParaRPr sz="2000" dirty="0">
              <a:latin typeface="Bell MT" panose="02020503060305020303" pitchFamily="18" charset="0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55"/>
              </a:spcBef>
            </a:pPr>
            <a:r>
              <a:rPr sz="2000" b="1" dirty="0">
                <a:solidFill>
                  <a:srgbClr val="FF0000"/>
                </a:solidFill>
                <a:latin typeface="Bell MT" panose="02020503060305020303" pitchFamily="18" charset="0"/>
                <a:cs typeface="Calibri"/>
              </a:rPr>
              <a:t>(9x3 = 27</a:t>
            </a:r>
            <a:r>
              <a:rPr sz="2000" b="1" spc="-85" dirty="0">
                <a:solidFill>
                  <a:srgbClr val="FF0000"/>
                </a:solidFill>
                <a:latin typeface="Bell MT" panose="02020503060305020303" pitchFamily="18" charset="0"/>
                <a:cs typeface="Calibri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Bell MT" panose="02020503060305020303" pitchFamily="18" charset="0"/>
                <a:cs typeface="Calibri"/>
              </a:rPr>
              <a:t>microtubules)</a:t>
            </a:r>
            <a:endParaRPr sz="2000" dirty="0">
              <a:latin typeface="Bell MT" panose="02020503060305020303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81540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1273</Words>
  <Application>Microsoft Office PowerPoint</Application>
  <PresentationFormat>Widescreen</PresentationFormat>
  <Paragraphs>325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Andalus</vt:lpstr>
      <vt:lpstr>Arial</vt:lpstr>
      <vt:lpstr>Arial Unicode MS</vt:lpstr>
      <vt:lpstr>Athelas</vt:lpstr>
      <vt:lpstr>Bell MT</vt:lpstr>
      <vt:lpstr>Calibri</vt:lpstr>
      <vt:lpstr>Calibri Light</vt:lpstr>
      <vt:lpstr>Century Gothic</vt:lpstr>
      <vt:lpstr>Georgia</vt:lpstr>
      <vt:lpstr>PMingLiU</vt:lpstr>
      <vt:lpstr>Times New Roman</vt:lpstr>
      <vt:lpstr>Wingdings</vt:lpstr>
      <vt:lpstr>Office Theme</vt:lpstr>
      <vt:lpstr>PowerPoint Presentation</vt:lpstr>
      <vt:lpstr>PowerPoint Presentation</vt:lpstr>
      <vt:lpstr>Nucleus</vt:lpstr>
      <vt:lpstr>Cell membrane (trilaminarappearance )</vt:lpstr>
      <vt:lpstr>Mitochondria</vt:lpstr>
      <vt:lpstr>Golgi Apparatus</vt:lpstr>
      <vt:lpstr>Smooth Endoplasmic Reticulum</vt:lpstr>
      <vt:lpstr>Rough Endoplasmic Reticulum</vt:lpstr>
      <vt:lpstr>Centrioles</vt:lpstr>
      <vt:lpstr>Cilia</vt:lpstr>
      <vt:lpstr>Microvilli</vt:lpstr>
      <vt:lpstr>Simple Squamous Epithelium</vt:lpstr>
      <vt:lpstr>Simple Cuboidal Epithelium</vt:lpstr>
      <vt:lpstr>Simple Columnar Epithelium</vt:lpstr>
      <vt:lpstr>Pseudostratified Columnar Ciliated Epithelium with Goblet Cells</vt:lpstr>
      <vt:lpstr>Stratified Squamous Keratinized Epithelium</vt:lpstr>
      <vt:lpstr>Stratified squamous non-keratinized Epithelium</vt:lpstr>
      <vt:lpstr>Transitional Epithelium</vt:lpstr>
      <vt:lpstr>Squamous Metaplasia</vt:lpstr>
      <vt:lpstr>Dense collagenous regular connective  tissue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ريما العتيبي</dc:creator>
  <cp:lastModifiedBy>trad</cp:lastModifiedBy>
  <cp:revision>24</cp:revision>
  <dcterms:created xsi:type="dcterms:W3CDTF">2016-09-29T01:36:47Z</dcterms:created>
  <dcterms:modified xsi:type="dcterms:W3CDTF">2016-11-30T17:31:29Z</dcterms:modified>
</cp:coreProperties>
</file>