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0" r:id="rId1"/>
  </p:sldMasterIdLst>
  <p:notesMasterIdLst>
    <p:notesMasterId r:id="rId21"/>
  </p:notesMasterIdLst>
  <p:sldIdLst>
    <p:sldId id="256" r:id="rId2"/>
    <p:sldId id="260" r:id="rId3"/>
    <p:sldId id="266" r:id="rId4"/>
    <p:sldId id="264" r:id="rId5"/>
    <p:sldId id="267" r:id="rId6"/>
    <p:sldId id="268" r:id="rId7"/>
    <p:sldId id="269" r:id="rId8"/>
    <p:sldId id="261" r:id="rId9"/>
    <p:sldId id="283" r:id="rId10"/>
    <p:sldId id="262" r:id="rId11"/>
    <p:sldId id="263" r:id="rId12"/>
    <p:sldId id="270" r:id="rId13"/>
    <p:sldId id="271" r:id="rId14"/>
    <p:sldId id="276" r:id="rId15"/>
    <p:sldId id="277" r:id="rId16"/>
    <p:sldId id="278" r:id="rId17"/>
    <p:sldId id="282" r:id="rId18"/>
    <p:sldId id="281" r:id="rId19"/>
    <p:sldId id="259" r:id="rId2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480" autoAdjust="0"/>
    <p:restoredTop sz="95133" autoAdjust="0"/>
  </p:normalViewPr>
  <p:slideViewPr>
    <p:cSldViewPr snapToGrid="0">
      <p:cViewPr>
        <p:scale>
          <a:sx n="90" d="100"/>
          <a:sy n="90" d="100"/>
        </p:scale>
        <p:origin x="272" y="-116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892260-73FE-F14D-A927-3E9D11243B7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5B7B2683-6465-4640-9626-506BB09B7D25}">
      <dgm:prSet phldrT="[نص]"/>
      <dgm:spPr/>
      <dgm:t>
        <a:bodyPr/>
        <a:lstStyle/>
        <a:p>
          <a:pPr rtl="1"/>
          <a:r>
            <a:rPr lang="en-US" dirty="0" smtClean="0"/>
            <a:t>Inoculation</a:t>
          </a:r>
          <a:endParaRPr lang="ar-SA" dirty="0"/>
        </a:p>
      </dgm:t>
    </dgm:pt>
    <dgm:pt modelId="{EDF7CD62-F483-4A40-A00C-74A6F1EA608E}" type="parTrans" cxnId="{80193AA0-5BAE-044F-A090-13FCBA269530}">
      <dgm:prSet/>
      <dgm:spPr/>
      <dgm:t>
        <a:bodyPr/>
        <a:lstStyle/>
        <a:p>
          <a:pPr rtl="1"/>
          <a:endParaRPr lang="ar-SA"/>
        </a:p>
      </dgm:t>
    </dgm:pt>
    <dgm:pt modelId="{6D5620D7-3C01-5347-B8DF-7C54F7493670}" type="sibTrans" cxnId="{80193AA0-5BAE-044F-A090-13FCBA269530}">
      <dgm:prSet/>
      <dgm:spPr/>
      <dgm:t>
        <a:bodyPr/>
        <a:lstStyle/>
        <a:p>
          <a:pPr rtl="1"/>
          <a:endParaRPr lang="ar-SA"/>
        </a:p>
      </dgm:t>
    </dgm:pt>
    <dgm:pt modelId="{004D1444-45F6-0D48-9363-CD5496212781}">
      <dgm:prSet phldrT="[نص]"/>
      <dgm:spPr/>
      <dgm:t>
        <a:bodyPr/>
        <a:lstStyle/>
        <a:p>
          <a:pPr rtl="1"/>
          <a:r>
            <a:rPr lang="en-US" dirty="0" smtClean="0"/>
            <a:t>Streaking</a:t>
          </a:r>
          <a:endParaRPr lang="ar-SA" dirty="0"/>
        </a:p>
      </dgm:t>
    </dgm:pt>
    <dgm:pt modelId="{EEC2C802-46D6-9B4A-AA0B-CA6B92EBDF8B}" type="parTrans" cxnId="{E712AE43-D52D-954C-B316-CEED75C0CCD7}">
      <dgm:prSet/>
      <dgm:spPr/>
      <dgm:t>
        <a:bodyPr/>
        <a:lstStyle/>
        <a:p>
          <a:pPr rtl="1"/>
          <a:endParaRPr lang="ar-SA"/>
        </a:p>
      </dgm:t>
    </dgm:pt>
    <dgm:pt modelId="{48B88314-CF1E-904B-B609-E935D2B501DE}" type="sibTrans" cxnId="{E712AE43-D52D-954C-B316-CEED75C0CCD7}">
      <dgm:prSet/>
      <dgm:spPr/>
      <dgm:t>
        <a:bodyPr/>
        <a:lstStyle/>
        <a:p>
          <a:pPr rtl="1"/>
          <a:endParaRPr lang="ar-SA"/>
        </a:p>
      </dgm:t>
    </dgm:pt>
    <dgm:pt modelId="{D1177FEE-F2D2-A649-A89F-32ED65C89728}">
      <dgm:prSet phldrT="[نص]"/>
      <dgm:spPr/>
      <dgm:t>
        <a:bodyPr/>
        <a:lstStyle/>
        <a:p>
          <a:pPr rtl="1"/>
          <a:r>
            <a:rPr lang="en-US" dirty="0" smtClean="0"/>
            <a:t>Incubation</a:t>
          </a:r>
          <a:endParaRPr lang="ar-SA" dirty="0"/>
        </a:p>
      </dgm:t>
    </dgm:pt>
    <dgm:pt modelId="{570FEB1C-8EE4-0A40-9729-CAF7EB55D94E}" type="parTrans" cxnId="{E868C6B9-8275-A044-B4A6-3AC0DCD67202}">
      <dgm:prSet/>
      <dgm:spPr/>
      <dgm:t>
        <a:bodyPr/>
        <a:lstStyle/>
        <a:p>
          <a:pPr rtl="1"/>
          <a:endParaRPr lang="ar-SA"/>
        </a:p>
      </dgm:t>
    </dgm:pt>
    <dgm:pt modelId="{A6B70C79-A807-E44E-B533-C79160B59C15}" type="sibTrans" cxnId="{E868C6B9-8275-A044-B4A6-3AC0DCD67202}">
      <dgm:prSet/>
      <dgm:spPr/>
      <dgm:t>
        <a:bodyPr/>
        <a:lstStyle/>
        <a:p>
          <a:pPr rtl="0"/>
          <a:endParaRPr lang="ar-SA"/>
        </a:p>
      </dgm:t>
    </dgm:pt>
    <dgm:pt modelId="{F627E368-06DA-4F45-9BFC-E6DF01AE58BB}" type="pres">
      <dgm:prSet presAssocID="{12892260-73FE-F14D-A927-3E9D11243B73}" presName="CompostProcess" presStyleCnt="0">
        <dgm:presLayoutVars>
          <dgm:dir/>
          <dgm:resizeHandles val="exact"/>
        </dgm:presLayoutVars>
      </dgm:prSet>
      <dgm:spPr/>
    </dgm:pt>
    <dgm:pt modelId="{F70C9AEB-CD05-9841-8453-AA8ED29E35E4}" type="pres">
      <dgm:prSet presAssocID="{12892260-73FE-F14D-A927-3E9D11243B73}" presName="arrow" presStyleLbl="bgShp" presStyleIdx="0" presStyleCnt="1"/>
      <dgm:spPr/>
    </dgm:pt>
    <dgm:pt modelId="{E8A90492-908D-C540-A937-EFD0E009837B}" type="pres">
      <dgm:prSet presAssocID="{12892260-73FE-F14D-A927-3E9D11243B73}" presName="linearProcess" presStyleCnt="0"/>
      <dgm:spPr/>
    </dgm:pt>
    <dgm:pt modelId="{6EED3512-541A-3E49-8E38-CAB49363A14A}" type="pres">
      <dgm:prSet presAssocID="{5B7B2683-6465-4640-9626-506BB09B7D2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B62CEF3-DC6B-854A-9708-3ACB70E7D496}" type="pres">
      <dgm:prSet presAssocID="{6D5620D7-3C01-5347-B8DF-7C54F7493670}" presName="sibTrans" presStyleCnt="0"/>
      <dgm:spPr/>
    </dgm:pt>
    <dgm:pt modelId="{0D44DEE5-BA99-B441-AF08-3CAFCB47ABDD}" type="pres">
      <dgm:prSet presAssocID="{004D1444-45F6-0D48-9363-CD549621278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FEAA521-9475-9242-9497-294036C0A748}" type="pres">
      <dgm:prSet presAssocID="{48B88314-CF1E-904B-B609-E935D2B501DE}" presName="sibTrans" presStyleCnt="0"/>
      <dgm:spPr/>
    </dgm:pt>
    <dgm:pt modelId="{AE8F30E6-6F77-274F-BC18-8F0AEDEE91FE}" type="pres">
      <dgm:prSet presAssocID="{D1177FEE-F2D2-A649-A89F-32ED65C89728}" presName="textNode" presStyleLbl="node1" presStyleIdx="2" presStyleCnt="3" custLinFactNeighborX="49587" custLinFactNeighborY="229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CD5E9B9C-C80B-FF4D-BEF4-BA506D342C0C}" type="presOf" srcId="{12892260-73FE-F14D-A927-3E9D11243B73}" destId="{F627E368-06DA-4F45-9BFC-E6DF01AE58BB}" srcOrd="0" destOrd="0" presId="urn:microsoft.com/office/officeart/2005/8/layout/hProcess9"/>
    <dgm:cxn modelId="{E712AE43-D52D-954C-B316-CEED75C0CCD7}" srcId="{12892260-73FE-F14D-A927-3E9D11243B73}" destId="{004D1444-45F6-0D48-9363-CD5496212781}" srcOrd="1" destOrd="0" parTransId="{EEC2C802-46D6-9B4A-AA0B-CA6B92EBDF8B}" sibTransId="{48B88314-CF1E-904B-B609-E935D2B501DE}"/>
    <dgm:cxn modelId="{4F6ADC23-B128-4148-8F5C-2F1CF0ACCB19}" type="presOf" srcId="{D1177FEE-F2D2-A649-A89F-32ED65C89728}" destId="{AE8F30E6-6F77-274F-BC18-8F0AEDEE91FE}" srcOrd="0" destOrd="0" presId="urn:microsoft.com/office/officeart/2005/8/layout/hProcess9"/>
    <dgm:cxn modelId="{80193AA0-5BAE-044F-A090-13FCBA269530}" srcId="{12892260-73FE-F14D-A927-3E9D11243B73}" destId="{5B7B2683-6465-4640-9626-506BB09B7D25}" srcOrd="0" destOrd="0" parTransId="{EDF7CD62-F483-4A40-A00C-74A6F1EA608E}" sibTransId="{6D5620D7-3C01-5347-B8DF-7C54F7493670}"/>
    <dgm:cxn modelId="{98150ECA-05B1-FB47-8D5B-726C97990EF4}" type="presOf" srcId="{5B7B2683-6465-4640-9626-506BB09B7D25}" destId="{6EED3512-541A-3E49-8E38-CAB49363A14A}" srcOrd="0" destOrd="0" presId="urn:microsoft.com/office/officeart/2005/8/layout/hProcess9"/>
    <dgm:cxn modelId="{9F557A74-EA32-7444-BF6A-3BAF384C4F21}" type="presOf" srcId="{004D1444-45F6-0D48-9363-CD5496212781}" destId="{0D44DEE5-BA99-B441-AF08-3CAFCB47ABDD}" srcOrd="0" destOrd="0" presId="urn:microsoft.com/office/officeart/2005/8/layout/hProcess9"/>
    <dgm:cxn modelId="{E868C6B9-8275-A044-B4A6-3AC0DCD67202}" srcId="{12892260-73FE-F14D-A927-3E9D11243B73}" destId="{D1177FEE-F2D2-A649-A89F-32ED65C89728}" srcOrd="2" destOrd="0" parTransId="{570FEB1C-8EE4-0A40-9729-CAF7EB55D94E}" sibTransId="{A6B70C79-A807-E44E-B533-C79160B59C15}"/>
    <dgm:cxn modelId="{1C57AD4F-A8BB-7641-B542-608AC6C9215F}" type="presParOf" srcId="{F627E368-06DA-4F45-9BFC-E6DF01AE58BB}" destId="{F70C9AEB-CD05-9841-8453-AA8ED29E35E4}" srcOrd="0" destOrd="0" presId="urn:microsoft.com/office/officeart/2005/8/layout/hProcess9"/>
    <dgm:cxn modelId="{94690CF3-B2EB-474E-95B1-E574A4DE8243}" type="presParOf" srcId="{F627E368-06DA-4F45-9BFC-E6DF01AE58BB}" destId="{E8A90492-908D-C540-A937-EFD0E009837B}" srcOrd="1" destOrd="0" presId="urn:microsoft.com/office/officeart/2005/8/layout/hProcess9"/>
    <dgm:cxn modelId="{57FC9996-FC2A-F247-A802-9CF8E47BB9BB}" type="presParOf" srcId="{E8A90492-908D-C540-A937-EFD0E009837B}" destId="{6EED3512-541A-3E49-8E38-CAB49363A14A}" srcOrd="0" destOrd="0" presId="urn:microsoft.com/office/officeart/2005/8/layout/hProcess9"/>
    <dgm:cxn modelId="{B1B66B87-7756-2544-A701-2B5CE656690D}" type="presParOf" srcId="{E8A90492-908D-C540-A937-EFD0E009837B}" destId="{2B62CEF3-DC6B-854A-9708-3ACB70E7D496}" srcOrd="1" destOrd="0" presId="urn:microsoft.com/office/officeart/2005/8/layout/hProcess9"/>
    <dgm:cxn modelId="{50674507-A337-B446-B761-44E5D1DE0C7F}" type="presParOf" srcId="{E8A90492-908D-C540-A937-EFD0E009837B}" destId="{0D44DEE5-BA99-B441-AF08-3CAFCB47ABDD}" srcOrd="2" destOrd="0" presId="urn:microsoft.com/office/officeart/2005/8/layout/hProcess9"/>
    <dgm:cxn modelId="{508BAAA0-F6A4-B84F-8CBC-825D70844F2F}" type="presParOf" srcId="{E8A90492-908D-C540-A937-EFD0E009837B}" destId="{BFEAA521-9475-9242-9497-294036C0A748}" srcOrd="3" destOrd="0" presId="urn:microsoft.com/office/officeart/2005/8/layout/hProcess9"/>
    <dgm:cxn modelId="{D2FCECDA-0E81-9341-9435-10473625D6E7}" type="presParOf" srcId="{E8A90492-908D-C540-A937-EFD0E009837B}" destId="{AE8F30E6-6F77-274F-BC18-8F0AEDEE91F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C9AEB-CD05-9841-8453-AA8ED29E35E4}">
      <dsp:nvSpPr>
        <dsp:cNvPr id="0" name=""/>
        <dsp:cNvSpPr/>
      </dsp:nvSpPr>
      <dsp:spPr>
        <a:xfrm>
          <a:off x="342899" y="0"/>
          <a:ext cx="3886200" cy="13245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ED3512-541A-3E49-8E38-CAB49363A14A}">
      <dsp:nvSpPr>
        <dsp:cNvPr id="0" name=""/>
        <dsp:cNvSpPr/>
      </dsp:nvSpPr>
      <dsp:spPr>
        <a:xfrm>
          <a:off x="2825" y="397361"/>
          <a:ext cx="1470845" cy="529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Inoculation</a:t>
          </a:r>
          <a:endParaRPr lang="ar-SA" sz="2100" kern="1200" dirty="0"/>
        </a:p>
      </dsp:txBody>
      <dsp:txXfrm>
        <a:off x="28688" y="423224"/>
        <a:ext cx="1419119" cy="478089"/>
      </dsp:txXfrm>
    </dsp:sp>
    <dsp:sp modelId="{0D44DEE5-BA99-B441-AF08-3CAFCB47ABDD}">
      <dsp:nvSpPr>
        <dsp:cNvPr id="0" name=""/>
        <dsp:cNvSpPr/>
      </dsp:nvSpPr>
      <dsp:spPr>
        <a:xfrm>
          <a:off x="1550577" y="397361"/>
          <a:ext cx="1470845" cy="529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Streaking</a:t>
          </a:r>
          <a:endParaRPr lang="ar-SA" sz="2100" kern="1200" dirty="0"/>
        </a:p>
      </dsp:txBody>
      <dsp:txXfrm>
        <a:off x="1576440" y="423224"/>
        <a:ext cx="1419119" cy="478089"/>
      </dsp:txXfrm>
    </dsp:sp>
    <dsp:sp modelId="{AE8F30E6-6F77-274F-BC18-8F0AEDEE91FE}">
      <dsp:nvSpPr>
        <dsp:cNvPr id="0" name=""/>
        <dsp:cNvSpPr/>
      </dsp:nvSpPr>
      <dsp:spPr>
        <a:xfrm>
          <a:off x="3101154" y="409499"/>
          <a:ext cx="1470845" cy="529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Incubation</a:t>
          </a:r>
          <a:endParaRPr lang="ar-SA" sz="2100" kern="1200" dirty="0"/>
        </a:p>
      </dsp:txBody>
      <dsp:txXfrm>
        <a:off x="3127017" y="435362"/>
        <a:ext cx="1419119" cy="478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11-26T16:50:34.183"/>
    </inkml:context>
    <inkml:brush xml:id="br0">
      <inkml:brushProperty name="width" value="0.1" units="cm"/>
      <inkml:brushProperty name="height" value="0.1" units="cm"/>
      <inkml:brushProperty name="color" value="#57D200"/>
    </inkml:brush>
  </inkml:definitions>
  <inkml:trace contextRef="#ctx0" brushRef="#br0">1375 133,'0'0,"0"0,0 0,0 0,0 0,0 0,0 0,0 0,0 0,0 0,0 0,0 0,0 0,0 0,0 0,0 0,0 0,0 0,0 0,0 0,-16 7,-15 4,-8 2,-4 1,-2-2,1 0,-1 2,0 1,1 2,2 0,-1 2,-1-1,5 2,3 2,3 1,2 0,2 0,4-2,-1-1,1 0,1-1,2 0,-2-1,1 1,-1 3,2 1,2-1,0 0,0 0,1-2,1 3,-1 0,1 3,-4 3,-1 1,0 0,1 0,4 0,2-2,1 1,2-1,1 1,2-1,-1-3,3-1,-2-3,1-1,0-1,-3 0,1-1,-1-2,2-2,-1 0,2 2,-1 0,1-2,2 0,2 0,3-1,-3-1,1 2,0 1,1 1,1 1,1 5,-3 1,0 3,0 1,-2-2,0-1,0-2,2-1,2-2,0-3,2-1,0-4,0 0,0 1,0-1,1 0,-1 2,0 2,0 1,0 1,0 2,0 0,0 0,0 0,0 0,0 0,0 0,0 0,0 0,0 0,0 0,0-1,0 1,3 0,1 0,0-4,0 0,1 0,1 0,2 2,0 0,-2 1,2 1,-1-1,-1-2,1-1,-1 0,3 1,-1 0,-2 2,2 0,2 0,0 1,-2-3,0 2,0 1,1-3,0 0,0 0,0 0,1-2,-1-1,1 1,-2-2,2 1,-1 0,1 2,2-2,-1 0,5 1,1 2,2-3,1 1,0-3,0 0,0 2,-1 1,1-1,-1 0,-1-2,1 0,0-2,0 2,-1-3,1 2,0-1,0 1,0 2,-1-2,1 2,3-2,1 1,0-1,3 0,-1-1,2 1,1-1,-3 0,2 0,-1 1,-2-1,-1 1,-2-1,-1 1,-1-1,0 0,3 0,1 1,2-1,1 1,3-1,1 1,1 2,-3-1,0-2,-1-3,-2-3,1 2,-1 0,-1-1,-1-1,-3-1,0-1,0-1,-2 3,1 2,3-2,0 4,1-1,2-1,0-1,0-1,1 2,3-1,-1 1,-1-2,-2-1,-3-1,2 0,0-1,-4 0,-3-1,0 1,-1 0,1 0,-3 0,0 0,0 0,2 0,0 0,1 0,2 0,-1 0,1 0,0-3,0-2,0 1,-3-2,-1-1,-1 2,-1-3,-1 2,1-3,2 1,-2-2,3-2,0 1,-1-1,1 1,-3 4,0-2,-2 2,0 1,-2 0,1-1,-1-1,1 0,-2-1,2 0,-1 2,-3 0,-1-1,1 0,-1 0,0-2,-2 2,2-2,0 1,3-1,0 1,1-1,0 1,-2-1,1-2,-1-3,2-1,-1-1,1-2,0 0,1 0,-1 0,1 0,-1 0,1-3,-1 2,1 1,2 4,-1 1,-3 4,-2-1,-2 2,1 0,0-3,-1-1,-1-3,-1-1,-1 2,-1 0,0 3,0 0,0 0,-1-3,1-1,0-1,0-1,0 2,0 2,0-1,0 2,0 0,0 0,0-2,0-1,0 2,0 0,0-4,0-2,0 2,3 2,1-1,1 0,-2 0,-1-1,0 0,-2 2,1 2,-1-1,0 3,-1-1,1 0,0 1,0 0,0 2,0-1,0 2,0-1,0 2,0-2,0 1,0-1,0-2,0 1,0-1,0-1,0 1,0 0,0-2,0 2,0-4,0 2,-3-1,-2-1,1 0,1-2,1 0,0-1,1 1,1-1,0 0,0 0,0-4,1 0,-4 0,-2 1,1 1,1 1,1 0,0 1,-1 0,-2 1,-2-1,-1 0,2 1,2-4,-3-1,1 0,2 1,0 1,2 1,1 0,-3 1,0 0,0 0,1 1,1-1,-2 4,-1 0,1 0,0 0,2-2,-2 0,-1-1,-3-1,1 1,1 2,1 1,2 0,2 0,0 1,1 1,0-1,-3 2,-1 0,1-2,0 2,0 0,-1-1,-1 1,0 0,-1-2,-4-1,1-1,-2-2,1 0,-1-1,1 0,0 0,1 0,-2 0,3 0,-2 3,1 1,-1 4,1 0,-1 1,1 1,-1 0,2 0,-2-3,-2 1,1 0,-1 0,1 1,1 0,0 0,0 1,1-1,-1 1,1 0,-1 0,2-1,-2 1,1-1,-1 1,1-1,-1 1,1-1,-1 2,-2-2,1 1,0-1,0-2,0 1,2-1,-1 2,1-1,-1 1,1 3,-1 0,2 0,-2 1,-2 0,-3-1,-1-1,-1 0,-2 2,0 1,0 3,0 0,0 2,0 0,0 0,0 0,3 1,-2-4,-1-1,3 0,0 1,4 0,0 2,2 0,0-3,2 0,-2 0,2 1,-2 1,-5 1,-3 0,-6 1,-1 0,-3 0,-6 3,-4 2,-2 2,0 1,0 1,3 0,2 2,4-2,4 1,3 0,3 0,1-1,4-2,2-3,4-1,-1-2,2 0,3-2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11-26T16:50:34.184"/>
    </inkml:context>
    <inkml:brush xml:id="br0">
      <inkml:brushProperty name="width" value="0.1" units="cm"/>
      <inkml:brushProperty name="height" value="0.1" units="cm"/>
      <inkml:brushProperty name="color" value="#57D200"/>
    </inkml:brush>
  </inkml:definitions>
  <inkml:trace contextRef="#ctx0" brushRef="#br0">1922 59,'0'0,"0"0,0 0,0 0,0 0,0 0,0 0,0 0,0 0,0 0,0 0,0 0,0 0,0 0,0 0,-22 0,-15 0,-6 3,-6 2,-1 2,2 0,2 3,-1 2,-1 3,1 1,-2 5,2 2,2 1,2-2,3 0,1-2,-2 3,-1 1,-3-1,-2 2,-1 4,2-1,2-1,2-3,3-1,3-2,3-2,3 4,0-1,2 4,0 3,-2 0,-3 2,-1-2,-2 1,2 2,1 1,-1-1,2 1,1 0,2 1,2 2,0 0,2 1,1-2,1-2,3-2,0-1,1-1,0-1,4 3,1-2,2 2,1 1,-1 1,1 3,0-3,1 0,3 1,2 0,2 2,2 4,1 1,0 4,0 0,1-1,2 2,2 2,2 0,4-2,0-3,1-1,2 0,-2 1,1-1,1-2,1 0,2-2,1 4,0 0,-2-1,2 0,1-1,1 2,0 0,3 3,4 0,4 2,3 0,2 1,-2-2,0-1,0-2,1 0,1 1,-2-2,-1-1,0 1,5 1,1-1,2-1,2-1,1-1,-1-4,-1-5,2-4,3-3,-1-3,3-1,5-4,2-2,0-2,-5-3,-1-4,-2-2,0-1,1-4,2-2,3-3,0 0,2-2,-3 1,-4-2,-3-2,-1 2,2-1,-1 1,2 0,2 2,-1-1,-2-2,-4 1,-1-1,-3-1,-4-2,-1-2,-4-1,-1-3,-1-6,3 0,0-3,2 1,-3-1,1 2,1-2,-1-1,-4-3,-2-1,-3 2,-1 0,-2 0,0-2,-1-1,-3 0,-1 2,1 0,-3 1,0-2,-2 0,0-2,-1 0,1-3,-1-2,0-3,0-4,1 1,-1-2,-3-1,-1-3,-2 3,-2-1,-1 0,0-1,0 1,0 1,-1-1,1-1,0-1,0 2,-1 0,1 0,0 2,-3 3,-1 3,0 0,1 1,-3 1,1 1,-4-1,2-1,0 1,-1 1,1 1,-2 2,1 0,-1 0,-3 0,1 1,-1-1,-2 1,-1 0,-2 2,-1 2,0-4,-1 2,0 0,3 2,-2 5,-1 3,-1 3,0 2,0 1,1 0,0 1,-1 0,2 0,-1 0,0-1,0 0,0 1,1-1,-1 0,0 0,-3 0,-4-3,-1-1,-3 0,-2 1,-2 1,-5 1,1 3,1 2,3 4,4 0,1 2,-1-1,-2 2,-1-2,-6 2,-5 1,-5 3,0 1,1 2,0 1,1 3,3 2,2 2,1 5,9-2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11-26T16:50:34.185"/>
    </inkml:context>
    <inkml:brush xml:id="br0">
      <inkml:brushProperty name="width" value="0.035" units="cm"/>
      <inkml:brushProperty name="height" value="0.035" units="cm"/>
      <inkml:brushProperty name="color" value="#774931"/>
    </inkml:brush>
  </inkml:definitions>
  <inkml:trace contextRef="#ctx0" brushRef="#br0">2787 0,'0'0,"0"0,0 0,0 0,0 0,0 0,0 0,0 0,0 0,0 0,0 0,0 0,0 0,0 0,0 0,0 0,0 0,0 0,0 0,0 0,0 0,0 0,-16 16,-22 12,-13 7,-4 4,-7 3,-5-1,-6 3,-8 1,-6-2,-1-1,-4-2,-6 3,-6-1,2 0,0-1,-3-1,1-2,3 0,7-3,12-2,9-3,8-3,8-3,5-3,4-1,4-2,4-3,4-1,6-3,5-3,3-3,6-3,2-1,0-1,2-1,1 0,2 1,-1-1,1 1,3 0,1 0,3 0,1 0,0 0,2 0,-1 0,-3 0,-1 0,-3 0,0-3,-2-2,0-2,-2 0,2-3,-1 1,1-1,-2-3,2-1,-1-3,-2-1,1 0,-1 2,2 1,3 3,1 1,3 1,2 0,1 1,0 3,0 2,1 1,-1 6,4 4,0 8,7 7,4 7,3 5,1 3,2 1,-1 1,-3-3,-2-1,-2-4,-2-6,-1-5,-4-6,-2-2,-1-3,-2-3,-1-2,-1-3,1 0,-1-1,1-1,-1 0,1 1,0-1,-3 1,-5-3,-3-5,-4-7,-5-7,-3-10,-3-5,-5-7,1-1,2 2,2 7,3 6,5 7,2 5,4 6,2 1,-2 3,1 3,3 1,0 3,1 0,1 5,-1 7,1 8,-2 8,0 5,-2 4,-1 6,-4 1,-1 0,-2 0,-3-5,-3-3,4 0,2-3,4-4,1-7,2-3,1-6,2-4,1 0,3-2,2-2,1-1,1-1,4-2,3 3,5 1,10 3,13 4,11-1,8 2,-1-2,-1-2,-4-2,0-3,-2-1,-3-2,-5 0,-5-1,-10 1,-4-1,-6 1,-2 0,-3 0,-2 0,-3 0,-2 0,0 0,-2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11-26T16:50:34.185"/>
    </inkml:context>
    <inkml:brush xml:id="br0">
      <inkml:brushProperty name="width" value="0.035" units="cm"/>
      <inkml:brushProperty name="height" value="0.035" units="cm"/>
      <inkml:brushProperty name="color" value="#774931"/>
    </inkml:brush>
  </inkml:definitions>
  <inkml:trace contextRef="#ctx0" brushRef="#br0">0 1237,'0'0,"0"0,0 0,0 0,0 0,0 0,0 0,0 0,0 0,0 0,16-7,18-4,13-8,8-6,4-3,-1-3,2 1,0-1,4 2,6-1,0-2,-1-1,0 1,2 0,3-1,4-2,0 0,0-2,-7 3,-6 1,-4 2,-4 1,-1 2,0-1,-1 2,-3 1,-4 3,-4 2,-6 1,-3 1,-4 0,-5 1,0 3,2 1,0 2,1 1,-1 2,1-1,-2 2,6-2,2-5,2-3,-2 1,-1 1,1-1,-3 0,0 0,0-1,5-1,3 4,-3 0,-1 3,-4 1,0 2,-3-1,-3 1,-6 0,-3 0,-1 3,-4 1,-3-1,-4 1,-3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11-26T16:50:34.186"/>
    </inkml:context>
    <inkml:brush xml:id="br0">
      <inkml:brushProperty name="width" value="0.035" units="cm"/>
      <inkml:brushProperty name="height" value="0.035" units="cm"/>
      <inkml:brushProperty name="color" value="#774931"/>
    </inkml:brush>
  </inkml:definitions>
  <inkml:trace contextRef="#ctx0" brushRef="#br0">0 1639,'0'0,"0"0,0 0,0 0,0 0,0 0,0 0,0 0,0 0,0 0,0 0,0 0,0 0,0 0,0 0,0 0,0 0,0 0,0 0,16-13,15-10,8-5,5-1,-3 2,-1 2,-2-2,0 2,-1-2,0 0,3 2,2 2,-1 1,0-1,-1-1,-4 1,-2 2,0 0,-3 1,0 1,-2 0,0 0,2 0,1 1,3-1,1 1,1-1,1 0,0 0,-4 0,0 1,-3-1,-1 0,2 0,1 0,1-3,2-1,4 0,5-2,1 0,-1-3,2-2,-4 0,-3 2,-2 0,-1 1,-1-1,4 1,1 2,0-2,0 2,-1 1,-1 1,-1-1,-3 0,-2 1,-3 0,0 3,-2 0,1 0,-2 2,1-1,-1 0,2 1,-2-1,-1 0,-6 4,-3 0,-4 4,-1 0,-3 1,0 0,0 2,0-2,-1 2,1 1,0 3,1 2,-2-3,-1 0,1 1,-1-2,-2 0,-1 1,-2 1,-1 2,0 1,-1 0,-1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11-26T16:50:34.188"/>
    </inkml:context>
    <inkml:brush xml:id="br0">
      <inkml:brushProperty name="width" value="0.035" units="cm"/>
      <inkml:brushProperty name="height" value="0.035" units="cm"/>
      <inkml:brushProperty name="color" value="#57D200"/>
    </inkml:brush>
  </inkml:definitions>
  <inkml:trace contextRef="#ctx0" brushRef="#br0">364 0,'0'0,"0"0,0 0,0 0,0 0,0 0,0 0,0 0,0 0,0 0,0 0,0 0,0 0,0 0,0 0,0 0,0 0,0 0,0 0,-4 23,-5 20,-1 9,-2 4,0 1,2-3,4-6,2-3,2-6,-3-2,0-3,0 0,2 3,1 2,0 2,2 2,-4 1,-1 5,-4-2,0-1,2-1,-3-4,2-2,-3-3,1 0,2 1,-1 3,-4-3,2 2,1 0,3-1,-1-1,1 2,1-2,2-3,2-4,1-3,0-2,1-2,1-1,-5 4,-1 1,1 0,0-1,1-1,2 0,0-2,0-4,1-1,0-4,-3-1,-2 2,0-2,1 1,2-3,0 2,1-2,1 1,0 2,0 0,0 0,0-2,0 1,0-2,-3 2,-2-3,0-2,1 2,1-2,1-2,1-1,1-3,0 0,0-2,0 0,0-1,1 5,-1 1,0 3,0 1,0-1,0 1,0 0,-4-2,-1 2,0-1,1-2,1 3,1-1,-2 2,-2 3,1 0,1-3,2-2,0-4,2-1,-1-3,1 0,1 0,-1-1,0 1,0-1,4-3,1-1</inkml:trace>
  <inkml:trace contextRef="#ctx0" brushRef="#br0" timeOffset="1">1743 2399,'0'0,"0"0,0 0,0 0,0 0,0 0,0 0,0 0,0 0,0 0,0 0,0 0,0 0,0 0,0 0,0 0,0 0,0 0,0 0,0 0,0 0,0 0,0 0,0 0,0 0,0 0,-9 0,-7-1,-7 0,-3-1,1-1,0 1,4 0,2-1,3 0,1 1,-1-1,-1 1,-1-1,-4 2,0-1,0 0,0-1,0 0,2 0,0 2,0 0,-1 0,1 1,0 0,1-2,1 1,2-1,-1 0,-1 0,-2-1,0 2,-1 0,-1-1,1 0,1 1,-1-1,0 0,-1 0,-1 0,0 1,-1-1,1 0,0 0,1 1,2 0,-1 0,0 1,1-1,0-1,0 1,1-1,1 2,-1-1,3 1,1 0,0 0,1 0,0 0,0 0,-1 0,1 0,-1 0,1 0,-1 0,1 0,3 0,0 0,2 0,1 0,1-1,0-1,0 1,0-1,-1 1,1 1,0 0,0-2,1 0,0 1,0 0,0 0,0 0,-1 1,1 0,0 0,1 0,0 0,0-1,0-1,-1 1,-1 0,1-2,0 1,0 0,0 1,0 0,1-1,0 0,-1-1,1 1,0-1,1 1,0 0,1 0,-1 0,0-1,1 1,-1 0,0 0,-2 0,-1 0,1 0,-1 1,1 0,-1 1,0-1,0 0,0 0,-1-2,0 0,-1 1,0-2,0 2,1-1,0 2,0 0,1 0,-1 1,2 0,0 0,1-1,0 0,0-1,1 1,0 0,1 0,-1 1,1 0,-1-1,0-1,1 1,-1-1,0 2,1-1,0 1,1 0,1 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6-11-26T16:50:34.190"/>
    </inkml:context>
    <inkml:brush xml:id="br0">
      <inkml:brushProperty name="width" value="0.035" units="cm"/>
      <inkml:brushProperty name="height" value="0.035" units="cm"/>
      <inkml:brushProperty name="color" value="#57D200"/>
    </inkml:brush>
  </inkml:definitions>
  <inkml:trace contextRef="#ctx0" brushRef="#br0">575 0,'0'0,"0"0,0 0,0 0,0 0,0 0,0 0,0 0,0 0,0 0,0 0,0 0,0 0,0 0,0 0,0 0,0 0,-8 4,-8 2,-4 2,-2 0,-1 1,1 0,-2 1,1 1,-1 1,0-1,1 0,2-1,3-1,2-1,2-1,3-2,2 0,1-2,0-2,3 0,-1 0,2-1,0-1,1 1,-1 0,1 0,-1-1,1 1,1 0,0 0,1 0,0 0,1 0,0 0,0 0,0 0,1 0,-3 0,0 0,-2-1,0-1,0 0,0-1,0-1,0 0,1 0,-1 1,0 0,1 0,0 0,1 1,0 0,0 1,1 1,1-1,0-1,0 1,0-1,0 2,0-1,0 1,0 0,0 0,0 0,0 0,0 1,2 2,0 3,3 2,2 1,1 3,1 2,0 1,0 0,-1 0,-1-2,-1-1,-2-2,-1-3,-1-1,-1-1,0-1,-1-1,-1 0,1-2,0 0,0-1,-1 0,0-1,-1-1,-1-1,-2-3,-3-2,-3-3,-2-3,0-3,0-1,1 1,1 1,1 2,1 2,2 4,1 1,2 2,0 0,1 1,0 0,0 1,1 1,0 1,1 1,-1 0,0 2,-1 3,0 2,-1 5,1 3,-1 3,-1 1,1 0,-1 0,0 0,0-1,0-3,0-2,0-2,0-2,1-2,0-1,0-2,2-2,0 0,1 0,0 0,2-1,1 1,1 1,3 0,1 0,4 0,3 1,2-1,2-1,2-1,-1-1,0 0,-1 0,-1 0,-3 0,0 0,-2 0,-2 0,-1 0,-1 0,-1 0,-2 0,-1 0,1 0,-2 0,-1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2C29019-55EA-DC47-9B20-EF94E1EB08C4}" type="datetimeFigureOut">
              <a:rPr lang="ar-SA" smtClean="0"/>
              <a:t>25 صفر، 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0559581-8623-DB40-B2C7-634EC0B8A08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887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7C31-41F0-4E3A-8529-AD165A58FA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096264"/>
            <a:ext cx="5657850" cy="51511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6435897"/>
            <a:ext cx="5657850" cy="1651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3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1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95547"/>
            <a:ext cx="1478756" cy="8319853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95547"/>
            <a:ext cx="4350544" cy="8319853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5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1096264"/>
            <a:ext cx="5657850" cy="51511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6432296"/>
            <a:ext cx="5657850" cy="1651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87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2666060"/>
            <a:ext cx="2777490" cy="58115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2666062"/>
            <a:ext cx="2777490" cy="581152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3730038"/>
            <a:ext cx="2777490" cy="4879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3730038"/>
            <a:ext cx="2777490" cy="4879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2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1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99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858519"/>
            <a:ext cx="1800225" cy="3302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338" y="1056640"/>
            <a:ext cx="3651885" cy="75946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4226560"/>
            <a:ext cx="1800225" cy="488095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9330803"/>
            <a:ext cx="1472912" cy="527403"/>
          </a:xfrm>
        </p:spPr>
        <p:txBody>
          <a:bodyPr/>
          <a:lstStyle>
            <a:lvl1pPr algn="l">
              <a:defRPr/>
            </a:lvl1pPr>
          </a:lstStyle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9330803"/>
            <a:ext cx="2614613" cy="52740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6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154333"/>
            <a:ext cx="6856214" cy="2751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7099554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7330440"/>
            <a:ext cx="5688926" cy="11887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709955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8532368"/>
            <a:ext cx="5692140" cy="85852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4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245600"/>
            <a:ext cx="6858001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9149567"/>
            <a:ext cx="6858001" cy="95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2666060"/>
            <a:ext cx="5657851" cy="5811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9330803"/>
            <a:ext cx="139065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8C3ECBFB-F6B7-465A-8897-E336EA9ABE78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9330803"/>
            <a:ext cx="271282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9330803"/>
            <a:ext cx="73801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397A5031-62C0-48D0-9E28-2CF5D1F36AB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2510221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87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txStyles>
    <p:titleStyle>
      <a:lvl1pPr algn="l" defTabSz="685800" rtl="1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r" defTabSz="685800" rtl="1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9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4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4" Type="http://schemas.openxmlformats.org/officeDocument/2006/relationships/image" Target="../media/image86.png"/><Relationship Id="rId15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customXml" Target="../ink/ink4.xml"/><Relationship Id="rId12" Type="http://schemas.openxmlformats.org/officeDocument/2006/relationships/image" Target="../media/image34.png"/><Relationship Id="rId13" Type="http://schemas.openxmlformats.org/officeDocument/2006/relationships/customXml" Target="../ink/ink5.xml"/><Relationship Id="rId14" Type="http://schemas.openxmlformats.org/officeDocument/2006/relationships/image" Target="../media/image35.png"/><Relationship Id="rId15" Type="http://schemas.openxmlformats.org/officeDocument/2006/relationships/customXml" Target="../ink/ink6.xml"/><Relationship Id="rId16" Type="http://schemas.openxmlformats.org/officeDocument/2006/relationships/image" Target="../media/image36.png"/><Relationship Id="rId17" Type="http://schemas.openxmlformats.org/officeDocument/2006/relationships/customXml" Target="../ink/ink7.xml"/><Relationship Id="rId18" Type="http://schemas.openxmlformats.org/officeDocument/2006/relationships/image" Target="../media/image37.png"/><Relationship Id="rId1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customXml" Target="../ink/ink1.xml"/><Relationship Id="rId6" Type="http://schemas.openxmlformats.org/officeDocument/2006/relationships/image" Target="../media/image31.png"/><Relationship Id="rId7" Type="http://schemas.openxmlformats.org/officeDocument/2006/relationships/customXml" Target="../ink/ink2.xml"/><Relationship Id="rId8" Type="http://schemas.openxmlformats.org/officeDocument/2006/relationships/image" Target="../media/image32.png"/><Relationship Id="rId9" Type="http://schemas.openxmlformats.org/officeDocument/2006/relationships/customXml" Target="../ink/ink3.xml"/><Relationship Id="rId1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27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18147" y="3344622"/>
            <a:ext cx="5375275" cy="998537"/>
          </a:xfrm>
        </p:spPr>
        <p:txBody>
          <a:bodyPr>
            <a:normAutofit/>
          </a:bodyPr>
          <a:lstStyle/>
          <a:p>
            <a:pPr algn="ctr"/>
            <a:r>
              <a:rPr lang="en-US" sz="6000" b="1" spc="0" dirty="0">
                <a:ln w="12700">
                  <a:solidFill>
                    <a:schemeClr val="tx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microbiology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6860" y="4464966"/>
            <a:ext cx="5657850" cy="447675"/>
          </a:xfrm>
        </p:spPr>
        <p:txBody>
          <a:bodyPr/>
          <a:lstStyle/>
          <a:p>
            <a:pPr algn="ctr"/>
            <a:r>
              <a:rPr lang="en-US" sz="2400" b="1" i="1" cap="none" dirty="0" smtClean="0">
                <a:solidFill>
                  <a:schemeClr val="tx2"/>
                </a:solidFill>
              </a:rPr>
              <a:t>PRACTICAL</a:t>
            </a:r>
            <a:endParaRPr lang="en-US" b="1" i="1" dirty="0">
              <a:solidFill>
                <a:schemeClr val="tx2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32" b="66109" l="12344" r="81563">
                        <a14:foregroundMark x1="47969" y1="56250" x2="47969" y2="56250"/>
                        <a14:foregroundMark x1="33594" y1="51761" x2="33594" y2="51761"/>
                        <a14:backgroundMark x1="72656" y1="62236" x2="72656" y2="62236"/>
                      </a14:backgroundRemoval>
                    </a14:imgEffect>
                  </a14:imgLayer>
                </a14:imgProps>
              </a:ext>
            </a:extLst>
          </a:blip>
          <a:srcRect l="9527" t="34976" r="15358" b="32174"/>
          <a:stretch/>
        </p:blipFill>
        <p:spPr>
          <a:xfrm>
            <a:off x="-104141" y="0"/>
            <a:ext cx="3350649" cy="2600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130" t="19132" r="8957" b="14435"/>
          <a:stretch/>
        </p:blipFill>
        <p:spPr>
          <a:xfrm>
            <a:off x="4388780" y="176635"/>
            <a:ext cx="2469220" cy="210545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t="3750" r="3622" b="7574"/>
          <a:stretch/>
        </p:blipFill>
        <p:spPr>
          <a:xfrm>
            <a:off x="449179" y="5641762"/>
            <a:ext cx="6128084" cy="3154957"/>
          </a:xfrm>
          <a:prstGeom prst="rect">
            <a:avLst/>
          </a:prstGeom>
        </p:spPr>
      </p:pic>
      <p:cxnSp>
        <p:nvCxnSpPr>
          <p:cNvPr id="10" name="موصل مستقيم 9"/>
          <p:cNvCxnSpPr/>
          <p:nvPr/>
        </p:nvCxnSpPr>
        <p:spPr>
          <a:xfrm>
            <a:off x="923592" y="4343159"/>
            <a:ext cx="5269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9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16180" r="26545" b="18494"/>
          <a:stretch/>
        </p:blipFill>
        <p:spPr>
          <a:xfrm>
            <a:off x="0" y="845361"/>
            <a:ext cx="6858000" cy="36717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cxnSp>
        <p:nvCxnSpPr>
          <p:cNvPr id="6" name="موصل مستقيم 5"/>
          <p:cNvCxnSpPr/>
          <p:nvPr/>
        </p:nvCxnSpPr>
        <p:spPr>
          <a:xfrm>
            <a:off x="-18288" y="4580473"/>
            <a:ext cx="69076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5" t="18640" r="47344" b="65844"/>
          <a:stretch/>
        </p:blipFill>
        <p:spPr>
          <a:xfrm rot="10800000" flipH="1" flipV="1">
            <a:off x="194970" y="3876709"/>
            <a:ext cx="1617296" cy="1500101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1915949" y="4582255"/>
            <a:ext cx="36924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i="1" u="sng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Hemolytic reaction </a:t>
            </a:r>
            <a:endParaRPr lang="ar-SA" sz="3200" b="1" i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16179" r="16267" b="16985"/>
          <a:stretch/>
        </p:blipFill>
        <p:spPr>
          <a:xfrm>
            <a:off x="0" y="5230368"/>
            <a:ext cx="6858000" cy="43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0" t="25575" r="24267" b="49418"/>
          <a:stretch/>
        </p:blipFill>
        <p:spPr>
          <a:xfrm>
            <a:off x="37452" y="1401227"/>
            <a:ext cx="3508133" cy="117738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4" t="51491" r="25513" b="18956"/>
          <a:stretch/>
        </p:blipFill>
        <p:spPr>
          <a:xfrm>
            <a:off x="37453" y="2817966"/>
            <a:ext cx="2947467" cy="153457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63005" r="24622" b="14717"/>
          <a:stretch/>
        </p:blipFill>
        <p:spPr>
          <a:xfrm>
            <a:off x="3474720" y="1461535"/>
            <a:ext cx="3383280" cy="187183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73152" y="2488421"/>
            <a:ext cx="3036685" cy="307777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Beta-hemolytic Streptococcus colonies </a:t>
            </a:r>
            <a:endParaRPr lang="ar-SA" sz="1400" dirty="0"/>
          </a:p>
        </p:txBody>
      </p:sp>
      <p:sp>
        <p:nvSpPr>
          <p:cNvPr id="12" name="مستطيل 11"/>
          <p:cNvSpPr/>
          <p:nvPr/>
        </p:nvSpPr>
        <p:spPr>
          <a:xfrm>
            <a:off x="2984920" y="3944489"/>
            <a:ext cx="3113813" cy="307777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Alpha-hemolytic Streptococcus colonies </a:t>
            </a:r>
            <a:endParaRPr lang="ar-SA" sz="1400" dirty="0"/>
          </a:p>
        </p:txBody>
      </p:sp>
      <p:sp>
        <p:nvSpPr>
          <p:cNvPr id="13" name="مستطيل 12"/>
          <p:cNvSpPr/>
          <p:nvPr/>
        </p:nvSpPr>
        <p:spPr>
          <a:xfrm>
            <a:off x="3545586" y="3165073"/>
            <a:ext cx="3241548" cy="307777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Gamma-hemolytic Streptococcus colonies </a:t>
            </a:r>
            <a:endParaRPr lang="ar-SA" sz="1400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0" y="904580"/>
            <a:ext cx="73883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i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Identification of streptococci by Hemolytic reaction </a:t>
            </a:r>
            <a:endParaRPr lang="ar-SA" sz="2400" b="1" i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t="27444" r="46405" b="25096"/>
          <a:stretch/>
        </p:blipFill>
        <p:spPr>
          <a:xfrm>
            <a:off x="37452" y="4465090"/>
            <a:ext cx="3724708" cy="2220438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3762160" y="6028345"/>
            <a:ext cx="3006546" cy="646331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/>
              <a:t>This is a blood agar growing beta hemolytic streptococci. </a:t>
            </a:r>
            <a:endParaRPr lang="ar-SA" dirty="0"/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2" t="28196" r="24083" b="17969"/>
          <a:stretch/>
        </p:blipFill>
        <p:spPr>
          <a:xfrm>
            <a:off x="3762160" y="4442645"/>
            <a:ext cx="3024973" cy="1574848"/>
          </a:xfrm>
          <a:prstGeom prst="rect">
            <a:avLst/>
          </a:prstGeom>
        </p:spPr>
      </p:pic>
      <p:cxnSp>
        <p:nvCxnSpPr>
          <p:cNvPr id="18" name="موصل مستقيم 17"/>
          <p:cNvCxnSpPr/>
          <p:nvPr/>
        </p:nvCxnSpPr>
        <p:spPr>
          <a:xfrm>
            <a:off x="-18288" y="4379305"/>
            <a:ext cx="69076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مستطيل 18"/>
          <p:cNvSpPr/>
          <p:nvPr/>
        </p:nvSpPr>
        <p:spPr>
          <a:xfrm>
            <a:off x="73151" y="7100202"/>
            <a:ext cx="6713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This culture was grown from a sputum specimen of a 60 year old man complaining of cough, fever and chest pain</a:t>
            </a:r>
            <a:endParaRPr lang="ar-SA" b="1" dirty="0"/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0746" r="25333" b="26989"/>
          <a:stretch/>
        </p:blipFill>
        <p:spPr>
          <a:xfrm>
            <a:off x="2818637" y="7764820"/>
            <a:ext cx="3968496" cy="2068027"/>
          </a:xfrm>
          <a:prstGeom prst="rect">
            <a:avLst/>
          </a:prstGeom>
        </p:spPr>
      </p:pic>
      <p:cxnSp>
        <p:nvCxnSpPr>
          <p:cNvPr id="21" name="موصل مستقيم 20"/>
          <p:cNvCxnSpPr/>
          <p:nvPr/>
        </p:nvCxnSpPr>
        <p:spPr>
          <a:xfrm>
            <a:off x="-18288" y="6811915"/>
            <a:ext cx="69076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عنوان 1"/>
          <p:cNvSpPr txBox="1">
            <a:spLocks/>
          </p:cNvSpPr>
          <p:nvPr/>
        </p:nvSpPr>
        <p:spPr>
          <a:xfrm>
            <a:off x="0" y="6632567"/>
            <a:ext cx="1138428" cy="5747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Case:</a:t>
            </a:r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>
            <a:off x="37452" y="8365610"/>
            <a:ext cx="2745486" cy="646331"/>
          </a:xfrm>
          <a:prstGeom prst="rect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/>
              <a:t>Alpha-hemolytic </a:t>
            </a:r>
            <a:r>
              <a:rPr lang="en-US" smtClean="0"/>
              <a:t>streptococci </a:t>
            </a:r>
            <a:r>
              <a:rPr lang="en-US" dirty="0"/>
              <a:t>on blood agar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502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12996" r="23277" b="14800"/>
          <a:stretch/>
        </p:blipFill>
        <p:spPr>
          <a:xfrm>
            <a:off x="0" y="985773"/>
            <a:ext cx="6858000" cy="3218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48220" y="647516"/>
            <a:ext cx="3534173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rtl="1">
              <a:lnSpc>
                <a:spcPct val="85000"/>
              </a:lnSpc>
              <a:spcBef>
                <a:spcPct val="0"/>
              </a:spcBef>
            </a:pPr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Gram negative </a:t>
            </a:r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bacteria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t="25539" r="16404" b="44242"/>
          <a:stretch/>
        </p:blipFill>
        <p:spPr>
          <a:xfrm>
            <a:off x="49696" y="4828033"/>
            <a:ext cx="6858000" cy="171907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65377" y="4367343"/>
            <a:ext cx="5099858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rtl="1">
              <a:lnSpc>
                <a:spcPct val="85000"/>
              </a:lnSpc>
              <a:spcBef>
                <a:spcPct val="0"/>
              </a:spcBef>
            </a:pPr>
            <a:r>
              <a:rPr lang="en-US" sz="2800" b="1" u="sng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MacConKey’s</a:t>
            </a:r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agar </a:t>
            </a:r>
            <a:r>
              <a:rPr lang="en-US" sz="20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(Deferential Medium)</a:t>
            </a:r>
            <a:endParaRPr lang="en-US" sz="2000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t="62965" r="16404" b="20048"/>
          <a:stretch/>
        </p:blipFill>
        <p:spPr>
          <a:xfrm>
            <a:off x="49696" y="6419088"/>
            <a:ext cx="6858000" cy="96636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7" t="28710" r="17523" b="58102"/>
          <a:stretch/>
        </p:blipFill>
        <p:spPr>
          <a:xfrm>
            <a:off x="5165235" y="4367343"/>
            <a:ext cx="1504784" cy="46069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23116" r="31733" b="29144"/>
          <a:stretch/>
        </p:blipFill>
        <p:spPr>
          <a:xfrm flipH="1">
            <a:off x="2343150" y="7748096"/>
            <a:ext cx="451485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t="13820" r="25708" b="47107"/>
          <a:stretch/>
        </p:blipFill>
        <p:spPr>
          <a:xfrm>
            <a:off x="0" y="919175"/>
            <a:ext cx="6858000" cy="23145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1481" r="32917" b="31631"/>
          <a:stretch/>
        </p:blipFill>
        <p:spPr>
          <a:xfrm>
            <a:off x="32309" y="7158037"/>
            <a:ext cx="3762160" cy="26146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17827" r="14584" b="36030"/>
          <a:stretch/>
        </p:blipFill>
        <p:spPr>
          <a:xfrm>
            <a:off x="32309" y="3233749"/>
            <a:ext cx="6825691" cy="336946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t="75371" r="25209" b="17965"/>
          <a:stretch/>
        </p:blipFill>
        <p:spPr>
          <a:xfrm>
            <a:off x="130616" y="6603214"/>
            <a:ext cx="3565545" cy="5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044" y="1370910"/>
            <a:ext cx="3140932" cy="449262"/>
          </a:xfrm>
        </p:spPr>
        <p:txBody>
          <a:bodyPr>
            <a:noAutofit/>
          </a:bodyPr>
          <a:lstStyle/>
          <a:p>
            <a:pPr defTabSz="457200" rtl="0"/>
            <a:r>
              <a:rPr lang="en-US" sz="2800" b="1" i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  <a:ea typeface="+mn-ea"/>
                <a:cs typeface="+mn-cs"/>
              </a:rPr>
              <a:t>VIRAL STRUCTURE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" y="1918710"/>
            <a:ext cx="3184178" cy="189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40" y="1892122"/>
            <a:ext cx="3482139" cy="202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19921" y="3809240"/>
            <a:ext cx="1893177" cy="37728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Helical Virus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80140" y="3831381"/>
            <a:ext cx="2894958" cy="3543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Icosahedral Virus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168" y="4682766"/>
            <a:ext cx="5766368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800" b="1" i="1" u="sng" spc="-38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VIRAL CLASSIFICATION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5144559"/>
            <a:ext cx="6331281" cy="409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347154" y="6172822"/>
            <a:ext cx="520945" cy="362683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375098" y="5598695"/>
            <a:ext cx="414527" cy="4905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75542" y="7805361"/>
            <a:ext cx="1152917" cy="452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830534" y="8626667"/>
            <a:ext cx="578628" cy="7900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96044" y="302133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VIROLOGY</a:t>
            </a:r>
            <a:endParaRPr lang="en-US" sz="5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0" t="48460" r="17867" b="23351"/>
          <a:stretch/>
        </p:blipFill>
        <p:spPr>
          <a:xfrm>
            <a:off x="3236976" y="54864"/>
            <a:ext cx="3730752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044" y="1329335"/>
            <a:ext cx="5724525" cy="366713"/>
          </a:xfrm>
        </p:spPr>
        <p:txBody>
          <a:bodyPr>
            <a:noAutofit/>
          </a:bodyPr>
          <a:lstStyle/>
          <a:p>
            <a:pPr defTabSz="457200" rtl="0"/>
            <a:r>
              <a:rPr lang="en-US" sz="2800" b="1" i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  <a:ea typeface="+mn-ea"/>
                <a:cs typeface="+mn-cs"/>
              </a:rPr>
              <a:t>VIRAL ELECTRON MICROGRAPH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32" y="1892822"/>
            <a:ext cx="1780664" cy="154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285133" y="5292660"/>
            <a:ext cx="6231548" cy="6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78063" y="1920853"/>
            <a:ext cx="1221374" cy="43088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 virus: </a:t>
            </a:r>
            <a:r>
              <a:rPr lang="en-US" sz="11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Herpesviridae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32" y="3357930"/>
            <a:ext cx="1780664" cy="1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02" y="3328681"/>
            <a:ext cx="1814425" cy="138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58" y="1892822"/>
            <a:ext cx="1808216" cy="14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3464" y="2351740"/>
            <a:ext cx="1497690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92881" indent="-192881">
              <a:buFont typeface="+mj-lt"/>
              <a:buAutoNum type="arabicPeriod"/>
            </a:pPr>
            <a:r>
              <a:rPr lang="en-US" sz="900" b="1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Enveloped 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Icosahedral capsid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d.s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genome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22624" y="1684698"/>
            <a:ext cx="12990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Loose envelope </a:t>
            </a:r>
            <a:endParaRPr lang="en-US" sz="1050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539" y="3481080"/>
            <a:ext cx="1138231" cy="43088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Adenovirus : Adenoviridae 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217" y="3909375"/>
            <a:ext cx="1493300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92881" indent="-192881">
              <a:buFont typeface="+mj-lt"/>
              <a:buAutoNum type="arabicPeriod"/>
            </a:pP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Nonenveloped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Icosahedral capsid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d.s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genome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36330" y="4702311"/>
            <a:ext cx="15253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000" b="1" i="1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</a:t>
            </a:r>
            <a:r>
              <a:rPr lang="en-US" sz="1000" b="1" i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fiber </a:t>
            </a:r>
            <a:endParaRPr lang="en-US" sz="1000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23350" y="1920852"/>
            <a:ext cx="1202308" cy="43088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Rabies virus: </a:t>
            </a:r>
            <a:r>
              <a:rPr lang="en-US" sz="11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Rhabdoviridae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00401" y="2351739"/>
            <a:ext cx="1448206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92881" indent="-192881">
              <a:buFont typeface="+mj-lt"/>
              <a:buAutoNum type="arabicPeriod"/>
            </a:pP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Enveloped virus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Helical capsid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s.s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 genome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38687" y="1677004"/>
            <a:ext cx="10748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 shape </a:t>
            </a:r>
            <a:endParaRPr lang="en-US" sz="1050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82283" y="3886797"/>
            <a:ext cx="1566324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92881" indent="-192881">
              <a:buFont typeface="+mj-lt"/>
              <a:buAutoNum type="arabicPeriod"/>
            </a:pP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Enveloped V &amp; spikes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Helical capsid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Segmented </a:t>
            </a:r>
            <a:r>
              <a:rPr lang="en-US" sz="9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s.s</a:t>
            </a:r>
            <a:r>
              <a:rPr lang="en-US" sz="9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22310" y="4694616"/>
            <a:ext cx="146226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i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Pleomorphic shape </a:t>
            </a:r>
            <a:endParaRPr lang="en-US" sz="1050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32253" y="3511857"/>
            <a:ext cx="118442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 Viruses: </a:t>
            </a:r>
            <a:r>
              <a:rPr lang="en-US" sz="9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Orthomyxoviridae</a:t>
            </a:r>
            <a:r>
              <a:rPr lang="en-US" sz="9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6044" y="278982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VIROLOGY</a:t>
            </a:r>
            <a:endParaRPr lang="en-US" sz="5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0" t="48460" r="17867" b="23351"/>
          <a:stretch/>
        </p:blipFill>
        <p:spPr>
          <a:xfrm>
            <a:off x="3236976" y="54864"/>
            <a:ext cx="3730752" cy="1133856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3464" y="5493420"/>
            <a:ext cx="6312258" cy="3915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These are electron micrographs of </a:t>
            </a:r>
            <a:r>
              <a:rPr lang="en-US" sz="2400" b="1" i="1" u="sng" smtClean="0">
                <a:latin typeface="Arial" panose="020B0604020202020204" pitchFamily="34" charset="0"/>
                <a:cs typeface="Arial" panose="020B0604020202020204" pitchFamily="34" charset="0"/>
              </a:rPr>
              <a:t>a virus </a:t>
            </a:r>
            <a:endParaRPr lang="en-US" sz="24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19" y="5948353"/>
            <a:ext cx="1177585" cy="1816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6"/>
          <p:cNvSpPr/>
          <p:nvPr/>
        </p:nvSpPr>
        <p:spPr>
          <a:xfrm>
            <a:off x="390739" y="8489232"/>
            <a:ext cx="1650676" cy="11214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Describe its structure?</a:t>
            </a:r>
          </a:p>
          <a:p>
            <a:endParaRPr lang="en-US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Enveloped virus  </a:t>
            </a:r>
          </a:p>
          <a:p>
            <a:pPr marL="192881" indent="-192881">
              <a:buFont typeface="+mj-lt"/>
              <a:buAutoNum type="arabicPeriod"/>
            </a:pPr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Icosahedral capsid </a:t>
            </a:r>
          </a:p>
          <a:p>
            <a:pPr marL="192881" indent="-192881">
              <a:buFont typeface="+mj-lt"/>
              <a:buAutoNum type="arabicPeriod"/>
            </a:pPr>
            <a:r>
              <a:rPr lang="en-US" sz="9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d.s</a:t>
            </a:r>
            <a:r>
              <a:rPr lang="en-US" sz="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genome </a:t>
            </a:r>
          </a:p>
        </p:txBody>
      </p:sp>
      <p:sp>
        <p:nvSpPr>
          <p:cNvPr id="35" name="Rectangle 7"/>
          <p:cNvSpPr/>
          <p:nvPr/>
        </p:nvSpPr>
        <p:spPr>
          <a:xfrm>
            <a:off x="513791" y="7901323"/>
            <a:ext cx="1404572" cy="5492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Q1: Name this virus ?</a:t>
            </a:r>
          </a:p>
          <a:p>
            <a:pPr algn="ctr"/>
            <a:r>
              <a:rPr lang="en-US" sz="1013" dirty="0">
                <a:solidFill>
                  <a:schemeClr val="accent6"/>
                </a:solidFill>
              </a:rPr>
              <a:t>Herpes virus </a:t>
            </a:r>
            <a:r>
              <a:rPr lang="en-US" sz="1013" dirty="0"/>
              <a:t> 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73" y="5936523"/>
            <a:ext cx="1241048" cy="18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9"/>
          <p:cNvSpPr/>
          <p:nvPr/>
        </p:nvSpPr>
        <p:spPr>
          <a:xfrm>
            <a:off x="2537441" y="8489232"/>
            <a:ext cx="1299063" cy="11214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Q2: Describe its structure ?</a:t>
            </a:r>
          </a:p>
          <a:p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Nonenveloped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virus, with fiber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s-E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Icosahedral</a:t>
            </a:r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capsid</a:t>
            </a:r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92881" indent="-192881">
              <a:buFont typeface="+mj-lt"/>
              <a:buAutoNum type="arabicPeriod"/>
            </a:pPr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d.s</a:t>
            </a:r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es-E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1"/>
          <p:cNvSpPr/>
          <p:nvPr/>
        </p:nvSpPr>
        <p:spPr>
          <a:xfrm>
            <a:off x="2537441" y="7888416"/>
            <a:ext cx="1299063" cy="5492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Q1: Name this virus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900" b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Adenovirus</a:t>
            </a:r>
            <a:endParaRPr lang="en-US" sz="9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7"/>
          <p:cNvSpPr/>
          <p:nvPr/>
        </p:nvSpPr>
        <p:spPr>
          <a:xfrm>
            <a:off x="5403793" y="7914228"/>
            <a:ext cx="1299063" cy="5234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Q1: Name this </a:t>
            </a:r>
            <a:r>
              <a:rPr lang="en-US" sz="1013" dirty="0" smtClean="0"/>
              <a:t>virus?</a:t>
            </a:r>
            <a:endParaRPr lang="en-US" sz="1013" dirty="0"/>
          </a:p>
          <a:p>
            <a:pPr algn="ctr"/>
            <a:r>
              <a:rPr lang="en-US" sz="9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Rabies virus </a:t>
            </a:r>
          </a:p>
        </p:txBody>
      </p:sp>
      <p:sp>
        <p:nvSpPr>
          <p:cNvPr id="40" name="Rectangle 18"/>
          <p:cNvSpPr/>
          <p:nvPr/>
        </p:nvSpPr>
        <p:spPr>
          <a:xfrm>
            <a:off x="3971362" y="7901323"/>
            <a:ext cx="1299063" cy="5234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Q1: Name this </a:t>
            </a:r>
            <a:r>
              <a:rPr lang="en-US" sz="1013" dirty="0" smtClean="0"/>
              <a:t>virus?</a:t>
            </a:r>
            <a:endParaRPr lang="en-US" sz="1013" dirty="0"/>
          </a:p>
          <a:p>
            <a:pPr algn="ctr"/>
            <a:r>
              <a:rPr lang="en-US" sz="9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 Viruses </a:t>
            </a:r>
          </a:p>
        </p:txBody>
      </p:sp>
      <p:sp>
        <p:nvSpPr>
          <p:cNvPr id="41" name="Rectangle 12"/>
          <p:cNvSpPr/>
          <p:nvPr/>
        </p:nvSpPr>
        <p:spPr>
          <a:xfrm>
            <a:off x="5403793" y="8489232"/>
            <a:ext cx="1299063" cy="11214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Q2: Describe its structure ?</a:t>
            </a:r>
          </a:p>
          <a:p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Enveloped virus</a:t>
            </a:r>
          </a:p>
          <a:p>
            <a:pPr marL="192881" indent="-192881">
              <a:buFont typeface="+mj-lt"/>
              <a:buAutoNum type="arabicPeriod"/>
            </a:pP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Helical capsid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+mj-lt"/>
              <a:buAutoNum type="arabicPeriod"/>
            </a:pP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s.s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RNA genome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13" dirty="0"/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89" y="5936523"/>
            <a:ext cx="1332957" cy="186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4"/>
          <p:cNvSpPr/>
          <p:nvPr/>
        </p:nvSpPr>
        <p:spPr>
          <a:xfrm>
            <a:off x="3971362" y="8489232"/>
            <a:ext cx="1299063" cy="11214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Q2: Describe its structure ?</a:t>
            </a:r>
          </a:p>
          <a:p>
            <a:endParaRPr lang="en-US" sz="900" dirty="0"/>
          </a:p>
          <a:p>
            <a:pPr marL="192881" indent="-192881">
              <a:buFont typeface="+mj-lt"/>
              <a:buAutoNum type="arabicPeriod"/>
            </a:pPr>
            <a:r>
              <a:rPr lang="en-US" sz="900" dirty="0"/>
              <a:t>Enveloped Virus with spikes , </a:t>
            </a:r>
          </a:p>
          <a:p>
            <a:pPr marL="192881" indent="-192881">
              <a:buFont typeface="+mj-lt"/>
              <a:buAutoNum type="arabicPeriod"/>
            </a:pPr>
            <a:r>
              <a:rPr lang="en-US" sz="900" dirty="0"/>
              <a:t>Helical capsid</a:t>
            </a:r>
          </a:p>
          <a:p>
            <a:pPr marL="192881" indent="-192881">
              <a:buFont typeface="+mj-lt"/>
              <a:buAutoNum type="arabicPeriod"/>
            </a:pPr>
            <a:r>
              <a:rPr lang="en-US" sz="900" dirty="0"/>
              <a:t>Segmented </a:t>
            </a:r>
            <a:r>
              <a:rPr lang="en-US" sz="900" dirty="0" err="1"/>
              <a:t>s.s</a:t>
            </a:r>
            <a:r>
              <a:rPr lang="en-US" sz="900" dirty="0"/>
              <a:t> RNA </a:t>
            </a:r>
            <a:endParaRPr lang="en-US" sz="1013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t="27159" r="55682" b="29939"/>
          <a:stretch/>
        </p:blipFill>
        <p:spPr>
          <a:xfrm>
            <a:off x="103367" y="5932771"/>
            <a:ext cx="1016482" cy="1816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23539" r="54114" b="31362"/>
          <a:stretch/>
        </p:blipFill>
        <p:spPr>
          <a:xfrm>
            <a:off x="5456614" y="5948351"/>
            <a:ext cx="1201590" cy="1816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0" y="1476264"/>
            <a:ext cx="6485159" cy="221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69" y="278982"/>
            <a:ext cx="419816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PARASITOLOGY</a:t>
            </a:r>
            <a:endParaRPr lang="en-US" sz="48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6" t="47560" r="17234" b="18771"/>
          <a:stretch/>
        </p:blipFill>
        <p:spPr>
          <a:xfrm>
            <a:off x="4178461" y="0"/>
            <a:ext cx="2679539" cy="135423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96044" y="967764"/>
            <a:ext cx="3840539" cy="4590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800" b="1" i="1" u="sng" spc="-38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Classification of Parasites</a:t>
            </a:r>
            <a:endParaRPr lang="ar-SA" sz="2800" b="1" i="1" u="sng" spc="-38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90358" y="4033677"/>
            <a:ext cx="2300674" cy="291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1- </a:t>
            </a:r>
            <a:r>
              <a:rPr lang="en-US" sz="1013" dirty="0" err="1"/>
              <a:t>Ascaris</a:t>
            </a:r>
            <a:r>
              <a:rPr lang="en-US" sz="1013" dirty="0"/>
              <a:t>  </a:t>
            </a:r>
            <a:r>
              <a:rPr lang="en-US" sz="1013" dirty="0" err="1"/>
              <a:t>lumbricoides</a:t>
            </a:r>
            <a:r>
              <a:rPr lang="en-US" sz="1013" dirty="0"/>
              <a:t>( round warm) </a:t>
            </a:r>
            <a:endParaRPr lang="en-GB" sz="1013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1" y="4379290"/>
            <a:ext cx="2083651" cy="228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253341" y="6289426"/>
            <a:ext cx="625561" cy="305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 err="1"/>
              <a:t>Ascaris</a:t>
            </a:r>
            <a:r>
              <a:rPr lang="en-US" sz="1013" dirty="0"/>
              <a:t> adult</a:t>
            </a:r>
            <a:endParaRPr lang="en-GB" sz="1013" dirty="0"/>
          </a:p>
        </p:txBody>
      </p:sp>
      <p:sp>
        <p:nvSpPr>
          <p:cNvPr id="13" name="Rounded Rectangle 5"/>
          <p:cNvSpPr/>
          <p:nvPr/>
        </p:nvSpPr>
        <p:spPr>
          <a:xfrm>
            <a:off x="3354668" y="3985901"/>
            <a:ext cx="2293723" cy="291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4" name="TextBox 7"/>
          <p:cNvSpPr txBox="1"/>
          <p:nvPr/>
        </p:nvSpPr>
        <p:spPr>
          <a:xfrm>
            <a:off x="3410274" y="3977748"/>
            <a:ext cx="2238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2- </a:t>
            </a:r>
            <a:r>
              <a:rPr lang="en-US" sz="1350" dirty="0" err="1">
                <a:solidFill>
                  <a:schemeClr val="bg1"/>
                </a:solidFill>
              </a:rPr>
              <a:t>taetnia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err="1">
                <a:solidFill>
                  <a:schemeClr val="bg1"/>
                </a:solidFill>
              </a:rPr>
              <a:t>saginata</a:t>
            </a:r>
            <a:r>
              <a:rPr lang="en-US" sz="1350" dirty="0">
                <a:solidFill>
                  <a:schemeClr val="bg1"/>
                </a:solidFill>
              </a:rPr>
              <a:t> (</a:t>
            </a:r>
            <a:r>
              <a:rPr lang="en-US" sz="1350" b="1" u="sng" dirty="0" err="1">
                <a:solidFill>
                  <a:schemeClr val="bg1"/>
                </a:solidFill>
              </a:rPr>
              <a:t>cestodes</a:t>
            </a:r>
            <a:r>
              <a:rPr lang="en-US" sz="1350" dirty="0">
                <a:solidFill>
                  <a:schemeClr val="bg1"/>
                </a:solidFill>
              </a:rPr>
              <a:t>)</a:t>
            </a:r>
            <a:endParaRPr lang="en-GB" sz="1350" dirty="0">
              <a:solidFill>
                <a:schemeClr val="bg1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4350246"/>
            <a:ext cx="2648903" cy="107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5420704"/>
            <a:ext cx="2648903" cy="127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87" y="5420704"/>
            <a:ext cx="877616" cy="127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87" y="4344637"/>
            <a:ext cx="877616" cy="107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8"/>
          <p:cNvSpPr txBox="1"/>
          <p:nvPr/>
        </p:nvSpPr>
        <p:spPr>
          <a:xfrm>
            <a:off x="4098857" y="6668383"/>
            <a:ext cx="1652107" cy="24820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013" dirty="0">
                <a:solidFill>
                  <a:schemeClr val="bg1">
                    <a:lumMod val="75000"/>
                  </a:schemeClr>
                </a:solidFill>
              </a:rPr>
              <a:t>Tape-like worm segmented.</a:t>
            </a:r>
          </a:p>
        </p:txBody>
      </p:sp>
      <p:sp>
        <p:nvSpPr>
          <p:cNvPr id="20" name="Rounded Rectangle 9"/>
          <p:cNvSpPr/>
          <p:nvPr/>
        </p:nvSpPr>
        <p:spPr>
          <a:xfrm>
            <a:off x="175933" y="7102395"/>
            <a:ext cx="1975968" cy="291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1" name="TextBox 10"/>
          <p:cNvSpPr txBox="1"/>
          <p:nvPr/>
        </p:nvSpPr>
        <p:spPr>
          <a:xfrm>
            <a:off x="238752" y="7125862"/>
            <a:ext cx="2152280" cy="25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chemeClr val="bg1"/>
                </a:solidFill>
              </a:rPr>
              <a:t>3- </a:t>
            </a:r>
            <a:r>
              <a:rPr lang="en-US" sz="1050" dirty="0" err="1" smtClean="0">
                <a:solidFill>
                  <a:schemeClr val="bg1"/>
                </a:solidFill>
              </a:rPr>
              <a:t>fasciolahepatica</a:t>
            </a:r>
            <a:r>
              <a:rPr lang="en-US" sz="1050" dirty="0" smtClean="0">
                <a:solidFill>
                  <a:schemeClr val="bg1"/>
                </a:solidFill>
              </a:rPr>
              <a:t>(</a:t>
            </a:r>
            <a:r>
              <a:rPr lang="en-US" sz="1050" b="1" u="sng" dirty="0" err="1" smtClean="0">
                <a:solidFill>
                  <a:schemeClr val="bg1"/>
                </a:solidFill>
              </a:rPr>
              <a:t>termatodes</a:t>
            </a:r>
            <a:r>
              <a:rPr lang="en-US" sz="1050" dirty="0" smtClean="0">
                <a:solidFill>
                  <a:schemeClr val="bg1"/>
                </a:solidFill>
              </a:rPr>
              <a:t>)</a:t>
            </a:r>
            <a:endParaRPr lang="en-GB" sz="1013" dirty="0">
              <a:solidFill>
                <a:schemeClr val="bg1"/>
              </a:solidFill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4" y="7440983"/>
            <a:ext cx="2152280" cy="184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11"/>
          <p:cNvSpPr txBox="1"/>
          <p:nvPr/>
        </p:nvSpPr>
        <p:spPr>
          <a:xfrm>
            <a:off x="231112" y="9283856"/>
            <a:ext cx="2059480" cy="24820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013" dirty="0">
                <a:solidFill>
                  <a:schemeClr val="bg1">
                    <a:lumMod val="75000"/>
                  </a:schemeClr>
                </a:solidFill>
              </a:rPr>
              <a:t>flat worm , un-segmented ,leaf like </a:t>
            </a: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63" y="7233482"/>
            <a:ext cx="2033290" cy="2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27" y="7227415"/>
            <a:ext cx="1759148" cy="27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520213"/>
            <a:ext cx="1870444" cy="139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2"/>
          <p:cNvSpPr/>
          <p:nvPr/>
        </p:nvSpPr>
        <p:spPr>
          <a:xfrm>
            <a:off x="2590800" y="8961863"/>
            <a:ext cx="1754091" cy="5599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013" dirty="0"/>
              <a:t>Two nuclei,</a:t>
            </a:r>
          </a:p>
          <a:p>
            <a:r>
              <a:rPr lang="en-GB" sz="1013" dirty="0"/>
              <a:t>each with central </a:t>
            </a:r>
            <a:r>
              <a:rPr lang="en-GB" sz="1013" dirty="0" err="1"/>
              <a:t>karyosome</a:t>
            </a:r>
            <a:endParaRPr lang="en-GB" sz="1013" dirty="0"/>
          </a:p>
          <a:p>
            <a:r>
              <a:rPr lang="en-GB" sz="1013" dirty="0"/>
              <a:t>Four pairs of flagella</a:t>
            </a:r>
          </a:p>
        </p:txBody>
      </p:sp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70" y="7223458"/>
            <a:ext cx="1954708" cy="2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13"/>
          <p:cNvSpPr/>
          <p:nvPr/>
        </p:nvSpPr>
        <p:spPr>
          <a:xfrm>
            <a:off x="5165549" y="7222601"/>
            <a:ext cx="1335622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13" dirty="0">
                <a:solidFill>
                  <a:schemeClr val="bg1"/>
                </a:solidFill>
              </a:rPr>
              <a:t>5- giardia lamblia </a:t>
            </a:r>
            <a:r>
              <a:rPr lang="en-GB" sz="1013" b="1" dirty="0">
                <a:solidFill>
                  <a:schemeClr val="bg1"/>
                </a:solidFill>
              </a:rPr>
              <a:t>cyst</a:t>
            </a:r>
          </a:p>
        </p:txBody>
      </p:sp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44" y="7520212"/>
            <a:ext cx="2280934" cy="139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61" y="8913274"/>
            <a:ext cx="1858268" cy="74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11"/>
          <p:cNvSpPr txBox="1"/>
          <p:nvPr/>
        </p:nvSpPr>
        <p:spPr>
          <a:xfrm>
            <a:off x="353263" y="6668382"/>
            <a:ext cx="1783988" cy="24820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013" smtClean="0">
                <a:solidFill>
                  <a:schemeClr val="bg1">
                    <a:lumMod val="75000"/>
                  </a:schemeClr>
                </a:solidFill>
              </a:rPr>
              <a:t>Round worm </a:t>
            </a:r>
            <a:r>
              <a:rPr lang="en-GB" sz="1013" dirty="0">
                <a:solidFill>
                  <a:schemeClr val="bg1">
                    <a:lumMod val="75000"/>
                  </a:schemeClr>
                </a:solidFill>
              </a:rPr>
              <a:t>, un-segmented </a:t>
            </a:r>
          </a:p>
        </p:txBody>
      </p:sp>
    </p:spTree>
    <p:extLst>
      <p:ext uri="{BB962C8B-B14F-4D97-AF65-F5344CB8AC3E}">
        <p14:creationId xmlns:p14="http://schemas.microsoft.com/office/powerpoint/2010/main" val="18664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69" y="278982"/>
            <a:ext cx="419816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PARASITOLOGY</a:t>
            </a:r>
            <a:endParaRPr lang="en-US" sz="48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6" t="47560" r="17234" b="18771"/>
          <a:stretch/>
        </p:blipFill>
        <p:spPr>
          <a:xfrm>
            <a:off x="4178461" y="0"/>
            <a:ext cx="2679539" cy="79676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5" y="3572540"/>
            <a:ext cx="6501430" cy="309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1"/>
          <p:cNvSpPr/>
          <p:nvPr/>
        </p:nvSpPr>
        <p:spPr>
          <a:xfrm>
            <a:off x="111211" y="6860717"/>
            <a:ext cx="2064351" cy="375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9" name="TextBox 2"/>
          <p:cNvSpPr txBox="1"/>
          <p:nvPr/>
        </p:nvSpPr>
        <p:spPr>
          <a:xfrm>
            <a:off x="201569" y="6901230"/>
            <a:ext cx="1765472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/>
                </a:solidFill>
              </a:rPr>
              <a:t>1-LICE ,Louse(singular) , Lice (pleural)</a:t>
            </a:r>
          </a:p>
          <a:p>
            <a:r>
              <a:rPr lang="en-US" sz="788" b="1" dirty="0" err="1">
                <a:solidFill>
                  <a:schemeClr val="bg1"/>
                </a:solidFill>
              </a:rPr>
              <a:t>Pediculus</a:t>
            </a:r>
            <a:r>
              <a:rPr lang="en-US" sz="788" b="1" dirty="0">
                <a:solidFill>
                  <a:schemeClr val="bg1"/>
                </a:solidFill>
              </a:rPr>
              <a:t> </a:t>
            </a:r>
            <a:r>
              <a:rPr lang="en-US" sz="788" b="1" dirty="0" err="1">
                <a:solidFill>
                  <a:schemeClr val="bg1"/>
                </a:solidFill>
              </a:rPr>
              <a:t>humanus</a:t>
            </a:r>
            <a:endParaRPr lang="en-GB" sz="788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1" y="7397802"/>
            <a:ext cx="2363230" cy="1488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ounded Rectangle 3"/>
          <p:cNvSpPr/>
          <p:nvPr/>
        </p:nvSpPr>
        <p:spPr>
          <a:xfrm>
            <a:off x="0" y="8848611"/>
            <a:ext cx="910538" cy="291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2" name="TextBox 4"/>
          <p:cNvSpPr txBox="1"/>
          <p:nvPr/>
        </p:nvSpPr>
        <p:spPr>
          <a:xfrm>
            <a:off x="55605" y="8900008"/>
            <a:ext cx="7993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vector</a:t>
            </a:r>
            <a:endParaRPr lang="en-GB" sz="1013" dirty="0"/>
          </a:p>
        </p:txBody>
      </p:sp>
      <p:sp>
        <p:nvSpPr>
          <p:cNvPr id="13" name="Rounded Rectangle 5"/>
          <p:cNvSpPr/>
          <p:nvPr/>
        </p:nvSpPr>
        <p:spPr>
          <a:xfrm>
            <a:off x="2724664" y="6860717"/>
            <a:ext cx="1765472" cy="33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2-Phlebotomus ( sand fly)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94" y="7314394"/>
            <a:ext cx="2142344" cy="122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85" y="8495416"/>
            <a:ext cx="922436" cy="30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6"/>
          <p:cNvSpPr txBox="1"/>
          <p:nvPr/>
        </p:nvSpPr>
        <p:spPr>
          <a:xfrm>
            <a:off x="2709994" y="8535599"/>
            <a:ext cx="66803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vector</a:t>
            </a:r>
            <a:endParaRPr lang="en-GB" sz="1013" dirty="0"/>
          </a:p>
        </p:txBody>
      </p:sp>
      <p:sp>
        <p:nvSpPr>
          <p:cNvPr id="17" name="Rounded Rectangle 7"/>
          <p:cNvSpPr/>
          <p:nvPr/>
        </p:nvSpPr>
        <p:spPr>
          <a:xfrm>
            <a:off x="5039240" y="6860717"/>
            <a:ext cx="1695965" cy="33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8" name="TextBox 8"/>
          <p:cNvSpPr txBox="1"/>
          <p:nvPr/>
        </p:nvSpPr>
        <p:spPr>
          <a:xfrm>
            <a:off x="5171303" y="6901230"/>
            <a:ext cx="144574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dirty="0">
                <a:solidFill>
                  <a:schemeClr val="bg1"/>
                </a:solidFill>
              </a:rPr>
              <a:t>     3-Mosquitoes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84" y="7279966"/>
            <a:ext cx="1807175" cy="1943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85" y="9235364"/>
            <a:ext cx="922436" cy="30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9"/>
          <p:cNvSpPr txBox="1"/>
          <p:nvPr/>
        </p:nvSpPr>
        <p:spPr>
          <a:xfrm>
            <a:off x="4782064" y="9282400"/>
            <a:ext cx="63251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vector</a:t>
            </a:r>
            <a:endParaRPr lang="en-GB" sz="1013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14117" r="23939" b="24281"/>
          <a:stretch/>
        </p:blipFill>
        <p:spPr>
          <a:xfrm>
            <a:off x="2966943" y="836060"/>
            <a:ext cx="4019481" cy="2708830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t="13613" r="26520" b="20954"/>
          <a:stretch/>
        </p:blipFill>
        <p:spPr>
          <a:xfrm>
            <a:off x="0" y="926718"/>
            <a:ext cx="2965721" cy="26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65566" r="24211" b="14201"/>
          <a:stretch/>
        </p:blipFill>
        <p:spPr>
          <a:xfrm>
            <a:off x="0" y="3914275"/>
            <a:ext cx="6858000" cy="98659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96044" y="278982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MYCOLOGY</a:t>
            </a:r>
            <a:endParaRPr lang="en-US" sz="5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t="36251" r="17011" b="25972"/>
          <a:stretch/>
        </p:blipFill>
        <p:spPr>
          <a:xfrm>
            <a:off x="3609473" y="0"/>
            <a:ext cx="3344779" cy="1203158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96044" y="1291895"/>
            <a:ext cx="6954252" cy="38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b="1" i="1" u="sng" spc="-38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Fungi can be divided to two types based on morphology</a:t>
            </a:r>
            <a:endParaRPr lang="ar-SA" sz="2200" b="1" i="1" u="sng" spc="-38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14009" r="24211" b="36572"/>
          <a:stretch/>
        </p:blipFill>
        <p:spPr>
          <a:xfrm>
            <a:off x="0" y="1664870"/>
            <a:ext cx="6858000" cy="240982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3951" r="24080" b="38793"/>
          <a:stretch/>
        </p:blipFill>
        <p:spPr>
          <a:xfrm>
            <a:off x="0" y="5735665"/>
            <a:ext cx="6858000" cy="2662662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96044" y="5255803"/>
            <a:ext cx="6272720" cy="380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b="1" i="1" u="sng" spc="-38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Microscopic appearance of yeast and </a:t>
            </a:r>
            <a:r>
              <a:rPr lang="en-US" sz="2200" b="1" i="1" u="sng" spc="-38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mould</a:t>
            </a:r>
            <a:r>
              <a:rPr lang="en-US" sz="2200" b="1" i="1" u="sng" spc="-38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fungi</a:t>
            </a:r>
            <a:endParaRPr lang="ar-SA" sz="2200" b="1" i="1" u="sng" spc="-38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66830" r="24080" b="14767"/>
          <a:stretch/>
        </p:blipFill>
        <p:spPr>
          <a:xfrm>
            <a:off x="0" y="8398327"/>
            <a:ext cx="6858000" cy="10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3117" y="7082856"/>
            <a:ext cx="6166676" cy="2711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436microbiologyteam@gmail.com</a:t>
            </a:r>
          </a:p>
          <a:p>
            <a:pPr algn="ctr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778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 :</a:t>
            </a:r>
          </a:p>
          <a:p>
            <a:pPr algn="ctr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@microbio436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2441" y="6251859"/>
            <a:ext cx="3474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Contact us :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4260" y="3685532"/>
            <a:ext cx="55894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0380" indent="-66038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Waleed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Aljamal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380" indent="-66038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Ibrahim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Fetyani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380" indent="-66038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Meshal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Eiaidi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380" indent="-66038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Khalid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Alhusainan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60380" indent="-66038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Hussam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Alkhathlan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380" indent="-66038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Faisal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Alqumaizi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8991" y="573589"/>
            <a:ext cx="5512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Shrooq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Alsomali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Rawan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Alqahtani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Hanin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Bashaikh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Jawaher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Alkhayyal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Alshathri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Ohoud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Abdullah</a:t>
            </a: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Ghadah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Almazrou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285" indent="-495285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Lama Al-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musallm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57623" y="3122013"/>
            <a:ext cx="3051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TEAM 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7623" y="-20454"/>
            <a:ext cx="3051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TEAM :</a:t>
            </a:r>
          </a:p>
        </p:txBody>
      </p:sp>
    </p:spTree>
    <p:extLst>
      <p:ext uri="{BB962C8B-B14F-4D97-AF65-F5344CB8AC3E}">
        <p14:creationId xmlns:p14="http://schemas.microsoft.com/office/powerpoint/2010/main" val="411128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47528" r="26213" b="22488"/>
          <a:stretch/>
        </p:blipFill>
        <p:spPr>
          <a:xfrm>
            <a:off x="1" y="0"/>
            <a:ext cx="6858000" cy="234214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2342146"/>
            <a:ext cx="6629402" cy="5935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Laboratory</a:t>
            </a:r>
            <a:r>
              <a:rPr lang="en-US" sz="2800" b="1" i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diagnosis</a:t>
            </a:r>
            <a:r>
              <a:rPr lang="en-US" sz="2800" b="1" i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of</a:t>
            </a:r>
            <a:r>
              <a:rPr lang="en-US" sz="2800" b="1" i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infections</a:t>
            </a:r>
            <a:r>
              <a:rPr lang="en-US" sz="2800" b="1" i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2800" b="1" u="sng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. ID </a:t>
            </a:r>
            <a:endParaRPr lang="en-US" sz="2800" b="1" u="sng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937" y="2823409"/>
            <a:ext cx="3685673" cy="2021306"/>
          </a:xfrm>
          <a:prstGeom prst="rect">
            <a:avLst/>
          </a:prstGeom>
        </p:spPr>
        <p:txBody>
          <a:bodyPr>
            <a:noAutofit/>
          </a:bodyPr>
          <a:lstStyle>
            <a:lvl1pPr marL="68580" indent="-68580" algn="r" defTabSz="685800" rtl="1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Courier New" charset="0"/>
              <a:buChar char="o"/>
            </a:pPr>
            <a:r>
              <a:rPr lang="en-US" sz="2000" b="1" i="1" dirty="0" smtClean="0"/>
              <a:t>Microscopic examination. </a:t>
            </a:r>
          </a:p>
          <a:p>
            <a:pPr algn="l" rtl="0">
              <a:buFont typeface="Courier New" charset="0"/>
              <a:buChar char="o"/>
            </a:pPr>
            <a:r>
              <a:rPr lang="en-US" sz="2000" b="1" i="1" dirty="0" smtClean="0"/>
              <a:t>culture. </a:t>
            </a:r>
          </a:p>
          <a:p>
            <a:pPr algn="l" rtl="0">
              <a:buFont typeface="Courier New" charset="0"/>
              <a:buChar char="o"/>
            </a:pPr>
            <a:r>
              <a:rPr lang="en-US" sz="2000" b="1" i="1" dirty="0" smtClean="0"/>
              <a:t>Serological tests (Ab). </a:t>
            </a:r>
          </a:p>
          <a:p>
            <a:pPr algn="l" rtl="0">
              <a:buFont typeface="Courier New" charset="0"/>
              <a:buChar char="o"/>
            </a:pPr>
            <a:r>
              <a:rPr lang="en-US" sz="2000" b="1" i="1" dirty="0" smtClean="0"/>
              <a:t>Detection of Ag. </a:t>
            </a:r>
          </a:p>
          <a:p>
            <a:pPr algn="l" rtl="0">
              <a:buFont typeface="Courier New" charset="0"/>
              <a:buChar char="o"/>
            </a:pPr>
            <a:r>
              <a:rPr lang="en-US" sz="2000" b="1" i="1" dirty="0" smtClean="0"/>
              <a:t>Molecular method .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" y="5213682"/>
            <a:ext cx="3429000" cy="46179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 rtl="1">
              <a:lnSpc>
                <a:spcPct val="85000"/>
              </a:lnSpc>
              <a:spcBef>
                <a:spcPct val="0"/>
              </a:spcBef>
            </a:pPr>
            <a:r>
              <a:rPr lang="en-US" sz="2800" b="1" u="sng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Types </a:t>
            </a:r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of specimens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3" y="5807241"/>
            <a:ext cx="3962400" cy="2733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3174"/>
          <a:stretch/>
        </p:blipFill>
        <p:spPr>
          <a:xfrm>
            <a:off x="61425" y="3549388"/>
            <a:ext cx="6767513" cy="252661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" y="6681270"/>
            <a:ext cx="6861999" cy="283178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r="5029" b="11504"/>
          <a:stretch/>
        </p:blipFill>
        <p:spPr bwMode="auto">
          <a:xfrm>
            <a:off x="90488" y="1637359"/>
            <a:ext cx="6709388" cy="191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315410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6"/>
            <a:ext cx="3145536" cy="1211943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70477" y="1065147"/>
            <a:ext cx="2663421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rtl="1">
              <a:lnSpc>
                <a:spcPct val="85000"/>
              </a:lnSpc>
              <a:spcBef>
                <a:spcPct val="0"/>
              </a:spcBef>
            </a:pPr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Bacterial cell wall</a:t>
            </a:r>
          </a:p>
        </p:txBody>
      </p:sp>
      <p:cxnSp>
        <p:nvCxnSpPr>
          <p:cNvPr id="10" name="موصل مستقيم 9"/>
          <p:cNvCxnSpPr/>
          <p:nvPr/>
        </p:nvCxnSpPr>
        <p:spPr>
          <a:xfrm>
            <a:off x="-26849" y="6146588"/>
            <a:ext cx="69076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مربع نص 11"/>
          <p:cNvSpPr txBox="1"/>
          <p:nvPr/>
        </p:nvSpPr>
        <p:spPr>
          <a:xfrm>
            <a:off x="75437" y="6146588"/>
            <a:ext cx="33432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Extra picture just to make it clear </a:t>
            </a:r>
            <a:endParaRPr lang="ar-SA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5410"/>
            <a:ext cx="4207994" cy="639318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400" b="1" i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" y="1729739"/>
            <a:ext cx="4079082" cy="3397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1" y="1729740"/>
            <a:ext cx="2514600" cy="3397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908153" y="4047703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9830" y="3404648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9392" y="2756109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9830" y="4685787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25636" y="1792296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7380" y="2417153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0897" y="3104566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6158" y="3810398"/>
            <a:ext cx="200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6"/>
            <a:ext cx="3145536" cy="121194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2" t="22499" r="24455" b="63650"/>
          <a:stretch/>
        </p:blipFill>
        <p:spPr>
          <a:xfrm>
            <a:off x="54864" y="893101"/>
            <a:ext cx="1591056" cy="803873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" y="5900546"/>
            <a:ext cx="1488736" cy="476026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80" y="5808578"/>
            <a:ext cx="1585814" cy="567994"/>
          </a:xfrm>
          <a:prstGeom prst="rect">
            <a:avLst/>
          </a:prstGeom>
        </p:spPr>
      </p:pic>
      <p:pic>
        <p:nvPicPr>
          <p:cNvPr id="2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4" y="5850561"/>
            <a:ext cx="1719535" cy="568461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36" y="5878828"/>
            <a:ext cx="1870511" cy="540194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88" y="5264311"/>
            <a:ext cx="1578543" cy="61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71" y="5264309"/>
            <a:ext cx="1721998" cy="44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4"/>
          <p:cNvSpPr/>
          <p:nvPr/>
        </p:nvSpPr>
        <p:spPr>
          <a:xfrm>
            <a:off x="4730995" y="5608523"/>
            <a:ext cx="2127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G- </a:t>
            </a:r>
            <a:r>
              <a:rPr lang="en-US" sz="2000" b="1" dirty="0">
                <a:solidFill>
                  <a:srgbClr val="FF0000"/>
                </a:solidFill>
              </a:rPr>
              <a:t>bacilli </a:t>
            </a: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" y="5264311"/>
            <a:ext cx="1617072" cy="61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80" y="5264311"/>
            <a:ext cx="1695186" cy="61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505891" y="959303"/>
            <a:ext cx="2396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Gram stain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4864" y="6397663"/>
            <a:ext cx="5813161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1">
              <a:lnSpc>
                <a:spcPct val="85000"/>
              </a:lnSpc>
              <a:spcBef>
                <a:spcPct val="0"/>
              </a:spcBef>
            </a:pPr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Bacterial shapes and arrangements </a:t>
            </a:r>
            <a:endParaRPr lang="ar-SA" sz="2800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6863010"/>
            <a:ext cx="6718505" cy="294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2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sp>
        <p:nvSpPr>
          <p:cNvPr id="28" name="مستطيل 27"/>
          <p:cNvSpPr/>
          <p:nvPr/>
        </p:nvSpPr>
        <p:spPr>
          <a:xfrm>
            <a:off x="2323453" y="774521"/>
            <a:ext cx="3435171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rtl="1">
              <a:lnSpc>
                <a:spcPct val="85000"/>
              </a:lnSpc>
              <a:spcBef>
                <a:spcPct val="0"/>
              </a:spcBef>
            </a:pPr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Gram </a:t>
            </a:r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positive bacteria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29797" r="24542" b="15134"/>
          <a:stretch/>
        </p:blipFill>
        <p:spPr>
          <a:xfrm>
            <a:off x="0" y="1186411"/>
            <a:ext cx="6748554" cy="3362652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5" y="4350715"/>
            <a:ext cx="2582038" cy="221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58" y="4955053"/>
            <a:ext cx="2080874" cy="113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3"/>
          <p:cNvSpPr txBox="1"/>
          <p:nvPr/>
        </p:nvSpPr>
        <p:spPr>
          <a:xfrm>
            <a:off x="2774048" y="6034580"/>
            <a:ext cx="204980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Gram positive cocci arrange in clusters </a:t>
            </a:r>
          </a:p>
          <a:p>
            <a:pPr algn="ctr"/>
            <a:r>
              <a:rPr lang="en-US" sz="1350" dirty="0"/>
              <a:t>Staphylococcus</a:t>
            </a:r>
          </a:p>
        </p:txBody>
      </p:sp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17" y="4955053"/>
            <a:ext cx="1940953" cy="11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9"/>
          <p:cNvSpPr txBox="1"/>
          <p:nvPr/>
        </p:nvSpPr>
        <p:spPr>
          <a:xfrm>
            <a:off x="5049214" y="6034579"/>
            <a:ext cx="16002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Gram positive cocci arrange in chain </a:t>
            </a:r>
          </a:p>
          <a:p>
            <a:pPr algn="ctr"/>
            <a:r>
              <a:rPr lang="en-US" sz="1350" dirty="0"/>
              <a:t>Streptococcus</a:t>
            </a:r>
          </a:p>
        </p:txBody>
      </p:sp>
      <p:sp>
        <p:nvSpPr>
          <p:cNvPr id="49" name="Rounded Rectangle 4"/>
          <p:cNvSpPr/>
          <p:nvPr/>
        </p:nvSpPr>
        <p:spPr>
          <a:xfrm>
            <a:off x="2730380" y="4574132"/>
            <a:ext cx="2516884" cy="316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Q. Describe this organism</a:t>
            </a:r>
            <a:r>
              <a:rPr lang="en-US" sz="1350" dirty="0" smtClean="0"/>
              <a:t>? </a:t>
            </a:r>
            <a:endParaRPr lang="en-US" sz="1350" dirty="0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0" y="4932544"/>
            <a:ext cx="1253147" cy="110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" name="جدول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84"/>
              </p:ext>
            </p:extLst>
          </p:nvPr>
        </p:nvGraphicFramePr>
        <p:xfrm>
          <a:off x="109935" y="7812347"/>
          <a:ext cx="6600030" cy="2103120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2200010">
                  <a:extLst>
                    <a:ext uri="{9D8B030D-6E8A-4147-A177-3AD203B41FA5}">
                      <a16:colId xmlns="" xmlns:a16="http://schemas.microsoft.com/office/drawing/2014/main" val="302952589"/>
                    </a:ext>
                  </a:extLst>
                </a:gridCol>
                <a:gridCol w="2963834">
                  <a:extLst>
                    <a:ext uri="{9D8B030D-6E8A-4147-A177-3AD203B41FA5}">
                      <a16:colId xmlns="" xmlns:a16="http://schemas.microsoft.com/office/drawing/2014/main" val="1432888686"/>
                    </a:ext>
                  </a:extLst>
                </a:gridCol>
                <a:gridCol w="1436186">
                  <a:extLst>
                    <a:ext uri="{9D8B030D-6E8A-4147-A177-3AD203B41FA5}">
                      <a16:colId xmlns="" xmlns:a16="http://schemas.microsoft.com/office/drawing/2014/main" val="1092105404"/>
                    </a:ext>
                  </a:extLst>
                </a:gridCol>
              </a:tblGrid>
              <a:tr h="265694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positive 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positive 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Gram stain</a:t>
                      </a:r>
                      <a:endParaRPr lang="ar-SA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099498"/>
                  </a:ext>
                </a:extLst>
              </a:tr>
              <a:tr h="265694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cocci 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cocci 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the shape</a:t>
                      </a:r>
                      <a:endParaRPr lang="ar-SA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3589858"/>
                  </a:ext>
                </a:extLst>
              </a:tr>
              <a:tr h="265694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clusters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chain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The arrangement</a:t>
                      </a:r>
                      <a:endParaRPr lang="ar-SA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3757489"/>
                  </a:ext>
                </a:extLst>
              </a:tr>
              <a:tr h="265694"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Staphylococci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Streptococci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Ex:</a:t>
                      </a:r>
                      <a:endParaRPr lang="ar-SA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6685477"/>
                  </a:ext>
                </a:extLst>
              </a:tr>
              <a:tr h="81751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cloxacillin</a:t>
                      </a:r>
                      <a:r>
                        <a:rPr lang="en-US" dirty="0"/>
                        <a:t> </a:t>
                      </a:r>
                      <a:endParaRPr lang="en-US" dirty="0" smtClean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Cephalosporin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if MRSA </a:t>
                      </a:r>
                      <a:r>
                        <a:rPr lang="en-US" dirty="0" smtClean="0">
                          <a:sym typeface="Wingdings"/>
                        </a:rPr>
                        <a:t>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/>
                        <a:t>vancomycin</a:t>
                      </a:r>
                      <a:endParaRPr lang="ar-SA" dirty="0"/>
                    </a:p>
                    <a:p>
                      <a:pPr algn="ctr" rtl="1"/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Penicillin </a:t>
                      </a:r>
                    </a:p>
                    <a:p>
                      <a:pPr algn="ctr"/>
                      <a:r>
                        <a:rPr lang="en-US" dirty="0" smtClean="0"/>
                        <a:t>Cephalosporin</a:t>
                      </a:r>
                      <a:endParaRPr lang="ar-SA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b="1" i="1" dirty="0" smtClean="0">
                          <a:solidFill>
                            <a:schemeClr val="bg1"/>
                          </a:solidFill>
                          <a:effectLst/>
                        </a:rPr>
                        <a:t>RX </a:t>
                      </a:r>
                      <a:r>
                        <a:rPr lang="en-US" b="1" i="1" dirty="0">
                          <a:solidFill>
                            <a:schemeClr val="bg1"/>
                          </a:solidFill>
                        </a:rPr>
                        <a:t>(Prescription)</a:t>
                      </a:r>
                      <a:endParaRPr lang="en-US" b="1" i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6611007"/>
                  </a:ext>
                </a:extLst>
              </a:tr>
            </a:tbl>
          </a:graphicData>
        </a:graphic>
      </p:graphicFrame>
      <p:pic>
        <p:nvPicPr>
          <p:cNvPr id="52" name="صورة 51"/>
          <p:cNvPicPr>
            <a:picLocks noChangeAspect="1"/>
          </p:cNvPicPr>
          <p:nvPr/>
        </p:nvPicPr>
        <p:blipFill rotWithShape="1">
          <a:blip r:embed="rId9"/>
          <a:srcRect l="29167" t="22089" r="54167" b="45303"/>
          <a:stretch/>
        </p:blipFill>
        <p:spPr>
          <a:xfrm>
            <a:off x="1572768" y="6738457"/>
            <a:ext cx="2635226" cy="1084894"/>
          </a:xfrm>
          <a:prstGeom prst="rect">
            <a:avLst/>
          </a:prstGeom>
        </p:spPr>
      </p:pic>
      <p:pic>
        <p:nvPicPr>
          <p:cNvPr id="53" name="صورة 52"/>
          <p:cNvPicPr>
            <a:picLocks noChangeAspect="1"/>
          </p:cNvPicPr>
          <p:nvPr/>
        </p:nvPicPr>
        <p:blipFill rotWithShape="1">
          <a:blip r:embed="rId9"/>
          <a:srcRect l="46667" t="21838" r="34167" b="44071"/>
          <a:stretch/>
        </p:blipFill>
        <p:spPr>
          <a:xfrm>
            <a:off x="4207198" y="6738456"/>
            <a:ext cx="2616176" cy="1062187"/>
          </a:xfrm>
          <a:prstGeom prst="rect">
            <a:avLst/>
          </a:prstGeom>
        </p:spPr>
      </p:pic>
      <p:cxnSp>
        <p:nvCxnSpPr>
          <p:cNvPr id="6" name="موصل مستقيم 5"/>
          <p:cNvCxnSpPr/>
          <p:nvPr/>
        </p:nvCxnSpPr>
        <p:spPr>
          <a:xfrm>
            <a:off x="-18288" y="6738457"/>
            <a:ext cx="690769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4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2"/>
          <a:srcRect l="10835" t="9980" r="20151" b="5534"/>
          <a:stretch/>
        </p:blipFill>
        <p:spPr>
          <a:xfrm>
            <a:off x="0" y="1032947"/>
            <a:ext cx="6858000" cy="4239682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848220" y="647516"/>
            <a:ext cx="3534173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rtl="1">
              <a:lnSpc>
                <a:spcPct val="85000"/>
              </a:lnSpc>
              <a:spcBef>
                <a:spcPct val="0"/>
              </a:spcBef>
            </a:pPr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Gram negative </a:t>
            </a:r>
            <a:r>
              <a:rPr 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bacteria</a:t>
            </a: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3"/>
          <a:srcRect l="25000" t="23320" r="37500" b="29249"/>
          <a:stretch/>
        </p:blipFill>
        <p:spPr>
          <a:xfrm>
            <a:off x="3631013" y="5920703"/>
            <a:ext cx="3226987" cy="2172577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4"/>
          <a:srcRect l="25000" t="20356" r="41516" b="32214"/>
          <a:stretch/>
        </p:blipFill>
        <p:spPr>
          <a:xfrm>
            <a:off x="43494" y="5331270"/>
            <a:ext cx="3493199" cy="2762011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-179528" y="8182099"/>
            <a:ext cx="38357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Gram negative cocci (Diplococci )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 e.g Neisseria</a:t>
            </a:r>
            <a:endParaRPr lang="ar-SA" dirty="0"/>
          </a:p>
        </p:txBody>
      </p:sp>
      <p:sp>
        <p:nvSpPr>
          <p:cNvPr id="19" name="مستطيل 18"/>
          <p:cNvSpPr/>
          <p:nvPr/>
        </p:nvSpPr>
        <p:spPr>
          <a:xfrm>
            <a:off x="3822275" y="8165592"/>
            <a:ext cx="2844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Gram negative </a:t>
            </a:r>
            <a:r>
              <a:rPr lang="it-IT" dirty="0" smtClean="0"/>
              <a:t>bacilli (</a:t>
            </a:r>
            <a:r>
              <a:rPr lang="it-IT" dirty="0" err="1" smtClean="0"/>
              <a:t>rods</a:t>
            </a:r>
            <a:r>
              <a:rPr lang="it-IT" dirty="0" smtClean="0"/>
              <a:t>) </a:t>
            </a:r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e.g E. coli Salmonella</a:t>
            </a:r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حبر 19"/>
              <p14:cNvContentPartPr/>
              <p14:nvPr/>
            </p14:nvContentPartPr>
            <p14:xfrm>
              <a:off x="1648318" y="6924826"/>
              <a:ext cx="990000" cy="1132200"/>
            </p14:xfrm>
          </p:contentPart>
        </mc:Choice>
        <mc:Fallback xmlns="">
          <p:pic>
            <p:nvPicPr>
              <p:cNvPr id="20" name="حبر 1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0318" y="6906826"/>
                <a:ext cx="1025640" cy="11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حبر 20"/>
              <p14:cNvContentPartPr/>
              <p14:nvPr/>
            </p14:nvContentPartPr>
            <p14:xfrm>
              <a:off x="429201" y="5517034"/>
              <a:ext cx="1112760" cy="1302480"/>
            </p14:xfrm>
          </p:contentPart>
        </mc:Choice>
        <mc:Fallback xmlns="">
          <p:pic>
            <p:nvPicPr>
              <p:cNvPr id="21" name="حبر 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1195" y="5499034"/>
                <a:ext cx="1148412" cy="13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حبر 21"/>
              <p14:cNvContentPartPr/>
              <p14:nvPr/>
            </p14:nvContentPartPr>
            <p14:xfrm>
              <a:off x="1089261" y="7702837"/>
              <a:ext cx="1003680" cy="495720"/>
            </p14:xfrm>
          </p:contentPart>
        </mc:Choice>
        <mc:Fallback xmlns="">
          <p:pic>
            <p:nvPicPr>
              <p:cNvPr id="22" name="حبر 2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3141" y="7696717"/>
                <a:ext cx="101592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حبر 22"/>
              <p14:cNvContentPartPr/>
              <p14:nvPr/>
            </p14:nvContentPartPr>
            <p14:xfrm>
              <a:off x="2415098" y="6924826"/>
              <a:ext cx="956160" cy="445320"/>
            </p14:xfrm>
          </p:contentPart>
        </mc:Choice>
        <mc:Fallback xmlns="">
          <p:pic>
            <p:nvPicPr>
              <p:cNvPr id="23" name="حبر 2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08978" y="6918706"/>
                <a:ext cx="96840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حبر 23"/>
              <p14:cNvContentPartPr/>
              <p14:nvPr/>
            </p14:nvContentPartPr>
            <p14:xfrm>
              <a:off x="2393302" y="6937305"/>
              <a:ext cx="908640" cy="590040"/>
            </p14:xfrm>
          </p:contentPart>
        </mc:Choice>
        <mc:Fallback xmlns="">
          <p:pic>
            <p:nvPicPr>
              <p:cNvPr id="24" name="حبر 2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87182" y="6931185"/>
                <a:ext cx="92088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حبر 24"/>
              <p14:cNvContentPartPr/>
              <p14:nvPr/>
            </p14:nvContentPartPr>
            <p14:xfrm>
              <a:off x="1020478" y="6821863"/>
              <a:ext cx="627840" cy="864253"/>
            </p14:xfrm>
          </p:contentPart>
        </mc:Choice>
        <mc:Fallback xmlns="">
          <p:pic>
            <p:nvPicPr>
              <p:cNvPr id="25" name="حبر 2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4358" y="6815741"/>
                <a:ext cx="640080" cy="876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حبر 26"/>
              <p14:cNvContentPartPr/>
              <p14:nvPr/>
            </p14:nvContentPartPr>
            <p14:xfrm>
              <a:off x="881901" y="7606148"/>
              <a:ext cx="207360" cy="122400"/>
            </p14:xfrm>
          </p:contentPart>
        </mc:Choice>
        <mc:Fallback xmlns="">
          <p:pic>
            <p:nvPicPr>
              <p:cNvPr id="27" name="حبر 2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5781" y="7600028"/>
                <a:ext cx="219600" cy="13464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مستطيل 27"/>
          <p:cNvSpPr/>
          <p:nvPr/>
        </p:nvSpPr>
        <p:spPr>
          <a:xfrm>
            <a:off x="390699" y="7982206"/>
            <a:ext cx="915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altLang="ar-SA" sz="1400" dirty="0">
                <a:solidFill>
                  <a:srgbClr val="212121"/>
                </a:solidFill>
                <a:highlight>
                  <a:srgbClr val="C0C0C0"/>
                </a:highlight>
                <a:latin typeface="inherit"/>
              </a:rPr>
              <a:t>nucleus</a:t>
            </a:r>
            <a:endParaRPr lang="en-US" sz="1400" dirty="0">
              <a:highlight>
                <a:srgbClr val="C0C0C0"/>
              </a:highligh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2234993" y="6704171"/>
            <a:ext cx="1470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008080"/>
                </a:highlight>
                <a:latin typeface="Andalus" panose="02020603050405020304" pitchFamily="18" charset="-78"/>
                <a:cs typeface="Andalus" panose="02020603050405020304" pitchFamily="18" charset="-78"/>
              </a:rPr>
              <a:t>Engulfed bacteria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-187637" y="7367560"/>
            <a:ext cx="1325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ighlight>
                  <a:srgbClr val="00FF00"/>
                </a:highlight>
                <a:latin typeface="Andalus" panose="02020603050405020304" pitchFamily="18" charset="-78"/>
                <a:cs typeface="Andalus" panose="02020603050405020304" pitchFamily="18" charset="-78"/>
              </a:rPr>
              <a:t>neutrophils cells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2" name="صورة 3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536693" y="5397483"/>
            <a:ext cx="3676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Describe the Gram stain of this organism?</a:t>
            </a:r>
          </a:p>
          <a:p>
            <a:r>
              <a:rPr lang="en-US" sz="1400" dirty="0"/>
              <a:t>Describe its shape ?</a:t>
            </a:r>
            <a:endParaRPr lang="ar-SA" sz="1400" dirty="0"/>
          </a:p>
        </p:txBody>
      </p:sp>
    </p:spTree>
    <p:extLst>
      <p:ext uri="{BB962C8B-B14F-4D97-AF65-F5344CB8AC3E}">
        <p14:creationId xmlns:p14="http://schemas.microsoft.com/office/powerpoint/2010/main" val="2188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4294967295"/>
          </p:nvPr>
        </p:nvSpPr>
        <p:spPr>
          <a:xfrm>
            <a:off x="0" y="1151387"/>
            <a:ext cx="6858000" cy="1543050"/>
          </a:xfrm>
        </p:spPr>
        <p:txBody>
          <a:bodyPr>
            <a:normAutofit/>
          </a:bodyPr>
          <a:lstStyle/>
          <a:p>
            <a:pPr algn="l" rtl="0"/>
            <a:r>
              <a:rPr lang="en-US" sz="1800" b="1" i="1" dirty="0"/>
              <a:t>Following is the Gram-stained smear of from urethra of a 25 –year old male complaining of urethral discharge </a:t>
            </a:r>
            <a:endParaRPr lang="en-US" dirty="0"/>
          </a:p>
          <a:p>
            <a:pPr algn="l" rtl="0"/>
            <a:r>
              <a:rPr lang="en-US" dirty="0"/>
              <a:t>Describe the Gram stain of the intracellular bacteria ?</a:t>
            </a:r>
          </a:p>
          <a:p>
            <a:pPr algn="l" rtl="0"/>
            <a:r>
              <a:rPr lang="en-US" dirty="0"/>
              <a:t>Describe the shape of the </a:t>
            </a:r>
            <a:r>
              <a:rPr lang="en-US" dirty="0" smtClean="0"/>
              <a:t>bacteria ?</a:t>
            </a:r>
            <a:endParaRPr lang="ar-SA" dirty="0"/>
          </a:p>
        </p:txBody>
      </p:sp>
      <p:sp>
        <p:nvSpPr>
          <p:cNvPr id="4" name="عنوان 1"/>
          <p:cNvSpPr>
            <a:spLocks noGrp="1"/>
          </p:cNvSpPr>
          <p:nvPr>
            <p:ph type="title" idx="4294967295"/>
          </p:nvPr>
        </p:nvSpPr>
        <p:spPr>
          <a:xfrm>
            <a:off x="0" y="581337"/>
            <a:ext cx="1138428" cy="574791"/>
          </a:xfrm>
        </p:spPr>
        <p:txBody>
          <a:bodyPr>
            <a:normAutofit/>
          </a:bodyPr>
          <a:lstStyle/>
          <a:p>
            <a:pPr algn="r" rtl="0"/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Case1:</a:t>
            </a:r>
            <a:endParaRPr lang="ar-SA" dirty="0"/>
          </a:p>
        </p:txBody>
      </p:sp>
      <p:sp>
        <p:nvSpPr>
          <p:cNvPr id="2" name="مستطيل 1"/>
          <p:cNvSpPr/>
          <p:nvPr/>
        </p:nvSpPr>
        <p:spPr>
          <a:xfrm>
            <a:off x="4707730" y="2526132"/>
            <a:ext cx="1771650" cy="615553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sz="1600" dirty="0"/>
              <a:t>Gram negative</a:t>
            </a:r>
          </a:p>
          <a:p>
            <a:r>
              <a:rPr lang="en-US" sz="1600" dirty="0"/>
              <a:t> -cocci ( diplococci)</a:t>
            </a:r>
            <a:endParaRPr lang="ar-SA" sz="1600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25000" t="20356" r="41516" b="32214"/>
          <a:stretch/>
        </p:blipFill>
        <p:spPr>
          <a:xfrm>
            <a:off x="4329112" y="1469818"/>
            <a:ext cx="2528887" cy="10767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/>
          <a:srcRect l="32501" t="26681" r="37498" b="39227"/>
          <a:stretch/>
        </p:blipFill>
        <p:spPr>
          <a:xfrm>
            <a:off x="3030087" y="3874280"/>
            <a:ext cx="3827914" cy="1277268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41564" y="4189998"/>
            <a:ext cx="2988523" cy="923330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Gram-positive diplococci &amp; pus(neutrophils) cells</a:t>
            </a:r>
          </a:p>
          <a:p>
            <a:pPr algn="ctr"/>
            <a:r>
              <a:rPr lang="en-US" dirty="0"/>
              <a:t> Streptococcus pneumoniae </a:t>
            </a:r>
            <a:endParaRPr lang="ar-SA" dirty="0"/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0" y="2609207"/>
            <a:ext cx="1138428" cy="5747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Case2: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41564" y="3192847"/>
            <a:ext cx="7003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A gram-stained smear of a CSF sample from a 3 year old child seen in the emergency department presenting with fever and neck stiffness</a:t>
            </a:r>
            <a:r>
              <a:rPr lang="en-US" b="1" i="1" dirty="0" smtClean="0"/>
              <a:t>.</a:t>
            </a:r>
            <a:endParaRPr lang="en-US" b="1" i="1" dirty="0"/>
          </a:p>
          <a:p>
            <a:r>
              <a:rPr lang="en-US" sz="1600" dirty="0"/>
              <a:t>Describe what you see ?</a:t>
            </a:r>
            <a:endParaRPr lang="ar-SA" sz="1600" dirty="0"/>
          </a:p>
          <a:p>
            <a:r>
              <a:rPr lang="en-US" b="1" i="1" dirty="0" smtClean="0"/>
              <a:t> </a:t>
            </a:r>
            <a:endParaRPr lang="en-US" b="1" i="1" dirty="0"/>
          </a:p>
        </p:txBody>
      </p:sp>
      <p:sp>
        <p:nvSpPr>
          <p:cNvPr id="14" name="عنوان 1"/>
          <p:cNvSpPr txBox="1">
            <a:spLocks/>
          </p:cNvSpPr>
          <p:nvPr/>
        </p:nvSpPr>
        <p:spPr>
          <a:xfrm>
            <a:off x="0" y="5040844"/>
            <a:ext cx="1138428" cy="5747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Case3:</a:t>
            </a:r>
            <a:endParaRPr lang="ar-SA" dirty="0"/>
          </a:p>
        </p:txBody>
      </p:sp>
      <p:sp>
        <p:nvSpPr>
          <p:cNvPr id="15" name="عنصر نائب للمحتوى 2"/>
          <p:cNvSpPr txBox="1">
            <a:spLocks/>
          </p:cNvSpPr>
          <p:nvPr/>
        </p:nvSpPr>
        <p:spPr>
          <a:xfrm>
            <a:off x="-111378" y="5568003"/>
            <a:ext cx="7080755" cy="1432872"/>
          </a:xfrm>
          <a:prstGeom prst="rect">
            <a:avLst/>
          </a:prstGeom>
        </p:spPr>
        <p:txBody>
          <a:bodyPr>
            <a:noAutofit/>
          </a:bodyPr>
          <a:lstStyle>
            <a:lvl1pPr marL="68580" indent="-68580" algn="r" defTabSz="685800" rtl="1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r" defTabSz="685800" rtl="1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800" b="1" dirty="0" smtClean="0"/>
              <a:t>This is a bacterium isolated from a child with sore throat and tonsillitis .</a:t>
            </a:r>
            <a:endParaRPr lang="en-US" sz="1350" dirty="0" smtClean="0"/>
          </a:p>
          <a:p>
            <a:pPr algn="l" rtl="0"/>
            <a:r>
              <a:rPr lang="en-US" sz="1600" dirty="0" smtClean="0"/>
              <a:t>A: </a:t>
            </a:r>
            <a:r>
              <a:rPr lang="en-US" sz="1400" dirty="0" smtClean="0"/>
              <a:t>Describe the Gram stain </a:t>
            </a:r>
          </a:p>
          <a:p>
            <a:pPr algn="l" rtl="0"/>
            <a:endParaRPr lang="en-US" sz="300" dirty="0" smtClean="0"/>
          </a:p>
          <a:p>
            <a:pPr algn="l" rtl="0">
              <a:lnSpc>
                <a:spcPct val="50000"/>
              </a:lnSpc>
            </a:pPr>
            <a:r>
              <a:rPr lang="en-US" sz="1400" dirty="0" smtClean="0"/>
              <a:t>B: Describe the shape and </a:t>
            </a:r>
          </a:p>
          <a:p>
            <a:pPr algn="l" rtl="0">
              <a:lnSpc>
                <a:spcPct val="50000"/>
              </a:lnSpc>
            </a:pPr>
            <a:r>
              <a:rPr lang="en-US" sz="1400" dirty="0" smtClean="0"/>
              <a:t>arrangement of the bacteria?</a:t>
            </a:r>
          </a:p>
          <a:p>
            <a:endParaRPr lang="ar-SA" sz="1350" dirty="0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5"/>
          <a:srcRect l="52500" t="29249" r="33333" b="48518"/>
          <a:stretch/>
        </p:blipFill>
        <p:spPr>
          <a:xfrm>
            <a:off x="5186363" y="5920943"/>
            <a:ext cx="1657348" cy="1079932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6"/>
          <a:srcRect l="29167" t="22089" r="54167" b="45303"/>
          <a:stretch/>
        </p:blipFill>
        <p:spPr>
          <a:xfrm>
            <a:off x="2343150" y="5920944"/>
            <a:ext cx="2843213" cy="1079932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2343149" y="6984483"/>
            <a:ext cx="4476535" cy="369332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Gram positive Cocci in chains</a:t>
            </a:r>
            <a:endParaRPr lang="ar-SA" dirty="0"/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7"/>
          <a:srcRect l="30001" t="39624" r="34999" b="27768"/>
          <a:stretch/>
        </p:blipFill>
        <p:spPr>
          <a:xfrm>
            <a:off x="3143322" y="7792237"/>
            <a:ext cx="3685308" cy="1872463"/>
          </a:xfrm>
          <a:prstGeom prst="rect">
            <a:avLst/>
          </a:prstGeom>
        </p:spPr>
      </p:pic>
      <p:sp>
        <p:nvSpPr>
          <p:cNvPr id="21" name="مستطيل 20"/>
          <p:cNvSpPr/>
          <p:nvPr/>
        </p:nvSpPr>
        <p:spPr>
          <a:xfrm>
            <a:off x="7924" y="8617837"/>
            <a:ext cx="3131128" cy="646331"/>
          </a:xfrm>
          <a:prstGeom prst="rect">
            <a:avLst/>
          </a:prstGeom>
          <a:ln>
            <a:solidFill>
              <a:srgbClr val="C00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Gram-positive cocci in clusters</a:t>
            </a:r>
          </a:p>
          <a:p>
            <a:pPr algn="ctr"/>
            <a:r>
              <a:rPr lang="en-US" dirty="0"/>
              <a:t> Staphylococcus aureus</a:t>
            </a:r>
            <a:endParaRPr lang="ar-SA" dirty="0"/>
          </a:p>
        </p:txBody>
      </p:sp>
      <p:sp>
        <p:nvSpPr>
          <p:cNvPr id="22" name="عنوان 1"/>
          <p:cNvSpPr txBox="1">
            <a:spLocks/>
          </p:cNvSpPr>
          <p:nvPr/>
        </p:nvSpPr>
        <p:spPr>
          <a:xfrm>
            <a:off x="33324" y="6929668"/>
            <a:ext cx="1138428" cy="5747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en-US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Case4:</a:t>
            </a:r>
            <a:endParaRPr lang="ar-SA" dirty="0"/>
          </a:p>
        </p:txBody>
      </p:sp>
      <p:sp>
        <p:nvSpPr>
          <p:cNvPr id="24" name="مستطيل 23"/>
          <p:cNvSpPr/>
          <p:nvPr/>
        </p:nvSpPr>
        <p:spPr>
          <a:xfrm>
            <a:off x="41564" y="7439298"/>
            <a:ext cx="6515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Following is the Gram stained smear of an organism isolated from a wound infection</a:t>
            </a:r>
            <a:r>
              <a:rPr lang="en-US" b="1" i="1" dirty="0" smtClean="0"/>
              <a:t>.</a:t>
            </a:r>
          </a:p>
          <a:p>
            <a:r>
              <a:rPr lang="en-US" sz="1600" dirty="0"/>
              <a:t>Describe what you see in this slide ?</a:t>
            </a:r>
          </a:p>
          <a:p>
            <a:r>
              <a:rPr lang="en-US" sz="1600" dirty="0"/>
              <a:t> What is the likely organism ?</a:t>
            </a:r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412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19816" r="22934" b="21986"/>
          <a:stretch/>
        </p:blipFill>
        <p:spPr>
          <a:xfrm>
            <a:off x="0" y="1563857"/>
            <a:ext cx="4029075" cy="356453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7" t="24630" r="16980" b="58192"/>
          <a:stretch/>
        </p:blipFill>
        <p:spPr>
          <a:xfrm>
            <a:off x="128016" y="792413"/>
            <a:ext cx="1847088" cy="693208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2001344" y="849357"/>
            <a:ext cx="47914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i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Bacterial Culture Media</a:t>
            </a:r>
            <a:endParaRPr lang="ar-SA" sz="3200" b="1" i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13640" r="22667" b="13613"/>
          <a:stretch/>
        </p:blipFill>
        <p:spPr>
          <a:xfrm>
            <a:off x="57152" y="5128393"/>
            <a:ext cx="6657975" cy="4558532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9" t="15024" r="26123" b="14410"/>
          <a:stretch/>
        </p:blipFill>
        <p:spPr>
          <a:xfrm>
            <a:off x="3986984" y="1498080"/>
            <a:ext cx="2871016" cy="36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5811"/>
            <a:ext cx="4207994" cy="639318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6858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u="sng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BACTERIOLOGY</a:t>
            </a:r>
            <a:endParaRPr lang="en-US" sz="4400" b="1" i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4744" r="20036" b="25214"/>
          <a:stretch/>
        </p:blipFill>
        <p:spPr>
          <a:xfrm>
            <a:off x="3762160" y="6187"/>
            <a:ext cx="3145536" cy="72955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7299" r="26708" b="11949"/>
          <a:stretch/>
        </p:blipFill>
        <p:spPr>
          <a:xfrm>
            <a:off x="5010912" y="846440"/>
            <a:ext cx="1781888" cy="3096910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109728" y="740834"/>
            <a:ext cx="47914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i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Bacterial Culturing </a:t>
            </a:r>
            <a:endParaRPr lang="ar-SA" sz="3200" b="1" i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aphicFrame>
        <p:nvGraphicFramePr>
          <p:cNvPr id="11" name="رسم تخطيطي 10"/>
          <p:cNvGraphicFramePr/>
          <p:nvPr>
            <p:extLst>
              <p:ext uri="{D42A27DB-BD31-4B8C-83A1-F6EECF244321}">
                <p14:modId xmlns:p14="http://schemas.microsoft.com/office/powerpoint/2010/main" val="2077771785"/>
              </p:ext>
            </p:extLst>
          </p:nvPr>
        </p:nvGraphicFramePr>
        <p:xfrm>
          <a:off x="219456" y="1033221"/>
          <a:ext cx="4572000" cy="1324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14816" r="56647" b="51366"/>
          <a:stretch/>
        </p:blipFill>
        <p:spPr>
          <a:xfrm>
            <a:off x="128016" y="1954688"/>
            <a:ext cx="1572768" cy="198866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49074" r="53937" b="15768"/>
          <a:stretch/>
        </p:blipFill>
        <p:spPr>
          <a:xfrm>
            <a:off x="1691640" y="1952832"/>
            <a:ext cx="1591056" cy="199051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9" t="15807" r="27370" b="45180"/>
          <a:stretch/>
        </p:blipFill>
        <p:spPr>
          <a:xfrm>
            <a:off x="3246120" y="1957703"/>
            <a:ext cx="1600200" cy="1985647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3" t="26108" r="26000" b="23076"/>
          <a:stretch/>
        </p:blipFill>
        <p:spPr>
          <a:xfrm>
            <a:off x="3762160" y="4714877"/>
            <a:ext cx="2978160" cy="4892611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t="24055" r="57688" b="15468"/>
          <a:stretch/>
        </p:blipFill>
        <p:spPr>
          <a:xfrm>
            <a:off x="54864" y="4672013"/>
            <a:ext cx="3707296" cy="51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نسق Office">
  <a:themeElements>
    <a:clrScheme name="مكتب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مكتب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كتب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4382</TotalTime>
  <Words>695</Words>
  <Application>Microsoft Macintosh PowerPoint</Application>
  <PresentationFormat>A4 Paper (210x297 mm)‎</PresentationFormat>
  <Paragraphs>213</Paragraphs>
  <Slides>19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8" baseType="lpstr">
      <vt:lpstr>Andalus</vt:lpstr>
      <vt:lpstr>Calibri</vt:lpstr>
      <vt:lpstr>Calibri Light</vt:lpstr>
      <vt:lpstr>Courier New</vt:lpstr>
      <vt:lpstr>inherit</vt:lpstr>
      <vt:lpstr>Times New Roman</vt:lpstr>
      <vt:lpstr>Wingdings</vt:lpstr>
      <vt:lpstr>Arial</vt:lpstr>
      <vt:lpstr>أثر رجعي</vt:lpstr>
      <vt:lpstr>microbiology</vt:lpstr>
      <vt:lpstr>عرض تقديمي في PowerPoint</vt:lpstr>
      <vt:lpstr>عرض تقديمي في PowerPoint</vt:lpstr>
      <vt:lpstr>BACTERIOLOGY</vt:lpstr>
      <vt:lpstr>عرض تقديمي في PowerPoint</vt:lpstr>
      <vt:lpstr>عرض تقديمي في PowerPoint</vt:lpstr>
      <vt:lpstr>Case1: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VIRAL STRUCTURE </vt:lpstr>
      <vt:lpstr>VIRAL ELECTRON MICROGRAPH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</dc:title>
  <dc:creator>kobe</dc:creator>
  <cp:lastModifiedBy>روان القحطاني</cp:lastModifiedBy>
  <cp:revision>209</cp:revision>
  <dcterms:created xsi:type="dcterms:W3CDTF">2016-10-31T16:29:11Z</dcterms:created>
  <dcterms:modified xsi:type="dcterms:W3CDTF">2016-11-26T20:15:01Z</dcterms:modified>
</cp:coreProperties>
</file>