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media/image9.jpg" ContentType="image/jpeg"/>
  <Override PartName="/ppt/media/image10.jpg" ContentType="image/jpeg"/>
  <Override PartName="/ppt/media/image12.jpg" ContentType="image/jpeg"/>
  <Override PartName="/ppt/media/image13.jpg" ContentType="image/jpeg"/>
  <Override PartName="/ppt/media/image15.jpg" ContentType="image/jpeg"/>
  <Override PartName="/ppt/media/image18.jpg" ContentType="image/jpeg"/>
  <Override PartName="/ppt/media/image19.jpg" ContentType="image/jpe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3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0"/>
  </p:notesMasterIdLst>
  <p:sldIdLst>
    <p:sldId id="334" r:id="rId2"/>
    <p:sldId id="337" r:id="rId3"/>
    <p:sldId id="338" r:id="rId4"/>
    <p:sldId id="353" r:id="rId5"/>
    <p:sldId id="343" r:id="rId6"/>
    <p:sldId id="344" r:id="rId7"/>
    <p:sldId id="339" r:id="rId8"/>
    <p:sldId id="340" r:id="rId9"/>
    <p:sldId id="345" r:id="rId10"/>
    <p:sldId id="354" r:id="rId11"/>
    <p:sldId id="342" r:id="rId12"/>
    <p:sldId id="346" r:id="rId13"/>
    <p:sldId id="348" r:id="rId14"/>
    <p:sldId id="349" r:id="rId15"/>
    <p:sldId id="355" r:id="rId16"/>
    <p:sldId id="347" r:id="rId17"/>
    <p:sldId id="356" r:id="rId18"/>
    <p:sldId id="33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69"/>
    <a:srgbClr val="6207E7"/>
    <a:srgbClr val="FFE1E2"/>
    <a:srgbClr val="FF4747"/>
    <a:srgbClr val="FFBDBF"/>
    <a:srgbClr val="CC0000"/>
    <a:srgbClr val="E26AFA"/>
    <a:srgbClr val="933B95"/>
    <a:srgbClr val="6600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58" autoAdjust="0"/>
    <p:restoredTop sz="94456" autoAdjust="0"/>
  </p:normalViewPr>
  <p:slideViewPr>
    <p:cSldViewPr>
      <p:cViewPr>
        <p:scale>
          <a:sx n="100" d="100"/>
          <a:sy n="100" d="100"/>
        </p:scale>
        <p:origin x="1568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2F4922-F474-4BB5-97AE-861FA2172C51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31FEE32B-1E88-48B0-BBD5-BC9B3A68E381}">
      <dgm:prSet phldrT="[Text]" custT="1"/>
      <dgm:spPr/>
      <dgm:t>
        <a:bodyPr/>
        <a:lstStyle/>
        <a:p>
          <a:pPr rtl="1"/>
          <a:r>
            <a:rPr lang="en-AU" sz="1200" b="1" dirty="0" smtClean="0"/>
            <a:t>Identify the different types of white blood cells under the microscope.</a:t>
          </a:r>
          <a:endParaRPr lang="ar-SA" sz="1200" b="1" dirty="0"/>
        </a:p>
      </dgm:t>
    </dgm:pt>
    <dgm:pt modelId="{D2FB4A8E-0BF7-48E5-8C14-C922F822CC0E}" type="parTrans" cxnId="{C2796AFC-B511-48DD-AAA6-CF9AE602D59F}">
      <dgm:prSet/>
      <dgm:spPr/>
      <dgm:t>
        <a:bodyPr/>
        <a:lstStyle/>
        <a:p>
          <a:pPr rtl="1"/>
          <a:endParaRPr lang="ar-SA"/>
        </a:p>
      </dgm:t>
    </dgm:pt>
    <dgm:pt modelId="{8315B02D-242A-4DC9-9781-FDF260E27DC5}" type="sibTrans" cxnId="{C2796AFC-B511-48DD-AAA6-CF9AE602D59F}">
      <dgm:prSet/>
      <dgm:spPr/>
      <dgm:t>
        <a:bodyPr/>
        <a:lstStyle/>
        <a:p>
          <a:pPr rtl="1"/>
          <a:endParaRPr lang="ar-SA"/>
        </a:p>
      </dgm:t>
    </dgm:pt>
    <dgm:pt modelId="{847B3540-38CB-4696-BF8E-8C8110598180}">
      <dgm:prSet phldrT="[Text]" custT="1"/>
      <dgm:spPr/>
      <dgm:t>
        <a:bodyPr/>
        <a:lstStyle/>
        <a:p>
          <a:pPr rtl="1"/>
          <a:r>
            <a:rPr lang="en-US" sz="1200" b="1" dirty="0" smtClean="0"/>
            <a:t>To practice the procedure for differential leucocyte counting</a:t>
          </a:r>
          <a:endParaRPr lang="ar-SA" sz="1200" b="1" dirty="0"/>
        </a:p>
      </dgm:t>
    </dgm:pt>
    <dgm:pt modelId="{A3B67ECA-42E1-4B34-9E5D-FF32BFC52144}" type="parTrans" cxnId="{83635091-E682-434F-B578-C690071FA0A1}">
      <dgm:prSet/>
      <dgm:spPr/>
      <dgm:t>
        <a:bodyPr/>
        <a:lstStyle/>
        <a:p>
          <a:pPr rtl="1"/>
          <a:endParaRPr lang="ar-SA"/>
        </a:p>
      </dgm:t>
    </dgm:pt>
    <dgm:pt modelId="{E0EE8F4D-0275-4FE1-9BAF-4AFB71249999}" type="sibTrans" cxnId="{83635091-E682-434F-B578-C690071FA0A1}">
      <dgm:prSet/>
      <dgm:spPr/>
      <dgm:t>
        <a:bodyPr/>
        <a:lstStyle/>
        <a:p>
          <a:pPr rtl="1"/>
          <a:endParaRPr lang="ar-SA"/>
        </a:p>
      </dgm:t>
    </dgm:pt>
    <dgm:pt modelId="{BEFE6A91-3C41-4369-B28E-831525D4A443}">
      <dgm:prSet phldrT="[Text]" custT="1"/>
      <dgm:spPr/>
      <dgm:t>
        <a:bodyPr/>
        <a:lstStyle/>
        <a:p>
          <a:pPr rtl="1"/>
          <a:r>
            <a:rPr lang="en-AU" sz="1200" b="1" dirty="0" smtClean="0"/>
            <a:t>Understand the use of the differential leucocyte count in the diagnosis of disease processes.</a:t>
          </a:r>
          <a:endParaRPr lang="ar-SA" sz="1200" b="1" dirty="0"/>
        </a:p>
      </dgm:t>
    </dgm:pt>
    <dgm:pt modelId="{580ACEC7-F653-4069-B355-31D6CE803385}" type="parTrans" cxnId="{BFF896D3-BB88-44DE-B407-CA95E67EA0B1}">
      <dgm:prSet/>
      <dgm:spPr/>
      <dgm:t>
        <a:bodyPr/>
        <a:lstStyle/>
        <a:p>
          <a:pPr rtl="1"/>
          <a:endParaRPr lang="ar-SA"/>
        </a:p>
      </dgm:t>
    </dgm:pt>
    <dgm:pt modelId="{0106E03F-5A1A-4289-AFE7-C5A7F21BE13A}" type="sibTrans" cxnId="{BFF896D3-BB88-44DE-B407-CA95E67EA0B1}">
      <dgm:prSet/>
      <dgm:spPr/>
      <dgm:t>
        <a:bodyPr/>
        <a:lstStyle/>
        <a:p>
          <a:pPr rtl="1"/>
          <a:endParaRPr lang="ar-SA"/>
        </a:p>
      </dgm:t>
    </dgm:pt>
    <dgm:pt modelId="{8270FB1F-E22D-4BBB-803B-70A03DA80A58}">
      <dgm:prSet phldrT="[Text]" custT="1"/>
      <dgm:spPr/>
      <dgm:t>
        <a:bodyPr/>
        <a:lstStyle/>
        <a:p>
          <a:pPr rtl="1"/>
          <a:r>
            <a:rPr lang="en-AU" sz="1200" b="1" dirty="0" smtClean="0"/>
            <a:t>Describe the normal values expected for the differential leucocyte count.</a:t>
          </a:r>
          <a:endParaRPr lang="ar-SA" sz="1200" b="1" dirty="0"/>
        </a:p>
      </dgm:t>
    </dgm:pt>
    <dgm:pt modelId="{8F02074A-F124-4F38-868D-B8D5866AEBB0}" type="parTrans" cxnId="{870E8ACC-7D9E-4E65-B112-2EA0D3FB6CB3}">
      <dgm:prSet/>
      <dgm:spPr/>
      <dgm:t>
        <a:bodyPr/>
        <a:lstStyle/>
        <a:p>
          <a:pPr rtl="1"/>
          <a:endParaRPr lang="ar-SA"/>
        </a:p>
      </dgm:t>
    </dgm:pt>
    <dgm:pt modelId="{ACE9E9C4-B32A-4997-9206-2E6829FD483C}" type="sibTrans" cxnId="{870E8ACC-7D9E-4E65-B112-2EA0D3FB6CB3}">
      <dgm:prSet/>
      <dgm:spPr/>
      <dgm:t>
        <a:bodyPr/>
        <a:lstStyle/>
        <a:p>
          <a:pPr rtl="1"/>
          <a:endParaRPr lang="ar-SA"/>
        </a:p>
      </dgm:t>
    </dgm:pt>
    <dgm:pt modelId="{DAFEAB33-8EE7-4A8E-8AFE-C209B5366FAF}" type="pres">
      <dgm:prSet presAssocID="{012F4922-F474-4BB5-97AE-861FA2172C5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F321E52-58D3-4865-9DC2-6746536DC449}" type="pres">
      <dgm:prSet presAssocID="{31FEE32B-1E88-48B0-BBD5-BC9B3A68E381}" presName="node" presStyleLbl="node1" presStyleIdx="0" presStyleCnt="4" custScaleX="147840" custScaleY="10285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B6F0A33-4FC8-427D-9F65-1E0AAEF2EB58}" type="pres">
      <dgm:prSet presAssocID="{8315B02D-242A-4DC9-9781-FDF260E27DC5}" presName="sibTrans" presStyleLbl="sibTrans2D1" presStyleIdx="0" presStyleCnt="4"/>
      <dgm:spPr/>
      <dgm:t>
        <a:bodyPr/>
        <a:lstStyle/>
        <a:p>
          <a:pPr rtl="1"/>
          <a:endParaRPr lang="ar-SA"/>
        </a:p>
      </dgm:t>
    </dgm:pt>
    <dgm:pt modelId="{EED079C1-D5BF-427D-810A-4A2D2857DAFA}" type="pres">
      <dgm:prSet presAssocID="{8315B02D-242A-4DC9-9781-FDF260E27DC5}" presName="connectorText" presStyleLbl="sibTrans2D1" presStyleIdx="0" presStyleCnt="4"/>
      <dgm:spPr/>
      <dgm:t>
        <a:bodyPr/>
        <a:lstStyle/>
        <a:p>
          <a:pPr rtl="1"/>
          <a:endParaRPr lang="ar-SA"/>
        </a:p>
      </dgm:t>
    </dgm:pt>
    <dgm:pt modelId="{EDAD4FED-D417-4B1F-AF1E-2926ADB9314C}" type="pres">
      <dgm:prSet presAssocID="{847B3540-38CB-4696-BF8E-8C8110598180}" presName="node" presStyleLbl="node1" presStyleIdx="1" presStyleCnt="4" custScaleX="147840" custScaleY="10285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B08C1D9-602D-4D2E-B1E6-AF51B012BC67}" type="pres">
      <dgm:prSet presAssocID="{E0EE8F4D-0275-4FE1-9BAF-4AFB71249999}" presName="sibTrans" presStyleLbl="sibTrans2D1" presStyleIdx="1" presStyleCnt="4"/>
      <dgm:spPr/>
      <dgm:t>
        <a:bodyPr/>
        <a:lstStyle/>
        <a:p>
          <a:pPr rtl="1"/>
          <a:endParaRPr lang="ar-SA"/>
        </a:p>
      </dgm:t>
    </dgm:pt>
    <dgm:pt modelId="{0BA56B62-E43F-43D5-9457-F5931A794FFB}" type="pres">
      <dgm:prSet presAssocID="{E0EE8F4D-0275-4FE1-9BAF-4AFB71249999}" presName="connectorText" presStyleLbl="sibTrans2D1" presStyleIdx="1" presStyleCnt="4"/>
      <dgm:spPr/>
      <dgm:t>
        <a:bodyPr/>
        <a:lstStyle/>
        <a:p>
          <a:pPr rtl="1"/>
          <a:endParaRPr lang="ar-SA"/>
        </a:p>
      </dgm:t>
    </dgm:pt>
    <dgm:pt modelId="{ECA69C04-A35B-4B89-9248-17D8A9D50CA8}" type="pres">
      <dgm:prSet presAssocID="{BEFE6A91-3C41-4369-B28E-831525D4A443}" presName="node" presStyleLbl="node1" presStyleIdx="2" presStyleCnt="4" custScaleX="147840" custScaleY="10285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72237BD-7CDB-491E-BAC7-3140887A2D43}" type="pres">
      <dgm:prSet presAssocID="{0106E03F-5A1A-4289-AFE7-C5A7F21BE13A}" presName="sibTrans" presStyleLbl="sibTrans2D1" presStyleIdx="2" presStyleCnt="4"/>
      <dgm:spPr/>
      <dgm:t>
        <a:bodyPr/>
        <a:lstStyle/>
        <a:p>
          <a:pPr rtl="1"/>
          <a:endParaRPr lang="ar-SA"/>
        </a:p>
      </dgm:t>
    </dgm:pt>
    <dgm:pt modelId="{08F51ED6-BF9D-44A0-8117-9F59FC532770}" type="pres">
      <dgm:prSet presAssocID="{0106E03F-5A1A-4289-AFE7-C5A7F21BE13A}" presName="connectorText" presStyleLbl="sibTrans2D1" presStyleIdx="2" presStyleCnt="4"/>
      <dgm:spPr/>
      <dgm:t>
        <a:bodyPr/>
        <a:lstStyle/>
        <a:p>
          <a:pPr rtl="1"/>
          <a:endParaRPr lang="ar-SA"/>
        </a:p>
      </dgm:t>
    </dgm:pt>
    <dgm:pt modelId="{B014D7FE-EFCF-4486-B1C3-6C8C55E77AA0}" type="pres">
      <dgm:prSet presAssocID="{8270FB1F-E22D-4BBB-803B-70A03DA80A58}" presName="node" presStyleLbl="node1" presStyleIdx="3" presStyleCnt="4" custScaleX="147840" custScaleY="10285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8AC685E-BEAD-42FD-A688-49E72B594861}" type="pres">
      <dgm:prSet presAssocID="{ACE9E9C4-B32A-4997-9206-2E6829FD483C}" presName="sibTrans" presStyleLbl="sibTrans2D1" presStyleIdx="3" presStyleCnt="4"/>
      <dgm:spPr/>
      <dgm:t>
        <a:bodyPr/>
        <a:lstStyle/>
        <a:p>
          <a:pPr rtl="1"/>
          <a:endParaRPr lang="ar-SA"/>
        </a:p>
      </dgm:t>
    </dgm:pt>
    <dgm:pt modelId="{980F6C43-A5F1-46F7-9663-D7E7E8C6E7C7}" type="pres">
      <dgm:prSet presAssocID="{ACE9E9C4-B32A-4997-9206-2E6829FD483C}" presName="connectorText" presStyleLbl="sibTrans2D1" presStyleIdx="3" presStyleCnt="4"/>
      <dgm:spPr/>
      <dgm:t>
        <a:bodyPr/>
        <a:lstStyle/>
        <a:p>
          <a:pPr rtl="1"/>
          <a:endParaRPr lang="ar-SA"/>
        </a:p>
      </dgm:t>
    </dgm:pt>
  </dgm:ptLst>
  <dgm:cxnLst>
    <dgm:cxn modelId="{12D2223E-CE63-4F23-8594-252AF898BBBE}" type="presOf" srcId="{847B3540-38CB-4696-BF8E-8C8110598180}" destId="{EDAD4FED-D417-4B1F-AF1E-2926ADB9314C}" srcOrd="0" destOrd="0" presId="urn:microsoft.com/office/officeart/2005/8/layout/cycle2"/>
    <dgm:cxn modelId="{C2796AFC-B511-48DD-AAA6-CF9AE602D59F}" srcId="{012F4922-F474-4BB5-97AE-861FA2172C51}" destId="{31FEE32B-1E88-48B0-BBD5-BC9B3A68E381}" srcOrd="0" destOrd="0" parTransId="{D2FB4A8E-0BF7-48E5-8C14-C922F822CC0E}" sibTransId="{8315B02D-242A-4DC9-9781-FDF260E27DC5}"/>
    <dgm:cxn modelId="{EB6F94EB-4AD7-4408-88A5-67A0114BC4E6}" type="presOf" srcId="{012F4922-F474-4BB5-97AE-861FA2172C51}" destId="{DAFEAB33-8EE7-4A8E-8AFE-C209B5366FAF}" srcOrd="0" destOrd="0" presId="urn:microsoft.com/office/officeart/2005/8/layout/cycle2"/>
    <dgm:cxn modelId="{10D008B8-BADC-40A5-B2A9-27FEA7AAB7B3}" type="presOf" srcId="{8315B02D-242A-4DC9-9781-FDF260E27DC5}" destId="{EED079C1-D5BF-427D-810A-4A2D2857DAFA}" srcOrd="1" destOrd="0" presId="urn:microsoft.com/office/officeart/2005/8/layout/cycle2"/>
    <dgm:cxn modelId="{643987FF-C930-44A8-A616-D34158489454}" type="presOf" srcId="{E0EE8F4D-0275-4FE1-9BAF-4AFB71249999}" destId="{6B08C1D9-602D-4D2E-B1E6-AF51B012BC67}" srcOrd="0" destOrd="0" presId="urn:microsoft.com/office/officeart/2005/8/layout/cycle2"/>
    <dgm:cxn modelId="{0BA2BE0A-8679-47D0-8EC0-6613011ACAB8}" type="presOf" srcId="{E0EE8F4D-0275-4FE1-9BAF-4AFB71249999}" destId="{0BA56B62-E43F-43D5-9457-F5931A794FFB}" srcOrd="1" destOrd="0" presId="urn:microsoft.com/office/officeart/2005/8/layout/cycle2"/>
    <dgm:cxn modelId="{7BC385E7-D22C-4F74-8118-110D259ADE68}" type="presOf" srcId="{BEFE6A91-3C41-4369-B28E-831525D4A443}" destId="{ECA69C04-A35B-4B89-9248-17D8A9D50CA8}" srcOrd="0" destOrd="0" presId="urn:microsoft.com/office/officeart/2005/8/layout/cycle2"/>
    <dgm:cxn modelId="{BFF896D3-BB88-44DE-B407-CA95E67EA0B1}" srcId="{012F4922-F474-4BB5-97AE-861FA2172C51}" destId="{BEFE6A91-3C41-4369-B28E-831525D4A443}" srcOrd="2" destOrd="0" parTransId="{580ACEC7-F653-4069-B355-31D6CE803385}" sibTransId="{0106E03F-5A1A-4289-AFE7-C5A7F21BE13A}"/>
    <dgm:cxn modelId="{83635091-E682-434F-B578-C690071FA0A1}" srcId="{012F4922-F474-4BB5-97AE-861FA2172C51}" destId="{847B3540-38CB-4696-BF8E-8C8110598180}" srcOrd="1" destOrd="0" parTransId="{A3B67ECA-42E1-4B34-9E5D-FF32BFC52144}" sibTransId="{E0EE8F4D-0275-4FE1-9BAF-4AFB71249999}"/>
    <dgm:cxn modelId="{870E8ACC-7D9E-4E65-B112-2EA0D3FB6CB3}" srcId="{012F4922-F474-4BB5-97AE-861FA2172C51}" destId="{8270FB1F-E22D-4BBB-803B-70A03DA80A58}" srcOrd="3" destOrd="0" parTransId="{8F02074A-F124-4F38-868D-B8D5866AEBB0}" sibTransId="{ACE9E9C4-B32A-4997-9206-2E6829FD483C}"/>
    <dgm:cxn modelId="{0DC78444-C50F-4D20-A1B6-7C01E3E63F35}" type="presOf" srcId="{0106E03F-5A1A-4289-AFE7-C5A7F21BE13A}" destId="{08F51ED6-BF9D-44A0-8117-9F59FC532770}" srcOrd="1" destOrd="0" presId="urn:microsoft.com/office/officeart/2005/8/layout/cycle2"/>
    <dgm:cxn modelId="{736AA5F9-7B89-48B0-B9AC-F33D0B226262}" type="presOf" srcId="{31FEE32B-1E88-48B0-BBD5-BC9B3A68E381}" destId="{4F321E52-58D3-4865-9DC2-6746536DC449}" srcOrd="0" destOrd="0" presId="urn:microsoft.com/office/officeart/2005/8/layout/cycle2"/>
    <dgm:cxn modelId="{103EA5ED-E694-43F0-ACB0-184CDB5F4E1B}" type="presOf" srcId="{ACE9E9C4-B32A-4997-9206-2E6829FD483C}" destId="{980F6C43-A5F1-46F7-9663-D7E7E8C6E7C7}" srcOrd="1" destOrd="0" presId="urn:microsoft.com/office/officeart/2005/8/layout/cycle2"/>
    <dgm:cxn modelId="{67788B08-8866-4082-BD61-E93C80A15521}" type="presOf" srcId="{8315B02D-242A-4DC9-9781-FDF260E27DC5}" destId="{EB6F0A33-4FC8-427D-9F65-1E0AAEF2EB58}" srcOrd="0" destOrd="0" presId="urn:microsoft.com/office/officeart/2005/8/layout/cycle2"/>
    <dgm:cxn modelId="{5F8C3DBA-EC76-40F9-B51D-DF225A0B74B8}" type="presOf" srcId="{8270FB1F-E22D-4BBB-803B-70A03DA80A58}" destId="{B014D7FE-EFCF-4486-B1C3-6C8C55E77AA0}" srcOrd="0" destOrd="0" presId="urn:microsoft.com/office/officeart/2005/8/layout/cycle2"/>
    <dgm:cxn modelId="{8CBCF2A0-306A-4699-80AD-02F134A9E062}" type="presOf" srcId="{0106E03F-5A1A-4289-AFE7-C5A7F21BE13A}" destId="{772237BD-7CDB-491E-BAC7-3140887A2D43}" srcOrd="0" destOrd="0" presId="urn:microsoft.com/office/officeart/2005/8/layout/cycle2"/>
    <dgm:cxn modelId="{CA05FE7B-970E-44E1-989E-E9010E69EDA6}" type="presOf" srcId="{ACE9E9C4-B32A-4997-9206-2E6829FD483C}" destId="{38AC685E-BEAD-42FD-A688-49E72B594861}" srcOrd="0" destOrd="0" presId="urn:microsoft.com/office/officeart/2005/8/layout/cycle2"/>
    <dgm:cxn modelId="{2BA545D6-11EF-42E8-A31F-C5D7F2C1F60B}" type="presParOf" srcId="{DAFEAB33-8EE7-4A8E-8AFE-C209B5366FAF}" destId="{4F321E52-58D3-4865-9DC2-6746536DC449}" srcOrd="0" destOrd="0" presId="urn:microsoft.com/office/officeart/2005/8/layout/cycle2"/>
    <dgm:cxn modelId="{A61902B3-412B-48F6-B0CE-7C539CBE3026}" type="presParOf" srcId="{DAFEAB33-8EE7-4A8E-8AFE-C209B5366FAF}" destId="{EB6F0A33-4FC8-427D-9F65-1E0AAEF2EB58}" srcOrd="1" destOrd="0" presId="urn:microsoft.com/office/officeart/2005/8/layout/cycle2"/>
    <dgm:cxn modelId="{9D443B59-0685-4C37-BE3D-F5F725AEB193}" type="presParOf" srcId="{EB6F0A33-4FC8-427D-9F65-1E0AAEF2EB58}" destId="{EED079C1-D5BF-427D-810A-4A2D2857DAFA}" srcOrd="0" destOrd="0" presId="urn:microsoft.com/office/officeart/2005/8/layout/cycle2"/>
    <dgm:cxn modelId="{4EDA1969-15F2-4298-802B-D60ACB9E9383}" type="presParOf" srcId="{DAFEAB33-8EE7-4A8E-8AFE-C209B5366FAF}" destId="{EDAD4FED-D417-4B1F-AF1E-2926ADB9314C}" srcOrd="2" destOrd="0" presId="urn:microsoft.com/office/officeart/2005/8/layout/cycle2"/>
    <dgm:cxn modelId="{6474311B-BCE9-4879-81CB-275C9F9739D1}" type="presParOf" srcId="{DAFEAB33-8EE7-4A8E-8AFE-C209B5366FAF}" destId="{6B08C1D9-602D-4D2E-B1E6-AF51B012BC67}" srcOrd="3" destOrd="0" presId="urn:microsoft.com/office/officeart/2005/8/layout/cycle2"/>
    <dgm:cxn modelId="{C8479319-7391-4773-9D7D-ED8CF9049B33}" type="presParOf" srcId="{6B08C1D9-602D-4D2E-B1E6-AF51B012BC67}" destId="{0BA56B62-E43F-43D5-9457-F5931A794FFB}" srcOrd="0" destOrd="0" presId="urn:microsoft.com/office/officeart/2005/8/layout/cycle2"/>
    <dgm:cxn modelId="{2A2FD1AD-F72A-4E23-9973-99B6996A02DB}" type="presParOf" srcId="{DAFEAB33-8EE7-4A8E-8AFE-C209B5366FAF}" destId="{ECA69C04-A35B-4B89-9248-17D8A9D50CA8}" srcOrd="4" destOrd="0" presId="urn:microsoft.com/office/officeart/2005/8/layout/cycle2"/>
    <dgm:cxn modelId="{383723CD-6606-44D2-8DE4-13445B83936C}" type="presParOf" srcId="{DAFEAB33-8EE7-4A8E-8AFE-C209B5366FAF}" destId="{772237BD-7CDB-491E-BAC7-3140887A2D43}" srcOrd="5" destOrd="0" presId="urn:microsoft.com/office/officeart/2005/8/layout/cycle2"/>
    <dgm:cxn modelId="{95BA4C91-B542-44C1-A64A-6EA8ECF61424}" type="presParOf" srcId="{772237BD-7CDB-491E-BAC7-3140887A2D43}" destId="{08F51ED6-BF9D-44A0-8117-9F59FC532770}" srcOrd="0" destOrd="0" presId="urn:microsoft.com/office/officeart/2005/8/layout/cycle2"/>
    <dgm:cxn modelId="{0DE69344-9861-4753-8F86-92842712ED28}" type="presParOf" srcId="{DAFEAB33-8EE7-4A8E-8AFE-C209B5366FAF}" destId="{B014D7FE-EFCF-4486-B1C3-6C8C55E77AA0}" srcOrd="6" destOrd="0" presId="urn:microsoft.com/office/officeart/2005/8/layout/cycle2"/>
    <dgm:cxn modelId="{E1DF3822-5582-4258-AF05-1FD00E3753D4}" type="presParOf" srcId="{DAFEAB33-8EE7-4A8E-8AFE-C209B5366FAF}" destId="{38AC685E-BEAD-42FD-A688-49E72B594861}" srcOrd="7" destOrd="0" presId="urn:microsoft.com/office/officeart/2005/8/layout/cycle2"/>
    <dgm:cxn modelId="{72F42754-61F1-4557-AE89-94C48FE01FEB}" type="presParOf" srcId="{38AC685E-BEAD-42FD-A688-49E72B594861}" destId="{980F6C43-A5F1-46F7-9663-D7E7E8C6E7C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1F8B76-5F0C-47F7-AE80-E84F5B0AC59D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15A2628A-786D-4A40-A448-5F183DEA9E82}">
      <dgm:prSet phldrT="[Text]"/>
      <dgm:spPr/>
      <dgm:t>
        <a:bodyPr/>
        <a:lstStyle/>
        <a:p>
          <a:pPr rtl="1"/>
          <a:r>
            <a:rPr lang="en-AU" dirty="0" smtClean="0">
              <a:solidFill>
                <a:schemeClr val="tx1">
                  <a:lumMod val="50000"/>
                  <a:lumOff val="50000"/>
                </a:schemeClr>
              </a:solidFill>
            </a:rPr>
            <a:t>Using various dyes + microscope slide</a:t>
          </a:r>
        </a:p>
        <a:p>
          <a:pPr rtl="1"/>
          <a:r>
            <a:rPr lang="en-AU" dirty="0" smtClean="0">
              <a:solidFill>
                <a:srgbClr val="C00000"/>
              </a:solidFill>
            </a:rPr>
            <a:t>1.</a:t>
          </a:r>
          <a:r>
            <a:rPr lang="en-AU" dirty="0" smtClean="0">
              <a:solidFill>
                <a:schemeClr val="tx1"/>
              </a:solidFill>
            </a:rPr>
            <a:t>Prepare a stained blood film with the help of  Wright’s stain</a:t>
          </a:r>
          <a:endParaRPr lang="ar-SA" dirty="0">
            <a:solidFill>
              <a:schemeClr val="tx1"/>
            </a:solidFill>
          </a:endParaRPr>
        </a:p>
      </dgm:t>
    </dgm:pt>
    <dgm:pt modelId="{BD24AB1F-70F7-4B84-BA5C-54EB43717E90}" type="parTrans" cxnId="{CA11176E-FDC6-4A4C-A187-FC4CE08F20E0}">
      <dgm:prSet/>
      <dgm:spPr/>
      <dgm:t>
        <a:bodyPr/>
        <a:lstStyle/>
        <a:p>
          <a:pPr rtl="1"/>
          <a:endParaRPr lang="ar-SA"/>
        </a:p>
      </dgm:t>
    </dgm:pt>
    <dgm:pt modelId="{EBC9AAFE-5FB8-4FB6-9424-60ED86277D2B}" type="sibTrans" cxnId="{CA11176E-FDC6-4A4C-A187-FC4CE08F20E0}">
      <dgm:prSet/>
      <dgm:spPr/>
      <dgm:t>
        <a:bodyPr/>
        <a:lstStyle/>
        <a:p>
          <a:pPr rtl="1"/>
          <a:endParaRPr lang="ar-SA"/>
        </a:p>
      </dgm:t>
    </dgm:pt>
    <dgm:pt modelId="{91C53350-E2DF-4A8B-8DEF-0C094CCC8A31}">
      <dgm:prSet phldrT="[Text]" custT="1"/>
      <dgm:spPr/>
      <dgm:t>
        <a:bodyPr/>
        <a:lstStyle/>
        <a:p>
          <a:pPr rtl="1"/>
          <a:r>
            <a:rPr lang="en-US" sz="1200" dirty="0" smtClean="0">
              <a:solidFill>
                <a:schemeClr val="bg1"/>
              </a:solidFill>
            </a:rPr>
            <a:t>Using microscope with an oil immersion objectives + Mineral or Cedar wood oil</a:t>
          </a:r>
          <a:endParaRPr lang="ar-SA" sz="1200" dirty="0" smtClean="0">
            <a:solidFill>
              <a:schemeClr val="bg1"/>
            </a:solidFill>
          </a:endParaRPr>
        </a:p>
        <a:p>
          <a:pPr rtl="1"/>
          <a:r>
            <a:rPr lang="en-AU" sz="1400" dirty="0" smtClean="0">
              <a:solidFill>
                <a:srgbClr val="C00000"/>
              </a:solidFill>
            </a:rPr>
            <a:t>2.</a:t>
          </a:r>
          <a:r>
            <a:rPr lang="en-AU" sz="1400" dirty="0" smtClean="0">
              <a:solidFill>
                <a:schemeClr val="tx1"/>
              </a:solidFill>
            </a:rPr>
            <a:t>Set the stained blood film under the oil immersion objective lens in a light microscope</a:t>
          </a:r>
          <a:endParaRPr lang="ar-SA" sz="1400" dirty="0">
            <a:solidFill>
              <a:schemeClr val="tx1"/>
            </a:solidFill>
          </a:endParaRPr>
        </a:p>
      </dgm:t>
    </dgm:pt>
    <dgm:pt modelId="{5CE21A6F-867D-40B1-9916-A66F561BC685}" type="parTrans" cxnId="{93FEF6C1-73C1-4FD9-99BA-34C31E790CD7}">
      <dgm:prSet/>
      <dgm:spPr/>
      <dgm:t>
        <a:bodyPr/>
        <a:lstStyle/>
        <a:p>
          <a:pPr rtl="1"/>
          <a:endParaRPr lang="ar-SA"/>
        </a:p>
      </dgm:t>
    </dgm:pt>
    <dgm:pt modelId="{91AF9A73-F102-4D42-8F02-421F4B9C1406}" type="sibTrans" cxnId="{93FEF6C1-73C1-4FD9-99BA-34C31E790CD7}">
      <dgm:prSet/>
      <dgm:spPr/>
      <dgm:t>
        <a:bodyPr/>
        <a:lstStyle/>
        <a:p>
          <a:pPr rtl="1"/>
          <a:endParaRPr lang="ar-SA"/>
        </a:p>
      </dgm:t>
    </dgm:pt>
    <dgm:pt modelId="{B4D0FE19-C2BF-49EF-8777-C3E1BA36E1CB}">
      <dgm:prSet phldrT="[Text]" custT="1"/>
      <dgm:spPr/>
      <dgm:t>
        <a:bodyPr/>
        <a:lstStyle/>
        <a:p>
          <a:pPr rtl="1"/>
          <a:r>
            <a:rPr lang="en-AU" sz="1400" b="0" dirty="0" smtClean="0">
              <a:solidFill>
                <a:srgbClr val="C00000"/>
              </a:solidFill>
            </a:rPr>
            <a:t>3.</a:t>
          </a:r>
          <a:r>
            <a:rPr lang="en-AU" sz="1400" b="0" dirty="0" smtClean="0">
              <a:solidFill>
                <a:schemeClr val="tx1"/>
              </a:solidFill>
            </a:rPr>
            <a:t>Identify various types of white blood cells according to their histological characteristics , count about 100 cells</a:t>
          </a:r>
          <a:endParaRPr lang="ar-SA" sz="1400" b="0" dirty="0">
            <a:solidFill>
              <a:schemeClr val="tx1"/>
            </a:solidFill>
          </a:endParaRPr>
        </a:p>
      </dgm:t>
    </dgm:pt>
    <dgm:pt modelId="{44DA294C-B143-4E50-BDA6-C0FBBA29A8D9}" type="parTrans" cxnId="{37526376-882B-4B24-9C39-3FD93D5A61FD}">
      <dgm:prSet/>
      <dgm:spPr/>
      <dgm:t>
        <a:bodyPr/>
        <a:lstStyle/>
        <a:p>
          <a:pPr rtl="1"/>
          <a:endParaRPr lang="ar-SA"/>
        </a:p>
      </dgm:t>
    </dgm:pt>
    <dgm:pt modelId="{8D36930C-1026-48ED-A0C3-DE051424DD10}" type="sibTrans" cxnId="{37526376-882B-4B24-9C39-3FD93D5A61FD}">
      <dgm:prSet/>
      <dgm:spPr/>
      <dgm:t>
        <a:bodyPr/>
        <a:lstStyle/>
        <a:p>
          <a:pPr rtl="1"/>
          <a:endParaRPr lang="ar-SA"/>
        </a:p>
      </dgm:t>
    </dgm:pt>
    <dgm:pt modelId="{C1271177-FF21-4053-9109-85652C5FD5AE}" type="pres">
      <dgm:prSet presAssocID="{791F8B76-5F0C-47F7-AE80-E84F5B0AC59D}" presName="linearFlow" presStyleCnt="0">
        <dgm:presLayoutVars>
          <dgm:dir/>
          <dgm:resizeHandles val="exact"/>
        </dgm:presLayoutVars>
      </dgm:prSet>
      <dgm:spPr/>
    </dgm:pt>
    <dgm:pt modelId="{013FA6DB-781F-4FF1-A9CB-CC2CE3DBE7CA}" type="pres">
      <dgm:prSet presAssocID="{15A2628A-786D-4A40-A448-5F183DEA9E82}" presName="composite" presStyleCnt="0"/>
      <dgm:spPr/>
    </dgm:pt>
    <dgm:pt modelId="{DB28B43D-CAB9-4CC6-AEB5-3179C80E09E8}" type="pres">
      <dgm:prSet presAssocID="{15A2628A-786D-4A40-A448-5F183DEA9E82}" presName="imgShp" presStyleLbl="fgImgPlace1" presStyleIdx="0" presStyleCnt="3" custLinFactX="-11951" custLinFactNeighborX="-100000" custLinFactNeighborY="167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AB09898-0BBA-4EB8-952C-942A77DAC1BD}" type="pres">
      <dgm:prSet presAssocID="{15A2628A-786D-4A40-A448-5F183DEA9E82}" presName="txShp" presStyleLbl="node1" presStyleIdx="0" presStyleCnt="3" custScaleX="124267" custLinFactNeighborX="561" custLinFactNeighborY="52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92AE80C-7254-4B80-8FF6-12A905C11EE9}" type="pres">
      <dgm:prSet presAssocID="{EBC9AAFE-5FB8-4FB6-9424-60ED86277D2B}" presName="spacing" presStyleCnt="0"/>
      <dgm:spPr/>
    </dgm:pt>
    <dgm:pt modelId="{B11A346E-FBF7-4CF1-A620-ADBDEB15BB99}" type="pres">
      <dgm:prSet presAssocID="{91C53350-E2DF-4A8B-8DEF-0C094CCC8A31}" presName="composite" presStyleCnt="0"/>
      <dgm:spPr/>
    </dgm:pt>
    <dgm:pt modelId="{09361D54-CDBC-4B44-B210-F58A5E2B0096}" type="pres">
      <dgm:prSet presAssocID="{91C53350-E2DF-4A8B-8DEF-0C094CCC8A31}" presName="imgShp" presStyleLbl="fgImgPlace1" presStyleIdx="1" presStyleCnt="3" custLinFactX="-11951" custLinFactNeighborX="-100000" custLinFactNeighborY="167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CD19B8F-99A5-4A6D-97D6-7128C855A8FD}" type="pres">
      <dgm:prSet presAssocID="{91C53350-E2DF-4A8B-8DEF-0C094CCC8A31}" presName="txShp" presStyleLbl="node1" presStyleIdx="1" presStyleCnt="3" custScaleX="12426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1AFCD57-3C82-429E-BEE8-D20491D9BE1F}" type="pres">
      <dgm:prSet presAssocID="{91AF9A73-F102-4D42-8F02-421F4B9C1406}" presName="spacing" presStyleCnt="0"/>
      <dgm:spPr/>
    </dgm:pt>
    <dgm:pt modelId="{D1682AC8-428D-4E89-9C45-14D1F0B22797}" type="pres">
      <dgm:prSet presAssocID="{B4D0FE19-C2BF-49EF-8777-C3E1BA36E1CB}" presName="composite" presStyleCnt="0"/>
      <dgm:spPr/>
    </dgm:pt>
    <dgm:pt modelId="{07DCA60A-6A30-4D2F-BBD0-F986AB1E9A68}" type="pres">
      <dgm:prSet presAssocID="{B4D0FE19-C2BF-49EF-8777-C3E1BA36E1CB}" presName="imgShp" presStyleLbl="fgImgPlace1" presStyleIdx="2" presStyleCnt="3" custLinFactX="-11951" custLinFactNeighborX="-100000" custLinFactNeighborY="167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5006F7B-97E6-4C33-A59E-CAE1A5D6EAEF}" type="pres">
      <dgm:prSet presAssocID="{B4D0FE19-C2BF-49EF-8777-C3E1BA36E1CB}" presName="txShp" presStyleLbl="node1" presStyleIdx="2" presStyleCnt="3" custScaleX="12426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C3E364F-5053-4A77-A1CB-6B1D97A19FC5}" type="presOf" srcId="{15A2628A-786D-4A40-A448-5F183DEA9E82}" destId="{8AB09898-0BBA-4EB8-952C-942A77DAC1BD}" srcOrd="0" destOrd="0" presId="urn:microsoft.com/office/officeart/2005/8/layout/vList3"/>
    <dgm:cxn modelId="{D74A8A47-94C4-46FA-87F4-49562FFF5E20}" type="presOf" srcId="{B4D0FE19-C2BF-49EF-8777-C3E1BA36E1CB}" destId="{C5006F7B-97E6-4C33-A59E-CAE1A5D6EAEF}" srcOrd="0" destOrd="0" presId="urn:microsoft.com/office/officeart/2005/8/layout/vList3"/>
    <dgm:cxn modelId="{93FEF6C1-73C1-4FD9-99BA-34C31E790CD7}" srcId="{791F8B76-5F0C-47F7-AE80-E84F5B0AC59D}" destId="{91C53350-E2DF-4A8B-8DEF-0C094CCC8A31}" srcOrd="1" destOrd="0" parTransId="{5CE21A6F-867D-40B1-9916-A66F561BC685}" sibTransId="{91AF9A73-F102-4D42-8F02-421F4B9C1406}"/>
    <dgm:cxn modelId="{CA11176E-FDC6-4A4C-A187-FC4CE08F20E0}" srcId="{791F8B76-5F0C-47F7-AE80-E84F5B0AC59D}" destId="{15A2628A-786D-4A40-A448-5F183DEA9E82}" srcOrd="0" destOrd="0" parTransId="{BD24AB1F-70F7-4B84-BA5C-54EB43717E90}" sibTransId="{EBC9AAFE-5FB8-4FB6-9424-60ED86277D2B}"/>
    <dgm:cxn modelId="{37526376-882B-4B24-9C39-3FD93D5A61FD}" srcId="{791F8B76-5F0C-47F7-AE80-E84F5B0AC59D}" destId="{B4D0FE19-C2BF-49EF-8777-C3E1BA36E1CB}" srcOrd="2" destOrd="0" parTransId="{44DA294C-B143-4E50-BDA6-C0FBBA29A8D9}" sibTransId="{8D36930C-1026-48ED-A0C3-DE051424DD10}"/>
    <dgm:cxn modelId="{56969748-6250-4DF7-A5B0-F7AC48A8EE88}" type="presOf" srcId="{91C53350-E2DF-4A8B-8DEF-0C094CCC8A31}" destId="{8CD19B8F-99A5-4A6D-97D6-7128C855A8FD}" srcOrd="0" destOrd="0" presId="urn:microsoft.com/office/officeart/2005/8/layout/vList3"/>
    <dgm:cxn modelId="{73197086-0A89-4AB5-A8B7-061B1ED83407}" type="presOf" srcId="{791F8B76-5F0C-47F7-AE80-E84F5B0AC59D}" destId="{C1271177-FF21-4053-9109-85652C5FD5AE}" srcOrd="0" destOrd="0" presId="urn:microsoft.com/office/officeart/2005/8/layout/vList3"/>
    <dgm:cxn modelId="{05C8FDA9-6E4E-4B59-87B9-3D0AA67EB745}" type="presParOf" srcId="{C1271177-FF21-4053-9109-85652C5FD5AE}" destId="{013FA6DB-781F-4FF1-A9CB-CC2CE3DBE7CA}" srcOrd="0" destOrd="0" presId="urn:microsoft.com/office/officeart/2005/8/layout/vList3"/>
    <dgm:cxn modelId="{081A6C54-989E-48F2-873E-78C7C0CD30F2}" type="presParOf" srcId="{013FA6DB-781F-4FF1-A9CB-CC2CE3DBE7CA}" destId="{DB28B43D-CAB9-4CC6-AEB5-3179C80E09E8}" srcOrd="0" destOrd="0" presId="urn:microsoft.com/office/officeart/2005/8/layout/vList3"/>
    <dgm:cxn modelId="{17A285F0-8AC0-4CB0-8900-95F8CFB07A48}" type="presParOf" srcId="{013FA6DB-781F-4FF1-A9CB-CC2CE3DBE7CA}" destId="{8AB09898-0BBA-4EB8-952C-942A77DAC1BD}" srcOrd="1" destOrd="0" presId="urn:microsoft.com/office/officeart/2005/8/layout/vList3"/>
    <dgm:cxn modelId="{413F2833-873E-4C02-BFEF-54502FF471E0}" type="presParOf" srcId="{C1271177-FF21-4053-9109-85652C5FD5AE}" destId="{492AE80C-7254-4B80-8FF6-12A905C11EE9}" srcOrd="1" destOrd="0" presId="urn:microsoft.com/office/officeart/2005/8/layout/vList3"/>
    <dgm:cxn modelId="{1AEFC5FF-51EF-465E-852A-3EFE736F3813}" type="presParOf" srcId="{C1271177-FF21-4053-9109-85652C5FD5AE}" destId="{B11A346E-FBF7-4CF1-A620-ADBDEB15BB99}" srcOrd="2" destOrd="0" presId="urn:microsoft.com/office/officeart/2005/8/layout/vList3"/>
    <dgm:cxn modelId="{7DFA1CB5-64E7-4B19-A2BE-574EC7C5DBBB}" type="presParOf" srcId="{B11A346E-FBF7-4CF1-A620-ADBDEB15BB99}" destId="{09361D54-CDBC-4B44-B210-F58A5E2B0096}" srcOrd="0" destOrd="0" presId="urn:microsoft.com/office/officeart/2005/8/layout/vList3"/>
    <dgm:cxn modelId="{AFF2DFEF-78FE-4A29-A0D1-403C6F8EB046}" type="presParOf" srcId="{B11A346E-FBF7-4CF1-A620-ADBDEB15BB99}" destId="{8CD19B8F-99A5-4A6D-97D6-7128C855A8FD}" srcOrd="1" destOrd="0" presId="urn:microsoft.com/office/officeart/2005/8/layout/vList3"/>
    <dgm:cxn modelId="{1C4C22A4-9F7F-41DF-85F3-ADE5B16408C9}" type="presParOf" srcId="{C1271177-FF21-4053-9109-85652C5FD5AE}" destId="{31AFCD57-3C82-429E-BEE8-D20491D9BE1F}" srcOrd="3" destOrd="0" presId="urn:microsoft.com/office/officeart/2005/8/layout/vList3"/>
    <dgm:cxn modelId="{7057EF1A-A62A-47CA-95A0-62EA8B68D023}" type="presParOf" srcId="{C1271177-FF21-4053-9109-85652C5FD5AE}" destId="{D1682AC8-428D-4E89-9C45-14D1F0B22797}" srcOrd="4" destOrd="0" presId="urn:microsoft.com/office/officeart/2005/8/layout/vList3"/>
    <dgm:cxn modelId="{801B1A48-3C87-486C-AF8A-72BCA491EABE}" type="presParOf" srcId="{D1682AC8-428D-4E89-9C45-14D1F0B22797}" destId="{07DCA60A-6A30-4D2F-BBD0-F986AB1E9A68}" srcOrd="0" destOrd="0" presId="urn:microsoft.com/office/officeart/2005/8/layout/vList3"/>
    <dgm:cxn modelId="{09625FD4-A17E-4B71-BB9A-5C396FDCA807}" type="presParOf" srcId="{D1682AC8-428D-4E89-9C45-14D1F0B22797}" destId="{C5006F7B-97E6-4C33-A59E-CAE1A5D6EAE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4D1CD2-8E62-4453-8434-3EAB61485500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AFEEE401-6455-45A4-B745-41D9EC3776C6}">
      <dgm:prSet phldrT="[Text]"/>
      <dgm:spPr/>
      <dgm:t>
        <a:bodyPr/>
        <a:lstStyle/>
        <a:p>
          <a:pPr rtl="1"/>
          <a:r>
            <a:rPr lang="en-US" b="1" smtClean="0"/>
            <a:t>Light </a:t>
          </a:r>
          <a:r>
            <a:rPr lang="en-AU" b="1" smtClean="0"/>
            <a:t>Microscope  </a:t>
          </a:r>
          <a:r>
            <a:rPr lang="en-AU" b="1" dirty="0" smtClean="0"/>
            <a:t>with an Oil Immersion Object</a:t>
          </a:r>
          <a:endParaRPr lang="ar-SA" dirty="0"/>
        </a:p>
      </dgm:t>
    </dgm:pt>
    <dgm:pt modelId="{A2674A1A-80BA-4DA8-8732-128BEFFE94BE}" type="parTrans" cxnId="{2F5FA35A-B87E-48C6-A046-8318FCCDCD0D}">
      <dgm:prSet/>
      <dgm:spPr/>
      <dgm:t>
        <a:bodyPr/>
        <a:lstStyle/>
        <a:p>
          <a:pPr rtl="1"/>
          <a:endParaRPr lang="ar-SA"/>
        </a:p>
      </dgm:t>
    </dgm:pt>
    <dgm:pt modelId="{7C195E60-9E2E-48CF-B563-71139E70D1CC}" type="sibTrans" cxnId="{2F5FA35A-B87E-48C6-A046-8318FCCDCD0D}">
      <dgm:prSet/>
      <dgm:spPr/>
      <dgm:t>
        <a:bodyPr/>
        <a:lstStyle/>
        <a:p>
          <a:pPr rtl="1"/>
          <a:endParaRPr lang="ar-SA"/>
        </a:p>
      </dgm:t>
    </dgm:pt>
    <dgm:pt modelId="{4E01BFC4-B4E0-4F76-9010-921EF46CB7CE}">
      <dgm:prSet phldrT="[Text]" custT="1"/>
      <dgm:spPr/>
      <dgm:t>
        <a:bodyPr/>
        <a:lstStyle/>
        <a:p>
          <a:pPr rtl="1"/>
          <a:r>
            <a:rPr lang="en-AU" sz="1400" b="1" dirty="0" smtClean="0"/>
            <a:t>Mineral or Cedar wood Oil</a:t>
          </a:r>
          <a:endParaRPr lang="ar-SA" sz="1400" dirty="0"/>
        </a:p>
      </dgm:t>
    </dgm:pt>
    <dgm:pt modelId="{2BADA418-2DA6-47DE-ADE4-1167839A2642}" type="parTrans" cxnId="{6E137363-47C6-4CA1-9337-1D98C24CD13B}">
      <dgm:prSet/>
      <dgm:spPr/>
      <dgm:t>
        <a:bodyPr/>
        <a:lstStyle/>
        <a:p>
          <a:pPr rtl="1"/>
          <a:endParaRPr lang="ar-SA"/>
        </a:p>
      </dgm:t>
    </dgm:pt>
    <dgm:pt modelId="{2EEAE67D-72D0-44A1-893D-8C30F4C2812A}" type="sibTrans" cxnId="{6E137363-47C6-4CA1-9337-1D98C24CD13B}">
      <dgm:prSet/>
      <dgm:spPr/>
      <dgm:t>
        <a:bodyPr/>
        <a:lstStyle/>
        <a:p>
          <a:pPr rtl="1"/>
          <a:endParaRPr lang="ar-SA"/>
        </a:p>
      </dgm:t>
    </dgm:pt>
    <dgm:pt modelId="{C526E15C-1B73-45E5-B20F-AFB9F93B5513}">
      <dgm:prSet phldrT="[Text]" custT="1"/>
      <dgm:spPr/>
      <dgm:t>
        <a:bodyPr/>
        <a:lstStyle/>
        <a:p>
          <a:pPr rtl="1">
            <a:lnSpc>
              <a:spcPct val="100000"/>
            </a:lnSpc>
          </a:pPr>
          <a:r>
            <a:rPr lang="en-US" sz="1100" b="1" dirty="0" smtClean="0"/>
            <a:t>Various dyes for staining</a:t>
          </a:r>
          <a:endParaRPr lang="ar-SA" sz="1100" b="1" dirty="0" smtClean="0"/>
        </a:p>
        <a:p>
          <a:pPr rtl="1">
            <a:lnSpc>
              <a:spcPct val="100000"/>
            </a:lnSpc>
          </a:pPr>
          <a:r>
            <a:rPr lang="en-US" sz="1100" b="1" dirty="0" smtClean="0"/>
            <a:t>blood films : </a:t>
          </a:r>
          <a:r>
            <a:rPr lang="en-AU" sz="1100" b="1" u="sng" dirty="0" smtClean="0"/>
            <a:t>Wright’s Stain &amp; Leishman’s stain</a:t>
          </a:r>
          <a:r>
            <a:rPr lang="en-AU" sz="1200" b="1" dirty="0" smtClean="0"/>
            <a:t> </a:t>
          </a:r>
          <a:endParaRPr lang="ar-SA" sz="1200" dirty="0"/>
        </a:p>
      </dgm:t>
    </dgm:pt>
    <dgm:pt modelId="{BD07CDDC-3084-48AB-945B-6DC903048661}" type="parTrans" cxnId="{D870CF8D-C92F-4E23-810C-95856A6FE3E6}">
      <dgm:prSet/>
      <dgm:spPr/>
      <dgm:t>
        <a:bodyPr/>
        <a:lstStyle/>
        <a:p>
          <a:pPr rtl="1"/>
          <a:endParaRPr lang="ar-SA"/>
        </a:p>
      </dgm:t>
    </dgm:pt>
    <dgm:pt modelId="{F4A9A5D1-C7F2-4D4E-9D8F-B7A339209808}" type="sibTrans" cxnId="{D870CF8D-C92F-4E23-810C-95856A6FE3E6}">
      <dgm:prSet/>
      <dgm:spPr/>
      <dgm:t>
        <a:bodyPr/>
        <a:lstStyle/>
        <a:p>
          <a:pPr rtl="1"/>
          <a:endParaRPr lang="ar-SA"/>
        </a:p>
      </dgm:t>
    </dgm:pt>
    <dgm:pt modelId="{D8DC0AF6-85B6-4A96-BFD1-F16124F82D2C}">
      <dgm:prSet phldrT="[Text]" custT="1"/>
      <dgm:spPr/>
      <dgm:t>
        <a:bodyPr/>
        <a:lstStyle/>
        <a:p>
          <a:pPr rtl="1"/>
          <a:r>
            <a:rPr lang="en-AU" sz="1400" b="1" dirty="0" smtClean="0"/>
            <a:t>Microscope Slides</a:t>
          </a:r>
          <a:endParaRPr lang="ar-SA" sz="1400" dirty="0"/>
        </a:p>
      </dgm:t>
    </dgm:pt>
    <dgm:pt modelId="{D47400F9-CDE6-4544-958E-209A1D50B345}" type="parTrans" cxnId="{A3D64B40-DE68-4D0A-8527-A0BFB90BA509}">
      <dgm:prSet/>
      <dgm:spPr/>
      <dgm:t>
        <a:bodyPr/>
        <a:lstStyle/>
        <a:p>
          <a:pPr rtl="1"/>
          <a:endParaRPr lang="ar-SA"/>
        </a:p>
      </dgm:t>
    </dgm:pt>
    <dgm:pt modelId="{0C1A889F-0831-468C-AA8C-D9F201ED1736}" type="sibTrans" cxnId="{A3D64B40-DE68-4D0A-8527-A0BFB90BA509}">
      <dgm:prSet/>
      <dgm:spPr/>
      <dgm:t>
        <a:bodyPr/>
        <a:lstStyle/>
        <a:p>
          <a:pPr rtl="1"/>
          <a:endParaRPr lang="ar-SA"/>
        </a:p>
      </dgm:t>
    </dgm:pt>
    <dgm:pt modelId="{7FAB4146-345C-477B-BFAD-04562A8A5D27}" type="pres">
      <dgm:prSet presAssocID="{294D1CD2-8E62-4453-8434-3EAB6148550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E8ED3E9-CBCD-4F5D-A363-BFEFE1EA2BC8}" type="pres">
      <dgm:prSet presAssocID="{AFEEE401-6455-45A4-B745-41D9EC3776C6}" presName="Name5" presStyleLbl="vennNode1" presStyleIdx="0" presStyleCnt="4" custScaleX="132545" custLinFactX="-75764" custLinFactNeighborX="-100000" custLinFactNeighborY="-223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250139E-D3BE-4FF1-B306-0675F3CF0ED1}" type="pres">
      <dgm:prSet presAssocID="{7C195E60-9E2E-48CF-B563-71139E70D1CC}" presName="space" presStyleCnt="0"/>
      <dgm:spPr/>
    </dgm:pt>
    <dgm:pt modelId="{C0FB255C-FB06-44FF-A87E-31E31B90229E}" type="pres">
      <dgm:prSet presAssocID="{4E01BFC4-B4E0-4F76-9010-921EF46CB7CE}" presName="Name5" presStyleLbl="vennNode1" presStyleIdx="1" presStyleCnt="4" custScaleX="132545" custLinFactX="-22882" custLinFactNeighborX="-100000" custLinFactNeighborY="214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D409499-F7EC-4335-9E35-589B4B7BE61C}" type="pres">
      <dgm:prSet presAssocID="{2EEAE67D-72D0-44A1-893D-8C30F4C2812A}" presName="space" presStyleCnt="0"/>
      <dgm:spPr/>
    </dgm:pt>
    <dgm:pt modelId="{86EFEFCA-EA1E-4FB0-9B15-04DBABF360AC}" type="pres">
      <dgm:prSet presAssocID="{C526E15C-1B73-45E5-B20F-AFB9F93B5513}" presName="Name5" presStyleLbl="vennNode1" presStyleIdx="2" presStyleCnt="4" custScaleX="179810" custLinFactX="25449" custLinFactNeighborX="100000" custLinFactNeighborY="230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DAB2CF6-0780-475E-8FF1-5418F1AAA2AD}" type="pres">
      <dgm:prSet presAssocID="{F4A9A5D1-C7F2-4D4E-9D8F-B7A339209808}" presName="space" presStyleCnt="0"/>
      <dgm:spPr/>
    </dgm:pt>
    <dgm:pt modelId="{14D8282A-5306-4A04-A223-3F89277030B7}" type="pres">
      <dgm:prSet presAssocID="{D8DC0AF6-85B6-4A96-BFD1-F16124F82D2C}" presName="Name5" presStyleLbl="vennNode1" presStyleIdx="3" presStyleCnt="4" custScaleX="132545" custLinFactX="200000" custLinFactNeighborX="227072" custLinFactNeighborY="718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35C9AEB-75D5-448E-80DA-01C7B34102F2}" type="presOf" srcId="{AFEEE401-6455-45A4-B745-41D9EC3776C6}" destId="{2E8ED3E9-CBCD-4F5D-A363-BFEFE1EA2BC8}" srcOrd="0" destOrd="0" presId="urn:microsoft.com/office/officeart/2005/8/layout/venn3"/>
    <dgm:cxn modelId="{A3D64B40-DE68-4D0A-8527-A0BFB90BA509}" srcId="{294D1CD2-8E62-4453-8434-3EAB61485500}" destId="{D8DC0AF6-85B6-4A96-BFD1-F16124F82D2C}" srcOrd="3" destOrd="0" parTransId="{D47400F9-CDE6-4544-958E-209A1D50B345}" sibTransId="{0C1A889F-0831-468C-AA8C-D9F201ED1736}"/>
    <dgm:cxn modelId="{50EA1B1B-39F4-46FA-B17D-D35EF1DD8508}" type="presOf" srcId="{D8DC0AF6-85B6-4A96-BFD1-F16124F82D2C}" destId="{14D8282A-5306-4A04-A223-3F89277030B7}" srcOrd="0" destOrd="0" presId="urn:microsoft.com/office/officeart/2005/8/layout/venn3"/>
    <dgm:cxn modelId="{2F5FA35A-B87E-48C6-A046-8318FCCDCD0D}" srcId="{294D1CD2-8E62-4453-8434-3EAB61485500}" destId="{AFEEE401-6455-45A4-B745-41D9EC3776C6}" srcOrd="0" destOrd="0" parTransId="{A2674A1A-80BA-4DA8-8732-128BEFFE94BE}" sibTransId="{7C195E60-9E2E-48CF-B563-71139E70D1CC}"/>
    <dgm:cxn modelId="{878676D1-2BA8-4024-8242-B621B8B15A96}" type="presOf" srcId="{C526E15C-1B73-45E5-B20F-AFB9F93B5513}" destId="{86EFEFCA-EA1E-4FB0-9B15-04DBABF360AC}" srcOrd="0" destOrd="0" presId="urn:microsoft.com/office/officeart/2005/8/layout/venn3"/>
    <dgm:cxn modelId="{AB5A401F-75DD-455C-B8B5-4FC3FF7EB830}" type="presOf" srcId="{294D1CD2-8E62-4453-8434-3EAB61485500}" destId="{7FAB4146-345C-477B-BFAD-04562A8A5D27}" srcOrd="0" destOrd="0" presId="urn:microsoft.com/office/officeart/2005/8/layout/venn3"/>
    <dgm:cxn modelId="{D870CF8D-C92F-4E23-810C-95856A6FE3E6}" srcId="{294D1CD2-8E62-4453-8434-3EAB61485500}" destId="{C526E15C-1B73-45E5-B20F-AFB9F93B5513}" srcOrd="2" destOrd="0" parTransId="{BD07CDDC-3084-48AB-945B-6DC903048661}" sibTransId="{F4A9A5D1-C7F2-4D4E-9D8F-B7A339209808}"/>
    <dgm:cxn modelId="{6E137363-47C6-4CA1-9337-1D98C24CD13B}" srcId="{294D1CD2-8E62-4453-8434-3EAB61485500}" destId="{4E01BFC4-B4E0-4F76-9010-921EF46CB7CE}" srcOrd="1" destOrd="0" parTransId="{2BADA418-2DA6-47DE-ADE4-1167839A2642}" sibTransId="{2EEAE67D-72D0-44A1-893D-8C30F4C2812A}"/>
    <dgm:cxn modelId="{FD47E1E8-D0F7-4DCB-974D-F5BAB2B9AC2B}" type="presOf" srcId="{4E01BFC4-B4E0-4F76-9010-921EF46CB7CE}" destId="{C0FB255C-FB06-44FF-A87E-31E31B90229E}" srcOrd="0" destOrd="0" presId="urn:microsoft.com/office/officeart/2005/8/layout/venn3"/>
    <dgm:cxn modelId="{89F164FE-76F5-4156-A360-837B3B02408E}" type="presParOf" srcId="{7FAB4146-345C-477B-BFAD-04562A8A5D27}" destId="{2E8ED3E9-CBCD-4F5D-A363-BFEFE1EA2BC8}" srcOrd="0" destOrd="0" presId="urn:microsoft.com/office/officeart/2005/8/layout/venn3"/>
    <dgm:cxn modelId="{8549F963-9DE1-40DE-856A-694AE9B85DF5}" type="presParOf" srcId="{7FAB4146-345C-477B-BFAD-04562A8A5D27}" destId="{8250139E-D3BE-4FF1-B306-0675F3CF0ED1}" srcOrd="1" destOrd="0" presId="urn:microsoft.com/office/officeart/2005/8/layout/venn3"/>
    <dgm:cxn modelId="{A10A0CE2-C174-426E-AD2F-DA225E473133}" type="presParOf" srcId="{7FAB4146-345C-477B-BFAD-04562A8A5D27}" destId="{C0FB255C-FB06-44FF-A87E-31E31B90229E}" srcOrd="2" destOrd="0" presId="urn:microsoft.com/office/officeart/2005/8/layout/venn3"/>
    <dgm:cxn modelId="{5FEACF1B-6F7A-45E7-A53C-C9AEFB0E3DE5}" type="presParOf" srcId="{7FAB4146-345C-477B-BFAD-04562A8A5D27}" destId="{BD409499-F7EC-4335-9E35-589B4B7BE61C}" srcOrd="3" destOrd="0" presId="urn:microsoft.com/office/officeart/2005/8/layout/venn3"/>
    <dgm:cxn modelId="{43FB9008-D772-46CF-BBF5-1559B4971B6B}" type="presParOf" srcId="{7FAB4146-345C-477B-BFAD-04562A8A5D27}" destId="{86EFEFCA-EA1E-4FB0-9B15-04DBABF360AC}" srcOrd="4" destOrd="0" presId="urn:microsoft.com/office/officeart/2005/8/layout/venn3"/>
    <dgm:cxn modelId="{3F4B7B71-561C-4A3B-9A80-4B89E6CA7D8D}" type="presParOf" srcId="{7FAB4146-345C-477B-BFAD-04562A8A5D27}" destId="{EDAB2CF6-0780-475E-8FF1-5418F1AAA2AD}" srcOrd="5" destOrd="0" presId="urn:microsoft.com/office/officeart/2005/8/layout/venn3"/>
    <dgm:cxn modelId="{2F50D655-3AB1-412B-8EBB-D1BE80EFA5A8}" type="presParOf" srcId="{7FAB4146-345C-477B-BFAD-04562A8A5D27}" destId="{14D8282A-5306-4A04-A223-3F89277030B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21E52-58D3-4865-9DC2-6746536DC449}">
      <dsp:nvSpPr>
        <dsp:cNvPr id="0" name=""/>
        <dsp:cNvSpPr/>
      </dsp:nvSpPr>
      <dsp:spPr>
        <a:xfrm>
          <a:off x="3116922" y="-20579"/>
          <a:ext cx="2335106" cy="16245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b="1" kern="1200" dirty="0" smtClean="0"/>
            <a:t>Identify the different types of white blood cells under the microscope.</a:t>
          </a:r>
          <a:endParaRPr lang="ar-SA" sz="1200" b="1" kern="1200" dirty="0"/>
        </a:p>
      </dsp:txBody>
      <dsp:txXfrm>
        <a:off x="3458890" y="217328"/>
        <a:ext cx="1651170" cy="1148714"/>
      </dsp:txXfrm>
    </dsp:sp>
    <dsp:sp modelId="{EB6F0A33-4FC8-427D-9F65-1E0AAEF2EB58}">
      <dsp:nvSpPr>
        <dsp:cNvPr id="0" name=""/>
        <dsp:cNvSpPr/>
      </dsp:nvSpPr>
      <dsp:spPr>
        <a:xfrm rot="2700000">
          <a:off x="4989087" y="1358381"/>
          <a:ext cx="257247" cy="533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kern="1200"/>
        </a:p>
      </dsp:txBody>
      <dsp:txXfrm>
        <a:off x="5000389" y="1437711"/>
        <a:ext cx="180073" cy="319845"/>
      </dsp:txXfrm>
    </dsp:sp>
    <dsp:sp modelId="{EDAD4FED-D417-4B1F-AF1E-2926ADB9314C}">
      <dsp:nvSpPr>
        <dsp:cNvPr id="0" name=""/>
        <dsp:cNvSpPr/>
      </dsp:nvSpPr>
      <dsp:spPr>
        <a:xfrm>
          <a:off x="4793688" y="1656186"/>
          <a:ext cx="2335106" cy="1624528"/>
        </a:xfrm>
        <a:prstGeom prst="ellipse">
          <a:avLst/>
        </a:prstGeom>
        <a:solidFill>
          <a:schemeClr val="accent2">
            <a:hueOff val="-2847830"/>
            <a:satOff val="8321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To practice the procedure for differential leucocyte counting</a:t>
          </a:r>
          <a:endParaRPr lang="ar-SA" sz="1200" b="1" kern="1200" dirty="0"/>
        </a:p>
      </dsp:txBody>
      <dsp:txXfrm>
        <a:off x="5135656" y="1894093"/>
        <a:ext cx="1651170" cy="1148714"/>
      </dsp:txXfrm>
    </dsp:sp>
    <dsp:sp modelId="{6B08C1D9-602D-4D2E-B1E6-AF51B012BC67}">
      <dsp:nvSpPr>
        <dsp:cNvPr id="0" name=""/>
        <dsp:cNvSpPr/>
      </dsp:nvSpPr>
      <dsp:spPr>
        <a:xfrm rot="8100000">
          <a:off x="4999383" y="3035147"/>
          <a:ext cx="257247" cy="533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847830"/>
            <a:satOff val="8321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kern="1200"/>
        </a:p>
      </dsp:txBody>
      <dsp:txXfrm rot="10800000">
        <a:off x="5065255" y="3114477"/>
        <a:ext cx="180073" cy="319845"/>
      </dsp:txXfrm>
    </dsp:sp>
    <dsp:sp modelId="{ECA69C04-A35B-4B89-9248-17D8A9D50CA8}">
      <dsp:nvSpPr>
        <dsp:cNvPr id="0" name=""/>
        <dsp:cNvSpPr/>
      </dsp:nvSpPr>
      <dsp:spPr>
        <a:xfrm>
          <a:off x="3116922" y="3332951"/>
          <a:ext cx="2335106" cy="1624528"/>
        </a:xfrm>
        <a:prstGeom prst="ellipse">
          <a:avLst/>
        </a:prstGeom>
        <a:solidFill>
          <a:schemeClr val="accent2">
            <a:hueOff val="-5695659"/>
            <a:satOff val="16641"/>
            <a:lumOff val="-31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b="1" kern="1200" dirty="0" smtClean="0"/>
            <a:t>Understand the use of the differential leucocyte count in the diagnosis of disease processes.</a:t>
          </a:r>
          <a:endParaRPr lang="ar-SA" sz="1200" b="1" kern="1200" dirty="0"/>
        </a:p>
      </dsp:txBody>
      <dsp:txXfrm>
        <a:off x="3458890" y="3570858"/>
        <a:ext cx="1651170" cy="1148714"/>
      </dsp:txXfrm>
    </dsp:sp>
    <dsp:sp modelId="{772237BD-7CDB-491E-BAC7-3140887A2D43}">
      <dsp:nvSpPr>
        <dsp:cNvPr id="0" name=""/>
        <dsp:cNvSpPr/>
      </dsp:nvSpPr>
      <dsp:spPr>
        <a:xfrm rot="13500000">
          <a:off x="3322617" y="3045443"/>
          <a:ext cx="257247" cy="533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5695659"/>
            <a:satOff val="16641"/>
            <a:lumOff val="-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kern="1200"/>
        </a:p>
      </dsp:txBody>
      <dsp:txXfrm rot="10800000">
        <a:off x="3388489" y="3179343"/>
        <a:ext cx="180073" cy="319845"/>
      </dsp:txXfrm>
    </dsp:sp>
    <dsp:sp modelId="{B014D7FE-EFCF-4486-B1C3-6C8C55E77AA0}">
      <dsp:nvSpPr>
        <dsp:cNvPr id="0" name=""/>
        <dsp:cNvSpPr/>
      </dsp:nvSpPr>
      <dsp:spPr>
        <a:xfrm>
          <a:off x="1440157" y="1656186"/>
          <a:ext cx="2335106" cy="1624528"/>
        </a:xfrm>
        <a:prstGeom prst="ellipse">
          <a:avLst/>
        </a:prstGeom>
        <a:solidFill>
          <a:schemeClr val="accent2">
            <a:hueOff val="-8543489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b="1" kern="1200" dirty="0" smtClean="0"/>
            <a:t>Describe the normal values expected for the differential leucocyte count.</a:t>
          </a:r>
          <a:endParaRPr lang="ar-SA" sz="1200" b="1" kern="1200" dirty="0"/>
        </a:p>
      </dsp:txBody>
      <dsp:txXfrm>
        <a:off x="1782125" y="1894093"/>
        <a:ext cx="1651170" cy="1148714"/>
      </dsp:txXfrm>
    </dsp:sp>
    <dsp:sp modelId="{38AC685E-BEAD-42FD-A688-49E72B594861}">
      <dsp:nvSpPr>
        <dsp:cNvPr id="0" name=""/>
        <dsp:cNvSpPr/>
      </dsp:nvSpPr>
      <dsp:spPr>
        <a:xfrm rot="18900000">
          <a:off x="3312321" y="1368678"/>
          <a:ext cx="257247" cy="533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543489"/>
            <a:satOff val="24962"/>
            <a:lumOff val="-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kern="1200"/>
        </a:p>
      </dsp:txBody>
      <dsp:txXfrm>
        <a:off x="3323623" y="1502578"/>
        <a:ext cx="180073" cy="319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09898-0BBA-4EB8-952C-942A77DAC1BD}">
      <dsp:nvSpPr>
        <dsp:cNvPr id="0" name=""/>
        <dsp:cNvSpPr/>
      </dsp:nvSpPr>
      <dsp:spPr>
        <a:xfrm rot="10800000">
          <a:off x="629161" y="5743"/>
          <a:ext cx="5742295" cy="82292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888" tIns="60960" rIns="113792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Using various dyes + microscope slide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solidFill>
                <a:srgbClr val="C00000"/>
              </a:solidFill>
            </a:rPr>
            <a:t>1.</a:t>
          </a:r>
          <a:r>
            <a:rPr lang="en-AU" sz="1600" kern="1200" dirty="0" smtClean="0">
              <a:solidFill>
                <a:schemeClr val="tx1"/>
              </a:solidFill>
            </a:rPr>
            <a:t>Prepare a stained blood film with the help of  Wright’s stain</a:t>
          </a:r>
          <a:endParaRPr lang="ar-SA" sz="1600" kern="1200" dirty="0">
            <a:solidFill>
              <a:schemeClr val="tx1"/>
            </a:solidFill>
          </a:endParaRPr>
        </a:p>
      </dsp:txBody>
      <dsp:txXfrm rot="10800000">
        <a:off x="834893" y="5743"/>
        <a:ext cx="5536563" cy="822927"/>
      </dsp:txXfrm>
    </dsp:sp>
    <dsp:sp modelId="{DB28B43D-CAB9-4CC6-AEB5-3179C80E09E8}">
      <dsp:nvSpPr>
        <dsp:cNvPr id="0" name=""/>
        <dsp:cNvSpPr/>
      </dsp:nvSpPr>
      <dsp:spPr>
        <a:xfrm>
          <a:off x="0" y="15207"/>
          <a:ext cx="822927" cy="8229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19B8F-99A5-4A6D-97D6-7128C855A8FD}">
      <dsp:nvSpPr>
        <dsp:cNvPr id="0" name=""/>
        <dsp:cNvSpPr/>
      </dsp:nvSpPr>
      <dsp:spPr>
        <a:xfrm rot="10800000">
          <a:off x="603238" y="1070033"/>
          <a:ext cx="5742295" cy="822927"/>
        </a:xfrm>
        <a:prstGeom prst="homePlate">
          <a:avLst/>
        </a:prstGeom>
        <a:solidFill>
          <a:schemeClr val="accent2">
            <a:hueOff val="-4271744"/>
            <a:satOff val="12481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888" tIns="45720" rIns="85344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Using microscope with an oil immersion objectives + Mineral or Cedar wood oil</a:t>
          </a:r>
          <a:endParaRPr lang="ar-SA" sz="1200" kern="1200" dirty="0" smtClean="0">
            <a:solidFill>
              <a:schemeClr val="bg1"/>
            </a:solidFill>
          </a:endParaRP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solidFill>
                <a:srgbClr val="C00000"/>
              </a:solidFill>
            </a:rPr>
            <a:t>2.</a:t>
          </a:r>
          <a:r>
            <a:rPr lang="en-AU" sz="1400" kern="1200" dirty="0" smtClean="0">
              <a:solidFill>
                <a:schemeClr val="tx1"/>
              </a:solidFill>
            </a:rPr>
            <a:t>Set the stained blood film under the oil immersion objective lens in a light microscope</a:t>
          </a:r>
          <a:endParaRPr lang="ar-SA" sz="1400" kern="1200" dirty="0">
            <a:solidFill>
              <a:schemeClr val="tx1"/>
            </a:solidFill>
          </a:endParaRPr>
        </a:p>
      </dsp:txBody>
      <dsp:txXfrm rot="10800000">
        <a:off x="808970" y="1070033"/>
        <a:ext cx="5536563" cy="822927"/>
      </dsp:txXfrm>
    </dsp:sp>
    <dsp:sp modelId="{09361D54-CDBC-4B44-B210-F58A5E2B0096}">
      <dsp:nvSpPr>
        <dsp:cNvPr id="0" name=""/>
        <dsp:cNvSpPr/>
      </dsp:nvSpPr>
      <dsp:spPr>
        <a:xfrm>
          <a:off x="0" y="1083784"/>
          <a:ext cx="822927" cy="82292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06F7B-97E6-4C33-A59E-CAE1A5D6EAEF}">
      <dsp:nvSpPr>
        <dsp:cNvPr id="0" name=""/>
        <dsp:cNvSpPr/>
      </dsp:nvSpPr>
      <dsp:spPr>
        <a:xfrm rot="10800000">
          <a:off x="603238" y="2138610"/>
          <a:ext cx="5742295" cy="822927"/>
        </a:xfrm>
        <a:prstGeom prst="homePlate">
          <a:avLst/>
        </a:prstGeom>
        <a:solidFill>
          <a:schemeClr val="accent2">
            <a:hueOff val="-8543489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888" tIns="53340" rIns="99568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0" kern="1200" dirty="0" smtClean="0">
              <a:solidFill>
                <a:srgbClr val="C00000"/>
              </a:solidFill>
            </a:rPr>
            <a:t>3.</a:t>
          </a:r>
          <a:r>
            <a:rPr lang="en-AU" sz="1400" b="0" kern="1200" dirty="0" smtClean="0">
              <a:solidFill>
                <a:schemeClr val="tx1"/>
              </a:solidFill>
            </a:rPr>
            <a:t>Identify various types of white blood cells according to their histological characteristics , count about 100 cells</a:t>
          </a:r>
          <a:endParaRPr lang="ar-SA" sz="1400" b="0" kern="1200" dirty="0">
            <a:solidFill>
              <a:schemeClr val="tx1"/>
            </a:solidFill>
          </a:endParaRPr>
        </a:p>
      </dsp:txBody>
      <dsp:txXfrm rot="10800000">
        <a:off x="808970" y="2138610"/>
        <a:ext cx="5536563" cy="822927"/>
      </dsp:txXfrm>
    </dsp:sp>
    <dsp:sp modelId="{07DCA60A-6A30-4D2F-BBD0-F986AB1E9A68}">
      <dsp:nvSpPr>
        <dsp:cNvPr id="0" name=""/>
        <dsp:cNvSpPr/>
      </dsp:nvSpPr>
      <dsp:spPr>
        <a:xfrm>
          <a:off x="0" y="2140066"/>
          <a:ext cx="822927" cy="82292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ED3E9-CBCD-4F5D-A363-BFEFE1EA2BC8}">
      <dsp:nvSpPr>
        <dsp:cNvPr id="0" name=""/>
        <dsp:cNvSpPr/>
      </dsp:nvSpPr>
      <dsp:spPr>
        <a:xfrm>
          <a:off x="120981" y="0"/>
          <a:ext cx="1615458" cy="121879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075" tIns="15240" rIns="67075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Light </a:t>
          </a:r>
          <a:r>
            <a:rPr lang="en-AU" sz="1200" b="1" kern="1200" smtClean="0"/>
            <a:t>Microscope  </a:t>
          </a:r>
          <a:r>
            <a:rPr lang="en-AU" sz="1200" b="1" kern="1200" dirty="0" smtClean="0"/>
            <a:t>with an Oil Immersion Object</a:t>
          </a:r>
          <a:endParaRPr lang="ar-SA" sz="1200" kern="1200" dirty="0"/>
        </a:p>
      </dsp:txBody>
      <dsp:txXfrm>
        <a:off x="357559" y="178489"/>
        <a:ext cx="1142302" cy="861821"/>
      </dsp:txXfrm>
    </dsp:sp>
    <dsp:sp modelId="{C0FB255C-FB06-44FF-A87E-31E31B90229E}">
      <dsp:nvSpPr>
        <dsp:cNvPr id="0" name=""/>
        <dsp:cNvSpPr/>
      </dsp:nvSpPr>
      <dsp:spPr>
        <a:xfrm>
          <a:off x="2137205" y="13"/>
          <a:ext cx="1615458" cy="1218799"/>
        </a:xfrm>
        <a:prstGeom prst="ellipse">
          <a:avLst/>
        </a:prstGeom>
        <a:solidFill>
          <a:schemeClr val="accent2">
            <a:alpha val="50000"/>
            <a:hueOff val="-2847830"/>
            <a:satOff val="8321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075" tIns="17780" rIns="67075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/>
            <a:t>Mineral or Cedar wood Oil</a:t>
          </a:r>
          <a:endParaRPr lang="ar-SA" sz="1400" kern="1200" dirty="0"/>
        </a:p>
      </dsp:txBody>
      <dsp:txXfrm>
        <a:off x="2373783" y="178502"/>
        <a:ext cx="1142302" cy="861821"/>
      </dsp:txXfrm>
    </dsp:sp>
    <dsp:sp modelId="{86EFEFCA-EA1E-4FB0-9B15-04DBABF360AC}">
      <dsp:nvSpPr>
        <dsp:cNvPr id="0" name=""/>
        <dsp:cNvSpPr/>
      </dsp:nvSpPr>
      <dsp:spPr>
        <a:xfrm>
          <a:off x="4585481" y="13"/>
          <a:ext cx="2191523" cy="1218799"/>
        </a:xfrm>
        <a:prstGeom prst="ellipse">
          <a:avLst/>
        </a:prstGeom>
        <a:solidFill>
          <a:schemeClr val="accent2">
            <a:alpha val="50000"/>
            <a:hueOff val="-5695659"/>
            <a:satOff val="16641"/>
            <a:lumOff val="-31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075" tIns="13970" rIns="67075" bIns="13970" numCol="1" spcCol="1270" anchor="ctr" anchorCtr="0">
          <a:noAutofit/>
        </a:bodyPr>
        <a:lstStyle/>
        <a:p>
          <a:pPr lvl="0" algn="ctr" defTabSz="48895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Various dyes for staining</a:t>
          </a:r>
          <a:endParaRPr lang="ar-SA" sz="1100" b="1" kern="1200" dirty="0" smtClean="0"/>
        </a:p>
        <a:p>
          <a:pPr lvl="0" algn="ctr" defTabSz="48895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blood films : </a:t>
          </a:r>
          <a:r>
            <a:rPr lang="en-AU" sz="1100" b="1" u="sng" kern="1200" dirty="0" smtClean="0"/>
            <a:t>Wright’s Stain &amp; Leishman’s stain</a:t>
          </a:r>
          <a:r>
            <a:rPr lang="en-AU" sz="1200" b="1" kern="1200" dirty="0" smtClean="0"/>
            <a:t> </a:t>
          </a:r>
          <a:endParaRPr lang="ar-SA" sz="1200" kern="1200" dirty="0"/>
        </a:p>
      </dsp:txBody>
      <dsp:txXfrm>
        <a:off x="4906422" y="178502"/>
        <a:ext cx="1549641" cy="861821"/>
      </dsp:txXfrm>
    </dsp:sp>
    <dsp:sp modelId="{14D8282A-5306-4A04-A223-3F89277030B7}">
      <dsp:nvSpPr>
        <dsp:cNvPr id="0" name=""/>
        <dsp:cNvSpPr/>
      </dsp:nvSpPr>
      <dsp:spPr>
        <a:xfrm>
          <a:off x="7267466" y="13"/>
          <a:ext cx="1615458" cy="1218799"/>
        </a:xfrm>
        <a:prstGeom prst="ellipse">
          <a:avLst/>
        </a:prstGeom>
        <a:solidFill>
          <a:schemeClr val="accent2">
            <a:alpha val="50000"/>
            <a:hueOff val="-8543489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075" tIns="17780" rIns="67075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/>
            <a:t>Microscope Slides</a:t>
          </a:r>
          <a:endParaRPr lang="ar-SA" sz="1400" kern="1200" dirty="0"/>
        </a:p>
      </dsp:txBody>
      <dsp:txXfrm>
        <a:off x="7504044" y="178502"/>
        <a:ext cx="1142302" cy="861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95C3-525D-4F91-BA2A-BE8EDE06AC10}" type="datetimeFigureOut">
              <a:rPr lang="en-US" smtClean="0"/>
              <a:t>11/20/16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5093-C804-447C-A940-865EF0339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5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296B35E-2BA4-4A99-8158-DAF602D043D2}" type="datetimeFigureOut">
              <a:rPr lang="en-US" smtClean="0"/>
              <a:t>11/20/16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/>
              <a:t>11/20/16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/>
              <a:t>11/20/16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/>
              <a:t>11/20/16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296B35E-2BA4-4A99-8158-DAF602D043D2}" type="datetimeFigureOut">
              <a:rPr lang="en-US" smtClean="0"/>
              <a:t>11/20/16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/>
              <a:t>11/20/16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/>
              <a:t>11/20/16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/>
              <a:t>11/20/16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/>
              <a:t>11/20/16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/>
              <a:t>11/20/16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/>
              <a:t>11/20/16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296B35E-2BA4-4A99-8158-DAF602D043D2}" type="datetimeFigureOut">
              <a:rPr lang="en-US" smtClean="0"/>
              <a:t>11/20/16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0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3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27.jpeg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hyperlink" Target="https://www.youtube.com/watch?v=Tdx-U8S6ZMk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hysiology436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1172" y="1310903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Determination of the 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Differential &amp; total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Leukocyte Count (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DLC&amp;TLC)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0104" y="5085184"/>
            <a:ext cx="7328320" cy="720080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Physiology Team 436 – Foundation block – Practical           ( lecture 2- DCL )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187624" y="2852936"/>
            <a:ext cx="6984776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C:\Users\user\AppData\Local\Microsoft\Windows\INetCache\IE\K75KFYI6\IMG_7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" y="332309"/>
            <a:ext cx="1097224" cy="109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01527" y="3717032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Red: very important. 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Green:  only found in males’ slides.</a:t>
            </a:r>
          </a:p>
          <a:p>
            <a:r>
              <a:rPr lang="en-US" dirty="0" smtClean="0">
                <a:solidFill>
                  <a:srgbClr val="933B95"/>
                </a:solidFill>
              </a:rPr>
              <a:t>Purple: only found in females’ slides.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Gray: notes. 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421" y="332656"/>
            <a:ext cx="1669355" cy="864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456" y="6309320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Lecture:  If work is intended for initial studying.</a:t>
            </a:r>
          </a:p>
          <a:p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</a:rPr>
              <a:t>Review:  If work is intended for revision. 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822" y="3011438"/>
            <a:ext cx="7344816" cy="5760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This slides contain both (Slides + Handout)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7030A0"/>
                </a:solidFill>
              </a:rPr>
              <a:t>Procedures in Female slide and handout are the same .</a:t>
            </a:r>
            <a:r>
              <a:rPr lang="en-US" sz="1400" dirty="0" smtClean="0">
                <a:solidFill>
                  <a:srgbClr val="FF0000"/>
                </a:solidFill>
              </a:rPr>
              <a:t>Therefore ,we put it as one procedure </a:t>
            </a:r>
            <a:endParaRPr lang="ar-SA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5778333"/>
            <a:ext cx="763284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{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يامالك الملك وكلناك أمرنا واستودعناك همومنا فبشرنا بما يفتح مداخل السعادة إلى قلوبنا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}</a:t>
            </a:r>
            <a:endParaRPr lang="ar-SA" sz="2800" b="1" dirty="0">
              <a:solidFill>
                <a:schemeClr val="bg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7835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Large and small Lymphocytes 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(male slide)</a:t>
            </a:r>
            <a:endParaRPr lang="ar-SA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49080"/>
            <a:ext cx="321323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small lymphocy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1" y="5366131"/>
            <a:ext cx="1668372" cy="9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659719" y="4208346"/>
            <a:ext cx="1156295" cy="10984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4128" y="5224892"/>
            <a:ext cx="1091886" cy="835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02754" y="4252830"/>
            <a:ext cx="985670" cy="10539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592" y="4252830"/>
            <a:ext cx="3100511" cy="188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large lymphocy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10"/>
          <a:stretch>
            <a:fillRect/>
          </a:stretch>
        </p:blipFill>
        <p:spPr bwMode="auto">
          <a:xfrm>
            <a:off x="739220" y="4248323"/>
            <a:ext cx="1668372" cy="106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580112" y="4248323"/>
            <a:ext cx="0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342629"/>
              </p:ext>
            </p:extLst>
          </p:nvPr>
        </p:nvGraphicFramePr>
        <p:xfrm>
          <a:off x="539551" y="1268760"/>
          <a:ext cx="8469821" cy="2937629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3402942"/>
                <a:gridCol w="3501058"/>
                <a:gridCol w="1565821"/>
              </a:tblGrid>
              <a:tr h="47525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small lymphocyte</a:t>
                      </a:r>
                      <a:endParaRPr lang="ar-SA" sz="14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Large lymphocyte</a:t>
                      </a:r>
                      <a:endParaRPr lang="ar-SA" sz="14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400" dirty="0">
                        <a:latin typeface="+mn-lt"/>
                      </a:endParaRPr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Deep blue-violet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Single, large, round, almost fills cell.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Condensed lumpy chromatin,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gives “ink spot” appearance.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200" dirty="0" smtClean="0"/>
                        <a:t>Deep blue-violet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200" dirty="0" smtClean="0"/>
                        <a:t>Single, large, round</a:t>
                      </a:r>
                      <a:r>
                        <a:rPr lang="en-US" sz="1200" baseline="0" dirty="0" smtClean="0"/>
                        <a:t> or oval, almost fills cell.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200" baseline="0" dirty="0" smtClean="0"/>
                        <a:t>May be central or </a:t>
                      </a:r>
                      <a:r>
                        <a:rPr lang="en-US" sz="1200" baseline="0" dirty="0" err="1" smtClean="0"/>
                        <a:t>eccenric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Nucleus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6003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200" dirty="0" smtClean="0"/>
                        <a:t>Hardly visible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200" dirty="0" smtClean="0"/>
                        <a:t>Thin crescent</a:t>
                      </a:r>
                      <a:r>
                        <a:rPr lang="en-US" sz="1200" baseline="0" dirty="0" smtClean="0"/>
                        <a:t> of clear, light blue cytoplasm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200" dirty="0" smtClean="0"/>
                        <a:t>Large</a:t>
                      </a:r>
                      <a:r>
                        <a:rPr lang="en-US" sz="1200" baseline="0" dirty="0" smtClean="0"/>
                        <a:t> crescent of clear, light blue cytoplasm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200" baseline="0" dirty="0" smtClean="0"/>
                        <a:t>Amount larger than in small lymphocyte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Cytoplasm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75253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 visible granules 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Cytoplasmic granules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7525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(20-40%) (7-9 um) 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(5-10%) , (10-15 um)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Exist and Size</a:t>
                      </a:r>
                      <a:endParaRPr lang="ar-SA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-34999" y="5642556"/>
            <a:ext cx="8341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Small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6474" y="4595161"/>
            <a:ext cx="801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Large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11959" y="4964493"/>
            <a:ext cx="1008113" cy="5794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350491" y="4407779"/>
            <a:ext cx="1191845" cy="14087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01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04056" y="188640"/>
            <a:ext cx="8564488" cy="981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4766194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2800" b="1" u="sng" dirty="0"/>
              <a:t>Equipment</a:t>
            </a:r>
            <a:endParaRPr lang="en-US" sz="2400" b="1" u="sng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160065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DLC Equipment &amp; Procedures :</a:t>
            </a:r>
            <a:br>
              <a:rPr lang="en-US" b="1" dirty="0" smtClean="0"/>
            </a:br>
            <a:r>
              <a:rPr lang="en-AU" sz="2400" b="1" u="sng" dirty="0"/>
              <a:t>DIFFERENTIAL LEUCOCYTE COUNT</a:t>
            </a:r>
            <a:endParaRPr lang="en-US" sz="24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326704" y="1408904"/>
            <a:ext cx="2304256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323320" y="1400219"/>
            <a:ext cx="360040" cy="482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99695" y="1472501"/>
            <a:ext cx="296441" cy="409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03837" y="1443157"/>
            <a:ext cx="2376264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62672" y="276176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Procedures</a:t>
            </a:r>
            <a:endParaRPr lang="en-US" sz="2000" b="1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771900" y="6448722"/>
            <a:ext cx="3872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The diagram above from 435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52458687"/>
              </p:ext>
            </p:extLst>
          </p:nvPr>
        </p:nvGraphicFramePr>
        <p:xfrm>
          <a:off x="323528" y="3274318"/>
          <a:ext cx="6948772" cy="2962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il_fi" descr="http://www.rnceus.com/cbc/whitecell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0788"/>
            <a:ext cx="2592288" cy="154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77655713"/>
              </p:ext>
            </p:extLst>
          </p:nvPr>
        </p:nvGraphicFramePr>
        <p:xfrm>
          <a:off x="202545" y="1756671"/>
          <a:ext cx="8882925" cy="1218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4" name="Picture 13" descr="Blood sme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12976"/>
            <a:ext cx="2483768" cy="314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57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9780" t="9768" r="17583" b="10134"/>
          <a:stretch/>
        </p:blipFill>
        <p:spPr>
          <a:xfrm>
            <a:off x="326162" y="98314"/>
            <a:ext cx="8566317" cy="59949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04753" y="6420147"/>
            <a:ext cx="3872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The diagram above from 435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9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Summary 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378" descr="C:\Users\Qaiser\AppData\Local\Temp\Rar$DI21.984\Page 7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57"/>
          <a:stretch>
            <a:fillRect/>
          </a:stretch>
        </p:blipFill>
        <p:spPr bwMode="auto">
          <a:xfrm>
            <a:off x="251520" y="1143000"/>
            <a:ext cx="8435280" cy="516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44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Summary continue 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378" descr="C:\Users\Qaiser\AppData\Local\Temp\Rar$DI21.984\Page 7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54"/>
          <a:stretch>
            <a:fillRect/>
          </a:stretch>
        </p:blipFill>
        <p:spPr>
          <a:xfrm>
            <a:off x="458764" y="1196752"/>
            <a:ext cx="82897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46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Summary</a:t>
            </a:r>
            <a:endParaRPr lang="ar-SA" b="1" dirty="0">
              <a:solidFill>
                <a:srgbClr val="7030A0"/>
              </a:solidFill>
            </a:endParaRPr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6752"/>
            <a:ext cx="8928992" cy="5431135"/>
          </a:xfrm>
          <a:prstGeom prst="rect">
            <a:avLst/>
          </a:prstGeom>
        </p:spPr>
      </p:pic>
      <p:sp>
        <p:nvSpPr>
          <p:cNvPr id="3" name="Explosion 1 2"/>
          <p:cNvSpPr/>
          <p:nvPr/>
        </p:nvSpPr>
        <p:spPr>
          <a:xfrm>
            <a:off x="1521396" y="828092"/>
            <a:ext cx="2016224" cy="1656184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% of leukocyte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75920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28600"/>
            <a:ext cx="8229600" cy="914400"/>
          </a:xfrm>
        </p:spPr>
        <p:txBody>
          <a:bodyPr/>
          <a:lstStyle/>
          <a:p>
            <a:r>
              <a:rPr lang="en-US" b="1" dirty="0" smtClean="0"/>
              <a:t>Examine yourself !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5" b="13125"/>
          <a:stretch/>
        </p:blipFill>
        <p:spPr>
          <a:xfrm>
            <a:off x="0" y="1628800"/>
            <a:ext cx="9144000" cy="1584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486" y="3244889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55065" y="3244889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21297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72200" y="3244889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44408" y="321297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41046" y="5200600"/>
            <a:ext cx="1440160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Basophils </a:t>
            </a:r>
          </a:p>
          <a:p>
            <a:pPr marL="342900" indent="-342900">
              <a:buAutoNum type="arabicPeriod"/>
            </a:pPr>
            <a:r>
              <a:rPr lang="en-US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Eosinophils</a:t>
            </a:r>
          </a:p>
          <a:p>
            <a:pPr marL="342900" indent="-342900">
              <a:buAutoNum type="arabicPeriod"/>
            </a:pPr>
            <a:r>
              <a:rPr lang="en-US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Neutrophils</a:t>
            </a:r>
          </a:p>
          <a:p>
            <a:pPr marL="342900" indent="-342900">
              <a:buAutoNum type="arabicPeriod"/>
            </a:pPr>
            <a:r>
              <a:rPr lang="en-US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Monocyte</a:t>
            </a:r>
          </a:p>
          <a:p>
            <a:pPr marL="342900" indent="-342900">
              <a:buAutoNum type="arabicPeriod"/>
            </a:pPr>
            <a:r>
              <a:rPr lang="en-US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lymphocytes</a:t>
            </a:r>
            <a:endParaRPr lang="en-US" sz="1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631943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hlinkClick r:id="rId3"/>
              </a:rPr>
              <a:t>https</a:t>
            </a:r>
            <a:r>
              <a:rPr lang="en-US" b="1" dirty="0">
                <a:solidFill>
                  <a:srgbClr val="C00000"/>
                </a:solidFill>
                <a:hlinkClick r:id="rId3"/>
              </a:rPr>
              <a:t>://www.youtube.com/watch?v=Tdx-U8S6ZMk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3848" y="126876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What are these cells 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67925" y="598951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Video describe WBCs 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092" y="3919539"/>
            <a:ext cx="4572000" cy="15204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AU" b="1" dirty="0">
                <a:latin typeface="Bookman Old Style" charset="0"/>
                <a:ea typeface="Times New Roman" charset="0"/>
                <a:cs typeface="Arial" charset="0"/>
              </a:rPr>
              <a:t>What stains are used in the preparation of blood films?</a:t>
            </a:r>
            <a:endParaRPr lang="en-US" dirty="0">
              <a:latin typeface="Calibri" charset="0"/>
              <a:ea typeface="Times New Roman" charset="0"/>
              <a:cs typeface="Arial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dirty="0">
                <a:latin typeface="Bookman Old Style" charset="0"/>
                <a:ea typeface="Times New Roman" charset="0"/>
                <a:cs typeface="Arial" charset="0"/>
              </a:rPr>
              <a:t>Leishman’s stain</a:t>
            </a:r>
            <a:endParaRPr lang="en-US" dirty="0">
              <a:latin typeface="Calibri" charset="0"/>
              <a:ea typeface="Times New Roman" charset="0"/>
              <a:cs typeface="Arial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dirty="0">
                <a:latin typeface="Bookman Old Style" charset="0"/>
                <a:ea typeface="Times New Roman" charset="0"/>
                <a:cs typeface="Arial" charset="0"/>
              </a:rPr>
              <a:t>Wright’s stain	</a:t>
            </a:r>
            <a:endParaRPr lang="en-US" dirty="0">
              <a:latin typeface="Calibri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2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Examine yourself !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AU" sz="1800" b="1" dirty="0">
                <a:solidFill>
                  <a:srgbClr val="FF6969"/>
                </a:solidFill>
              </a:rPr>
              <a:t>What are the normal values of each different type of white blood cells?</a:t>
            </a:r>
            <a:endParaRPr lang="en-US" sz="1800" dirty="0">
              <a:solidFill>
                <a:srgbClr val="FF6969"/>
              </a:solidFill>
            </a:endParaRPr>
          </a:p>
          <a:p>
            <a:pPr lvl="2"/>
            <a:r>
              <a:rPr lang="en-AU" sz="1400" dirty="0">
                <a:solidFill>
                  <a:srgbClr val="7030A0"/>
                </a:solidFill>
              </a:rPr>
              <a:t>NEUTROPHILS</a:t>
            </a:r>
            <a:r>
              <a:rPr lang="en-AU" sz="1400" dirty="0"/>
              <a:t>	</a:t>
            </a:r>
            <a:r>
              <a:rPr lang="en-AU" sz="1400" dirty="0">
                <a:sym typeface="Wingdings"/>
              </a:rPr>
              <a:t></a:t>
            </a:r>
            <a:r>
              <a:rPr lang="en-AU" sz="1400" dirty="0"/>
              <a:t>	50 – 70 %</a:t>
            </a:r>
            <a:endParaRPr lang="en-US" sz="1400" dirty="0"/>
          </a:p>
          <a:p>
            <a:pPr lvl="2"/>
            <a:r>
              <a:rPr lang="en-AU" sz="1400" dirty="0">
                <a:solidFill>
                  <a:srgbClr val="FF0000"/>
                </a:solidFill>
              </a:rPr>
              <a:t>EOSINOPHILS</a:t>
            </a:r>
            <a:r>
              <a:rPr lang="en-AU" sz="1400" dirty="0"/>
              <a:t>	</a:t>
            </a:r>
            <a:r>
              <a:rPr lang="en-AU" sz="1400" dirty="0">
                <a:sym typeface="Wingdings"/>
              </a:rPr>
              <a:t></a:t>
            </a:r>
            <a:r>
              <a:rPr lang="en-AU" sz="1400" dirty="0"/>
              <a:t>	1 – 3 %</a:t>
            </a:r>
            <a:endParaRPr lang="en-US" sz="1400" dirty="0"/>
          </a:p>
          <a:p>
            <a:pPr lvl="2"/>
            <a:r>
              <a:rPr lang="en-AU" sz="1400" dirty="0">
                <a:solidFill>
                  <a:srgbClr val="00B0F0"/>
                </a:solidFill>
              </a:rPr>
              <a:t>BASOPHILS</a:t>
            </a:r>
            <a:r>
              <a:rPr lang="en-AU" sz="1400" dirty="0"/>
              <a:t>		</a:t>
            </a:r>
            <a:r>
              <a:rPr lang="en-AU" sz="1400" dirty="0">
                <a:sym typeface="Wingdings"/>
              </a:rPr>
              <a:t></a:t>
            </a:r>
            <a:r>
              <a:rPr lang="en-AU" sz="1400" dirty="0"/>
              <a:t>	0.4 – 1 %</a:t>
            </a:r>
            <a:endParaRPr lang="en-US" sz="1400" dirty="0"/>
          </a:p>
          <a:p>
            <a:pPr lvl="2"/>
            <a:r>
              <a:rPr lang="en-AU" sz="1400" dirty="0"/>
              <a:t>MONOCYTES 	</a:t>
            </a:r>
            <a:r>
              <a:rPr lang="en-AU" sz="1400" dirty="0">
                <a:sym typeface="Wingdings"/>
              </a:rPr>
              <a:t></a:t>
            </a:r>
            <a:r>
              <a:rPr lang="en-AU" sz="1400" dirty="0"/>
              <a:t>	4 – 6 %</a:t>
            </a:r>
            <a:endParaRPr lang="en-US" sz="1400" dirty="0"/>
          </a:p>
          <a:p>
            <a:pPr lvl="2"/>
            <a:r>
              <a:rPr lang="en-AU" sz="1400" dirty="0"/>
              <a:t>LYMPHOCYTE 	</a:t>
            </a:r>
            <a:r>
              <a:rPr lang="en-AU" sz="1400" dirty="0">
                <a:sym typeface="Wingdings"/>
              </a:rPr>
              <a:t></a:t>
            </a:r>
            <a:r>
              <a:rPr lang="en-AU" sz="1400" dirty="0"/>
              <a:t>	25 – 35 </a:t>
            </a:r>
            <a:r>
              <a:rPr lang="en-AU" sz="1400" dirty="0" smtClean="0"/>
              <a:t>%</a:t>
            </a:r>
          </a:p>
          <a:p>
            <a:pPr lvl="2"/>
            <a:endParaRPr lang="en-US" sz="1400" dirty="0"/>
          </a:p>
          <a:p>
            <a:pPr marL="342900" lvl="0" indent="-342900">
              <a:buFont typeface="+mj-lt"/>
              <a:buAutoNum type="arabicPeriod"/>
            </a:pPr>
            <a:r>
              <a:rPr lang="en-AU" sz="1800" b="1" dirty="0">
                <a:solidFill>
                  <a:srgbClr val="FF6969"/>
                </a:solidFill>
              </a:rPr>
              <a:t>Under what conditions are the percentages of the various types of white blood cells increased?</a:t>
            </a:r>
            <a:endParaRPr lang="en-US" sz="1800" dirty="0">
              <a:solidFill>
                <a:srgbClr val="FF6969"/>
              </a:solidFill>
            </a:endParaRPr>
          </a:p>
          <a:p>
            <a:pPr lvl="2"/>
            <a:r>
              <a:rPr lang="en-AU" sz="1600" dirty="0">
                <a:solidFill>
                  <a:srgbClr val="7030A0"/>
                </a:solidFill>
              </a:rPr>
              <a:t>NEUTROPHILS</a:t>
            </a:r>
            <a:r>
              <a:rPr lang="en-AU" sz="1600" dirty="0"/>
              <a:t>	</a:t>
            </a:r>
            <a:r>
              <a:rPr lang="en-AU" sz="1600" dirty="0">
                <a:sym typeface="Wingdings"/>
              </a:rPr>
              <a:t></a:t>
            </a:r>
            <a:r>
              <a:rPr lang="en-AU" sz="1600" dirty="0"/>
              <a:t>	will increase in acute bacterial or fungal infections.</a:t>
            </a:r>
            <a:endParaRPr lang="en-US" sz="1600" dirty="0"/>
          </a:p>
          <a:p>
            <a:pPr lvl="2"/>
            <a:r>
              <a:rPr lang="en-AU" sz="1600" dirty="0">
                <a:solidFill>
                  <a:srgbClr val="FF0000"/>
                </a:solidFill>
              </a:rPr>
              <a:t>EOSINOPHILS</a:t>
            </a:r>
            <a:r>
              <a:rPr lang="en-AU" sz="1600" dirty="0"/>
              <a:t>	</a:t>
            </a:r>
            <a:r>
              <a:rPr lang="en-AU" sz="1600" dirty="0">
                <a:sym typeface="Wingdings"/>
              </a:rPr>
              <a:t></a:t>
            </a:r>
            <a:r>
              <a:rPr lang="en-AU" sz="1600" dirty="0"/>
              <a:t>	will increases in parasitic infections and allergies.</a:t>
            </a:r>
            <a:endParaRPr lang="en-US" sz="1600" dirty="0"/>
          </a:p>
          <a:p>
            <a:pPr lvl="2"/>
            <a:r>
              <a:rPr lang="en-AU" sz="1600" dirty="0" smtClean="0">
                <a:solidFill>
                  <a:srgbClr val="00B0F0"/>
                </a:solidFill>
              </a:rPr>
              <a:t>BASOPHILS</a:t>
            </a:r>
            <a:r>
              <a:rPr lang="en-AU" sz="1600" dirty="0"/>
              <a:t>	</a:t>
            </a:r>
            <a:r>
              <a:rPr lang="en-AU" sz="1600" dirty="0">
                <a:sym typeface="Wingdings"/>
              </a:rPr>
              <a:t></a:t>
            </a:r>
            <a:r>
              <a:rPr lang="en-AU" sz="1600" dirty="0"/>
              <a:t>	will increase in allergies and malignancies.</a:t>
            </a:r>
            <a:endParaRPr lang="en-US" sz="1600" dirty="0"/>
          </a:p>
          <a:p>
            <a:pPr lvl="2"/>
            <a:r>
              <a:rPr lang="en-AU" sz="1600" dirty="0"/>
              <a:t>MONOCYTES 	</a:t>
            </a:r>
            <a:r>
              <a:rPr lang="en-AU" sz="1600" dirty="0">
                <a:sym typeface="Wingdings"/>
              </a:rPr>
              <a:t></a:t>
            </a:r>
            <a:r>
              <a:rPr lang="en-AU" sz="1600" dirty="0"/>
              <a:t>	will increase in chronic infections.</a:t>
            </a:r>
            <a:endParaRPr lang="en-US" sz="1600" dirty="0"/>
          </a:p>
          <a:p>
            <a:pPr lvl="2"/>
            <a:r>
              <a:rPr lang="en-AU" sz="1600" dirty="0"/>
              <a:t>LYMPHOCYTE 	</a:t>
            </a:r>
            <a:r>
              <a:rPr lang="en-AU" sz="1600" dirty="0">
                <a:sym typeface="Wingdings"/>
              </a:rPr>
              <a:t></a:t>
            </a:r>
            <a:r>
              <a:rPr lang="en-AU" sz="1600" dirty="0"/>
              <a:t>	will increase in acute viral infections and 						malignancies.</a:t>
            </a:r>
            <a:endParaRPr lang="en-US" sz="1600" dirty="0"/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16898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Thank you! 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34841" y="2060848"/>
            <a:ext cx="2160240" cy="39933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 err="1" smtClean="0">
                <a:solidFill>
                  <a:schemeClr val="bg2">
                    <a:lumMod val="75000"/>
                  </a:schemeClr>
                </a:solidFill>
              </a:rPr>
              <a:t>Ruba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Ali </a:t>
            </a:r>
          </a:p>
          <a:p>
            <a:pPr marL="0" indent="0">
              <a:buNone/>
            </a:pPr>
            <a:r>
              <a:rPr lang="en-US" sz="1600" dirty="0" err="1" smtClean="0">
                <a:solidFill>
                  <a:schemeClr val="bg2">
                    <a:lumMod val="75000"/>
                  </a:schemeClr>
                </a:solidFill>
              </a:rPr>
              <a:t>Dorrah</a:t>
            </a: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75000"/>
                  </a:schemeClr>
                </a:solidFill>
              </a:rPr>
              <a:t>alhamdi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Nasser Abu </a:t>
            </a:r>
            <a:r>
              <a:rPr lang="en-US" sz="1600" dirty="0" err="1" smtClean="0">
                <a:solidFill>
                  <a:schemeClr val="bg2">
                    <a:lumMod val="75000"/>
                  </a:schemeClr>
                </a:solidFill>
              </a:rPr>
              <a:t>Dujeen</a:t>
            </a: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Hassan Al </a:t>
            </a:r>
            <a:r>
              <a:rPr lang="en-US" sz="1600" dirty="0" err="1" smtClean="0">
                <a:solidFill>
                  <a:schemeClr val="bg2">
                    <a:lumMod val="75000"/>
                  </a:schemeClr>
                </a:solidFill>
              </a:rPr>
              <a:t>Shammari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56176" y="4437112"/>
            <a:ext cx="3168352" cy="1708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Contact us: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hlinkClick r:id="rId2"/>
              </a:rPr>
              <a:t>Physiology436@gmail.com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@Physiology436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1628800"/>
            <a:ext cx="4493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The Physiology 436 Team: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31840" y="2152020"/>
            <a:ext cx="2304256" cy="3993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sz="17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45842" y="2998702"/>
            <a:ext cx="2016224" cy="1149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900" b="1" dirty="0">
                <a:solidFill>
                  <a:schemeClr val="bg2">
                    <a:lumMod val="50000"/>
                  </a:schemeClr>
                </a:solidFill>
              </a:rPr>
              <a:t>Team Leaders: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err="1" smtClean="0">
                <a:solidFill>
                  <a:schemeClr val="bg2">
                    <a:lumMod val="75000"/>
                  </a:schemeClr>
                </a:solidFill>
              </a:rPr>
              <a:t>Qaiss</a:t>
            </a:r>
            <a:r>
              <a:rPr lang="en-US" sz="2600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US" sz="2600" dirty="0" err="1" smtClean="0">
                <a:solidFill>
                  <a:schemeClr val="bg2">
                    <a:lumMod val="75000"/>
                  </a:schemeClr>
                </a:solidFill>
              </a:rPr>
              <a:t>Almuhaideb</a:t>
            </a:r>
            <a:r>
              <a:rPr lang="en-US" sz="2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>
                <a:solidFill>
                  <a:schemeClr val="bg2">
                    <a:lumMod val="75000"/>
                  </a:schemeClr>
                </a:solidFill>
              </a:rPr>
              <a:t>Lina </a:t>
            </a:r>
            <a:r>
              <a:rPr lang="en-US" sz="2600" dirty="0" err="1" smtClean="0">
                <a:solidFill>
                  <a:schemeClr val="bg2">
                    <a:lumMod val="75000"/>
                  </a:schemeClr>
                </a:solidFill>
              </a:rPr>
              <a:t>alwakeel</a:t>
            </a:r>
            <a:endParaRPr lang="en-US" sz="26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04056" y="215396"/>
            <a:ext cx="8564488" cy="981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Objectives</a:t>
            </a:r>
            <a:endParaRPr lang="en-US" sz="3600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95029301"/>
              </p:ext>
            </p:extLst>
          </p:nvPr>
        </p:nvGraphicFramePr>
        <p:xfrm>
          <a:off x="323528" y="1228402"/>
          <a:ext cx="8568952" cy="4936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74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04056" y="215396"/>
            <a:ext cx="8564488" cy="981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45615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b="1" dirty="0" smtClean="0"/>
              <a:t>What is </a:t>
            </a:r>
            <a:r>
              <a:rPr lang="en-US" sz="2800" b="1" dirty="0"/>
              <a:t>Differential Leukocyte Count (DLC</a:t>
            </a:r>
            <a:r>
              <a:rPr lang="en-US" sz="2800" b="1" dirty="0" smtClean="0"/>
              <a:t>) ?</a:t>
            </a:r>
          </a:p>
          <a:p>
            <a:pPr marL="425196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DLC is a routine test in hospitals which determine </a:t>
            </a:r>
            <a:r>
              <a:rPr lang="en-US" altLang="en-US" sz="2000" u="sng" dirty="0">
                <a:solidFill>
                  <a:srgbClr val="FF0000"/>
                </a:solidFill>
              </a:rPr>
              <a:t>the percentage of each type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of white blood cells in the total leucocyte </a:t>
            </a:r>
            <a:r>
              <a:rPr lang="en-US" altLang="en-US" sz="2000" dirty="0" smtClean="0">
                <a:solidFill>
                  <a:schemeClr val="bg2">
                    <a:lumMod val="50000"/>
                  </a:schemeClr>
                </a:solidFill>
              </a:rPr>
              <a:t>population.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</a:p>
          <a:p>
            <a:pPr marL="425196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25196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Each type </a:t>
            </a:r>
            <a:r>
              <a:rPr lang="en-US" altLang="en-US" sz="2000" dirty="0" smtClean="0">
                <a:solidFill>
                  <a:schemeClr val="bg2">
                    <a:lumMod val="50000"/>
                  </a:schemeClr>
                </a:solidFill>
              </a:rPr>
              <a:t>of WBCs performs 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a different </a:t>
            </a:r>
            <a:r>
              <a:rPr lang="en-US" altLang="en-US" sz="2000" dirty="0" smtClean="0">
                <a:solidFill>
                  <a:schemeClr val="bg2">
                    <a:lumMod val="50000"/>
                  </a:schemeClr>
                </a:solidFill>
              </a:rPr>
              <a:t>function 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against infections and each type of infection yields a different white cell picture in the </a:t>
            </a:r>
            <a:r>
              <a:rPr lang="en-US" altLang="en-US" sz="2000" dirty="0" smtClean="0">
                <a:solidFill>
                  <a:schemeClr val="bg2">
                    <a:lumMod val="50000"/>
                  </a:schemeClr>
                </a:solidFill>
              </a:rPr>
              <a:t>blood.</a:t>
            </a:r>
          </a:p>
          <a:p>
            <a:pPr marL="425196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425196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Each type of WBCs has unique </a:t>
            </a: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morphology and staining </a:t>
            </a:r>
            <a:r>
              <a:rPr lang="en-US" altLang="en-US" sz="2000" dirty="0" smtClean="0">
                <a:solidFill>
                  <a:schemeClr val="bg2">
                    <a:lumMod val="50000"/>
                  </a:schemeClr>
                </a:solidFill>
              </a:rPr>
              <a:t>characteristics, which is responsible to specify the type of the cells. </a:t>
            </a: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25196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21382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Introduction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1" y="155714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WBC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5960" y="1609961"/>
            <a:ext cx="3240360" cy="576064"/>
          </a:xfrm>
          <a:prstGeom prst="rect">
            <a:avLst/>
          </a:prstGeom>
          <a:solidFill>
            <a:srgbClr val="9783BB"/>
          </a:solidFill>
          <a:ln>
            <a:solidFill>
              <a:srgbClr val="933B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Gr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a</a:t>
            </a:r>
            <a:r>
              <a:rPr lang="en-US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nula</a:t>
            </a:r>
            <a:r>
              <a:rPr lang="en-US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r</a:t>
            </a:r>
            <a:r>
              <a:rPr lang="en-US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lang="en-US" b="1" spc="-5" dirty="0">
                <a:latin typeface="Tahoma"/>
                <a:cs typeface="Tahoma"/>
              </a:rPr>
              <a:t>(</a:t>
            </a:r>
            <a:r>
              <a:rPr lang="en-US" b="1" spc="-5" dirty="0" err="1">
                <a:latin typeface="Tahoma"/>
                <a:cs typeface="Tahoma"/>
              </a:rPr>
              <a:t>polym</a:t>
            </a:r>
            <a:r>
              <a:rPr lang="en-US" b="1" spc="-20" dirty="0" err="1">
                <a:latin typeface="Tahoma"/>
                <a:cs typeface="Tahoma"/>
              </a:rPr>
              <a:t>o</a:t>
            </a:r>
            <a:r>
              <a:rPr lang="en-US" b="1" spc="-5" dirty="0" err="1">
                <a:latin typeface="Tahoma"/>
                <a:cs typeface="Tahoma"/>
              </a:rPr>
              <a:t>rphnuclear</a:t>
            </a:r>
            <a:r>
              <a:rPr lang="en-US" b="1" spc="35" dirty="0">
                <a:latin typeface="Tahoma"/>
                <a:cs typeface="Tahoma"/>
              </a:rPr>
              <a:t> </a:t>
            </a:r>
            <a:r>
              <a:rPr lang="en-US" b="1" spc="-5" dirty="0">
                <a:latin typeface="Tahoma"/>
                <a:cs typeface="Tahoma"/>
              </a:rPr>
              <a:t>PMN )</a:t>
            </a:r>
            <a:endParaRPr lang="ar-SA" dirty="0"/>
          </a:p>
        </p:txBody>
      </p:sp>
      <p:sp>
        <p:nvSpPr>
          <p:cNvPr id="18" name="Rectangle 17"/>
          <p:cNvSpPr/>
          <p:nvPr/>
        </p:nvSpPr>
        <p:spPr>
          <a:xfrm>
            <a:off x="5086400" y="1609961"/>
            <a:ext cx="3240360" cy="576064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A Granular</a:t>
            </a:r>
            <a:endPara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872608" y="1268177"/>
            <a:ext cx="504056" cy="269776"/>
          </a:xfrm>
          <a:prstGeom prst="straightConnector1">
            <a:avLst/>
          </a:prstGeom>
          <a:ln w="38100">
            <a:solidFill>
              <a:srgbClr val="933B9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82344" y="1268177"/>
            <a:ext cx="576064" cy="269776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3171" y="2476999"/>
            <a:ext cx="1752525" cy="36724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u="sng" spc="-5" dirty="0" smtClean="0">
                <a:solidFill>
                  <a:srgbClr val="933B95"/>
                </a:solidFill>
                <a:latin typeface="Tahoma"/>
                <a:cs typeface="Tahoma"/>
              </a:rPr>
              <a:t>Ne</a:t>
            </a:r>
            <a:r>
              <a:rPr lang="en-US" b="1" u="sng" spc="-10" dirty="0" smtClean="0">
                <a:solidFill>
                  <a:srgbClr val="933B95"/>
                </a:solidFill>
                <a:latin typeface="Tahoma"/>
                <a:cs typeface="Tahoma"/>
              </a:rPr>
              <a:t>ut</a:t>
            </a:r>
            <a:r>
              <a:rPr lang="en-US" b="1" u="sng" dirty="0" smtClean="0">
                <a:solidFill>
                  <a:srgbClr val="933B95"/>
                </a:solidFill>
                <a:latin typeface="Tahoma"/>
                <a:cs typeface="Tahoma"/>
              </a:rPr>
              <a:t>rop</a:t>
            </a:r>
            <a:r>
              <a:rPr lang="en-US" b="1" u="sng" spc="-5" dirty="0" smtClean="0">
                <a:solidFill>
                  <a:srgbClr val="933B95"/>
                </a:solidFill>
                <a:latin typeface="Tahoma"/>
                <a:cs typeface="Tahoma"/>
              </a:rPr>
              <a:t>h</a:t>
            </a:r>
            <a:r>
              <a:rPr lang="en-US" b="1" u="sng" spc="-20" dirty="0" smtClean="0">
                <a:solidFill>
                  <a:srgbClr val="933B95"/>
                </a:solidFill>
                <a:latin typeface="Tahoma"/>
                <a:cs typeface="Tahoma"/>
              </a:rPr>
              <a:t>i</a:t>
            </a:r>
            <a:r>
              <a:rPr lang="en-US" b="1" u="sng" spc="-5" dirty="0" smtClean="0">
                <a:solidFill>
                  <a:srgbClr val="933B95"/>
                </a:solidFill>
                <a:latin typeface="Tahoma"/>
                <a:cs typeface="Tahoma"/>
              </a:rPr>
              <a:t>l</a:t>
            </a:r>
          </a:p>
          <a:p>
            <a:pPr algn="ctr"/>
            <a:endParaRPr lang="en-US" b="1" u="sng" spc="-5" dirty="0">
              <a:solidFill>
                <a:srgbClr val="933B95"/>
              </a:solidFill>
              <a:latin typeface="Tahoma"/>
              <a:cs typeface="Tahoma"/>
            </a:endParaRPr>
          </a:p>
          <a:p>
            <a:pPr algn="ctr"/>
            <a:r>
              <a:rPr lang="en-AU" sz="1400" dirty="0"/>
              <a:t>Most commonly seen white blood cells in the </a:t>
            </a:r>
            <a:r>
              <a:rPr lang="en-AU" sz="1400" dirty="0">
                <a:solidFill>
                  <a:srgbClr val="FF0000"/>
                </a:solidFill>
              </a:rPr>
              <a:t>circulating blood </a:t>
            </a:r>
            <a:r>
              <a:rPr lang="en-AU" sz="1400" dirty="0"/>
              <a:t>(</a:t>
            </a:r>
            <a:r>
              <a:rPr lang="en-AU" sz="1400" dirty="0" smtClean="0"/>
              <a:t>40/</a:t>
            </a:r>
            <a:r>
              <a:rPr lang="en-AU" sz="1400" dirty="0" smtClean="0">
                <a:solidFill>
                  <a:srgbClr val="FF0000"/>
                </a:solidFill>
              </a:rPr>
              <a:t>50</a:t>
            </a:r>
            <a:r>
              <a:rPr lang="en-AU" sz="1400" dirty="0" smtClean="0"/>
              <a:t> </a:t>
            </a:r>
            <a:r>
              <a:rPr lang="en-AU" sz="1400" dirty="0" smtClean="0">
                <a:solidFill>
                  <a:srgbClr val="FF0000"/>
                </a:solidFill>
              </a:rPr>
              <a:t>-70</a:t>
            </a:r>
            <a:r>
              <a:rPr lang="en-AU" sz="1400" dirty="0" smtClean="0"/>
              <a:t>)%</a:t>
            </a:r>
            <a:endParaRPr lang="en-US" sz="1400" u="sng" dirty="0">
              <a:solidFill>
                <a:srgbClr val="933B95"/>
              </a:solidFill>
            </a:endParaRPr>
          </a:p>
          <a:p>
            <a:pPr algn="ctr"/>
            <a:endParaRPr lang="en-US" sz="1400" u="sng" dirty="0">
              <a:solidFill>
                <a:srgbClr val="933B95"/>
              </a:solidFill>
            </a:endParaRPr>
          </a:p>
          <a:p>
            <a:pPr algn="ctr"/>
            <a:endParaRPr lang="en-US" sz="1400" u="sng" dirty="0">
              <a:solidFill>
                <a:srgbClr val="933B95"/>
              </a:solidFill>
            </a:endParaRPr>
          </a:p>
          <a:p>
            <a:pPr algn="ctr"/>
            <a:endParaRPr lang="en-US" sz="1400" u="sng" dirty="0">
              <a:solidFill>
                <a:srgbClr val="933B95"/>
              </a:solidFill>
            </a:endParaRPr>
          </a:p>
          <a:p>
            <a:pPr algn="ctr"/>
            <a:endParaRPr lang="en-US" sz="1400" u="sng" dirty="0">
              <a:solidFill>
                <a:srgbClr val="933B95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3577977" y="2492896"/>
            <a:ext cx="1858119" cy="374123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12700" algn="ctr">
              <a:lnSpc>
                <a:spcPts val="2555"/>
              </a:lnSpc>
              <a:tabLst>
                <a:tab pos="1588770" algn="l"/>
              </a:tabLst>
            </a:pPr>
            <a:r>
              <a:rPr lang="en-US" sz="1600" b="1" u="sng" dirty="0" smtClean="0">
                <a:solidFill>
                  <a:srgbClr val="1FADCD"/>
                </a:solidFill>
                <a:latin typeface="Tahoma"/>
                <a:cs typeface="Tahoma"/>
              </a:rPr>
              <a:t>Bas</a:t>
            </a:r>
            <a:r>
              <a:rPr lang="en-US" sz="1600" b="1" u="sng" spc="-10" dirty="0" smtClean="0">
                <a:solidFill>
                  <a:srgbClr val="1FADCD"/>
                </a:solidFill>
                <a:latin typeface="Tahoma"/>
                <a:cs typeface="Tahoma"/>
              </a:rPr>
              <a:t>o</a:t>
            </a:r>
            <a:r>
              <a:rPr lang="en-US" sz="1600" b="1" u="sng" spc="-5" dirty="0" smtClean="0">
                <a:solidFill>
                  <a:srgbClr val="1FADCD"/>
                </a:solidFill>
                <a:latin typeface="Tahoma"/>
                <a:cs typeface="Tahoma"/>
              </a:rPr>
              <a:t>phi</a:t>
            </a:r>
            <a:r>
              <a:rPr lang="en-US" sz="1600" b="1" u="sng" dirty="0" smtClean="0">
                <a:solidFill>
                  <a:srgbClr val="1FADCD"/>
                </a:solidFill>
                <a:latin typeface="Tahoma"/>
                <a:cs typeface="Tahoma"/>
              </a:rPr>
              <a:t>l</a:t>
            </a:r>
          </a:p>
          <a:p>
            <a:pPr marL="12700" algn="ctr">
              <a:lnSpc>
                <a:spcPts val="2555"/>
              </a:lnSpc>
              <a:tabLst>
                <a:tab pos="1588770" algn="l"/>
              </a:tabLst>
            </a:pPr>
            <a:endParaRPr lang="en-US" sz="1600" dirty="0">
              <a:latin typeface="Tahoma"/>
              <a:cs typeface="Tahoma"/>
            </a:endParaRPr>
          </a:p>
          <a:p>
            <a:pPr marL="12700" algn="ctr">
              <a:tabLst>
                <a:tab pos="1588770" algn="l"/>
              </a:tabLst>
            </a:pPr>
            <a:r>
              <a:rPr lang="en-AU" sz="1400" dirty="0"/>
              <a:t>The rarest of all white blood cells found in the blood (0-1%). Or </a:t>
            </a:r>
            <a:r>
              <a:rPr lang="en-AU" sz="1400" dirty="0">
                <a:solidFill>
                  <a:srgbClr val="FF0000"/>
                </a:solidFill>
              </a:rPr>
              <a:t>(0.4–1%)</a:t>
            </a:r>
            <a:endParaRPr lang="en-US" sz="1400" dirty="0" smtClean="0">
              <a:solidFill>
                <a:srgbClr val="FF0000"/>
              </a:solidFill>
              <a:ea typeface="Cambria Math" panose="02040503050406030204" pitchFamily="18" charset="0"/>
            </a:endParaRPr>
          </a:p>
          <a:p>
            <a:pPr marL="12700">
              <a:lnSpc>
                <a:spcPts val="2555"/>
              </a:lnSpc>
              <a:tabLst>
                <a:tab pos="1588770" algn="l"/>
              </a:tabLst>
            </a:pPr>
            <a:endParaRPr lang="en-US" sz="1200" dirty="0" smtClean="0">
              <a:solidFill>
                <a:schemeClr val="tx1"/>
              </a:solidFill>
              <a:ea typeface="Cambria Math" panose="02040503050406030204" pitchFamily="18" charset="0"/>
            </a:endParaRPr>
          </a:p>
          <a:p>
            <a:pPr marL="12700">
              <a:lnSpc>
                <a:spcPts val="2555"/>
              </a:lnSpc>
              <a:tabLst>
                <a:tab pos="1588770" algn="l"/>
              </a:tabLst>
            </a:pPr>
            <a:endParaRPr lang="en-US" sz="1200" dirty="0" smtClean="0">
              <a:solidFill>
                <a:schemeClr val="tx1"/>
              </a:solidFill>
              <a:ea typeface="Cambria Math" panose="02040503050406030204" pitchFamily="18" charset="0"/>
            </a:endParaRPr>
          </a:p>
          <a:p>
            <a:pPr marL="12700">
              <a:lnSpc>
                <a:spcPts val="2555"/>
              </a:lnSpc>
              <a:tabLst>
                <a:tab pos="1588770" algn="l"/>
              </a:tabLst>
            </a:pPr>
            <a:endParaRPr lang="en-US" sz="1600" dirty="0">
              <a:latin typeface="Tahoma"/>
              <a:cs typeface="Tahoma"/>
            </a:endParaRPr>
          </a:p>
          <a:p>
            <a:pPr marL="12700">
              <a:lnSpc>
                <a:spcPts val="2555"/>
              </a:lnSpc>
              <a:tabLst>
                <a:tab pos="1588770" algn="l"/>
              </a:tabLst>
            </a:pP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825452" y="2476999"/>
            <a:ext cx="1752525" cy="36724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u="sng" spc="-5" dirty="0" smtClean="0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lang="en-US" b="1" u="sng" spc="-10" dirty="0" smtClean="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lang="en-US" b="1" u="sng" spc="-5" dirty="0" smtClean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lang="en-US" b="1" u="sng" spc="-20" dirty="0" smtClean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lang="en-US" b="1" u="sng" spc="-5" dirty="0" smtClean="0">
                <a:solidFill>
                  <a:srgbClr val="FF0000"/>
                </a:solidFill>
                <a:latin typeface="Tahoma"/>
                <a:cs typeface="Tahoma"/>
              </a:rPr>
              <a:t>n</a:t>
            </a:r>
            <a:r>
              <a:rPr lang="en-US" b="1" u="sng" spc="-10" dirty="0" smtClean="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lang="en-US" b="1" u="sng" spc="-5" dirty="0" smtClean="0">
                <a:solidFill>
                  <a:srgbClr val="FF0000"/>
                </a:solidFill>
                <a:latin typeface="Tahoma"/>
                <a:cs typeface="Tahoma"/>
              </a:rPr>
              <a:t>ph</a:t>
            </a:r>
            <a:r>
              <a:rPr lang="en-US" b="1" u="sng" spc="-20" dirty="0" smtClean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lang="en-US" b="1" u="sng" dirty="0" smtClean="0">
                <a:solidFill>
                  <a:srgbClr val="FF0000"/>
                </a:solidFill>
                <a:latin typeface="Tahoma"/>
                <a:cs typeface="Tahoma"/>
              </a:rPr>
              <a:t>l</a:t>
            </a:r>
          </a:p>
          <a:p>
            <a:pPr algn="ctr"/>
            <a:endParaRPr lang="en-US" b="1" u="sng" dirty="0">
              <a:solidFill>
                <a:srgbClr val="FF0000"/>
              </a:solidFill>
              <a:latin typeface="Tahoma"/>
              <a:cs typeface="Tahoma"/>
            </a:endParaRPr>
          </a:p>
          <a:p>
            <a:pPr algn="ctr"/>
            <a:r>
              <a:rPr lang="en-US" sz="1400" dirty="0"/>
              <a:t>Less common in the blood stream (1-6%). Some sources say </a:t>
            </a:r>
            <a:r>
              <a:rPr lang="en-US" sz="1200" dirty="0">
                <a:solidFill>
                  <a:srgbClr val="FF0000"/>
                </a:solidFill>
              </a:rPr>
              <a:t>(</a:t>
            </a:r>
            <a:r>
              <a:rPr lang="en-AU" sz="1200" dirty="0">
                <a:solidFill>
                  <a:srgbClr val="FF0000"/>
                </a:solidFill>
              </a:rPr>
              <a:t>1–3 %)</a:t>
            </a:r>
            <a:endParaRPr lang="en-US" sz="1200" dirty="0">
              <a:solidFill>
                <a:srgbClr val="FF0000"/>
              </a:solidFill>
            </a:endParaRPr>
          </a:p>
          <a:p>
            <a:pPr algn="ctr"/>
            <a:endParaRPr lang="en-US" b="1" dirty="0">
              <a:latin typeface="Tahoma"/>
              <a:cs typeface="Tahoma"/>
            </a:endParaRPr>
          </a:p>
          <a:p>
            <a:pPr algn="ctr"/>
            <a:endParaRPr lang="en-US" dirty="0">
              <a:latin typeface="Tahoma"/>
              <a:cs typeface="Tahoma"/>
            </a:endParaRPr>
          </a:p>
          <a:p>
            <a:pPr algn="ctr"/>
            <a:endParaRPr lang="en-US" dirty="0">
              <a:latin typeface="Tahoma"/>
              <a:cs typeface="Tahoma"/>
            </a:endParaRPr>
          </a:p>
          <a:p>
            <a:pPr algn="ctr"/>
            <a:endParaRPr lang="en-US" dirty="0">
              <a:latin typeface="Tahoma"/>
              <a:cs typeface="Tahoma"/>
            </a:endParaRPr>
          </a:p>
          <a:p>
            <a:pPr algn="ctr"/>
            <a:endParaRPr lang="en-US" dirty="0">
              <a:latin typeface="Tahoma"/>
              <a:cs typeface="Tahoma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1331740" y="2186025"/>
            <a:ext cx="504056" cy="269776"/>
          </a:xfrm>
          <a:prstGeom prst="straightConnector1">
            <a:avLst/>
          </a:prstGeom>
          <a:ln w="38100">
            <a:solidFill>
              <a:srgbClr val="933B9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042284" y="2186025"/>
            <a:ext cx="576064" cy="269776"/>
          </a:xfrm>
          <a:prstGeom prst="straightConnector1">
            <a:avLst/>
          </a:prstGeom>
          <a:ln w="38100">
            <a:solidFill>
              <a:srgbClr val="933B9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712057" y="2191011"/>
            <a:ext cx="0" cy="269776"/>
          </a:xfrm>
          <a:prstGeom prst="straightConnector1">
            <a:avLst/>
          </a:prstGeom>
          <a:ln w="38100">
            <a:solidFill>
              <a:srgbClr val="933B9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5580111" y="2501543"/>
            <a:ext cx="1752525" cy="3672408"/>
          </a:xfrm>
          <a:prstGeom prst="round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12700" algn="ctr">
              <a:lnSpc>
                <a:spcPts val="2555"/>
              </a:lnSpc>
              <a:tabLst>
                <a:tab pos="1588770" algn="l"/>
              </a:tabLst>
            </a:pPr>
            <a:r>
              <a:rPr lang="en-US" sz="16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Monocytes</a:t>
            </a:r>
            <a:r>
              <a:rPr lang="en-US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84150" indent="-171450">
              <a:buFont typeface="Arial" panose="020B0604020202020204" pitchFamily="34" charset="0"/>
              <a:buChar char="•"/>
              <a:tabLst>
                <a:tab pos="1588770" algn="l"/>
              </a:tabLst>
            </a:pPr>
            <a:endParaRPr lang="en-US" sz="1400" dirty="0" smtClean="0">
              <a:ea typeface="Cambria Math" panose="02040503050406030204" pitchFamily="18" charset="0"/>
            </a:endParaRPr>
          </a:p>
          <a:p>
            <a:pPr marL="12700">
              <a:tabLst>
                <a:tab pos="1588770" algn="l"/>
              </a:tabLst>
            </a:pPr>
            <a:r>
              <a:rPr lang="en-US" sz="1400" dirty="0" smtClean="0">
                <a:ea typeface="Cambria Math" panose="02040503050406030204" pitchFamily="18" charset="0"/>
              </a:rPr>
              <a:t>About </a:t>
            </a:r>
            <a:r>
              <a:rPr lang="en-US" sz="1400" dirty="0">
                <a:solidFill>
                  <a:srgbClr val="FF0000"/>
                </a:solidFill>
                <a:ea typeface="Cambria Math" panose="02040503050406030204" pitchFamily="18" charset="0"/>
              </a:rPr>
              <a:t>4-6</a:t>
            </a:r>
            <a:r>
              <a:rPr lang="en-US" sz="1400" dirty="0" smtClean="0">
                <a:solidFill>
                  <a:srgbClr val="FF0000"/>
                </a:solidFill>
                <a:ea typeface="Cambria Math" panose="02040503050406030204" pitchFamily="18" charset="0"/>
              </a:rPr>
              <a:t>%</a:t>
            </a:r>
            <a:r>
              <a:rPr lang="en-US" sz="1400" dirty="0" smtClean="0">
                <a:ea typeface="Cambria Math" panose="02040503050406030204" pitchFamily="18" charset="0"/>
              </a:rPr>
              <a:t> or </a:t>
            </a:r>
            <a:r>
              <a:rPr lang="en-US" sz="1400" dirty="0"/>
              <a:t>5-10</a:t>
            </a:r>
            <a:r>
              <a:rPr lang="en-US" sz="1400" dirty="0" smtClean="0"/>
              <a:t>%</a:t>
            </a:r>
            <a:r>
              <a:rPr lang="en-US" sz="1400" dirty="0" smtClean="0">
                <a:ea typeface="Cambria Math" panose="02040503050406030204" pitchFamily="18" charset="0"/>
              </a:rPr>
              <a:t> </a:t>
            </a:r>
            <a:r>
              <a:rPr lang="en-US" sz="1400" dirty="0">
                <a:ea typeface="Cambria Math" panose="02040503050406030204" pitchFamily="18" charset="0"/>
              </a:rPr>
              <a:t>of the blood cells</a:t>
            </a:r>
          </a:p>
          <a:p>
            <a:pPr marL="12700">
              <a:lnSpc>
                <a:spcPts val="2555"/>
              </a:lnSpc>
              <a:tabLst>
                <a:tab pos="1588770" algn="l"/>
              </a:tabLst>
            </a:pPr>
            <a:endParaRPr lang="en-US" sz="1600" dirty="0" smtClean="0">
              <a:latin typeface="Tahoma"/>
              <a:cs typeface="Tahoma"/>
            </a:endParaRPr>
          </a:p>
          <a:p>
            <a:pPr marL="12700">
              <a:lnSpc>
                <a:spcPts val="2555"/>
              </a:lnSpc>
              <a:tabLst>
                <a:tab pos="1588770" algn="l"/>
              </a:tabLst>
            </a:pPr>
            <a:endParaRPr lang="en-US" sz="1600" dirty="0">
              <a:latin typeface="Tahoma"/>
              <a:cs typeface="Tahoma"/>
            </a:endParaRPr>
          </a:p>
          <a:p>
            <a:pPr marL="12700">
              <a:lnSpc>
                <a:spcPts val="2555"/>
              </a:lnSpc>
              <a:tabLst>
                <a:tab pos="1588770" algn="l"/>
              </a:tabLst>
            </a:pPr>
            <a:endParaRPr lang="en-US" sz="1600" dirty="0">
              <a:latin typeface="Tahoma"/>
              <a:cs typeface="Tahoma"/>
            </a:endParaRPr>
          </a:p>
          <a:p>
            <a:pPr marL="12700">
              <a:lnSpc>
                <a:spcPts val="2555"/>
              </a:lnSpc>
              <a:tabLst>
                <a:tab pos="1588770" algn="l"/>
              </a:tabLst>
            </a:pPr>
            <a:endParaRPr lang="en-US" sz="1600" dirty="0">
              <a:latin typeface="Tahoma"/>
              <a:cs typeface="Tahoma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332634" y="2492896"/>
            <a:ext cx="1752525" cy="3672408"/>
          </a:xfrm>
          <a:prstGeom prst="round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12700" algn="ctr">
              <a:lnSpc>
                <a:spcPts val="2555"/>
              </a:lnSpc>
              <a:tabLst>
                <a:tab pos="1588770" algn="l"/>
              </a:tabLst>
            </a:pPr>
            <a:r>
              <a:rPr lang="en-US" sz="1400" b="1" u="sng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sz="1400" b="1" u="sng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sz="1400" b="1" u="sng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mphocyte</a:t>
            </a:r>
            <a:r>
              <a:rPr lang="en-US" sz="1400" b="1" u="sng" spc="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600" b="1" spc="-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algn="ctr">
              <a:tabLst>
                <a:tab pos="1588770" algn="l"/>
              </a:tabLst>
            </a:pPr>
            <a:endParaRPr lang="en-US" sz="1600" dirty="0" smtClean="0">
              <a:ea typeface="Cambria Math" panose="02040503050406030204" pitchFamily="18" charset="0"/>
            </a:endParaRPr>
          </a:p>
          <a:p>
            <a:pPr marL="12700" algn="ctr">
              <a:tabLst>
                <a:tab pos="1588770" algn="l"/>
              </a:tabLst>
            </a:pPr>
            <a:r>
              <a:rPr lang="en-US" sz="1600" dirty="0" smtClean="0">
                <a:ea typeface="Cambria Math" panose="02040503050406030204" pitchFamily="18" charset="0"/>
              </a:rPr>
              <a:t>About </a:t>
            </a:r>
            <a:r>
              <a:rPr lang="en-US" sz="1600" dirty="0" smtClean="0">
                <a:solidFill>
                  <a:srgbClr val="FF0000"/>
                </a:solidFill>
                <a:ea typeface="Cambria Math" panose="02040503050406030204" pitchFamily="18" charset="0"/>
              </a:rPr>
              <a:t>25-35%</a:t>
            </a:r>
            <a:r>
              <a:rPr lang="en-US" sz="1600" dirty="0" smtClean="0">
                <a:ea typeface="Cambria Math" panose="02040503050406030204" pitchFamily="18" charset="0"/>
              </a:rPr>
              <a:t> of the blood cells</a:t>
            </a:r>
          </a:p>
          <a:p>
            <a:endParaRPr lang="en-US" sz="1100" dirty="0"/>
          </a:p>
          <a:p>
            <a:pPr marL="12700">
              <a:lnSpc>
                <a:spcPts val="2555"/>
              </a:lnSpc>
              <a:tabLst>
                <a:tab pos="1588770" algn="l"/>
              </a:tabLst>
            </a:pPr>
            <a:endParaRPr lang="en-US" sz="11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2555"/>
              </a:lnSpc>
              <a:tabLst>
                <a:tab pos="1588770" algn="l"/>
              </a:tabLst>
            </a:pPr>
            <a:endParaRPr lang="en-US" sz="1100" b="1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2555"/>
              </a:lnSpc>
              <a:tabLst>
                <a:tab pos="1588770" algn="l"/>
              </a:tabLst>
            </a:pPr>
            <a:endParaRPr lang="en-US" sz="11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7506209" y="2191011"/>
            <a:ext cx="576064" cy="269776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382544" y="2191011"/>
            <a:ext cx="504056" cy="269776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2"/>
          <p:cNvSpPr txBox="1"/>
          <p:nvPr/>
        </p:nvSpPr>
        <p:spPr>
          <a:xfrm>
            <a:off x="267977" y="1041380"/>
            <a:ext cx="2000719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1400" dirty="0">
                <a:solidFill>
                  <a:schemeClr val="bg1">
                    <a:lumMod val="65000"/>
                  </a:schemeClr>
                </a:solidFill>
              </a:rPr>
              <a:t>كرات الدم البيضاء ذات النواة المتعددة الأشكال.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413992" y="1537953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193806" y="1903873"/>
            <a:ext cx="3100505" cy="2793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TextBox 12"/>
          <p:cNvSpPr txBox="1"/>
          <p:nvPr/>
        </p:nvSpPr>
        <p:spPr>
          <a:xfrm>
            <a:off x="5950495" y="1149102"/>
            <a:ext cx="2000719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rgbClr val="FF0000"/>
                </a:solidFill>
              </a:rPr>
              <a:t>A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granular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= A means </a:t>
            </a:r>
            <a:r>
              <a:rPr lang="en-US" sz="1400" dirty="0">
                <a:solidFill>
                  <a:srgbClr val="FF0000"/>
                </a:solidFill>
              </a:rPr>
              <a:t>not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6166520" y="1468231"/>
            <a:ext cx="5922" cy="3753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10042" y="6348227"/>
            <a:ext cx="825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-Granular: is categorized by: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COLOR             -A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granular: is categorized by SIZE.</a:t>
            </a:r>
          </a:p>
        </p:txBody>
      </p:sp>
      <p:sp>
        <p:nvSpPr>
          <p:cNvPr id="33" name="object 4"/>
          <p:cNvSpPr/>
          <p:nvPr/>
        </p:nvSpPr>
        <p:spPr>
          <a:xfrm>
            <a:off x="257633" y="4761622"/>
            <a:ext cx="1415878" cy="1217693"/>
          </a:xfrm>
          <a:prstGeom prst="rect">
            <a:avLst/>
          </a:prstGeom>
          <a:blipFill>
            <a:blip r:embed="rId3" cstate="print"/>
            <a:srcRect/>
            <a:stretch>
              <a:fillRect l="-21763" t="-9877" r="-21263" b="-23925"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4" name="Picture 3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8" t="6860" r="10171" b="18370"/>
          <a:stretch/>
        </p:blipFill>
        <p:spPr bwMode="auto">
          <a:xfrm>
            <a:off x="2029602" y="4761622"/>
            <a:ext cx="1408224" cy="112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9" t="10731" r="22747" b="26574"/>
          <a:stretch/>
        </p:blipFill>
        <p:spPr bwMode="auto">
          <a:xfrm>
            <a:off x="3742197" y="4798883"/>
            <a:ext cx="1370838" cy="124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2" t="9331" r="18375" b="20510"/>
          <a:stretch/>
        </p:blipFill>
        <p:spPr bwMode="auto">
          <a:xfrm>
            <a:off x="5721910" y="4803934"/>
            <a:ext cx="1468925" cy="104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object 4"/>
          <p:cNvSpPr/>
          <p:nvPr/>
        </p:nvSpPr>
        <p:spPr>
          <a:xfrm>
            <a:off x="7627410" y="5013177"/>
            <a:ext cx="1258956" cy="966138"/>
          </a:xfrm>
          <a:prstGeom prst="rect">
            <a:avLst/>
          </a:prstGeom>
          <a:blipFill>
            <a:blip r:embed="rId7" cstate="print"/>
            <a:srcRect/>
            <a:stretch>
              <a:fillRect l="-24000" t="-13425" r="-30720" b="-26848"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868144" y="260648"/>
            <a:ext cx="3217015" cy="7807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ever 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et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onkey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at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anana</a:t>
            </a:r>
          </a:p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N</a:t>
            </a:r>
            <a:r>
              <a:rPr lang="en-US" sz="900" dirty="0" smtClean="0"/>
              <a:t>eutrophil , </a:t>
            </a:r>
            <a:r>
              <a:rPr lang="en-US" sz="900" dirty="0" smtClean="0">
                <a:solidFill>
                  <a:srgbClr val="FF0000"/>
                </a:solidFill>
              </a:rPr>
              <a:t>L</a:t>
            </a:r>
            <a:r>
              <a:rPr lang="en-US" sz="900" dirty="0" smtClean="0"/>
              <a:t>ymphocyte , </a:t>
            </a:r>
            <a:r>
              <a:rPr lang="en-US" sz="900" dirty="0" smtClean="0">
                <a:solidFill>
                  <a:srgbClr val="FF0000"/>
                </a:solidFill>
              </a:rPr>
              <a:t>M</a:t>
            </a:r>
            <a:r>
              <a:rPr lang="en-US" sz="900" dirty="0" smtClean="0"/>
              <a:t>onocyte , </a:t>
            </a:r>
            <a:r>
              <a:rPr lang="en-US" sz="900" dirty="0" smtClean="0">
                <a:solidFill>
                  <a:srgbClr val="FF0000"/>
                </a:solidFill>
              </a:rPr>
              <a:t>E</a:t>
            </a:r>
            <a:r>
              <a:rPr lang="en-US" sz="900" dirty="0" smtClean="0"/>
              <a:t>osinophil , </a:t>
            </a:r>
            <a:r>
              <a:rPr lang="en-US" sz="900" dirty="0" smtClean="0">
                <a:solidFill>
                  <a:srgbClr val="FF0000"/>
                </a:solidFill>
              </a:rPr>
              <a:t>B</a:t>
            </a:r>
            <a:r>
              <a:rPr lang="en-US" sz="900" dirty="0" smtClean="0"/>
              <a:t>asophil</a:t>
            </a:r>
          </a:p>
          <a:p>
            <a:pPr algn="ctr"/>
            <a:r>
              <a:rPr lang="en-US" dirty="0" smtClean="0"/>
              <a:t>Most common </a:t>
            </a:r>
            <a:r>
              <a:rPr lang="en-US" dirty="0" smtClean="0">
                <a:sym typeface="Wingdings" panose="05000000000000000000" pitchFamily="2" charset="2"/>
              </a:rPr>
              <a:t> less common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67977" y="116632"/>
            <a:ext cx="2215791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400" dirty="0" smtClean="0">
                <a:solidFill>
                  <a:srgbClr val="FF0000"/>
                </a:solidFill>
              </a:rPr>
              <a:t>النسب الحمراء هي بملزمة البنات واللي الدكتورة حرصت عليها</a:t>
            </a:r>
            <a:endParaRPr lang="ar-SA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92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04056" y="215396"/>
            <a:ext cx="8564488" cy="981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363272" cy="75988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AU" sz="1800" b="1" dirty="0" smtClean="0"/>
              <a:t>Clinical application :</a:t>
            </a:r>
          </a:p>
          <a:p>
            <a:pPr marL="425196" indent="-342900">
              <a:buFont typeface="Arial" panose="020B0604020202020204" pitchFamily="34" charset="0"/>
              <a:buChar char="•"/>
            </a:pPr>
            <a:r>
              <a:rPr lang="en-AU" sz="1800" dirty="0" smtClean="0"/>
              <a:t>It will </a:t>
            </a:r>
            <a:r>
              <a:rPr lang="en-AU" sz="1800" dirty="0"/>
              <a:t>increase in acute bacterial or fungal </a:t>
            </a:r>
            <a:r>
              <a:rPr lang="en-AU" sz="1800" dirty="0" smtClean="0"/>
              <a:t>infections.</a:t>
            </a:r>
            <a:r>
              <a:rPr lang="en-US" altLang="en-US" sz="1800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altLang="en-US" sz="18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(pyogenic illness) </a:t>
            </a:r>
            <a:endParaRPr lang="en-AU" sz="1800" dirty="0" smtClean="0">
              <a:solidFill>
                <a:srgbClr val="7030A0"/>
              </a:solidFill>
            </a:endParaRPr>
          </a:p>
          <a:p>
            <a:pPr marL="82296" indent="0">
              <a:buNone/>
            </a:pPr>
            <a:endParaRPr lang="en-AU" sz="1800" dirty="0" smtClean="0"/>
          </a:p>
          <a:p>
            <a:pPr marL="82296" indent="0">
              <a:buNone/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 marL="368046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70C0"/>
              </a:solidFill>
            </a:endParaRPr>
          </a:p>
          <a:p>
            <a:pPr marL="368046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70C0"/>
              </a:solidFill>
            </a:endParaRPr>
          </a:p>
          <a:p>
            <a:pPr marL="425196" indent="-342900">
              <a:buAutoNum type="arabicPeriod"/>
            </a:pPr>
            <a:endParaRPr lang="en-US" sz="1600" b="1" dirty="0" smtClean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en-AU" sz="1600" b="1" dirty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en-US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21382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33B95"/>
                </a:solidFill>
              </a:rPr>
              <a:t>Neutrophils</a:t>
            </a:r>
            <a:r>
              <a:rPr lang="en-US" dirty="0"/>
              <a:t> </a:t>
            </a:r>
            <a:r>
              <a:rPr lang="en-US" sz="1800" dirty="0"/>
              <a:t>(10-16um </a:t>
            </a:r>
            <a:r>
              <a:rPr lang="en-US" sz="1800" dirty="0" smtClean="0"/>
              <a:t>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102477"/>
            <a:ext cx="1440160" cy="2106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359" y="4111781"/>
            <a:ext cx="1595585" cy="20968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0032" y="44624"/>
            <a:ext cx="419570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Numbers may vary from one source to another</a:t>
            </a:r>
            <a:endParaRPr lang="en-US" sz="140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9" y="4207697"/>
            <a:ext cx="2160240" cy="194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47471" y="521266"/>
            <a:ext cx="2834447" cy="5323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Some sources say 10-14 </a:t>
            </a:r>
            <a:r>
              <a:rPr lang="en-US" dirty="0"/>
              <a:t>um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952030"/>
              </p:ext>
            </p:extLst>
          </p:nvPr>
        </p:nvGraphicFramePr>
        <p:xfrm>
          <a:off x="433292" y="2083287"/>
          <a:ext cx="8387179" cy="19882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95726"/>
                <a:gridCol w="1808718"/>
                <a:gridCol w="3782735"/>
              </a:tblGrid>
              <a:tr h="5126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Nucleus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Cytoplasm: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</a:t>
                      </a:r>
                      <a:r>
                        <a:rPr lang="en-AU" sz="1600" dirty="0" err="1" smtClean="0"/>
                        <a:t>ytoplasmic</a:t>
                      </a:r>
                      <a:r>
                        <a:rPr lang="en-AU" sz="1600" dirty="0" smtClean="0"/>
                        <a:t> granules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140917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AU" sz="1400" dirty="0" smtClean="0"/>
                        <a:t>blue-</a:t>
                      </a:r>
                      <a:r>
                        <a:rPr lang="en-AU" sz="1400" dirty="0" smtClean="0">
                          <a:solidFill>
                            <a:srgbClr val="933B95"/>
                          </a:solidFill>
                        </a:rPr>
                        <a:t>violet</a:t>
                      </a:r>
                      <a:r>
                        <a:rPr lang="en-AU" sz="1400" dirty="0" smtClean="0"/>
                        <a:t>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Complex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u="sng" dirty="0" smtClean="0"/>
                        <a:t>multi-lobed nucleus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(from 2 to 6 lobes) connected by chromatin threads.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Seen clearly through cytoplasm.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slate-blue in color 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/>
                        <a:t>Small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Fine, </a:t>
                      </a:r>
                      <a:r>
                        <a:rPr lang="en-US" sz="16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closley</a:t>
                      </a:r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en-US" sz="16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packed </a:t>
                      </a:r>
                      <a:r>
                        <a:rPr lang="en-US" sz="1600" baseline="0" dirty="0" smtClean="0">
                          <a:solidFill>
                            <a:srgbClr val="933B95"/>
                          </a:solidFill>
                        </a:rPr>
                        <a:t>violet(purple)-</a:t>
                      </a:r>
                      <a:r>
                        <a:rPr lang="en-US" sz="1600" baseline="0" dirty="0" smtClean="0"/>
                        <a:t>pink.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Not seen </a:t>
                      </a:r>
                      <a:r>
                        <a:rPr lang="en-US" sz="1600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seperately</a:t>
                      </a:r>
                      <a:r>
                        <a:rPr lang="en-US" sz="16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Give ground-glass appearance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Do not cover nucleus 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796136" y="4365104"/>
            <a:ext cx="3159893" cy="129614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AU" sz="1600" dirty="0">
                <a:solidFill>
                  <a:schemeClr val="tx1"/>
                </a:solidFill>
              </a:rPr>
              <a:t>They have small cytoplasmic granules take a neutral (</a:t>
            </a:r>
            <a:r>
              <a:rPr lang="en-AU" sz="1600" dirty="0">
                <a:solidFill>
                  <a:srgbClr val="933B95"/>
                </a:solidFill>
              </a:rPr>
              <a:t>purple</a:t>
            </a:r>
            <a:r>
              <a:rPr lang="en-AU" sz="1600" dirty="0">
                <a:solidFill>
                  <a:schemeClr val="tx1"/>
                </a:solidFill>
              </a:rPr>
              <a:t> or </a:t>
            </a:r>
            <a:r>
              <a:rPr lang="en-AU" sz="1600" dirty="0">
                <a:solidFill>
                  <a:srgbClr val="E26AFA"/>
                </a:solidFill>
              </a:rPr>
              <a:t>pink</a:t>
            </a:r>
            <a:r>
              <a:rPr lang="en-AU" sz="1600" dirty="0">
                <a:solidFill>
                  <a:schemeClr val="tx1"/>
                </a:solidFill>
              </a:rPr>
              <a:t>) </a:t>
            </a:r>
            <a:r>
              <a:rPr lang="en-AU" sz="1600" dirty="0" err="1">
                <a:solidFill>
                  <a:schemeClr val="tx1"/>
                </a:solidFill>
              </a:rPr>
              <a:t>color</a:t>
            </a:r>
            <a:r>
              <a:rPr lang="en-AU" sz="1600" dirty="0">
                <a:solidFill>
                  <a:schemeClr val="tx1"/>
                </a:solidFill>
              </a:rPr>
              <a:t> with various stains such as </a:t>
            </a:r>
            <a:r>
              <a:rPr lang="en-AU" sz="1600" b="1" u="sng" dirty="0">
                <a:solidFill>
                  <a:schemeClr val="tx1"/>
                </a:solidFill>
              </a:rPr>
              <a:t>Wright’s stain</a:t>
            </a:r>
            <a:r>
              <a:rPr lang="en-AU" sz="1600" b="1" dirty="0">
                <a:solidFill>
                  <a:schemeClr val="tx1"/>
                </a:solidFill>
              </a:rPr>
              <a:t>. </a:t>
            </a:r>
          </a:p>
          <a:p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6482913"/>
            <a:ext cx="784887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Any thing with this color is from male slide (from the schedule that we put it as summary in slide no 13-14)</a:t>
            </a:r>
            <a:endParaRPr lang="ar-SA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2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04056" y="215396"/>
            <a:ext cx="8564488" cy="981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253" y="1251930"/>
            <a:ext cx="9324528" cy="4693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 smtClean="0"/>
              <a:t>Clinical Application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800" dirty="0" smtClean="0"/>
              <a:t>It will </a:t>
            </a:r>
            <a:r>
              <a:rPr lang="en-AU" sz="1800" dirty="0"/>
              <a:t>increases in parasitic infections and </a:t>
            </a:r>
            <a:r>
              <a:rPr lang="en-AU" sz="1800" dirty="0" smtClean="0"/>
              <a:t>allergies</a:t>
            </a:r>
            <a:r>
              <a:rPr lang="en-US" sz="1800" b="1" dirty="0" smtClean="0"/>
              <a:t>.</a:t>
            </a:r>
            <a:endParaRPr lang="en-AU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800" dirty="0"/>
          </a:p>
          <a:p>
            <a:pPr marL="368046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70C0"/>
              </a:solidFill>
            </a:endParaRPr>
          </a:p>
          <a:p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AU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21382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Eosinophils</a:t>
            </a:r>
            <a:r>
              <a:rPr lang="en-US" dirty="0" smtClean="0"/>
              <a:t> </a:t>
            </a:r>
            <a:r>
              <a:rPr lang="en-US" sz="1800" dirty="0" smtClean="0"/>
              <a:t>(10-15um)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665" y="3460279"/>
            <a:ext cx="2155446" cy="1642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665" y="1700808"/>
            <a:ext cx="2142761" cy="149286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7229586" y="3717032"/>
            <a:ext cx="144016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724128" y="5085184"/>
            <a:ext cx="144016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08104" y="44624"/>
            <a:ext cx="354762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Numbers are vary from source to other</a:t>
            </a:r>
            <a:endParaRPr lang="en-US" sz="1400" b="1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09" y="5095261"/>
            <a:ext cx="6439216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060898"/>
              </p:ext>
            </p:extLst>
          </p:nvPr>
        </p:nvGraphicFramePr>
        <p:xfrm>
          <a:off x="195201" y="2068112"/>
          <a:ext cx="6346831" cy="32929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15611"/>
                <a:gridCol w="1778493"/>
                <a:gridCol w="2452727"/>
              </a:tblGrid>
              <a:tr h="763127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solidFill>
                            <a:schemeClr val="bg1"/>
                          </a:solidFill>
                        </a:rPr>
                        <a:t>Nucleus 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Cytoplasm</a:t>
                      </a:r>
                    </a:p>
                  </a:txBody>
                  <a:tcPr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Cytoplasmic granules</a:t>
                      </a:r>
                    </a:p>
                  </a:txBody>
                  <a:tcPr>
                    <a:solidFill>
                      <a:srgbClr val="FF4747"/>
                    </a:solidFill>
                  </a:tcPr>
                </a:tc>
              </a:tr>
              <a:tr h="235154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A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Blue-violet</a:t>
                      </a:r>
                      <a:r>
                        <a:rPr lang="en-AU" sz="16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.</a:t>
                      </a:r>
                      <a:endParaRPr lang="en-AU" sz="16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A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2-3 lobes.</a:t>
                      </a:r>
                      <a:r>
                        <a:rPr lang="en-AU" sz="1600" dirty="0" smtClean="0">
                          <a:solidFill>
                            <a:schemeClr val="tx1"/>
                          </a:solidFill>
                        </a:rPr>
                        <a:t> often is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en-US" sz="1600" u="sng" dirty="0" smtClean="0">
                          <a:solidFill>
                            <a:schemeClr val="tx1"/>
                          </a:solidFill>
                        </a:rPr>
                        <a:t>dumbbell-shaped nucleus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(bi-lobed). </a:t>
                      </a:r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Lobes connected by thick or thin </a:t>
                      </a:r>
                      <a:r>
                        <a:rPr lang="en-US" sz="1600" u="sng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chromatin band.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Seen clearly through cytoplasm.</a:t>
                      </a:r>
                    </a:p>
                    <a:p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E1E2"/>
                    </a:solidFill>
                  </a:tcPr>
                </a:tc>
                <a:tc>
                  <a:txBody>
                    <a:bodyPr/>
                    <a:lstStyle/>
                    <a:p>
                      <a:pPr marL="368046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Eosinophilic</a:t>
                      </a:r>
                    </a:p>
                    <a:p>
                      <a:pPr marL="368046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Light pink/red </a:t>
                      </a:r>
                    </a:p>
                    <a:p>
                      <a:pPr marL="368046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Granular </a:t>
                      </a:r>
                    </a:p>
                  </a:txBody>
                  <a:tcPr>
                    <a:solidFill>
                      <a:srgbClr val="FFE1E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Large ,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a typeface="Cambria Math" panose="02040503050406030204" pitchFamily="18" charset="0"/>
                        </a:rPr>
                        <a:t> prominent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coarse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,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red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en-US" sz="16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orange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(eosinophilic) granules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uniform size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Seen </a:t>
                      </a:r>
                      <a:r>
                        <a:rPr lang="en-US" sz="16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seperatley</a:t>
                      </a:r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Do not cover the nucleus 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E1E2"/>
                    </a:solidFill>
                  </a:tcPr>
                </a:tc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H="1">
            <a:off x="7715635" y="3316263"/>
            <a:ext cx="144016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668247" y="3851498"/>
            <a:ext cx="144016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787643" y="1916832"/>
            <a:ext cx="144016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1560" y="6482913"/>
            <a:ext cx="784887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Any thing with this color is from male slide (from the schedule that we put it as summary in slide no 13-14)</a:t>
            </a:r>
            <a:endParaRPr lang="ar-SA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Basophils</a:t>
            </a:r>
            <a:r>
              <a:rPr lang="en-US" dirty="0" smtClean="0"/>
              <a:t> </a:t>
            </a:r>
            <a:r>
              <a:rPr lang="en-US" sz="2000" dirty="0" smtClean="0"/>
              <a:t>(10-15um)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124745"/>
            <a:ext cx="6419056" cy="7822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1600" b="1" dirty="0" smtClean="0"/>
              <a:t>Clinical application : </a:t>
            </a:r>
            <a:r>
              <a:rPr lang="en-AU" sz="1600" dirty="0" smtClean="0"/>
              <a:t>It will </a:t>
            </a:r>
            <a:r>
              <a:rPr lang="en-AU" sz="1600" dirty="0"/>
              <a:t>increase in allergies and </a:t>
            </a:r>
            <a:r>
              <a:rPr lang="en-AU" sz="1600" dirty="0" smtClean="0"/>
              <a:t>malignancies.</a:t>
            </a:r>
            <a:endParaRPr lang="en-AU" sz="1600" dirty="0"/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224" y="3286811"/>
            <a:ext cx="2088232" cy="19347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08104" y="44624"/>
            <a:ext cx="354762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Numbers are vary from source to other</a:t>
            </a:r>
            <a:endParaRPr lang="en-US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6682224" y="1309107"/>
            <a:ext cx="2143420" cy="190177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600" dirty="0" smtClean="0">
                <a:solidFill>
                  <a:schemeClr val="tx1"/>
                </a:solidFill>
              </a:rPr>
              <a:t>granules </a:t>
            </a:r>
            <a:r>
              <a:rPr lang="en-AU" sz="1600" dirty="0">
                <a:solidFill>
                  <a:schemeClr val="tx1"/>
                </a:solidFill>
              </a:rPr>
              <a:t>contain </a:t>
            </a:r>
            <a:r>
              <a:rPr lang="en-AU" sz="1600" dirty="0">
                <a:solidFill>
                  <a:srgbClr val="C00000"/>
                </a:solidFill>
              </a:rPr>
              <a:t>Heparin</a:t>
            </a:r>
            <a:r>
              <a:rPr lang="en-AU" sz="1600" dirty="0"/>
              <a:t> </a:t>
            </a:r>
            <a:r>
              <a:rPr lang="en-AU" sz="1600" dirty="0">
                <a:solidFill>
                  <a:schemeClr val="tx1"/>
                </a:solidFill>
              </a:rPr>
              <a:t>(an anticoagulant).                                                          </a:t>
            </a:r>
          </a:p>
          <a:p>
            <a:r>
              <a:rPr lang="en-AU" sz="1600" dirty="0" smtClean="0">
                <a:solidFill>
                  <a:schemeClr val="tx1"/>
                </a:solidFill>
              </a:rPr>
              <a:t>and </a:t>
            </a:r>
            <a:r>
              <a:rPr lang="en-AU" sz="1600" dirty="0">
                <a:solidFill>
                  <a:srgbClr val="C00000"/>
                </a:solidFill>
              </a:rPr>
              <a:t>Histamine</a:t>
            </a:r>
            <a:r>
              <a:rPr lang="en-AU" sz="1600" dirty="0"/>
              <a:t>, </a:t>
            </a:r>
            <a:r>
              <a:rPr lang="en-AU" sz="1600" dirty="0">
                <a:solidFill>
                  <a:schemeClr val="bg2">
                    <a:lumMod val="50000"/>
                  </a:schemeClr>
                </a:solidFill>
              </a:rPr>
              <a:t>which </a:t>
            </a:r>
            <a:r>
              <a:rPr lang="en-AU" sz="1600" u="sng" dirty="0">
                <a:solidFill>
                  <a:schemeClr val="bg2">
                    <a:lumMod val="50000"/>
                  </a:schemeClr>
                </a:solidFill>
              </a:rPr>
              <a:t>increases the permeability of capillary walls</a:t>
            </a:r>
            <a:r>
              <a:rPr lang="en-AU" sz="16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513468"/>
              </p:ext>
            </p:extLst>
          </p:nvPr>
        </p:nvGraphicFramePr>
        <p:xfrm>
          <a:off x="467544" y="1624887"/>
          <a:ext cx="60960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/>
                <a:gridCol w="1419730"/>
                <a:gridCol w="2577694"/>
              </a:tblGrid>
              <a:tr h="4418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/>
                        <a:t>Nucleus </a:t>
                      </a:r>
                      <a:endParaRPr lang="en-A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Cytoplasm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Cytoplasmic granules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98923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A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Blue-violet</a:t>
                      </a:r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/>
                        <a:t> Not clearly Seen through cytoplasm because </a:t>
                      </a:r>
                      <a:r>
                        <a:rPr lang="en-US" sz="1600" u="sng" dirty="0" smtClean="0"/>
                        <a:t>it is covered by large granules. </a:t>
                      </a:r>
                      <a:r>
                        <a:rPr lang="en-US" sz="1600" dirty="0" smtClean="0"/>
                        <a:t>(somewhat hidden)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Irregularly shaped; may be S shaped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rarely (bi-lobed).</a:t>
                      </a:r>
                    </a:p>
                    <a:p>
                      <a:pPr marL="0" indent="0">
                        <a:buNone/>
                      </a:pPr>
                      <a:endParaRPr lang="en-US" sz="1600" dirty="0" smtClean="0"/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Basophilic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Bluish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Granular 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/>
                        <a:t>Basophilic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/>
                        <a:t>Large, </a:t>
                      </a:r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very coarse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Variable size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Deep purple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Seen </a:t>
                      </a:r>
                      <a:r>
                        <a:rPr lang="en-US" sz="16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seperatley</a:t>
                      </a:r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 smtClean="0"/>
                        <a:t>Completely fill the cell, cover the nucleus 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78757"/>
            <a:ext cx="8363272" cy="146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1560" y="6482913"/>
            <a:ext cx="784887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Any thing with this color is from male slide (from the schedule that we put it as summary in slide no 13-14)</a:t>
            </a:r>
            <a:endParaRPr lang="ar-SA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72" y="4581128"/>
            <a:ext cx="4606066" cy="165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Monocytes </a:t>
            </a:r>
            <a:endParaRPr lang="en-US" sz="2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95536" y="1340768"/>
            <a:ext cx="8507288" cy="496855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1800" dirty="0" smtClean="0"/>
              <a:t>It is the </a:t>
            </a:r>
            <a:r>
              <a:rPr lang="en-AU" sz="1800" dirty="0"/>
              <a:t>largest of all white blood cells in </a:t>
            </a:r>
            <a:r>
              <a:rPr lang="en-AU" sz="1800" dirty="0" smtClean="0"/>
              <a:t>size </a:t>
            </a:r>
            <a:r>
              <a:rPr lang="en-US" sz="1800" dirty="0"/>
              <a:t>(12-20um</a:t>
            </a:r>
            <a:r>
              <a:rPr lang="en-US" sz="1800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/>
              <a:t>Clinical application : </a:t>
            </a:r>
            <a:r>
              <a:rPr lang="en-US" sz="1800" dirty="0" smtClean="0"/>
              <a:t>it </a:t>
            </a:r>
            <a:r>
              <a:rPr lang="en-AU" sz="1800" dirty="0" smtClean="0"/>
              <a:t>will </a:t>
            </a:r>
            <a:r>
              <a:rPr lang="en-AU" sz="1800" dirty="0"/>
              <a:t>increase in chronic </a:t>
            </a:r>
            <a:r>
              <a:rPr lang="en-AU" sz="1800" dirty="0" smtClean="0"/>
              <a:t>infections.</a:t>
            </a:r>
          </a:p>
          <a:p>
            <a:pPr marL="0" indent="0">
              <a:buNone/>
            </a:pPr>
            <a:endParaRPr lang="en-US" sz="1800" dirty="0"/>
          </a:p>
          <a:p>
            <a:pPr marL="425196" indent="-342900">
              <a:buAutoNum type="arabicPeriod"/>
            </a:pPr>
            <a:endParaRPr lang="en-US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AU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AU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09120"/>
            <a:ext cx="2174261" cy="1726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946" y="4509120"/>
            <a:ext cx="1730286" cy="1739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8104" y="44624"/>
            <a:ext cx="354762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Numbers are vary from source to other</a:t>
            </a:r>
            <a:endParaRPr lang="en-US" sz="1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846673"/>
              </p:ext>
            </p:extLst>
          </p:nvPr>
        </p:nvGraphicFramePr>
        <p:xfrm>
          <a:off x="384372" y="2276872"/>
          <a:ext cx="8352928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84309"/>
                <a:gridCol w="2280163"/>
                <a:gridCol w="3288456"/>
              </a:tblGrid>
              <a:tr h="541036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Nucleus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Cytoplasm: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Cytoplasmic granules 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09205"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AU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Pale blue-violet</a:t>
                      </a:r>
                      <a:r>
                        <a:rPr lang="en-AU" sz="1400" dirty="0" smtClean="0"/>
                        <a:t>,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AU" sz="1400" dirty="0" smtClean="0"/>
                        <a:t>Large single  </a:t>
                      </a:r>
                      <a:endParaRPr lang="en-US" sz="1400" dirty="0" smtClean="0"/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AU" sz="1400" dirty="0" smtClean="0"/>
                        <a:t>May be indented horseshoe-shaped, or </a:t>
                      </a:r>
                      <a:r>
                        <a:rPr lang="en-AU" sz="1400" u="sng" dirty="0" smtClean="0"/>
                        <a:t>kidney-shaped</a:t>
                      </a:r>
                      <a:r>
                        <a:rPr lang="en-AU" sz="1400" dirty="0" smtClean="0"/>
                        <a:t> </a:t>
                      </a:r>
                      <a:r>
                        <a:rPr lang="en-AU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 can appear oval or round if seen from the side)</a:t>
                      </a:r>
                      <a:endParaRPr lang="en-US" sz="14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25196" indent="-342900">
                        <a:buFont typeface="Arial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slate-blue in color.</a:t>
                      </a:r>
                    </a:p>
                    <a:p>
                      <a:pPr marL="425196" indent="-342900">
                        <a:buFont typeface="Arial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Abundant</a:t>
                      </a:r>
                    </a:p>
                    <a:p>
                      <a:pPr marL="425196" indent="-342900">
                        <a:buFont typeface="Arial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“frosty”</a:t>
                      </a:r>
                    </a:p>
                    <a:p>
                      <a:pPr marL="425196" indent="-342900">
                        <a:buFont typeface="Arial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Amount may be larger than that of nucleus 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dirty="0" smtClean="0">
                          <a:solidFill>
                            <a:srgbClr val="FF0000"/>
                          </a:solidFill>
                        </a:rPr>
                        <a:t>do not contain any granules</a:t>
                      </a:r>
                      <a:r>
                        <a:rPr lang="en-AU" sz="1400" dirty="0" smtClean="0"/>
                        <a:t>.</a:t>
                      </a:r>
                      <a:endParaRPr lang="en-US" sz="1400" dirty="0" smtClean="0"/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endParaRPr lang="en-AU" sz="1600" dirty="0" smtClean="0"/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1560" y="6482913"/>
            <a:ext cx="784887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Any thing with this color is from male slide (from the schedule that we put it as summary in slide no 13-14)</a:t>
            </a:r>
            <a:endParaRPr lang="ar-SA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Lymphocytes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95536" y="1196752"/>
            <a:ext cx="8507288" cy="511256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General characteristics: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D</a:t>
            </a:r>
            <a:r>
              <a:rPr lang="en-AU" sz="1800" dirty="0" err="1" smtClean="0">
                <a:solidFill>
                  <a:schemeClr val="bg2">
                    <a:lumMod val="50000"/>
                  </a:schemeClr>
                </a:solidFill>
              </a:rPr>
              <a:t>eep</a:t>
            </a:r>
            <a:r>
              <a:rPr lang="en-AU" sz="1800" dirty="0" smtClean="0">
                <a:solidFill>
                  <a:schemeClr val="bg2">
                    <a:lumMod val="50000"/>
                  </a:schemeClr>
                </a:solidFill>
              </a:rPr>
              <a:t> blue-violet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AU" sz="1800" dirty="0" smtClean="0"/>
              <a:t>Small</a:t>
            </a:r>
            <a:r>
              <a:rPr lang="en-AU" sz="1800" dirty="0"/>
              <a:t>, spherical cells with large, round nucleus in each of them.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1800" dirty="0" smtClean="0"/>
              <a:t>The </a:t>
            </a:r>
            <a:r>
              <a:rPr lang="en-AU" sz="1800" dirty="0"/>
              <a:t>Nucleus occupies most of the volume of the cell, leaving only a </a:t>
            </a:r>
            <a:r>
              <a:rPr lang="en-AU" sz="1800" dirty="0" smtClean="0"/>
              <a:t>thin </a:t>
            </a:r>
            <a:r>
              <a:rPr lang="en-AU" sz="1800" dirty="0"/>
              <a:t>crescent </a:t>
            </a:r>
            <a:r>
              <a:rPr lang="en-AU" sz="1800" dirty="0" smtClean="0"/>
              <a:t>rim of </a:t>
            </a:r>
            <a:r>
              <a:rPr lang="en-AU" sz="1800" dirty="0"/>
              <a:t>Cytoplasm around it</a:t>
            </a:r>
            <a:r>
              <a:rPr lang="en-AU" sz="1800" dirty="0" smtClean="0"/>
              <a:t>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AU" sz="1800" dirty="0"/>
              <a:t>The cytoplasm of these cells does </a:t>
            </a:r>
            <a:r>
              <a:rPr lang="en-AU" sz="1800" dirty="0">
                <a:solidFill>
                  <a:srgbClr val="FF0000"/>
                </a:solidFill>
              </a:rPr>
              <a:t>not contain any </a:t>
            </a:r>
            <a:r>
              <a:rPr lang="en-AU" sz="1800" dirty="0" smtClean="0">
                <a:solidFill>
                  <a:srgbClr val="FF0000"/>
                </a:solidFill>
              </a:rPr>
              <a:t>granules</a:t>
            </a:r>
            <a:r>
              <a:rPr lang="en-AU" sz="1800" dirty="0"/>
              <a:t>.</a:t>
            </a:r>
            <a:endParaRPr lang="en-AU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sz="1800" dirty="0" smtClean="0"/>
              <a:t>It will </a:t>
            </a:r>
            <a:r>
              <a:rPr lang="en-AU" sz="1800" dirty="0"/>
              <a:t>increase in </a:t>
            </a:r>
            <a:r>
              <a:rPr lang="en-AU" sz="1800" dirty="0">
                <a:solidFill>
                  <a:schemeClr val="bg2">
                    <a:lumMod val="50000"/>
                  </a:schemeClr>
                </a:solidFill>
              </a:rPr>
              <a:t>acute</a:t>
            </a:r>
            <a:r>
              <a:rPr lang="en-AU" sz="1800" dirty="0"/>
              <a:t> viral </a:t>
            </a:r>
            <a:r>
              <a:rPr lang="en-AU" sz="1800" dirty="0" smtClean="0"/>
              <a:t>infections </a:t>
            </a:r>
            <a:r>
              <a:rPr lang="en-US" altLang="en-US" sz="18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(</a:t>
            </a:r>
            <a:r>
              <a:rPr lang="en-US" altLang="en-US" sz="18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infectious mononucleosis)</a:t>
            </a:r>
            <a:r>
              <a:rPr lang="en-US" altLang="en-US" sz="1800" dirty="0">
                <a:solidFill>
                  <a:srgbClr val="7030A0"/>
                </a:solidFill>
              </a:rPr>
              <a:t> </a:t>
            </a:r>
            <a:r>
              <a:rPr lang="en-US" altLang="en-US" sz="1800" dirty="0">
                <a:solidFill>
                  <a:srgbClr val="002060"/>
                </a:solidFill>
              </a:rPr>
              <a:t>and malignancies</a:t>
            </a:r>
            <a:r>
              <a:rPr lang="en-AU" sz="1800" dirty="0" smtClean="0"/>
              <a:t> .</a:t>
            </a:r>
            <a:r>
              <a:rPr lang="en-AU" sz="1800" dirty="0"/>
              <a:t>	</a:t>
            </a:r>
            <a:endParaRPr lang="en-AU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AU" sz="1800" dirty="0"/>
          </a:p>
          <a:p>
            <a:pPr>
              <a:buFont typeface="Arial" panose="020B0604020202020204" pitchFamily="34" charset="0"/>
              <a:buChar char="•"/>
            </a:pPr>
            <a:endParaRPr lang="en-AU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AU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AU" sz="1800" b="1" dirty="0"/>
          </a:p>
          <a:p>
            <a:pPr>
              <a:buFont typeface="Arial" panose="020B0604020202020204" pitchFamily="34" charset="0"/>
              <a:buChar char="•"/>
            </a:pPr>
            <a:endParaRPr lang="en-AU" sz="1800" b="1" dirty="0" smtClean="0"/>
          </a:p>
          <a:p>
            <a:pPr>
              <a:buFont typeface="Arial" panose="020B0604020202020204" pitchFamily="34" charset="0"/>
              <a:buChar char="•"/>
            </a:pPr>
            <a:endParaRPr lang="en-AU" sz="1800" b="1" dirty="0"/>
          </a:p>
          <a:p>
            <a:pPr>
              <a:buFont typeface="Arial" panose="020B0604020202020204" pitchFamily="34" charset="0"/>
              <a:buChar char="•"/>
            </a:pPr>
            <a:endParaRPr lang="en-US" sz="1800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7" t="7012" r="37964" b="16490"/>
          <a:stretch/>
        </p:blipFill>
        <p:spPr bwMode="auto">
          <a:xfrm>
            <a:off x="557808" y="4104797"/>
            <a:ext cx="1584176" cy="138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1" t="2512" r="3453" b="52489"/>
          <a:stretch/>
        </p:blipFill>
        <p:spPr bwMode="auto">
          <a:xfrm>
            <a:off x="2141984" y="4150095"/>
            <a:ext cx="194421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8079" r="47638" b="21299"/>
          <a:stretch/>
        </p:blipFill>
        <p:spPr bwMode="auto">
          <a:xfrm>
            <a:off x="5375965" y="4014362"/>
            <a:ext cx="1661356" cy="14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0" t="16687" r="4326" b="44923"/>
          <a:stretch/>
        </p:blipFill>
        <p:spPr bwMode="auto">
          <a:xfrm>
            <a:off x="7266308" y="4215012"/>
            <a:ext cx="144016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832648" y="5584594"/>
            <a:ext cx="20527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Small Lymphocytes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096524" y="5637312"/>
            <a:ext cx="20527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Large Lymphocytes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511059" y="6060806"/>
            <a:ext cx="57971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Small and Large Lymphocytes are explained in next slide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508104" y="96887"/>
            <a:ext cx="354762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Numbers are vary from source to other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6482913"/>
            <a:ext cx="784887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Any thing with this color is from male slide (from the schedule that we put it as summary in slide no 13-14)</a:t>
            </a:r>
            <a:endParaRPr lang="ar-SA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4718</TotalTime>
  <Words>1258</Words>
  <Application>Microsoft Macintosh PowerPoint</Application>
  <PresentationFormat>On-screen Show (4:3)</PresentationFormat>
  <Paragraphs>262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Arabic Typesetting</vt:lpstr>
      <vt:lpstr>Arial</vt:lpstr>
      <vt:lpstr>Arial Black</vt:lpstr>
      <vt:lpstr>Bookman Old Style</vt:lpstr>
      <vt:lpstr>Calibri</vt:lpstr>
      <vt:lpstr>Cambria Math</vt:lpstr>
      <vt:lpstr>Gill Sans MT</vt:lpstr>
      <vt:lpstr>Tahoma</vt:lpstr>
      <vt:lpstr>Times New Roman</vt:lpstr>
      <vt:lpstr>Wingdings</vt:lpstr>
      <vt:lpstr>Wingdings 3</vt:lpstr>
      <vt:lpstr>Origin</vt:lpstr>
      <vt:lpstr>Determination of the  Differential &amp; total Leukocyte Count (DLC&amp;TLC)</vt:lpstr>
      <vt:lpstr>Objectives</vt:lpstr>
      <vt:lpstr>Introduction</vt:lpstr>
      <vt:lpstr>Types of WBC</vt:lpstr>
      <vt:lpstr>Neutrophils (10-16um )</vt:lpstr>
      <vt:lpstr>Eosinophils (10-15um)</vt:lpstr>
      <vt:lpstr>Basophils (10-15um)</vt:lpstr>
      <vt:lpstr>Monocytes </vt:lpstr>
      <vt:lpstr>Lymphocytes</vt:lpstr>
      <vt:lpstr>Large and small Lymphocytes (male slide)</vt:lpstr>
      <vt:lpstr>DLC Equipment &amp; Procedures : DIFFERENTIAL LEUCOCYTE COUNT</vt:lpstr>
      <vt:lpstr>PowerPoint Presentation</vt:lpstr>
      <vt:lpstr>Summary </vt:lpstr>
      <vt:lpstr>Summary continue </vt:lpstr>
      <vt:lpstr>Summary</vt:lpstr>
      <vt:lpstr>Examine yourself !</vt:lpstr>
      <vt:lpstr>Examine yourself !</vt:lpstr>
      <vt:lpstr>Thank you! </vt:lpstr>
    </vt:vector>
  </TitlesOfParts>
  <Company>Hewlett-Packard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Organisation</dc:title>
  <dc:creator>Maha Saja</dc:creator>
  <cp:lastModifiedBy>شوق</cp:lastModifiedBy>
  <cp:revision>359</cp:revision>
  <cp:lastPrinted>2016-11-20T16:18:06Z</cp:lastPrinted>
  <dcterms:created xsi:type="dcterms:W3CDTF">2016-09-07T16:15:34Z</dcterms:created>
  <dcterms:modified xsi:type="dcterms:W3CDTF">2016-11-20T16:18:09Z</dcterms:modified>
</cp:coreProperties>
</file>