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334" r:id="rId2"/>
    <p:sldId id="374" r:id="rId3"/>
    <p:sldId id="366" r:id="rId4"/>
    <p:sldId id="384" r:id="rId5"/>
    <p:sldId id="369" r:id="rId6"/>
    <p:sldId id="365" r:id="rId7"/>
    <p:sldId id="394" r:id="rId8"/>
    <p:sldId id="386" r:id="rId9"/>
    <p:sldId id="3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33B95"/>
    <a:srgbClr val="993300"/>
    <a:srgbClr val="FF8F43"/>
    <a:srgbClr val="660033"/>
    <a:srgbClr val="660066"/>
    <a:srgbClr val="D6EAF6"/>
    <a:srgbClr val="66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06" autoAdjust="0"/>
    <p:restoredTop sz="94547"/>
  </p:normalViewPr>
  <p:slideViewPr>
    <p:cSldViewPr>
      <p:cViewPr>
        <p:scale>
          <a:sx n="91" d="100"/>
          <a:sy n="91" d="100"/>
        </p:scale>
        <p:origin x="-28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B4C3B-00C0-47C2-B491-B058EBBA183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98469346-6432-420B-96E0-992310E17AC0}">
      <dgm:prSet phldrT="[Text]" custT="1"/>
      <dgm:spPr/>
      <dgm:t>
        <a:bodyPr/>
        <a:lstStyle/>
        <a:p>
          <a:pPr rtl="0"/>
          <a:r>
            <a:rPr lang="en-US" sz="1600" b="1" dirty="0">
              <a:solidFill>
                <a:srgbClr val="C00000"/>
              </a:solidFill>
              <a:latin typeface="+mn-lt"/>
            </a:rPr>
            <a:t>1- </a:t>
          </a:r>
          <a:r>
            <a:rPr lang="en-US" sz="1600" b="1" dirty="0">
              <a:solidFill>
                <a:schemeClr val="tx1"/>
              </a:solidFill>
              <a:latin typeface="+mn-lt"/>
            </a:rPr>
            <a:t>What is the clinical importance of knowing the red blood cell indices?</a:t>
          </a:r>
          <a:endParaRPr lang="ar-SA" sz="1600" b="1" dirty="0">
            <a:solidFill>
              <a:schemeClr val="tx1"/>
            </a:solidFill>
            <a:latin typeface="+mn-lt"/>
          </a:endParaRPr>
        </a:p>
      </dgm:t>
    </dgm:pt>
    <dgm:pt modelId="{085088F1-CCE7-4D46-98F4-321E46994F5D}" type="parTrans" cxnId="{B6D4E235-1AB6-4CB0-87E9-CF53BA194A69}">
      <dgm:prSet/>
      <dgm:spPr/>
      <dgm:t>
        <a:bodyPr/>
        <a:lstStyle/>
        <a:p>
          <a:pPr rtl="1"/>
          <a:endParaRPr lang="ar-SA"/>
        </a:p>
      </dgm:t>
    </dgm:pt>
    <dgm:pt modelId="{69FA3BAE-23DF-4A53-BB25-E6B5702EC23E}" type="sibTrans" cxnId="{B6D4E235-1AB6-4CB0-87E9-CF53BA194A69}">
      <dgm:prSet/>
      <dgm:spPr/>
      <dgm:t>
        <a:bodyPr/>
        <a:lstStyle/>
        <a:p>
          <a:pPr rtl="1"/>
          <a:endParaRPr lang="ar-SA"/>
        </a:p>
      </dgm:t>
    </dgm:pt>
    <dgm:pt modelId="{7455DC0B-773D-4F71-AC02-E975AEEC971E}">
      <dgm:prSet phldrT="[Text]" custT="1"/>
      <dgm:spPr/>
      <dgm:t>
        <a:bodyPr/>
        <a:lstStyle/>
        <a:p>
          <a:pPr rtl="0"/>
          <a:r>
            <a:rPr lang="en-US" sz="1800" b="1" dirty="0">
              <a:solidFill>
                <a:srgbClr val="C00000"/>
              </a:solidFill>
              <a:latin typeface="+mn-lt"/>
            </a:rPr>
            <a:t>2-</a:t>
          </a:r>
          <a:r>
            <a:rPr lang="en-US" sz="1800" b="1" dirty="0">
              <a:solidFill>
                <a:schemeClr val="tx1"/>
              </a:solidFill>
              <a:latin typeface="+mn-lt"/>
            </a:rPr>
            <a:t> Discuss briefly the etiological classification of Anemia?</a:t>
          </a:r>
          <a:endParaRPr lang="ar-SA" sz="1800" b="1" dirty="0">
            <a:solidFill>
              <a:schemeClr val="tx1"/>
            </a:solidFill>
            <a:latin typeface="+mn-lt"/>
          </a:endParaRPr>
        </a:p>
      </dgm:t>
    </dgm:pt>
    <dgm:pt modelId="{78AF0EAD-DCDE-47F1-9286-E099F287267D}" type="sibTrans" cxnId="{5286A035-92EC-43B6-8D36-DC7FA0FE3B3B}">
      <dgm:prSet/>
      <dgm:spPr/>
      <dgm:t>
        <a:bodyPr/>
        <a:lstStyle/>
        <a:p>
          <a:pPr rtl="1"/>
          <a:endParaRPr lang="ar-SA"/>
        </a:p>
      </dgm:t>
    </dgm:pt>
    <dgm:pt modelId="{E03E9FE1-E538-45DD-948C-D80998F70B26}" type="parTrans" cxnId="{5286A035-92EC-43B6-8D36-DC7FA0FE3B3B}">
      <dgm:prSet/>
      <dgm:spPr/>
      <dgm:t>
        <a:bodyPr/>
        <a:lstStyle/>
        <a:p>
          <a:pPr rtl="1"/>
          <a:endParaRPr lang="ar-SA"/>
        </a:p>
      </dgm:t>
    </dgm:pt>
    <dgm:pt modelId="{ABDAF130-00D1-47C0-A1C8-D06FED0250EE}">
      <dgm:prSet custT="1"/>
      <dgm:spPr/>
      <dgm:t>
        <a:bodyPr/>
        <a:lstStyle/>
        <a:p>
          <a:pPr algn="l" rtl="0"/>
          <a:r>
            <a:rPr lang="en-US" sz="1600" dirty="0">
              <a:solidFill>
                <a:schemeClr val="tx1"/>
              </a:solidFill>
              <a:latin typeface="+mn-lt"/>
            </a:rPr>
            <a:t>They help to determine the type of anemia a patient is suffering from.</a:t>
          </a:r>
          <a:endParaRPr lang="ar-SA" sz="1600" dirty="0">
            <a:solidFill>
              <a:schemeClr val="tx1"/>
            </a:solidFill>
            <a:latin typeface="+mn-lt"/>
          </a:endParaRPr>
        </a:p>
      </dgm:t>
    </dgm:pt>
    <dgm:pt modelId="{74E1BE83-5B84-4626-886F-23AC278FC322}" type="parTrans" cxnId="{B9E32499-F4E5-47DA-9142-62828573840C}">
      <dgm:prSet/>
      <dgm:spPr/>
      <dgm:t>
        <a:bodyPr/>
        <a:lstStyle/>
        <a:p>
          <a:pPr rtl="1"/>
          <a:endParaRPr lang="ar-SA"/>
        </a:p>
      </dgm:t>
    </dgm:pt>
    <dgm:pt modelId="{B5B2C739-92BA-4E88-B8D8-884D67B72CD0}" type="sibTrans" cxnId="{B9E32499-F4E5-47DA-9142-62828573840C}">
      <dgm:prSet/>
      <dgm:spPr/>
      <dgm:t>
        <a:bodyPr/>
        <a:lstStyle/>
        <a:p>
          <a:pPr rtl="1"/>
          <a:endParaRPr lang="ar-SA"/>
        </a:p>
      </dgm:t>
    </dgm:pt>
    <dgm:pt modelId="{B81B4CC5-98AA-486F-9A54-572D386B1F94}">
      <dgm:prSet custT="1"/>
      <dgm:spPr/>
      <dgm:t>
        <a:bodyPr/>
        <a:lstStyle/>
        <a:p>
          <a:pPr algn="l" rtl="0"/>
          <a:endParaRPr lang="ar-SA" sz="1800" b="1">
            <a:solidFill>
              <a:schemeClr val="tx1"/>
            </a:solidFill>
            <a:latin typeface="+mn-lt"/>
          </a:endParaRPr>
        </a:p>
      </dgm:t>
    </dgm:pt>
    <dgm:pt modelId="{B9E4D9D3-8D27-457A-B1AA-E4D93003D675}" type="parTrans" cxnId="{A1746CEA-FB1C-4350-9B30-16A5DBC52834}">
      <dgm:prSet/>
      <dgm:spPr/>
      <dgm:t>
        <a:bodyPr/>
        <a:lstStyle/>
        <a:p>
          <a:pPr rtl="1"/>
          <a:endParaRPr lang="ar-SA"/>
        </a:p>
      </dgm:t>
    </dgm:pt>
    <dgm:pt modelId="{0A03A76B-AAD8-4A30-93AF-C4D45B580701}" type="sibTrans" cxnId="{A1746CEA-FB1C-4350-9B30-16A5DBC52834}">
      <dgm:prSet/>
      <dgm:spPr/>
      <dgm:t>
        <a:bodyPr/>
        <a:lstStyle/>
        <a:p>
          <a:pPr rtl="1"/>
          <a:endParaRPr lang="ar-SA"/>
        </a:p>
      </dgm:t>
    </dgm:pt>
    <dgm:pt modelId="{B59137F6-F592-4FCE-971B-FD92FF07CDCD}" type="pres">
      <dgm:prSet presAssocID="{F5EB4C3B-00C0-47C2-B491-B058EBBA18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D0E7B7-1CDB-4EAC-B329-0BA4F00B123D}" type="pres">
      <dgm:prSet presAssocID="{98469346-6432-420B-96E0-992310E17AC0}" presName="parentLin" presStyleCnt="0"/>
      <dgm:spPr/>
    </dgm:pt>
    <dgm:pt modelId="{B6BF8713-007A-4710-BC17-67CCB11F20B8}" type="pres">
      <dgm:prSet presAssocID="{98469346-6432-420B-96E0-992310E17AC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FB358CF-B7E9-417A-A973-9FBE3640387C}" type="pres">
      <dgm:prSet presAssocID="{98469346-6432-420B-96E0-992310E17AC0}" presName="parentText" presStyleLbl="node1" presStyleIdx="0" presStyleCnt="2" custScaleX="130492" custScaleY="34548" custLinFactNeighborX="-83193" custLinFactNeighborY="-655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5C5BA-2308-4F77-B3E1-6E888B89F685}" type="pres">
      <dgm:prSet presAssocID="{98469346-6432-420B-96E0-992310E17AC0}" presName="negativeSpace" presStyleCnt="0"/>
      <dgm:spPr/>
    </dgm:pt>
    <dgm:pt modelId="{A4BF249C-ED48-4DC2-8902-1E453DFC7FCE}" type="pres">
      <dgm:prSet presAssocID="{98469346-6432-420B-96E0-992310E17AC0}" presName="childText" presStyleLbl="conFgAcc1" presStyleIdx="0" presStyleCnt="2" custScaleY="70608" custLinFactY="-109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89C42-6E1F-45C4-91E8-128065E944E9}" type="pres">
      <dgm:prSet presAssocID="{69FA3BAE-23DF-4A53-BB25-E6B5702EC23E}" presName="spaceBetweenRectangles" presStyleCnt="0"/>
      <dgm:spPr/>
    </dgm:pt>
    <dgm:pt modelId="{E7E047B9-2A51-440A-8ACF-B4287DDD4259}" type="pres">
      <dgm:prSet presAssocID="{7455DC0B-773D-4F71-AC02-E975AEEC971E}" presName="parentLin" presStyleCnt="0"/>
      <dgm:spPr/>
    </dgm:pt>
    <dgm:pt modelId="{8BC6C79F-F96D-4025-BC06-2F858E530B5A}" type="pres">
      <dgm:prSet presAssocID="{7455DC0B-773D-4F71-AC02-E975AEEC971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037EC3A-C83F-45D6-A60C-1CA84672A0C5}" type="pres">
      <dgm:prSet presAssocID="{7455DC0B-773D-4F71-AC02-E975AEEC971E}" presName="parentText" presStyleLbl="node1" presStyleIdx="1" presStyleCnt="2" custScaleX="130492" custScaleY="36835" custLinFactNeighborX="-83193" custLinFactNeighborY="-210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F46C0-328C-4694-BB32-5296EF44360B}" type="pres">
      <dgm:prSet presAssocID="{7455DC0B-773D-4F71-AC02-E975AEEC971E}" presName="negativeSpace" presStyleCnt="0"/>
      <dgm:spPr/>
    </dgm:pt>
    <dgm:pt modelId="{68134C2C-3A7B-45E5-A1AC-195D48343107}" type="pres">
      <dgm:prSet presAssocID="{7455DC0B-773D-4F71-AC02-E975AEEC971E}" presName="childText" presStyleLbl="conFgAcc1" presStyleIdx="1" presStyleCnt="2" custScaleY="161196" custLinFactNeighborY="44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86A035-92EC-43B6-8D36-DC7FA0FE3B3B}" srcId="{F5EB4C3B-00C0-47C2-B491-B058EBBA1835}" destId="{7455DC0B-773D-4F71-AC02-E975AEEC971E}" srcOrd="1" destOrd="0" parTransId="{E03E9FE1-E538-45DD-948C-D80998F70B26}" sibTransId="{78AF0EAD-DCDE-47F1-9286-E099F287267D}"/>
    <dgm:cxn modelId="{88296F23-4F51-416E-9115-5D3038697A4E}" type="presOf" srcId="{F5EB4C3B-00C0-47C2-B491-B058EBBA1835}" destId="{B59137F6-F592-4FCE-971B-FD92FF07CDCD}" srcOrd="0" destOrd="0" presId="urn:microsoft.com/office/officeart/2005/8/layout/list1"/>
    <dgm:cxn modelId="{A1746CEA-FB1C-4350-9B30-16A5DBC52834}" srcId="{7455DC0B-773D-4F71-AC02-E975AEEC971E}" destId="{B81B4CC5-98AA-486F-9A54-572D386B1F94}" srcOrd="0" destOrd="0" parTransId="{B9E4D9D3-8D27-457A-B1AA-E4D93003D675}" sibTransId="{0A03A76B-AAD8-4A30-93AF-C4D45B580701}"/>
    <dgm:cxn modelId="{885F506B-84CE-4EB6-9AF2-47041B2B2DF6}" type="presOf" srcId="{98469346-6432-420B-96E0-992310E17AC0}" destId="{2FB358CF-B7E9-417A-A973-9FBE3640387C}" srcOrd="1" destOrd="0" presId="urn:microsoft.com/office/officeart/2005/8/layout/list1"/>
    <dgm:cxn modelId="{0EC8B6D3-A9DA-4BFD-8F2D-BE5FB0D427F2}" type="presOf" srcId="{ABDAF130-00D1-47C0-A1C8-D06FED0250EE}" destId="{A4BF249C-ED48-4DC2-8902-1E453DFC7FCE}" srcOrd="0" destOrd="0" presId="urn:microsoft.com/office/officeart/2005/8/layout/list1"/>
    <dgm:cxn modelId="{2E4934F3-B72F-4A21-A765-670EB93A8642}" type="presOf" srcId="{7455DC0B-773D-4F71-AC02-E975AEEC971E}" destId="{6037EC3A-C83F-45D6-A60C-1CA84672A0C5}" srcOrd="1" destOrd="0" presId="urn:microsoft.com/office/officeart/2005/8/layout/list1"/>
    <dgm:cxn modelId="{B6D4E235-1AB6-4CB0-87E9-CF53BA194A69}" srcId="{F5EB4C3B-00C0-47C2-B491-B058EBBA1835}" destId="{98469346-6432-420B-96E0-992310E17AC0}" srcOrd="0" destOrd="0" parTransId="{085088F1-CCE7-4D46-98F4-321E46994F5D}" sibTransId="{69FA3BAE-23DF-4A53-BB25-E6B5702EC23E}"/>
    <dgm:cxn modelId="{B9E32499-F4E5-47DA-9142-62828573840C}" srcId="{98469346-6432-420B-96E0-992310E17AC0}" destId="{ABDAF130-00D1-47C0-A1C8-D06FED0250EE}" srcOrd="0" destOrd="0" parTransId="{74E1BE83-5B84-4626-886F-23AC278FC322}" sibTransId="{B5B2C739-92BA-4E88-B8D8-884D67B72CD0}"/>
    <dgm:cxn modelId="{C36124EE-D31B-4760-B561-37E1A202D2FE}" type="presOf" srcId="{7455DC0B-773D-4F71-AC02-E975AEEC971E}" destId="{8BC6C79F-F96D-4025-BC06-2F858E530B5A}" srcOrd="0" destOrd="0" presId="urn:microsoft.com/office/officeart/2005/8/layout/list1"/>
    <dgm:cxn modelId="{084E8252-2829-4DFF-8376-C16FA55F86D3}" type="presOf" srcId="{98469346-6432-420B-96E0-992310E17AC0}" destId="{B6BF8713-007A-4710-BC17-67CCB11F20B8}" srcOrd="0" destOrd="0" presId="urn:microsoft.com/office/officeart/2005/8/layout/list1"/>
    <dgm:cxn modelId="{C865B735-1B9D-4A24-83AB-526A7BEBF9E3}" type="presOf" srcId="{B81B4CC5-98AA-486F-9A54-572D386B1F94}" destId="{68134C2C-3A7B-45E5-A1AC-195D48343107}" srcOrd="0" destOrd="0" presId="urn:microsoft.com/office/officeart/2005/8/layout/list1"/>
    <dgm:cxn modelId="{4667ACF8-A333-4F28-A9A3-5CDB9ECDF39B}" type="presParOf" srcId="{B59137F6-F592-4FCE-971B-FD92FF07CDCD}" destId="{A8D0E7B7-1CDB-4EAC-B329-0BA4F00B123D}" srcOrd="0" destOrd="0" presId="urn:microsoft.com/office/officeart/2005/8/layout/list1"/>
    <dgm:cxn modelId="{678035F0-F4B6-4CC1-9279-56B9BF229390}" type="presParOf" srcId="{A8D0E7B7-1CDB-4EAC-B329-0BA4F00B123D}" destId="{B6BF8713-007A-4710-BC17-67CCB11F20B8}" srcOrd="0" destOrd="0" presId="urn:microsoft.com/office/officeart/2005/8/layout/list1"/>
    <dgm:cxn modelId="{FBEBA992-6E33-46DC-8D13-FA299AB1ECB5}" type="presParOf" srcId="{A8D0E7B7-1CDB-4EAC-B329-0BA4F00B123D}" destId="{2FB358CF-B7E9-417A-A973-9FBE3640387C}" srcOrd="1" destOrd="0" presId="urn:microsoft.com/office/officeart/2005/8/layout/list1"/>
    <dgm:cxn modelId="{CA5E7D25-EF66-41D2-AA0E-88D3234074ED}" type="presParOf" srcId="{B59137F6-F592-4FCE-971B-FD92FF07CDCD}" destId="{FEB5C5BA-2308-4F77-B3E1-6E888B89F685}" srcOrd="1" destOrd="0" presId="urn:microsoft.com/office/officeart/2005/8/layout/list1"/>
    <dgm:cxn modelId="{5FC040F4-74C2-4EE4-B367-D9453431B5EB}" type="presParOf" srcId="{B59137F6-F592-4FCE-971B-FD92FF07CDCD}" destId="{A4BF249C-ED48-4DC2-8902-1E453DFC7FCE}" srcOrd="2" destOrd="0" presId="urn:microsoft.com/office/officeart/2005/8/layout/list1"/>
    <dgm:cxn modelId="{9AEC7D68-7CF3-4664-8C81-702F8EE72166}" type="presParOf" srcId="{B59137F6-F592-4FCE-971B-FD92FF07CDCD}" destId="{EF189C42-6E1F-45C4-91E8-128065E944E9}" srcOrd="3" destOrd="0" presId="urn:microsoft.com/office/officeart/2005/8/layout/list1"/>
    <dgm:cxn modelId="{991793F4-7965-406C-8A17-70C0349C8DAD}" type="presParOf" srcId="{B59137F6-F592-4FCE-971B-FD92FF07CDCD}" destId="{E7E047B9-2A51-440A-8ACF-B4287DDD4259}" srcOrd="4" destOrd="0" presId="urn:microsoft.com/office/officeart/2005/8/layout/list1"/>
    <dgm:cxn modelId="{25934983-EF2B-44A8-9088-FEFF4DD6410E}" type="presParOf" srcId="{E7E047B9-2A51-440A-8ACF-B4287DDD4259}" destId="{8BC6C79F-F96D-4025-BC06-2F858E530B5A}" srcOrd="0" destOrd="0" presId="urn:microsoft.com/office/officeart/2005/8/layout/list1"/>
    <dgm:cxn modelId="{8138DF9B-D109-4A5A-B858-6DABE9682600}" type="presParOf" srcId="{E7E047B9-2A51-440A-8ACF-B4287DDD4259}" destId="{6037EC3A-C83F-45D6-A60C-1CA84672A0C5}" srcOrd="1" destOrd="0" presId="urn:microsoft.com/office/officeart/2005/8/layout/list1"/>
    <dgm:cxn modelId="{732D9DF2-7D20-4AAC-A96E-1271B906587D}" type="presParOf" srcId="{B59137F6-F592-4FCE-971B-FD92FF07CDCD}" destId="{541F46C0-328C-4694-BB32-5296EF44360B}" srcOrd="5" destOrd="0" presId="urn:microsoft.com/office/officeart/2005/8/layout/list1"/>
    <dgm:cxn modelId="{D5744BB0-B79B-4F24-9258-403778CE0330}" type="presParOf" srcId="{B59137F6-F592-4FCE-971B-FD92FF07CDCD}" destId="{68134C2C-3A7B-45E5-A1AC-195D483431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8D3092-E565-4DE3-A5A6-7C1D26EAA6B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67FC6F2-5B32-401A-BDF0-08A61041F385}">
      <dgm:prSet phldrT="[Text]" custT="1"/>
      <dgm:spPr/>
      <dgm:t>
        <a:bodyPr/>
        <a:lstStyle/>
        <a:p>
          <a:pPr rtl="0"/>
          <a:r>
            <a:rPr lang="en-AU" sz="1400" b="1" dirty="0" smtClean="0">
              <a:solidFill>
                <a:srgbClr val="C00000"/>
              </a:solidFill>
            </a:rPr>
            <a:t>3-</a:t>
          </a:r>
          <a:r>
            <a:rPr lang="en-AU" sz="1600" b="1" dirty="0" smtClean="0">
              <a:solidFill>
                <a:schemeClr val="tx1"/>
              </a:solidFill>
            </a:rPr>
            <a:t> </a:t>
          </a:r>
          <a:r>
            <a:rPr lang="en-AU" sz="1600" b="1" dirty="0">
              <a:solidFill>
                <a:schemeClr val="tx1"/>
              </a:solidFill>
            </a:rPr>
            <a:t>What is meant by </a:t>
          </a:r>
          <a:r>
            <a:rPr lang="en-AU" sz="1600" b="1" dirty="0" err="1">
              <a:solidFill>
                <a:schemeClr val="tx1"/>
              </a:solidFill>
            </a:rPr>
            <a:t>rouleaux</a:t>
          </a:r>
          <a:r>
            <a:rPr lang="en-AU" sz="1600" b="1" dirty="0">
              <a:solidFill>
                <a:schemeClr val="tx1"/>
              </a:solidFill>
            </a:rPr>
            <a:t> formation?</a:t>
          </a:r>
          <a:endParaRPr lang="ar-SA" sz="1600" dirty="0">
            <a:solidFill>
              <a:schemeClr val="tx1"/>
            </a:solidFill>
          </a:endParaRPr>
        </a:p>
      </dgm:t>
    </dgm:pt>
    <dgm:pt modelId="{24DB9F54-B081-4270-B83F-487C3AB213D3}" type="parTrans" cxnId="{C188FBC1-958C-4869-A8E0-3BCF1C5C2C0D}">
      <dgm:prSet/>
      <dgm:spPr/>
      <dgm:t>
        <a:bodyPr/>
        <a:lstStyle/>
        <a:p>
          <a:pPr rtl="1"/>
          <a:endParaRPr lang="ar-SA"/>
        </a:p>
      </dgm:t>
    </dgm:pt>
    <dgm:pt modelId="{90CD9C44-B6E1-4A42-9913-45B408247BAF}" type="sibTrans" cxnId="{C188FBC1-958C-4869-A8E0-3BCF1C5C2C0D}">
      <dgm:prSet/>
      <dgm:spPr/>
      <dgm:t>
        <a:bodyPr/>
        <a:lstStyle/>
        <a:p>
          <a:pPr rtl="1"/>
          <a:endParaRPr lang="ar-SA"/>
        </a:p>
      </dgm:t>
    </dgm:pt>
    <dgm:pt modelId="{58491706-1BFA-425B-A755-1D7F0E3B8C5A}">
      <dgm:prSet custT="1"/>
      <dgm:spPr/>
      <dgm:t>
        <a:bodyPr/>
        <a:lstStyle/>
        <a:p>
          <a:pPr rtl="0"/>
          <a:r>
            <a:rPr lang="en-AU" sz="1600" b="1" dirty="0" smtClean="0">
              <a:solidFill>
                <a:srgbClr val="C00000"/>
              </a:solidFill>
            </a:rPr>
            <a:t>4-</a:t>
          </a:r>
          <a:r>
            <a:rPr lang="en-AU" sz="1400" b="1" dirty="0" smtClean="0">
              <a:solidFill>
                <a:schemeClr val="tx1"/>
              </a:solidFill>
            </a:rPr>
            <a:t> </a:t>
          </a:r>
          <a:r>
            <a:rPr lang="en-AU" sz="1400" b="1" dirty="0">
              <a:solidFill>
                <a:schemeClr val="tx1"/>
              </a:solidFill>
            </a:rPr>
            <a:t>Why does rapid </a:t>
          </a:r>
          <a:r>
            <a:rPr lang="en-AU" sz="1400" b="1" dirty="0" err="1">
              <a:solidFill>
                <a:schemeClr val="tx1"/>
              </a:solidFill>
            </a:rPr>
            <a:t>rouleaux</a:t>
          </a:r>
          <a:r>
            <a:rPr lang="en-AU" sz="1400" b="1" dirty="0">
              <a:solidFill>
                <a:schemeClr val="tx1"/>
              </a:solidFill>
            </a:rPr>
            <a:t> formation increase the E.S.R.?</a:t>
          </a:r>
          <a:endParaRPr lang="ar-SA" sz="1400" dirty="0">
            <a:solidFill>
              <a:schemeClr val="tx1"/>
            </a:solidFill>
          </a:endParaRPr>
        </a:p>
      </dgm:t>
    </dgm:pt>
    <dgm:pt modelId="{122C320D-8BE2-41D9-95F6-99EB92ABDC63}" type="parTrans" cxnId="{DECEF464-B3E7-4B96-88F9-A3080C3BB756}">
      <dgm:prSet/>
      <dgm:spPr/>
      <dgm:t>
        <a:bodyPr/>
        <a:lstStyle/>
        <a:p>
          <a:pPr rtl="1"/>
          <a:endParaRPr lang="ar-SA"/>
        </a:p>
      </dgm:t>
    </dgm:pt>
    <dgm:pt modelId="{081EBEBA-6A46-4DD0-B6E4-2EA4B9DD7F20}" type="sibTrans" cxnId="{DECEF464-B3E7-4B96-88F9-A3080C3BB756}">
      <dgm:prSet/>
      <dgm:spPr/>
      <dgm:t>
        <a:bodyPr/>
        <a:lstStyle/>
        <a:p>
          <a:pPr rtl="1"/>
          <a:endParaRPr lang="ar-SA"/>
        </a:p>
      </dgm:t>
    </dgm:pt>
    <dgm:pt modelId="{AFD07B48-F950-4C1D-BF4D-58F2239F59E0}">
      <dgm:prSet custT="1"/>
      <dgm:spPr/>
      <dgm:t>
        <a:bodyPr/>
        <a:lstStyle/>
        <a:p>
          <a:pPr algn="l" rtl="0"/>
          <a:r>
            <a:rPr lang="en-AU" sz="1400" dirty="0" err="1">
              <a:solidFill>
                <a:schemeClr val="tx1"/>
              </a:solidFill>
            </a:rPr>
            <a:t>Rouleaux</a:t>
          </a:r>
          <a:r>
            <a:rPr lang="en-AU" sz="1400" dirty="0">
              <a:solidFill>
                <a:schemeClr val="tx1"/>
              </a:solidFill>
            </a:rPr>
            <a:t> formation becomes rapid when plasma protein concentration is </a:t>
          </a:r>
          <a:r>
            <a:rPr lang="en-AU" sz="1400" dirty="0" smtClean="0">
              <a:solidFill>
                <a:schemeClr val="tx1"/>
              </a:solidFill>
            </a:rPr>
            <a:t>high </a:t>
          </a:r>
          <a:r>
            <a:rPr lang="en-AU" sz="1400" dirty="0">
              <a:solidFill>
                <a:schemeClr val="tx1"/>
              </a:solidFill>
            </a:rPr>
            <a:t>and because of this E.S.R. also becomes increased.</a:t>
          </a:r>
          <a:endParaRPr lang="ar-SA" sz="1400" dirty="0">
            <a:solidFill>
              <a:schemeClr val="tx1"/>
            </a:solidFill>
          </a:endParaRPr>
        </a:p>
      </dgm:t>
    </dgm:pt>
    <dgm:pt modelId="{81665BF5-2B9B-4774-A049-55DE5F84F2CE}" type="parTrans" cxnId="{E1812ED1-F688-4E45-9A6F-A6275D5D0F7B}">
      <dgm:prSet/>
      <dgm:spPr/>
      <dgm:t>
        <a:bodyPr/>
        <a:lstStyle/>
        <a:p>
          <a:pPr rtl="1"/>
          <a:endParaRPr lang="ar-SA"/>
        </a:p>
      </dgm:t>
    </dgm:pt>
    <dgm:pt modelId="{97473AF7-F74C-484B-9494-EA9E7F9B7498}" type="sibTrans" cxnId="{E1812ED1-F688-4E45-9A6F-A6275D5D0F7B}">
      <dgm:prSet/>
      <dgm:spPr/>
      <dgm:t>
        <a:bodyPr/>
        <a:lstStyle/>
        <a:p>
          <a:pPr rtl="1"/>
          <a:endParaRPr lang="ar-SA"/>
        </a:p>
      </dgm:t>
    </dgm:pt>
    <dgm:pt modelId="{631C2DA8-595F-42FF-81A9-3E928F35AF25}">
      <dgm:prSet custT="1"/>
      <dgm:spPr/>
      <dgm:t>
        <a:bodyPr/>
        <a:lstStyle/>
        <a:p>
          <a:pPr algn="l" rtl="0"/>
          <a:r>
            <a:rPr lang="en-AU" sz="1400" dirty="0">
              <a:solidFill>
                <a:schemeClr val="tx1"/>
              </a:solidFill>
            </a:rPr>
            <a:t>When red blood cells are stacked together in long chains because of their biconcave disc like surfaces sticking to each other, it is called </a:t>
          </a:r>
          <a:r>
            <a:rPr lang="en-AU" sz="1400" dirty="0" err="1">
              <a:solidFill>
                <a:srgbClr val="FF0000"/>
              </a:solidFill>
            </a:rPr>
            <a:t>Rouleaux</a:t>
          </a:r>
          <a:r>
            <a:rPr lang="en-AU" sz="1400" dirty="0">
              <a:solidFill>
                <a:srgbClr val="FF0000"/>
              </a:solidFill>
            </a:rPr>
            <a:t> formation</a:t>
          </a:r>
          <a:r>
            <a:rPr lang="en-AU" sz="1400" dirty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  <a:endParaRPr lang="ar-SA" sz="1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DB7923E0-1038-4FCE-A663-C37C5F278772}" type="parTrans" cxnId="{40D955BB-C74D-4C7B-BE66-74530144D175}">
      <dgm:prSet/>
      <dgm:spPr/>
      <dgm:t>
        <a:bodyPr/>
        <a:lstStyle/>
        <a:p>
          <a:pPr rtl="1"/>
          <a:endParaRPr lang="ar-SA"/>
        </a:p>
      </dgm:t>
    </dgm:pt>
    <dgm:pt modelId="{FE9DC562-4F58-445A-B028-A1237660B9F3}" type="sibTrans" cxnId="{40D955BB-C74D-4C7B-BE66-74530144D175}">
      <dgm:prSet/>
      <dgm:spPr/>
      <dgm:t>
        <a:bodyPr/>
        <a:lstStyle/>
        <a:p>
          <a:pPr rtl="1"/>
          <a:endParaRPr lang="ar-SA"/>
        </a:p>
      </dgm:t>
    </dgm:pt>
    <dgm:pt modelId="{72818FE5-066D-4951-8265-3051E4B7D717}" type="pres">
      <dgm:prSet presAssocID="{998D3092-E565-4DE3-A5A6-7C1D26EAA6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300914-6089-4A91-90EB-76411E556EAE}" type="pres">
      <dgm:prSet presAssocID="{667FC6F2-5B32-401A-BDF0-08A61041F385}" presName="parentLin" presStyleCnt="0"/>
      <dgm:spPr/>
    </dgm:pt>
    <dgm:pt modelId="{822FC3EE-7D09-425B-966F-E857434510D8}" type="pres">
      <dgm:prSet presAssocID="{667FC6F2-5B32-401A-BDF0-08A61041F38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586F73D-2DBA-44DB-977F-D6E7D8C3757C}" type="pres">
      <dgm:prSet presAssocID="{667FC6F2-5B32-401A-BDF0-08A61041F385}" presName="parentText" presStyleLbl="node1" presStyleIdx="0" presStyleCnt="2" custScaleX="131143" custLinFactNeighborX="-83385" custLinFactNeighborY="19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24366-3204-45B3-B04E-C2876DAD6A22}" type="pres">
      <dgm:prSet presAssocID="{667FC6F2-5B32-401A-BDF0-08A61041F385}" presName="negativeSpace" presStyleCnt="0"/>
      <dgm:spPr/>
    </dgm:pt>
    <dgm:pt modelId="{03BF53F1-ABBA-435F-91F3-D8DEC7C0A3DC}" type="pres">
      <dgm:prSet presAssocID="{667FC6F2-5B32-401A-BDF0-08A61041F38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A70A6-601E-46AB-907C-A695817B647E}" type="pres">
      <dgm:prSet presAssocID="{90CD9C44-B6E1-4A42-9913-45B408247BAF}" presName="spaceBetweenRectangles" presStyleCnt="0"/>
      <dgm:spPr/>
    </dgm:pt>
    <dgm:pt modelId="{230B940A-7215-45BD-8BFF-8F4C338855B1}" type="pres">
      <dgm:prSet presAssocID="{58491706-1BFA-425B-A755-1D7F0E3B8C5A}" presName="parentLin" presStyleCnt="0"/>
      <dgm:spPr/>
    </dgm:pt>
    <dgm:pt modelId="{F305C3AB-9549-4F08-A1C6-412D2725D347}" type="pres">
      <dgm:prSet presAssocID="{58491706-1BFA-425B-A755-1D7F0E3B8C5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CA23465-23AD-4A0D-8A15-AD07AB27B8FC}" type="pres">
      <dgm:prSet presAssocID="{58491706-1BFA-425B-A755-1D7F0E3B8C5A}" presName="parentText" presStyleLbl="node1" presStyleIdx="1" presStyleCnt="2" custScaleX="131143" custLinFactNeighborX="-83385" custLinFactNeighborY="19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C91C1-0FE9-45EC-8E0B-CDEBE9A86B55}" type="pres">
      <dgm:prSet presAssocID="{58491706-1BFA-425B-A755-1D7F0E3B8C5A}" presName="negativeSpace" presStyleCnt="0"/>
      <dgm:spPr/>
    </dgm:pt>
    <dgm:pt modelId="{2F41C86A-F57C-4229-8603-2B1C46406560}" type="pres">
      <dgm:prSet presAssocID="{58491706-1BFA-425B-A755-1D7F0E3B8C5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C2823-CEE6-47A2-9424-483830A7CDC0}" type="presOf" srcId="{998D3092-E565-4DE3-A5A6-7C1D26EAA6BF}" destId="{72818FE5-066D-4951-8265-3051E4B7D717}" srcOrd="0" destOrd="0" presId="urn:microsoft.com/office/officeart/2005/8/layout/list1"/>
    <dgm:cxn modelId="{218AE1F9-4316-4AF6-A93F-13F9E625249D}" type="presOf" srcId="{667FC6F2-5B32-401A-BDF0-08A61041F385}" destId="{822FC3EE-7D09-425B-966F-E857434510D8}" srcOrd="0" destOrd="0" presId="urn:microsoft.com/office/officeart/2005/8/layout/list1"/>
    <dgm:cxn modelId="{692BD628-F040-46EC-A23B-B8D5BF9F65DD}" type="presOf" srcId="{58491706-1BFA-425B-A755-1D7F0E3B8C5A}" destId="{F305C3AB-9549-4F08-A1C6-412D2725D347}" srcOrd="0" destOrd="0" presId="urn:microsoft.com/office/officeart/2005/8/layout/list1"/>
    <dgm:cxn modelId="{A08FEFAE-8A93-47E7-A434-47734FAA9B7E}" type="presOf" srcId="{AFD07B48-F950-4C1D-BF4D-58F2239F59E0}" destId="{2F41C86A-F57C-4229-8603-2B1C46406560}" srcOrd="0" destOrd="0" presId="urn:microsoft.com/office/officeart/2005/8/layout/list1"/>
    <dgm:cxn modelId="{1D29791D-5C3C-4F30-BCC5-A6A2807C5F5F}" type="presOf" srcId="{58491706-1BFA-425B-A755-1D7F0E3B8C5A}" destId="{7CA23465-23AD-4A0D-8A15-AD07AB27B8FC}" srcOrd="1" destOrd="0" presId="urn:microsoft.com/office/officeart/2005/8/layout/list1"/>
    <dgm:cxn modelId="{C188FBC1-958C-4869-A8E0-3BCF1C5C2C0D}" srcId="{998D3092-E565-4DE3-A5A6-7C1D26EAA6BF}" destId="{667FC6F2-5B32-401A-BDF0-08A61041F385}" srcOrd="0" destOrd="0" parTransId="{24DB9F54-B081-4270-B83F-487C3AB213D3}" sibTransId="{90CD9C44-B6E1-4A42-9913-45B408247BAF}"/>
    <dgm:cxn modelId="{40D955BB-C74D-4C7B-BE66-74530144D175}" srcId="{667FC6F2-5B32-401A-BDF0-08A61041F385}" destId="{631C2DA8-595F-42FF-81A9-3E928F35AF25}" srcOrd="0" destOrd="0" parTransId="{DB7923E0-1038-4FCE-A663-C37C5F278772}" sibTransId="{FE9DC562-4F58-445A-B028-A1237660B9F3}"/>
    <dgm:cxn modelId="{DECEF464-B3E7-4B96-88F9-A3080C3BB756}" srcId="{998D3092-E565-4DE3-A5A6-7C1D26EAA6BF}" destId="{58491706-1BFA-425B-A755-1D7F0E3B8C5A}" srcOrd="1" destOrd="0" parTransId="{122C320D-8BE2-41D9-95F6-99EB92ABDC63}" sibTransId="{081EBEBA-6A46-4DD0-B6E4-2EA4B9DD7F20}"/>
    <dgm:cxn modelId="{E1812ED1-F688-4E45-9A6F-A6275D5D0F7B}" srcId="{58491706-1BFA-425B-A755-1D7F0E3B8C5A}" destId="{AFD07B48-F950-4C1D-BF4D-58F2239F59E0}" srcOrd="0" destOrd="0" parTransId="{81665BF5-2B9B-4774-A049-55DE5F84F2CE}" sibTransId="{97473AF7-F74C-484B-9494-EA9E7F9B7498}"/>
    <dgm:cxn modelId="{DF552FC7-61EE-4212-82A9-8004D94909E7}" type="presOf" srcId="{667FC6F2-5B32-401A-BDF0-08A61041F385}" destId="{8586F73D-2DBA-44DB-977F-D6E7D8C3757C}" srcOrd="1" destOrd="0" presId="urn:microsoft.com/office/officeart/2005/8/layout/list1"/>
    <dgm:cxn modelId="{02208ACE-2F87-4856-BF36-133613EBAC3C}" type="presOf" srcId="{631C2DA8-595F-42FF-81A9-3E928F35AF25}" destId="{03BF53F1-ABBA-435F-91F3-D8DEC7C0A3DC}" srcOrd="0" destOrd="0" presId="urn:microsoft.com/office/officeart/2005/8/layout/list1"/>
    <dgm:cxn modelId="{BB4A1AE9-CD9D-4C6C-8BC9-FCD65279777F}" type="presParOf" srcId="{72818FE5-066D-4951-8265-3051E4B7D717}" destId="{F5300914-6089-4A91-90EB-76411E556EAE}" srcOrd="0" destOrd="0" presId="urn:microsoft.com/office/officeart/2005/8/layout/list1"/>
    <dgm:cxn modelId="{F3655163-D965-4621-A865-20BD995FF4AD}" type="presParOf" srcId="{F5300914-6089-4A91-90EB-76411E556EAE}" destId="{822FC3EE-7D09-425B-966F-E857434510D8}" srcOrd="0" destOrd="0" presId="urn:microsoft.com/office/officeart/2005/8/layout/list1"/>
    <dgm:cxn modelId="{5A7CF92B-2432-45A9-A85D-80E0A1AB52F5}" type="presParOf" srcId="{F5300914-6089-4A91-90EB-76411E556EAE}" destId="{8586F73D-2DBA-44DB-977F-D6E7D8C3757C}" srcOrd="1" destOrd="0" presId="urn:microsoft.com/office/officeart/2005/8/layout/list1"/>
    <dgm:cxn modelId="{808C3137-BB29-42FA-B508-61B7582418D1}" type="presParOf" srcId="{72818FE5-066D-4951-8265-3051E4B7D717}" destId="{C0424366-3204-45B3-B04E-C2876DAD6A22}" srcOrd="1" destOrd="0" presId="urn:microsoft.com/office/officeart/2005/8/layout/list1"/>
    <dgm:cxn modelId="{3E282382-F38E-43C4-83CB-C625308C65C0}" type="presParOf" srcId="{72818FE5-066D-4951-8265-3051E4B7D717}" destId="{03BF53F1-ABBA-435F-91F3-D8DEC7C0A3DC}" srcOrd="2" destOrd="0" presId="urn:microsoft.com/office/officeart/2005/8/layout/list1"/>
    <dgm:cxn modelId="{A9761B55-EB34-4437-8C19-8DCBE20FA28C}" type="presParOf" srcId="{72818FE5-066D-4951-8265-3051E4B7D717}" destId="{CBCA70A6-601E-46AB-907C-A695817B647E}" srcOrd="3" destOrd="0" presId="urn:microsoft.com/office/officeart/2005/8/layout/list1"/>
    <dgm:cxn modelId="{116742AD-2B6F-47A3-956F-D5C070435F56}" type="presParOf" srcId="{72818FE5-066D-4951-8265-3051E4B7D717}" destId="{230B940A-7215-45BD-8BFF-8F4C338855B1}" srcOrd="4" destOrd="0" presId="urn:microsoft.com/office/officeart/2005/8/layout/list1"/>
    <dgm:cxn modelId="{0D5C5B72-5C2B-438F-B31C-9F662DF0B8C5}" type="presParOf" srcId="{230B940A-7215-45BD-8BFF-8F4C338855B1}" destId="{F305C3AB-9549-4F08-A1C6-412D2725D347}" srcOrd="0" destOrd="0" presId="urn:microsoft.com/office/officeart/2005/8/layout/list1"/>
    <dgm:cxn modelId="{48B3CE59-E008-44CD-801E-841A478BF94A}" type="presParOf" srcId="{230B940A-7215-45BD-8BFF-8F4C338855B1}" destId="{7CA23465-23AD-4A0D-8A15-AD07AB27B8FC}" srcOrd="1" destOrd="0" presId="urn:microsoft.com/office/officeart/2005/8/layout/list1"/>
    <dgm:cxn modelId="{F1A1DA60-276D-4F70-A926-669B2003E3FC}" type="presParOf" srcId="{72818FE5-066D-4951-8265-3051E4B7D717}" destId="{8E5C91C1-0FE9-45EC-8E0B-CDEBE9A86B55}" srcOrd="5" destOrd="0" presId="urn:microsoft.com/office/officeart/2005/8/layout/list1"/>
    <dgm:cxn modelId="{870E71C9-345D-47B4-95C7-16C52F0CCE12}" type="presParOf" srcId="{72818FE5-066D-4951-8265-3051E4B7D717}" destId="{2F41C86A-F57C-4229-8603-2B1C4640656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9C6110-B7D7-E441-BE2A-0778D3F68FE7}" type="doc">
      <dgm:prSet loTypeId="urn:microsoft.com/office/officeart/2005/8/layout/chart3" loCatId="" qsTypeId="urn:microsoft.com/office/officeart/2005/8/quickstyle/simple4" qsCatId="simple" csTypeId="urn:microsoft.com/office/officeart/2005/8/colors/colorful2" csCatId="colorful" phldr="1"/>
      <dgm:spPr/>
    </dgm:pt>
    <dgm:pt modelId="{C1F754F5-EA22-B14A-A025-AC92DC5082FA}">
      <dgm:prSet phldrT="[Text]" custT="1"/>
      <dgm:spPr/>
      <dgm:t>
        <a:bodyPr/>
        <a:lstStyle/>
        <a:p>
          <a:r>
            <a:rPr lang="en-US" sz="1050" b="1" dirty="0" smtClean="0"/>
            <a:t>Hemolytic disease of the new born </a:t>
          </a:r>
          <a:r>
            <a:rPr lang="en-US" sz="1000" b="1" dirty="0" smtClean="0"/>
            <a:t>(HDN)</a:t>
          </a:r>
        </a:p>
        <a:p>
          <a:r>
            <a:rPr lang="en-US" sz="1000" dirty="0" smtClean="0">
              <a:solidFill>
                <a:schemeClr val="tx1"/>
              </a:solidFill>
            </a:rPr>
            <a:t>(Erythroblastosis Fetal) </a:t>
          </a:r>
          <a:r>
            <a:rPr lang="ar-SA" sz="1000" b="1" dirty="0" smtClean="0">
              <a:solidFill>
                <a:schemeClr val="tx1"/>
              </a:solidFill>
            </a:rPr>
            <a:t> </a:t>
          </a:r>
          <a:endParaRPr lang="en-US" sz="1000" b="1" dirty="0">
            <a:solidFill>
              <a:schemeClr val="tx1"/>
            </a:solidFill>
          </a:endParaRPr>
        </a:p>
      </dgm:t>
    </dgm:pt>
    <dgm:pt modelId="{548DF5E9-1E48-A443-A72D-90BFFBE680E4}" type="parTrans" cxnId="{13D087A8-009B-6943-82F7-CDB46401EA72}">
      <dgm:prSet/>
      <dgm:spPr/>
      <dgm:t>
        <a:bodyPr/>
        <a:lstStyle/>
        <a:p>
          <a:endParaRPr lang="en-US"/>
        </a:p>
      </dgm:t>
    </dgm:pt>
    <dgm:pt modelId="{52758729-3464-E14E-8696-5050F21D7F06}" type="sibTrans" cxnId="{13D087A8-009B-6943-82F7-CDB46401EA72}">
      <dgm:prSet/>
      <dgm:spPr/>
      <dgm:t>
        <a:bodyPr/>
        <a:lstStyle/>
        <a:p>
          <a:endParaRPr lang="en-US"/>
        </a:p>
      </dgm:t>
    </dgm:pt>
    <dgm:pt modelId="{07793647-8440-5A45-B8FF-2264D8FF0E8C}">
      <dgm:prSet phldrT="[Text]" custT="1"/>
      <dgm:spPr/>
      <dgm:t>
        <a:bodyPr/>
        <a:lstStyle/>
        <a:p>
          <a:r>
            <a:rPr lang="en-US" sz="1400" b="1" dirty="0" smtClean="0"/>
            <a:t>Blood</a:t>
          </a:r>
          <a:r>
            <a:rPr lang="en-US" sz="1400" b="1" baseline="0" dirty="0" smtClean="0"/>
            <a:t> transfusion </a:t>
          </a:r>
          <a:endParaRPr lang="en-US" sz="1400" b="1" dirty="0"/>
        </a:p>
      </dgm:t>
    </dgm:pt>
    <dgm:pt modelId="{9A7A4FD6-65AE-B54E-9427-6F5BA7E6BEB2}" type="parTrans" cxnId="{01C04796-1B3E-664B-9806-D7FF531BF54E}">
      <dgm:prSet/>
      <dgm:spPr/>
      <dgm:t>
        <a:bodyPr/>
        <a:lstStyle/>
        <a:p>
          <a:endParaRPr lang="en-US"/>
        </a:p>
      </dgm:t>
    </dgm:pt>
    <dgm:pt modelId="{D975D6F4-9960-3140-8FBF-271BB7B45DD9}" type="sibTrans" cxnId="{01C04796-1B3E-664B-9806-D7FF531BF54E}">
      <dgm:prSet/>
      <dgm:spPr/>
      <dgm:t>
        <a:bodyPr/>
        <a:lstStyle/>
        <a:p>
          <a:endParaRPr lang="en-US"/>
        </a:p>
      </dgm:t>
    </dgm:pt>
    <dgm:pt modelId="{1C8E41F0-2B5C-3C4A-BCB6-458ED02E6FA3}">
      <dgm:prSet phldrT="[Text]" custT="1"/>
      <dgm:spPr/>
      <dgm:t>
        <a:bodyPr/>
        <a:lstStyle/>
        <a:p>
          <a:r>
            <a:rPr lang="en-US" sz="1400" b="1" dirty="0" smtClean="0"/>
            <a:t>Blood product </a:t>
          </a:r>
          <a:endParaRPr lang="en-US" sz="1400" b="1" dirty="0"/>
        </a:p>
      </dgm:t>
    </dgm:pt>
    <dgm:pt modelId="{8B72056A-C573-9946-8F86-264F05848982}" type="parTrans" cxnId="{9E577F80-C781-004C-A340-B467047AED85}">
      <dgm:prSet/>
      <dgm:spPr/>
      <dgm:t>
        <a:bodyPr/>
        <a:lstStyle/>
        <a:p>
          <a:endParaRPr lang="en-US"/>
        </a:p>
      </dgm:t>
    </dgm:pt>
    <dgm:pt modelId="{0FC7BE66-7C9E-5B48-BAB9-CDE5020DB875}" type="sibTrans" cxnId="{9E577F80-C781-004C-A340-B467047AED85}">
      <dgm:prSet/>
      <dgm:spPr/>
      <dgm:t>
        <a:bodyPr/>
        <a:lstStyle/>
        <a:p>
          <a:endParaRPr lang="en-US"/>
        </a:p>
      </dgm:t>
    </dgm:pt>
    <dgm:pt modelId="{9B8077B1-E292-9240-8573-1095A133CEFD}" type="pres">
      <dgm:prSet presAssocID="{A89C6110-B7D7-E441-BE2A-0778D3F68FE7}" presName="compositeShape" presStyleCnt="0">
        <dgm:presLayoutVars>
          <dgm:chMax val="7"/>
          <dgm:dir/>
          <dgm:resizeHandles val="exact"/>
        </dgm:presLayoutVars>
      </dgm:prSet>
      <dgm:spPr/>
    </dgm:pt>
    <dgm:pt modelId="{E0601155-C31C-624C-8B94-F1BECE41EBBA}" type="pres">
      <dgm:prSet presAssocID="{A89C6110-B7D7-E441-BE2A-0778D3F68FE7}" presName="wedge1" presStyleLbl="node1" presStyleIdx="0" presStyleCnt="3" custScaleX="108916" custLinFactNeighborX="-1148" custLinFactNeighborY="1863"/>
      <dgm:spPr/>
      <dgm:t>
        <a:bodyPr/>
        <a:lstStyle/>
        <a:p>
          <a:endParaRPr lang="en-US"/>
        </a:p>
      </dgm:t>
    </dgm:pt>
    <dgm:pt modelId="{D5C3F6C7-0450-8040-BBA9-219DA95F0385}" type="pres">
      <dgm:prSet presAssocID="{A89C6110-B7D7-E441-BE2A-0778D3F68FE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D51EB-B869-D246-A434-CD8780243F58}" type="pres">
      <dgm:prSet presAssocID="{A89C6110-B7D7-E441-BE2A-0778D3F68FE7}" presName="wedge2" presStyleLbl="node1" presStyleIdx="1" presStyleCnt="3"/>
      <dgm:spPr/>
      <dgm:t>
        <a:bodyPr/>
        <a:lstStyle/>
        <a:p>
          <a:endParaRPr lang="en-US"/>
        </a:p>
      </dgm:t>
    </dgm:pt>
    <dgm:pt modelId="{176A60C3-2673-CE4E-9F5E-790EB4419C5C}" type="pres">
      <dgm:prSet presAssocID="{A89C6110-B7D7-E441-BE2A-0778D3F68FE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F07D9-3205-304C-BC2F-6867EE1F12BB}" type="pres">
      <dgm:prSet presAssocID="{A89C6110-B7D7-E441-BE2A-0778D3F68FE7}" presName="wedge3" presStyleLbl="node1" presStyleIdx="2" presStyleCnt="3"/>
      <dgm:spPr/>
      <dgm:t>
        <a:bodyPr/>
        <a:lstStyle/>
        <a:p>
          <a:endParaRPr lang="en-US"/>
        </a:p>
      </dgm:t>
    </dgm:pt>
    <dgm:pt modelId="{A65DC3B8-17BF-374A-8A1E-F75C21450B6F}" type="pres">
      <dgm:prSet presAssocID="{A89C6110-B7D7-E441-BE2A-0778D3F68FE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58D372-332E-427C-A6C1-CF5BB1A38A1B}" type="presOf" srcId="{C1F754F5-EA22-B14A-A025-AC92DC5082FA}" destId="{D5C3F6C7-0450-8040-BBA9-219DA95F0385}" srcOrd="1" destOrd="0" presId="urn:microsoft.com/office/officeart/2005/8/layout/chart3"/>
    <dgm:cxn modelId="{01C04796-1B3E-664B-9806-D7FF531BF54E}" srcId="{A89C6110-B7D7-E441-BE2A-0778D3F68FE7}" destId="{07793647-8440-5A45-B8FF-2264D8FF0E8C}" srcOrd="1" destOrd="0" parTransId="{9A7A4FD6-65AE-B54E-9427-6F5BA7E6BEB2}" sibTransId="{D975D6F4-9960-3140-8FBF-271BB7B45DD9}"/>
    <dgm:cxn modelId="{9E577F80-C781-004C-A340-B467047AED85}" srcId="{A89C6110-B7D7-E441-BE2A-0778D3F68FE7}" destId="{1C8E41F0-2B5C-3C4A-BCB6-458ED02E6FA3}" srcOrd="2" destOrd="0" parTransId="{8B72056A-C573-9946-8F86-264F05848982}" sibTransId="{0FC7BE66-7C9E-5B48-BAB9-CDE5020DB875}"/>
    <dgm:cxn modelId="{C1F9C720-B733-4F45-A893-FEA13DBDA6E3}" type="presOf" srcId="{1C8E41F0-2B5C-3C4A-BCB6-458ED02E6FA3}" destId="{A65DC3B8-17BF-374A-8A1E-F75C21450B6F}" srcOrd="1" destOrd="0" presId="urn:microsoft.com/office/officeart/2005/8/layout/chart3"/>
    <dgm:cxn modelId="{697C50EB-4AB4-4170-B1E9-41BD8C2B4A49}" type="presOf" srcId="{1C8E41F0-2B5C-3C4A-BCB6-458ED02E6FA3}" destId="{4BFF07D9-3205-304C-BC2F-6867EE1F12BB}" srcOrd="0" destOrd="0" presId="urn:microsoft.com/office/officeart/2005/8/layout/chart3"/>
    <dgm:cxn modelId="{28462E6A-3A82-4348-9C94-2619F062F974}" type="presOf" srcId="{07793647-8440-5A45-B8FF-2264D8FF0E8C}" destId="{887D51EB-B869-D246-A434-CD8780243F58}" srcOrd="0" destOrd="0" presId="urn:microsoft.com/office/officeart/2005/8/layout/chart3"/>
    <dgm:cxn modelId="{1F792013-C757-400D-9F5B-BBE0E3E0EC71}" type="presOf" srcId="{07793647-8440-5A45-B8FF-2264D8FF0E8C}" destId="{176A60C3-2673-CE4E-9F5E-790EB4419C5C}" srcOrd="1" destOrd="0" presId="urn:microsoft.com/office/officeart/2005/8/layout/chart3"/>
    <dgm:cxn modelId="{D96B0797-EE55-4D84-AB57-9E944B3AC13C}" type="presOf" srcId="{C1F754F5-EA22-B14A-A025-AC92DC5082FA}" destId="{E0601155-C31C-624C-8B94-F1BECE41EBBA}" srcOrd="0" destOrd="0" presId="urn:microsoft.com/office/officeart/2005/8/layout/chart3"/>
    <dgm:cxn modelId="{13D087A8-009B-6943-82F7-CDB46401EA72}" srcId="{A89C6110-B7D7-E441-BE2A-0778D3F68FE7}" destId="{C1F754F5-EA22-B14A-A025-AC92DC5082FA}" srcOrd="0" destOrd="0" parTransId="{548DF5E9-1E48-A443-A72D-90BFFBE680E4}" sibTransId="{52758729-3464-E14E-8696-5050F21D7F06}"/>
    <dgm:cxn modelId="{0ECDC54A-17C6-496B-9A97-696734B539B2}" type="presOf" srcId="{A89C6110-B7D7-E441-BE2A-0778D3F68FE7}" destId="{9B8077B1-E292-9240-8573-1095A133CEFD}" srcOrd="0" destOrd="0" presId="urn:microsoft.com/office/officeart/2005/8/layout/chart3"/>
    <dgm:cxn modelId="{C6E6089F-72BF-44AF-A32E-9C77DD0D0A85}" type="presParOf" srcId="{9B8077B1-E292-9240-8573-1095A133CEFD}" destId="{E0601155-C31C-624C-8B94-F1BECE41EBBA}" srcOrd="0" destOrd="0" presId="urn:microsoft.com/office/officeart/2005/8/layout/chart3"/>
    <dgm:cxn modelId="{95010BBB-51D8-43C8-826E-9D669A0710E8}" type="presParOf" srcId="{9B8077B1-E292-9240-8573-1095A133CEFD}" destId="{D5C3F6C7-0450-8040-BBA9-219DA95F0385}" srcOrd="1" destOrd="0" presId="urn:microsoft.com/office/officeart/2005/8/layout/chart3"/>
    <dgm:cxn modelId="{69635BAE-7F21-414F-99AD-CFDAF79D25F8}" type="presParOf" srcId="{9B8077B1-E292-9240-8573-1095A133CEFD}" destId="{887D51EB-B869-D246-A434-CD8780243F58}" srcOrd="2" destOrd="0" presId="urn:microsoft.com/office/officeart/2005/8/layout/chart3"/>
    <dgm:cxn modelId="{66616D2E-E502-4D4D-BDEA-2A83E13DCFEC}" type="presParOf" srcId="{9B8077B1-E292-9240-8573-1095A133CEFD}" destId="{176A60C3-2673-CE4E-9F5E-790EB4419C5C}" srcOrd="3" destOrd="0" presId="urn:microsoft.com/office/officeart/2005/8/layout/chart3"/>
    <dgm:cxn modelId="{78F4042F-2637-470A-9CD4-F39CABA609FC}" type="presParOf" srcId="{9B8077B1-E292-9240-8573-1095A133CEFD}" destId="{4BFF07D9-3205-304C-BC2F-6867EE1F12BB}" srcOrd="4" destOrd="0" presId="urn:microsoft.com/office/officeart/2005/8/layout/chart3"/>
    <dgm:cxn modelId="{4328A271-0FD4-4FFB-9C7C-E859AA0DE2A1}" type="presParOf" srcId="{9B8077B1-E292-9240-8573-1095A133CEFD}" destId="{A65DC3B8-17BF-374A-8A1E-F75C21450B6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F249C-ED48-4DC2-8902-1E453DFC7FCE}">
      <dsp:nvSpPr>
        <dsp:cNvPr id="0" name=""/>
        <dsp:cNvSpPr/>
      </dsp:nvSpPr>
      <dsp:spPr>
        <a:xfrm>
          <a:off x="0" y="0"/>
          <a:ext cx="8568952" cy="6305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12420" rIns="66504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1"/>
              </a:solidFill>
              <a:latin typeface="+mn-lt"/>
            </a:rPr>
            <a:t>They help to determine the type of anemia a patient is suffering from.</a:t>
          </a:r>
          <a:endParaRPr lang="ar-SA" sz="1600" kern="1200" dirty="0">
            <a:solidFill>
              <a:schemeClr val="tx1"/>
            </a:solidFill>
            <a:latin typeface="+mn-lt"/>
          </a:endParaRPr>
        </a:p>
      </dsp:txBody>
      <dsp:txXfrm>
        <a:off x="0" y="0"/>
        <a:ext cx="8568952" cy="630547"/>
      </dsp:txXfrm>
    </dsp:sp>
    <dsp:sp modelId="{2FB358CF-B7E9-417A-A973-9FBE3640387C}">
      <dsp:nvSpPr>
        <dsp:cNvPr id="0" name=""/>
        <dsp:cNvSpPr/>
      </dsp:nvSpPr>
      <dsp:spPr>
        <a:xfrm>
          <a:off x="72009" y="0"/>
          <a:ext cx="7827257" cy="2753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C00000"/>
              </a:solidFill>
              <a:latin typeface="+mn-lt"/>
            </a:rPr>
            <a:t>1- </a:t>
          </a:r>
          <a:r>
            <a:rPr lang="en-US" sz="1600" b="1" kern="1200" dirty="0">
              <a:solidFill>
                <a:schemeClr val="tx1"/>
              </a:solidFill>
              <a:latin typeface="+mn-lt"/>
            </a:rPr>
            <a:t>What is the clinical importance of knowing the red blood cell indices?</a:t>
          </a:r>
          <a:endParaRPr lang="ar-SA" sz="1600" b="1" kern="1200" dirty="0">
            <a:solidFill>
              <a:schemeClr val="tx1"/>
            </a:solidFill>
            <a:latin typeface="+mn-lt"/>
          </a:endParaRPr>
        </a:p>
      </dsp:txBody>
      <dsp:txXfrm>
        <a:off x="85451" y="13442"/>
        <a:ext cx="7800373" cy="248477"/>
      </dsp:txXfrm>
    </dsp:sp>
    <dsp:sp modelId="{68134C2C-3A7B-45E5-A1AC-195D48343107}">
      <dsp:nvSpPr>
        <dsp:cNvPr id="0" name=""/>
        <dsp:cNvSpPr/>
      </dsp:nvSpPr>
      <dsp:spPr>
        <a:xfrm>
          <a:off x="0" y="719198"/>
          <a:ext cx="8568952" cy="10967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12420" rIns="66504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800" b="1" kern="1200">
            <a:solidFill>
              <a:schemeClr val="tx1"/>
            </a:solidFill>
            <a:latin typeface="+mn-lt"/>
          </a:endParaRPr>
        </a:p>
      </dsp:txBody>
      <dsp:txXfrm>
        <a:off x="0" y="719198"/>
        <a:ext cx="8568952" cy="1096777"/>
      </dsp:txXfrm>
    </dsp:sp>
    <dsp:sp modelId="{6037EC3A-C83F-45D6-A60C-1CA84672A0C5}">
      <dsp:nvSpPr>
        <dsp:cNvPr id="0" name=""/>
        <dsp:cNvSpPr/>
      </dsp:nvSpPr>
      <dsp:spPr>
        <a:xfrm>
          <a:off x="72009" y="632476"/>
          <a:ext cx="7827257" cy="293589"/>
        </a:xfrm>
        <a:prstGeom prst="roundRect">
          <a:avLst/>
        </a:prstGeom>
        <a:solidFill>
          <a:schemeClr val="accent3">
            <a:hueOff val="-1199995"/>
            <a:satOff val="36283"/>
            <a:lumOff val="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C00000"/>
              </a:solidFill>
              <a:latin typeface="+mn-lt"/>
            </a:rPr>
            <a:t>2-</a:t>
          </a:r>
          <a:r>
            <a:rPr lang="en-US" sz="1800" b="1" kern="1200" dirty="0">
              <a:solidFill>
                <a:schemeClr val="tx1"/>
              </a:solidFill>
              <a:latin typeface="+mn-lt"/>
            </a:rPr>
            <a:t> Discuss briefly the etiological classification of Anemia?</a:t>
          </a:r>
          <a:endParaRPr lang="ar-SA" sz="1800" b="1" kern="1200" dirty="0">
            <a:solidFill>
              <a:schemeClr val="tx1"/>
            </a:solidFill>
            <a:latin typeface="+mn-lt"/>
          </a:endParaRPr>
        </a:p>
      </dsp:txBody>
      <dsp:txXfrm>
        <a:off x="86341" y="646808"/>
        <a:ext cx="7798593" cy="264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F53F1-ABBA-435F-91F3-D8DEC7C0A3DC}">
      <dsp:nvSpPr>
        <dsp:cNvPr id="0" name=""/>
        <dsp:cNvSpPr/>
      </dsp:nvSpPr>
      <dsp:spPr>
        <a:xfrm>
          <a:off x="0" y="137566"/>
          <a:ext cx="8676456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187452" rIns="67338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>
              <a:solidFill>
                <a:schemeClr val="tx1"/>
              </a:solidFill>
            </a:rPr>
            <a:t>When red blood cells are stacked together in long chains because of their biconcave disc like surfaces sticking to each other, it is called </a:t>
          </a:r>
          <a:r>
            <a:rPr lang="en-AU" sz="1400" kern="1200" dirty="0" err="1">
              <a:solidFill>
                <a:srgbClr val="FF0000"/>
              </a:solidFill>
            </a:rPr>
            <a:t>Rouleaux</a:t>
          </a:r>
          <a:r>
            <a:rPr lang="en-AU" sz="1400" kern="1200" dirty="0">
              <a:solidFill>
                <a:srgbClr val="FF0000"/>
              </a:solidFill>
            </a:rPr>
            <a:t> formation</a:t>
          </a:r>
          <a:r>
            <a:rPr lang="en-AU" sz="1400" kern="1200" dirty="0">
              <a:solidFill>
                <a:schemeClr val="tx1">
                  <a:lumMod val="65000"/>
                  <a:lumOff val="35000"/>
                </a:schemeClr>
              </a:solidFill>
            </a:rPr>
            <a:t>.</a:t>
          </a:r>
          <a:endParaRPr lang="ar-SA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137566"/>
        <a:ext cx="8676456" cy="666225"/>
      </dsp:txXfrm>
    </dsp:sp>
    <dsp:sp modelId="{8586F73D-2DBA-44DB-977F-D6E7D8C3757C}">
      <dsp:nvSpPr>
        <dsp:cNvPr id="0" name=""/>
        <dsp:cNvSpPr/>
      </dsp:nvSpPr>
      <dsp:spPr>
        <a:xfrm>
          <a:off x="72009" y="9883"/>
          <a:ext cx="7957216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rgbClr val="C00000"/>
              </a:solidFill>
            </a:rPr>
            <a:t>3-</a:t>
          </a:r>
          <a:r>
            <a:rPr lang="en-AU" sz="1600" b="1" kern="1200" dirty="0" smtClean="0">
              <a:solidFill>
                <a:schemeClr val="tx1"/>
              </a:solidFill>
            </a:rPr>
            <a:t> </a:t>
          </a:r>
          <a:r>
            <a:rPr lang="en-AU" sz="1600" b="1" kern="1200" dirty="0">
              <a:solidFill>
                <a:schemeClr val="tx1"/>
              </a:solidFill>
            </a:rPr>
            <a:t>What is meant by </a:t>
          </a:r>
          <a:r>
            <a:rPr lang="en-AU" sz="1600" b="1" kern="1200" dirty="0" err="1">
              <a:solidFill>
                <a:schemeClr val="tx1"/>
              </a:solidFill>
            </a:rPr>
            <a:t>rouleaux</a:t>
          </a:r>
          <a:r>
            <a:rPr lang="en-AU" sz="1600" b="1" kern="1200" dirty="0">
              <a:solidFill>
                <a:schemeClr val="tx1"/>
              </a:solidFill>
            </a:rPr>
            <a:t> formation?</a:t>
          </a:r>
          <a:endParaRPr lang="ar-SA" sz="1600" kern="1200" dirty="0">
            <a:solidFill>
              <a:schemeClr val="tx1"/>
            </a:solidFill>
          </a:endParaRPr>
        </a:p>
      </dsp:txBody>
      <dsp:txXfrm>
        <a:off x="84978" y="22852"/>
        <a:ext cx="7931278" cy="239742"/>
      </dsp:txXfrm>
    </dsp:sp>
    <dsp:sp modelId="{2F41C86A-F57C-4229-8603-2B1C46406560}">
      <dsp:nvSpPr>
        <dsp:cNvPr id="0" name=""/>
        <dsp:cNvSpPr/>
      </dsp:nvSpPr>
      <dsp:spPr>
        <a:xfrm>
          <a:off x="0" y="985232"/>
          <a:ext cx="8676456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-8543491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389" tIns="187452" rIns="67338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err="1">
              <a:solidFill>
                <a:schemeClr val="tx1"/>
              </a:solidFill>
            </a:rPr>
            <a:t>Rouleaux</a:t>
          </a:r>
          <a:r>
            <a:rPr lang="en-AU" sz="1400" kern="1200" dirty="0">
              <a:solidFill>
                <a:schemeClr val="tx1"/>
              </a:solidFill>
            </a:rPr>
            <a:t> formation becomes rapid when plasma protein concentration is </a:t>
          </a:r>
          <a:r>
            <a:rPr lang="en-AU" sz="1400" kern="1200" dirty="0" smtClean="0">
              <a:solidFill>
                <a:schemeClr val="tx1"/>
              </a:solidFill>
            </a:rPr>
            <a:t>high </a:t>
          </a:r>
          <a:r>
            <a:rPr lang="en-AU" sz="1400" kern="1200" dirty="0">
              <a:solidFill>
                <a:schemeClr val="tx1"/>
              </a:solidFill>
            </a:rPr>
            <a:t>and because of this E.S.R. also becomes increased.</a:t>
          </a:r>
          <a:endParaRPr lang="ar-SA" sz="1400" kern="1200" dirty="0">
            <a:solidFill>
              <a:schemeClr val="tx1"/>
            </a:solidFill>
          </a:endParaRPr>
        </a:p>
      </dsp:txBody>
      <dsp:txXfrm>
        <a:off x="0" y="985232"/>
        <a:ext cx="8676456" cy="666225"/>
      </dsp:txXfrm>
    </dsp:sp>
    <dsp:sp modelId="{7CA23465-23AD-4A0D-8A15-AD07AB27B8FC}">
      <dsp:nvSpPr>
        <dsp:cNvPr id="0" name=""/>
        <dsp:cNvSpPr/>
      </dsp:nvSpPr>
      <dsp:spPr>
        <a:xfrm>
          <a:off x="72009" y="857548"/>
          <a:ext cx="7957216" cy="265680"/>
        </a:xfrm>
        <a:prstGeom prst="roundRect">
          <a:avLst/>
        </a:prstGeom>
        <a:solidFill>
          <a:schemeClr val="accent2">
            <a:hueOff val="-8543491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565" tIns="0" rIns="22956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rgbClr val="C00000"/>
              </a:solidFill>
            </a:rPr>
            <a:t>4-</a:t>
          </a:r>
          <a:r>
            <a:rPr lang="en-AU" sz="1400" b="1" kern="1200" dirty="0" smtClean="0">
              <a:solidFill>
                <a:schemeClr val="tx1"/>
              </a:solidFill>
            </a:rPr>
            <a:t> </a:t>
          </a:r>
          <a:r>
            <a:rPr lang="en-AU" sz="1400" b="1" kern="1200" dirty="0">
              <a:solidFill>
                <a:schemeClr val="tx1"/>
              </a:solidFill>
            </a:rPr>
            <a:t>Why does rapid </a:t>
          </a:r>
          <a:r>
            <a:rPr lang="en-AU" sz="1400" b="1" kern="1200" dirty="0" err="1">
              <a:solidFill>
                <a:schemeClr val="tx1"/>
              </a:solidFill>
            </a:rPr>
            <a:t>rouleaux</a:t>
          </a:r>
          <a:r>
            <a:rPr lang="en-AU" sz="1400" b="1" kern="1200" dirty="0">
              <a:solidFill>
                <a:schemeClr val="tx1"/>
              </a:solidFill>
            </a:rPr>
            <a:t> formation increase the E.S.R.?</a:t>
          </a:r>
          <a:endParaRPr lang="ar-SA" sz="1400" kern="1200" dirty="0">
            <a:solidFill>
              <a:schemeClr val="tx1"/>
            </a:solidFill>
          </a:endParaRPr>
        </a:p>
      </dsp:txBody>
      <dsp:txXfrm>
        <a:off x="84978" y="870517"/>
        <a:ext cx="7931278" cy="239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01155-C31C-624C-8B94-F1BECE41EBBA}">
      <dsp:nvSpPr>
        <dsp:cNvPr id="0" name=""/>
        <dsp:cNvSpPr/>
      </dsp:nvSpPr>
      <dsp:spPr>
        <a:xfrm>
          <a:off x="1360199" y="215546"/>
          <a:ext cx="2371669" cy="2177521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Hemolytic disease of the new born </a:t>
          </a:r>
          <a:r>
            <a:rPr lang="en-US" sz="1000" b="1" kern="1200" dirty="0" smtClean="0"/>
            <a:t>(HDN)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(Erythroblastosis Fetal) </a:t>
          </a:r>
          <a:r>
            <a:rPr lang="ar-SA" sz="1000" b="1" kern="1200" dirty="0" smtClean="0">
              <a:solidFill>
                <a:schemeClr val="tx1"/>
              </a:solidFill>
            </a:rPr>
            <a:t> 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649654" y="617351"/>
        <a:ext cx="804673" cy="725840"/>
      </dsp:txXfrm>
    </dsp:sp>
    <dsp:sp modelId="{887D51EB-B869-D246-A434-CD8780243F58}">
      <dsp:nvSpPr>
        <dsp:cNvPr id="0" name=""/>
        <dsp:cNvSpPr/>
      </dsp:nvSpPr>
      <dsp:spPr>
        <a:xfrm>
          <a:off x="1370025" y="239786"/>
          <a:ext cx="2177521" cy="2177521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hueOff val="-4271745"/>
                <a:satOff val="12481"/>
                <a:lumOff val="-2353"/>
                <a:alphaOff val="0"/>
                <a:shade val="63000"/>
              </a:schemeClr>
            </a:gs>
            <a:gs pos="30000">
              <a:schemeClr val="accent2">
                <a:hueOff val="-4271745"/>
                <a:satOff val="12481"/>
                <a:lumOff val="-2353"/>
                <a:alphaOff val="0"/>
                <a:shade val="90000"/>
                <a:satMod val="110000"/>
              </a:schemeClr>
            </a:gs>
            <a:gs pos="45000">
              <a:schemeClr val="accent2">
                <a:hueOff val="-4271745"/>
                <a:satOff val="12481"/>
                <a:lumOff val="-2353"/>
                <a:alphaOff val="0"/>
                <a:shade val="100000"/>
                <a:satMod val="118000"/>
              </a:schemeClr>
            </a:gs>
            <a:gs pos="55000">
              <a:schemeClr val="accent2">
                <a:hueOff val="-4271745"/>
                <a:satOff val="12481"/>
                <a:lumOff val="-2353"/>
                <a:alphaOff val="0"/>
                <a:shade val="100000"/>
                <a:satMod val="118000"/>
              </a:schemeClr>
            </a:gs>
            <a:gs pos="73000">
              <a:schemeClr val="accent2">
                <a:hueOff val="-4271745"/>
                <a:satOff val="12481"/>
                <a:lumOff val="-2353"/>
                <a:alphaOff val="0"/>
                <a:shade val="90000"/>
                <a:satMod val="110000"/>
              </a:schemeClr>
            </a:gs>
            <a:gs pos="100000">
              <a:schemeClr val="accent2">
                <a:hueOff val="-4271745"/>
                <a:satOff val="12481"/>
                <a:lumOff val="-235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-4271745"/>
              <a:satOff val="12481"/>
              <a:lumOff val="-2353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Blood</a:t>
          </a:r>
          <a:r>
            <a:rPr lang="en-US" sz="1400" b="1" kern="1200" baseline="0" dirty="0" smtClean="0"/>
            <a:t> transfusion </a:t>
          </a:r>
          <a:endParaRPr lang="en-US" sz="1400" b="1" kern="1200" dirty="0"/>
        </a:p>
      </dsp:txBody>
      <dsp:txXfrm>
        <a:off x="1966251" y="1613699"/>
        <a:ext cx="985069" cy="673994"/>
      </dsp:txXfrm>
    </dsp:sp>
    <dsp:sp modelId="{4BFF07D9-3205-304C-BC2F-6867EE1F12BB}">
      <dsp:nvSpPr>
        <dsp:cNvPr id="0" name=""/>
        <dsp:cNvSpPr/>
      </dsp:nvSpPr>
      <dsp:spPr>
        <a:xfrm>
          <a:off x="1370025" y="239786"/>
          <a:ext cx="2177521" cy="2177521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hueOff val="-8543491"/>
                <a:satOff val="24962"/>
                <a:lumOff val="-4706"/>
                <a:alphaOff val="0"/>
                <a:shade val="63000"/>
              </a:schemeClr>
            </a:gs>
            <a:gs pos="30000">
              <a:schemeClr val="accent2">
                <a:hueOff val="-8543491"/>
                <a:satOff val="24962"/>
                <a:lumOff val="-4706"/>
                <a:alphaOff val="0"/>
                <a:shade val="90000"/>
                <a:satMod val="110000"/>
              </a:schemeClr>
            </a:gs>
            <a:gs pos="45000">
              <a:schemeClr val="accent2">
                <a:hueOff val="-8543491"/>
                <a:satOff val="24962"/>
                <a:lumOff val="-4706"/>
                <a:alphaOff val="0"/>
                <a:shade val="100000"/>
                <a:satMod val="118000"/>
              </a:schemeClr>
            </a:gs>
            <a:gs pos="55000">
              <a:schemeClr val="accent2">
                <a:hueOff val="-8543491"/>
                <a:satOff val="24962"/>
                <a:lumOff val="-4706"/>
                <a:alphaOff val="0"/>
                <a:shade val="100000"/>
                <a:satMod val="118000"/>
              </a:schemeClr>
            </a:gs>
            <a:gs pos="73000">
              <a:schemeClr val="accent2">
                <a:hueOff val="-8543491"/>
                <a:satOff val="24962"/>
                <a:lumOff val="-4706"/>
                <a:alphaOff val="0"/>
                <a:shade val="90000"/>
                <a:satMod val="110000"/>
              </a:schemeClr>
            </a:gs>
            <a:gs pos="100000">
              <a:schemeClr val="accent2">
                <a:hueOff val="-8543491"/>
                <a:satOff val="24962"/>
                <a:lumOff val="-470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2">
              <a:hueOff val="-8543491"/>
              <a:satOff val="24962"/>
              <a:lumOff val="-4706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Blood product </a:t>
          </a:r>
          <a:endParaRPr lang="en-US" sz="1400" b="1" kern="1200" dirty="0"/>
        </a:p>
      </dsp:txBody>
      <dsp:txXfrm>
        <a:off x="1603331" y="667514"/>
        <a:ext cx="738802" cy="72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A95C3-525D-4F91-BA2A-BE8EDE06AC1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05093-C804-447C-A940-865EF0339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05093-C804-447C-A940-865EF03396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96B35E-2BA4-4A99-8158-DAF602D043D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29A69E-7D8F-4515-9605-0315ABD4F31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492" y="880921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PHYSIOLOGY PRACTICAL REVISION 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59305" y="1844824"/>
            <a:ext cx="6984776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C:\Users\user\AppData\Local\Microsoft\Windows\INetCache\IE\K75KFYI6\IMG_70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" y="332309"/>
            <a:ext cx="1097224" cy="109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01527" y="37170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Red : important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Green:  only found in males’ slides.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>
                <a:solidFill>
                  <a:srgbClr val="7030A0"/>
                </a:solidFill>
              </a:rPr>
              <a:t>: only found in females’ slides</a:t>
            </a:r>
            <a:r>
              <a:rPr lang="en-US" dirty="0">
                <a:solidFill>
                  <a:srgbClr val="933B95"/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Gray: notes.  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421" y="332656"/>
            <a:ext cx="1669355" cy="864096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5292080" y="3525108"/>
            <a:ext cx="3473696" cy="158417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Don’t forget to bring your calculator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599928" y="5109284"/>
            <a:ext cx="6858000" cy="5334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Ruba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 Ali </a:t>
            </a:r>
          </a:p>
          <a:p>
            <a:pPr algn="l"/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Dorrah</a:t>
            </a:r>
            <a:r>
              <a:rPr lang="en-US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bg2">
                    <a:lumMod val="75000"/>
                  </a:schemeClr>
                </a:solidFill>
              </a:rPr>
              <a:t>alhamdi</a:t>
            </a:r>
            <a:endParaRPr lang="en-US" sz="1600" b="1" dirty="0">
              <a:solidFill>
                <a:schemeClr val="bg2">
                  <a:lumMod val="75000"/>
                </a:schemeClr>
              </a:solidFill>
            </a:endParaRPr>
          </a:p>
          <a:p>
            <a:pPr algn="l"/>
            <a:endParaRPr lang="ar-SA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900531" y="1887686"/>
            <a:ext cx="7416824" cy="16802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exam is more likely to be short answers questions, no experiments will be performed.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• </a:t>
            </a:r>
            <a:r>
              <a:rPr lang="en-US" sz="1200" dirty="0">
                <a:solidFill>
                  <a:schemeClr val="tx1"/>
                </a:solidFill>
              </a:rPr>
              <a:t>you’re going to need them for simple calculations of red blood indices(MCV,MCH,MCHC), which are important to know different types of anemia. Remember their units.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Understanding blood groups is very important. • Remember the normal values and the related clinical conditions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identify </a:t>
            </a:r>
            <a:r>
              <a:rPr lang="en-US" sz="1200" dirty="0">
                <a:solidFill>
                  <a:schemeClr val="tx1"/>
                </a:solidFill>
              </a:rPr>
              <a:t>WBCs under the microscope, identify their function.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This revision is not sufficiently enough, you have to read the teamwork’s lectures or the handouts. </a:t>
            </a:r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6121" y="5109284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Qaiss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Almuhaideb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Lina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alwakeel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ar-S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5109284"/>
            <a:ext cx="31683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Nasser Abu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Dujeen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Hassan Al </a:t>
            </a:r>
            <a:r>
              <a:rPr lang="en-US" b="1" dirty="0" err="1">
                <a:solidFill>
                  <a:schemeClr val="bg2">
                    <a:lumMod val="75000"/>
                  </a:schemeClr>
                </a:solidFill>
              </a:rPr>
              <a:t>Shammari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7835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9520"/>
            <a:ext cx="8229600" cy="990600"/>
          </a:xfrm>
        </p:spPr>
        <p:txBody>
          <a:bodyPr/>
          <a:lstStyle/>
          <a:p>
            <a:r>
              <a:rPr lang="en-US" b="1" dirty="0"/>
              <a:t>Red Blood Indices </a:t>
            </a:r>
            <a:r>
              <a:rPr lang="en-US" sz="1600" b="1" dirty="0">
                <a:solidFill>
                  <a:srgbClr val="C00000"/>
                </a:solidFill>
              </a:rPr>
              <a:t>(</a:t>
            </a:r>
            <a:r>
              <a:rPr lang="en-US" sz="1800" b="1" dirty="0">
                <a:solidFill>
                  <a:srgbClr val="C00000"/>
                </a:solidFill>
              </a:rPr>
              <a:t>team work 435)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ar-S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Shape 476"/>
              <p:cNvGraphicFramePr/>
              <p:nvPr>
                <p:extLst>
                  <p:ext uri="{D42A27DB-BD31-4B8C-83A1-F6EECF244321}">
                    <p14:modId xmlns:p14="http://schemas.microsoft.com/office/powerpoint/2010/main" val="783103342"/>
                  </p:ext>
                </p:extLst>
              </p:nvPr>
            </p:nvGraphicFramePr>
            <p:xfrm>
              <a:off x="107504" y="1142999"/>
              <a:ext cx="8856984" cy="5461664"/>
            </p:xfrm>
            <a:graphic>
              <a:graphicData uri="http://schemas.openxmlformats.org/drawingml/2006/table">
                <a:tbl>
                  <a:tblPr firstRow="1" firstCol="1">
                    <a:tableStyleId>{85BE263C-DBD7-4A20-BB59-AAB30ACAA65A}</a:tableStyleId>
                  </a:tblPr>
                  <a:tblGrid>
                    <a:gridCol w="1390766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815907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689871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1347919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1244369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13085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Font typeface="Noto Symbol"/>
                            <a:buNone/>
                          </a:pPr>
                          <a:endParaRPr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Definition </a:t>
                          </a:r>
                          <a:endParaRPr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Tx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The calculation of Red Blood Indices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Higher than average 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Average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(normal value) 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Lower than average 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144490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Mean cell volume (MCV)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The average volume of red blood cell</a:t>
                          </a:r>
                          <a:r>
                            <a:rPr lang="en-US" sz="1600" baseline="0">
                              <a:sym typeface="Cambria"/>
                            </a:rPr>
                            <a:t> </a:t>
                          </a:r>
                          <a:r>
                            <a:rPr lang="en-US" sz="1200"/>
                            <a:t>measured in </a:t>
                          </a:r>
                          <a:r>
                            <a:rPr lang="en-US" sz="1200" err="1"/>
                            <a:t>femtoliters</a:t>
                          </a:r>
                          <a:r>
                            <a:rPr lang="en-US" sz="1200"/>
                            <a:t> (</a:t>
                          </a:r>
                          <a:r>
                            <a:rPr lang="en-US" sz="1200" err="1"/>
                            <a:t>fl</a:t>
                          </a:r>
                          <a:r>
                            <a:rPr lang="en-US" sz="1200"/>
                            <a:t>)</a:t>
                          </a:r>
                          <a:r>
                            <a:rPr lang="en-US" sz="1200" baseline="0"/>
                            <a:t> </a:t>
                          </a:r>
                          <a:endParaRPr lang="en-US" sz="1600">
                            <a:sym typeface="Cambria"/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endParaRPr lang="en-US" sz="1600" dirty="0" smtClean="0"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ym typeface="Cambria"/>
                            </a:rPr>
                            <a:t>MCV =</a:t>
                          </a:r>
                          <a:r>
                            <a:rPr lang="en-US" sz="1600" baseline="0" dirty="0">
                              <a:sym typeface="Cambria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i="1" smtClean="0">
                                      <a:latin typeface="Cambria Math"/>
                                      <a:sym typeface="Cambria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𝑷𝑪𝑽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×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𝑹𝑩𝑪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𝒄𝒐𝒖𝒏𝒕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sym typeface="Cambria"/>
                            </a:rPr>
                            <a:t> </a:t>
                          </a:r>
                          <a:endParaRPr lang="en-US" sz="1600" dirty="0" smtClean="0"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endParaRPr lang="en-US" sz="1600" dirty="0" smtClean="0">
                            <a:latin typeface="+mn-lt"/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endParaRPr lang="en-US" sz="1600" dirty="0" smtClean="0">
                            <a:latin typeface="+mn-lt"/>
                            <a:sym typeface="Cambria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0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PCV = </a:t>
                          </a:r>
                          <a:r>
                            <a:rPr lang="en-US" sz="1000" baseline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packed cell volume</a:t>
                          </a:r>
                          <a:endParaRPr lang="en-US" sz="100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RBC</a:t>
                          </a:r>
                          <a:r>
                            <a:rPr lang="en-US" sz="1400" baseline="0" dirty="0"/>
                            <a:t> </a:t>
                          </a:r>
                          <a:r>
                            <a:rPr lang="en-US" sz="1400" dirty="0"/>
                            <a:t>are large in size and they are called </a:t>
                          </a:r>
                          <a:r>
                            <a:rPr lang="en-US" sz="1600" dirty="0" err="1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</a:rPr>
                            <a:t>acrocytes</a:t>
                          </a: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+mn-lt"/>
                              <a:cs typeface="Aparajita" pitchFamily="34" charset="0"/>
                            </a:rPr>
                            <a:t>Cause : </a:t>
                          </a:r>
                          <a:r>
                            <a:rPr kumimoji="0" lang="en-US" sz="1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Vit</a:t>
                          </a: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 B12 or Folic deficiency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77-98 μm3  (</a:t>
                          </a:r>
                          <a:r>
                            <a:rPr lang="en-US" sz="1600" err="1">
                              <a:sym typeface="Cambria"/>
                            </a:rPr>
                            <a:t>fl</a:t>
                          </a:r>
                          <a:r>
                            <a:rPr lang="en-US" sz="1600">
                              <a:sym typeface="Cambria"/>
                            </a:rPr>
                            <a:t>)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RBC</a:t>
                          </a:r>
                          <a:r>
                            <a:rPr lang="en-US" sz="1200" baseline="0" dirty="0"/>
                            <a:t> </a:t>
                          </a:r>
                          <a:r>
                            <a:rPr lang="en-US" sz="1200" dirty="0"/>
                            <a:t>are small in size and they are called </a:t>
                          </a:r>
                          <a:r>
                            <a:rPr lang="en-US" sz="1400" dirty="0" err="1" smtClean="0">
                              <a:solidFill>
                                <a:srgbClr val="FF0000"/>
                              </a:solidFill>
                            </a:rPr>
                            <a:t>Microcytes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+mn-lt"/>
                            </a:rPr>
                            <a:t>Cause 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Iron deficiency 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126069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Mean cell hemoglobin (MCH)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ym typeface="Cambria"/>
                            </a:rPr>
                            <a:t>The average weight of Hb in red </a:t>
                          </a:r>
                          <a:r>
                            <a:rPr lang="en-US" sz="1600" dirty="0" smtClean="0">
                              <a:sym typeface="Cambria"/>
                            </a:rPr>
                            <a:t>blood cells</a:t>
                          </a:r>
                          <a:r>
                            <a:rPr lang="en-US" sz="1600" baseline="0" dirty="0" smtClean="0">
                              <a:sym typeface="Cambria"/>
                            </a:rPr>
                            <a:t> </a:t>
                          </a:r>
                          <a:r>
                            <a:rPr lang="en-US" sz="1200" dirty="0"/>
                            <a:t>cell measured in </a:t>
                          </a:r>
                          <a:r>
                            <a:rPr lang="en-US" sz="1200" dirty="0" err="1"/>
                            <a:t>picograms</a:t>
                          </a:r>
                          <a:r>
                            <a:rPr lang="en-US" sz="1200" dirty="0"/>
                            <a:t> (</a:t>
                          </a:r>
                          <a:r>
                            <a:rPr lang="en-US" sz="1200" dirty="0" err="1"/>
                            <a:t>pg</a:t>
                          </a:r>
                          <a:r>
                            <a:rPr lang="en-US" sz="1200" dirty="0"/>
                            <a:t>).  </a:t>
                          </a:r>
                          <a:endParaRPr lang="en-US" sz="1600" dirty="0">
                            <a:sym typeface="Cambria"/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endParaRPr lang="en-US" sz="1600" dirty="0" smtClean="0"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ym typeface="Cambria"/>
                            </a:rPr>
                            <a:t>MCH </a:t>
                          </a:r>
                          <a:r>
                            <a:rPr lang="en-US" sz="1600" dirty="0">
                              <a:sym typeface="Cambria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i="1" smtClean="0">
                                      <a:latin typeface="Cambria Math"/>
                                      <a:sym typeface="Cambria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𝑯𝒃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×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𝟏𝟎</m:t>
                                  </m:r>
                                </m:num>
                                <m:den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𝑹𝑩𝑪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𝒄𝒐𝒖𝒏𝒕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dirty="0">
                              <a:sym typeface="Cambria"/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 dirty="0" smtClean="0">
                            <a:latin typeface="+mn-lt"/>
                            <a:sym typeface="Cambria"/>
                          </a:endParaRPr>
                        </a:p>
                        <a:p>
                          <a:pPr marL="0" marR="0" lvl="0" indent="0" algn="l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100" dirty="0" err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Hb</a:t>
                          </a:r>
                          <a:r>
                            <a:rPr lang="en-US" sz="11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 = </a:t>
                          </a:r>
                          <a:r>
                            <a:rPr lang="en-US" sz="1100" baseline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hemoglobin concentration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RBCs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are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</a:rPr>
                            <a:t>Hyperchromic</a:t>
                          </a:r>
                          <a:r>
                            <a:rPr lang="en-US" sz="1600" dirty="0" smtClean="0"/>
                            <a:t> 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27-32 </a:t>
                          </a:r>
                          <a:r>
                            <a:rPr lang="en-US" sz="1600" dirty="0" err="1">
                              <a:sym typeface="Cambria"/>
                            </a:rPr>
                            <a:t>pg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</a:rPr>
                            <a:t>RBCs Are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Hypochromic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1183944">
                    <a:tc>
                      <a:txBody>
                        <a:bodyPr/>
                        <a:lstStyle/>
                        <a:p>
                          <a:pPr marL="10694" marR="0" lvl="0" indent="0" algn="ctr" rtl="0">
                            <a:lnSpc>
                              <a:spcPct val="70000"/>
                            </a:lnSpc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100000"/>
                            <a:buFont typeface="Noto Symbol"/>
                            <a:buNone/>
                          </a:pPr>
                          <a:endParaRPr lang="en-US" sz="1600" dirty="0">
                            <a:sym typeface="Cambria"/>
                          </a:endParaRPr>
                        </a:p>
                        <a:p>
                          <a:pPr marL="10694" marR="0" lvl="0" indent="0" algn="ctr" rtl="0">
                            <a:lnSpc>
                              <a:spcPct val="70000"/>
                            </a:lnSpc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100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Mean cell Hb concentration (MCHC)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ym typeface="Cambria"/>
                            </a:rPr>
                            <a:t>Concentration of Hb (hemoglobin</a:t>
                          </a:r>
                          <a:r>
                            <a:rPr lang="en-US" sz="1600" baseline="0" dirty="0">
                              <a:sym typeface="Cambria"/>
                            </a:rPr>
                            <a:t>)</a:t>
                          </a:r>
                          <a:r>
                            <a:rPr lang="en-US" sz="1600" dirty="0">
                              <a:sym typeface="Cambria"/>
                            </a:rPr>
                            <a:t> per 100 ml of RBC</a:t>
                          </a:r>
                          <a:r>
                            <a:rPr lang="en-US" sz="1600" baseline="0" dirty="0">
                              <a:sym typeface="Cambria"/>
                            </a:rPr>
                            <a:t> </a:t>
                          </a:r>
                          <a:r>
                            <a:rPr lang="en-US" sz="1200" dirty="0"/>
                            <a:t>measured in grams/deciliters (g/dl). </a:t>
                          </a:r>
                          <a:endParaRPr lang="en-US" sz="1200" dirty="0"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endParaRPr lang="en-US" sz="1600" dirty="0" smtClean="0"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ym typeface="Cambria"/>
                            </a:rPr>
                            <a:t>MCHC </a:t>
                          </a:r>
                          <a:r>
                            <a:rPr lang="en-US" sz="1600" dirty="0">
                              <a:sym typeface="Cambria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600" i="1" smtClean="0">
                                      <a:latin typeface="Cambria Math"/>
                                      <a:sym typeface="Cambria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𝑯𝒃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 ×</m:t>
                                  </m:r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𝟏𝟎𝟎</m:t>
                                  </m:r>
                                </m:num>
                                <m:den>
                                  <m:r>
                                    <a:rPr lang="en-US" sz="1600" smtClean="0">
                                      <a:latin typeface="Cambria Math" panose="02040503050406030204" pitchFamily="18" charset="0"/>
                                      <a:sym typeface="Cambria"/>
                                    </a:rPr>
                                    <m:t>𝑷𝑪𝑽</m:t>
                                  </m:r>
                                </m:den>
                              </m:f>
                            </m:oMath>
                          </a14:m>
                          <a:endParaRPr lang="en-US" sz="1600" dirty="0" smtClean="0">
                            <a:sym typeface="Cambria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ym typeface="Cambria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PCV = </a:t>
                          </a:r>
                          <a:r>
                            <a:rPr lang="en-US" sz="1100" baseline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packed cell volume</a:t>
                          </a:r>
                          <a:endParaRPr lang="en-US" sz="1100" dirty="0" smtClean="0">
                            <a:latin typeface="+mn-lt"/>
                            <a:sym typeface="Cambria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100" dirty="0" err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Hb</a:t>
                          </a:r>
                          <a:r>
                            <a:rPr lang="en-US" sz="11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=</a:t>
                          </a:r>
                          <a:r>
                            <a:rPr lang="en-US" sz="1100" baseline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+mn-lt"/>
                              <a:sym typeface="Cambria"/>
                            </a:rPr>
                            <a:t>hemoglobin concentration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 smtClean="0">
                              <a:latin typeface="+mn-lt"/>
                              <a:sym typeface="Cambria"/>
                            </a:rPr>
                            <a:t>-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30-36 g/dl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solidFill>
                                <a:srgbClr val="FF0000"/>
                              </a:solidFill>
                            </a:rPr>
                            <a:t>Iron deficiency Anemia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Shape 476"/>
              <p:cNvGraphicFramePr/>
              <p:nvPr>
                <p:extLst>
                  <p:ext uri="{D42A27DB-BD31-4B8C-83A1-F6EECF244321}">
                    <p14:modId xmlns:p14="http://schemas.microsoft.com/office/powerpoint/2010/main" val="783103342"/>
                  </p:ext>
                </p:extLst>
              </p:nvPr>
            </p:nvGraphicFramePr>
            <p:xfrm>
              <a:off x="107504" y="1142999"/>
              <a:ext cx="8856984" cy="5461664"/>
            </p:xfrm>
            <a:graphic>
              <a:graphicData uri="http://schemas.openxmlformats.org/drawingml/2006/table">
                <a:tbl>
                  <a:tblPr firstRow="1" firstCol="1">
                    <a:tableStyleId>{85BE263C-DBD7-4A20-BB59-AAB30ACAA65A}</a:tableStyleId>
                  </a:tblPr>
                  <a:tblGrid>
                    <a:gridCol w="1390766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8159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68987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13479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  <a:gridCol w="124436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5"/>
                        </a:ext>
                      </a:extLst>
                    </a:gridCol>
                  </a:tblGrid>
                  <a:tr h="13085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Font typeface="Noto Symbol"/>
                            <a:buNone/>
                          </a:pPr>
                          <a:endParaRPr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Definition </a:t>
                          </a:r>
                          <a:endParaRPr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Tx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The calculation of Red Blood Indices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Higher than average 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Average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(normal value) 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Lower than average 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44490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Mean cell volume (MCV)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The average volume of red blood cell</a:t>
                          </a:r>
                          <a:r>
                            <a:rPr lang="en-US" sz="1600" baseline="0">
                              <a:sym typeface="Cambria"/>
                            </a:rPr>
                            <a:t> </a:t>
                          </a:r>
                          <a:r>
                            <a:rPr lang="en-US" sz="1200"/>
                            <a:t>measured in </a:t>
                          </a:r>
                          <a:r>
                            <a:rPr lang="en-US" sz="1200" err="1"/>
                            <a:t>femtoliters</a:t>
                          </a:r>
                          <a:r>
                            <a:rPr lang="en-US" sz="1200"/>
                            <a:t> (</a:t>
                          </a:r>
                          <a:r>
                            <a:rPr lang="en-US" sz="1200" err="1"/>
                            <a:t>fl</a:t>
                          </a:r>
                          <a:r>
                            <a:rPr lang="en-US" sz="1200"/>
                            <a:t>)</a:t>
                          </a:r>
                          <a:r>
                            <a:rPr lang="en-US" sz="1200" baseline="0"/>
                            <a:t> </a:t>
                          </a:r>
                          <a:endParaRPr lang="en-US" sz="1600">
                            <a:sym typeface="Cambria"/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0253" t="-91561" r="-234657" b="-190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RBC</a:t>
                          </a:r>
                          <a:r>
                            <a:rPr lang="en-US" sz="1400" baseline="0" dirty="0"/>
                            <a:t> </a:t>
                          </a:r>
                          <a:r>
                            <a:rPr lang="en-US" sz="1400" dirty="0"/>
                            <a:t>are large in size and they are called </a:t>
                          </a:r>
                          <a:r>
                            <a:rPr lang="en-US" sz="1600" dirty="0" err="1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</a:rPr>
                            <a:t>acrocytes</a:t>
                          </a: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+mn-lt"/>
                              <a:cs typeface="Aparajita" pitchFamily="34" charset="0"/>
                            </a:rPr>
                            <a:t>Cause : </a:t>
                          </a:r>
                          <a:r>
                            <a:rPr kumimoji="0" lang="en-US" sz="12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Vit</a:t>
                          </a:r>
                          <a:r>
                            <a:rPr kumimoji="0" lang="en-US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 B12 or Folic deficiency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77-98 μm3  (</a:t>
                          </a:r>
                          <a:r>
                            <a:rPr lang="en-US" sz="1600" err="1">
                              <a:sym typeface="Cambria"/>
                            </a:rPr>
                            <a:t>fl</a:t>
                          </a:r>
                          <a:r>
                            <a:rPr lang="en-US" sz="1600">
                              <a:sym typeface="Cambria"/>
                            </a:rPr>
                            <a:t>)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200" dirty="0"/>
                            <a:t>RBC</a:t>
                          </a:r>
                          <a:r>
                            <a:rPr lang="en-US" sz="1200" baseline="0" dirty="0"/>
                            <a:t> </a:t>
                          </a:r>
                          <a:r>
                            <a:rPr lang="en-US" sz="1200" dirty="0"/>
                            <a:t>are small in size and they are called </a:t>
                          </a:r>
                          <a:r>
                            <a:rPr lang="en-US" sz="1400" dirty="0" err="1" smtClean="0">
                              <a:solidFill>
                                <a:srgbClr val="FF0000"/>
                              </a:solidFill>
                            </a:rPr>
                            <a:t>Microcytes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+mn-lt"/>
                            </a:rPr>
                            <a:t>Cause : </a:t>
                          </a:r>
                          <a:r>
                            <a:rPr kumimoji="0" lang="en-US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itchFamily="18" charset="0"/>
                              <a:ea typeface="Cambria Math" pitchFamily="18" charset="0"/>
                            </a:rPr>
                            <a:t>Iron deficiency </a:t>
                          </a: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127026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>
                              <a:sym typeface="Cambria"/>
                            </a:rPr>
                            <a:t>Mean cell hemoglobin (MCH)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ym typeface="Cambria"/>
                            </a:rPr>
                            <a:t>The average weight of Hb in red </a:t>
                          </a:r>
                          <a:r>
                            <a:rPr lang="en-US" sz="1600" dirty="0" smtClean="0">
                              <a:sym typeface="Cambria"/>
                            </a:rPr>
                            <a:t>blood cells</a:t>
                          </a:r>
                          <a:r>
                            <a:rPr lang="en-US" sz="1600" baseline="0" dirty="0" smtClean="0">
                              <a:sym typeface="Cambria"/>
                            </a:rPr>
                            <a:t> </a:t>
                          </a:r>
                          <a:r>
                            <a:rPr lang="en-US" sz="1200" dirty="0"/>
                            <a:t>cell measured in </a:t>
                          </a:r>
                          <a:r>
                            <a:rPr lang="en-US" sz="1200" dirty="0" err="1"/>
                            <a:t>picograms</a:t>
                          </a:r>
                          <a:r>
                            <a:rPr lang="en-US" sz="1200" dirty="0"/>
                            <a:t> (</a:t>
                          </a:r>
                          <a:r>
                            <a:rPr lang="en-US" sz="1200" dirty="0" err="1"/>
                            <a:t>pg</a:t>
                          </a:r>
                          <a:r>
                            <a:rPr lang="en-US" sz="1200" dirty="0"/>
                            <a:t>).  </a:t>
                          </a:r>
                          <a:endParaRPr lang="en-US" sz="1600" dirty="0">
                            <a:sym typeface="Cambria"/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0253" t="-218269" r="-234657" b="-116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RBCs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are</a:t>
                          </a:r>
                          <a:endParaRPr lang="en-US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</a:rPr>
                            <a:t>Hyperchromic</a:t>
                          </a:r>
                          <a:r>
                            <a:rPr lang="en-US" sz="1600" dirty="0" smtClean="0"/>
                            <a:t> 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27-32 </a:t>
                          </a:r>
                          <a:r>
                            <a:rPr lang="en-US" sz="1600" dirty="0" err="1">
                              <a:sym typeface="Cambria"/>
                            </a:rPr>
                            <a:t>pg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</a:rPr>
                            <a:t>RBCs Are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Hypochromic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1437904">
                    <a:tc>
                      <a:txBody>
                        <a:bodyPr/>
                        <a:lstStyle/>
                        <a:p>
                          <a:pPr marL="10694" marR="0" lvl="0" indent="0" algn="ctr" rtl="0">
                            <a:lnSpc>
                              <a:spcPct val="70000"/>
                            </a:lnSpc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100000"/>
                            <a:buFont typeface="Noto Symbol"/>
                            <a:buNone/>
                          </a:pPr>
                          <a:endParaRPr lang="en-US" sz="1600" dirty="0">
                            <a:sym typeface="Cambria"/>
                          </a:endParaRPr>
                        </a:p>
                        <a:p>
                          <a:pPr marL="10694" marR="0" lvl="0" indent="0" algn="ctr" rtl="0">
                            <a:lnSpc>
                              <a:spcPct val="70000"/>
                            </a:lnSpc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100000"/>
                            <a:buFont typeface="Noto Symbol"/>
                            <a:buNone/>
                          </a:pPr>
                          <a:r>
                            <a:rPr lang="en-US" sz="1600" dirty="0">
                              <a:sym typeface="Cambria"/>
                            </a:rPr>
                            <a:t>Mean cell Hb concentration (MCHC)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ym typeface="Cambria"/>
                            </a:rPr>
                            <a:t>Concentration of Hb (hemoglobin</a:t>
                          </a:r>
                          <a:r>
                            <a:rPr lang="en-US" sz="1600" baseline="0" dirty="0">
                              <a:sym typeface="Cambria"/>
                            </a:rPr>
                            <a:t>)</a:t>
                          </a:r>
                          <a:r>
                            <a:rPr lang="en-US" sz="1600" dirty="0">
                              <a:sym typeface="Cambria"/>
                            </a:rPr>
                            <a:t> per 100 ml of RBC</a:t>
                          </a:r>
                          <a:r>
                            <a:rPr lang="en-US" sz="1600" baseline="0" dirty="0">
                              <a:sym typeface="Cambria"/>
                            </a:rPr>
                            <a:t> </a:t>
                          </a:r>
                          <a:r>
                            <a:rPr lang="en-US" sz="1200" dirty="0"/>
                            <a:t>measured in grams/deciliters (g/dl). </a:t>
                          </a:r>
                          <a:endParaRPr lang="en-US" sz="1200" dirty="0"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0253" t="-280508" r="-234657" b="-2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 dirty="0" smtClean="0">
                              <a:latin typeface="+mn-lt"/>
                              <a:sym typeface="Cambria"/>
                            </a:rPr>
                            <a:t>-</a:t>
                          </a:r>
                          <a:endParaRPr lang="en-US" sz="1600" dirty="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</a:pPr>
                          <a:r>
                            <a:rPr lang="en-US" sz="1600">
                              <a:sym typeface="Cambria"/>
                            </a:rPr>
                            <a:t>30-36 g/dl</a:t>
                          </a:r>
                          <a:endParaRPr lang="en-US" sz="1600">
                            <a:latin typeface="+mn-lt"/>
                            <a:sym typeface="Cambria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hlink"/>
                            </a:buClr>
                            <a:buSzPct val="25000"/>
                            <a:buFont typeface="Noto Symbol"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solidFill>
                                <a:srgbClr val="FF0000"/>
                              </a:solidFill>
                            </a:rPr>
                            <a:t>Iron deficiency Anemia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a:txBody>
                      <a:tcPr marL="91450" marR="91450" marT="45725" marB="45725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6407696" y="89520"/>
            <a:ext cx="2556792" cy="89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In males slides: </a:t>
            </a:r>
          </a:p>
          <a:p>
            <a:pPr algn="ctr"/>
            <a:r>
              <a:rPr lang="en-US" sz="1600" dirty="0" smtClean="0"/>
              <a:t>MCV is from 78-98 </a:t>
            </a:r>
            <a:r>
              <a:rPr lang="en-US" sz="1600" dirty="0" err="1" smtClean="0"/>
              <a:t>fl</a:t>
            </a:r>
            <a:endParaRPr lang="en-US" sz="1600" dirty="0" smtClean="0"/>
          </a:p>
          <a:p>
            <a:pPr algn="ctr"/>
            <a:r>
              <a:rPr lang="en-US" sz="1600" dirty="0" smtClean="0"/>
              <a:t>MCHC is from 32-36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89520"/>
            <a:ext cx="504056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 smtClean="0">
                <a:solidFill>
                  <a:schemeClr val="bg1">
                    <a:lumMod val="50000"/>
                  </a:schemeClr>
                </a:solidFill>
              </a:rPr>
              <a:t>من كلام الدكاترة ان شاء الله بتجي معادلة تحلوها وتقارنوها مع النتائج الطبيعية وتحددوا نوع الانيميا</a:t>
            </a:r>
            <a:endParaRPr lang="ar-SA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89323" y="332656"/>
            <a:ext cx="8136904" cy="252028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en-AU" b="1" dirty="0" smtClean="0">
                <a:solidFill>
                  <a:srgbClr val="C00000"/>
                </a:solidFill>
              </a:rPr>
              <a:t>Ex</a:t>
            </a:r>
            <a:r>
              <a:rPr lang="en-US" b="1" dirty="0" smtClean="0">
                <a:solidFill>
                  <a:srgbClr val="C00000"/>
                </a:solidFill>
              </a:rPr>
              <a:t>am</a:t>
            </a:r>
            <a:r>
              <a:rPr lang="en-AU" b="1" dirty="0" err="1" smtClean="0">
                <a:solidFill>
                  <a:srgbClr val="C00000"/>
                </a:solidFill>
              </a:rPr>
              <a:t>ple</a:t>
            </a:r>
            <a:r>
              <a:rPr lang="en-AU" b="1" dirty="0" smtClean="0">
                <a:solidFill>
                  <a:srgbClr val="C00000"/>
                </a:solidFill>
              </a:rPr>
              <a:t> :</a:t>
            </a:r>
            <a:r>
              <a:rPr lang="en-AU" b="1" dirty="0" smtClean="0">
                <a:solidFill>
                  <a:schemeClr val="tx1"/>
                </a:solidFill>
              </a:rPr>
              <a:t> </a:t>
            </a:r>
            <a:r>
              <a:rPr lang="en-AU" b="1" dirty="0">
                <a:solidFill>
                  <a:schemeClr val="tx1"/>
                </a:solidFill>
              </a:rPr>
              <a:t>An examination of the blood of 2 adult males (A and B) provided the following data:</a:t>
            </a:r>
            <a:endParaRPr lang="en-AU" b="1" dirty="0"/>
          </a:p>
          <a:p>
            <a:pPr lvl="0" algn="ctr"/>
            <a:endParaRPr lang="en-AU" b="1" dirty="0"/>
          </a:p>
          <a:p>
            <a:pPr lvl="0" algn="ctr"/>
            <a:endParaRPr lang="en-AU" b="1" dirty="0"/>
          </a:p>
          <a:p>
            <a:pPr lvl="0" algn="ctr"/>
            <a:endParaRPr lang="en-AU" b="1" dirty="0"/>
          </a:p>
          <a:p>
            <a:pPr lvl="0" algn="ctr"/>
            <a:endParaRPr lang="en-AU" b="1" dirty="0"/>
          </a:p>
          <a:p>
            <a:pPr lvl="0" algn="ctr"/>
            <a:endParaRPr lang="en-AU" b="1" dirty="0"/>
          </a:p>
          <a:p>
            <a:pPr lvl="0" algn="ctr"/>
            <a:endParaRPr lang="en-US" dirty="0"/>
          </a:p>
          <a:p>
            <a:pPr algn="ctr"/>
            <a:endParaRPr lang="ar-S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6894"/>
              </p:ext>
            </p:extLst>
          </p:nvPr>
        </p:nvGraphicFramePr>
        <p:xfrm>
          <a:off x="1115616" y="1052736"/>
          <a:ext cx="6684404" cy="15849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514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6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4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b="1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“B”</a:t>
                      </a:r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b="1" u="sng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“A”</a:t>
                      </a:r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 X 10</a:t>
                      </a:r>
                      <a:r>
                        <a:rPr kumimoji="0" lang="en-AU" sz="1400" kern="1200" baseline="300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mm</a:t>
                      </a:r>
                      <a:r>
                        <a:rPr kumimoji="0" lang="en-AU" sz="1400" kern="1200" baseline="300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 X 10</a:t>
                      </a:r>
                      <a:r>
                        <a:rPr kumimoji="0" lang="en-AU" sz="1400" kern="1200" baseline="300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mm</a:t>
                      </a:r>
                      <a:r>
                        <a:rPr kumimoji="0" lang="en-AU" sz="1400" kern="1200" baseline="300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RBC COUNT</a:t>
                      </a:r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g/dl</a:t>
                      </a:r>
                      <a:endParaRPr kumimoji="0"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 g/dl</a:t>
                      </a:r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b="1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</a:t>
                      </a:r>
                      <a:r>
                        <a:rPr kumimoji="0" lang="en-A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Concentration</a:t>
                      </a:r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ar-SA" sz="11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A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Packed Cell Volume</a:t>
                      </a:r>
                      <a:endParaRPr lang="ar-SA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20268" y="2996952"/>
            <a:ext cx="8105959" cy="1512168"/>
          </a:xfrm>
          <a:prstGeom prst="round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en-AU" sz="1600" b="1">
                <a:solidFill>
                  <a:srgbClr val="C00000"/>
                </a:solidFill>
              </a:rPr>
              <a:t>A) </a:t>
            </a:r>
            <a:r>
              <a:rPr lang="en-AU" sz="1600" b="1"/>
              <a:t>Calculate MCV, MCH and MCHC for each of these subjects</a:t>
            </a:r>
            <a:r>
              <a:rPr lang="en-AU" sz="1400" b="1"/>
              <a:t>.</a:t>
            </a:r>
          </a:p>
          <a:p>
            <a:pPr lvl="0" algn="ctr"/>
            <a:endParaRPr lang="en-AU" sz="1400" b="1"/>
          </a:p>
          <a:p>
            <a:pPr lvl="0" algn="ctr"/>
            <a:endParaRPr lang="en-AU" sz="1400" b="1"/>
          </a:p>
          <a:p>
            <a:pPr lvl="0" algn="ctr"/>
            <a:endParaRPr lang="en-US" sz="1400" b="1"/>
          </a:p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694"/>
              </p:ext>
            </p:extLst>
          </p:nvPr>
        </p:nvGraphicFramePr>
        <p:xfrm>
          <a:off x="3203848" y="3501008"/>
          <a:ext cx="5141018" cy="87630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570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07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6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SUBJECT “A”</a:t>
                      </a:r>
                      <a:endParaRPr lang="en-US" sz="12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SUBJECT “B”</a:t>
                      </a:r>
                      <a:endParaRPr lang="en-US" sz="12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>
                          <a:effectLst/>
                        </a:rPr>
                        <a:t>MCV = 25 x 10 /3.6 = 69.4 </a:t>
                      </a:r>
                      <a:r>
                        <a:rPr lang="en-AU" sz="1200" b="0" err="1">
                          <a:effectLst/>
                        </a:rPr>
                        <a:t>fl</a:t>
                      </a:r>
                      <a:endParaRPr lang="en-US" sz="1100" b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>
                          <a:effectLst/>
                        </a:rPr>
                        <a:t>MCH = 7.2 x 10 / 3.6 = 20 </a:t>
                      </a:r>
                      <a:r>
                        <a:rPr lang="en-AU" sz="1200" b="0" err="1">
                          <a:effectLst/>
                        </a:rPr>
                        <a:t>pg</a:t>
                      </a:r>
                      <a:endParaRPr lang="en-US" sz="1100" b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>
                          <a:effectLst/>
                        </a:rPr>
                        <a:t>MCHC = 7.2 x 100 / 25 = 28.8 g/dl</a:t>
                      </a:r>
                      <a:endParaRPr lang="en-US" sz="1100" b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MCV = 25 x 10 /2.5 = 100 </a:t>
                      </a:r>
                      <a:r>
                        <a:rPr lang="en-AU" sz="1200" err="1">
                          <a:effectLst/>
                        </a:rPr>
                        <a:t>fl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MCH = 8 x 10 / 2.5 = 32 </a:t>
                      </a:r>
                      <a:r>
                        <a:rPr lang="en-AU" sz="1200" err="1">
                          <a:effectLst/>
                        </a:rPr>
                        <a:t>pg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MCHC = 8 x 100 / 25 = 32 g/dl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26650" y="4653136"/>
            <a:ext cx="8105959" cy="1584176"/>
          </a:xfrm>
          <a:prstGeom prst="round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AU" sz="1600" b="1">
                <a:solidFill>
                  <a:srgbClr val="C00000"/>
                </a:solidFill>
              </a:rPr>
              <a:t>B)  </a:t>
            </a:r>
            <a:r>
              <a:rPr lang="en-AU" sz="1600" b="1"/>
              <a:t>What are the abnormalities encountered in these men. What are the possible causes of these abnormalities?.</a:t>
            </a:r>
          </a:p>
          <a:p>
            <a:endParaRPr lang="en-AU" sz="1400" b="1"/>
          </a:p>
          <a:p>
            <a:r>
              <a:rPr lang="en-AU" sz="1400">
                <a:solidFill>
                  <a:srgbClr val="C00000"/>
                </a:solidFill>
              </a:rPr>
              <a:t>Subject “A”</a:t>
            </a:r>
            <a:r>
              <a:rPr lang="en-AU" sz="1400"/>
              <a:t>	</a:t>
            </a:r>
            <a:r>
              <a:rPr lang="en-AU" sz="1400">
                <a:sym typeface="Wingdings"/>
              </a:rPr>
              <a:t> </a:t>
            </a:r>
            <a:r>
              <a:rPr lang="en-AU" sz="1400"/>
              <a:t>Microcytic hypochromic anaemia (Iron deficiency anaemia)</a:t>
            </a:r>
            <a:endParaRPr lang="en-US" sz="1400"/>
          </a:p>
          <a:p>
            <a:r>
              <a:rPr lang="en-AU" sz="1400">
                <a:solidFill>
                  <a:srgbClr val="C00000"/>
                </a:solidFill>
              </a:rPr>
              <a:t>Subject “B”</a:t>
            </a:r>
            <a:r>
              <a:rPr lang="en-AU" sz="1400"/>
              <a:t> </a:t>
            </a:r>
            <a:r>
              <a:rPr lang="en-AU" sz="1400">
                <a:sym typeface="Wingdings"/>
              </a:rPr>
              <a:t> </a:t>
            </a:r>
            <a:r>
              <a:rPr lang="en-AU" sz="1400"/>
              <a:t>Macrocytic normochromic anaemia (Megaloblastic anaemia or Pernicious anaemia)</a:t>
            </a:r>
            <a:endParaRPr lang="en-US" sz="1400" b="1"/>
          </a:p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5580112" y="5877272"/>
            <a:ext cx="3473696" cy="878935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Don’t forget to bring your calculator</a:t>
            </a:r>
            <a:endParaRPr lang="ar-SA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990600"/>
          </a:xfrm>
        </p:spPr>
        <p:txBody>
          <a:bodyPr/>
          <a:lstStyle/>
          <a:p>
            <a:r>
              <a:rPr lang="en-US" b="1" dirty="0" smtClean="0"/>
              <a:t>Normal value + Clinical applications: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4938896"/>
              </p:ext>
            </p:extLst>
          </p:nvPr>
        </p:nvGraphicFramePr>
        <p:xfrm>
          <a:off x="433370" y="757617"/>
          <a:ext cx="8291265" cy="5645747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809726"/>
                <a:gridCol w="3234012"/>
                <a:gridCol w="1247527"/>
              </a:tblGrid>
              <a:tr h="271229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Low number 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High number</a:t>
                      </a:r>
                      <a:endParaRPr lang="ar-SA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/>
                    </a:p>
                  </a:txBody>
                  <a:tcPr/>
                </a:tc>
              </a:tr>
              <a:tr h="1567373"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smtClean="0"/>
                        <a:t>Blood loss : due</a:t>
                      </a:r>
                      <a:r>
                        <a:rPr lang="en-US" sz="1200" baseline="0" dirty="0" smtClean="0"/>
                        <a:t> to :</a:t>
                      </a:r>
                      <a:endParaRPr lang="en-US" sz="1200" dirty="0" smtClean="0"/>
                    </a:p>
                    <a:p>
                      <a:pPr marL="457200" lvl="1" indent="0">
                        <a:buFont typeface="+mj-lt"/>
                        <a:buNone/>
                      </a:pPr>
                      <a:r>
                        <a:rPr lang="en-US" sz="1200" dirty="0" smtClean="0"/>
                        <a:t>Anemia </a:t>
                      </a:r>
                      <a:r>
                        <a:rPr lang="en-US" sz="1200" dirty="0" smtClean="0"/>
                        <a:t>or Hemorrhage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smtClean="0"/>
                        <a:t>Bone marrow failure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exp</a:t>
                      </a:r>
                      <a:r>
                        <a:rPr lang="en-US" sz="1200" dirty="0" smtClean="0"/>
                        <a:t>: </a:t>
                      </a:r>
                      <a:r>
                        <a:rPr lang="en-US" sz="1200" dirty="0" smtClean="0"/>
                        <a:t>from radiation, toxin, fibrosis, tumor).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smtClean="0"/>
                        <a:t>Erythropoietin deficiency (secondary to renal disease).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smtClean="0"/>
                        <a:t>Hemolysis (RBC destruction).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200" dirty="0" smtClean="0"/>
                        <a:t>ANAEMIA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AU" sz="1200" dirty="0" smtClean="0"/>
                        <a:t>Reduced ability of blood to carry Oxygen due to either decreased red blood cell count and/or haemoglobin concentration.</a:t>
                      </a:r>
                      <a:endParaRPr lang="ar-SA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altLang="en-US" sz="1200" dirty="0" smtClean="0"/>
                        <a:t>Low oxygen tension in the blood</a:t>
                      </a:r>
                      <a:r>
                        <a:rPr lang="en-US" altLang="en-US" sz="1100" dirty="0" smtClean="0"/>
                        <a:t>:</a:t>
                      </a:r>
                      <a:r>
                        <a:rPr lang="en-US" altLang="en-US" sz="1100" dirty="0" smtClean="0">
                          <a:sym typeface="Wingdings" panose="05000000000000000000" pitchFamily="2" charset="2"/>
                        </a:rPr>
                        <a:t>(hypoxia)</a:t>
                      </a:r>
                      <a:endParaRPr lang="en-US" altLang="en-US" sz="1100" dirty="0" smtClean="0"/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 smtClean="0"/>
                        <a:t>Congenital heart disease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 err="1" smtClean="0"/>
                        <a:t>Cor</a:t>
                      </a:r>
                      <a:r>
                        <a:rPr lang="en-US" altLang="en-US" sz="1200" dirty="0" smtClean="0"/>
                        <a:t> </a:t>
                      </a:r>
                      <a:r>
                        <a:rPr lang="en-US" altLang="en-US" sz="1200" dirty="0" err="1" smtClean="0"/>
                        <a:t>pulmonale</a:t>
                      </a:r>
                      <a:endParaRPr lang="en-US" altLang="en-US" sz="1200" dirty="0" smtClean="0"/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200" dirty="0" smtClean="0"/>
                        <a:t>Pulmonary fibrosis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altLang="en-US" sz="1200" dirty="0" smtClean="0"/>
                        <a:t>Dehydration (as </a:t>
                      </a:r>
                      <a:r>
                        <a:rPr lang="en-US" altLang="en-US" sz="1200" dirty="0" smtClean="0"/>
                        <a:t>: </a:t>
                      </a:r>
                      <a:r>
                        <a:rPr lang="en-US" altLang="en-US" sz="1200" dirty="0" smtClean="0"/>
                        <a:t>severe </a:t>
                      </a:r>
                      <a:r>
                        <a:rPr lang="en-US" altLang="en-US" sz="1200" dirty="0" smtClean="0"/>
                        <a:t>diarrhea).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en-US" altLang="en-US" sz="1200" dirty="0" smtClean="0"/>
                        <a:t>Renal (kidney) disease with high erythropoietin production.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AU" sz="1200" dirty="0" smtClean="0"/>
                        <a:t>POLYCYTHEMIA</a:t>
                      </a:r>
                      <a:r>
                        <a:rPr lang="en-AU" sz="800" dirty="0" smtClean="0"/>
                        <a:t>:</a:t>
                      </a:r>
                      <a:r>
                        <a:rPr lang="en-US" sz="1200" baseline="0" dirty="0" smtClean="0"/>
                        <a:t> increase in RBCs no</a:t>
                      </a:r>
                      <a:endParaRPr lang="ar-SA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RBCs</a:t>
                      </a:r>
                    </a:p>
                    <a:p>
                      <a:pPr rtl="1"/>
                      <a:r>
                        <a:rPr lang="en-US" sz="1200" dirty="0" smtClean="0"/>
                        <a:t>Normal value :</a:t>
                      </a:r>
                    </a:p>
                    <a:p>
                      <a:pPr algn="ctr" rtl="1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4.7-5.6x</a:t>
                      </a:r>
                    </a:p>
                    <a:p>
                      <a:pPr algn="ctr" rtl="1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10^6/</a:t>
                      </a:r>
                      <a:r>
                        <a:rPr kumimoji="0" lang="el-GR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μ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l</a:t>
                      </a:r>
                      <a:endParaRPr kumimoji="0" lang="en-US" sz="18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60904">
                <a:tc>
                  <a:txBody>
                    <a:bodyPr/>
                    <a:lstStyle/>
                    <a:p>
                      <a:pPr rtl="1"/>
                      <a:r>
                        <a:rPr lang="en-US" sz="1200" u="sng" dirty="0" smtClean="0"/>
                        <a:t> called : Leukopenia may indicate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Bone marrow failure </a:t>
                      </a:r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exp</a:t>
                      </a:r>
                      <a:r>
                        <a:rPr lang="en-US" sz="1200" dirty="0" smtClean="0"/>
                        <a:t>: </a:t>
                      </a:r>
                      <a:r>
                        <a:rPr lang="en-US" sz="1200" dirty="0" smtClean="0"/>
                        <a:t>due to infection, tumor or fibrosis).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Presence of cytotoxic substance.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Autoimmune/collagen-vascular diseases </a:t>
                      </a:r>
                      <a:r>
                        <a:rPr lang="en-US" sz="1200" dirty="0" smtClean="0"/>
                        <a:t>(as </a:t>
                      </a:r>
                      <a:r>
                        <a:rPr lang="en-US" sz="1200" dirty="0" smtClean="0"/>
                        <a:t>: lupus erythematosus).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Disease of the liver or spleen.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Radiation exposure.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u="sng" dirty="0" smtClean="0"/>
                        <a:t>Called</a:t>
                      </a:r>
                      <a:r>
                        <a:rPr lang="en-US" sz="1200" u="sng" baseline="0" dirty="0" smtClean="0"/>
                        <a:t> : </a:t>
                      </a:r>
                      <a:r>
                        <a:rPr lang="en-US" sz="1200" u="sng" dirty="0" smtClean="0"/>
                        <a:t>Leukocytosis may indicate :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Clr>
                          <a:srgbClr val="727CA3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200" dirty="0" smtClean="0"/>
                        <a:t>Infectious diseases.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Clr>
                          <a:srgbClr val="727CA3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200" dirty="0" smtClean="0"/>
                        <a:t>Inflammatory disease </a:t>
                      </a:r>
                      <a:r>
                        <a:rPr lang="en-US" sz="1200" dirty="0" smtClean="0"/>
                        <a:t>(as </a:t>
                      </a:r>
                      <a:r>
                        <a:rPr lang="en-US" sz="1200" dirty="0" smtClean="0"/>
                        <a:t>: rheumatoid arthritis or allergy).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Clr>
                          <a:srgbClr val="727CA3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200" dirty="0" smtClean="0"/>
                        <a:t>Leukemia.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Clr>
                          <a:srgbClr val="727CA3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200" dirty="0" smtClean="0"/>
                        <a:t>Severe emotional or physical stress.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Clr>
                          <a:srgbClr val="727CA3"/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200" dirty="0" smtClean="0"/>
                        <a:t>Tissue damage (burns).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err="1" smtClean="0"/>
                        <a:t>Leukocyte</a:t>
                      </a:r>
                      <a:r>
                        <a:rPr lang="en-US" sz="1200" dirty="0" err="1" smtClean="0"/>
                        <a:t>Normal</a:t>
                      </a:r>
                      <a:r>
                        <a:rPr lang="en-US" sz="1200" dirty="0" smtClean="0"/>
                        <a:t> value :</a:t>
                      </a:r>
                    </a:p>
                    <a:p>
                      <a:pPr algn="ctr" rtl="1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4-11x</a:t>
                      </a:r>
                    </a:p>
                    <a:p>
                      <a:pPr algn="ctr" rtl="1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10^3/</a:t>
                      </a:r>
                      <a:r>
                        <a:rPr kumimoji="0" lang="el-GR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μ</a:t>
                      </a:r>
                      <a:r>
                        <a:rPr kumimoji="0"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l</a:t>
                      </a:r>
                      <a:endParaRPr lang="ar-SA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4584">
                <a:tc>
                  <a:txBody>
                    <a:bodyPr/>
                    <a:lstStyle/>
                    <a:p>
                      <a:r>
                        <a:rPr lang="en-US" altLang="en-US" sz="1200" u="sng" dirty="0" smtClean="0"/>
                        <a:t>Called</a:t>
                      </a:r>
                      <a:r>
                        <a:rPr lang="en-US" altLang="en-US" sz="1200" u="sng" baseline="0" dirty="0" smtClean="0"/>
                        <a:t> : </a:t>
                      </a:r>
                      <a:r>
                        <a:rPr lang="en-US" altLang="en-US" sz="1200" u="sng" dirty="0" smtClean="0"/>
                        <a:t>Thrombocytopenia </a:t>
                      </a:r>
                      <a:r>
                        <a:rPr lang="en-US" sz="1200" u="sng" dirty="0" smtClean="0"/>
                        <a:t>may indicate  :</a:t>
                      </a:r>
                      <a:endParaRPr lang="en-US" altLang="en-US" sz="1200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100" dirty="0" smtClean="0">
                          <a:sym typeface="Wingdings" panose="05000000000000000000" pitchFamily="2" charset="2"/>
                        </a:rPr>
                        <a:t>A plastic anemia.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100" dirty="0" smtClean="0">
                          <a:sym typeface="Wingdings" panose="05000000000000000000" pitchFamily="2" charset="2"/>
                        </a:rPr>
                        <a:t> Chemotherapy.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altLang="en-US" sz="1200" u="sng" dirty="0" smtClean="0"/>
                        <a:t>Called : Thrombocytosis </a:t>
                      </a:r>
                      <a:r>
                        <a:rPr lang="en-US" sz="1100" u="sng" dirty="0" smtClean="0"/>
                        <a:t>may indicate </a:t>
                      </a:r>
                      <a:endParaRPr lang="en-US" altLang="en-US" sz="1100" u="sng" dirty="0" smtClean="0"/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/>
                        <a:t>Chronic myeloid leukemia</a:t>
                      </a:r>
                      <a:r>
                        <a:rPr lang="en-US" altLang="en-US" sz="1400" dirty="0" smtClean="0"/>
                        <a:t>.</a:t>
                      </a:r>
                    </a:p>
                    <a:p>
                      <a:pPr rtl="1"/>
                      <a:endParaRPr lang="ar-S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Platelets</a:t>
                      </a:r>
                    </a:p>
                    <a:p>
                      <a:pPr rtl="1"/>
                      <a:r>
                        <a:rPr lang="en-US" sz="1200" dirty="0" smtClean="0"/>
                        <a:t>Normal value :</a:t>
                      </a:r>
                    </a:p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150-400x</a:t>
                      </a:r>
                    </a:p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10^3/</a:t>
                      </a:r>
                      <a:r>
                        <a:rPr kumimoji="0" lang="el-GR" sz="1400" kern="1200" dirty="0" smtClean="0">
                          <a:solidFill>
                            <a:srgbClr val="FF0000"/>
                          </a:solidFill>
                          <a:effectLst/>
                        </a:rPr>
                        <a:t>μ</a:t>
                      </a:r>
                      <a:r>
                        <a:rPr kumimoji="0" lang="en-US" sz="1400" kern="1200" dirty="0" smtClean="0">
                          <a:solidFill>
                            <a:srgbClr val="FF0000"/>
                          </a:solidFill>
                          <a:effectLst/>
                        </a:rPr>
                        <a:t>l</a:t>
                      </a:r>
                      <a:endParaRPr kumimoji="0" lang="en-US" sz="16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6843"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50" dirty="0" smtClean="0"/>
                        <a:t>Anemia (various types).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50" dirty="0" smtClean="0"/>
                        <a:t>Blood loss (hemorrhage).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50" dirty="0" smtClean="0"/>
                        <a:t>Bone marrow failure </a:t>
                      </a:r>
                      <a:r>
                        <a:rPr lang="en-US" sz="1050" dirty="0" smtClean="0"/>
                        <a:t>due </a:t>
                      </a:r>
                      <a:r>
                        <a:rPr lang="en-US" sz="1050" dirty="0" smtClean="0"/>
                        <a:t>to radiation, toxin, fibrosis, tumor).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50" dirty="0" smtClean="0"/>
                        <a:t>Hemolysis( RBC’s destruction)related to transfusion reaction.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50" dirty="0" smtClean="0"/>
                        <a:t>Leukemia</a:t>
                      </a:r>
                      <a:r>
                        <a:rPr lang="en-US" sz="1050" dirty="0" smtClean="0"/>
                        <a:t>.</a:t>
                      </a:r>
                      <a:endParaRPr lang="en-US" sz="1050" dirty="0" smtClean="0">
                        <a:solidFill>
                          <a:schemeClr val="tx1"/>
                        </a:solidFill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200" kern="1200" dirty="0" smtClean="0"/>
                        <a:t>Dehydration : due</a:t>
                      </a:r>
                      <a:r>
                        <a:rPr kumimoji="0" lang="en-US" altLang="en-US" sz="1200" kern="1200" baseline="0" dirty="0" smtClean="0"/>
                        <a:t> to : </a:t>
                      </a:r>
                      <a:r>
                        <a:rPr kumimoji="0" lang="en-US" altLang="en-US" sz="1200" kern="1200" dirty="0" smtClean="0"/>
                        <a:t>Burns</a:t>
                      </a:r>
                      <a:r>
                        <a:rPr kumimoji="0" lang="en-US" altLang="en-US" sz="1200" kern="1200" baseline="0" dirty="0" smtClean="0"/>
                        <a:t> , </a:t>
                      </a:r>
                      <a:r>
                        <a:rPr kumimoji="0" lang="en-US" altLang="en-US" sz="1200" kern="1200" dirty="0" smtClean="0"/>
                        <a:t>Diarrhea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200" kern="1200" dirty="0" smtClean="0"/>
                        <a:t>Polycythemia Vera.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en-US" sz="1200" kern="1200" dirty="0" smtClean="0"/>
                        <a:t>Low oxygen tension due to</a:t>
                      </a:r>
                      <a:r>
                        <a:rPr kumimoji="0" lang="en-US" altLang="en-US" sz="1400" kern="1200" dirty="0" smtClean="0"/>
                        <a:t> :</a:t>
                      </a:r>
                      <a:r>
                        <a:rPr kumimoji="0" lang="en-US" altLang="en-US" sz="1400" kern="1200" baseline="0" dirty="0" smtClean="0"/>
                        <a:t> </a:t>
                      </a:r>
                      <a:r>
                        <a:rPr kumimoji="0" lang="en-US" altLang="en-US" sz="1200" kern="1200" dirty="0" smtClean="0"/>
                        <a:t>smoking</a:t>
                      </a:r>
                      <a:r>
                        <a:rPr kumimoji="0" lang="en-US" altLang="en-US" sz="1200" kern="1200" baseline="0" dirty="0" smtClean="0"/>
                        <a:t> , </a:t>
                      </a:r>
                      <a:r>
                        <a:rPr kumimoji="0" lang="en-US" altLang="en-US" sz="1200" kern="1200" dirty="0" smtClean="0"/>
                        <a:t>congenital heart disease</a:t>
                      </a:r>
                      <a:r>
                        <a:rPr kumimoji="0" lang="en-US" altLang="en-US" sz="1200" kern="1200" baseline="0" dirty="0" smtClean="0"/>
                        <a:t>, l</a:t>
                      </a:r>
                      <a:r>
                        <a:rPr kumimoji="0" lang="en-US" altLang="en-US" sz="1200" kern="1200" dirty="0" smtClean="0"/>
                        <a:t>iving at high altitudes</a:t>
                      </a:r>
                      <a:endParaRPr kumimoji="0" lang="en-US" altLang="en-US" sz="1200" kern="1200" dirty="0">
                        <a:solidFill>
                          <a:schemeClr val="tx1"/>
                        </a:solidFill>
                        <a:latin typeface="+mn-lt"/>
                        <a:ea typeface="Cambria Math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Packed Cell Volume (PCV) or</a:t>
                      </a:r>
                      <a:r>
                        <a:rPr lang="en-US" sz="1400" dirty="0" smtClean="0"/>
                        <a:t> </a:t>
                      </a:r>
                      <a:endParaRPr lang="ar-SA" sz="1400" dirty="0" smtClean="0"/>
                    </a:p>
                    <a:p>
                      <a:pPr rtl="1"/>
                      <a:r>
                        <a:rPr lang="en-US" sz="1200" u="sng" dirty="0" smtClean="0"/>
                        <a:t>Hematocrit</a:t>
                      </a:r>
                      <a:endParaRPr lang="en-US" sz="1400" u="sng" dirty="0" smtClean="0"/>
                    </a:p>
                    <a:p>
                      <a:pPr algn="ctr" rtl="1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(35-54)%</a:t>
                      </a: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83568" y="6406828"/>
            <a:ext cx="7128792" cy="4046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</a:rPr>
              <a:t>PCV : The ratio of packed blood cells volume to plasma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(ratio of RBC’s to plasma )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164288" y="6313813"/>
            <a:ext cx="1764196" cy="49767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800" b="1" dirty="0">
                <a:solidFill>
                  <a:srgbClr val="C00000"/>
                </a:solidFill>
              </a:rPr>
              <a:t>*Plasma: </a:t>
            </a:r>
            <a:r>
              <a:rPr lang="en-US" sz="800" dirty="0" smtClean="0"/>
              <a:t>has anticoagulants.    </a:t>
            </a:r>
            <a:r>
              <a:rPr lang="en-US" sz="800" b="1" dirty="0" smtClean="0">
                <a:solidFill>
                  <a:srgbClr val="C00000"/>
                </a:solidFill>
              </a:rPr>
              <a:t>*Serum: </a:t>
            </a:r>
            <a:r>
              <a:rPr lang="en-US" sz="800" u="sng" dirty="0" smtClean="0"/>
              <a:t>Without</a:t>
            </a:r>
            <a:r>
              <a:rPr lang="en-US" sz="800" dirty="0"/>
              <a:t> </a:t>
            </a:r>
            <a:r>
              <a:rPr lang="en-US" sz="800" dirty="0" smtClean="0"/>
              <a:t>anticoagulants </a:t>
            </a:r>
            <a:endParaRPr lang="ar-SA" sz="800" dirty="0"/>
          </a:p>
        </p:txBody>
      </p:sp>
      <p:sp>
        <p:nvSpPr>
          <p:cNvPr id="3" name="Rectangle 2"/>
          <p:cNvSpPr/>
          <p:nvPr/>
        </p:nvSpPr>
        <p:spPr>
          <a:xfrm>
            <a:off x="467544" y="2132856"/>
            <a:ext cx="115212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HB </a:t>
            </a:r>
            <a:r>
              <a:rPr lang="en-US" sz="900" dirty="0">
                <a:solidFill>
                  <a:schemeClr val="tx1"/>
                </a:solidFill>
              </a:rPr>
              <a:t>normal value </a:t>
            </a:r>
            <a:r>
              <a:rPr lang="en-US" sz="700" dirty="0">
                <a:solidFill>
                  <a:schemeClr val="tx1"/>
                </a:solidFill>
              </a:rPr>
              <a:t>: </a:t>
            </a:r>
            <a:r>
              <a:rPr lang="en-US" sz="1600" b="1" dirty="0">
                <a:solidFill>
                  <a:srgbClr val="FF0000"/>
                </a:solidFill>
              </a:rPr>
              <a:t>13-18g/dl</a:t>
            </a:r>
            <a:endParaRPr lang="ar-SA" sz="1600" dirty="0">
              <a:solidFill>
                <a:srgbClr val="FF0000"/>
              </a:solidFill>
            </a:endParaRPr>
          </a:p>
          <a:p>
            <a:pPr algn="ctr"/>
            <a:endParaRPr lang="ar-SA" sz="700" dirty="0"/>
          </a:p>
        </p:txBody>
      </p:sp>
    </p:spTree>
    <p:extLst>
      <p:ext uri="{BB962C8B-B14F-4D97-AF65-F5344CB8AC3E}">
        <p14:creationId xmlns:p14="http://schemas.microsoft.com/office/powerpoint/2010/main" val="221165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Erythrocyte Sedimentation </a:t>
            </a:r>
            <a:r>
              <a:rPr lang="en-US" b="1" dirty="0" smtClean="0"/>
              <a:t>Rate (ESR)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r>
              <a:rPr lang="ar-SA" sz="2000" b="1" dirty="0"/>
              <a:t>(سرعة الترسيب 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b="1" dirty="0" smtClean="0"/>
              <a:t>ESR</a:t>
            </a:r>
            <a:r>
              <a:rPr lang="en-US" sz="1600" dirty="0" smtClean="0"/>
              <a:t>: Is </a:t>
            </a:r>
            <a:r>
              <a:rPr lang="en-US" sz="1600" dirty="0"/>
              <a:t>the rate at which </a:t>
            </a:r>
            <a:r>
              <a:rPr lang="en-US" sz="1600" b="1" u="sng" dirty="0">
                <a:solidFill>
                  <a:srgbClr val="FF0000"/>
                </a:solidFill>
              </a:rPr>
              <a:t>red blood cells </a:t>
            </a:r>
            <a:r>
              <a:rPr lang="en-US" sz="1600" dirty="0"/>
              <a:t>sediment in a period of 1 hour.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78686" y="1268760"/>
            <a:ext cx="1736562" cy="1584176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3453" y="1547500"/>
            <a:ext cx="6415086" cy="3384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1400" dirty="0" smtClean="0">
                <a:ea typeface="Cambria Math" pitchFamily="18" charset="0"/>
                <a:cs typeface="Cambria Math" pitchFamily="18" charset="0"/>
              </a:rPr>
              <a:t>It is </a:t>
            </a:r>
            <a:r>
              <a:rPr lang="en-US" altLang="en-US" sz="1400" dirty="0">
                <a:ea typeface="Cambria Math" pitchFamily="18" charset="0"/>
                <a:cs typeface="Cambria Math" pitchFamily="18" charset="0"/>
              </a:rPr>
              <a:t>controlled by the balance between plasma protein </a:t>
            </a:r>
            <a:r>
              <a:rPr lang="en-US" altLang="en-US" sz="1400" dirty="0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(</a:t>
            </a:r>
            <a:r>
              <a:rPr lang="en-US" altLang="en-US" sz="1400" u="sng" dirty="0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fibrinogen)</a:t>
            </a:r>
            <a:r>
              <a:rPr lang="en-US" altLang="en-US" sz="1400" dirty="0" smtClean="0">
                <a:ea typeface="Cambria Math" pitchFamily="18" charset="0"/>
                <a:cs typeface="Cambria Math" pitchFamily="18" charset="0"/>
              </a:rPr>
              <a:t>, </a:t>
            </a:r>
            <a:r>
              <a:rPr lang="en-US" altLang="en-US" sz="1400" dirty="0">
                <a:ea typeface="Cambria Math" pitchFamily="18" charset="0"/>
                <a:cs typeface="Cambria Math" pitchFamily="18" charset="0"/>
              </a:rPr>
              <a:t>and the negative charge of the erythrocytes.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3498" y="2135924"/>
            <a:ext cx="8229600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Normal ESR range :     </a:t>
            </a:r>
            <a:r>
              <a:rPr lang="en-US" altLang="en-US" sz="14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Male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 3-5mm\1</a:t>
            </a:r>
            <a:r>
              <a:rPr lang="en-US" altLang="en-US" sz="1400" baseline="300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st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 hour   ,   7-15 mm\2</a:t>
            </a:r>
            <a:r>
              <a:rPr lang="en-US" altLang="en-US" sz="1400" baseline="300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nd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 hour</a:t>
            </a:r>
          </a:p>
          <a:p>
            <a:pPr marL="1920240" lvl="8" indent="0">
              <a:buFont typeface="Wingdings 3"/>
              <a:buNone/>
            </a:pPr>
            <a:r>
              <a:rPr lang="en-US" altLang="en-US" sz="14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           Female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  slightly higher  than 7 mm due to </a:t>
            </a:r>
            <a:r>
              <a:rPr lang="en-US" altLang="en-US" sz="1400" u="sng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anose="05000000000000000000" pitchFamily="2" charset="2"/>
              </a:rPr>
              <a:t>less RBC </a:t>
            </a:r>
          </a:p>
          <a:p>
            <a:pPr marL="1920240" lvl="8" indent="0">
              <a:buFont typeface="Wingdings 3"/>
              <a:buNone/>
            </a:pPr>
            <a:endParaRPr lang="en-US" altLang="en-US" sz="1800" dirty="0" smtClean="0">
              <a:latin typeface="Cambria Math" pitchFamily="18" charset="0"/>
              <a:ea typeface="Cambria Math" pitchFamily="18" charset="0"/>
              <a:cs typeface="Cambria Math" pitchFamily="18" charset="0"/>
              <a:sym typeface="Wingdings" panose="05000000000000000000" pitchFamily="2" charset="2"/>
            </a:endParaRPr>
          </a:p>
          <a:p>
            <a:pPr marL="0" indent="0">
              <a:buFont typeface="Wingdings 3"/>
              <a:buNone/>
            </a:pPr>
            <a:endParaRPr lang="en-US" altLang="en-US" sz="3200" dirty="0" smtClean="0">
              <a:latin typeface="Cambria Math" pitchFamily="18" charset="0"/>
              <a:ea typeface="Cambria Math" pitchFamily="18" charset="0"/>
              <a:cs typeface="Cambria Math" pitchFamily="18" charset="0"/>
              <a:sym typeface="Wingdings" panose="05000000000000000000" pitchFamily="2" charset="2"/>
            </a:endParaRPr>
          </a:p>
          <a:p>
            <a:pPr marL="1920240" lvl="8" indent="0">
              <a:buFont typeface="Wingdings 3"/>
              <a:buNone/>
            </a:pPr>
            <a:endParaRPr lang="en-US" altLang="en-US" sz="1800" dirty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149807" y="3058195"/>
            <a:ext cx="4459270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>
                <a:solidFill>
                  <a:srgbClr val="FF0000"/>
                </a:solidFill>
              </a:rPr>
              <a:t>Moderately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elevated</a:t>
            </a:r>
            <a:r>
              <a:rPr lang="en-US" sz="1800" b="1" dirty="0"/>
              <a:t> ESR occurs :</a:t>
            </a:r>
          </a:p>
          <a:p>
            <a:r>
              <a:rPr lang="en-US" altLang="en-US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Infections, Inflammation</a:t>
            </a:r>
            <a:r>
              <a:rPr lang="en-US" altLang="en-US" sz="14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Anemia</a:t>
            </a:r>
            <a:r>
              <a:rPr lang="en-US" altLang="en-US" sz="14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Malignancies , Pregnancy</a:t>
            </a:r>
            <a:r>
              <a:rPr lang="en-US" altLang="en-US" sz="14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, old </a:t>
            </a:r>
            <a:r>
              <a:rPr lang="en-US" altLang="en-US" sz="14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age.</a:t>
            </a:r>
          </a:p>
          <a:p>
            <a:pPr marL="0" indent="0">
              <a:buFont typeface="Wingdings 3"/>
              <a:buNone/>
            </a:pPr>
            <a:endParaRPr lang="en-US" sz="2400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Font typeface="Wingdings 3"/>
              <a:buNone/>
            </a:pPr>
            <a:endParaRPr lang="en-US" sz="2400" dirty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09077" y="3053969"/>
            <a:ext cx="4397714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27CA3"/>
              </a:buClr>
              <a:buNone/>
            </a:pPr>
            <a:r>
              <a:rPr lang="en-US" sz="2000" b="1" dirty="0">
                <a:ea typeface="Cambria Math" pitchFamily="18" charset="0"/>
              </a:rPr>
              <a:t>A </a:t>
            </a:r>
            <a:r>
              <a:rPr lang="en-US" sz="2000" b="1" dirty="0">
                <a:solidFill>
                  <a:srgbClr val="FF0000"/>
                </a:solidFill>
                <a:ea typeface="Cambria Math" pitchFamily="18" charset="0"/>
              </a:rPr>
              <a:t>very high </a:t>
            </a:r>
            <a:r>
              <a:rPr lang="en-US" sz="2000" b="1" dirty="0">
                <a:ea typeface="Cambria Math" pitchFamily="18" charset="0"/>
              </a:rPr>
              <a:t>ESR associated with </a:t>
            </a:r>
            <a:r>
              <a:rPr lang="en-US" sz="2000" b="1" dirty="0" smtClean="0">
                <a:ea typeface="Cambria Math" pitchFamily="18" charset="0"/>
              </a:rPr>
              <a:t>:</a:t>
            </a:r>
            <a:endParaRPr lang="en-US" sz="2000" b="1" dirty="0">
              <a:ea typeface="Cambria Math" pitchFamily="18" charset="0"/>
            </a:endParaRPr>
          </a:p>
          <a:p>
            <a:pPr>
              <a:buClr>
                <a:srgbClr val="727CA3"/>
              </a:buClr>
            </a:pPr>
            <a:r>
              <a:rPr lang="en-US" altLang="en-US" sz="14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multiple </a:t>
            </a:r>
            <a:r>
              <a:rPr lang="en-US" altLang="en-US" sz="1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myeloma  , polymyalgia Rheumatic , temporal </a:t>
            </a:r>
            <a:r>
              <a:rPr lang="en-US" altLang="en-US" sz="14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arteritis</a:t>
            </a:r>
          </a:p>
          <a:p>
            <a:pPr marL="0" lvl="0" indent="0">
              <a:buClr>
                <a:srgbClr val="727CA3"/>
              </a:buClr>
              <a:buNone/>
            </a:pPr>
            <a:endParaRPr lang="en-US" sz="2400" dirty="0">
              <a:solidFill>
                <a:srgbClr val="002060"/>
              </a:solidFill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085" y="4201875"/>
            <a:ext cx="349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Clinical application of </a:t>
            </a:r>
            <a:r>
              <a:rPr lang="en-US" sz="2000" b="1" dirty="0" smtClean="0"/>
              <a:t>ESR : </a:t>
            </a:r>
            <a:endParaRPr lang="ar-SA" sz="2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3498" y="4725144"/>
            <a:ext cx="4114800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Nonspecific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test :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a nonspecific marker of </a:t>
            </a:r>
            <a:r>
              <a:rPr lang="en-US" sz="1200" u="sng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inflammation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and is affected by other factors </a:t>
            </a:r>
            <a:endParaRPr lang="en-US" sz="1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defRPr/>
            </a:pPr>
            <a:r>
              <a:rPr lang="en-US" sz="1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Prognostic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not diagnostic.</a:t>
            </a:r>
          </a:p>
          <a:p>
            <a:pPr algn="just">
              <a:defRPr/>
            </a:pPr>
            <a:r>
              <a:rPr lang="en-US" sz="1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Monitor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disease activity and response to therapy.</a:t>
            </a:r>
          </a:p>
          <a:p>
            <a:pPr algn="just">
              <a:defRPr/>
            </a:pP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ESR results must be used along with other clinical findings.</a:t>
            </a:r>
          </a:p>
          <a:p>
            <a:pPr marL="0" indent="0">
              <a:buFont typeface="Wingdings 3"/>
              <a:buNone/>
            </a:pPr>
            <a:endParaRPr lang="ar-SA" sz="1200" dirty="0"/>
          </a:p>
        </p:txBody>
      </p:sp>
      <p:sp>
        <p:nvSpPr>
          <p:cNvPr id="12" name="Rectangle 11"/>
          <p:cNvSpPr/>
          <p:nvPr/>
        </p:nvSpPr>
        <p:spPr>
          <a:xfrm>
            <a:off x="4634593" y="4258306"/>
            <a:ext cx="2891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C-reactive protein &amp; ESR</a:t>
            </a:r>
            <a:endParaRPr lang="ar-SA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81580" y="4725144"/>
            <a:ext cx="4201765" cy="134883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C-reactive protein is an </a:t>
            </a:r>
            <a:r>
              <a:rPr lang="en-US" altLang="en-US" sz="2800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acute phase </a:t>
            </a:r>
            <a:r>
              <a:rPr lang="en-US" altLang="en-US" sz="2800" u="sng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protien</a:t>
            </a:r>
            <a:r>
              <a:rPr lang="en-US" altLang="en-US" sz="2800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produced by the </a:t>
            </a:r>
            <a:r>
              <a:rPr lang="en-US" altLang="en-US" sz="2800" u="sng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liver</a:t>
            </a:r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during an inflammatory reaction. </a:t>
            </a:r>
          </a:p>
          <a:p>
            <a:pPr algn="just"/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Since C-reactive protein levels in the blood rise more quickly after the inflammatory or infective process begins, ESR is often replaced </a:t>
            </a:r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with </a:t>
            </a:r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C-reactive protein measurement. </a:t>
            </a:r>
          </a:p>
          <a:p>
            <a:pPr marL="0" indent="0">
              <a:buFont typeface="Wingdings 3"/>
              <a:buNone/>
            </a:pPr>
            <a:endParaRPr lang="ar-SA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609077" y="4275939"/>
            <a:ext cx="25516" cy="1707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2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90600"/>
          </a:xfrm>
        </p:spPr>
        <p:txBody>
          <a:bodyPr/>
          <a:lstStyle/>
          <a:p>
            <a:r>
              <a:rPr lang="en-US" b="1" dirty="0"/>
              <a:t>QUESTIONS AND PROBLEMS</a:t>
            </a:r>
            <a:endParaRPr lang="ar-S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01745834"/>
              </p:ext>
            </p:extLst>
          </p:nvPr>
        </p:nvGraphicFramePr>
        <p:xfrm>
          <a:off x="395536" y="836712"/>
          <a:ext cx="856895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74858544"/>
              </p:ext>
            </p:extLst>
          </p:nvPr>
        </p:nvGraphicFramePr>
        <p:xfrm>
          <a:off x="251520" y="4941168"/>
          <a:ext cx="867645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83129"/>
              </p:ext>
            </p:extLst>
          </p:nvPr>
        </p:nvGraphicFramePr>
        <p:xfrm>
          <a:off x="1048046" y="1916832"/>
          <a:ext cx="7272808" cy="287119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360714"/>
                <a:gridCol w="2329242"/>
                <a:gridCol w="582852"/>
              </a:tblGrid>
              <a:tr h="252028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CAUSE </a:t>
                      </a:r>
                      <a:endParaRPr lang="ar-S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TYPES OF ANEMIA</a:t>
                      </a:r>
                      <a:endParaRPr lang="ar-S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Loss of blood</a:t>
                      </a:r>
                      <a:endParaRPr lang="ar-S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Hemorrhagic Anemia</a:t>
                      </a:r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Bone marrow suppression by drugs or radiations etc. </a:t>
                      </a:r>
                      <a:endParaRPr lang="ar-S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Aplastic Anemia</a:t>
                      </a:r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22880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Increased destruction of RBCs such as sickle cell disease</a:t>
                      </a:r>
                      <a:endParaRPr lang="ar-S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Hemolytic Anemia</a:t>
                      </a:r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2880">
                <a:tc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Megaloblastic anemia </a:t>
                      </a:r>
                      <a:r>
                        <a:rPr lang="en-US" sz="1200" dirty="0" smtClean="0"/>
                        <a:t>: Deficiency of folic acid, Vitamin B12 </a:t>
                      </a:r>
                      <a:endParaRPr lang="ar-SA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Macrocytic normochromic anemia</a:t>
                      </a:r>
                      <a:endParaRPr lang="ar-SA" sz="12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Pernicious anemia : </a:t>
                      </a:r>
                      <a:r>
                        <a:rPr lang="en-US" sz="1200" dirty="0" smtClean="0"/>
                        <a:t>Malabsorption of </a:t>
                      </a:r>
                      <a:r>
                        <a:rPr lang="en-US" sz="1200" dirty="0" err="1" smtClean="0"/>
                        <a:t>Vit</a:t>
                      </a:r>
                      <a:r>
                        <a:rPr lang="en-US" sz="1200" dirty="0" smtClean="0"/>
                        <a:t> 12 due to lacking of intrinsic factor in the stomach</a:t>
                      </a:r>
                      <a:endParaRPr lang="ar-SA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16632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Deficiency of Iron 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Microcytic Hypochromic anemia</a:t>
                      </a:r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rtl="1"/>
                      <a:r>
                        <a:rPr lang="en-US" sz="1200" dirty="0" smtClean="0"/>
                        <a:t>Thalassemia </a:t>
                      </a:r>
                      <a:endParaRPr lang="ar-SA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en-US" sz="1200" b="1" dirty="0" smtClean="0"/>
                        <a:t>Microcytic Hypochromic </a:t>
                      </a:r>
                      <a:r>
                        <a:rPr lang="en-US" sz="1200" b="1" u="sng" dirty="0" smtClean="0"/>
                        <a:t>non-nutritional anemia</a:t>
                      </a:r>
                      <a:endParaRPr lang="ar-SA" sz="1200" b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595893" y="3404618"/>
            <a:ext cx="13902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00" b="1" u="sng" dirty="0"/>
              <a:t>Nutritional Anemia</a:t>
            </a:r>
            <a:endParaRPr lang="ar-SA" sz="1100" b="1" u="sng" dirty="0"/>
          </a:p>
        </p:txBody>
      </p:sp>
    </p:spTree>
    <p:extLst>
      <p:ext uri="{BB962C8B-B14F-4D97-AF65-F5344CB8AC3E}">
        <p14:creationId xmlns:p14="http://schemas.microsoft.com/office/powerpoint/2010/main" val="2937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WBC</a:t>
            </a:r>
            <a:endParaRPr lang="ar-S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1" t="12506" r="20786" b="8080"/>
          <a:stretch/>
        </p:blipFill>
        <p:spPr bwMode="auto">
          <a:xfrm>
            <a:off x="3275856" y="1265933"/>
            <a:ext cx="5667375" cy="501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1340768"/>
            <a:ext cx="273630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b="1" dirty="0" smtClean="0"/>
              <a:t>Differential </a:t>
            </a:r>
            <a:r>
              <a:rPr lang="en-US" b="1" dirty="0"/>
              <a:t>Leukocyte Count (DLC) ?</a:t>
            </a:r>
          </a:p>
          <a:p>
            <a:pPr marL="425196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routine test in hospitals which determine </a:t>
            </a:r>
            <a:r>
              <a:rPr lang="en-US" altLang="en-US" sz="1400" u="sng" dirty="0">
                <a:solidFill>
                  <a:srgbClr val="FF0000"/>
                </a:solidFill>
              </a:rPr>
              <a:t>the percentage of each type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>
                <a:solidFill>
                  <a:schemeClr val="bg2">
                    <a:lumMod val="50000"/>
                  </a:schemeClr>
                </a:solidFill>
              </a:rPr>
              <a:t>of white blood cells in the total leucocyte population.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marL="82296"/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679219" y="260648"/>
            <a:ext cx="3217015" cy="7807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ever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et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onkey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anana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N</a:t>
            </a:r>
            <a:r>
              <a:rPr lang="en-US" sz="900" dirty="0" smtClean="0"/>
              <a:t>eutrophil , </a:t>
            </a:r>
            <a:r>
              <a:rPr lang="en-US" sz="900" dirty="0" smtClean="0">
                <a:solidFill>
                  <a:srgbClr val="FF0000"/>
                </a:solidFill>
              </a:rPr>
              <a:t>L</a:t>
            </a:r>
            <a:r>
              <a:rPr lang="en-US" sz="900" dirty="0" smtClean="0"/>
              <a:t>ymphocyte , </a:t>
            </a:r>
            <a:r>
              <a:rPr lang="en-US" sz="900" dirty="0" smtClean="0">
                <a:solidFill>
                  <a:srgbClr val="FF0000"/>
                </a:solidFill>
              </a:rPr>
              <a:t>M</a:t>
            </a:r>
            <a:r>
              <a:rPr lang="en-US" sz="900" dirty="0" smtClean="0"/>
              <a:t>onocyte , </a:t>
            </a:r>
            <a:r>
              <a:rPr lang="en-US" sz="900" dirty="0" smtClean="0">
                <a:solidFill>
                  <a:srgbClr val="FF0000"/>
                </a:solidFill>
              </a:rPr>
              <a:t>E</a:t>
            </a:r>
            <a:r>
              <a:rPr lang="en-US" sz="900" dirty="0" smtClean="0"/>
              <a:t>osinophil , </a:t>
            </a:r>
            <a:r>
              <a:rPr lang="en-US" sz="900" dirty="0" smtClean="0">
                <a:solidFill>
                  <a:srgbClr val="FF0000"/>
                </a:solidFill>
              </a:rPr>
              <a:t>B</a:t>
            </a:r>
            <a:r>
              <a:rPr lang="en-US" sz="900" dirty="0" smtClean="0"/>
              <a:t>asophil</a:t>
            </a:r>
          </a:p>
          <a:p>
            <a:pPr algn="ctr"/>
            <a:r>
              <a:rPr lang="en-US" dirty="0" smtClean="0"/>
              <a:t>Most common </a:t>
            </a:r>
            <a:r>
              <a:rPr lang="en-US" dirty="0" smtClean="0">
                <a:sym typeface="Wingdings" panose="05000000000000000000" pitchFamily="2" charset="2"/>
              </a:rPr>
              <a:t> less common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3260303"/>
            <a:ext cx="2448272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1100" dirty="0"/>
              <a:t>granules contain </a:t>
            </a:r>
            <a:r>
              <a:rPr lang="en-AU" sz="1100" dirty="0">
                <a:solidFill>
                  <a:srgbClr val="C00000"/>
                </a:solidFill>
              </a:rPr>
              <a:t>Heparin</a:t>
            </a:r>
            <a:r>
              <a:rPr lang="en-AU" sz="1100" dirty="0"/>
              <a:t> (an anticoagulant).                                                          </a:t>
            </a:r>
          </a:p>
          <a:p>
            <a:r>
              <a:rPr lang="en-AU" sz="1100" dirty="0"/>
              <a:t>and </a:t>
            </a:r>
            <a:r>
              <a:rPr lang="en-AU" sz="1100" dirty="0">
                <a:solidFill>
                  <a:srgbClr val="C00000"/>
                </a:solidFill>
              </a:rPr>
              <a:t>Histamine</a:t>
            </a:r>
            <a:r>
              <a:rPr lang="en-AU" sz="1100" dirty="0"/>
              <a:t>, </a:t>
            </a:r>
            <a:r>
              <a:rPr lang="en-AU" sz="1100" dirty="0">
                <a:solidFill>
                  <a:schemeClr val="bg2">
                    <a:lumMod val="50000"/>
                  </a:schemeClr>
                </a:solidFill>
              </a:rPr>
              <a:t>which </a:t>
            </a:r>
            <a:r>
              <a:rPr lang="en-AU" sz="1100" u="sng" dirty="0">
                <a:solidFill>
                  <a:schemeClr val="bg2">
                    <a:lumMod val="50000"/>
                  </a:schemeClr>
                </a:solidFill>
              </a:rPr>
              <a:t>increases the permeability of capillary walls</a:t>
            </a:r>
            <a:r>
              <a:rPr lang="en-AU" sz="11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71800" y="3645023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44008" y="6381328"/>
            <a:ext cx="3287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The diagram above from 435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1409" y="4222601"/>
            <a:ext cx="2286000" cy="1074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1600" b="1" dirty="0" smtClean="0">
                <a:latin typeface="Bookman Old Style" charset="0"/>
                <a:ea typeface="Times New Roman" charset="0"/>
                <a:cs typeface="Arial" charset="0"/>
              </a:rPr>
              <a:t>Stains </a:t>
            </a:r>
            <a:r>
              <a:rPr lang="en-AU" sz="1600" b="1" dirty="0">
                <a:latin typeface="Bookman Old Style" charset="0"/>
                <a:ea typeface="Times New Roman" charset="0"/>
                <a:cs typeface="Arial" charset="0"/>
              </a:rPr>
              <a:t>are </a:t>
            </a:r>
            <a:r>
              <a:rPr lang="en-AU" sz="1600" b="1" dirty="0" smtClean="0">
                <a:latin typeface="Bookman Old Style" charset="0"/>
                <a:ea typeface="Times New Roman" charset="0"/>
                <a:cs typeface="Arial" charset="0"/>
              </a:rPr>
              <a:t>used: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1600" dirty="0" smtClean="0">
                <a:latin typeface="Bookman Old Style" charset="0"/>
                <a:ea typeface="Times New Roman" charset="0"/>
                <a:cs typeface="Arial" charset="0"/>
              </a:rPr>
              <a:t>Leishman’s stain</a:t>
            </a:r>
            <a:endParaRPr lang="en-US" sz="1600" dirty="0" smtClean="0">
              <a:latin typeface="Calibri" charset="0"/>
              <a:ea typeface="Times New Roman" charset="0"/>
              <a:cs typeface="Arial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1600" dirty="0" smtClean="0">
                <a:latin typeface="Bookman Old Style" charset="0"/>
                <a:ea typeface="Times New Roman" charset="0"/>
                <a:cs typeface="Arial" charset="0"/>
              </a:rPr>
              <a:t>Wright’s </a:t>
            </a:r>
            <a:r>
              <a:rPr lang="en-AU" sz="1600" dirty="0">
                <a:latin typeface="Bookman Old Style" charset="0"/>
                <a:ea typeface="Times New Roman" charset="0"/>
                <a:cs typeface="Arial" charset="0"/>
              </a:rPr>
              <a:t>stain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136465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Blood Groups and Rhesus system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5112568" cy="330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16860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Antigen</a:t>
            </a:r>
            <a:r>
              <a:rPr lang="en-US" sz="1600" dirty="0" smtClean="0"/>
              <a:t> is what makes these blood types different ;  they’re the </a:t>
            </a:r>
            <a:r>
              <a:rPr lang="en-US" sz="1600" dirty="0" smtClean="0">
                <a:solidFill>
                  <a:srgbClr val="FF0000"/>
                </a:solidFill>
              </a:rPr>
              <a:t>cells identification tag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544" y="2351558"/>
            <a:ext cx="1728192" cy="42937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O- : universal donor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2411760" y="2351558"/>
            <a:ext cx="1728192" cy="42937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 + : universal receiver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55654"/>
            <a:ext cx="3340477" cy="282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1735010"/>
            <a:ext cx="48965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Rh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s </a:t>
            </a:r>
            <a:r>
              <a:rPr lang="en-US" sz="1400" dirty="0"/>
              <a:t>misnomer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and it refers </a:t>
            </a:r>
            <a:r>
              <a:rPr lang="en-US" sz="1400" dirty="0"/>
              <a:t>to the presence or absence of the D antigen on the red blood </a:t>
            </a:r>
            <a:r>
              <a:rPr lang="en-US" sz="1400" dirty="0" smtClean="0"/>
              <a:t>cell </a:t>
            </a:r>
            <a:r>
              <a:rPr lang="en-US" sz="1400" dirty="0" smtClean="0">
                <a:solidFill>
                  <a:srgbClr val="FF0000"/>
                </a:solidFill>
              </a:rPr>
              <a:t>there is D (+) , No D (-)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297104"/>
            <a:ext cx="75608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O+ is the most common in Saudi Arabia       AB- least common in Saudi Arabia </a:t>
            </a:r>
            <a:endParaRPr lang="ar-SA" dirty="0"/>
          </a:p>
        </p:txBody>
      </p:sp>
      <p:sp>
        <p:nvSpPr>
          <p:cNvPr id="10" name="Rectangle 9"/>
          <p:cNvSpPr/>
          <p:nvPr/>
        </p:nvSpPr>
        <p:spPr>
          <a:xfrm>
            <a:off x="5436097" y="4306097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738" indent="-1714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Agglutination : </a:t>
            </a:r>
            <a:r>
              <a:rPr lang="en-US" sz="1200" dirty="0" smtClean="0"/>
              <a:t>Ag A + Anti A = </a:t>
            </a:r>
            <a:r>
              <a:rPr lang="en-US" sz="1200" dirty="0" smtClean="0">
                <a:solidFill>
                  <a:srgbClr val="FF0000"/>
                </a:solidFill>
              </a:rPr>
              <a:t>positive reaction </a:t>
            </a:r>
          </a:p>
          <a:p>
            <a:pPr marL="189738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Agglutination : Ag </a:t>
            </a:r>
            <a:r>
              <a:rPr lang="en-US" sz="1200" dirty="0" smtClean="0"/>
              <a:t>B </a:t>
            </a:r>
            <a:r>
              <a:rPr lang="en-US" sz="1200" dirty="0"/>
              <a:t>+ Anti </a:t>
            </a:r>
            <a:r>
              <a:rPr lang="en-US" sz="1200" dirty="0" smtClean="0"/>
              <a:t>B </a:t>
            </a:r>
            <a:r>
              <a:rPr lang="en-US" sz="1200" dirty="0"/>
              <a:t>= </a:t>
            </a:r>
            <a:r>
              <a:rPr lang="en-US" sz="1200" dirty="0">
                <a:solidFill>
                  <a:srgbClr val="FF0000"/>
                </a:solidFill>
              </a:rPr>
              <a:t>positive reaction </a:t>
            </a:r>
          </a:p>
          <a:p>
            <a:pPr marL="189738" indent="-1714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No clumping : no ag A /B = </a:t>
            </a:r>
            <a:r>
              <a:rPr lang="en-US" sz="1200" dirty="0" smtClean="0">
                <a:solidFill>
                  <a:srgbClr val="FF0000"/>
                </a:solidFill>
              </a:rPr>
              <a:t>negative reaction</a:t>
            </a:r>
            <a:endParaRPr lang="en-US" sz="1200" dirty="0">
              <a:solidFill>
                <a:srgbClr val="FF0000"/>
              </a:solidFill>
            </a:endParaRPr>
          </a:p>
          <a:p>
            <a:pPr marL="189738" indent="-1714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200" dirty="0"/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Char char=""/>
              <a:defRPr/>
            </a:pP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580112" y="5013176"/>
            <a:ext cx="31964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200" dirty="0"/>
              <a:t>The most common form </a:t>
            </a:r>
            <a:r>
              <a:rPr lang="en-AU" sz="1200" dirty="0" smtClean="0"/>
              <a:t>is </a:t>
            </a:r>
            <a:r>
              <a:rPr lang="en-AU" sz="1200" b="1" dirty="0"/>
              <a:t>ABO incompatibility</a:t>
            </a:r>
            <a:r>
              <a:rPr lang="en-AU" sz="1200" dirty="0"/>
              <a:t>, which is usually not very severe</a:t>
            </a:r>
            <a:r>
              <a:rPr lang="en-AU" sz="1200" dirty="0" smtClean="0"/>
              <a:t>.</a:t>
            </a:r>
            <a:endParaRPr lang="ar-SA" sz="1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200" dirty="0" smtClean="0"/>
              <a:t> </a:t>
            </a:r>
            <a:r>
              <a:rPr lang="en-AU" sz="1200" dirty="0"/>
              <a:t>The least common form is </a:t>
            </a:r>
            <a:r>
              <a:rPr lang="en-AU" sz="1200" b="1" dirty="0"/>
              <a:t>Rh incompatibility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226772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002" y="-10219"/>
            <a:ext cx="5616624" cy="1134963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Clinical Applications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179513" y="1124744"/>
            <a:ext cx="1656184" cy="40386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Important in the following condition :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76136504"/>
              </p:ext>
            </p:extLst>
          </p:nvPr>
        </p:nvGraphicFramePr>
        <p:xfrm>
          <a:off x="395536" y="914416"/>
          <a:ext cx="5126893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rminator 11"/>
          <p:cNvSpPr/>
          <p:nvPr/>
        </p:nvSpPr>
        <p:spPr>
          <a:xfrm>
            <a:off x="123096" y="3284984"/>
            <a:ext cx="5160031" cy="3168353"/>
          </a:xfrm>
          <a:prstGeom prst="flowChartTerminator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HDN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It </a:t>
            </a:r>
            <a:r>
              <a:rPr lang="en-US" sz="1100" dirty="0">
                <a:solidFill>
                  <a:schemeClr val="tx1"/>
                </a:solidFill>
              </a:rPr>
              <a:t>is a blood disorder in a fetus or newborn </a:t>
            </a:r>
            <a:r>
              <a:rPr lang="en-US" sz="1100" dirty="0" smtClean="0">
                <a:solidFill>
                  <a:schemeClr val="tx1"/>
                </a:solidFill>
              </a:rPr>
              <a:t>infant when </a:t>
            </a:r>
            <a:r>
              <a:rPr lang="en-US" sz="1100" dirty="0">
                <a:solidFill>
                  <a:schemeClr val="tx1"/>
                </a:solidFill>
              </a:rPr>
              <a:t>a mother and her unborn baby have different blood </a:t>
            </a:r>
            <a:r>
              <a:rPr lang="en-US" sz="1100" dirty="0" smtClean="0">
                <a:solidFill>
                  <a:schemeClr val="tx1"/>
                </a:solidFill>
              </a:rPr>
              <a:t>types </a:t>
            </a:r>
            <a:r>
              <a:rPr lang="en-AU" sz="1100" dirty="0" smtClean="0">
                <a:solidFill>
                  <a:schemeClr val="tx1"/>
                </a:solidFill>
              </a:rPr>
              <a:t>(</a:t>
            </a:r>
            <a:r>
              <a:rPr lang="en-AU" sz="1100" dirty="0">
                <a:solidFill>
                  <a:schemeClr val="tx1"/>
                </a:solidFill>
              </a:rPr>
              <a:t>called "</a:t>
            </a:r>
            <a:r>
              <a:rPr lang="en-AU" sz="1100" dirty="0">
                <a:solidFill>
                  <a:srgbClr val="FF0000"/>
                </a:solidFill>
              </a:rPr>
              <a:t>incompatibility</a:t>
            </a:r>
            <a:r>
              <a:rPr lang="en-AU" sz="1100" dirty="0">
                <a:solidFill>
                  <a:schemeClr val="tx1"/>
                </a:solidFill>
              </a:rPr>
              <a:t>"). </a:t>
            </a:r>
            <a:endParaRPr lang="en-AU" sz="11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100" dirty="0"/>
              <a:t>Mother produces antibodies to Rh (D) antigen</a:t>
            </a:r>
            <a:r>
              <a:rPr lang="en-US" sz="1100" dirty="0" smtClean="0"/>
              <a:t>.</a:t>
            </a:r>
            <a:r>
              <a:rPr lang="en-US" sz="1100" dirty="0" smtClean="0">
                <a:solidFill>
                  <a:schemeClr val="tx1"/>
                </a:solidFill>
              </a:rPr>
              <a:t> after the labor because the mother’s blood will be mixed with baby’s blood ,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 So the Antibody will </a:t>
            </a:r>
            <a:r>
              <a:rPr lang="en-US" sz="1100" dirty="0">
                <a:solidFill>
                  <a:schemeClr val="tx1"/>
                </a:solidFill>
              </a:rPr>
              <a:t>attack the developing baby's red blood cells </a:t>
            </a:r>
            <a:r>
              <a:rPr lang="en-US" sz="1100" dirty="0" smtClean="0">
                <a:solidFill>
                  <a:schemeClr val="tx1"/>
                </a:solidFill>
              </a:rPr>
              <a:t>(2</a:t>
            </a:r>
            <a:r>
              <a:rPr lang="en-US" sz="1100" baseline="30000" dirty="0" smtClean="0">
                <a:solidFill>
                  <a:schemeClr val="tx1"/>
                </a:solidFill>
              </a:rPr>
              <a:t>nd</a:t>
            </a:r>
            <a:r>
              <a:rPr lang="en-US" sz="1100" dirty="0" smtClean="0">
                <a:solidFill>
                  <a:schemeClr val="tx1"/>
                </a:solidFill>
              </a:rPr>
              <a:t> baby with Rh+ 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100" b="1" dirty="0" smtClean="0"/>
              <a:t>Prevention</a:t>
            </a:r>
            <a:r>
              <a:rPr lang="en-US" sz="1100" dirty="0" smtClean="0"/>
              <a:t> : </a:t>
            </a:r>
            <a:r>
              <a:rPr lang="en-US" sz="1100" dirty="0" smtClean="0"/>
              <a:t>mother is </a:t>
            </a:r>
            <a:r>
              <a:rPr lang="en-US" sz="1100" dirty="0"/>
              <a:t>given (</a:t>
            </a:r>
            <a:r>
              <a:rPr lang="en-US" sz="1100" dirty="0" err="1">
                <a:solidFill>
                  <a:srgbClr val="FF0000"/>
                </a:solidFill>
              </a:rPr>
              <a:t>Rhogam</a:t>
            </a:r>
            <a:r>
              <a:rPr lang="en-US" sz="1100" dirty="0"/>
              <a:t>) </a:t>
            </a:r>
            <a:r>
              <a:rPr lang="en-AU" sz="1100" dirty="0">
                <a:solidFill>
                  <a:srgbClr val="FF0000"/>
                </a:solidFill>
              </a:rPr>
              <a:t>anti-D antibodies </a:t>
            </a:r>
            <a:r>
              <a:rPr lang="en-US" sz="1100" dirty="0" smtClean="0"/>
              <a:t>after </a:t>
            </a:r>
            <a:r>
              <a:rPr lang="en-US" sz="1100" dirty="0"/>
              <a:t>birth of Rh positive </a:t>
            </a:r>
            <a:r>
              <a:rPr lang="en-US" sz="1100" dirty="0" smtClean="0"/>
              <a:t>baby</a:t>
            </a:r>
            <a:r>
              <a:rPr lang="en-US" sz="1100" dirty="0"/>
              <a:t> </a:t>
            </a:r>
            <a:r>
              <a:rPr lang="en-US" sz="1100" dirty="0" smtClean="0"/>
              <a:t>(After 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baby)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</a:rPr>
              <a:t>Treatment of baby with incompatibility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tx1"/>
                </a:solidFill>
              </a:rPr>
              <a:t>Mild : </a:t>
            </a:r>
            <a:r>
              <a:rPr lang="en-AU" sz="1050" dirty="0"/>
              <a:t>Drugs used to treat allergic reactions (antihistamines)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050" dirty="0"/>
              <a:t>Drugs used to treat swelling and allergies (steroids)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050" dirty="0"/>
              <a:t>Feeding and fluids (hydration)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050" dirty="0"/>
              <a:t>Fluids given through a vein (intravenously)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050" dirty="0"/>
              <a:t>Light therapy using bilirubin lights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100" dirty="0"/>
              <a:t>Medicines to raise blood pressure if it drops too </a:t>
            </a:r>
            <a:r>
              <a:rPr lang="en-AU" sz="1100" dirty="0" smtClean="0"/>
              <a:t>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100" b="1" dirty="0" smtClean="0"/>
              <a:t>Sever : </a:t>
            </a:r>
            <a:r>
              <a:rPr lang="en-AU" sz="1100" dirty="0">
                <a:solidFill>
                  <a:srgbClr val="FF0000"/>
                </a:solidFill>
              </a:rPr>
              <a:t>exchange transfusion after birth</a:t>
            </a:r>
            <a:r>
              <a:rPr lang="en-AU" sz="1100" dirty="0"/>
              <a:t> or </a:t>
            </a:r>
            <a:r>
              <a:rPr lang="en-AU" sz="1100" dirty="0">
                <a:solidFill>
                  <a:srgbClr val="FF0000"/>
                </a:solidFill>
              </a:rPr>
              <a:t>intrauterine transfusion before birth</a:t>
            </a:r>
            <a:endParaRPr lang="en-US" sz="1100" b="1" dirty="0"/>
          </a:p>
          <a:p>
            <a:pPr marL="285750" indent="-285750">
              <a:buFont typeface="Arial" charset="0"/>
              <a:buChar char="•"/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427984" y="4725144"/>
            <a:ext cx="1035466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00" dirty="0" smtClean="0"/>
              <a:t>Mother is Rh- father is Rh+ (Rh+ is more dominant )</a:t>
            </a:r>
            <a:r>
              <a:rPr lang="ar-SA" sz="1000" dirty="0" smtClean="0"/>
              <a:t>: </a:t>
            </a:r>
            <a:r>
              <a:rPr lang="en-US" sz="1000" dirty="0" smtClean="0"/>
              <a:t>baby is RH+</a:t>
            </a:r>
            <a:endParaRPr lang="ar-SA" sz="1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38639"/>
              </p:ext>
            </p:extLst>
          </p:nvPr>
        </p:nvGraphicFramePr>
        <p:xfrm>
          <a:off x="4716016" y="1310272"/>
          <a:ext cx="4320480" cy="19812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165220"/>
                <a:gridCol w="2155260"/>
              </a:tblGrid>
              <a:tr h="374329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n w="0"/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Bleeding Time </a:t>
                      </a:r>
                      <a:endParaRPr lang="ar-SA" sz="1400" dirty="0" smtClean="0"/>
                    </a:p>
                    <a:p>
                      <a:pPr rtl="1"/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>
                          <a:ln w="0"/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Clotting Time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7912"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It is The time taking for bleeding to stop (time for a platelet plug to form).</a:t>
                      </a:r>
                      <a:endParaRPr lang="ar-SA" sz="140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It is rough measure of all intrinsic clotting factors (monitoring anti-coagulant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therapy) </a:t>
                      </a:r>
                      <a:endParaRPr lang="en-US" sz="1400" dirty="0" smtClean="0"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466198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2-5min (some says 2-7)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Time : 2-7    in glass tube : 5-15</a:t>
                      </a:r>
                      <a:r>
                        <a:rPr lang="en-US" sz="1400" baseline="0" dirty="0" smtClean="0"/>
                        <a:t> 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urved Connector 9"/>
          <p:cNvCxnSpPr/>
          <p:nvPr/>
        </p:nvCxnSpPr>
        <p:spPr>
          <a:xfrm rot="16200000" flipH="1">
            <a:off x="3239852" y="2930640"/>
            <a:ext cx="1080120" cy="72008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24128" y="3429000"/>
            <a:ext cx="3240360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">
              <a:spcBef>
                <a:spcPct val="20000"/>
              </a:spcBef>
              <a:buClrTx/>
              <a:buSzTx/>
            </a:pPr>
            <a:r>
              <a:rPr lang="en-US" sz="1600" b="1" dirty="0" smtClean="0">
                <a:solidFill>
                  <a:srgbClr val="FF0000"/>
                </a:solidFill>
                <a:ea typeface="Cambria Math" panose="02040503050406030204" pitchFamily="18" charset="0"/>
              </a:rPr>
              <a:t>Clotting time </a:t>
            </a:r>
            <a:r>
              <a:rPr lang="en-US" sz="1600" b="1" dirty="0" smtClean="0">
                <a:solidFill>
                  <a:schemeClr val="tx1"/>
                </a:solidFill>
                <a:ea typeface="Cambria Math" panose="02040503050406030204" pitchFamily="18" charset="0"/>
              </a:rPr>
              <a:t>is used in :</a:t>
            </a:r>
          </a:p>
          <a:p>
            <a:pPr lvl="0" algn="just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  <a:ea typeface="Cambria Math" panose="02040503050406030204" pitchFamily="18" charset="0"/>
              </a:rPr>
              <a:t>Used </a:t>
            </a:r>
            <a:r>
              <a:rPr lang="en-US" sz="1200" b="1" dirty="0">
                <a:solidFill>
                  <a:schemeClr val="tx1"/>
                </a:solidFill>
                <a:ea typeface="Cambria Math" panose="02040503050406030204" pitchFamily="18" charset="0"/>
              </a:rPr>
              <a:t>: </a:t>
            </a:r>
            <a:r>
              <a:rPr lang="en-US" sz="1200" dirty="0">
                <a:solidFill>
                  <a:schemeClr val="tx1"/>
                </a:solidFill>
                <a:ea typeface="Cambria Math" panose="02040503050406030204" pitchFamily="18" charset="0"/>
              </a:rPr>
              <a:t>in diagnosis of hemophilia. </a:t>
            </a:r>
          </a:p>
          <a:p>
            <a:pPr lvl="0" algn="just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AU" sz="1200" b="1" dirty="0" smtClean="0">
                <a:solidFill>
                  <a:schemeClr val="tx1"/>
                </a:solidFill>
              </a:rPr>
              <a:t>Clinical </a:t>
            </a:r>
            <a:r>
              <a:rPr lang="en-AU" sz="1200" b="1" dirty="0">
                <a:solidFill>
                  <a:schemeClr val="tx1"/>
                </a:solidFill>
              </a:rPr>
              <a:t>significance of the clotting </a:t>
            </a:r>
            <a:r>
              <a:rPr lang="en-AU" sz="1200" b="1" dirty="0" smtClean="0">
                <a:solidFill>
                  <a:schemeClr val="tx1"/>
                </a:solidFill>
              </a:rPr>
              <a:t>time: </a:t>
            </a:r>
            <a:r>
              <a:rPr lang="en-AU" sz="1200" dirty="0">
                <a:solidFill>
                  <a:schemeClr val="tx1"/>
                </a:solidFill>
              </a:rPr>
              <a:t>Before surgery</a:t>
            </a:r>
            <a:r>
              <a:rPr lang="en-US" sz="1200" dirty="0">
                <a:solidFill>
                  <a:schemeClr val="tx1"/>
                </a:solidFill>
              </a:rPr>
              <a:t> , </a:t>
            </a:r>
            <a:r>
              <a:rPr lang="en-AU" sz="1200" dirty="0">
                <a:solidFill>
                  <a:schemeClr val="tx1"/>
                </a:solidFill>
              </a:rPr>
              <a:t>Diagnosis of bleeding disorders</a:t>
            </a:r>
          </a:p>
          <a:p>
            <a:pPr lvl="0"/>
            <a:r>
              <a:rPr lang="en-AU" sz="1200" b="1" dirty="0">
                <a:solidFill>
                  <a:schemeClr val="tx1"/>
                </a:solidFill>
              </a:rPr>
              <a:t>prolong the bleeding time: due to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Platelet dysfunction. 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Blood vessel wall disorders.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Von </a:t>
            </a:r>
            <a:r>
              <a:rPr lang="en-US" sz="1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Willebrand</a:t>
            </a: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Disease.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Thrombocytopenia.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Vitamin K deficiency</a:t>
            </a:r>
            <a:r>
              <a:rPr lang="en-US" sz="1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Medications such as : Aspirin. </a:t>
            </a:r>
          </a:p>
        </p:txBody>
      </p:sp>
    </p:spTree>
    <p:extLst>
      <p:ext uri="{BB962C8B-B14F-4D97-AF65-F5344CB8AC3E}">
        <p14:creationId xmlns:p14="http://schemas.microsoft.com/office/powerpoint/2010/main" val="3508937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4343</TotalTime>
  <Words>1748</Words>
  <Application>Microsoft Office PowerPoint</Application>
  <PresentationFormat>On-screen Show (4:3)</PresentationFormat>
  <Paragraphs>261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PHYSIOLOGY PRACTICAL REVISION </vt:lpstr>
      <vt:lpstr>Red Blood Indices (team work 435) </vt:lpstr>
      <vt:lpstr>PowerPoint Presentation</vt:lpstr>
      <vt:lpstr>Normal value + Clinical applications:</vt:lpstr>
      <vt:lpstr>Erythrocyte Sedimentation Rate (ESR)  (سرعة الترسيب )</vt:lpstr>
      <vt:lpstr>QUESTIONS AND PROBLEMS</vt:lpstr>
      <vt:lpstr>WBC</vt:lpstr>
      <vt:lpstr> Blood Groups and Rhesus system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Organisation</dc:title>
  <dc:creator>Maha Saja</dc:creator>
  <cp:lastModifiedBy>leena</cp:lastModifiedBy>
  <cp:revision>426</cp:revision>
  <dcterms:created xsi:type="dcterms:W3CDTF">2016-09-07T16:15:34Z</dcterms:created>
  <dcterms:modified xsi:type="dcterms:W3CDTF">2016-12-05T05:20:22Z</dcterms:modified>
</cp:coreProperties>
</file>