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60" r:id="rId5"/>
    <p:sldId id="261" r:id="rId6"/>
    <p:sldId id="259" r:id="rId7"/>
    <p:sldId id="262" r:id="rId8"/>
    <p:sldId id="263" r:id="rId9"/>
    <p:sldId id="264" r:id="rId10"/>
    <p:sldId id="265" r:id="rId11"/>
    <p:sldId id="267" r:id="rId12"/>
    <p:sldId id="266" r:id="rId13"/>
    <p:sldId id="268" r:id="rId14"/>
    <p:sldId id="271" r:id="rId15"/>
    <p:sldId id="269" r:id="rId16"/>
    <p:sldId id="270" r:id="rId17"/>
  </p:sldIdLst>
  <p:sldSz cx="12192000" cy="6858000"/>
  <p:notesSz cx="6858000" cy="9144000"/>
  <p:embeddedFontLst>
    <p:embeddedFont>
      <p:font typeface="Microsoft YaHei UI" panose="020B0503020204020204" pitchFamily="34" charset="-122"/>
      <p:regular r:id="rId19"/>
      <p:bold r:id="rId20"/>
    </p:embeddedFont>
    <p:embeddedFont>
      <p:font typeface="Radley" panose="020B0604020202020204" charset="0"/>
      <p:regular r:id="rId21"/>
      <p: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99FF33"/>
    <a:srgbClr val="E7F6FF"/>
    <a:srgbClr val="CCECFF"/>
    <a:srgbClr val="CCFFFF"/>
    <a:srgbClr val="EAEDF2"/>
    <a:srgbClr val="E7E6E6"/>
    <a:srgbClr val="C2C2C2"/>
    <a:srgbClr val="5898AB"/>
    <a:srgbClr val="73B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660"/>
  </p:normalViewPr>
  <p:slideViewPr>
    <p:cSldViewPr snapToGrid="0">
      <p:cViewPr varScale="1">
        <p:scale>
          <a:sx n="89" d="100"/>
          <a:sy n="89" d="100"/>
        </p:scale>
        <p:origin x="56"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12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774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543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9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996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17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54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04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19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93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10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54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9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08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67000"/>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80Xx7pA9hQ"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cliffsnotes.com/study-guides/anatomy-and-physiology/the-muscular-system/quiz-skeletal-muscle-actions" TargetMode="External"/><Relationship Id="rId5" Type="http://schemas.openxmlformats.org/officeDocument/2006/relationships/hyperlink" Target="https://www.youtube.com/watch?v=zETNcHZT3Qw" TargetMode="External"/><Relationship Id="rId4" Type="http://schemas.openxmlformats.org/officeDocument/2006/relationships/hyperlink" Target="https://www.youtube.com/watch?v=PGDXXUtPw4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24200" y="2473036"/>
            <a:ext cx="5943599" cy="1706561"/>
          </a:xfrm>
          <a:prstGeom prst="rect">
            <a:avLst/>
          </a:prstGeom>
          <a:noFill/>
          <a:ln>
            <a:noFill/>
          </a:ln>
        </p:spPr>
        <p:txBody>
          <a:bodyPr lIns="91425" tIns="45700" rIns="91425" bIns="45700" anchor="ctr" anchorCtr="0">
            <a:noAutofit/>
          </a:bodyPr>
          <a:lstStyle/>
          <a:p>
            <a:pPr lvl="0" algn="ctr">
              <a:buSzPct val="25000"/>
            </a:pPr>
            <a:r>
              <a:rPr lang="en-GB" sz="4800" b="1"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Skeletal Muscles</a:t>
            </a:r>
            <a:r>
              <a:rPr lang="en-GB" sz="48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
            </a:r>
            <a:br>
              <a:rPr lang="en-GB" sz="48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br>
            <a:r>
              <a:rPr lang="en-GB" sz="1200" b="1" kern="12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 </a:t>
            </a:r>
            <a:r>
              <a:rPr lang="en-GB" b="1" kern="12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
            </a:r>
            <a:br>
              <a:rPr lang="en-GB" b="1" kern="12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r>
              <a:rPr lang="en-GB" sz="2400" kern="1200" dirty="0" smtClean="0">
                <a:solidFill>
                  <a:srgbClr val="000000"/>
                </a:solidFill>
                <a:latin typeface="Arial"/>
                <a:ea typeface="+mn-ea"/>
                <a:cs typeface="+mn-cs"/>
              </a:rPr>
              <a:t>SECOND </a:t>
            </a:r>
            <a:r>
              <a:rPr lang="en-GB" sz="2400" kern="1200" dirty="0">
                <a:solidFill>
                  <a:srgbClr val="000000"/>
                </a:solidFill>
                <a:latin typeface="Arial"/>
                <a:ea typeface="+mn-ea"/>
                <a:cs typeface="+mn-cs"/>
              </a:rPr>
              <a:t>LECTURE</a:t>
            </a:r>
            <a:endParaRPr lang="en-GB"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505200" y="457200"/>
            <a:ext cx="4754879" cy="637598"/>
          </a:xfrm>
          <a:prstGeom prst="rect">
            <a:avLst/>
          </a:prstGeom>
          <a:noFill/>
          <a:ln>
            <a:noFill/>
          </a:ln>
        </p:spPr>
      </p:pic>
      <p:sp>
        <p:nvSpPr>
          <p:cNvPr id="86" name="Shape 86"/>
          <p:cNvSpPr txBox="1"/>
          <p:nvPr/>
        </p:nvSpPr>
        <p:spPr>
          <a:xfrm>
            <a:off x="3352800" y="6069500"/>
            <a:ext cx="5714999" cy="523219"/>
          </a:xfrm>
          <a:prstGeom prst="rect">
            <a:avLst/>
          </a:prstGeom>
          <a:noFill/>
          <a:ln w="127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GB" sz="2800" b="1" i="0" u="none" strike="noStrike" cap="none">
                <a:solidFill>
                  <a:srgbClr val="FF0000"/>
                </a:solidFill>
                <a:latin typeface="Calibri"/>
                <a:ea typeface="Calibri"/>
                <a:cs typeface="Calibri"/>
                <a:sym typeface="Calibri"/>
              </a:rPr>
              <a:t>هذا العمل لا يغني عن المصدر الأساسي للمذاكرة</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6104" y="1"/>
            <a:ext cx="2245895" cy="2245895"/>
          </a:xfrm>
          <a:prstGeom prst="rect">
            <a:avLst/>
          </a:prstGeom>
        </p:spPr>
      </p:pic>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4845" y="96253"/>
            <a:ext cx="2249424" cy="2056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199"/>
        <p:cNvGrpSpPr/>
        <p:nvPr/>
      </p:nvGrpSpPr>
      <p:grpSpPr>
        <a:xfrm>
          <a:off x="0" y="0"/>
          <a:ext cx="0" cy="0"/>
          <a:chOff x="0" y="0"/>
          <a:chExt cx="0" cy="0"/>
        </a:xfrm>
      </p:grpSpPr>
      <p:sp>
        <p:nvSpPr>
          <p:cNvPr id="7"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Shape 200"/>
          <p:cNvSpPr txBox="1">
            <a:spLocks noGrp="1"/>
          </p:cNvSpPr>
          <p:nvPr>
            <p:ph type="title"/>
          </p:nvPr>
        </p:nvSpPr>
        <p:spPr>
          <a:xfrm>
            <a:off x="2228194" y="564860"/>
            <a:ext cx="7120759" cy="9941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3959" b="0" i="0" u="none" strike="noStrike" cap="none" dirty="0" smtClean="0">
                <a:solidFill>
                  <a:schemeClr val="dk1"/>
                </a:solidFill>
                <a:latin typeface="Calibri"/>
                <a:ea typeface="Calibri"/>
                <a:cs typeface="Calibri"/>
                <a:sym typeface="Calibri"/>
              </a:rPr>
              <a:t>Nerve Supply </a:t>
            </a:r>
            <a:r>
              <a:rPr lang="en-GB" sz="3959" b="0" i="0" u="none" strike="noStrike" cap="none" dirty="0">
                <a:solidFill>
                  <a:schemeClr val="dk1"/>
                </a:solidFill>
                <a:latin typeface="Calibri"/>
                <a:ea typeface="Calibri"/>
                <a:cs typeface="Calibri"/>
                <a:sym typeface="Calibri"/>
              </a:rPr>
              <a:t>of Skeletal Muscles </a:t>
            </a:r>
          </a:p>
        </p:txBody>
      </p:sp>
      <p:sp>
        <p:nvSpPr>
          <p:cNvPr id="201" name="Shape 201"/>
          <p:cNvSpPr txBox="1">
            <a:spLocks noGrp="1"/>
          </p:cNvSpPr>
          <p:nvPr>
            <p:ph type="body" idx="1"/>
          </p:nvPr>
        </p:nvSpPr>
        <p:spPr>
          <a:xfrm>
            <a:off x="512619" y="1532595"/>
            <a:ext cx="6483926" cy="4956248"/>
          </a:xfrm>
          <a:prstGeom prst="rect">
            <a:avLst/>
          </a:prstGeom>
          <a:solidFill>
            <a:srgbClr val="FFFFFF"/>
          </a:solidFill>
          <a:ln>
            <a:noFill/>
          </a:ln>
        </p:spPr>
        <p:txBody>
          <a:bodyPr lIns="91425" tIns="45700" rIns="91425" bIns="45700" anchor="t" anchorCtr="0">
            <a:noAutofit/>
          </a:bodyPr>
          <a:lstStyle/>
          <a:p>
            <a:pPr marL="0" indent="0">
              <a:spcBef>
                <a:spcPts val="0"/>
              </a:spcBef>
              <a:buSzPct val="25000"/>
              <a:buNone/>
            </a:pPr>
            <a:r>
              <a:rPr lang="en-GB" sz="2400" dirty="0" smtClean="0">
                <a:latin typeface="Calibri" panose="020F0502020204030204" pitchFamily="34" charset="0"/>
              </a:rPr>
              <a:t>• </a:t>
            </a:r>
            <a:r>
              <a:rPr lang="en-GB" sz="2400" dirty="0" smtClean="0">
                <a:latin typeface="Calibri" panose="020F0502020204030204" pitchFamily="34" charset="0"/>
                <a:sym typeface="Arial"/>
              </a:rPr>
              <a:t>The </a:t>
            </a:r>
            <a:r>
              <a:rPr lang="en-GB" sz="2400" dirty="0">
                <a:latin typeface="Calibri" panose="020F0502020204030204" pitchFamily="34" charset="0"/>
                <a:sym typeface="Arial"/>
              </a:rPr>
              <a:t>somatic nervous system is the part of the peripheral nervous system associated with skeletal muscle voluntary control of body movements.</a:t>
            </a:r>
          </a:p>
          <a:p>
            <a:pPr marL="0" indent="0">
              <a:spcBef>
                <a:spcPts val="0"/>
              </a:spcBef>
              <a:buSzPct val="25000"/>
              <a:buNone/>
            </a:pPr>
            <a:r>
              <a:rPr lang="en-GB" sz="2400" dirty="0">
                <a:latin typeface="Calibri" panose="020F0502020204030204" pitchFamily="34" charset="0"/>
              </a:rPr>
              <a:t>• </a:t>
            </a:r>
            <a:r>
              <a:rPr lang="en-GB" sz="2400" dirty="0" smtClean="0">
                <a:latin typeface="Calibri" panose="020F0502020204030204" pitchFamily="34" charset="0"/>
              </a:rPr>
              <a:t>The </a:t>
            </a:r>
            <a:r>
              <a:rPr lang="en-GB" sz="2400" b="0" i="0" u="none" strike="noStrike" cap="none" dirty="0">
                <a:solidFill>
                  <a:schemeClr val="dk1"/>
                </a:solidFill>
                <a:latin typeface="Calibri" panose="020F0502020204030204" pitchFamily="34" charset="0"/>
                <a:sym typeface="Calibri"/>
              </a:rPr>
              <a:t>nerves supplying the skeletal muscles </a:t>
            </a:r>
            <a:r>
              <a:rPr lang="en-GB" sz="2400" b="0" i="0" u="none" strike="noStrike" cap="none" dirty="0">
                <a:solidFill>
                  <a:schemeClr val="tx1"/>
                </a:solidFill>
                <a:latin typeface="Calibri" panose="020F0502020204030204" pitchFamily="34" charset="0"/>
                <a:sym typeface="Calibri"/>
              </a:rPr>
              <a:t>are</a:t>
            </a:r>
            <a:r>
              <a:rPr lang="en-GB" sz="2400" b="0" i="0" u="none" strike="noStrike" cap="none" dirty="0">
                <a:solidFill>
                  <a:srgbClr val="FF0000"/>
                </a:solidFill>
                <a:latin typeface="Calibri" panose="020F0502020204030204" pitchFamily="34" charset="0"/>
                <a:sym typeface="Calibri"/>
              </a:rPr>
              <a:t> </a:t>
            </a:r>
            <a:r>
              <a:rPr lang="en-GB" sz="2400" u="sng" dirty="0" smtClean="0">
                <a:solidFill>
                  <a:srgbClr val="0070C0"/>
                </a:solidFill>
                <a:latin typeface="Calibri" panose="020F0502020204030204" pitchFamily="34" charset="0"/>
              </a:rPr>
              <a:t>mixed:</a:t>
            </a:r>
          </a:p>
          <a:p>
            <a:pPr marL="0" indent="0">
              <a:spcBef>
                <a:spcPts val="0"/>
              </a:spcBef>
              <a:buSzPct val="25000"/>
              <a:buNone/>
            </a:pPr>
            <a:endParaRPr lang="en-GB" sz="1050" b="0" i="0" u="none" strike="noStrike" cap="none" dirty="0" smtClean="0">
              <a:solidFill>
                <a:srgbClr val="FF0000"/>
              </a:solidFill>
              <a:highlight>
                <a:srgbClr val="CFE2F3"/>
              </a:highlight>
              <a:latin typeface="Calibri" panose="020F0502020204030204" pitchFamily="34" charset="0"/>
              <a:sym typeface="Calibri"/>
            </a:endParaRPr>
          </a:p>
          <a:p>
            <a:pPr marL="0" lvl="0" indent="0">
              <a:spcBef>
                <a:spcPts val="0"/>
              </a:spcBef>
              <a:buSzPct val="25000"/>
              <a:buNone/>
            </a:pPr>
            <a:r>
              <a:rPr lang="en-GB" sz="2400" b="0" i="0" u="none" strike="noStrike" cap="none" dirty="0" smtClean="0">
                <a:solidFill>
                  <a:schemeClr val="dk1"/>
                </a:solidFill>
                <a:latin typeface="Calibri" panose="020F0502020204030204" pitchFamily="34" charset="0"/>
                <a:sym typeface="Calibri"/>
              </a:rPr>
              <a:t>• 60</a:t>
            </a:r>
            <a:r>
              <a:rPr lang="en-GB" sz="2400" b="0" i="0" u="none" strike="noStrike" cap="none" dirty="0">
                <a:solidFill>
                  <a:schemeClr val="dk1"/>
                </a:solidFill>
                <a:latin typeface="Calibri" panose="020F0502020204030204" pitchFamily="34" charset="0"/>
                <a:sym typeface="Calibri"/>
              </a:rPr>
              <a:t>% are </a:t>
            </a:r>
            <a:r>
              <a:rPr lang="en-GB" sz="2400" b="1" i="0" u="none" strike="noStrike" cap="none" dirty="0">
                <a:solidFill>
                  <a:schemeClr val="dk1"/>
                </a:solidFill>
                <a:latin typeface="Calibri" panose="020F0502020204030204" pitchFamily="34" charset="0"/>
                <a:sym typeface="Calibri"/>
              </a:rPr>
              <a:t>Motor</a:t>
            </a:r>
            <a:r>
              <a:rPr lang="en-GB" sz="2400" b="0" i="0" u="none" strike="noStrike" cap="none" dirty="0">
                <a:solidFill>
                  <a:schemeClr val="dk1"/>
                </a:solidFill>
                <a:latin typeface="Calibri" panose="020F0502020204030204" pitchFamily="34" charset="0"/>
                <a:sym typeface="Calibri"/>
              </a:rPr>
              <a:t> </a:t>
            </a:r>
            <a:r>
              <a:rPr lang="en-GB" sz="2400" b="0" i="0" u="none" strike="noStrike" cap="none" dirty="0">
                <a:solidFill>
                  <a:srgbClr val="0070C0"/>
                </a:solidFill>
                <a:latin typeface="Calibri" panose="020F0502020204030204" pitchFamily="34" charset="0"/>
                <a:sym typeface="Calibri"/>
              </a:rPr>
              <a:t>(responsible of movement and actions)</a:t>
            </a:r>
          </a:p>
          <a:p>
            <a:pPr marL="0" marR="0" lvl="0" indent="0" algn="l" rtl="0">
              <a:lnSpc>
                <a:spcPct val="90000"/>
              </a:lnSpc>
              <a:spcBef>
                <a:spcPts val="1000"/>
              </a:spcBef>
              <a:spcAft>
                <a:spcPts val="0"/>
              </a:spcAft>
              <a:buClr>
                <a:schemeClr val="dk1"/>
              </a:buClr>
              <a:buSzPct val="25000"/>
              <a:buFont typeface="Arial"/>
              <a:buNone/>
            </a:pPr>
            <a:r>
              <a:rPr lang="en-GB" sz="2400" b="0" i="0" u="none" strike="noStrike" cap="none" dirty="0" smtClean="0">
                <a:solidFill>
                  <a:schemeClr val="dk1"/>
                </a:solidFill>
                <a:latin typeface="Calibri" panose="020F0502020204030204" pitchFamily="34" charset="0"/>
                <a:sym typeface="Calibri"/>
              </a:rPr>
              <a:t>• 40</a:t>
            </a:r>
            <a:r>
              <a:rPr lang="en-GB" sz="2400" b="0" i="0" u="none" strike="noStrike" cap="none" dirty="0">
                <a:solidFill>
                  <a:schemeClr val="dk1"/>
                </a:solidFill>
                <a:latin typeface="Calibri" panose="020F0502020204030204" pitchFamily="34" charset="0"/>
                <a:sym typeface="Calibri"/>
              </a:rPr>
              <a:t>% are </a:t>
            </a:r>
            <a:r>
              <a:rPr lang="en-GB" sz="2400" b="1" i="0" u="none" strike="noStrike" cap="none" dirty="0">
                <a:solidFill>
                  <a:schemeClr val="dk1"/>
                </a:solidFill>
                <a:latin typeface="Calibri" panose="020F0502020204030204" pitchFamily="34" charset="0"/>
                <a:sym typeface="Calibri"/>
              </a:rPr>
              <a:t>Sensory.</a:t>
            </a:r>
          </a:p>
          <a:p>
            <a:pPr marL="0" marR="0" lvl="0" indent="0" algn="l" rtl="0">
              <a:lnSpc>
                <a:spcPct val="90000"/>
              </a:lnSpc>
              <a:spcBef>
                <a:spcPts val="1000"/>
              </a:spcBef>
              <a:spcAft>
                <a:spcPts val="0"/>
              </a:spcAft>
              <a:buClr>
                <a:schemeClr val="dk1"/>
              </a:buClr>
              <a:buSzPct val="25000"/>
              <a:buFont typeface="Arial"/>
              <a:buNone/>
            </a:pPr>
            <a:r>
              <a:rPr lang="en-GB" sz="2400" b="0" i="0" u="none" strike="noStrike" cap="none" dirty="0" smtClean="0">
                <a:solidFill>
                  <a:schemeClr val="dk1"/>
                </a:solidFill>
                <a:latin typeface="Calibri" panose="020F0502020204030204" pitchFamily="34" charset="0"/>
                <a:sym typeface="Calibri"/>
              </a:rPr>
              <a:t>• It </a:t>
            </a:r>
            <a:r>
              <a:rPr lang="en-GB" sz="2400" b="0" i="0" u="none" strike="noStrike" cap="none" dirty="0">
                <a:solidFill>
                  <a:schemeClr val="dk1"/>
                </a:solidFill>
                <a:latin typeface="Calibri" panose="020F0502020204030204" pitchFamily="34" charset="0"/>
                <a:sym typeface="Calibri"/>
              </a:rPr>
              <a:t>has some Autonomic fibers (Sympathetic) for its blood vessels.</a:t>
            </a:r>
          </a:p>
          <a:p>
            <a:pPr marL="0" marR="0" lvl="0" indent="0" algn="l" rtl="0">
              <a:lnSpc>
                <a:spcPct val="90000"/>
              </a:lnSpc>
              <a:spcBef>
                <a:spcPts val="1000"/>
              </a:spcBef>
              <a:buClr>
                <a:schemeClr val="dk1"/>
              </a:buClr>
              <a:buSzPct val="25000"/>
              <a:buFont typeface="Arial"/>
              <a:buNone/>
            </a:pPr>
            <a:r>
              <a:rPr lang="en-GB" sz="2400" b="0" i="0" u="none" strike="noStrike" cap="none" dirty="0" smtClean="0">
                <a:solidFill>
                  <a:schemeClr val="dk1"/>
                </a:solidFill>
                <a:latin typeface="Calibri" panose="020F0502020204030204" pitchFamily="34" charset="0"/>
                <a:sym typeface="Calibri"/>
              </a:rPr>
              <a:t>• The </a:t>
            </a:r>
            <a:r>
              <a:rPr lang="en-GB" sz="2400" b="0" i="0" u="none" strike="noStrike" cap="none" dirty="0">
                <a:solidFill>
                  <a:schemeClr val="dk1"/>
                </a:solidFill>
                <a:latin typeface="Calibri" panose="020F0502020204030204" pitchFamily="34" charset="0"/>
                <a:sym typeface="Calibri"/>
              </a:rPr>
              <a:t>nerve enters the muscle at about the middle point of its deep surface.</a:t>
            </a:r>
          </a:p>
          <a:p>
            <a:pPr marL="0" marR="0" lvl="0" indent="0" algn="l" rtl="0">
              <a:lnSpc>
                <a:spcPct val="90000"/>
              </a:lnSpc>
              <a:spcBef>
                <a:spcPts val="1000"/>
              </a:spcBef>
              <a:buClr>
                <a:schemeClr val="dk1"/>
              </a:buClr>
              <a:buSzPct val="25000"/>
              <a:buFont typeface="Arial"/>
              <a:buNone/>
            </a:pPr>
            <a:endParaRPr sz="1800" dirty="0">
              <a:solidFill>
                <a:srgbClr val="000000"/>
              </a:solidFill>
            </a:endParaRPr>
          </a:p>
        </p:txBody>
      </p:sp>
      <p:pic>
        <p:nvPicPr>
          <p:cNvPr id="202" name="Shape 202"/>
          <p:cNvPicPr preferRelativeResize="0"/>
          <p:nvPr/>
        </p:nvPicPr>
        <p:blipFill rotWithShape="1">
          <a:blip r:embed="rId3">
            <a:alphaModFix/>
          </a:blip>
          <a:srcRect l="930" t="10570" r="50080" b="8045"/>
          <a:stretch/>
        </p:blipFill>
        <p:spPr>
          <a:xfrm>
            <a:off x="6927275" y="1789749"/>
            <a:ext cx="3920452" cy="4610544"/>
          </a:xfrm>
          <a:prstGeom prst="rect">
            <a:avLst/>
          </a:prstGeom>
          <a:noFill/>
          <a:ln>
            <a:noFill/>
          </a:ln>
        </p:spPr>
      </p:pic>
      <p:sp>
        <p:nvSpPr>
          <p:cNvPr id="205" name="Shape 205"/>
          <p:cNvSpPr/>
          <p:nvPr/>
        </p:nvSpPr>
        <p:spPr>
          <a:xfrm>
            <a:off x="9348953" y="550372"/>
            <a:ext cx="2342700" cy="20031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a:p>
            <a:pPr lvl="0" rtl="0">
              <a:spcBef>
                <a:spcPts val="0"/>
              </a:spcBef>
              <a:buNone/>
            </a:pPr>
            <a:endParaRPr dirty="0"/>
          </a:p>
          <a:p>
            <a:pPr lvl="0" rtl="0">
              <a:spcBef>
                <a:spcPts val="0"/>
              </a:spcBef>
              <a:buNone/>
            </a:pPr>
            <a:r>
              <a:rPr lang="en-US" dirty="0" smtClean="0"/>
              <a:t>Notes:</a:t>
            </a:r>
            <a:endParaRPr lang="en-GB" dirty="0" smtClean="0"/>
          </a:p>
          <a:p>
            <a:pPr lvl="0" rtl="0">
              <a:spcBef>
                <a:spcPts val="0"/>
              </a:spcBef>
              <a:buNone/>
            </a:pPr>
            <a:r>
              <a:rPr lang="en-GB" dirty="0" smtClean="0"/>
              <a:t>• </a:t>
            </a:r>
            <a:r>
              <a:rPr lang="en-GB" b="1" dirty="0" smtClean="0"/>
              <a:t>Sensory </a:t>
            </a:r>
            <a:r>
              <a:rPr lang="en-GB" b="1" dirty="0"/>
              <a:t>nerves</a:t>
            </a:r>
            <a:r>
              <a:rPr lang="en-GB" dirty="0"/>
              <a:t>: carries information from the nerves to the central nervous system.</a:t>
            </a:r>
          </a:p>
          <a:p>
            <a:pPr lvl="0">
              <a:spcBef>
                <a:spcPts val="0"/>
              </a:spcBef>
              <a:buClr>
                <a:schemeClr val="dk1"/>
              </a:buClr>
              <a:buFont typeface="Arial"/>
              <a:buNone/>
            </a:pPr>
            <a:r>
              <a:rPr lang="en-GB" dirty="0"/>
              <a:t>• </a:t>
            </a:r>
            <a:r>
              <a:rPr lang="en-GB" b="1" dirty="0"/>
              <a:t>Motor nerves</a:t>
            </a:r>
            <a:r>
              <a:rPr lang="en-GB" dirty="0"/>
              <a:t>: carries information from the brain and the spinal cord to the muscles .</a:t>
            </a:r>
          </a:p>
          <a:p>
            <a:pPr lvl="0">
              <a:spcBef>
                <a:spcPts val="0"/>
              </a:spcBef>
              <a:buClr>
                <a:schemeClr val="dk1"/>
              </a:buClr>
              <a:buFont typeface="Arial"/>
              <a:buNone/>
            </a:pPr>
            <a:endParaRPr dirty="0"/>
          </a:p>
          <a:p>
            <a:pPr lvl="0">
              <a:spcBef>
                <a:spcPts val="0"/>
              </a:spcBef>
              <a:buNone/>
            </a:pPr>
            <a:endParaRPr dirty="0"/>
          </a:p>
        </p:txBody>
      </p:sp>
      <p:sp>
        <p:nvSpPr>
          <p:cNvPr id="8" name="Shape 129"/>
          <p:cNvSpPr/>
          <p:nvPr/>
        </p:nvSpPr>
        <p:spPr>
          <a:xfrm>
            <a:off x="200302" y="64419"/>
            <a:ext cx="1860331" cy="1528640"/>
          </a:xfrm>
          <a:prstGeom prst="roundRect">
            <a:avLst>
              <a:gd name="adj"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r>
              <a:rPr lang="en-US" sz="1600" dirty="0"/>
              <a:t>Objective 6: </a:t>
            </a:r>
            <a:r>
              <a:rPr lang="en-US" sz="1600" dirty="0" smtClean="0"/>
              <a:t>Describe briefly the </a:t>
            </a:r>
            <a:r>
              <a:rPr lang="en-US" sz="1600" dirty="0"/>
              <a:t>nerve supply of skeletal </a:t>
            </a:r>
            <a:r>
              <a:rPr lang="en-US" sz="1600" dirty="0" smtClean="0"/>
              <a:t>muscles.</a:t>
            </a:r>
            <a:endParaRP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216"/>
        <p:cNvGrpSpPr/>
        <p:nvPr/>
      </p:nvGrpSpPr>
      <p:grpSpPr>
        <a:xfrm>
          <a:off x="0" y="0"/>
          <a:ext cx="0" cy="0"/>
          <a:chOff x="0" y="0"/>
          <a:chExt cx="0" cy="0"/>
        </a:xfrm>
      </p:grpSpPr>
      <p:sp>
        <p:nvSpPr>
          <p:cNvPr id="5" name="Rectangle 4"/>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Shape 217"/>
          <p:cNvSpPr txBox="1">
            <a:spLocks noGrp="1"/>
          </p:cNvSpPr>
          <p:nvPr>
            <p:ph type="title"/>
          </p:nvPr>
        </p:nvSpPr>
        <p:spPr>
          <a:xfrm>
            <a:off x="1023256" y="974996"/>
            <a:ext cx="10515600" cy="1325700"/>
          </a:xfrm>
          <a:prstGeom prst="rect">
            <a:avLst/>
          </a:prstGeom>
        </p:spPr>
        <p:txBody>
          <a:bodyPr lIns="91425" tIns="91425" rIns="91425" bIns="91425" anchor="ctr" anchorCtr="0">
            <a:noAutofit/>
          </a:bodyPr>
          <a:lstStyle/>
          <a:p>
            <a:pPr lvl="0" algn="ctr">
              <a:spcBef>
                <a:spcPts val="0"/>
              </a:spcBef>
              <a:buNone/>
            </a:pPr>
            <a:r>
              <a:rPr lang="en-GB" sz="3959" dirty="0">
                <a:sym typeface="Arial"/>
              </a:rPr>
              <a:t>MUSCLE DISEASES &amp; INJURIES</a:t>
            </a:r>
          </a:p>
        </p:txBody>
      </p:sp>
      <p:pic>
        <p:nvPicPr>
          <p:cNvPr id="219" name="Shape 219" descr="gg.png"/>
          <p:cNvPicPr preferRelativeResize="0"/>
          <p:nvPr/>
        </p:nvPicPr>
        <p:blipFill rotWithShape="1">
          <a:blip r:embed="rId3">
            <a:alphaModFix/>
          </a:blip>
          <a:srcRect r="19460"/>
          <a:stretch/>
        </p:blipFill>
        <p:spPr>
          <a:xfrm>
            <a:off x="487826" y="621691"/>
            <a:ext cx="2580313" cy="3453150"/>
          </a:xfrm>
          <a:prstGeom prst="rect">
            <a:avLst/>
          </a:prstGeom>
          <a:noFill/>
          <a:ln>
            <a:noFill/>
          </a:ln>
        </p:spPr>
      </p:pic>
      <p:sp>
        <p:nvSpPr>
          <p:cNvPr id="218" name="Shape 218"/>
          <p:cNvSpPr txBox="1">
            <a:spLocks noGrp="1"/>
          </p:cNvSpPr>
          <p:nvPr>
            <p:ph type="body" idx="1"/>
          </p:nvPr>
        </p:nvSpPr>
        <p:spPr>
          <a:xfrm>
            <a:off x="762000" y="3394364"/>
            <a:ext cx="11038113" cy="3338945"/>
          </a:xfrm>
          <a:prstGeom prst="rect">
            <a:avLst/>
          </a:prstGeom>
        </p:spPr>
        <p:txBody>
          <a:bodyPr lIns="91425" tIns="91425" rIns="91425" bIns="91425" anchor="t" anchorCtr="0">
            <a:noAutofit/>
          </a:bodyPr>
          <a:lstStyle/>
          <a:p>
            <a:pPr algn="just">
              <a:buFont typeface="Courier New" pitchFamily="49" charset="0"/>
              <a:buChar char="o"/>
              <a:defRPr/>
            </a:pPr>
            <a:endParaRPr lang="en-US" sz="2000" b="1" dirty="0">
              <a:latin typeface="Arial" panose="020B0604020202020204" pitchFamily="34" charset="0"/>
              <a:cs typeface="Arial" panose="020B0604020202020204" pitchFamily="34" charset="0"/>
            </a:endParaRPr>
          </a:p>
          <a:p>
            <a:pPr marL="177800" indent="0" algn="just">
              <a:buNone/>
              <a:defRPr/>
            </a:pPr>
            <a:endParaRPr lang="en-US" sz="2000" b="1" dirty="0">
              <a:latin typeface="Arial" panose="020B0604020202020204" pitchFamily="34" charset="0"/>
              <a:cs typeface="Arial" panose="020B0604020202020204" pitchFamily="34" charset="0"/>
            </a:endParaRPr>
          </a:p>
          <a:p>
            <a:pPr algn="just">
              <a:buFont typeface="Courier New" pitchFamily="49" charset="0"/>
              <a:buChar char="o"/>
              <a:defRPr/>
            </a:pPr>
            <a:r>
              <a:rPr lang="en-US" sz="2000" b="1" dirty="0" smtClean="0">
                <a:solidFill>
                  <a:srgbClr val="0070C0"/>
                </a:solidFill>
                <a:latin typeface="Arial" panose="020B0604020202020204" pitchFamily="34" charset="0"/>
                <a:cs typeface="Arial" panose="020B0604020202020204" pitchFamily="34" charset="0"/>
              </a:rPr>
              <a:t> Muscular </a:t>
            </a:r>
            <a:r>
              <a:rPr lang="en-US" sz="2000" b="1" dirty="0">
                <a:solidFill>
                  <a:srgbClr val="0070C0"/>
                </a:solidFill>
                <a:latin typeface="Arial" panose="020B0604020202020204" pitchFamily="34" charset="0"/>
                <a:cs typeface="Arial" panose="020B0604020202020204" pitchFamily="34" charset="0"/>
              </a:rPr>
              <a:t>Dystrophy:</a:t>
            </a:r>
            <a:r>
              <a:rPr lang="en-US" sz="2000" b="1"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a:t>
            </a:r>
            <a:r>
              <a:rPr lang="en-US" sz="2000" b="1"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genetic disease that cause a damage of muscle fibers.</a:t>
            </a:r>
          </a:p>
          <a:p>
            <a:pPr algn="just">
              <a:buFont typeface="Courier New" pitchFamily="49" charset="0"/>
              <a:buChar char="o"/>
              <a:defRPr/>
            </a:pPr>
            <a:r>
              <a:rPr lang="en-US" sz="2000" b="1" dirty="0" smtClean="0">
                <a:solidFill>
                  <a:srgbClr val="FF000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Muscle </a:t>
            </a:r>
            <a:r>
              <a:rPr lang="en-US" sz="2000" b="1" dirty="0">
                <a:solidFill>
                  <a:srgbClr val="0070C0"/>
                </a:solidFill>
                <a:latin typeface="Arial" panose="020B0604020202020204" pitchFamily="34" charset="0"/>
                <a:cs typeface="Arial" panose="020B0604020202020204" pitchFamily="34" charset="0"/>
              </a:rPr>
              <a:t>Cramps: </a:t>
            </a:r>
            <a:r>
              <a:rPr lang="en-US" sz="2000" b="1" dirty="0">
                <a:latin typeface="Arial" panose="020B0604020202020204" pitchFamily="34" charset="0"/>
                <a:cs typeface="Arial" panose="020B0604020202020204" pitchFamily="34" charset="0"/>
              </a:rPr>
              <a:t>can occur suddenly and involuntarily in one or more muscles.</a:t>
            </a:r>
          </a:p>
          <a:p>
            <a:pPr algn="just">
              <a:buFont typeface="Courier New" pitchFamily="49" charset="0"/>
              <a:buChar char="o"/>
              <a:defRPr/>
            </a:pPr>
            <a:r>
              <a:rPr lang="en-US" sz="2000" b="1" dirty="0" smtClean="0">
                <a:solidFill>
                  <a:srgbClr val="FF000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Sprains </a:t>
            </a:r>
            <a:r>
              <a:rPr lang="en-US" sz="2000" b="1" dirty="0">
                <a:solidFill>
                  <a:srgbClr val="0070C0"/>
                </a:solidFill>
                <a:latin typeface="Arial" panose="020B0604020202020204" pitchFamily="34" charset="0"/>
                <a:cs typeface="Arial" panose="020B0604020202020204" pitchFamily="34" charset="0"/>
              </a:rPr>
              <a:t>and Strains:</a:t>
            </a:r>
            <a:r>
              <a:rPr lang="en-US" sz="2000" b="1"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Twist or pull in the muscles or tendons which can either be sudden or over a period of time, with or without tearing of the </a:t>
            </a:r>
            <a:r>
              <a:rPr lang="en-US" sz="2000" b="1" dirty="0" smtClean="0">
                <a:latin typeface="Arial" panose="020B0604020202020204" pitchFamily="34" charset="0"/>
                <a:cs typeface="Arial" panose="020B0604020202020204" pitchFamily="34" charset="0"/>
              </a:rPr>
              <a:t>muscle.</a:t>
            </a:r>
            <a:endParaRPr lang="en-US" sz="2000" b="1" dirty="0">
              <a:latin typeface="Arial" panose="020B0604020202020204" pitchFamily="34" charset="0"/>
              <a:cs typeface="Arial" panose="020B0604020202020204" pitchFamily="34" charset="0"/>
            </a:endParaRPr>
          </a:p>
          <a:p>
            <a:pPr algn="just">
              <a:buFont typeface="Courier New" pitchFamily="49" charset="0"/>
              <a:buChar char="o"/>
              <a:defRPr/>
            </a:pPr>
            <a:r>
              <a:rPr lang="en-US" sz="2000" b="1" dirty="0" smtClean="0">
                <a:solidFill>
                  <a:srgbClr val="FF000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Contusions</a:t>
            </a:r>
            <a:r>
              <a:rPr lang="en-US" sz="2000" dirty="0">
                <a:solidFill>
                  <a:srgbClr val="0070C0"/>
                </a:solidFill>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often caused by a direct trauma or repeated blow to the muscle. In some cases, the condition can be caused by falling on a hard surface.</a:t>
            </a:r>
          </a:p>
        </p:txBody>
      </p:sp>
      <p:sp>
        <p:nvSpPr>
          <p:cNvPr id="2" name="TextBox 1"/>
          <p:cNvSpPr txBox="1"/>
          <p:nvPr/>
        </p:nvSpPr>
        <p:spPr>
          <a:xfrm>
            <a:off x="3164078" y="2471034"/>
            <a:ext cx="8374777" cy="1969770"/>
          </a:xfrm>
          <a:prstGeom prst="rect">
            <a:avLst/>
          </a:prstGeom>
          <a:noFill/>
        </p:spPr>
        <p:txBody>
          <a:bodyPr wrap="square" rtlCol="0">
            <a:spAutoFit/>
          </a:bodyPr>
          <a:lstStyle/>
          <a:p>
            <a:pPr indent="55563" algn="just">
              <a:buFont typeface="Courier New" pitchFamily="49" charset="0"/>
              <a:buChar char="o"/>
              <a:defRPr/>
            </a:pPr>
            <a:r>
              <a:rPr lang="en-US" sz="2000" b="1" dirty="0" smtClean="0">
                <a:latin typeface="Arial" panose="020B0604020202020204" pitchFamily="34" charset="0"/>
                <a:cs typeface="Arial" panose="020B0604020202020204" pitchFamily="34" charset="0"/>
              </a:rPr>
              <a:t> Muscle </a:t>
            </a:r>
            <a:r>
              <a:rPr lang="en-US" sz="2000" b="1" dirty="0">
                <a:latin typeface="Arial" panose="020B0604020202020204" pitchFamily="34" charset="0"/>
                <a:cs typeface="Arial" panose="020B0604020202020204" pitchFamily="34" charset="0"/>
              </a:rPr>
              <a:t>diseases and injuries are common, especially in sports activities. A severe muscle injury can keep you from participating in the activities that you love and enjoy for living. </a:t>
            </a:r>
            <a:endParaRPr lang="en-US" sz="2000" b="1" dirty="0" smtClean="0">
              <a:latin typeface="Arial" panose="020B0604020202020204" pitchFamily="34" charset="0"/>
              <a:cs typeface="Arial" panose="020B0604020202020204" pitchFamily="34" charset="0"/>
            </a:endParaRPr>
          </a:p>
          <a:p>
            <a:pPr algn="just">
              <a:defRPr/>
            </a:pPr>
            <a:endParaRPr lang="en-US" sz="800" b="1" dirty="0">
              <a:latin typeface="Arial" panose="020B0604020202020204" pitchFamily="34" charset="0"/>
              <a:cs typeface="Arial" panose="020B0604020202020204" pitchFamily="34" charset="0"/>
            </a:endParaRPr>
          </a:p>
          <a:p>
            <a:pPr algn="just">
              <a:buFont typeface="Courier New" pitchFamily="49" charset="0"/>
              <a:buChar char="o"/>
              <a:defRPr/>
            </a:pPr>
            <a:r>
              <a:rPr lang="en-US" sz="2000" b="1" dirty="0" smtClean="0">
                <a:latin typeface="Arial" panose="020B0604020202020204" pitchFamily="34" charset="0"/>
                <a:cs typeface="Arial" panose="020B0604020202020204" pitchFamily="34" charset="0"/>
              </a:rPr>
              <a:t> Muscle </a:t>
            </a:r>
            <a:r>
              <a:rPr lang="en-US" sz="2000" b="1" dirty="0">
                <a:latin typeface="Arial" panose="020B0604020202020204" pitchFamily="34" charset="0"/>
                <a:cs typeface="Arial" panose="020B0604020202020204" pitchFamily="34" charset="0"/>
              </a:rPr>
              <a:t>diseases and injuries could be one of the major factors that threat someone’s professional career(s).</a:t>
            </a:r>
          </a:p>
          <a:p>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10259579" y="6197247"/>
            <a:ext cx="141316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ONLY ON THE BOYS’ SLIDES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209"/>
        <p:cNvGrpSpPr/>
        <p:nvPr/>
      </p:nvGrpSpPr>
      <p:grpSpPr>
        <a:xfrm>
          <a:off x="0" y="0"/>
          <a:ext cx="0" cy="0"/>
          <a:chOff x="0" y="0"/>
          <a:chExt cx="0" cy="0"/>
        </a:xfrm>
      </p:grpSpPr>
      <p:sp>
        <p:nvSpPr>
          <p:cNvPr id="5" name="Rectangle 4"/>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Shape 210"/>
          <p:cNvSpPr txBox="1">
            <a:spLocks noGrp="1"/>
          </p:cNvSpPr>
          <p:nvPr>
            <p:ph type="title"/>
          </p:nvPr>
        </p:nvSpPr>
        <p:spPr>
          <a:xfrm>
            <a:off x="3045373" y="333594"/>
            <a:ext cx="5452241" cy="1325700"/>
          </a:xfrm>
          <a:prstGeom prst="rect">
            <a:avLst/>
          </a:prstGeom>
        </p:spPr>
        <p:txBody>
          <a:bodyPr lIns="91425" tIns="91425" rIns="91425" bIns="91425" anchor="ctr" anchorCtr="0">
            <a:noAutofit/>
          </a:bodyPr>
          <a:lstStyle/>
          <a:p>
            <a:pPr lvl="0" algn="ctr">
              <a:spcBef>
                <a:spcPts val="0"/>
              </a:spcBef>
              <a:buNone/>
            </a:pPr>
            <a:r>
              <a:rPr lang="en-GB" sz="3959" dirty="0" smtClean="0">
                <a:sym typeface="Arial"/>
              </a:rPr>
              <a:t>BLOOD </a:t>
            </a:r>
            <a:r>
              <a:rPr lang="en-GB" sz="3959" dirty="0">
                <a:sym typeface="Arial"/>
              </a:rPr>
              <a:t>SUPPLY</a:t>
            </a:r>
          </a:p>
        </p:txBody>
      </p:sp>
      <p:sp>
        <p:nvSpPr>
          <p:cNvPr id="211" name="Shape 211"/>
          <p:cNvSpPr txBox="1">
            <a:spLocks noGrp="1"/>
          </p:cNvSpPr>
          <p:nvPr>
            <p:ph type="body" idx="1"/>
          </p:nvPr>
        </p:nvSpPr>
        <p:spPr>
          <a:xfrm>
            <a:off x="501292" y="1619557"/>
            <a:ext cx="6837900" cy="4839300"/>
          </a:xfrm>
          <a:prstGeom prst="rect">
            <a:avLst/>
          </a:prstGeom>
        </p:spPr>
        <p:txBody>
          <a:bodyPr lIns="91425" tIns="91425" rIns="91425" bIns="91425" anchor="t" anchorCtr="0">
            <a:noAutofit/>
          </a:bodyPr>
          <a:lstStyle/>
          <a:p>
            <a:pPr marL="0" lvl="0" indent="-69850" algn="just">
              <a:lnSpc>
                <a:spcPct val="115000"/>
              </a:lnSpc>
              <a:spcBef>
                <a:spcPts val="500"/>
              </a:spcBef>
              <a:buClr>
                <a:schemeClr val="dk1"/>
              </a:buClr>
              <a:buSzPct val="55000"/>
              <a:buFont typeface="Arial"/>
              <a:buNone/>
            </a:pPr>
            <a:r>
              <a:rPr lang="en-GB" sz="2200" dirty="0">
                <a:latin typeface="+mj-lt"/>
                <a:sym typeface="Courier New"/>
              </a:rPr>
              <a:t>O </a:t>
            </a:r>
            <a:r>
              <a:rPr lang="en-GB" sz="2200" dirty="0">
                <a:latin typeface="+mj-lt"/>
                <a:sym typeface="Arial"/>
              </a:rPr>
              <a:t>During extreme physical exertion, more than 80% of cardiac output can be directed to contracting muscles.</a:t>
            </a:r>
          </a:p>
          <a:p>
            <a:pPr marL="0" lvl="0" indent="-69850" algn="just">
              <a:lnSpc>
                <a:spcPct val="115000"/>
              </a:lnSpc>
              <a:spcBef>
                <a:spcPts val="500"/>
              </a:spcBef>
              <a:buClr>
                <a:schemeClr val="dk1"/>
              </a:buClr>
              <a:buSzPct val="55000"/>
              <a:buFont typeface="Arial"/>
              <a:buNone/>
            </a:pPr>
            <a:r>
              <a:rPr lang="en-GB" sz="2200" dirty="0">
                <a:latin typeface="+mj-lt"/>
                <a:sym typeface="Courier New"/>
              </a:rPr>
              <a:t>O </a:t>
            </a:r>
            <a:r>
              <a:rPr lang="en-GB" sz="2200" dirty="0">
                <a:latin typeface="+mj-lt"/>
                <a:sym typeface="Arial"/>
              </a:rPr>
              <a:t>The vascular inflow to skeletal muscles is provided by </a:t>
            </a:r>
            <a:r>
              <a:rPr lang="en-GB" sz="2200" dirty="0">
                <a:solidFill>
                  <a:srgbClr val="0070C0"/>
                </a:solidFill>
                <a:latin typeface="+mj-lt"/>
                <a:sym typeface="Arial"/>
              </a:rPr>
              <a:t>primary arteries</a:t>
            </a:r>
            <a:r>
              <a:rPr lang="en-GB" sz="2200" dirty="0">
                <a:latin typeface="+mj-lt"/>
                <a:sym typeface="Arial"/>
              </a:rPr>
              <a:t>, which represent the last branches of the arterial supply that arise before entry into the tissue.</a:t>
            </a:r>
          </a:p>
          <a:p>
            <a:pPr marL="0" lvl="0" indent="-69850" algn="just">
              <a:lnSpc>
                <a:spcPct val="115000"/>
              </a:lnSpc>
              <a:spcBef>
                <a:spcPts val="500"/>
              </a:spcBef>
              <a:buClr>
                <a:schemeClr val="dk1"/>
              </a:buClr>
              <a:buSzPct val="55000"/>
              <a:buFont typeface="Arial"/>
              <a:buNone/>
            </a:pPr>
            <a:r>
              <a:rPr lang="en-GB" sz="2200" dirty="0">
                <a:latin typeface="+mj-lt"/>
                <a:sym typeface="Courier New"/>
              </a:rPr>
              <a:t>O </a:t>
            </a:r>
            <a:r>
              <a:rPr lang="en-GB" sz="2200" dirty="0">
                <a:latin typeface="+mj-lt"/>
                <a:sym typeface="Arial"/>
              </a:rPr>
              <a:t>The primary arteries are appropriately distributed along the long axis of the muscle and give rise to feed arteries that course toward the epimysium of the muscle at right or oblique angles to the primary arteries.</a:t>
            </a:r>
          </a:p>
          <a:p>
            <a:pPr lvl="0">
              <a:spcBef>
                <a:spcPts val="0"/>
              </a:spcBef>
              <a:buNone/>
            </a:pPr>
            <a:endParaRPr dirty="0"/>
          </a:p>
        </p:txBody>
      </p:sp>
      <p:pic>
        <p:nvPicPr>
          <p:cNvPr id="212" name="Shape 212" descr="Picture1.png"/>
          <p:cNvPicPr preferRelativeResize="0"/>
          <p:nvPr/>
        </p:nvPicPr>
        <p:blipFill>
          <a:blip r:embed="rId3">
            <a:alphaModFix/>
          </a:blip>
          <a:stretch>
            <a:fillRect/>
          </a:stretch>
        </p:blipFill>
        <p:spPr>
          <a:xfrm>
            <a:off x="7448598" y="2004525"/>
            <a:ext cx="4583199" cy="4153274"/>
          </a:xfrm>
          <a:prstGeom prst="rect">
            <a:avLst/>
          </a:prstGeom>
          <a:noFill/>
          <a:ln>
            <a:noFill/>
          </a:ln>
        </p:spPr>
      </p:pic>
      <p:sp>
        <p:nvSpPr>
          <p:cNvPr id="2" name="TextBox 1"/>
          <p:cNvSpPr txBox="1"/>
          <p:nvPr/>
        </p:nvSpPr>
        <p:spPr>
          <a:xfrm>
            <a:off x="10259579" y="6197247"/>
            <a:ext cx="141316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ONLY ON THE BOYS’ SLIDES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223"/>
        <p:cNvGrpSpPr/>
        <p:nvPr/>
      </p:nvGrpSpPr>
      <p:grpSpPr>
        <a:xfrm>
          <a:off x="0" y="0"/>
          <a:ext cx="0" cy="0"/>
          <a:chOff x="0" y="0"/>
          <a:chExt cx="0" cy="0"/>
        </a:xfrm>
      </p:grpSpPr>
      <p:sp>
        <p:nvSpPr>
          <p:cNvPr id="5" name="Rectangle 4"/>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Shape 224"/>
          <p:cNvSpPr txBox="1">
            <a:spLocks noGrp="1"/>
          </p:cNvSpPr>
          <p:nvPr>
            <p:ph type="title"/>
          </p:nvPr>
        </p:nvSpPr>
        <p:spPr>
          <a:xfrm>
            <a:off x="727364" y="499925"/>
            <a:ext cx="10515600" cy="1325700"/>
          </a:xfrm>
          <a:prstGeom prst="rect">
            <a:avLst/>
          </a:prstGeom>
        </p:spPr>
        <p:txBody>
          <a:bodyPr lIns="91425" tIns="91425" rIns="91425" bIns="91425" anchor="ctr" anchorCtr="0">
            <a:noAutofit/>
          </a:bodyPr>
          <a:lstStyle/>
          <a:p>
            <a:pPr lvl="0" algn="ctr">
              <a:spcBef>
                <a:spcPts val="0"/>
              </a:spcBef>
              <a:buNone/>
            </a:pPr>
            <a:r>
              <a:rPr lang="en-GB" sz="3959" dirty="0">
                <a:sym typeface="Arial"/>
              </a:rPr>
              <a:t>MUSCLE TREATMENTS</a:t>
            </a:r>
          </a:p>
        </p:txBody>
      </p:sp>
      <p:sp>
        <p:nvSpPr>
          <p:cNvPr id="225" name="Shape 225"/>
          <p:cNvSpPr txBox="1">
            <a:spLocks noGrp="1"/>
          </p:cNvSpPr>
          <p:nvPr>
            <p:ph type="body" idx="1"/>
          </p:nvPr>
        </p:nvSpPr>
        <p:spPr>
          <a:xfrm>
            <a:off x="391885" y="1825625"/>
            <a:ext cx="6495589" cy="4351200"/>
          </a:xfrm>
          <a:prstGeom prst="rect">
            <a:avLst/>
          </a:prstGeom>
        </p:spPr>
        <p:txBody>
          <a:bodyPr lIns="91425" tIns="91425" rIns="91425" bIns="91425" anchor="t" anchorCtr="0">
            <a:noAutofit/>
          </a:bodyPr>
          <a:lstStyle/>
          <a:p>
            <a:pPr marL="0" lvl="0" indent="-69850" algn="just">
              <a:lnSpc>
                <a:spcPct val="115000"/>
              </a:lnSpc>
              <a:spcBef>
                <a:spcPts val="500"/>
              </a:spcBef>
              <a:buClr>
                <a:schemeClr val="dk1"/>
              </a:buClr>
              <a:buSzPct val="55000"/>
              <a:buFont typeface="Arial"/>
              <a:buNone/>
            </a:pPr>
            <a:r>
              <a:rPr lang="en-GB" dirty="0">
                <a:sym typeface="Courier New"/>
              </a:rPr>
              <a:t>O </a:t>
            </a:r>
            <a:r>
              <a:rPr lang="en-GB" sz="2400" dirty="0">
                <a:latin typeface="Arial" panose="020B0604020202020204" pitchFamily="34" charset="0"/>
                <a:cs typeface="Arial" panose="020B0604020202020204" pitchFamily="34" charset="0"/>
                <a:sym typeface="Arial"/>
              </a:rPr>
              <a:t>Minor muscle injuries may be treated with simple home remedies, such as rest, applying ice, using compression bandage, and elevating your injured limb.</a:t>
            </a:r>
          </a:p>
          <a:p>
            <a:pPr marL="0" lvl="0" indent="-69850" algn="just">
              <a:lnSpc>
                <a:spcPct val="115000"/>
              </a:lnSpc>
              <a:spcBef>
                <a:spcPts val="500"/>
              </a:spcBef>
              <a:buClr>
                <a:schemeClr val="dk1"/>
              </a:buClr>
              <a:buSzPct val="55000"/>
              <a:buFont typeface="Arial"/>
              <a:buNone/>
            </a:pPr>
            <a:r>
              <a:rPr lang="en-GB" sz="2400" dirty="0">
                <a:latin typeface="Arial" panose="020B0604020202020204" pitchFamily="34" charset="0"/>
                <a:cs typeface="Arial" panose="020B0604020202020204" pitchFamily="34" charset="0"/>
                <a:sym typeface="Courier New"/>
              </a:rPr>
              <a:t>O </a:t>
            </a:r>
            <a:r>
              <a:rPr lang="en-GB" sz="2400" dirty="0">
                <a:latin typeface="Arial" panose="020B0604020202020204" pitchFamily="34" charset="0"/>
                <a:cs typeface="Arial" panose="020B0604020202020204" pitchFamily="34" charset="0"/>
                <a:sym typeface="Arial"/>
              </a:rPr>
              <a:t>Anti-inflammatory medication.</a:t>
            </a:r>
          </a:p>
          <a:p>
            <a:pPr marL="0" lvl="0" indent="-69850" algn="just">
              <a:lnSpc>
                <a:spcPct val="115000"/>
              </a:lnSpc>
              <a:spcBef>
                <a:spcPts val="500"/>
              </a:spcBef>
              <a:buClr>
                <a:schemeClr val="dk1"/>
              </a:buClr>
              <a:buSzPct val="55000"/>
              <a:buFont typeface="Arial"/>
              <a:buNone/>
            </a:pPr>
            <a:r>
              <a:rPr lang="en-GB" sz="2400" dirty="0">
                <a:latin typeface="Arial" panose="020B0604020202020204" pitchFamily="34" charset="0"/>
                <a:cs typeface="Arial" panose="020B0604020202020204" pitchFamily="34" charset="0"/>
                <a:sym typeface="Courier New"/>
              </a:rPr>
              <a:t>O </a:t>
            </a:r>
            <a:r>
              <a:rPr lang="en-GB" sz="2400" dirty="0">
                <a:latin typeface="Arial" panose="020B0604020202020204" pitchFamily="34" charset="0"/>
                <a:cs typeface="Arial" panose="020B0604020202020204" pitchFamily="34" charset="0"/>
                <a:sym typeface="Arial"/>
              </a:rPr>
              <a:t>Physiotherapy</a:t>
            </a:r>
          </a:p>
          <a:p>
            <a:pPr marL="0" lvl="0" indent="-69850" algn="just">
              <a:lnSpc>
                <a:spcPct val="115000"/>
              </a:lnSpc>
              <a:spcBef>
                <a:spcPts val="500"/>
              </a:spcBef>
              <a:buClr>
                <a:schemeClr val="dk1"/>
              </a:buClr>
              <a:buSzPct val="55000"/>
              <a:buFont typeface="Arial"/>
              <a:buNone/>
            </a:pPr>
            <a:r>
              <a:rPr lang="en-GB" sz="2400" dirty="0">
                <a:latin typeface="Arial" panose="020B0604020202020204" pitchFamily="34" charset="0"/>
                <a:cs typeface="Arial" panose="020B0604020202020204" pitchFamily="34" charset="0"/>
                <a:sym typeface="Courier New"/>
              </a:rPr>
              <a:t>O </a:t>
            </a:r>
            <a:r>
              <a:rPr lang="en-GB" sz="2400" dirty="0">
                <a:latin typeface="Arial" panose="020B0604020202020204" pitchFamily="34" charset="0"/>
                <a:cs typeface="Arial" panose="020B0604020202020204" pitchFamily="34" charset="0"/>
                <a:sym typeface="Arial"/>
              </a:rPr>
              <a:t>Severe muscle injuries need to be checked by a qualified health care provider.</a:t>
            </a:r>
          </a:p>
          <a:p>
            <a:pPr marL="0" lvl="0" indent="-69850" algn="just">
              <a:lnSpc>
                <a:spcPct val="115000"/>
              </a:lnSpc>
              <a:spcBef>
                <a:spcPts val="500"/>
              </a:spcBef>
              <a:buClr>
                <a:schemeClr val="dk1"/>
              </a:buClr>
              <a:buSzPct val="55000"/>
              <a:buFont typeface="Arial"/>
              <a:buNone/>
            </a:pPr>
            <a:r>
              <a:rPr lang="en-GB" sz="2400" dirty="0" smtClean="0">
                <a:latin typeface="Arial" panose="020B0604020202020204" pitchFamily="34" charset="0"/>
                <a:cs typeface="Arial" panose="020B0604020202020204" pitchFamily="34" charset="0"/>
                <a:sym typeface="Courier New"/>
              </a:rPr>
              <a:t>O </a:t>
            </a:r>
            <a:r>
              <a:rPr lang="en-GB" sz="2400" dirty="0" smtClean="0">
                <a:latin typeface="Arial" panose="020B0604020202020204" pitchFamily="34" charset="0"/>
                <a:cs typeface="Arial" panose="020B0604020202020204" pitchFamily="34" charset="0"/>
                <a:sym typeface="Arial"/>
              </a:rPr>
              <a:t>A </a:t>
            </a:r>
            <a:r>
              <a:rPr lang="en-GB" sz="2400" dirty="0">
                <a:latin typeface="Arial" panose="020B0604020202020204" pitchFamily="34" charset="0"/>
                <a:cs typeface="Arial" panose="020B0604020202020204" pitchFamily="34" charset="0"/>
                <a:sym typeface="Arial"/>
              </a:rPr>
              <a:t>torn muscle or tendon may need to be surgically repaired. </a:t>
            </a:r>
          </a:p>
          <a:p>
            <a:pPr lvl="0">
              <a:spcBef>
                <a:spcPts val="0"/>
              </a:spcBef>
              <a:buNone/>
            </a:pPr>
            <a:endParaRPr sz="2400" dirty="0">
              <a:latin typeface="Arial" panose="020B0604020202020204" pitchFamily="34" charset="0"/>
              <a:cs typeface="Arial" panose="020B0604020202020204" pitchFamily="34" charset="0"/>
            </a:endParaRPr>
          </a:p>
        </p:txBody>
      </p:sp>
      <p:pic>
        <p:nvPicPr>
          <p:cNvPr id="226" name="Shape 226" descr="kh.png"/>
          <p:cNvPicPr preferRelativeResize="0"/>
          <p:nvPr/>
        </p:nvPicPr>
        <p:blipFill>
          <a:blip r:embed="rId3">
            <a:alphaModFix/>
          </a:blip>
          <a:stretch>
            <a:fillRect/>
          </a:stretch>
        </p:blipFill>
        <p:spPr>
          <a:xfrm>
            <a:off x="6887475" y="2175340"/>
            <a:ext cx="4912639" cy="3364825"/>
          </a:xfrm>
          <a:prstGeom prst="rect">
            <a:avLst/>
          </a:prstGeom>
          <a:noFill/>
          <a:ln>
            <a:noFill/>
          </a:ln>
        </p:spPr>
      </p:pic>
      <p:sp>
        <p:nvSpPr>
          <p:cNvPr id="6" name="TextBox 5"/>
          <p:cNvSpPr txBox="1"/>
          <p:nvPr/>
        </p:nvSpPr>
        <p:spPr>
          <a:xfrm>
            <a:off x="10259579" y="6197247"/>
            <a:ext cx="141316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ONLY ON THE BOYS’ SLIDES</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223"/>
        <p:cNvGrpSpPr/>
        <p:nvPr/>
      </p:nvGrpSpPr>
      <p:grpSpPr>
        <a:xfrm>
          <a:off x="0" y="0"/>
          <a:ext cx="0" cy="0"/>
          <a:chOff x="0" y="0"/>
          <a:chExt cx="0" cy="0"/>
        </a:xfrm>
      </p:grpSpPr>
      <p:sp>
        <p:nvSpPr>
          <p:cNvPr id="5" name="Rectangle 4"/>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Shape 224"/>
          <p:cNvSpPr txBox="1">
            <a:spLocks noGrp="1"/>
          </p:cNvSpPr>
          <p:nvPr>
            <p:ph type="title"/>
          </p:nvPr>
        </p:nvSpPr>
        <p:spPr>
          <a:xfrm>
            <a:off x="838200" y="499925"/>
            <a:ext cx="10515600" cy="1325700"/>
          </a:xfrm>
          <a:prstGeom prst="rect">
            <a:avLst/>
          </a:prstGeom>
        </p:spPr>
        <p:txBody>
          <a:bodyPr lIns="91425" tIns="91425" rIns="91425" bIns="91425" anchor="ctr" anchorCtr="0">
            <a:noAutofit/>
          </a:bodyPr>
          <a:lstStyle/>
          <a:p>
            <a:pPr lvl="0" algn="ctr">
              <a:spcBef>
                <a:spcPts val="0"/>
              </a:spcBef>
              <a:buNone/>
            </a:pPr>
            <a:r>
              <a:rPr lang="en-GB" sz="3959" dirty="0" smtClean="0">
                <a:sym typeface="Arial"/>
              </a:rPr>
              <a:t>SUMMARY</a:t>
            </a:r>
            <a:endParaRPr lang="en-GB" sz="3959" dirty="0">
              <a:sym typeface="Arial"/>
            </a:endParaRPr>
          </a:p>
        </p:txBody>
      </p:sp>
      <p:sp>
        <p:nvSpPr>
          <p:cNvPr id="225" name="Shape 225"/>
          <p:cNvSpPr txBox="1">
            <a:spLocks noGrp="1"/>
          </p:cNvSpPr>
          <p:nvPr>
            <p:ph type="body" idx="1"/>
          </p:nvPr>
        </p:nvSpPr>
        <p:spPr>
          <a:xfrm>
            <a:off x="1039091" y="1825625"/>
            <a:ext cx="10418618" cy="4242666"/>
          </a:xfrm>
          <a:prstGeom prst="rect">
            <a:avLst/>
          </a:prstGeom>
        </p:spPr>
        <p:txBody>
          <a:bodyPr lIns="91425" tIns="91425" rIns="91425" bIns="91425" anchor="t" anchorCtr="0">
            <a:noAutofit/>
          </a:bodyPr>
          <a:lstStyle/>
          <a:p>
            <a:pPr marL="454025" indent="-342900">
              <a:buFont typeface="Courier New" panose="02070309020205020404" pitchFamily="49" charset="0"/>
              <a:buChar char="o"/>
            </a:pPr>
            <a:r>
              <a:rPr lang="en-US" sz="2400" b="1" dirty="0">
                <a:solidFill>
                  <a:schemeClr val="tx1"/>
                </a:solidFill>
              </a:rPr>
              <a:t>Skeletal muscles are </a:t>
            </a:r>
            <a:r>
              <a:rPr lang="en-US" sz="2400" b="1" dirty="0">
                <a:solidFill>
                  <a:schemeClr val="tx1"/>
                </a:solidFill>
                <a:effectLst>
                  <a:outerShdw blurRad="38100" dist="38100" dir="2700000" algn="tl">
                    <a:srgbClr val="000000">
                      <a:alpha val="43137"/>
                    </a:srgbClr>
                  </a:outerShdw>
                </a:effectLst>
              </a:rPr>
              <a:t>striated</a:t>
            </a:r>
            <a:r>
              <a:rPr lang="en-US" sz="2400" b="1" dirty="0">
                <a:solidFill>
                  <a:schemeClr val="tx1"/>
                </a:solidFill>
              </a:rPr>
              <a:t>, </a:t>
            </a:r>
            <a:r>
              <a:rPr lang="en-US" sz="2400" b="1" dirty="0">
                <a:solidFill>
                  <a:schemeClr val="tx1"/>
                </a:solidFill>
                <a:effectLst>
                  <a:outerShdw blurRad="38100" dist="38100" dir="2700000" algn="tl">
                    <a:srgbClr val="000000">
                      <a:alpha val="43137"/>
                    </a:srgbClr>
                  </a:outerShdw>
                </a:effectLst>
              </a:rPr>
              <a:t>voluntary</a:t>
            </a:r>
            <a:r>
              <a:rPr lang="en-US" sz="2400" b="1" dirty="0">
                <a:solidFill>
                  <a:schemeClr val="tx1"/>
                </a:solidFill>
              </a:rPr>
              <a:t> muscles </a:t>
            </a:r>
            <a:r>
              <a:rPr lang="en-US" sz="2400" b="1" dirty="0">
                <a:solidFill>
                  <a:schemeClr val="tx1"/>
                </a:solidFill>
                <a:effectLst>
                  <a:outerShdw blurRad="38100" dist="38100" dir="2700000" algn="tl">
                    <a:srgbClr val="000000">
                      <a:alpha val="43137"/>
                    </a:srgbClr>
                  </a:outerShdw>
                </a:effectLst>
              </a:rPr>
              <a:t>attached to </a:t>
            </a:r>
            <a:r>
              <a:rPr lang="en-US" sz="2400" b="1" dirty="0">
                <a:solidFill>
                  <a:schemeClr val="tx1"/>
                </a:solidFill>
              </a:rPr>
              <a:t>&amp; </a:t>
            </a:r>
            <a:r>
              <a:rPr lang="en-US" sz="2400" b="1" dirty="0">
                <a:solidFill>
                  <a:schemeClr val="tx1"/>
                </a:solidFill>
                <a:effectLst>
                  <a:outerShdw blurRad="38100" dist="38100" dir="2700000" algn="tl">
                    <a:srgbClr val="000000">
                      <a:alpha val="43137"/>
                    </a:srgbClr>
                  </a:outerShdw>
                </a:effectLst>
              </a:rPr>
              <a:t>move</a:t>
            </a:r>
            <a:r>
              <a:rPr lang="en-US" sz="2400" b="1" dirty="0">
                <a:solidFill>
                  <a:schemeClr val="tx1"/>
                </a:solidFill>
              </a:rPr>
              <a:t> the skeleton.</a:t>
            </a:r>
          </a:p>
          <a:p>
            <a:pPr marL="454025" indent="-342900">
              <a:buFont typeface="Courier New" panose="02070309020205020404" pitchFamily="49" charset="0"/>
              <a:buChar char="o"/>
            </a:pPr>
            <a:r>
              <a:rPr lang="en-US" sz="2400" b="1" dirty="0">
                <a:solidFill>
                  <a:schemeClr val="tx1"/>
                </a:solidFill>
              </a:rPr>
              <a:t>They have 2 attachments:</a:t>
            </a:r>
            <a:r>
              <a:rPr lang="en-US" sz="2400" b="1" dirty="0">
                <a:solidFill>
                  <a:schemeClr val="bg1">
                    <a:lumMod val="65000"/>
                  </a:schemeClr>
                </a:solidFill>
              </a:rPr>
              <a:t> </a:t>
            </a:r>
            <a:r>
              <a:rPr lang="en-US" sz="2400" b="1" dirty="0">
                <a:solidFill>
                  <a:schemeClr val="bg1">
                    <a:lumMod val="65000"/>
                  </a:schemeClr>
                </a:solidFill>
                <a:effectLst>
                  <a:outerShdw blurRad="38100" dist="38100" dir="2700000" algn="tl">
                    <a:srgbClr val="000000">
                      <a:alpha val="43137"/>
                    </a:srgbClr>
                  </a:outerShdw>
                </a:effectLst>
              </a:rPr>
              <a:t>origin</a:t>
            </a:r>
            <a:r>
              <a:rPr lang="en-US" sz="2400" b="1" dirty="0">
                <a:solidFill>
                  <a:schemeClr val="bg1">
                    <a:lumMod val="65000"/>
                  </a:schemeClr>
                </a:solidFill>
              </a:rPr>
              <a:t> &amp; </a:t>
            </a:r>
            <a:r>
              <a:rPr lang="en-US" sz="2400" b="1" dirty="0">
                <a:solidFill>
                  <a:schemeClr val="bg1">
                    <a:lumMod val="65000"/>
                  </a:schemeClr>
                </a:solidFill>
                <a:effectLst>
                  <a:outerShdw blurRad="38100" dist="38100" dir="2700000" algn="tl">
                    <a:srgbClr val="000000">
                      <a:alpha val="43137"/>
                    </a:srgbClr>
                  </a:outerShdw>
                </a:effectLst>
              </a:rPr>
              <a:t>insertion</a:t>
            </a:r>
            <a:r>
              <a:rPr lang="en-US" sz="2400" b="1" dirty="0">
                <a:solidFill>
                  <a:schemeClr val="bg1">
                    <a:lumMod val="65000"/>
                  </a:schemeClr>
                </a:solidFill>
              </a:rPr>
              <a:t>.</a:t>
            </a:r>
          </a:p>
          <a:p>
            <a:pPr marL="454025" indent="-342900">
              <a:buFont typeface="Courier New" panose="02070309020205020404" pitchFamily="49" charset="0"/>
              <a:buChar char="o"/>
            </a:pPr>
            <a:r>
              <a:rPr lang="en-US" sz="2400" b="1" dirty="0">
                <a:solidFill>
                  <a:schemeClr val="tx1"/>
                </a:solidFill>
              </a:rPr>
              <a:t>Their fibers may be </a:t>
            </a:r>
            <a:r>
              <a:rPr lang="en-US" sz="2400" b="1" dirty="0">
                <a:solidFill>
                  <a:srgbClr val="0070C0"/>
                </a:solidFill>
                <a:effectLst>
                  <a:outerShdw blurRad="38100" dist="38100" dir="2700000" algn="tl">
                    <a:srgbClr val="000000">
                      <a:alpha val="43137"/>
                    </a:srgbClr>
                  </a:outerShdw>
                </a:effectLst>
              </a:rPr>
              <a:t>parallel</a:t>
            </a:r>
            <a:r>
              <a:rPr lang="en-US" sz="2400" b="1" dirty="0">
                <a:solidFill>
                  <a:srgbClr val="0070C0"/>
                </a:solidFill>
              </a:rPr>
              <a:t> </a:t>
            </a:r>
            <a:r>
              <a:rPr lang="en-US" sz="2400" b="1" dirty="0">
                <a:solidFill>
                  <a:schemeClr val="tx1"/>
                </a:solidFill>
              </a:rPr>
              <a:t>or</a:t>
            </a:r>
            <a:r>
              <a:rPr lang="en-US" sz="2400" b="1" dirty="0">
                <a:solidFill>
                  <a:srgbClr val="0070C0"/>
                </a:solidFill>
              </a:rPr>
              <a:t> </a:t>
            </a:r>
            <a:r>
              <a:rPr lang="en-US" sz="2400" b="1" dirty="0">
                <a:solidFill>
                  <a:srgbClr val="0070C0"/>
                </a:solidFill>
                <a:effectLst>
                  <a:outerShdw blurRad="38100" dist="38100" dir="2700000" algn="tl">
                    <a:srgbClr val="000000">
                      <a:alpha val="43137"/>
                    </a:srgbClr>
                  </a:outerShdw>
                </a:effectLst>
              </a:rPr>
              <a:t>oblique (pennate</a:t>
            </a:r>
            <a:r>
              <a:rPr lang="en-US" sz="2400" b="1" dirty="0">
                <a:solidFill>
                  <a:schemeClr val="accent1"/>
                </a:solidFill>
                <a:effectLst>
                  <a:outerShdw blurRad="38100" dist="38100" dir="2700000" algn="tl">
                    <a:srgbClr val="000000">
                      <a:alpha val="43137"/>
                    </a:srgbClr>
                  </a:outerShdw>
                </a:effectLst>
              </a:rPr>
              <a:t>)</a:t>
            </a:r>
            <a:r>
              <a:rPr lang="en-US" sz="2400" b="1" dirty="0">
                <a:solidFill>
                  <a:schemeClr val="tx1"/>
                </a:solidFill>
              </a:rPr>
              <a:t> to the line of pull.</a:t>
            </a:r>
          </a:p>
          <a:p>
            <a:pPr marL="454025" indent="-342900">
              <a:buFont typeface="Courier New" panose="02070309020205020404" pitchFamily="49" charset="0"/>
              <a:buChar char="o"/>
            </a:pPr>
            <a:r>
              <a:rPr lang="en-US" sz="2400" b="1" dirty="0">
                <a:solidFill>
                  <a:schemeClr val="tx1"/>
                </a:solidFill>
              </a:rPr>
              <a:t>According to mode of action, they are classified as: </a:t>
            </a:r>
            <a:r>
              <a:rPr lang="en-US" sz="2400" b="1" dirty="0">
                <a:solidFill>
                  <a:schemeClr val="bg1">
                    <a:lumMod val="65000"/>
                  </a:schemeClr>
                </a:solidFill>
                <a:effectLst>
                  <a:outerShdw blurRad="38100" dist="38100" dir="2700000" algn="tl">
                    <a:srgbClr val="000000">
                      <a:alpha val="43137"/>
                    </a:srgbClr>
                  </a:outerShdw>
                </a:effectLst>
              </a:rPr>
              <a:t>prime mover</a:t>
            </a:r>
            <a:r>
              <a:rPr lang="en-US" sz="2400" b="1" dirty="0">
                <a:solidFill>
                  <a:srgbClr val="0070C0"/>
                </a:solidFill>
                <a:effectLst>
                  <a:outerShdw blurRad="38100" dist="38100" dir="2700000" algn="tl">
                    <a:srgbClr val="000000">
                      <a:alpha val="43137"/>
                    </a:srgbClr>
                  </a:outerShdw>
                </a:effectLst>
              </a:rPr>
              <a:t>, </a:t>
            </a:r>
            <a:r>
              <a:rPr lang="en-US" sz="2400" b="1" dirty="0">
                <a:solidFill>
                  <a:srgbClr val="0066FF"/>
                </a:solidFill>
                <a:effectLst>
                  <a:outerShdw blurRad="38100" dist="38100" dir="2700000" algn="tl">
                    <a:srgbClr val="000000">
                      <a:alpha val="43137"/>
                    </a:srgbClr>
                  </a:outerShdw>
                </a:effectLst>
              </a:rPr>
              <a:t>antagonist,</a:t>
            </a:r>
            <a:r>
              <a:rPr lang="en-US" sz="2400" b="1" dirty="0">
                <a:solidFill>
                  <a:srgbClr val="0070C0"/>
                </a:solidFill>
                <a:effectLst>
                  <a:outerShdw blurRad="38100" dist="38100" dir="2700000" algn="tl">
                    <a:srgbClr val="000000">
                      <a:alpha val="43137"/>
                    </a:srgbClr>
                  </a:outerShdw>
                </a:effectLst>
              </a:rPr>
              <a:t> </a:t>
            </a:r>
            <a:r>
              <a:rPr lang="en-US" sz="2400" b="1" dirty="0">
                <a:solidFill>
                  <a:srgbClr val="002060"/>
                </a:solidFill>
                <a:effectLst>
                  <a:outerShdw blurRad="38100" dist="38100" dir="2700000" algn="tl">
                    <a:srgbClr val="000000">
                      <a:alpha val="43137"/>
                    </a:srgbClr>
                  </a:outerShdw>
                </a:effectLst>
              </a:rPr>
              <a:t>synergist</a:t>
            </a:r>
            <a:r>
              <a:rPr lang="en-US" sz="2400" b="1" dirty="0">
                <a:solidFill>
                  <a:schemeClr val="tx1">
                    <a:lumMod val="95000"/>
                    <a:lumOff val="5000"/>
                  </a:schemeClr>
                </a:solidFill>
                <a:effectLst>
                  <a:outerShdw blurRad="38100" dist="38100" dir="2700000" algn="tl">
                    <a:srgbClr val="000000">
                      <a:alpha val="43137"/>
                    </a:srgbClr>
                  </a:outerShdw>
                </a:effectLst>
              </a:rPr>
              <a:t> </a:t>
            </a:r>
            <a:r>
              <a:rPr lang="en-US" sz="2400" b="1" dirty="0">
                <a:solidFill>
                  <a:schemeClr val="tx1"/>
                </a:solidFill>
                <a:effectLst>
                  <a:outerShdw blurRad="38100" dist="38100" dir="2700000" algn="tl">
                    <a:srgbClr val="000000">
                      <a:alpha val="43137"/>
                    </a:srgbClr>
                  </a:outerShdw>
                </a:effectLst>
              </a:rPr>
              <a:t>or</a:t>
            </a:r>
            <a:r>
              <a:rPr lang="en-US" sz="2400" b="1" dirty="0">
                <a:solidFill>
                  <a:srgbClr val="0070C0"/>
                </a:solidFill>
                <a:effectLst>
                  <a:outerShdw blurRad="38100" dist="38100" dir="2700000" algn="tl">
                    <a:srgbClr val="000000">
                      <a:alpha val="43137"/>
                    </a:srgbClr>
                  </a:outerShdw>
                </a:effectLst>
              </a:rPr>
              <a:t> </a:t>
            </a:r>
            <a:r>
              <a:rPr lang="en-US" sz="2400" b="1" dirty="0">
                <a:solidFill>
                  <a:schemeClr val="bg1">
                    <a:lumMod val="65000"/>
                  </a:schemeClr>
                </a:solidFill>
                <a:effectLst>
                  <a:outerShdw blurRad="38100" dist="38100" dir="2700000" algn="tl">
                    <a:srgbClr val="000000">
                      <a:alpha val="43137"/>
                    </a:srgbClr>
                  </a:outerShdw>
                </a:effectLst>
              </a:rPr>
              <a:t>fixator</a:t>
            </a:r>
            <a:r>
              <a:rPr lang="en-US" sz="2400" b="1" dirty="0">
                <a:solidFill>
                  <a:schemeClr val="bg1">
                    <a:lumMod val="65000"/>
                  </a:schemeClr>
                </a:solidFill>
              </a:rPr>
              <a:t>.</a:t>
            </a:r>
          </a:p>
          <a:p>
            <a:pPr marL="454025" indent="-342900">
              <a:buFont typeface="Courier New" panose="02070309020205020404" pitchFamily="49" charset="0"/>
              <a:buChar char="o"/>
            </a:pPr>
            <a:r>
              <a:rPr lang="en-US" sz="2400" b="1" dirty="0">
                <a:solidFill>
                  <a:schemeClr val="tx1"/>
                </a:solidFill>
              </a:rPr>
              <a:t>They may be named according to: </a:t>
            </a:r>
            <a:r>
              <a:rPr lang="en-US" sz="2400" b="1" dirty="0">
                <a:solidFill>
                  <a:schemeClr val="accent1"/>
                </a:solidFill>
                <a:effectLst>
                  <a:outerShdw blurRad="38100" dist="38100" dir="2700000" algn="tl">
                    <a:srgbClr val="000000">
                      <a:alpha val="43137"/>
                    </a:srgbClr>
                  </a:outerShdw>
                </a:effectLst>
              </a:rPr>
              <a:t>size, shape, number of heads, position, attachments, depth or action.</a:t>
            </a:r>
          </a:p>
          <a:p>
            <a:pPr marL="454025" indent="-342900">
              <a:buFont typeface="Courier New" panose="02070309020205020404" pitchFamily="49" charset="0"/>
              <a:buChar char="o"/>
            </a:pPr>
            <a:r>
              <a:rPr lang="en-US" sz="2400" b="1" dirty="0">
                <a:solidFill>
                  <a:schemeClr val="tx1"/>
                </a:solidFill>
              </a:rPr>
              <a:t>They are supplied by a </a:t>
            </a:r>
            <a:r>
              <a:rPr lang="en-US" sz="2400" b="1" dirty="0">
                <a:solidFill>
                  <a:schemeClr val="bg1">
                    <a:lumMod val="65000"/>
                  </a:schemeClr>
                </a:solidFill>
                <a:effectLst>
                  <a:outerShdw blurRad="38100" dist="38100" dir="2700000" algn="tl">
                    <a:srgbClr val="000000">
                      <a:alpha val="43137"/>
                    </a:srgbClr>
                  </a:outerShdw>
                </a:effectLst>
              </a:rPr>
              <a:t>mixed</a:t>
            </a:r>
            <a:r>
              <a:rPr lang="en-US" sz="2400" b="1" dirty="0">
                <a:solidFill>
                  <a:schemeClr val="bg1">
                    <a:lumMod val="65000"/>
                  </a:schemeClr>
                </a:solidFill>
              </a:rPr>
              <a:t> </a:t>
            </a:r>
            <a:r>
              <a:rPr lang="en-US" sz="2400" b="1" dirty="0" smtClean="0">
                <a:solidFill>
                  <a:schemeClr val="bg1">
                    <a:lumMod val="65000"/>
                  </a:schemeClr>
                </a:solidFill>
              </a:rPr>
              <a:t>somatic nerve</a:t>
            </a:r>
            <a:r>
              <a:rPr lang="en-US" sz="2400" b="1" dirty="0">
                <a:solidFill>
                  <a:schemeClr val="bg1">
                    <a:lumMod val="65000"/>
                  </a:schemeClr>
                </a:solidFill>
              </a:rPr>
              <a:t>.</a:t>
            </a:r>
          </a:p>
          <a:p>
            <a:pPr lvl="0">
              <a:spcBef>
                <a:spcPts val="0"/>
              </a:spcBef>
              <a:buNone/>
            </a:pP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275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230"/>
        <p:cNvGrpSpPr/>
        <p:nvPr/>
      </p:nvGrpSpPr>
      <p:grpSpPr>
        <a:xfrm>
          <a:off x="0" y="0"/>
          <a:ext cx="0" cy="0"/>
          <a:chOff x="0" y="0"/>
          <a:chExt cx="0" cy="0"/>
        </a:xfrm>
      </p:grpSpPr>
      <p:sp>
        <p:nvSpPr>
          <p:cNvPr id="4" name="Rectangle 3"/>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Shape 231"/>
          <p:cNvSpPr txBox="1">
            <a:spLocks noGrp="1"/>
          </p:cNvSpPr>
          <p:nvPr>
            <p:ph type="title"/>
          </p:nvPr>
        </p:nvSpPr>
        <p:spPr>
          <a:xfrm>
            <a:off x="838200" y="500063"/>
            <a:ext cx="9372600"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4400" b="0" i="0" u="none" strike="noStrike" cap="none" dirty="0">
                <a:solidFill>
                  <a:schemeClr val="dk1"/>
                </a:solidFill>
                <a:latin typeface="Calibri"/>
                <a:ea typeface="Calibri"/>
                <a:cs typeface="Calibri"/>
                <a:sym typeface="Calibri"/>
              </a:rPr>
              <a:t>Helpful </a:t>
            </a:r>
            <a:r>
              <a:rPr lang="en-GB" sz="4400" b="0" i="0" u="none" strike="noStrike" cap="none" dirty="0" smtClean="0">
                <a:solidFill>
                  <a:schemeClr val="dk1"/>
                </a:solidFill>
                <a:latin typeface="Calibri"/>
                <a:ea typeface="Calibri"/>
                <a:cs typeface="Calibri"/>
                <a:sym typeface="Calibri"/>
              </a:rPr>
              <a:t>Links</a:t>
            </a:r>
            <a:endParaRPr lang="en-GB" sz="4400" b="0" i="0" u="none" strike="noStrike" cap="none" dirty="0">
              <a:solidFill>
                <a:schemeClr val="dk1"/>
              </a:solidFill>
              <a:latin typeface="Calibri"/>
              <a:ea typeface="Calibri"/>
              <a:cs typeface="Calibri"/>
              <a:sym typeface="Calibri"/>
            </a:endParaRPr>
          </a:p>
        </p:txBody>
      </p:sp>
      <p:sp>
        <p:nvSpPr>
          <p:cNvPr id="232" name="Shape 232"/>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GB" sz="1800" b="1" i="0" u="none" strike="noStrike" cap="none" dirty="0">
                <a:solidFill>
                  <a:schemeClr val="dk1"/>
                </a:solidFill>
                <a:latin typeface="Calibri"/>
                <a:ea typeface="Calibri"/>
                <a:cs typeface="Calibri"/>
                <a:sym typeface="Calibri"/>
              </a:rPr>
              <a:t>Videos</a:t>
            </a:r>
          </a:p>
          <a:p>
            <a:pPr marL="228600" marR="0" lvl="0" indent="-228600" algn="l" rtl="0">
              <a:lnSpc>
                <a:spcPct val="100000"/>
              </a:lnSpc>
              <a:spcBef>
                <a:spcPts val="1000"/>
              </a:spcBef>
              <a:spcAft>
                <a:spcPts val="0"/>
              </a:spcAft>
              <a:buClr>
                <a:schemeClr val="dk1"/>
              </a:buClr>
              <a:buSzPct val="100000"/>
              <a:buFont typeface="Arial"/>
              <a:buChar char="•"/>
            </a:pPr>
            <a:r>
              <a:rPr lang="en-GB" sz="1800" b="0" i="0" u="sng" strike="noStrike" cap="none" dirty="0">
                <a:solidFill>
                  <a:schemeClr val="hlink"/>
                </a:solidFill>
                <a:latin typeface="Calibri"/>
                <a:ea typeface="Calibri"/>
                <a:cs typeface="Calibri"/>
                <a:sym typeface="Calibri"/>
                <a:hlinkClick r:id="rId3"/>
              </a:rPr>
              <a:t>https://www.youtube.com/watch?v=I80Xx7pA9hQ</a:t>
            </a:r>
          </a:p>
          <a:p>
            <a:pPr marL="0" marR="0" lvl="0" indent="0" algn="l" rtl="0">
              <a:lnSpc>
                <a:spcPct val="100000"/>
              </a:lnSpc>
              <a:spcBef>
                <a:spcPts val="1000"/>
              </a:spcBef>
              <a:spcAft>
                <a:spcPts val="0"/>
              </a:spcAft>
              <a:buClr>
                <a:schemeClr val="dk1"/>
              </a:buClr>
              <a:buSzPct val="25000"/>
              <a:buFont typeface="Arial"/>
              <a:buNone/>
            </a:pPr>
            <a:r>
              <a:rPr lang="en-GB" sz="1800" b="0" i="0" u="none" strike="noStrike" cap="none" dirty="0">
                <a:solidFill>
                  <a:schemeClr val="dk1"/>
                </a:solidFill>
                <a:latin typeface="Calibri"/>
                <a:ea typeface="Calibri"/>
                <a:cs typeface="Calibri"/>
                <a:sym typeface="Calibri"/>
              </a:rPr>
              <a:t>1-  </a:t>
            </a:r>
            <a:r>
              <a:rPr lang="en-GB" sz="1800" b="0" i="0" u="none" strike="noStrike" cap="none" dirty="0" smtClean="0">
                <a:solidFill>
                  <a:schemeClr val="dk1"/>
                </a:solidFill>
                <a:latin typeface="Calibri"/>
                <a:ea typeface="Calibri"/>
                <a:cs typeface="Calibri"/>
                <a:sym typeface="Calibri"/>
              </a:rPr>
              <a:t>Mode </a:t>
            </a:r>
            <a:r>
              <a:rPr lang="en-GB" sz="1800" b="0" i="0" u="none" strike="noStrike" cap="none" dirty="0">
                <a:solidFill>
                  <a:schemeClr val="dk1"/>
                </a:solidFill>
                <a:latin typeface="Calibri"/>
                <a:ea typeface="Calibri"/>
                <a:cs typeface="Calibri"/>
                <a:sym typeface="Calibri"/>
              </a:rPr>
              <a:t>of actions </a:t>
            </a:r>
          </a:p>
          <a:p>
            <a:pPr marL="0" marR="0" lvl="0" indent="0" algn="l" rtl="0">
              <a:lnSpc>
                <a:spcPct val="100000"/>
              </a:lnSpc>
              <a:spcBef>
                <a:spcPts val="1000"/>
              </a:spcBef>
              <a:spcAft>
                <a:spcPts val="0"/>
              </a:spcAft>
              <a:buClr>
                <a:schemeClr val="dk1"/>
              </a:buClr>
              <a:buSzPct val="25000"/>
              <a:buFont typeface="Arial"/>
              <a:buNone/>
            </a:pPr>
            <a:r>
              <a:rPr lang="en-GB" sz="1800" b="0" i="0" u="none" strike="noStrike" cap="none" dirty="0">
                <a:solidFill>
                  <a:schemeClr val="dk1"/>
                </a:solidFill>
                <a:latin typeface="Calibri"/>
                <a:ea typeface="Calibri"/>
                <a:cs typeface="Calibri"/>
                <a:sym typeface="Calibri"/>
              </a:rPr>
              <a:t>2-  </a:t>
            </a:r>
            <a:r>
              <a:rPr lang="en-GB" sz="1800" b="0" i="0" u="none" strike="noStrike" cap="none" dirty="0" smtClean="0">
                <a:solidFill>
                  <a:schemeClr val="dk1"/>
                </a:solidFill>
                <a:latin typeface="Calibri"/>
                <a:ea typeface="Calibri"/>
                <a:cs typeface="Calibri"/>
                <a:sym typeface="Calibri"/>
              </a:rPr>
              <a:t>Describing </a:t>
            </a:r>
            <a:r>
              <a:rPr lang="en-GB" sz="1800" b="0" i="0" u="none" strike="noStrike" cap="none" dirty="0">
                <a:solidFill>
                  <a:schemeClr val="dk1"/>
                </a:solidFill>
                <a:latin typeface="Calibri"/>
                <a:ea typeface="Calibri"/>
                <a:cs typeface="Calibri"/>
                <a:sym typeface="Calibri"/>
              </a:rPr>
              <a:t>the attachments </a:t>
            </a:r>
          </a:p>
          <a:p>
            <a:pPr marL="228600" marR="0" lvl="0" indent="-228600" algn="l" rtl="0">
              <a:lnSpc>
                <a:spcPct val="100000"/>
              </a:lnSpc>
              <a:spcBef>
                <a:spcPts val="1000"/>
              </a:spcBef>
              <a:spcAft>
                <a:spcPts val="0"/>
              </a:spcAft>
              <a:buClr>
                <a:schemeClr val="dk1"/>
              </a:buClr>
              <a:buSzPct val="100000"/>
              <a:buFont typeface="Arial"/>
              <a:buChar char="•"/>
            </a:pPr>
            <a:r>
              <a:rPr lang="en-GB" sz="1800" b="0" i="0" u="sng" strike="noStrike" cap="none" dirty="0">
                <a:solidFill>
                  <a:schemeClr val="hlink"/>
                </a:solidFill>
                <a:latin typeface="Calibri"/>
                <a:ea typeface="Calibri"/>
                <a:cs typeface="Calibri"/>
                <a:sym typeface="Calibri"/>
                <a:hlinkClick r:id="rId4"/>
              </a:rPr>
              <a:t>https://www.youtube.com/watch?v=PGDXXUtPw4A</a:t>
            </a:r>
          </a:p>
          <a:p>
            <a:pPr marL="0" marR="0" lvl="0" indent="0" algn="l" rtl="0">
              <a:lnSpc>
                <a:spcPct val="100000"/>
              </a:lnSpc>
              <a:spcBef>
                <a:spcPts val="1000"/>
              </a:spcBef>
              <a:spcAft>
                <a:spcPts val="0"/>
              </a:spcAft>
              <a:buClr>
                <a:schemeClr val="dk1"/>
              </a:buClr>
              <a:buSzPct val="25000"/>
              <a:buFont typeface="Arial"/>
              <a:buNone/>
            </a:pPr>
            <a:r>
              <a:rPr lang="en-GB" sz="1800" b="0" i="0" u="none" strike="noStrike" cap="none" dirty="0">
                <a:solidFill>
                  <a:schemeClr val="dk1"/>
                </a:solidFill>
                <a:latin typeface="Calibri"/>
                <a:ea typeface="Calibri"/>
                <a:cs typeface="Calibri"/>
                <a:sym typeface="Calibri"/>
              </a:rPr>
              <a:t>Modes of actions</a:t>
            </a:r>
          </a:p>
          <a:p>
            <a:pPr marL="228600" marR="0" lvl="0" indent="-228600" algn="l" rtl="0">
              <a:lnSpc>
                <a:spcPct val="100000"/>
              </a:lnSpc>
              <a:spcBef>
                <a:spcPts val="1000"/>
              </a:spcBef>
              <a:spcAft>
                <a:spcPts val="0"/>
              </a:spcAft>
              <a:buClr>
                <a:schemeClr val="dk1"/>
              </a:buClr>
              <a:buSzPct val="100000"/>
              <a:buFont typeface="Arial"/>
              <a:buChar char="•"/>
            </a:pPr>
            <a:r>
              <a:rPr lang="en-GB" sz="1800" b="0" i="0" u="sng" strike="noStrike" cap="none" dirty="0">
                <a:solidFill>
                  <a:schemeClr val="hlink"/>
                </a:solidFill>
                <a:latin typeface="Calibri"/>
                <a:ea typeface="Calibri"/>
                <a:cs typeface="Calibri"/>
                <a:sym typeface="Calibri"/>
                <a:hlinkClick r:id="rId5"/>
              </a:rPr>
              <a:t>https://www.youtube.com/watch?v=zETNcHZT3Qw</a:t>
            </a:r>
          </a:p>
          <a:p>
            <a:pPr marL="0" marR="0" lvl="0" indent="0" algn="l" rtl="0">
              <a:lnSpc>
                <a:spcPct val="100000"/>
              </a:lnSpc>
              <a:spcBef>
                <a:spcPts val="1000"/>
              </a:spcBef>
              <a:spcAft>
                <a:spcPts val="0"/>
              </a:spcAft>
              <a:buClr>
                <a:schemeClr val="dk1"/>
              </a:buClr>
              <a:buSzPct val="25000"/>
              <a:buFont typeface="Arial"/>
              <a:buNone/>
            </a:pPr>
            <a:r>
              <a:rPr lang="en-GB" sz="1800" dirty="0"/>
              <a:t>T</a:t>
            </a:r>
            <a:r>
              <a:rPr lang="en-GB" sz="1800" b="0" i="0" u="none" strike="noStrike" cap="none" dirty="0" smtClean="0">
                <a:solidFill>
                  <a:schemeClr val="dk1"/>
                </a:solidFill>
                <a:latin typeface="Calibri"/>
                <a:ea typeface="Calibri"/>
                <a:cs typeface="Calibri"/>
                <a:sym typeface="Calibri"/>
              </a:rPr>
              <a:t>he </a:t>
            </a:r>
            <a:r>
              <a:rPr lang="en-GB" sz="1800" b="0" i="0" u="none" strike="noStrike" cap="none" dirty="0">
                <a:solidFill>
                  <a:schemeClr val="dk1"/>
                </a:solidFill>
                <a:latin typeface="Calibri"/>
                <a:ea typeface="Calibri"/>
                <a:cs typeface="Calibri"/>
                <a:sym typeface="Calibri"/>
              </a:rPr>
              <a:t>direction of muscle </a:t>
            </a:r>
            <a:r>
              <a:rPr lang="en-GB" sz="1800" b="0" i="0" u="none" strike="noStrike" cap="none" dirty="0" smtClean="0">
                <a:solidFill>
                  <a:schemeClr val="dk1"/>
                </a:solidFill>
                <a:latin typeface="Calibri"/>
                <a:ea typeface="Calibri"/>
                <a:cs typeface="Calibri"/>
                <a:sym typeface="Calibri"/>
              </a:rPr>
              <a:t>fibres.</a:t>
            </a:r>
            <a:endParaRPr lang="en-GB"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ct val="25000"/>
              <a:buFont typeface="Arial"/>
              <a:buNone/>
            </a:pPr>
            <a:r>
              <a:rPr lang="en-GB" sz="1800" b="1" i="0" u="none" strike="noStrike" cap="none" dirty="0">
                <a:solidFill>
                  <a:schemeClr val="dk1"/>
                </a:solidFill>
                <a:latin typeface="Calibri"/>
                <a:ea typeface="Calibri"/>
                <a:cs typeface="Calibri"/>
                <a:sym typeface="Calibri"/>
              </a:rPr>
              <a:t>Quizzes</a:t>
            </a:r>
          </a:p>
          <a:p>
            <a:pPr marL="0" marR="0" lvl="0" indent="0" algn="l" rtl="0">
              <a:lnSpc>
                <a:spcPct val="100000"/>
              </a:lnSpc>
              <a:spcBef>
                <a:spcPts val="1000"/>
              </a:spcBef>
              <a:spcAft>
                <a:spcPts val="0"/>
              </a:spcAft>
              <a:buClr>
                <a:schemeClr val="dk1"/>
              </a:buClr>
              <a:buSzPct val="25000"/>
              <a:buFont typeface="Arial"/>
              <a:buNone/>
            </a:pPr>
            <a:r>
              <a:rPr lang="en-GB" sz="1800" b="0" i="0" u="sng" strike="noStrike" cap="none" dirty="0">
                <a:solidFill>
                  <a:schemeClr val="hlink"/>
                </a:solidFill>
                <a:latin typeface="Calibri"/>
                <a:ea typeface="Calibri"/>
                <a:cs typeface="Calibri"/>
                <a:sym typeface="Calibri"/>
                <a:hlinkClick r:id="rId6"/>
              </a:rPr>
              <a:t>https://www.cliffsnotes.com/study-guides/anatomy-and-physiology/the-muscular-system/quiz-skeletal-muscle-actions</a:t>
            </a:r>
          </a:p>
          <a:p>
            <a:pPr marL="228600" marR="0" lvl="0" indent="-228600" algn="l" rtl="0">
              <a:lnSpc>
                <a:spcPct val="100000"/>
              </a:lnSpc>
              <a:spcBef>
                <a:spcPts val="1000"/>
              </a:spcBef>
              <a:buClr>
                <a:schemeClr val="dk1"/>
              </a:buClr>
              <a:buSzPct val="1000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7"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3013843" y="333594"/>
            <a:ext cx="4853152" cy="1325562"/>
          </a:xfrm>
        </p:spPr>
        <p:txBody>
          <a:bodyPr/>
          <a:lstStyle/>
          <a:p>
            <a:r>
              <a:rPr lang="en-US" dirty="0" smtClean="0"/>
              <a:t>	Team Members</a:t>
            </a:r>
            <a:endParaRPr lang="en-GB" dirty="0"/>
          </a:p>
        </p:txBody>
      </p:sp>
      <p:sp>
        <p:nvSpPr>
          <p:cNvPr id="5" name="Text Placeholder 4"/>
          <p:cNvSpPr>
            <a:spLocks noGrp="1"/>
          </p:cNvSpPr>
          <p:nvPr>
            <p:ph type="body" idx="1"/>
          </p:nvPr>
        </p:nvSpPr>
        <p:spPr>
          <a:xfrm>
            <a:off x="6095999" y="1698406"/>
            <a:ext cx="5181600" cy="5159594"/>
          </a:xfrm>
        </p:spPr>
        <p:txBody>
          <a:bodyPr/>
          <a:lstStyle/>
          <a:p>
            <a:pPr marL="177800" indent="0">
              <a:buNone/>
            </a:pPr>
            <a:r>
              <a:rPr lang="en-GB" dirty="0" err="1">
                <a:solidFill>
                  <a:schemeClr val="accent3">
                    <a:lumMod val="75000"/>
                  </a:schemeClr>
                </a:solidFill>
              </a:rPr>
              <a:t>Nawaf</a:t>
            </a:r>
            <a:r>
              <a:rPr lang="en-GB" dirty="0">
                <a:solidFill>
                  <a:schemeClr val="accent3">
                    <a:lumMod val="75000"/>
                  </a:schemeClr>
                </a:solidFill>
              </a:rPr>
              <a:t> </a:t>
            </a:r>
            <a:r>
              <a:rPr lang="en-GB" dirty="0" err="1" smtClean="0">
                <a:solidFill>
                  <a:schemeClr val="accent3">
                    <a:lumMod val="75000"/>
                  </a:schemeClr>
                </a:solidFill>
              </a:rPr>
              <a:t>AlKhudairy</a:t>
            </a:r>
            <a:r>
              <a:rPr lang="en-GB" dirty="0" smtClean="0">
                <a:solidFill>
                  <a:schemeClr val="accent3">
                    <a:lumMod val="75000"/>
                  </a:schemeClr>
                </a:solidFill>
              </a:rPr>
              <a:t> (</a:t>
            </a:r>
            <a:r>
              <a:rPr lang="en-GB" dirty="0">
                <a:solidFill>
                  <a:schemeClr val="accent3">
                    <a:lumMod val="75000"/>
                  </a:schemeClr>
                </a:solidFill>
              </a:rPr>
              <a:t>Leader)</a:t>
            </a:r>
            <a:br>
              <a:rPr lang="en-GB" dirty="0">
                <a:solidFill>
                  <a:schemeClr val="accent3">
                    <a:lumMod val="75000"/>
                  </a:schemeClr>
                </a:solidFill>
              </a:rPr>
            </a:br>
            <a:r>
              <a:rPr lang="en-GB" dirty="0">
                <a:solidFill>
                  <a:schemeClr val="accent3">
                    <a:lumMod val="75000"/>
                  </a:schemeClr>
                </a:solidFill>
              </a:rPr>
              <a:t>Mohammed </a:t>
            </a:r>
            <a:r>
              <a:rPr lang="en-GB" dirty="0" err="1">
                <a:solidFill>
                  <a:schemeClr val="accent3">
                    <a:lumMod val="75000"/>
                  </a:schemeClr>
                </a:solidFill>
              </a:rPr>
              <a:t>Ghandour</a:t>
            </a:r>
            <a:r>
              <a:rPr lang="en-GB" dirty="0">
                <a:solidFill>
                  <a:schemeClr val="accent3">
                    <a:lumMod val="75000"/>
                  </a:schemeClr>
                </a:solidFill>
              </a:rPr>
              <a:t/>
            </a:r>
            <a:br>
              <a:rPr lang="en-GB" dirty="0">
                <a:solidFill>
                  <a:schemeClr val="accent3">
                    <a:lumMod val="75000"/>
                  </a:schemeClr>
                </a:solidFill>
              </a:rPr>
            </a:br>
            <a:r>
              <a:rPr lang="en-GB" dirty="0">
                <a:solidFill>
                  <a:schemeClr val="accent3">
                    <a:lumMod val="75000"/>
                  </a:schemeClr>
                </a:solidFill>
              </a:rPr>
              <a:t>Khalid </a:t>
            </a:r>
            <a:r>
              <a:rPr lang="en-GB" dirty="0" err="1">
                <a:solidFill>
                  <a:schemeClr val="accent3">
                    <a:lumMod val="75000"/>
                  </a:schemeClr>
                </a:solidFill>
              </a:rPr>
              <a:t>Aleedan</a:t>
            </a:r>
            <a:r>
              <a:rPr lang="en-GB" dirty="0">
                <a:solidFill>
                  <a:schemeClr val="accent3">
                    <a:lumMod val="75000"/>
                  </a:schemeClr>
                </a:solidFill>
              </a:rPr>
              <a:t/>
            </a:r>
            <a:br>
              <a:rPr lang="en-GB" dirty="0">
                <a:solidFill>
                  <a:schemeClr val="accent3">
                    <a:lumMod val="75000"/>
                  </a:schemeClr>
                </a:solidFill>
              </a:rPr>
            </a:br>
            <a:r>
              <a:rPr lang="en-GB" dirty="0">
                <a:solidFill>
                  <a:schemeClr val="accent3">
                    <a:lumMod val="75000"/>
                  </a:schemeClr>
                </a:solidFill>
              </a:rPr>
              <a:t>Abdullah </a:t>
            </a:r>
            <a:r>
              <a:rPr lang="en-GB" dirty="0" err="1">
                <a:solidFill>
                  <a:schemeClr val="accent3">
                    <a:lumMod val="75000"/>
                  </a:schemeClr>
                </a:solidFill>
              </a:rPr>
              <a:t>J</a:t>
            </a:r>
            <a:r>
              <a:rPr lang="en-GB" dirty="0" err="1" smtClean="0">
                <a:solidFill>
                  <a:schemeClr val="accent3">
                    <a:lumMod val="75000"/>
                  </a:schemeClr>
                </a:solidFill>
              </a:rPr>
              <a:t>ammah</a:t>
            </a:r>
            <a:r>
              <a:rPr lang="en-GB" dirty="0" smtClean="0">
                <a:solidFill>
                  <a:schemeClr val="accent3">
                    <a:lumMod val="75000"/>
                  </a:schemeClr>
                </a:solidFill>
              </a:rPr>
              <a:t>         </a:t>
            </a:r>
            <a:r>
              <a:rPr lang="en-GB" dirty="0" err="1" smtClean="0">
                <a:solidFill>
                  <a:schemeClr val="accent3">
                    <a:lumMod val="75000"/>
                  </a:schemeClr>
                </a:solidFill>
              </a:rPr>
              <a:t>Abdulmalik</a:t>
            </a:r>
            <a:r>
              <a:rPr lang="en-GB" dirty="0" smtClean="0">
                <a:solidFill>
                  <a:schemeClr val="accent3">
                    <a:lumMod val="75000"/>
                  </a:schemeClr>
                </a:solidFill>
              </a:rPr>
              <a:t> </a:t>
            </a:r>
            <a:r>
              <a:rPr lang="en-GB" dirty="0" err="1">
                <a:solidFill>
                  <a:schemeClr val="accent3">
                    <a:lumMod val="75000"/>
                  </a:schemeClr>
                </a:solidFill>
              </a:rPr>
              <a:t>Alhadlaq</a:t>
            </a:r>
            <a:r>
              <a:rPr lang="en-GB" dirty="0">
                <a:solidFill>
                  <a:schemeClr val="accent3">
                    <a:lumMod val="75000"/>
                  </a:schemeClr>
                </a:solidFill>
              </a:rPr>
              <a:t/>
            </a:r>
            <a:br>
              <a:rPr lang="en-GB" dirty="0">
                <a:solidFill>
                  <a:schemeClr val="accent3">
                    <a:lumMod val="75000"/>
                  </a:schemeClr>
                </a:solidFill>
              </a:rPr>
            </a:br>
            <a:r>
              <a:rPr lang="en-GB" dirty="0" err="1">
                <a:solidFill>
                  <a:schemeClr val="accent3">
                    <a:lumMod val="75000"/>
                  </a:schemeClr>
                </a:solidFill>
              </a:rPr>
              <a:t>Majed</a:t>
            </a:r>
            <a:r>
              <a:rPr lang="en-GB" dirty="0">
                <a:solidFill>
                  <a:schemeClr val="accent3">
                    <a:lumMod val="75000"/>
                  </a:schemeClr>
                </a:solidFill>
              </a:rPr>
              <a:t> Al Zain</a:t>
            </a:r>
            <a:br>
              <a:rPr lang="en-GB" dirty="0">
                <a:solidFill>
                  <a:schemeClr val="accent3">
                    <a:lumMod val="75000"/>
                  </a:schemeClr>
                </a:solidFill>
              </a:rPr>
            </a:br>
            <a:r>
              <a:rPr lang="en-GB" dirty="0" err="1">
                <a:solidFill>
                  <a:schemeClr val="accent3">
                    <a:lumMod val="75000"/>
                  </a:schemeClr>
                </a:solidFill>
              </a:rPr>
              <a:t>Rakan</a:t>
            </a:r>
            <a:r>
              <a:rPr lang="en-GB" dirty="0">
                <a:solidFill>
                  <a:schemeClr val="accent3">
                    <a:lumMod val="75000"/>
                  </a:schemeClr>
                </a:solidFill>
              </a:rPr>
              <a:t> </a:t>
            </a:r>
            <a:r>
              <a:rPr lang="en-GB" dirty="0" err="1">
                <a:solidFill>
                  <a:schemeClr val="accent3">
                    <a:lumMod val="75000"/>
                  </a:schemeClr>
                </a:solidFill>
              </a:rPr>
              <a:t>Bahammam</a:t>
            </a:r>
            <a:r>
              <a:rPr lang="en-GB" dirty="0">
                <a:solidFill>
                  <a:schemeClr val="accent3">
                    <a:lumMod val="75000"/>
                  </a:schemeClr>
                </a:solidFill>
              </a:rPr>
              <a:t/>
            </a:r>
            <a:br>
              <a:rPr lang="en-GB" dirty="0">
                <a:solidFill>
                  <a:schemeClr val="accent3">
                    <a:lumMod val="75000"/>
                  </a:schemeClr>
                </a:solidFill>
              </a:rPr>
            </a:br>
            <a:r>
              <a:rPr lang="en-GB" dirty="0" err="1">
                <a:solidFill>
                  <a:schemeClr val="accent3">
                    <a:lumMod val="75000"/>
                  </a:schemeClr>
                </a:solidFill>
              </a:rPr>
              <a:t>Mosaed</a:t>
            </a:r>
            <a:r>
              <a:rPr lang="en-GB" dirty="0">
                <a:solidFill>
                  <a:schemeClr val="accent3">
                    <a:lumMod val="75000"/>
                  </a:schemeClr>
                </a:solidFill>
              </a:rPr>
              <a:t> </a:t>
            </a:r>
            <a:r>
              <a:rPr lang="en-GB" dirty="0" err="1">
                <a:solidFill>
                  <a:schemeClr val="accent3">
                    <a:lumMod val="75000"/>
                  </a:schemeClr>
                </a:solidFill>
              </a:rPr>
              <a:t>Alnowaiser</a:t>
            </a:r>
            <a:r>
              <a:rPr lang="en-GB" dirty="0">
                <a:solidFill>
                  <a:schemeClr val="accent3">
                    <a:lumMod val="75000"/>
                  </a:schemeClr>
                </a:solidFill>
              </a:rPr>
              <a:t> </a:t>
            </a:r>
            <a:br>
              <a:rPr lang="en-GB" dirty="0">
                <a:solidFill>
                  <a:schemeClr val="accent3">
                    <a:lumMod val="75000"/>
                  </a:schemeClr>
                </a:solidFill>
              </a:rPr>
            </a:br>
            <a:r>
              <a:rPr lang="en-GB" dirty="0">
                <a:solidFill>
                  <a:schemeClr val="accent3">
                    <a:lumMod val="75000"/>
                  </a:schemeClr>
                </a:solidFill>
              </a:rPr>
              <a:t>M</a:t>
            </a:r>
            <a:r>
              <a:rPr lang="en-GB" dirty="0" smtClean="0">
                <a:solidFill>
                  <a:schemeClr val="accent3">
                    <a:lumMod val="75000"/>
                  </a:schemeClr>
                </a:solidFill>
              </a:rPr>
              <a:t>ohammed </a:t>
            </a:r>
            <a:r>
              <a:rPr lang="en-GB" dirty="0" err="1">
                <a:solidFill>
                  <a:schemeClr val="accent3">
                    <a:lumMod val="75000"/>
                  </a:schemeClr>
                </a:solidFill>
              </a:rPr>
              <a:t>A</a:t>
            </a:r>
            <a:r>
              <a:rPr lang="en-GB" dirty="0" err="1" smtClean="0">
                <a:solidFill>
                  <a:schemeClr val="accent3">
                    <a:lumMod val="75000"/>
                  </a:schemeClr>
                </a:solidFill>
              </a:rPr>
              <a:t>lyousef</a:t>
            </a:r>
            <a:r>
              <a:rPr lang="en-GB" dirty="0" smtClean="0">
                <a:solidFill>
                  <a:schemeClr val="accent3">
                    <a:lumMod val="75000"/>
                  </a:schemeClr>
                </a:solidFill>
              </a:rPr>
              <a:t> </a:t>
            </a:r>
            <a:r>
              <a:rPr lang="en-GB" dirty="0">
                <a:solidFill>
                  <a:schemeClr val="accent3">
                    <a:lumMod val="75000"/>
                  </a:schemeClr>
                </a:solidFill>
              </a:rPr>
              <a:t>Mohammed Nasr</a:t>
            </a:r>
            <a:br>
              <a:rPr lang="en-GB" dirty="0">
                <a:solidFill>
                  <a:schemeClr val="accent3">
                    <a:lumMod val="75000"/>
                  </a:schemeClr>
                </a:solidFill>
              </a:rPr>
            </a:br>
            <a:r>
              <a:rPr lang="en-GB" dirty="0" err="1">
                <a:solidFill>
                  <a:schemeClr val="accent3">
                    <a:lumMod val="75000"/>
                  </a:schemeClr>
                </a:solidFill>
              </a:rPr>
              <a:t>Yazeed</a:t>
            </a:r>
            <a:r>
              <a:rPr lang="en-GB" dirty="0">
                <a:solidFill>
                  <a:schemeClr val="accent3">
                    <a:lumMod val="75000"/>
                  </a:schemeClr>
                </a:solidFill>
              </a:rPr>
              <a:t> </a:t>
            </a:r>
            <a:r>
              <a:rPr lang="en-GB" dirty="0" err="1" smtClean="0">
                <a:solidFill>
                  <a:schemeClr val="accent3">
                    <a:lumMod val="75000"/>
                  </a:schemeClr>
                </a:solidFill>
              </a:rPr>
              <a:t>Suhaibani</a:t>
            </a:r>
            <a:endParaRPr lang="en-GB" dirty="0" smtClean="0">
              <a:solidFill>
                <a:schemeClr val="accent3">
                  <a:lumMod val="75000"/>
                </a:schemeClr>
              </a:solidFill>
            </a:endParaRPr>
          </a:p>
          <a:p>
            <a:pPr marL="177800" indent="0">
              <a:buNone/>
            </a:pPr>
            <a:r>
              <a:rPr lang="en-GB" dirty="0" smtClean="0">
                <a:solidFill>
                  <a:srgbClr val="FF0000"/>
                </a:solidFill>
              </a:rPr>
              <a:t>   </a:t>
            </a:r>
            <a:r>
              <a:rPr lang="en-GB" b="1" u="sng" dirty="0" smtClean="0">
                <a:solidFill>
                  <a:srgbClr val="FF0000"/>
                </a:solidFill>
              </a:rPr>
              <a:t>anatomyteam436@gmail.com</a:t>
            </a:r>
            <a:endParaRPr lang="en-GB" b="1" u="sng" dirty="0">
              <a:solidFill>
                <a:srgbClr val="FF0000"/>
              </a:solidFill>
            </a:endParaRPr>
          </a:p>
        </p:txBody>
      </p:sp>
      <p:sp>
        <p:nvSpPr>
          <p:cNvPr id="6" name="Text Placeholder 5"/>
          <p:cNvSpPr>
            <a:spLocks noGrp="1"/>
          </p:cNvSpPr>
          <p:nvPr>
            <p:ph type="body" idx="2"/>
          </p:nvPr>
        </p:nvSpPr>
        <p:spPr>
          <a:xfrm>
            <a:off x="914399" y="1698406"/>
            <a:ext cx="5181600" cy="4775200"/>
          </a:xfrm>
        </p:spPr>
        <p:txBody>
          <a:bodyPr/>
          <a:lstStyle/>
          <a:p>
            <a:pPr marL="177800" indent="0">
              <a:buNone/>
            </a:pPr>
            <a:r>
              <a:rPr lang="en-GB" dirty="0">
                <a:solidFill>
                  <a:srgbClr val="0070C0"/>
                </a:solidFill>
              </a:rPr>
              <a:t>Jawaher Abanumy  </a:t>
            </a:r>
            <a:r>
              <a:rPr lang="en-GB" dirty="0" smtClean="0">
                <a:solidFill>
                  <a:srgbClr val="0070C0"/>
                </a:solidFill>
              </a:rPr>
              <a:t>(Leader</a:t>
            </a:r>
            <a:r>
              <a:rPr lang="en-GB" dirty="0">
                <a:solidFill>
                  <a:srgbClr val="0070C0"/>
                </a:solidFill>
              </a:rPr>
              <a:t>)</a:t>
            </a:r>
            <a:br>
              <a:rPr lang="en-GB" dirty="0">
                <a:solidFill>
                  <a:srgbClr val="0070C0"/>
                </a:solidFill>
              </a:rPr>
            </a:br>
            <a:r>
              <a:rPr lang="en-GB" dirty="0">
                <a:solidFill>
                  <a:srgbClr val="0070C0"/>
                </a:solidFill>
              </a:rPr>
              <a:t>Dania </a:t>
            </a:r>
            <a:r>
              <a:rPr lang="en-GB" dirty="0" err="1">
                <a:solidFill>
                  <a:srgbClr val="0070C0"/>
                </a:solidFill>
              </a:rPr>
              <a:t>Alkelabi</a:t>
            </a:r>
            <a:r>
              <a:rPr lang="en-GB" dirty="0">
                <a:solidFill>
                  <a:srgbClr val="0070C0"/>
                </a:solidFill>
              </a:rPr>
              <a:t/>
            </a:r>
            <a:br>
              <a:rPr lang="en-GB" dirty="0">
                <a:solidFill>
                  <a:srgbClr val="0070C0"/>
                </a:solidFill>
              </a:rPr>
            </a:br>
            <a:r>
              <a:rPr lang="en-GB" dirty="0" err="1">
                <a:solidFill>
                  <a:srgbClr val="0070C0"/>
                </a:solidFill>
              </a:rPr>
              <a:t>Heba</a:t>
            </a:r>
            <a:r>
              <a:rPr lang="en-GB" dirty="0">
                <a:solidFill>
                  <a:srgbClr val="0070C0"/>
                </a:solidFill>
              </a:rPr>
              <a:t> </a:t>
            </a:r>
            <a:r>
              <a:rPr lang="en-GB" dirty="0" err="1">
                <a:solidFill>
                  <a:srgbClr val="0070C0"/>
                </a:solidFill>
              </a:rPr>
              <a:t>Alnasser</a:t>
            </a:r>
            <a:r>
              <a:rPr lang="en-GB" dirty="0">
                <a:solidFill>
                  <a:srgbClr val="0070C0"/>
                </a:solidFill>
              </a:rPr>
              <a:t/>
            </a:r>
            <a:br>
              <a:rPr lang="en-GB" dirty="0">
                <a:solidFill>
                  <a:srgbClr val="0070C0"/>
                </a:solidFill>
              </a:rPr>
            </a:br>
            <a:r>
              <a:rPr lang="en-GB" dirty="0">
                <a:solidFill>
                  <a:srgbClr val="0070C0"/>
                </a:solidFill>
              </a:rPr>
              <a:t>Deena </a:t>
            </a:r>
            <a:r>
              <a:rPr lang="en-GB" dirty="0" err="1">
                <a:solidFill>
                  <a:srgbClr val="0070C0"/>
                </a:solidFill>
              </a:rPr>
              <a:t>Alnowiser</a:t>
            </a:r>
            <a:r>
              <a:rPr lang="en-GB" dirty="0">
                <a:solidFill>
                  <a:srgbClr val="0070C0"/>
                </a:solidFill>
              </a:rPr>
              <a:t/>
            </a:r>
            <a:br>
              <a:rPr lang="en-GB" dirty="0">
                <a:solidFill>
                  <a:srgbClr val="0070C0"/>
                </a:solidFill>
              </a:rPr>
            </a:br>
            <a:r>
              <a:rPr lang="en-GB" dirty="0">
                <a:solidFill>
                  <a:srgbClr val="0070C0"/>
                </a:solidFill>
              </a:rPr>
              <a:t>Jawaher </a:t>
            </a:r>
            <a:r>
              <a:rPr lang="en-GB" dirty="0" err="1">
                <a:solidFill>
                  <a:srgbClr val="0070C0"/>
                </a:solidFill>
              </a:rPr>
              <a:t>Alkhayyal</a:t>
            </a:r>
            <a:r>
              <a:rPr lang="en-GB" dirty="0">
                <a:solidFill>
                  <a:srgbClr val="0070C0"/>
                </a:solidFill>
              </a:rPr>
              <a:t/>
            </a:r>
            <a:br>
              <a:rPr lang="en-GB" dirty="0">
                <a:solidFill>
                  <a:srgbClr val="0070C0"/>
                </a:solidFill>
              </a:rPr>
            </a:br>
            <a:r>
              <a:rPr lang="en-GB" dirty="0">
                <a:solidFill>
                  <a:srgbClr val="0070C0"/>
                </a:solidFill>
              </a:rPr>
              <a:t>Rana Barasain</a:t>
            </a:r>
            <a:br>
              <a:rPr lang="en-GB" dirty="0">
                <a:solidFill>
                  <a:srgbClr val="0070C0"/>
                </a:solidFill>
              </a:rPr>
            </a:br>
            <a:r>
              <a:rPr lang="en-GB" dirty="0" err="1">
                <a:solidFill>
                  <a:srgbClr val="0070C0"/>
                </a:solidFill>
              </a:rPr>
              <a:t>Wejdan</a:t>
            </a:r>
            <a:r>
              <a:rPr lang="en-GB" dirty="0">
                <a:solidFill>
                  <a:srgbClr val="0070C0"/>
                </a:solidFill>
              </a:rPr>
              <a:t> </a:t>
            </a:r>
            <a:r>
              <a:rPr lang="en-GB" dirty="0" err="1">
                <a:solidFill>
                  <a:srgbClr val="0070C0"/>
                </a:solidFill>
              </a:rPr>
              <a:t>Alzaid</a:t>
            </a:r>
            <a:r>
              <a:rPr lang="en-GB" dirty="0">
                <a:solidFill>
                  <a:srgbClr val="0070C0"/>
                </a:solidFill>
              </a:rPr>
              <a:t/>
            </a:r>
            <a:br>
              <a:rPr lang="en-GB" dirty="0">
                <a:solidFill>
                  <a:srgbClr val="0070C0"/>
                </a:solidFill>
              </a:rPr>
            </a:br>
            <a:r>
              <a:rPr lang="en-GB" dirty="0" err="1">
                <a:solidFill>
                  <a:srgbClr val="0070C0"/>
                </a:solidFill>
              </a:rPr>
              <a:t>Shouq</a:t>
            </a:r>
            <a:r>
              <a:rPr lang="en-GB" dirty="0">
                <a:solidFill>
                  <a:srgbClr val="0070C0"/>
                </a:solidFill>
              </a:rPr>
              <a:t> </a:t>
            </a:r>
            <a:r>
              <a:rPr lang="en-GB" dirty="0" err="1">
                <a:solidFill>
                  <a:srgbClr val="0070C0"/>
                </a:solidFill>
              </a:rPr>
              <a:t>Albogami</a:t>
            </a:r>
            <a:r>
              <a:rPr lang="en-GB" dirty="0">
                <a:solidFill>
                  <a:srgbClr val="0070C0"/>
                </a:solidFill>
              </a:rPr>
              <a:t/>
            </a:r>
            <a:br>
              <a:rPr lang="en-GB" dirty="0">
                <a:solidFill>
                  <a:srgbClr val="0070C0"/>
                </a:solidFill>
              </a:rPr>
            </a:br>
            <a:r>
              <a:rPr lang="en-GB" dirty="0">
                <a:solidFill>
                  <a:srgbClr val="0070C0"/>
                </a:solidFill>
              </a:rPr>
              <a:t>Lara </a:t>
            </a:r>
            <a:r>
              <a:rPr lang="en-GB" dirty="0" err="1">
                <a:solidFill>
                  <a:srgbClr val="0070C0"/>
                </a:solidFill>
              </a:rPr>
              <a:t>AlSaleem</a:t>
            </a:r>
            <a:r>
              <a:rPr lang="en-GB" dirty="0">
                <a:solidFill>
                  <a:srgbClr val="0070C0"/>
                </a:solidFill>
              </a:rPr>
              <a:t/>
            </a:r>
            <a:br>
              <a:rPr lang="en-GB" dirty="0">
                <a:solidFill>
                  <a:srgbClr val="0070C0"/>
                </a:solidFill>
              </a:rPr>
            </a:br>
            <a:r>
              <a:rPr lang="en-GB" dirty="0" err="1">
                <a:solidFill>
                  <a:srgbClr val="0070C0"/>
                </a:solidFill>
              </a:rPr>
              <a:t>Ghadah</a:t>
            </a:r>
            <a:r>
              <a:rPr lang="en-GB" dirty="0">
                <a:solidFill>
                  <a:srgbClr val="0070C0"/>
                </a:solidFill>
              </a:rPr>
              <a:t> </a:t>
            </a:r>
            <a:r>
              <a:rPr lang="en-GB" dirty="0" err="1">
                <a:solidFill>
                  <a:srgbClr val="0070C0"/>
                </a:solidFill>
              </a:rPr>
              <a:t>Almazrou</a:t>
            </a:r>
            <a:r>
              <a:rPr lang="en-GB" dirty="0">
                <a:solidFill>
                  <a:srgbClr val="0070C0"/>
                </a:solidFill>
              </a:rPr>
              <a:t/>
            </a:r>
            <a:br>
              <a:rPr lang="en-GB" dirty="0">
                <a:solidFill>
                  <a:srgbClr val="0070C0"/>
                </a:solidFill>
              </a:rPr>
            </a:br>
            <a:r>
              <a:rPr lang="en-GB" dirty="0" err="1">
                <a:solidFill>
                  <a:srgbClr val="0070C0"/>
                </a:solidFill>
              </a:rPr>
              <a:t>Ameera</a:t>
            </a:r>
            <a:r>
              <a:rPr lang="en-GB" dirty="0">
                <a:solidFill>
                  <a:srgbClr val="0070C0"/>
                </a:solidFill>
              </a:rPr>
              <a:t> </a:t>
            </a:r>
            <a:r>
              <a:rPr lang="en-GB" dirty="0" err="1">
                <a:solidFill>
                  <a:srgbClr val="0070C0"/>
                </a:solidFill>
              </a:rPr>
              <a:t>Niazi</a:t>
            </a:r>
            <a:r>
              <a:rPr lang="en-GB" dirty="0">
                <a:solidFill>
                  <a:srgbClr val="0070C0"/>
                </a:solidFill>
              </a:rPr>
              <a:t/>
            </a:r>
            <a:br>
              <a:rPr lang="en-GB" dirty="0">
                <a:solidFill>
                  <a:srgbClr val="0070C0"/>
                </a:solidFill>
              </a:rPr>
            </a:br>
            <a:r>
              <a:rPr lang="en-GB" dirty="0">
                <a:solidFill>
                  <a:srgbClr val="0070C0"/>
                </a:solidFill>
              </a:rPr>
              <a:t>Lama </a:t>
            </a:r>
            <a:r>
              <a:rPr lang="en-GB" dirty="0" err="1" smtClean="0">
                <a:solidFill>
                  <a:srgbClr val="0070C0"/>
                </a:solidFill>
              </a:rPr>
              <a:t>Alfawzan</a:t>
            </a:r>
            <a:endParaRPr lang="en-GB" dirty="0">
              <a:solidFill>
                <a:srgbClr val="0070C0"/>
              </a:solidFill>
            </a:endParaRPr>
          </a:p>
        </p:txBody>
      </p:sp>
    </p:spTree>
    <p:extLst>
      <p:ext uri="{BB962C8B-B14F-4D97-AF65-F5344CB8AC3E}">
        <p14:creationId xmlns:p14="http://schemas.microsoft.com/office/powerpoint/2010/main" val="200269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90"/>
        <p:cNvGrpSpPr/>
        <p:nvPr/>
      </p:nvGrpSpPr>
      <p:grpSpPr>
        <a:xfrm>
          <a:off x="0" y="0"/>
          <a:ext cx="0" cy="0"/>
          <a:chOff x="0" y="0"/>
          <a:chExt cx="0" cy="0"/>
        </a:xfrm>
      </p:grpSpPr>
      <p:sp>
        <p:nvSpPr>
          <p:cNvPr id="2" name="Rectangle 1"/>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hape 91"/>
          <p:cNvSpPr txBox="1">
            <a:spLocks noGrp="1"/>
          </p:cNvSpPr>
          <p:nvPr>
            <p:ph type="title"/>
          </p:nvPr>
        </p:nvSpPr>
        <p:spPr>
          <a:xfrm>
            <a:off x="1489091" y="1079727"/>
            <a:ext cx="3256330" cy="94522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050" kern="1200" dirty="0" smtClean="0">
                <a:ln w="0"/>
                <a:solidFill>
                  <a:schemeClr val="accent1"/>
                </a:solidFill>
                <a:effectLst>
                  <a:outerShdw blurRad="38100" dist="25400" dir="5400000" algn="ctr" rotWithShape="0">
                    <a:srgbClr val="6E747A">
                      <a:alpha val="43000"/>
                    </a:srgbClr>
                  </a:outerShdw>
                </a:effectLst>
                <a:latin typeface="+mn-lt"/>
                <a:ea typeface="+mn-ea"/>
                <a:cs typeface="+mn-cs"/>
              </a:rPr>
              <a:t>Objectives:</a:t>
            </a:r>
            <a:endParaRPr lang="en-GB" sz="4050" kern="1200"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92" name="Shape 92"/>
          <p:cNvSpPr txBox="1">
            <a:spLocks noGrp="1"/>
          </p:cNvSpPr>
          <p:nvPr>
            <p:ph type="body" idx="1"/>
          </p:nvPr>
        </p:nvSpPr>
        <p:spPr>
          <a:xfrm>
            <a:off x="1344010" y="2230582"/>
            <a:ext cx="9503979" cy="4228275"/>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spcAft>
                <a:spcPts val="0"/>
              </a:spcAft>
              <a:buClr>
                <a:schemeClr val="dk1"/>
              </a:buClr>
              <a:buSzPct val="100000"/>
              <a:buFont typeface="Courier New"/>
              <a:buChar char="o"/>
            </a:pPr>
            <a:r>
              <a:rPr lang="en-GB" sz="2800" b="0" i="0" u="none" strike="noStrike" cap="none" dirty="0">
                <a:solidFill>
                  <a:schemeClr val="dk1"/>
                </a:solidFill>
                <a:latin typeface="Arial"/>
                <a:ea typeface="Arial"/>
                <a:cs typeface="Arial"/>
                <a:sym typeface="Arial"/>
              </a:rPr>
              <a:t>Describe the </a:t>
            </a:r>
            <a:r>
              <a:rPr lang="en-GB" sz="2800" b="0" i="0" strike="noStrike" cap="none" dirty="0">
                <a:solidFill>
                  <a:srgbClr val="0070C0"/>
                </a:solidFill>
                <a:latin typeface="Arial"/>
                <a:ea typeface="Arial"/>
                <a:cs typeface="Arial"/>
                <a:sym typeface="Arial"/>
              </a:rPr>
              <a:t>main criteria </a:t>
            </a:r>
            <a:r>
              <a:rPr lang="en-GB" sz="2800" b="0" i="0" u="none" strike="noStrike" cap="none" dirty="0">
                <a:solidFill>
                  <a:schemeClr val="dk1"/>
                </a:solidFill>
                <a:latin typeface="Arial"/>
                <a:ea typeface="Arial"/>
                <a:cs typeface="Arial"/>
                <a:sym typeface="Arial"/>
              </a:rPr>
              <a:t>of skeletal muscles.</a:t>
            </a:r>
          </a:p>
          <a:p>
            <a:pPr marL="228600" marR="0" lvl="0" indent="-228600" algn="l" rtl="0">
              <a:lnSpc>
                <a:spcPct val="100000"/>
              </a:lnSpc>
              <a:spcBef>
                <a:spcPts val="1000"/>
              </a:spcBef>
              <a:spcAft>
                <a:spcPts val="0"/>
              </a:spcAft>
              <a:buClr>
                <a:schemeClr val="dk1"/>
              </a:buClr>
              <a:buSzPct val="100000"/>
              <a:buFont typeface="Courier New"/>
              <a:buChar char="o"/>
            </a:pPr>
            <a:r>
              <a:rPr lang="en-GB" sz="2800" b="0" i="0" u="none" strike="noStrike" cap="none" dirty="0">
                <a:solidFill>
                  <a:schemeClr val="dk1"/>
                </a:solidFill>
                <a:latin typeface="Arial"/>
                <a:ea typeface="Arial"/>
                <a:cs typeface="Arial"/>
                <a:sym typeface="Arial"/>
              </a:rPr>
              <a:t>Describe the </a:t>
            </a:r>
            <a:r>
              <a:rPr lang="en-GB" sz="2800" b="0" i="0" u="none" strike="noStrike" cap="none" dirty="0">
                <a:solidFill>
                  <a:srgbClr val="0070C0"/>
                </a:solidFill>
                <a:latin typeface="Arial"/>
                <a:ea typeface="Arial"/>
                <a:cs typeface="Arial"/>
                <a:sym typeface="Arial"/>
              </a:rPr>
              <a:t>attachments</a:t>
            </a:r>
            <a:r>
              <a:rPr lang="en-GB" sz="2800" b="0" i="0" u="none" strike="noStrike" cap="none" dirty="0">
                <a:solidFill>
                  <a:schemeClr val="dk1"/>
                </a:solidFill>
                <a:latin typeface="Arial"/>
                <a:ea typeface="Arial"/>
                <a:cs typeface="Arial"/>
                <a:sym typeface="Arial"/>
              </a:rPr>
              <a:t> of skeletal muscles.</a:t>
            </a:r>
          </a:p>
          <a:p>
            <a:pPr marL="228600" marR="0" lvl="0" indent="-228600" algn="l" rtl="0">
              <a:lnSpc>
                <a:spcPct val="100000"/>
              </a:lnSpc>
              <a:spcBef>
                <a:spcPts val="1000"/>
              </a:spcBef>
              <a:spcAft>
                <a:spcPts val="0"/>
              </a:spcAft>
              <a:buClr>
                <a:schemeClr val="dk1"/>
              </a:buClr>
              <a:buSzPct val="100000"/>
              <a:buFont typeface="Courier New"/>
              <a:buChar char="o"/>
            </a:pPr>
            <a:r>
              <a:rPr lang="en-GB" sz="2800" b="0" i="0" u="none" strike="noStrike" cap="none" dirty="0">
                <a:solidFill>
                  <a:schemeClr val="dk1"/>
                </a:solidFill>
                <a:latin typeface="Arial"/>
                <a:ea typeface="Arial"/>
                <a:cs typeface="Arial"/>
                <a:sym typeface="Arial"/>
              </a:rPr>
              <a:t>Describe the </a:t>
            </a:r>
            <a:r>
              <a:rPr lang="en-GB" sz="2800" b="0" i="0" u="none" strike="noStrike" cap="none" dirty="0">
                <a:solidFill>
                  <a:srgbClr val="0070C0"/>
                </a:solidFill>
                <a:latin typeface="Arial"/>
                <a:ea typeface="Arial"/>
                <a:cs typeface="Arial"/>
                <a:sym typeface="Arial"/>
              </a:rPr>
              <a:t>different directions </a:t>
            </a:r>
            <a:r>
              <a:rPr lang="en-GB" sz="2800" b="0" i="0" u="none" strike="noStrike" cap="none" dirty="0">
                <a:solidFill>
                  <a:schemeClr val="dk1"/>
                </a:solidFill>
                <a:latin typeface="Arial"/>
                <a:ea typeface="Arial"/>
                <a:cs typeface="Arial"/>
                <a:sym typeface="Arial"/>
              </a:rPr>
              <a:t>of skeletal muscle fibers.</a:t>
            </a:r>
          </a:p>
          <a:p>
            <a:pPr marL="228600" marR="0" lvl="0" indent="-228600" algn="l" rtl="0">
              <a:lnSpc>
                <a:spcPct val="100000"/>
              </a:lnSpc>
              <a:spcBef>
                <a:spcPts val="1000"/>
              </a:spcBef>
              <a:spcAft>
                <a:spcPts val="0"/>
              </a:spcAft>
              <a:buClr>
                <a:schemeClr val="dk1"/>
              </a:buClr>
              <a:buSzPct val="100000"/>
              <a:buFont typeface="Courier New"/>
              <a:buChar char="o"/>
            </a:pPr>
            <a:r>
              <a:rPr lang="en-GB" sz="2800" b="0" i="0" u="none" strike="noStrike" cap="none" dirty="0">
                <a:solidFill>
                  <a:schemeClr val="dk1"/>
                </a:solidFill>
                <a:latin typeface="Arial"/>
                <a:ea typeface="Arial"/>
                <a:cs typeface="Arial"/>
                <a:sym typeface="Arial"/>
              </a:rPr>
              <a:t>Describe the </a:t>
            </a:r>
            <a:r>
              <a:rPr lang="en-GB" sz="2800" b="0" i="0" u="none" strike="noStrike" cap="none" dirty="0">
                <a:solidFill>
                  <a:srgbClr val="0070C0"/>
                </a:solidFill>
                <a:latin typeface="Arial"/>
                <a:ea typeface="Arial"/>
                <a:cs typeface="Arial"/>
                <a:sym typeface="Arial"/>
              </a:rPr>
              <a:t>mode of action </a:t>
            </a:r>
            <a:r>
              <a:rPr lang="en-GB" sz="2800" b="0" i="0" u="none" strike="noStrike" cap="none" dirty="0">
                <a:solidFill>
                  <a:schemeClr val="dk1"/>
                </a:solidFill>
                <a:latin typeface="Arial"/>
                <a:ea typeface="Arial"/>
                <a:cs typeface="Arial"/>
                <a:sym typeface="Arial"/>
              </a:rPr>
              <a:t>of skeletal muscles.</a:t>
            </a:r>
          </a:p>
          <a:p>
            <a:pPr marL="228600" marR="0" lvl="0" indent="-228600" algn="l" rtl="0">
              <a:lnSpc>
                <a:spcPct val="100000"/>
              </a:lnSpc>
              <a:spcBef>
                <a:spcPts val="1000"/>
              </a:spcBef>
              <a:spcAft>
                <a:spcPts val="0"/>
              </a:spcAft>
              <a:buClr>
                <a:schemeClr val="dk1"/>
              </a:buClr>
              <a:buSzPct val="100000"/>
              <a:buFont typeface="Courier New"/>
              <a:buChar char="o"/>
            </a:pPr>
            <a:r>
              <a:rPr lang="en-GB" sz="2800" b="0" i="0" u="none" strike="noStrike" cap="none" dirty="0">
                <a:solidFill>
                  <a:schemeClr val="dk1"/>
                </a:solidFill>
                <a:latin typeface="Arial"/>
                <a:ea typeface="Arial"/>
                <a:cs typeface="Arial"/>
                <a:sym typeface="Arial"/>
              </a:rPr>
              <a:t>Describe briefly the </a:t>
            </a:r>
            <a:r>
              <a:rPr lang="en-GB" sz="2800" b="0" i="0" u="none" strike="noStrike" cap="none" dirty="0">
                <a:solidFill>
                  <a:srgbClr val="0070C0"/>
                </a:solidFill>
                <a:latin typeface="Arial"/>
                <a:ea typeface="Arial"/>
                <a:cs typeface="Arial"/>
                <a:sym typeface="Arial"/>
              </a:rPr>
              <a:t>naming</a:t>
            </a:r>
            <a:r>
              <a:rPr lang="en-GB" sz="2800" b="0" i="0" u="none" strike="noStrike" cap="none" dirty="0">
                <a:solidFill>
                  <a:schemeClr val="dk1"/>
                </a:solidFill>
                <a:latin typeface="Arial"/>
                <a:ea typeface="Arial"/>
                <a:cs typeface="Arial"/>
                <a:sym typeface="Arial"/>
              </a:rPr>
              <a:t> of skeletal muscles.</a:t>
            </a:r>
          </a:p>
          <a:p>
            <a:pPr marL="228600" marR="0" lvl="0" indent="-228600" algn="l" rtl="0">
              <a:lnSpc>
                <a:spcPct val="100000"/>
              </a:lnSpc>
              <a:spcBef>
                <a:spcPts val="1000"/>
              </a:spcBef>
              <a:spcAft>
                <a:spcPts val="0"/>
              </a:spcAft>
              <a:buClr>
                <a:schemeClr val="dk1"/>
              </a:buClr>
              <a:buSzPct val="100000"/>
              <a:buFont typeface="Courier New"/>
              <a:buChar char="o"/>
            </a:pPr>
            <a:r>
              <a:rPr lang="en-GB" sz="2800" b="0" i="0" u="none" strike="noStrike" cap="none" dirty="0">
                <a:solidFill>
                  <a:schemeClr val="dk1"/>
                </a:solidFill>
                <a:latin typeface="Arial"/>
                <a:ea typeface="Arial"/>
                <a:cs typeface="Arial"/>
                <a:sym typeface="Arial"/>
              </a:rPr>
              <a:t>Describe briefly the </a:t>
            </a:r>
            <a:r>
              <a:rPr lang="en-GB" sz="2800" b="0" i="0" u="none" strike="noStrike" cap="none" dirty="0">
                <a:solidFill>
                  <a:srgbClr val="0070C0"/>
                </a:solidFill>
                <a:latin typeface="Arial"/>
                <a:ea typeface="Arial"/>
                <a:cs typeface="Arial"/>
                <a:sym typeface="Arial"/>
              </a:rPr>
              <a:t>nerve supply </a:t>
            </a:r>
            <a:r>
              <a:rPr lang="en-GB" sz="2800" b="0" i="0" u="none" strike="noStrike" cap="none" dirty="0">
                <a:solidFill>
                  <a:schemeClr val="dk1"/>
                </a:solidFill>
                <a:latin typeface="Arial"/>
                <a:ea typeface="Arial"/>
                <a:cs typeface="Arial"/>
                <a:sym typeface="Arial"/>
              </a:rPr>
              <a:t>of skeletal muscles.</a:t>
            </a:r>
          </a:p>
          <a:p>
            <a:pPr marL="228600" marR="0" lvl="0" indent="-228600" algn="l" rtl="0">
              <a:lnSpc>
                <a:spcPct val="90000"/>
              </a:lnSpc>
              <a:spcBef>
                <a:spcPts val="1000"/>
              </a:spcBef>
              <a:buClr>
                <a:schemeClr val="dk1"/>
              </a:buClr>
              <a:buSzPct val="100000"/>
              <a:buFont typeface="Courier New"/>
              <a:buNone/>
            </a:pPr>
            <a:endParaRPr sz="2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96"/>
        <p:cNvGrpSpPr/>
        <p:nvPr/>
      </p:nvGrpSpPr>
      <p:grpSpPr>
        <a:xfrm>
          <a:off x="0" y="0"/>
          <a:ext cx="0" cy="0"/>
          <a:chOff x="0" y="0"/>
          <a:chExt cx="0" cy="0"/>
        </a:xfrm>
      </p:grpSpPr>
      <p:sp>
        <p:nvSpPr>
          <p:cNvPr id="27" name="Rectangle 2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7" name="Shape 97"/>
          <p:cNvPicPr preferRelativeResize="0"/>
          <p:nvPr/>
        </p:nvPicPr>
        <p:blipFill rotWithShape="1">
          <a:blip r:embed="rId3">
            <a:alphaModFix/>
          </a:blip>
          <a:srcRect l="122614" t="-54459" r="-126235" b="51423"/>
          <a:stretch/>
        </p:blipFill>
        <p:spPr>
          <a:xfrm>
            <a:off x="2646607" y="-493110"/>
            <a:ext cx="7215245" cy="4665769"/>
          </a:xfrm>
          <a:prstGeom prst="rect">
            <a:avLst/>
          </a:prstGeom>
          <a:noFill/>
          <a:ln>
            <a:noFill/>
          </a:ln>
        </p:spPr>
      </p:pic>
      <p:sp>
        <p:nvSpPr>
          <p:cNvPr id="98" name="Shape 98"/>
          <p:cNvSpPr/>
          <p:nvPr/>
        </p:nvSpPr>
        <p:spPr>
          <a:xfrm>
            <a:off x="6665983" y="3215480"/>
            <a:ext cx="2328431" cy="1399021"/>
          </a:xfrm>
          <a:prstGeom prst="flowChartAlternateProcess">
            <a:avLst/>
          </a:prstGeom>
          <a:solidFill>
            <a:schemeClr val="accent5">
              <a:lumMod val="75000"/>
            </a:schemeClr>
          </a:solidFill>
          <a:ln w="12700" cap="flat" cmpd="sng">
            <a:solidFill>
              <a:srgbClr val="A5A5A5"/>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dirty="0">
                <a:solidFill>
                  <a:schemeClr val="lt1"/>
                </a:solidFill>
                <a:latin typeface="Calibri"/>
                <a:ea typeface="Calibri"/>
                <a:cs typeface="Calibri"/>
                <a:sym typeface="Calibri"/>
              </a:rPr>
              <a:t>  </a:t>
            </a:r>
          </a:p>
          <a:p>
            <a:pPr marL="0" marR="0" lvl="0" indent="0" algn="ctr" rtl="0">
              <a:spcBef>
                <a:spcPts val="0"/>
              </a:spcBef>
              <a:buSzPct val="25000"/>
              <a:buNone/>
            </a:pPr>
            <a:r>
              <a:rPr lang="en-GB" sz="1800" dirty="0">
                <a:solidFill>
                  <a:schemeClr val="lt1"/>
                </a:solidFill>
                <a:latin typeface="Calibri"/>
                <a:ea typeface="Calibri"/>
                <a:cs typeface="Calibri"/>
                <a:sym typeface="Calibri"/>
              </a:rPr>
              <a:t>Smooth:</a:t>
            </a:r>
          </a:p>
          <a:p>
            <a:pPr marL="0" marR="0" lvl="0" indent="0" algn="ctr" rtl="0">
              <a:spcBef>
                <a:spcPts val="0"/>
              </a:spcBef>
              <a:buSzPct val="25000"/>
              <a:buNone/>
            </a:pPr>
            <a:r>
              <a:rPr lang="en-GB" sz="1800" dirty="0">
                <a:solidFill>
                  <a:schemeClr val="lt1"/>
                </a:solidFill>
                <a:latin typeface="Calibri"/>
                <a:ea typeface="Calibri"/>
                <a:cs typeface="Calibri"/>
                <a:sym typeface="Calibri"/>
              </a:rPr>
              <a:t>Found in the walls of </a:t>
            </a:r>
            <a:r>
              <a:rPr lang="en-GB" sz="1800" dirty="0" smtClean="0">
                <a:solidFill>
                  <a:schemeClr val="lt1"/>
                </a:solidFill>
                <a:latin typeface="Calibri"/>
                <a:ea typeface="Calibri"/>
                <a:cs typeface="Calibri"/>
                <a:sym typeface="Calibri"/>
              </a:rPr>
              <a:t>viscera.</a:t>
            </a:r>
            <a:endParaRPr lang="en-GB" sz="1800" dirty="0">
              <a:solidFill>
                <a:schemeClr val="lt1"/>
              </a:solidFill>
              <a:latin typeface="Calibri"/>
              <a:ea typeface="Calibri"/>
              <a:cs typeface="Calibri"/>
              <a:sym typeface="Calibri"/>
            </a:endParaRPr>
          </a:p>
          <a:p>
            <a:pPr marL="0" marR="0" lvl="0" indent="0" algn="ctr" rtl="0">
              <a:spcBef>
                <a:spcPts val="0"/>
              </a:spcBef>
              <a:buSzPct val="25000"/>
              <a:buNone/>
            </a:pPr>
            <a:r>
              <a:rPr lang="en-GB" sz="1800" dirty="0">
                <a:solidFill>
                  <a:schemeClr val="lt1"/>
                </a:solidFill>
                <a:latin typeface="Calibri"/>
                <a:ea typeface="Calibri"/>
                <a:cs typeface="Calibri"/>
                <a:sym typeface="Calibri"/>
              </a:rPr>
              <a:t>Appear </a:t>
            </a:r>
            <a:r>
              <a:rPr lang="en-GB" sz="1800" dirty="0" smtClean="0">
                <a:solidFill>
                  <a:schemeClr val="lt1"/>
                </a:solidFill>
                <a:latin typeface="Calibri"/>
                <a:ea typeface="Calibri"/>
                <a:cs typeface="Calibri"/>
                <a:sym typeface="Calibri"/>
              </a:rPr>
              <a:t>smooth</a:t>
            </a:r>
          </a:p>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99" name="Shape 99"/>
          <p:cNvSpPr/>
          <p:nvPr/>
        </p:nvSpPr>
        <p:spPr>
          <a:xfrm>
            <a:off x="4765571" y="249647"/>
            <a:ext cx="2692590" cy="1081077"/>
          </a:xfrm>
          <a:prstGeom prst="flowChartAlternateProcess">
            <a:avLst/>
          </a:prstGeom>
          <a:solidFill>
            <a:schemeClr val="bg2">
              <a:lumMod val="75000"/>
            </a:schemeClr>
          </a:solidFill>
          <a:ln w="12700" cap="flat" cmpd="sng">
            <a:solidFill>
              <a:srgbClr val="7F7F7F"/>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400" dirty="0">
                <a:solidFill>
                  <a:schemeClr val="lt1"/>
                </a:solidFill>
                <a:latin typeface="Calibri"/>
                <a:ea typeface="Calibri"/>
                <a:cs typeface="Calibri"/>
                <a:sym typeface="Calibri"/>
              </a:rPr>
              <a:t>Muscular System </a:t>
            </a:r>
          </a:p>
        </p:txBody>
      </p:sp>
      <p:sp>
        <p:nvSpPr>
          <p:cNvPr id="100" name="Shape 100"/>
          <p:cNvSpPr/>
          <p:nvPr/>
        </p:nvSpPr>
        <p:spPr>
          <a:xfrm>
            <a:off x="7026121" y="1537288"/>
            <a:ext cx="1884380" cy="1149900"/>
          </a:xfrm>
          <a:prstGeom prst="ellipse">
            <a:avLst/>
          </a:prstGeom>
          <a:solidFill>
            <a:schemeClr val="accent5">
              <a:lumMod val="50000"/>
            </a:schemeClr>
          </a:solidFill>
          <a:ln w="12700" cap="flat" cmpd="sng">
            <a:solidFill>
              <a:srgbClr val="D8D8D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dirty="0">
                <a:solidFill>
                  <a:schemeClr val="lt1"/>
                </a:solidFill>
                <a:latin typeface="Calibri"/>
                <a:ea typeface="Calibri"/>
                <a:cs typeface="Calibri"/>
                <a:sym typeface="Calibri"/>
              </a:rPr>
              <a:t>Involuntary</a:t>
            </a:r>
          </a:p>
        </p:txBody>
      </p:sp>
      <p:sp>
        <p:nvSpPr>
          <p:cNvPr id="101" name="Shape 101"/>
          <p:cNvSpPr/>
          <p:nvPr/>
        </p:nvSpPr>
        <p:spPr>
          <a:xfrm>
            <a:off x="3757182" y="1581024"/>
            <a:ext cx="1884380" cy="1149900"/>
          </a:xfrm>
          <a:prstGeom prst="ellipse">
            <a:avLst/>
          </a:prstGeom>
          <a:solidFill>
            <a:schemeClr val="accent5">
              <a:lumMod val="50000"/>
            </a:schemeClr>
          </a:solidFill>
          <a:ln w="12700" cap="flat" cmpd="sng">
            <a:solidFill>
              <a:srgbClr val="D8D8D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dirty="0">
                <a:solidFill>
                  <a:schemeClr val="lt1"/>
                </a:solidFill>
                <a:latin typeface="Calibri"/>
                <a:ea typeface="Calibri"/>
                <a:cs typeface="Calibri"/>
                <a:sym typeface="Calibri"/>
              </a:rPr>
              <a:t>V</a:t>
            </a:r>
            <a:r>
              <a:rPr lang="en-GB" sz="2000" dirty="0" smtClean="0">
                <a:solidFill>
                  <a:schemeClr val="lt1"/>
                </a:solidFill>
                <a:latin typeface="Calibri"/>
                <a:ea typeface="Calibri"/>
                <a:cs typeface="Calibri"/>
                <a:sym typeface="Calibri"/>
              </a:rPr>
              <a:t>oluntary</a:t>
            </a:r>
            <a:endParaRPr lang="en-GB" sz="2000" dirty="0">
              <a:solidFill>
                <a:schemeClr val="lt1"/>
              </a:solidFill>
              <a:latin typeface="Calibri"/>
              <a:ea typeface="Calibri"/>
              <a:cs typeface="Calibri"/>
              <a:sym typeface="Calibri"/>
            </a:endParaRPr>
          </a:p>
        </p:txBody>
      </p:sp>
      <p:sp>
        <p:nvSpPr>
          <p:cNvPr id="102" name="Shape 102"/>
          <p:cNvSpPr/>
          <p:nvPr/>
        </p:nvSpPr>
        <p:spPr>
          <a:xfrm>
            <a:off x="3526414" y="2839087"/>
            <a:ext cx="2058360" cy="1296616"/>
          </a:xfrm>
          <a:prstGeom prst="flowChartAlternateProcess">
            <a:avLst/>
          </a:prstGeom>
          <a:solidFill>
            <a:schemeClr val="accent5">
              <a:lumMod val="75000"/>
            </a:schemeClr>
          </a:solidFill>
          <a:ln w="12700" cap="flat" cmpd="sng">
            <a:solidFill>
              <a:srgbClr val="A5A5A5"/>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dirty="0">
                <a:solidFill>
                  <a:schemeClr val="lt1"/>
                </a:solidFill>
                <a:latin typeface="Calibri"/>
                <a:ea typeface="Calibri"/>
                <a:cs typeface="Calibri"/>
                <a:sym typeface="Calibri"/>
              </a:rPr>
              <a:t>Skeletal </a:t>
            </a:r>
          </a:p>
        </p:txBody>
      </p:sp>
      <p:sp>
        <p:nvSpPr>
          <p:cNvPr id="103" name="Shape 103"/>
          <p:cNvSpPr txBox="1"/>
          <p:nvPr/>
        </p:nvSpPr>
        <p:spPr>
          <a:xfrm>
            <a:off x="5977217" y="3244333"/>
            <a:ext cx="2375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a:solidFill>
                  <a:schemeClr val="dk1"/>
                </a:solidFill>
                <a:latin typeface="Calibri"/>
                <a:ea typeface="Calibri"/>
                <a:cs typeface="Calibri"/>
                <a:sym typeface="Calibri"/>
              </a:rPr>
              <a:t> </a:t>
            </a:r>
          </a:p>
        </p:txBody>
      </p:sp>
      <p:sp>
        <p:nvSpPr>
          <p:cNvPr id="104" name="Shape 104"/>
          <p:cNvSpPr/>
          <p:nvPr/>
        </p:nvSpPr>
        <p:spPr>
          <a:xfrm>
            <a:off x="545696" y="4157784"/>
            <a:ext cx="3217500" cy="2521500"/>
          </a:xfrm>
          <a:prstGeom prst="flowChartAlternateProcess">
            <a:avLst/>
          </a:prstGeom>
          <a:solidFill>
            <a:schemeClr val="accent5">
              <a:lumMod val="40000"/>
              <a:lumOff val="60000"/>
            </a:schemeClr>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dirty="0">
                <a:solidFill>
                  <a:schemeClr val="tx1"/>
                </a:solidFill>
                <a:latin typeface="Calibri"/>
                <a:ea typeface="Calibri"/>
                <a:cs typeface="Calibri"/>
                <a:sym typeface="Calibri"/>
              </a:rPr>
              <a:t>Appear striated</a:t>
            </a:r>
          </a:p>
          <a:p>
            <a:pPr marL="0" marR="0" lvl="0" indent="0" algn="ctr" rtl="0">
              <a:spcBef>
                <a:spcPts val="0"/>
              </a:spcBef>
              <a:buSzPct val="25000"/>
              <a:buNone/>
            </a:pPr>
            <a:r>
              <a:rPr lang="en-GB" sz="1800" dirty="0">
                <a:solidFill>
                  <a:schemeClr val="tx1"/>
                </a:solidFill>
                <a:latin typeface="Calibri"/>
                <a:ea typeface="Calibri"/>
                <a:cs typeface="Calibri"/>
                <a:sym typeface="Calibri"/>
              </a:rPr>
              <a:t>Criteria of skeletal muscles : </a:t>
            </a:r>
          </a:p>
          <a:p>
            <a:pPr marL="285750" marR="0" lvl="0" indent="-285750" algn="ctr" rtl="0">
              <a:spcBef>
                <a:spcPts val="0"/>
              </a:spcBef>
              <a:buClr>
                <a:srgbClr val="7F7F7F"/>
              </a:buClr>
              <a:buSzPct val="100000"/>
              <a:buFont typeface="Arial"/>
              <a:buChar char="•"/>
            </a:pPr>
            <a:r>
              <a:rPr lang="en-GB" sz="1800" dirty="0">
                <a:solidFill>
                  <a:schemeClr val="tx1"/>
                </a:solidFill>
                <a:latin typeface="Calibri"/>
                <a:ea typeface="Calibri"/>
                <a:cs typeface="Calibri"/>
                <a:sym typeface="Calibri"/>
              </a:rPr>
              <a:t>Striated </a:t>
            </a:r>
            <a:r>
              <a:rPr lang="en-GB" sz="1800" dirty="0" smtClean="0">
                <a:solidFill>
                  <a:schemeClr val="tx1"/>
                </a:solidFill>
                <a:latin typeface="Calibri"/>
                <a:ea typeface="Calibri"/>
                <a:cs typeface="Calibri"/>
                <a:sym typeface="Calibri"/>
              </a:rPr>
              <a:t>.</a:t>
            </a:r>
            <a:endParaRPr lang="en-GB" sz="1800" dirty="0">
              <a:solidFill>
                <a:schemeClr val="tx1"/>
              </a:solidFill>
              <a:latin typeface="Calibri"/>
              <a:ea typeface="Calibri"/>
              <a:cs typeface="Calibri"/>
              <a:sym typeface="Calibri"/>
            </a:endParaRPr>
          </a:p>
          <a:p>
            <a:pPr marL="285750" marR="0" lvl="0" indent="-285750" algn="ctr" rtl="0">
              <a:spcBef>
                <a:spcPts val="0"/>
              </a:spcBef>
              <a:buClr>
                <a:srgbClr val="7F7F7F"/>
              </a:buClr>
              <a:buSzPct val="100000"/>
              <a:buFont typeface="Arial"/>
              <a:buChar char="•"/>
            </a:pPr>
            <a:r>
              <a:rPr lang="en-GB" sz="1800" dirty="0">
                <a:solidFill>
                  <a:schemeClr val="tx1"/>
                </a:solidFill>
                <a:latin typeface="Calibri"/>
                <a:ea typeface="Calibri"/>
                <a:cs typeface="Calibri"/>
                <a:sym typeface="Calibri"/>
              </a:rPr>
              <a:t>Attached to </a:t>
            </a:r>
            <a:r>
              <a:rPr lang="en-GB" sz="1800" dirty="0" smtClean="0">
                <a:solidFill>
                  <a:schemeClr val="tx1"/>
                </a:solidFill>
                <a:latin typeface="Calibri"/>
                <a:ea typeface="Calibri"/>
                <a:cs typeface="Calibri"/>
                <a:sym typeface="Calibri"/>
              </a:rPr>
              <a:t>skeleton.</a:t>
            </a:r>
            <a:endParaRPr lang="en-GB" sz="1800" dirty="0">
              <a:solidFill>
                <a:schemeClr val="tx1"/>
              </a:solidFill>
              <a:latin typeface="Calibri"/>
              <a:ea typeface="Calibri"/>
              <a:cs typeface="Calibri"/>
              <a:sym typeface="Calibri"/>
            </a:endParaRPr>
          </a:p>
          <a:p>
            <a:pPr marL="285750" marR="0" lvl="0" indent="-285750" algn="ctr" rtl="0">
              <a:spcBef>
                <a:spcPts val="0"/>
              </a:spcBef>
              <a:buClr>
                <a:srgbClr val="7F7F7F"/>
              </a:buClr>
              <a:buSzPct val="100000"/>
              <a:buFont typeface="Arial"/>
              <a:buChar char="•"/>
            </a:pPr>
            <a:r>
              <a:rPr lang="en-GB" sz="1800" dirty="0" smtClean="0">
                <a:solidFill>
                  <a:schemeClr val="tx1"/>
                </a:solidFill>
                <a:latin typeface="Calibri"/>
                <a:ea typeface="Calibri"/>
                <a:cs typeface="Calibri"/>
                <a:sym typeface="Calibri"/>
              </a:rPr>
              <a:t>Voluntary. </a:t>
            </a:r>
            <a:endParaRPr lang="en-GB" sz="1800" dirty="0">
              <a:solidFill>
                <a:schemeClr val="tx1"/>
              </a:solidFill>
              <a:latin typeface="Calibri"/>
              <a:ea typeface="Calibri"/>
              <a:cs typeface="Calibri"/>
              <a:sym typeface="Calibri"/>
            </a:endParaRPr>
          </a:p>
          <a:p>
            <a:pPr marL="285750" marR="0" lvl="0" indent="-285750" algn="ctr" rtl="0">
              <a:spcBef>
                <a:spcPts val="0"/>
              </a:spcBef>
              <a:buClr>
                <a:srgbClr val="7F7F7F"/>
              </a:buClr>
              <a:buSzPct val="100000"/>
              <a:buFont typeface="Arial"/>
              <a:buChar char="•"/>
            </a:pPr>
            <a:r>
              <a:rPr lang="en-GB" sz="1800" dirty="0">
                <a:solidFill>
                  <a:schemeClr val="tx1"/>
                </a:solidFill>
                <a:latin typeface="Calibri"/>
                <a:ea typeface="Calibri"/>
                <a:cs typeface="Calibri"/>
                <a:sym typeface="Calibri"/>
              </a:rPr>
              <a:t>Produce movement of </a:t>
            </a:r>
            <a:r>
              <a:rPr lang="en-GB" sz="1800" dirty="0" smtClean="0">
                <a:solidFill>
                  <a:schemeClr val="tx1"/>
                </a:solidFill>
                <a:latin typeface="Calibri"/>
                <a:ea typeface="Calibri"/>
                <a:cs typeface="Calibri"/>
                <a:sym typeface="Calibri"/>
              </a:rPr>
              <a:t>skeleton. </a:t>
            </a:r>
            <a:endParaRPr lang="en-GB" sz="1800" dirty="0">
              <a:solidFill>
                <a:schemeClr val="tx1"/>
              </a:solidFill>
              <a:latin typeface="Calibri"/>
              <a:ea typeface="Calibri"/>
              <a:cs typeface="Calibri"/>
              <a:sym typeface="Calibri"/>
            </a:endParaRPr>
          </a:p>
          <a:p>
            <a:pPr marL="285750" marR="0" lvl="0" indent="-285750" algn="ctr" rtl="0">
              <a:spcBef>
                <a:spcPts val="0"/>
              </a:spcBef>
              <a:buClr>
                <a:srgbClr val="7F7F7F"/>
              </a:buClr>
              <a:buSzPct val="100000"/>
              <a:buFont typeface="Arial"/>
              <a:buChar char="•"/>
            </a:pPr>
            <a:r>
              <a:rPr lang="en-GB" sz="1800" dirty="0">
                <a:solidFill>
                  <a:schemeClr val="tx1"/>
                </a:solidFill>
                <a:latin typeface="Calibri"/>
                <a:ea typeface="Calibri"/>
                <a:cs typeface="Calibri"/>
                <a:sym typeface="Calibri"/>
              </a:rPr>
              <a:t>Supplied by somatic </a:t>
            </a:r>
            <a:r>
              <a:rPr lang="en-GB" sz="1800" dirty="0" smtClean="0">
                <a:solidFill>
                  <a:schemeClr val="tx1"/>
                </a:solidFill>
                <a:latin typeface="Calibri"/>
                <a:ea typeface="Calibri"/>
                <a:cs typeface="Calibri"/>
                <a:sym typeface="Calibri"/>
              </a:rPr>
              <a:t>nerves.</a:t>
            </a:r>
            <a:endParaRPr lang="en-GB" sz="1800" dirty="0">
              <a:solidFill>
                <a:schemeClr val="tx1"/>
              </a:solidFill>
              <a:latin typeface="Calibri"/>
              <a:ea typeface="Calibri"/>
              <a:cs typeface="Calibri"/>
              <a:sym typeface="Calibri"/>
            </a:endParaRPr>
          </a:p>
        </p:txBody>
      </p:sp>
      <p:sp>
        <p:nvSpPr>
          <p:cNvPr id="105" name="Shape 105"/>
          <p:cNvSpPr/>
          <p:nvPr/>
        </p:nvSpPr>
        <p:spPr>
          <a:xfrm>
            <a:off x="9669836" y="3250925"/>
            <a:ext cx="2201163" cy="1363576"/>
          </a:xfrm>
          <a:prstGeom prst="flowChartAlternateProcess">
            <a:avLst/>
          </a:prstGeom>
          <a:solidFill>
            <a:schemeClr val="accent5">
              <a:lumMod val="75000"/>
            </a:schemeClr>
          </a:solidFill>
          <a:ln w="12700" cap="flat" cmpd="sng">
            <a:solidFill>
              <a:srgbClr val="A5A5A5"/>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800" dirty="0">
                <a:solidFill>
                  <a:schemeClr val="lt1"/>
                </a:solidFill>
                <a:latin typeface="Calibri"/>
                <a:ea typeface="Calibri"/>
                <a:cs typeface="Calibri"/>
                <a:sym typeface="Calibri"/>
              </a:rPr>
              <a:t>   Cardiac : </a:t>
            </a:r>
          </a:p>
          <a:p>
            <a:pPr marL="0" marR="0" lvl="0" indent="0" algn="ctr" rtl="0">
              <a:spcBef>
                <a:spcPts val="0"/>
              </a:spcBef>
              <a:buSzPct val="25000"/>
              <a:buNone/>
            </a:pPr>
            <a:r>
              <a:rPr lang="en-GB" sz="1800" dirty="0">
                <a:solidFill>
                  <a:schemeClr val="lt1"/>
                </a:solidFill>
                <a:latin typeface="Calibri"/>
                <a:ea typeface="Calibri"/>
                <a:cs typeface="Calibri"/>
                <a:sym typeface="Calibri"/>
              </a:rPr>
              <a:t>Found </a:t>
            </a:r>
            <a:r>
              <a:rPr lang="en-GB" sz="1800" b="1" dirty="0">
                <a:solidFill>
                  <a:schemeClr val="lt1"/>
                </a:solidFill>
                <a:latin typeface="Calibri"/>
                <a:ea typeface="Calibri"/>
                <a:cs typeface="Calibri"/>
                <a:sym typeface="Calibri"/>
              </a:rPr>
              <a:t>only</a:t>
            </a:r>
            <a:r>
              <a:rPr lang="en-GB" sz="1800" dirty="0">
                <a:solidFill>
                  <a:schemeClr val="lt1"/>
                </a:solidFill>
                <a:latin typeface="Calibri"/>
                <a:ea typeface="Calibri"/>
                <a:cs typeface="Calibri"/>
                <a:sym typeface="Calibri"/>
              </a:rPr>
              <a:t> in the </a:t>
            </a:r>
            <a:r>
              <a:rPr lang="en-GB" sz="1800" dirty="0" smtClean="0">
                <a:solidFill>
                  <a:schemeClr val="lt1"/>
                </a:solidFill>
                <a:latin typeface="Calibri"/>
                <a:ea typeface="Calibri"/>
                <a:cs typeface="Calibri"/>
                <a:sym typeface="Calibri"/>
              </a:rPr>
              <a:t>heart.  </a:t>
            </a:r>
            <a:endParaRPr lang="en-GB" sz="1800" dirty="0">
              <a:solidFill>
                <a:schemeClr val="lt1"/>
              </a:solidFill>
              <a:latin typeface="Calibri"/>
              <a:ea typeface="Calibri"/>
              <a:cs typeface="Calibri"/>
              <a:sym typeface="Calibri"/>
            </a:endParaRPr>
          </a:p>
          <a:p>
            <a:pPr marL="0" marR="0" lvl="0" indent="0" algn="ctr" rtl="0">
              <a:spcBef>
                <a:spcPts val="0"/>
              </a:spcBef>
              <a:buSzPct val="25000"/>
              <a:buNone/>
            </a:pPr>
            <a:r>
              <a:rPr lang="en-GB" sz="1800" dirty="0" smtClean="0">
                <a:solidFill>
                  <a:schemeClr val="lt1"/>
                </a:solidFill>
                <a:latin typeface="Calibri"/>
                <a:ea typeface="Calibri"/>
                <a:cs typeface="Calibri"/>
                <a:sym typeface="Calibri"/>
              </a:rPr>
              <a:t>Appear striated</a:t>
            </a:r>
            <a:endParaRPr lang="en-GB" sz="1800" dirty="0">
              <a:solidFill>
                <a:schemeClr val="lt1"/>
              </a:solidFill>
              <a:latin typeface="Calibri"/>
              <a:ea typeface="Calibri"/>
              <a:cs typeface="Calibri"/>
              <a:sym typeface="Calibri"/>
            </a:endParaRPr>
          </a:p>
        </p:txBody>
      </p:sp>
      <p:cxnSp>
        <p:nvCxnSpPr>
          <p:cNvPr id="106" name="Shape 106"/>
          <p:cNvCxnSpPr/>
          <p:nvPr/>
        </p:nvCxnSpPr>
        <p:spPr>
          <a:xfrm flipV="1">
            <a:off x="8910502" y="2106626"/>
            <a:ext cx="1859915" cy="5614"/>
          </a:xfrm>
          <a:prstGeom prst="straightConnector1">
            <a:avLst/>
          </a:prstGeom>
          <a:noFill/>
          <a:ln w="19050" cap="flat" cmpd="sng">
            <a:solidFill>
              <a:schemeClr val="accent3"/>
            </a:solidFill>
            <a:prstDash val="solid"/>
            <a:miter/>
            <a:headEnd type="none" w="med" len="med"/>
            <a:tailEnd type="none" w="med" len="med"/>
          </a:ln>
        </p:spPr>
      </p:cxnSp>
      <p:cxnSp>
        <p:nvCxnSpPr>
          <p:cNvPr id="108" name="Shape 108"/>
          <p:cNvCxnSpPr/>
          <p:nvPr/>
        </p:nvCxnSpPr>
        <p:spPr>
          <a:xfrm>
            <a:off x="10770417" y="2106626"/>
            <a:ext cx="1" cy="1024769"/>
          </a:xfrm>
          <a:prstGeom prst="straightConnector1">
            <a:avLst/>
          </a:prstGeom>
          <a:noFill/>
          <a:ln w="19050" cap="flat" cmpd="sng">
            <a:solidFill>
              <a:schemeClr val="accent3"/>
            </a:solidFill>
            <a:prstDash val="solid"/>
            <a:miter/>
            <a:headEnd type="none" w="med" len="med"/>
            <a:tailEnd type="triangle" w="lg" len="lg"/>
          </a:ln>
        </p:spPr>
      </p:cxnSp>
      <p:cxnSp>
        <p:nvCxnSpPr>
          <p:cNvPr id="109" name="Shape 109"/>
          <p:cNvCxnSpPr/>
          <p:nvPr/>
        </p:nvCxnSpPr>
        <p:spPr>
          <a:xfrm>
            <a:off x="7963412" y="2687188"/>
            <a:ext cx="0" cy="444207"/>
          </a:xfrm>
          <a:prstGeom prst="straightConnector1">
            <a:avLst/>
          </a:prstGeom>
          <a:noFill/>
          <a:ln w="19050" cap="flat" cmpd="sng">
            <a:solidFill>
              <a:schemeClr val="accent3"/>
            </a:solidFill>
            <a:prstDash val="solid"/>
            <a:miter/>
            <a:headEnd type="none" w="med" len="med"/>
            <a:tailEnd type="triangle" w="lg" len="lg"/>
          </a:ln>
        </p:spPr>
      </p:cxnSp>
      <p:cxnSp>
        <p:nvCxnSpPr>
          <p:cNvPr id="110" name="Shape 110"/>
          <p:cNvCxnSpPr/>
          <p:nvPr/>
        </p:nvCxnSpPr>
        <p:spPr>
          <a:xfrm>
            <a:off x="7772400" y="790185"/>
            <a:ext cx="0" cy="747102"/>
          </a:xfrm>
          <a:prstGeom prst="straightConnector1">
            <a:avLst/>
          </a:prstGeom>
          <a:noFill/>
          <a:ln w="9525" cap="flat" cmpd="sng">
            <a:solidFill>
              <a:schemeClr val="dk1"/>
            </a:solidFill>
            <a:prstDash val="solid"/>
            <a:miter/>
            <a:headEnd type="none" w="med" len="med"/>
            <a:tailEnd type="triangle" w="lg" len="lg"/>
          </a:ln>
        </p:spPr>
      </p:cxnSp>
      <p:cxnSp>
        <p:nvCxnSpPr>
          <p:cNvPr id="111" name="Shape 111"/>
          <p:cNvCxnSpPr/>
          <p:nvPr/>
        </p:nvCxnSpPr>
        <p:spPr>
          <a:xfrm rot="10800000">
            <a:off x="4479091" y="790185"/>
            <a:ext cx="286479" cy="0"/>
          </a:xfrm>
          <a:prstGeom prst="straightConnector1">
            <a:avLst/>
          </a:prstGeom>
          <a:noFill/>
          <a:ln w="9525" cap="flat" cmpd="sng">
            <a:solidFill>
              <a:schemeClr val="dk1"/>
            </a:solidFill>
            <a:prstDash val="solid"/>
            <a:miter/>
            <a:headEnd type="none" w="med" len="med"/>
            <a:tailEnd type="none" w="med" len="med"/>
          </a:ln>
        </p:spPr>
      </p:cxnSp>
      <p:cxnSp>
        <p:nvCxnSpPr>
          <p:cNvPr id="112" name="Shape 112"/>
          <p:cNvCxnSpPr/>
          <p:nvPr/>
        </p:nvCxnSpPr>
        <p:spPr>
          <a:xfrm>
            <a:off x="4479092" y="790185"/>
            <a:ext cx="0" cy="747102"/>
          </a:xfrm>
          <a:prstGeom prst="straightConnector1">
            <a:avLst/>
          </a:prstGeom>
          <a:noFill/>
          <a:ln w="9525" cap="flat" cmpd="sng">
            <a:solidFill>
              <a:schemeClr val="dk1"/>
            </a:solidFill>
            <a:prstDash val="solid"/>
            <a:miter/>
            <a:headEnd type="none" w="med" len="med"/>
            <a:tailEnd type="triangle" w="lg" len="lg"/>
          </a:ln>
        </p:spPr>
      </p:cxnSp>
      <p:cxnSp>
        <p:nvCxnSpPr>
          <p:cNvPr id="113" name="Shape 113"/>
          <p:cNvCxnSpPr/>
          <p:nvPr/>
        </p:nvCxnSpPr>
        <p:spPr>
          <a:xfrm rot="10800000">
            <a:off x="3084404" y="2155974"/>
            <a:ext cx="672777" cy="0"/>
          </a:xfrm>
          <a:prstGeom prst="straightConnector1">
            <a:avLst/>
          </a:prstGeom>
          <a:noFill/>
          <a:ln w="19050" cap="flat" cmpd="sng">
            <a:solidFill>
              <a:schemeClr val="accent3"/>
            </a:solidFill>
            <a:prstDash val="solid"/>
            <a:miter/>
            <a:headEnd type="none" w="med" len="med"/>
            <a:tailEnd type="none" w="med" len="med"/>
          </a:ln>
        </p:spPr>
      </p:cxnSp>
      <p:cxnSp>
        <p:nvCxnSpPr>
          <p:cNvPr id="114" name="Shape 114"/>
          <p:cNvCxnSpPr/>
          <p:nvPr/>
        </p:nvCxnSpPr>
        <p:spPr>
          <a:xfrm>
            <a:off x="3084405" y="2155974"/>
            <a:ext cx="0" cy="1260490"/>
          </a:xfrm>
          <a:prstGeom prst="straightConnector1">
            <a:avLst/>
          </a:prstGeom>
          <a:noFill/>
          <a:ln w="19050" cap="flat" cmpd="sng">
            <a:solidFill>
              <a:schemeClr val="accent3"/>
            </a:solidFill>
            <a:prstDash val="solid"/>
            <a:miter/>
            <a:headEnd type="none" w="med" len="med"/>
            <a:tailEnd type="none" w="med" len="med"/>
          </a:ln>
        </p:spPr>
      </p:cxnSp>
      <p:cxnSp>
        <p:nvCxnSpPr>
          <p:cNvPr id="115" name="Shape 115"/>
          <p:cNvCxnSpPr/>
          <p:nvPr/>
        </p:nvCxnSpPr>
        <p:spPr>
          <a:xfrm>
            <a:off x="3084405" y="3416464"/>
            <a:ext cx="311299" cy="12535"/>
          </a:xfrm>
          <a:prstGeom prst="straightConnector1">
            <a:avLst/>
          </a:prstGeom>
          <a:noFill/>
          <a:ln w="19050" cap="flat" cmpd="sng">
            <a:solidFill>
              <a:schemeClr val="accent3"/>
            </a:solidFill>
            <a:prstDash val="solid"/>
            <a:miter/>
            <a:headEnd type="none" w="med" len="med"/>
            <a:tailEnd type="triangle" w="lg" len="lg"/>
          </a:ln>
        </p:spPr>
      </p:cxnSp>
      <p:cxnSp>
        <p:nvCxnSpPr>
          <p:cNvPr id="116" name="Shape 116"/>
          <p:cNvCxnSpPr/>
          <p:nvPr/>
        </p:nvCxnSpPr>
        <p:spPr>
          <a:xfrm flipH="1">
            <a:off x="2192046" y="3715942"/>
            <a:ext cx="1334368" cy="0"/>
          </a:xfrm>
          <a:prstGeom prst="straightConnector1">
            <a:avLst/>
          </a:prstGeom>
          <a:noFill/>
          <a:ln w="19050" cap="flat" cmpd="sng">
            <a:solidFill>
              <a:schemeClr val="accent2"/>
            </a:solidFill>
            <a:prstDash val="solid"/>
            <a:miter/>
            <a:headEnd type="none" w="med" len="med"/>
            <a:tailEnd type="none" w="med" len="med"/>
          </a:ln>
        </p:spPr>
      </p:cxnSp>
      <p:cxnSp>
        <p:nvCxnSpPr>
          <p:cNvPr id="118" name="Shape 118"/>
          <p:cNvCxnSpPr/>
          <p:nvPr/>
        </p:nvCxnSpPr>
        <p:spPr>
          <a:xfrm flipH="1">
            <a:off x="2192046" y="3715942"/>
            <a:ext cx="4208" cy="419761"/>
          </a:xfrm>
          <a:prstGeom prst="straightConnector1">
            <a:avLst/>
          </a:prstGeom>
          <a:noFill/>
          <a:ln w="19050" cap="flat" cmpd="sng">
            <a:solidFill>
              <a:schemeClr val="accent2"/>
            </a:solidFill>
            <a:prstDash val="solid"/>
            <a:miter/>
            <a:headEnd type="none" w="med" len="med"/>
            <a:tailEnd type="triangle" w="lg" len="lg"/>
          </a:ln>
        </p:spPr>
      </p:cxnSp>
      <p:cxnSp>
        <p:nvCxnSpPr>
          <p:cNvPr id="119" name="Shape 119"/>
          <p:cNvCxnSpPr/>
          <p:nvPr/>
        </p:nvCxnSpPr>
        <p:spPr>
          <a:xfrm>
            <a:off x="7458163" y="790185"/>
            <a:ext cx="314236" cy="0"/>
          </a:xfrm>
          <a:prstGeom prst="straightConnector1">
            <a:avLst/>
          </a:prstGeom>
          <a:noFill/>
          <a:ln w="9525" cap="flat" cmpd="sng">
            <a:solidFill>
              <a:schemeClr val="dk1"/>
            </a:solidFill>
            <a:prstDash val="solid"/>
            <a:miter/>
            <a:headEnd type="none" w="med" len="med"/>
            <a:tailEnd type="none" w="med" len="med"/>
          </a:ln>
        </p:spPr>
      </p:cxnSp>
      <p:sp>
        <p:nvSpPr>
          <p:cNvPr id="120" name="Shape 120"/>
          <p:cNvSpPr txBox="1"/>
          <p:nvPr/>
        </p:nvSpPr>
        <p:spPr>
          <a:xfrm>
            <a:off x="2027975" y="181075"/>
            <a:ext cx="2160600" cy="1279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1" name="Shape 121"/>
          <p:cNvSpPr/>
          <p:nvPr/>
        </p:nvSpPr>
        <p:spPr>
          <a:xfrm>
            <a:off x="537375" y="449976"/>
            <a:ext cx="2213643" cy="170599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r>
              <a:rPr lang="en-GB" sz="2000" dirty="0">
                <a:sym typeface="Calibri"/>
              </a:rPr>
              <a:t>Objective 1: </a:t>
            </a:r>
            <a:r>
              <a:rPr lang="en-GB" sz="2000" dirty="0" smtClean="0">
                <a:sym typeface="Calibri"/>
              </a:rPr>
              <a:t>Describe </a:t>
            </a:r>
            <a:r>
              <a:rPr lang="en-GB" sz="2000" dirty="0">
                <a:sym typeface="Calibri"/>
              </a:rPr>
              <a:t>the main criteria of skeletal muscle.</a:t>
            </a:r>
          </a:p>
        </p:txBody>
      </p:sp>
      <p:pic>
        <p:nvPicPr>
          <p:cNvPr id="8" name="Picture 7"/>
          <p:cNvPicPr>
            <a:picLocks noChangeAspect="1"/>
          </p:cNvPicPr>
          <p:nvPr/>
        </p:nvPicPr>
        <p:blipFill rotWithShape="1">
          <a:blip r:embed="rId4"/>
          <a:srcRect t="18093"/>
          <a:stretch/>
        </p:blipFill>
        <p:spPr>
          <a:xfrm>
            <a:off x="10058630" y="4789394"/>
            <a:ext cx="1249323" cy="1753555"/>
          </a:xfrm>
          <a:prstGeom prst="rect">
            <a:avLst/>
          </a:prstGeom>
        </p:spPr>
      </p:pic>
      <p:pic>
        <p:nvPicPr>
          <p:cNvPr id="13" name="Picture 12"/>
          <p:cNvPicPr>
            <a:picLocks noChangeAspect="1"/>
          </p:cNvPicPr>
          <p:nvPr/>
        </p:nvPicPr>
        <p:blipFill>
          <a:blip r:embed="rId5"/>
          <a:stretch>
            <a:fillRect/>
          </a:stretch>
        </p:blipFill>
        <p:spPr>
          <a:xfrm>
            <a:off x="3865934" y="4339423"/>
            <a:ext cx="1666875" cy="2019300"/>
          </a:xfrm>
          <a:prstGeom prst="rect">
            <a:avLst/>
          </a:prstGeom>
        </p:spPr>
      </p:pic>
      <p:pic>
        <p:nvPicPr>
          <p:cNvPr id="14" name="Picture 13"/>
          <p:cNvPicPr>
            <a:picLocks noChangeAspect="1"/>
          </p:cNvPicPr>
          <p:nvPr/>
        </p:nvPicPr>
        <p:blipFill rotWithShape="1">
          <a:blip r:embed="rId6"/>
          <a:srcRect b="6387"/>
          <a:stretch/>
        </p:blipFill>
        <p:spPr>
          <a:xfrm>
            <a:off x="7015162" y="4702777"/>
            <a:ext cx="1471112" cy="16676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134"/>
        <p:cNvGrpSpPr/>
        <p:nvPr/>
      </p:nvGrpSpPr>
      <p:grpSpPr>
        <a:xfrm>
          <a:off x="0" y="0"/>
          <a:ext cx="0" cy="0"/>
          <a:chOff x="0" y="0"/>
          <a:chExt cx="0" cy="0"/>
        </a:xfrm>
      </p:grpSpPr>
      <p:sp>
        <p:nvSpPr>
          <p:cNvPr id="16" name="Rectangle 15"/>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Shape 135"/>
          <p:cNvSpPr txBox="1">
            <a:spLocks noGrp="1"/>
          </p:cNvSpPr>
          <p:nvPr>
            <p:ph type="title"/>
          </p:nvPr>
        </p:nvSpPr>
        <p:spPr>
          <a:xfrm>
            <a:off x="2133600" y="166260"/>
            <a:ext cx="8001000" cy="944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3600" b="1" i="0" u="none" strike="noStrike" cap="none" dirty="0">
                <a:solidFill>
                  <a:schemeClr val="dk1"/>
                </a:solidFill>
                <a:latin typeface="Calibri"/>
                <a:ea typeface="Calibri"/>
                <a:cs typeface="Calibri"/>
                <a:sym typeface="Calibri"/>
              </a:rPr>
              <a:t>Types of attachment of skeletal muscles</a:t>
            </a:r>
          </a:p>
        </p:txBody>
      </p:sp>
      <p:sp>
        <p:nvSpPr>
          <p:cNvPr id="137" name="Shape 137"/>
          <p:cNvSpPr/>
          <p:nvPr/>
        </p:nvSpPr>
        <p:spPr>
          <a:xfrm>
            <a:off x="1692728" y="1708081"/>
            <a:ext cx="9543307" cy="1600517"/>
          </a:xfrm>
          <a:prstGeom prst="roundRect">
            <a:avLst>
              <a:gd name="adj" fmla="val 10000"/>
            </a:avLst>
          </a:prstGeom>
          <a:solidFill>
            <a:schemeClr val="lt1"/>
          </a:solidFill>
          <a:ln w="12700" cap="flat" cmpd="sng">
            <a:solidFill>
              <a:schemeClr val="dk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txBox="1"/>
          <p:nvPr/>
        </p:nvSpPr>
        <p:spPr>
          <a:xfrm>
            <a:off x="1874582" y="1749476"/>
            <a:ext cx="8252426" cy="1600517"/>
          </a:xfrm>
          <a:prstGeom prst="rect">
            <a:avLst/>
          </a:prstGeom>
          <a:noFill/>
          <a:ln w="9525" cap="flat" cmpd="sng">
            <a:noFill/>
            <a:prstDash val="solid"/>
            <a:round/>
            <a:headEnd type="none" w="med" len="med"/>
            <a:tailEnd type="none" w="med" len="med"/>
          </a:ln>
        </p:spPr>
        <p:txBody>
          <a:bodyPr lIns="83800" tIns="83800" rIns="83800" bIns="83800" anchor="t" anchorCtr="0">
            <a:noAutofit/>
          </a:bodyPr>
          <a:lstStyle/>
          <a:p>
            <a:pPr marL="0" marR="0" lvl="0" indent="0" algn="l" rtl="0">
              <a:lnSpc>
                <a:spcPct val="90000"/>
              </a:lnSpc>
              <a:spcBef>
                <a:spcPts val="0"/>
              </a:spcBef>
              <a:spcAft>
                <a:spcPts val="0"/>
              </a:spcAft>
              <a:buSzPct val="25000"/>
              <a:buNone/>
            </a:pPr>
            <a:r>
              <a:rPr lang="en-GB" sz="2200" b="1" i="1" dirty="0">
                <a:latin typeface="Calibri"/>
                <a:ea typeface="Calibri"/>
                <a:cs typeface="Calibri"/>
                <a:sym typeface="Calibri"/>
              </a:rPr>
              <a:t>Tendons</a:t>
            </a:r>
            <a:r>
              <a:rPr lang="en-GB" sz="2200" i="1" dirty="0">
                <a:latin typeface="Calibri"/>
                <a:ea typeface="Calibri"/>
                <a:cs typeface="Calibri"/>
                <a:sym typeface="Calibri"/>
              </a:rPr>
              <a:t> </a:t>
            </a:r>
          </a:p>
          <a:p>
            <a:pPr marL="0" marR="0" lvl="0" indent="0" algn="l" rtl="0">
              <a:lnSpc>
                <a:spcPct val="90000"/>
              </a:lnSpc>
              <a:spcBef>
                <a:spcPts val="770"/>
              </a:spcBef>
              <a:spcAft>
                <a:spcPts val="0"/>
              </a:spcAft>
              <a:buSzPct val="25000"/>
              <a:buNone/>
            </a:pPr>
            <a:r>
              <a:rPr lang="en-GB" sz="1800" b="0" dirty="0" smtClean="0">
                <a:latin typeface="Calibri"/>
                <a:ea typeface="Calibri"/>
                <a:cs typeface="Calibri"/>
                <a:sym typeface="Calibri"/>
              </a:rPr>
              <a:t>Tough cord of fibrous connective tissue </a:t>
            </a:r>
            <a:r>
              <a:rPr lang="en-GB" sz="1800" b="0" dirty="0">
                <a:latin typeface="Calibri"/>
                <a:ea typeface="Calibri"/>
                <a:cs typeface="Calibri"/>
                <a:sym typeface="Calibri"/>
              </a:rPr>
              <a:t>that connects muscles to the bone</a:t>
            </a:r>
            <a:r>
              <a:rPr lang="en-GB" sz="1800" dirty="0">
                <a:solidFill>
                  <a:schemeClr val="dk1"/>
                </a:solidFill>
                <a:latin typeface="Calibri"/>
                <a:ea typeface="Calibri"/>
                <a:cs typeface="Calibri"/>
                <a:sym typeface="Calibri"/>
              </a:rPr>
              <a:t>, </a:t>
            </a:r>
            <a:r>
              <a:rPr lang="en-GB" sz="1800" dirty="0">
                <a:solidFill>
                  <a:schemeClr val="dk1"/>
                </a:solidFill>
              </a:rPr>
              <a:t>and is capable of withstanding tension.</a:t>
            </a:r>
          </a:p>
          <a:p>
            <a:pPr marL="171450" marR="0" lvl="1" indent="-171450" algn="l" rtl="0">
              <a:lnSpc>
                <a:spcPct val="90000"/>
              </a:lnSpc>
              <a:spcBef>
                <a:spcPts val="630"/>
              </a:spcBef>
              <a:spcAft>
                <a:spcPts val="0"/>
              </a:spcAft>
              <a:buClr>
                <a:srgbClr val="000000"/>
              </a:buClr>
              <a:buSzPct val="100000"/>
              <a:buFont typeface="Calibri"/>
              <a:buChar char="•"/>
            </a:pPr>
            <a:r>
              <a:rPr lang="en-GB" sz="1600" b="0" i="0" u="none" strike="noStrike" cap="none" dirty="0">
                <a:latin typeface="Calibri"/>
                <a:ea typeface="Calibri"/>
                <a:cs typeface="Calibri"/>
                <a:sym typeface="Calibri"/>
              </a:rPr>
              <a:t>ex. </a:t>
            </a:r>
            <a:r>
              <a:rPr lang="en-GB" sz="1600" b="0" i="0" u="none" strike="noStrike" cap="none" dirty="0" smtClean="0">
                <a:latin typeface="Calibri"/>
                <a:ea typeface="Calibri"/>
                <a:cs typeface="Calibri"/>
                <a:sym typeface="Calibri"/>
              </a:rPr>
              <a:t>the </a:t>
            </a:r>
            <a:r>
              <a:rPr lang="en-GB" sz="1600" b="0" i="0" u="none" strike="noStrike" cap="none" dirty="0">
                <a:latin typeface="Calibri"/>
                <a:ea typeface="Calibri"/>
                <a:cs typeface="Calibri"/>
                <a:sym typeface="Calibri"/>
              </a:rPr>
              <a:t>gastrocnemius and soleus muscles (calf </a:t>
            </a:r>
            <a:r>
              <a:rPr lang="en-GB" sz="1600" b="0" i="0" u="none" strike="noStrike" cap="none" dirty="0" smtClean="0">
                <a:latin typeface="Calibri"/>
                <a:ea typeface="Calibri"/>
                <a:cs typeface="Calibri"/>
                <a:sym typeface="Calibri"/>
              </a:rPr>
              <a:t>muscles) unite </a:t>
            </a:r>
            <a:r>
              <a:rPr lang="en-GB" sz="1600" b="0" i="0" u="none" strike="noStrike" cap="none" dirty="0">
                <a:latin typeface="Calibri"/>
                <a:ea typeface="Calibri"/>
                <a:cs typeface="Calibri"/>
                <a:sym typeface="Calibri"/>
              </a:rPr>
              <a:t>into one band tissue, which becomes </a:t>
            </a:r>
            <a:r>
              <a:rPr lang="en-GB" sz="1600" b="1" i="0" u="none" strike="noStrike" cap="none" dirty="0">
                <a:latin typeface="Calibri"/>
                <a:ea typeface="Calibri"/>
                <a:cs typeface="Calibri"/>
                <a:sym typeface="Calibri"/>
              </a:rPr>
              <a:t>Achilles tendon </a:t>
            </a:r>
            <a:r>
              <a:rPr lang="en-GB" sz="1600" b="0" i="0" u="none" strike="noStrike" cap="none" dirty="0">
                <a:latin typeface="Calibri"/>
                <a:ea typeface="Calibri"/>
                <a:cs typeface="Calibri"/>
                <a:sym typeface="Calibri"/>
              </a:rPr>
              <a:t>that will connects to the heal </a:t>
            </a:r>
            <a:r>
              <a:rPr lang="en-GB" sz="1600" b="0" i="0" u="none" strike="noStrike" cap="none" dirty="0" smtClean="0">
                <a:latin typeface="Calibri"/>
                <a:ea typeface="Calibri"/>
                <a:cs typeface="Calibri"/>
                <a:sym typeface="Calibri"/>
              </a:rPr>
              <a:t>bone). </a:t>
            </a:r>
            <a:endParaRPr lang="en-GB" sz="1600" b="0" i="0" u="none" strike="noStrike" cap="none" dirty="0">
              <a:latin typeface="Calibri"/>
              <a:ea typeface="Calibri"/>
              <a:cs typeface="Calibri"/>
              <a:sym typeface="Calibri"/>
            </a:endParaRPr>
          </a:p>
        </p:txBody>
      </p:sp>
      <p:sp>
        <p:nvSpPr>
          <p:cNvPr id="140" name="Shape 140"/>
          <p:cNvSpPr/>
          <p:nvPr/>
        </p:nvSpPr>
        <p:spPr>
          <a:xfrm>
            <a:off x="3365340" y="3317639"/>
            <a:ext cx="7870695" cy="1415559"/>
          </a:xfrm>
          <a:prstGeom prst="roundRect">
            <a:avLst>
              <a:gd name="adj" fmla="val 10000"/>
            </a:avLst>
          </a:prstGeom>
          <a:solidFill>
            <a:schemeClr val="lt1"/>
          </a:solidFill>
          <a:ln w="12700" cap="flat" cmpd="sng">
            <a:solidFill>
              <a:schemeClr val="dk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txBox="1"/>
          <p:nvPr/>
        </p:nvSpPr>
        <p:spPr>
          <a:xfrm>
            <a:off x="3494837" y="3317638"/>
            <a:ext cx="7174242" cy="1600517"/>
          </a:xfrm>
          <a:prstGeom prst="rect">
            <a:avLst/>
          </a:prstGeom>
          <a:noFill/>
          <a:ln>
            <a:noFill/>
          </a:ln>
        </p:spPr>
        <p:txBody>
          <a:bodyPr lIns="83800" tIns="83800" rIns="83800" bIns="83800" anchor="t" anchorCtr="0">
            <a:noAutofit/>
          </a:bodyPr>
          <a:lstStyle/>
          <a:p>
            <a:pPr marL="0" marR="0" lvl="0" indent="0" algn="l" rtl="0">
              <a:lnSpc>
                <a:spcPct val="90000"/>
              </a:lnSpc>
              <a:spcBef>
                <a:spcPts val="0"/>
              </a:spcBef>
              <a:spcAft>
                <a:spcPts val="0"/>
              </a:spcAft>
              <a:buSzPct val="25000"/>
              <a:buNone/>
            </a:pPr>
            <a:r>
              <a:rPr lang="en-GB" sz="2200" b="1" i="1" dirty="0">
                <a:latin typeface="Calibri"/>
                <a:ea typeface="Calibri"/>
                <a:cs typeface="Calibri"/>
                <a:sym typeface="Calibri"/>
              </a:rPr>
              <a:t>Aponeurosis</a:t>
            </a:r>
          </a:p>
          <a:p>
            <a:pPr marL="0" marR="0" lvl="0" indent="0" algn="l" rtl="0">
              <a:lnSpc>
                <a:spcPct val="90000"/>
              </a:lnSpc>
              <a:spcBef>
                <a:spcPts val="770"/>
              </a:spcBef>
              <a:spcAft>
                <a:spcPts val="0"/>
              </a:spcAft>
              <a:buSzPct val="25000"/>
              <a:buNone/>
            </a:pPr>
            <a:r>
              <a:rPr lang="en-GB" sz="1800" b="0" dirty="0" smtClean="0">
                <a:latin typeface="Calibri"/>
                <a:ea typeface="Calibri"/>
                <a:cs typeface="Calibri"/>
                <a:sym typeface="Calibri"/>
              </a:rPr>
              <a:t>Thin, broad </a:t>
            </a:r>
            <a:r>
              <a:rPr lang="en-GB" sz="1800" b="0" dirty="0">
                <a:latin typeface="Calibri"/>
                <a:ea typeface="Calibri"/>
                <a:cs typeface="Calibri"/>
                <a:sym typeface="Calibri"/>
              </a:rPr>
              <a:t>and strong sheet of fibrous tissue. It connects a muscle with the parts it moves</a:t>
            </a:r>
          </a:p>
          <a:p>
            <a:pPr marL="171450" marR="0" lvl="1" indent="-171450" algn="l" rtl="0">
              <a:lnSpc>
                <a:spcPct val="90000"/>
              </a:lnSpc>
              <a:spcBef>
                <a:spcPts val="630"/>
              </a:spcBef>
              <a:spcAft>
                <a:spcPts val="0"/>
              </a:spcAft>
              <a:buClr>
                <a:srgbClr val="000000"/>
              </a:buClr>
              <a:buSzPct val="100000"/>
              <a:buFont typeface="Calibri"/>
              <a:buChar char="•"/>
            </a:pPr>
            <a:r>
              <a:rPr lang="en-GB" sz="1800" b="0" i="0" u="none" strike="noStrike" cap="none" dirty="0">
                <a:latin typeface="Calibri"/>
                <a:ea typeface="Calibri"/>
                <a:cs typeface="Calibri"/>
                <a:sym typeface="Calibri"/>
              </a:rPr>
              <a:t>ex. </a:t>
            </a:r>
            <a:r>
              <a:rPr lang="en-GB" sz="1800" b="1" i="0" u="none" strike="noStrike" cap="none" dirty="0">
                <a:latin typeface="Calibri"/>
                <a:ea typeface="Calibri"/>
                <a:cs typeface="Calibri"/>
                <a:sym typeface="Calibri"/>
              </a:rPr>
              <a:t>External oblique </a:t>
            </a:r>
            <a:r>
              <a:rPr lang="en-GB" sz="1800" b="1" i="0" u="none" strike="noStrike" cap="none" dirty="0" smtClean="0">
                <a:latin typeface="Calibri"/>
                <a:ea typeface="Calibri"/>
                <a:cs typeface="Calibri"/>
                <a:sym typeface="Calibri"/>
              </a:rPr>
              <a:t>aponeurosis</a:t>
            </a:r>
            <a:r>
              <a:rPr lang="en-GB" sz="1800" b="1" i="0" u="none" strike="noStrike" cap="none" dirty="0">
                <a:latin typeface="Calibri"/>
                <a:ea typeface="Calibri"/>
                <a:cs typeface="Calibri"/>
                <a:sym typeface="Calibri"/>
              </a:rPr>
              <a:t>.</a:t>
            </a:r>
          </a:p>
        </p:txBody>
      </p:sp>
      <p:sp>
        <p:nvSpPr>
          <p:cNvPr id="143" name="Shape 143"/>
          <p:cNvSpPr/>
          <p:nvPr/>
        </p:nvSpPr>
        <p:spPr>
          <a:xfrm>
            <a:off x="5514109" y="4742239"/>
            <a:ext cx="5721926" cy="1398803"/>
          </a:xfrm>
          <a:prstGeom prst="roundRect">
            <a:avLst>
              <a:gd name="adj" fmla="val 10000"/>
            </a:avLst>
          </a:prstGeom>
          <a:solidFill>
            <a:schemeClr val="lt1"/>
          </a:solidFill>
          <a:ln w="12700" cap="flat" cmpd="sng">
            <a:solidFill>
              <a:schemeClr val="dk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txBox="1"/>
          <p:nvPr/>
        </p:nvSpPr>
        <p:spPr>
          <a:xfrm>
            <a:off x="5670161" y="4829249"/>
            <a:ext cx="5335542" cy="1369007"/>
          </a:xfrm>
          <a:prstGeom prst="rect">
            <a:avLst/>
          </a:prstGeom>
          <a:noFill/>
          <a:ln>
            <a:noFill/>
          </a:ln>
        </p:spPr>
        <p:txBody>
          <a:bodyPr lIns="83800" tIns="83800" rIns="83800" bIns="83800" anchor="t" anchorCtr="0">
            <a:noAutofit/>
          </a:bodyPr>
          <a:lstStyle/>
          <a:p>
            <a:pPr marL="0" marR="0" lvl="0" indent="0" algn="l" rtl="0">
              <a:lnSpc>
                <a:spcPct val="90000"/>
              </a:lnSpc>
              <a:spcBef>
                <a:spcPts val="0"/>
              </a:spcBef>
              <a:spcAft>
                <a:spcPts val="0"/>
              </a:spcAft>
              <a:buSzPct val="25000"/>
              <a:buNone/>
            </a:pPr>
            <a:r>
              <a:rPr lang="en-GB" sz="2200" b="1" i="1" dirty="0">
                <a:latin typeface="Calibri"/>
                <a:ea typeface="Calibri"/>
                <a:cs typeface="Calibri"/>
                <a:sym typeface="Calibri"/>
              </a:rPr>
              <a:t>Raphe</a:t>
            </a:r>
            <a:r>
              <a:rPr lang="en-GB" sz="2200" i="1" dirty="0">
                <a:latin typeface="Calibri"/>
                <a:ea typeface="Calibri"/>
                <a:cs typeface="Calibri"/>
                <a:sym typeface="Calibri"/>
              </a:rPr>
              <a:t> </a:t>
            </a:r>
          </a:p>
          <a:p>
            <a:pPr marL="0" marR="0" lvl="0" indent="0" algn="l" rtl="0">
              <a:lnSpc>
                <a:spcPct val="90000"/>
              </a:lnSpc>
              <a:spcBef>
                <a:spcPts val="770"/>
              </a:spcBef>
              <a:spcAft>
                <a:spcPts val="0"/>
              </a:spcAft>
              <a:buSzPct val="25000"/>
              <a:buNone/>
            </a:pPr>
            <a:r>
              <a:rPr lang="en-GB" sz="1800" b="0" dirty="0" err="1" smtClean="0">
                <a:latin typeface="Calibri"/>
                <a:ea typeface="Calibri"/>
                <a:cs typeface="Calibri"/>
                <a:sym typeface="Calibri"/>
              </a:rPr>
              <a:t>Interdigitation</a:t>
            </a:r>
            <a:r>
              <a:rPr lang="en-GB" sz="1800" b="0" dirty="0" smtClean="0">
                <a:latin typeface="Calibri"/>
                <a:ea typeface="Calibri"/>
                <a:cs typeface="Calibri"/>
                <a:sym typeface="Calibri"/>
              </a:rPr>
              <a:t> </a:t>
            </a:r>
            <a:r>
              <a:rPr lang="en-GB" sz="1800" b="0" dirty="0">
                <a:latin typeface="Calibri"/>
                <a:ea typeface="Calibri"/>
                <a:cs typeface="Calibri"/>
                <a:sym typeface="Calibri"/>
              </a:rPr>
              <a:t>of tendinous ends of the flat muscles</a:t>
            </a:r>
            <a:r>
              <a:rPr lang="en-GB" sz="1300" b="0" dirty="0">
                <a:latin typeface="Calibri"/>
                <a:ea typeface="Calibri"/>
                <a:cs typeface="Calibri"/>
                <a:sym typeface="Calibri"/>
              </a:rPr>
              <a:t>.</a:t>
            </a:r>
          </a:p>
          <a:p>
            <a:pPr marL="171450" marR="0" lvl="1" indent="-171450" algn="l" rtl="0">
              <a:lnSpc>
                <a:spcPct val="90000"/>
              </a:lnSpc>
              <a:spcBef>
                <a:spcPts val="630"/>
              </a:spcBef>
              <a:spcAft>
                <a:spcPts val="0"/>
              </a:spcAft>
              <a:buClr>
                <a:srgbClr val="000000"/>
              </a:buClr>
              <a:buSzPct val="100000"/>
              <a:buFont typeface="Calibri"/>
              <a:buChar char="•"/>
            </a:pPr>
            <a:r>
              <a:rPr lang="en-GB" sz="1600" b="0" i="0" u="none" strike="noStrike" cap="none" dirty="0">
                <a:latin typeface="Calibri"/>
                <a:ea typeface="Calibri"/>
                <a:cs typeface="Calibri"/>
                <a:sym typeface="Calibri"/>
              </a:rPr>
              <a:t>ex. </a:t>
            </a:r>
            <a:r>
              <a:rPr lang="en-GB" sz="1600" b="1" i="0" u="none" strike="noStrike" cap="none" dirty="0">
                <a:latin typeface="Calibri"/>
                <a:ea typeface="Calibri"/>
                <a:cs typeface="Calibri"/>
                <a:sym typeface="Calibri"/>
              </a:rPr>
              <a:t>Raphe of mylohyoid muscle</a:t>
            </a:r>
            <a:r>
              <a:rPr lang="en-GB" sz="1300" b="1" i="0" u="none" strike="noStrike" cap="none" dirty="0">
                <a:latin typeface="Calibri"/>
                <a:ea typeface="Calibri"/>
                <a:cs typeface="Calibri"/>
                <a:sym typeface="Calibri"/>
              </a:rPr>
              <a:t>.</a:t>
            </a:r>
          </a:p>
        </p:txBody>
      </p:sp>
      <p:sp>
        <p:nvSpPr>
          <p:cNvPr id="146" name="Shape 146"/>
          <p:cNvSpPr txBox="1"/>
          <p:nvPr/>
        </p:nvSpPr>
        <p:spPr>
          <a:xfrm>
            <a:off x="2133600" y="1052950"/>
            <a:ext cx="8001000" cy="6695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400" dirty="0">
                <a:solidFill>
                  <a:schemeClr val="dk1"/>
                </a:solidFill>
                <a:latin typeface="Calibri"/>
                <a:ea typeface="Calibri"/>
                <a:cs typeface="Calibri"/>
                <a:sym typeface="Calibri"/>
              </a:rPr>
              <a:t>Muscles are attached to bones, cartilage or ligaments through:</a:t>
            </a:r>
          </a:p>
          <a:p>
            <a:pPr marL="0" marR="0" lvl="0" indent="0" algn="l" rtl="0">
              <a:spcBef>
                <a:spcPts val="0"/>
              </a:spcBef>
              <a:buNone/>
            </a:pPr>
            <a:endParaRPr sz="1351" dirty="0">
              <a:solidFill>
                <a:schemeClr val="dk1"/>
              </a:solidFill>
              <a:latin typeface="Calibri"/>
              <a:ea typeface="Calibri"/>
              <a:cs typeface="Calibri"/>
              <a:sym typeface="Calibri"/>
            </a:endParaRPr>
          </a:p>
        </p:txBody>
      </p:sp>
      <p:sp>
        <p:nvSpPr>
          <p:cNvPr id="147" name="Shape 147"/>
          <p:cNvSpPr/>
          <p:nvPr/>
        </p:nvSpPr>
        <p:spPr>
          <a:xfrm>
            <a:off x="81993" y="50705"/>
            <a:ext cx="1834771" cy="1398590"/>
          </a:xfrm>
          <a:prstGeom prst="roundRect">
            <a:avLst>
              <a:gd name="adj"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spcBef>
                <a:spcPts val="0"/>
              </a:spcBef>
              <a:buNone/>
            </a:pPr>
            <a:endParaRPr/>
          </a:p>
        </p:txBody>
      </p:sp>
      <p:sp>
        <p:nvSpPr>
          <p:cNvPr id="148" name="Shape 148"/>
          <p:cNvSpPr txBox="1"/>
          <p:nvPr/>
        </p:nvSpPr>
        <p:spPr>
          <a:xfrm>
            <a:off x="115607" y="164176"/>
            <a:ext cx="1801157" cy="1171645"/>
          </a:xfrm>
          <a:prstGeom prst="rect">
            <a:avLst/>
          </a:prstGeom>
          <a:noFill/>
          <a:ln>
            <a:noFill/>
          </a:ln>
        </p:spPr>
        <p:txBody>
          <a:bodyPr lIns="91425" tIns="91425" rIns="91425" bIns="91425" anchor="t" anchorCtr="0">
            <a:noAutofit/>
          </a:bodyPr>
          <a:lstStyle/>
          <a:p>
            <a:pPr lvl="0">
              <a:spcBef>
                <a:spcPts val="0"/>
              </a:spcBef>
              <a:buNone/>
            </a:pPr>
            <a:r>
              <a:rPr lang="en-GB" sz="1600" dirty="0"/>
              <a:t>Objective 2: </a:t>
            </a:r>
            <a:r>
              <a:rPr lang="en-GB" sz="1600" dirty="0" smtClean="0"/>
              <a:t>Describe </a:t>
            </a:r>
            <a:r>
              <a:rPr lang="en-GB" sz="1600" dirty="0"/>
              <a:t>the attachments of skeletal muscles</a:t>
            </a:r>
          </a:p>
        </p:txBody>
      </p:sp>
      <p:pic>
        <p:nvPicPr>
          <p:cNvPr id="2" name="Picture 1"/>
          <p:cNvPicPr>
            <a:picLocks noChangeAspect="1"/>
          </p:cNvPicPr>
          <p:nvPr/>
        </p:nvPicPr>
        <p:blipFill>
          <a:blip r:embed="rId3"/>
          <a:stretch>
            <a:fillRect/>
          </a:stretch>
        </p:blipFill>
        <p:spPr>
          <a:xfrm>
            <a:off x="529211" y="1583941"/>
            <a:ext cx="1137845" cy="2152650"/>
          </a:xfrm>
          <a:prstGeom prst="rect">
            <a:avLst/>
          </a:prstGeom>
        </p:spPr>
      </p:pic>
      <p:pic>
        <p:nvPicPr>
          <p:cNvPr id="3" name="Picture 2"/>
          <p:cNvPicPr>
            <a:picLocks noChangeAspect="1"/>
          </p:cNvPicPr>
          <p:nvPr/>
        </p:nvPicPr>
        <p:blipFill rotWithShape="1">
          <a:blip r:embed="rId4"/>
          <a:srcRect l="12233" t="-884" b="-1"/>
          <a:stretch/>
        </p:blipFill>
        <p:spPr>
          <a:xfrm>
            <a:off x="1701811" y="3308598"/>
            <a:ext cx="1598780" cy="2219738"/>
          </a:xfrm>
          <a:prstGeom prst="rect">
            <a:avLst/>
          </a:prstGeom>
        </p:spPr>
      </p:pic>
      <p:pic>
        <p:nvPicPr>
          <p:cNvPr id="4" name="Picture 3"/>
          <p:cNvPicPr>
            <a:picLocks noChangeAspect="1"/>
          </p:cNvPicPr>
          <p:nvPr/>
        </p:nvPicPr>
        <p:blipFill>
          <a:blip r:embed="rId5"/>
          <a:stretch>
            <a:fillRect/>
          </a:stretch>
        </p:blipFill>
        <p:spPr>
          <a:xfrm>
            <a:off x="3580233" y="4901913"/>
            <a:ext cx="1863326" cy="12236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152"/>
        <p:cNvGrpSpPr/>
        <p:nvPr/>
      </p:nvGrpSpPr>
      <p:grpSpPr>
        <a:xfrm>
          <a:off x="0" y="0"/>
          <a:ext cx="0" cy="0"/>
          <a:chOff x="0" y="0"/>
          <a:chExt cx="0" cy="0"/>
        </a:xfrm>
      </p:grpSpPr>
      <p:sp>
        <p:nvSpPr>
          <p:cNvPr id="11" name="Rectangle 10"/>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3" name="Shape 153"/>
          <p:cNvGraphicFramePr/>
          <p:nvPr>
            <p:extLst>
              <p:ext uri="{D42A27DB-BD31-4B8C-83A1-F6EECF244321}">
                <p14:modId xmlns:p14="http://schemas.microsoft.com/office/powerpoint/2010/main" val="197884143"/>
              </p:ext>
            </p:extLst>
          </p:nvPr>
        </p:nvGraphicFramePr>
        <p:xfrm>
          <a:off x="1693120" y="331195"/>
          <a:ext cx="8534400" cy="2999870"/>
        </p:xfrm>
        <a:graphic>
          <a:graphicData uri="http://schemas.openxmlformats.org/drawingml/2006/table">
            <a:tbl>
              <a:tblPr firstRow="1" bandRow="1">
                <a:noFill/>
                <a:tableStyleId>{3E5EB3EA-823C-4605-A2E9-52B1581408BE}</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694167">
                <a:tc gridSpan="2">
                  <a:txBody>
                    <a:bodyPr/>
                    <a:lstStyle/>
                    <a:p>
                      <a:pPr marL="0" marR="0" lvl="0" indent="0" algn="ctr" rtl="0">
                        <a:lnSpc>
                          <a:spcPct val="100000"/>
                        </a:lnSpc>
                        <a:spcBef>
                          <a:spcPts val="0"/>
                        </a:spcBef>
                        <a:spcAft>
                          <a:spcPts val="0"/>
                        </a:spcAft>
                        <a:buClr>
                          <a:srgbClr val="000000"/>
                        </a:buClr>
                        <a:buSzPct val="25000"/>
                        <a:buFont typeface="Calibri"/>
                        <a:buNone/>
                      </a:pPr>
                      <a:r>
                        <a:rPr lang="en-GB" sz="2800" dirty="0">
                          <a:solidFill>
                            <a:srgbClr val="000000"/>
                          </a:solidFill>
                          <a:latin typeface="Calibri"/>
                          <a:ea typeface="Calibri"/>
                          <a:cs typeface="Calibri"/>
                          <a:sym typeface="Calibri"/>
                        </a:rPr>
                        <a:t>Differences between attachment (number (mostly two)) </a:t>
                      </a:r>
                    </a:p>
                    <a:p>
                      <a:pPr marL="0" marR="0" lvl="0" indent="0" algn="l" rtl="0">
                        <a:spcBef>
                          <a:spcPts val="0"/>
                        </a:spcBef>
                        <a:buSzPct val="25000"/>
                        <a:buNone/>
                      </a:pPr>
                      <a:endParaRPr sz="1500" dirty="0"/>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635712">
                <a:tc>
                  <a:txBody>
                    <a:bodyPr/>
                    <a:lstStyle/>
                    <a:p>
                      <a:pPr marL="0" marR="0" lvl="0" indent="0" algn="ctr" rtl="0">
                        <a:lnSpc>
                          <a:spcPct val="100000"/>
                        </a:lnSpc>
                        <a:spcBef>
                          <a:spcPts val="0"/>
                        </a:spcBef>
                        <a:spcAft>
                          <a:spcPts val="0"/>
                        </a:spcAft>
                        <a:buClr>
                          <a:schemeClr val="dk1"/>
                        </a:buClr>
                        <a:buSzPct val="25000"/>
                        <a:buFont typeface="Calibri"/>
                        <a:buNone/>
                      </a:pPr>
                      <a:r>
                        <a:rPr lang="en-GB" sz="2400" dirty="0">
                          <a:solidFill>
                            <a:schemeClr val="bg1"/>
                          </a:solidFill>
                        </a:rPr>
                        <a:t>Origin</a:t>
                      </a:r>
                    </a:p>
                    <a:p>
                      <a:pPr marL="0" marR="0" lvl="0" indent="0" algn="l" rtl="0">
                        <a:spcBef>
                          <a:spcPts val="0"/>
                        </a:spcBef>
                        <a:buSzPct val="25000"/>
                        <a:buNone/>
                      </a:pPr>
                      <a:endParaRPr sz="1500" dirty="0"/>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70C0"/>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GB" sz="2400" dirty="0">
                          <a:solidFill>
                            <a:schemeClr val="bg1"/>
                          </a:solidFill>
                        </a:rPr>
                        <a:t>Insertion </a:t>
                      </a:r>
                    </a:p>
                    <a:p>
                      <a:pPr marL="0" marR="0" lvl="0" indent="0" algn="l" rtl="0">
                        <a:spcBef>
                          <a:spcPts val="0"/>
                        </a:spcBef>
                        <a:buSzPct val="25000"/>
                        <a:buNone/>
                      </a:pPr>
                      <a:endParaRPr sz="1500" dirty="0"/>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1"/>
                  </a:ext>
                </a:extLst>
              </a:tr>
              <a:tr h="1612990">
                <a:tc>
                  <a:txBody>
                    <a:bodyPr/>
                    <a:lstStyle/>
                    <a:p>
                      <a:pPr marL="0" marR="0" lvl="0" indent="0" algn="ctr" rtl="0">
                        <a:lnSpc>
                          <a:spcPct val="150000"/>
                        </a:lnSpc>
                        <a:spcBef>
                          <a:spcPts val="0"/>
                        </a:spcBef>
                        <a:buSzPct val="25000"/>
                        <a:buNone/>
                      </a:pPr>
                      <a:r>
                        <a:rPr lang="en-GB" sz="2100" dirty="0" smtClean="0"/>
                        <a:t>- The </a:t>
                      </a:r>
                      <a:r>
                        <a:rPr lang="en-GB" sz="2100" dirty="0">
                          <a:solidFill>
                            <a:srgbClr val="0070C0"/>
                          </a:solidFill>
                        </a:rPr>
                        <a:t>proximal</a:t>
                      </a:r>
                      <a:r>
                        <a:rPr lang="en-GB" sz="2100" dirty="0"/>
                        <a:t> end</a:t>
                      </a:r>
                    </a:p>
                    <a:p>
                      <a:pPr marL="0" marR="0" lvl="0" indent="0" algn="ctr" rtl="0">
                        <a:lnSpc>
                          <a:spcPct val="150000"/>
                        </a:lnSpc>
                        <a:spcBef>
                          <a:spcPts val="0"/>
                        </a:spcBef>
                        <a:buSzPct val="25000"/>
                        <a:buNone/>
                      </a:pPr>
                      <a:r>
                        <a:rPr lang="en-GB" sz="2100" dirty="0"/>
                        <a:t>- Mostly </a:t>
                      </a:r>
                      <a:r>
                        <a:rPr lang="en-GB" sz="2100" dirty="0">
                          <a:solidFill>
                            <a:srgbClr val="0070C0"/>
                          </a:solidFill>
                        </a:rPr>
                        <a:t>fleshy</a:t>
                      </a:r>
                    </a:p>
                    <a:p>
                      <a:pPr marL="0" marR="0" lvl="0" indent="0" algn="ctr" rtl="0">
                        <a:lnSpc>
                          <a:spcPct val="150000"/>
                        </a:lnSpc>
                        <a:spcBef>
                          <a:spcPts val="0"/>
                        </a:spcBef>
                        <a:buSzPct val="25000"/>
                        <a:buNone/>
                      </a:pPr>
                      <a:r>
                        <a:rPr lang="en-GB" sz="2100" dirty="0" smtClean="0"/>
                        <a:t>- </a:t>
                      </a:r>
                      <a:r>
                        <a:rPr lang="en-GB" sz="2100" dirty="0" smtClean="0">
                          <a:solidFill>
                            <a:srgbClr val="0070C0"/>
                          </a:solidFill>
                        </a:rPr>
                        <a:t>Least</a:t>
                      </a:r>
                      <a:r>
                        <a:rPr lang="en-GB" sz="2100" dirty="0" smtClean="0"/>
                        <a:t> </a:t>
                      </a:r>
                      <a:r>
                        <a:rPr lang="en-GB" sz="2100" dirty="0">
                          <a:solidFill>
                            <a:schemeClr val="dk1"/>
                          </a:solidFill>
                        </a:rPr>
                        <a:t>movable</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ctr" rtl="0">
                        <a:lnSpc>
                          <a:spcPct val="150000"/>
                        </a:lnSpc>
                        <a:spcBef>
                          <a:spcPts val="0"/>
                        </a:spcBef>
                        <a:buSzPct val="25000"/>
                        <a:buNone/>
                      </a:pPr>
                      <a:r>
                        <a:rPr lang="en-GB" sz="2100" dirty="0" smtClean="0"/>
                        <a:t>- The </a:t>
                      </a:r>
                      <a:r>
                        <a:rPr lang="en-GB" sz="2100" dirty="0">
                          <a:solidFill>
                            <a:schemeClr val="bg1">
                              <a:lumMod val="50000"/>
                            </a:schemeClr>
                          </a:solidFill>
                        </a:rPr>
                        <a:t>distal </a:t>
                      </a:r>
                      <a:r>
                        <a:rPr lang="en-GB" sz="2100" dirty="0"/>
                        <a:t>end</a:t>
                      </a:r>
                    </a:p>
                    <a:p>
                      <a:pPr marL="0" marR="0" lvl="0" indent="0" algn="ctr" rtl="0">
                        <a:lnSpc>
                          <a:spcPct val="150000"/>
                        </a:lnSpc>
                        <a:spcBef>
                          <a:spcPts val="0"/>
                        </a:spcBef>
                        <a:buSzPct val="25000"/>
                        <a:buNone/>
                      </a:pPr>
                      <a:r>
                        <a:rPr lang="en-GB" sz="2100" dirty="0"/>
                        <a:t>- </a:t>
                      </a:r>
                      <a:r>
                        <a:rPr lang="en-GB" sz="2100" dirty="0" smtClean="0"/>
                        <a:t> Mostly </a:t>
                      </a:r>
                      <a:r>
                        <a:rPr lang="en-GB" sz="2100" dirty="0">
                          <a:solidFill>
                            <a:schemeClr val="bg1">
                              <a:lumMod val="50000"/>
                            </a:schemeClr>
                          </a:solidFill>
                        </a:rPr>
                        <a:t>fibrous</a:t>
                      </a:r>
                    </a:p>
                    <a:p>
                      <a:pPr marL="0" marR="0" lvl="0" indent="0" algn="ctr" rtl="0">
                        <a:lnSpc>
                          <a:spcPct val="150000"/>
                        </a:lnSpc>
                        <a:spcBef>
                          <a:spcPts val="0"/>
                        </a:spcBef>
                        <a:buSzPct val="25000"/>
                        <a:buNone/>
                      </a:pPr>
                      <a:r>
                        <a:rPr lang="en-GB" sz="2100" dirty="0" smtClean="0"/>
                        <a:t>- </a:t>
                      </a:r>
                      <a:r>
                        <a:rPr lang="en-GB" sz="2100" dirty="0" smtClean="0">
                          <a:solidFill>
                            <a:schemeClr val="bg1">
                              <a:lumMod val="50000"/>
                            </a:schemeClr>
                          </a:solidFill>
                        </a:rPr>
                        <a:t>Most</a:t>
                      </a:r>
                      <a:r>
                        <a:rPr lang="en-GB" sz="2100" dirty="0" smtClean="0"/>
                        <a:t> </a:t>
                      </a:r>
                      <a:r>
                        <a:rPr lang="en-GB" sz="2100" dirty="0"/>
                        <a:t>movable</a:t>
                      </a:r>
                    </a:p>
                  </a:txBody>
                  <a:tcPr marL="68575" marR="68575"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bl>
          </a:graphicData>
        </a:graphic>
      </p:graphicFrame>
      <p:pic>
        <p:nvPicPr>
          <p:cNvPr id="154" name="Shape 154"/>
          <p:cNvPicPr preferRelativeResize="0">
            <a:picLocks noGrp="1"/>
          </p:cNvPicPr>
          <p:nvPr>
            <p:ph type="body" idx="1"/>
          </p:nvPr>
        </p:nvPicPr>
        <p:blipFill rotWithShape="1">
          <a:blip r:embed="rId3">
            <a:alphaModFix/>
          </a:blip>
          <a:srcRect/>
          <a:stretch/>
        </p:blipFill>
        <p:spPr>
          <a:xfrm>
            <a:off x="3048000" y="3361876"/>
            <a:ext cx="6019799" cy="3415074"/>
          </a:xfrm>
          <a:prstGeom prst="rect">
            <a:avLst/>
          </a:prstGeom>
          <a:noFill/>
          <a:ln>
            <a:noFill/>
          </a:ln>
        </p:spPr>
      </p:pic>
      <p:sp>
        <p:nvSpPr>
          <p:cNvPr id="155" name="Shape 155"/>
          <p:cNvSpPr/>
          <p:nvPr/>
        </p:nvSpPr>
        <p:spPr>
          <a:xfrm>
            <a:off x="4191000" y="3885489"/>
            <a:ext cx="990599" cy="304799"/>
          </a:xfrm>
          <a:prstGeom prst="rect">
            <a:avLst/>
          </a:prstGeom>
          <a:noFill/>
          <a:ln w="28575" cap="flat" cmpd="sng">
            <a:solidFill>
              <a:srgbClr val="0070C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6" name="Shape 156"/>
          <p:cNvSpPr/>
          <p:nvPr/>
        </p:nvSpPr>
        <p:spPr>
          <a:xfrm>
            <a:off x="8077200" y="3694989"/>
            <a:ext cx="990599" cy="381000"/>
          </a:xfrm>
          <a:prstGeom prst="rect">
            <a:avLst/>
          </a:prstGeom>
          <a:noFill/>
          <a:ln w="28575" cap="flat" cmpd="sng">
            <a:solidFill>
              <a:srgbClr val="0070C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7" name="Shape 157"/>
          <p:cNvSpPr/>
          <p:nvPr/>
        </p:nvSpPr>
        <p:spPr>
          <a:xfrm>
            <a:off x="3657600" y="5961939"/>
            <a:ext cx="838199" cy="381000"/>
          </a:xfrm>
          <a:prstGeom prst="rect">
            <a:avLst/>
          </a:prstGeom>
          <a:noFill/>
          <a:ln w="28575" cap="flat" cmpd="sng">
            <a:solidFill>
              <a:schemeClr val="accent3">
                <a:lumMod val="75000"/>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p:nvPr/>
        </p:nvSpPr>
        <p:spPr>
          <a:xfrm>
            <a:off x="8077200" y="6038141"/>
            <a:ext cx="990599" cy="384412"/>
          </a:xfrm>
          <a:prstGeom prst="rect">
            <a:avLst/>
          </a:prstGeom>
          <a:noFill/>
          <a:ln w="28575" cap="flat" cmpd="sng">
            <a:solidFill>
              <a:schemeClr val="accent3">
                <a:lumMod val="75000"/>
              </a:schemeClr>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 name="Shape 147"/>
          <p:cNvSpPr/>
          <p:nvPr/>
        </p:nvSpPr>
        <p:spPr>
          <a:xfrm>
            <a:off x="608465" y="4397828"/>
            <a:ext cx="1834771" cy="1398590"/>
          </a:xfrm>
          <a:prstGeom prst="roundRect">
            <a:avLst>
              <a:gd name="adj"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r>
              <a:rPr lang="en-US" sz="1600" dirty="0"/>
              <a:t>Objective 2: </a:t>
            </a:r>
            <a:r>
              <a:rPr lang="en-US" sz="1600" dirty="0" smtClean="0"/>
              <a:t>Describe </a:t>
            </a:r>
            <a:r>
              <a:rPr lang="en-US" sz="1600" dirty="0"/>
              <a:t>the attachments of skeletal muscles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125"/>
        <p:cNvGrpSpPr/>
        <p:nvPr/>
      </p:nvGrpSpPr>
      <p:grpSpPr>
        <a:xfrm>
          <a:off x="0" y="0"/>
          <a:ext cx="0" cy="0"/>
          <a:chOff x="0" y="0"/>
          <a:chExt cx="0" cy="0"/>
        </a:xfrm>
      </p:grpSpPr>
      <p:sp>
        <p:nvSpPr>
          <p:cNvPr id="7"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Shape 127"/>
          <p:cNvSpPr txBox="1"/>
          <p:nvPr/>
        </p:nvSpPr>
        <p:spPr>
          <a:xfrm>
            <a:off x="1328073" y="-49179"/>
            <a:ext cx="511637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3600" dirty="0" smtClean="0">
                <a:solidFill>
                  <a:schemeClr val="dk1"/>
                </a:solidFill>
                <a:latin typeface="Calibri"/>
                <a:ea typeface="Calibri"/>
                <a:cs typeface="Calibri"/>
                <a:sym typeface="Calibri"/>
              </a:rPr>
              <a:t>Direction </a:t>
            </a:r>
            <a:r>
              <a:rPr lang="en-GB" sz="3600" dirty="0">
                <a:solidFill>
                  <a:schemeClr val="dk1"/>
                </a:solidFill>
                <a:latin typeface="Calibri"/>
                <a:ea typeface="Calibri"/>
                <a:cs typeface="Calibri"/>
                <a:sym typeface="Calibri"/>
              </a:rPr>
              <a:t>of muscle fibers</a:t>
            </a:r>
          </a:p>
        </p:txBody>
      </p:sp>
      <p:pic>
        <p:nvPicPr>
          <p:cNvPr id="128" name="Shape 128"/>
          <p:cNvPicPr preferRelativeResize="0"/>
          <p:nvPr/>
        </p:nvPicPr>
        <p:blipFill rotWithShape="1">
          <a:blip r:embed="rId3">
            <a:alphaModFix/>
          </a:blip>
          <a:srcRect/>
          <a:stretch/>
        </p:blipFill>
        <p:spPr>
          <a:xfrm>
            <a:off x="8406790" y="2033344"/>
            <a:ext cx="3742467" cy="4551213"/>
          </a:xfrm>
          <a:prstGeom prst="roundRect">
            <a:avLst>
              <a:gd name="adj" fmla="val 8594"/>
            </a:avLst>
          </a:prstGeom>
          <a:solidFill>
            <a:srgbClr val="ECECEC"/>
          </a:solidFill>
          <a:ln>
            <a:noFill/>
          </a:ln>
          <a:effectLst/>
        </p:spPr>
      </p:pic>
      <p:sp>
        <p:nvSpPr>
          <p:cNvPr id="129" name="Shape 129"/>
          <p:cNvSpPr/>
          <p:nvPr/>
        </p:nvSpPr>
        <p:spPr>
          <a:xfrm>
            <a:off x="8960024" y="215227"/>
            <a:ext cx="2177852" cy="1759357"/>
          </a:xfrm>
          <a:prstGeom prst="roundRect">
            <a:avLst>
              <a:gd name="adj"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spcBef>
                <a:spcPts val="0"/>
              </a:spcBef>
              <a:buNone/>
            </a:pPr>
            <a:endParaRPr/>
          </a:p>
        </p:txBody>
      </p:sp>
      <p:sp>
        <p:nvSpPr>
          <p:cNvPr id="130" name="Shape 130"/>
          <p:cNvSpPr txBox="1"/>
          <p:nvPr/>
        </p:nvSpPr>
        <p:spPr>
          <a:xfrm>
            <a:off x="9116291" y="205433"/>
            <a:ext cx="2021585" cy="1769151"/>
          </a:xfrm>
          <a:prstGeom prst="rect">
            <a:avLst/>
          </a:prstGeom>
          <a:noFill/>
          <a:ln>
            <a:noFill/>
          </a:ln>
        </p:spPr>
        <p:txBody>
          <a:bodyPr lIns="91425" tIns="91425" rIns="91425" bIns="91425" anchor="t" anchorCtr="0">
            <a:noAutofit/>
          </a:bodyPr>
          <a:lstStyle/>
          <a:p>
            <a:pPr lvl="0" rtl="0">
              <a:spcBef>
                <a:spcPts val="0"/>
              </a:spcBef>
              <a:buNone/>
            </a:pPr>
            <a:r>
              <a:rPr lang="en-GB" sz="1800" dirty="0"/>
              <a:t>Objective 3: </a:t>
            </a:r>
            <a:r>
              <a:rPr lang="en-GB" sz="1800" dirty="0" smtClean="0"/>
              <a:t>Describe the </a:t>
            </a:r>
            <a:r>
              <a:rPr lang="en-GB" sz="1800" dirty="0"/>
              <a:t>different directions of skeletal muscle fibers.</a:t>
            </a:r>
          </a:p>
        </p:txBody>
      </p:sp>
      <p:graphicFrame>
        <p:nvGraphicFramePr>
          <p:cNvPr id="2" name="Table 1"/>
          <p:cNvGraphicFramePr>
            <a:graphicFrameLocks noGrp="1"/>
          </p:cNvGraphicFramePr>
          <p:nvPr>
            <p:extLst>
              <p:ext uri="{D42A27DB-BD31-4B8C-83A1-F6EECF244321}">
                <p14:modId xmlns:p14="http://schemas.microsoft.com/office/powerpoint/2010/main" val="3561001248"/>
              </p:ext>
            </p:extLst>
          </p:nvPr>
        </p:nvGraphicFramePr>
        <p:xfrm>
          <a:off x="157655" y="612918"/>
          <a:ext cx="8127999" cy="6075193"/>
        </p:xfrm>
        <a:graphic>
          <a:graphicData uri="http://schemas.openxmlformats.org/drawingml/2006/table">
            <a:tbl>
              <a:tblPr firstRow="1" bandRow="1">
                <a:tableStyleId>{3E5EB3EA-823C-4605-A2E9-52B1581408BE}</a:tableStyleId>
              </a:tblPr>
              <a:tblGrid>
                <a:gridCol w="2169909">
                  <a:extLst>
                    <a:ext uri="{9D8B030D-6E8A-4147-A177-3AD203B41FA5}">
                      <a16:colId xmlns:a16="http://schemas.microsoft.com/office/drawing/2014/main" val="20000"/>
                    </a:ext>
                  </a:extLst>
                </a:gridCol>
                <a:gridCol w="3248757">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32509">
                <a:tc>
                  <a:txBody>
                    <a:bodyPr/>
                    <a:lstStyle/>
                    <a:p>
                      <a:pPr marL="0" marR="0" lvl="0" indent="0" algn="l" rtl="0">
                        <a:spcBef>
                          <a:spcPts val="0"/>
                        </a:spcBef>
                        <a:buSzPct val="25000"/>
                        <a:buNone/>
                      </a:pPr>
                      <a:r>
                        <a:rPr lang="en-GB" sz="1800" u="none" strike="noStrike" cap="none" dirty="0"/>
                        <a:t>Direction of movement </a:t>
                      </a:r>
                    </a:p>
                  </a:txBody>
                  <a:tcPr marL="91450" marR="91450" marT="45725" marB="45725"/>
                </a:tc>
                <a:tc>
                  <a:txBody>
                    <a:bodyPr/>
                    <a:lstStyle/>
                    <a:p>
                      <a:pPr marL="0" marR="0" lvl="0" indent="0" algn="l" rtl="0">
                        <a:spcBef>
                          <a:spcPts val="0"/>
                        </a:spcBef>
                        <a:buSzPct val="25000"/>
                        <a:buNone/>
                      </a:pPr>
                      <a:r>
                        <a:rPr lang="en-GB" sz="1800" dirty="0"/>
                        <a:t>Characteristics </a:t>
                      </a:r>
                    </a:p>
                  </a:txBody>
                  <a:tcPr marL="91450" marR="91450" marT="45725" marB="45725"/>
                </a:tc>
                <a:tc>
                  <a:txBody>
                    <a:bodyPr/>
                    <a:lstStyle/>
                    <a:p>
                      <a:pPr marL="0" marR="0" lvl="0" indent="0" algn="l" rtl="0">
                        <a:spcBef>
                          <a:spcPts val="0"/>
                        </a:spcBef>
                        <a:buSzPct val="25000"/>
                        <a:buNone/>
                      </a:pPr>
                      <a:r>
                        <a:rPr lang="en-GB" sz="1800" dirty="0"/>
                        <a:t>Example</a:t>
                      </a:r>
                    </a:p>
                  </a:txBody>
                  <a:tcPr marL="91450" marR="91450" marT="45725" marB="45725"/>
                </a:tc>
                <a:extLst>
                  <a:ext uri="{0D108BD9-81ED-4DB2-BD59-A6C34878D82A}">
                    <a16:rowId xmlns:a16="http://schemas.microsoft.com/office/drawing/2014/main" val="10000"/>
                  </a:ext>
                </a:extLst>
              </a:tr>
              <a:tr h="831259">
                <a:tc>
                  <a:txBody>
                    <a:bodyPr/>
                    <a:lstStyle/>
                    <a:p>
                      <a:pPr marL="0" marR="0" lvl="0" indent="0" algn="l" rtl="0">
                        <a:spcBef>
                          <a:spcPts val="0"/>
                        </a:spcBef>
                        <a:buSzPct val="25000"/>
                        <a:buNone/>
                      </a:pPr>
                      <a:r>
                        <a:rPr lang="en-GB" sz="1800" dirty="0"/>
                        <a:t>Circular</a:t>
                      </a:r>
                    </a:p>
                  </a:txBody>
                  <a:tcPr marL="91450" marR="91450" marT="45725" marB="45725"/>
                </a:tc>
                <a:tc>
                  <a:txBody>
                    <a:bodyPr/>
                    <a:lstStyle/>
                    <a:p>
                      <a:pPr marL="0" marR="0" lvl="0" indent="0" algn="l" rtl="0">
                        <a:spcBef>
                          <a:spcPts val="0"/>
                        </a:spcBef>
                        <a:buSzPct val="25000"/>
                        <a:buNone/>
                      </a:pPr>
                      <a:r>
                        <a:rPr lang="en-GB" sz="1800" dirty="0"/>
                        <a:t>- a ring like band of muscle that surrounds a bodily opening </a:t>
                      </a:r>
                      <a:r>
                        <a:rPr lang="en-GB" sz="1800" dirty="0" smtClean="0"/>
                        <a:t>and constricts</a:t>
                      </a:r>
                      <a:r>
                        <a:rPr lang="en-GB" sz="1800" baseline="0" dirty="0" smtClean="0"/>
                        <a:t> it when contracted</a:t>
                      </a:r>
                      <a:r>
                        <a:rPr lang="en-GB" sz="1800" dirty="0" smtClean="0"/>
                        <a:t>.</a:t>
                      </a:r>
                      <a:endParaRPr lang="en-GB" sz="1800" dirty="0"/>
                    </a:p>
                  </a:txBody>
                  <a:tcPr marL="91450" marR="91450" marT="45725" marB="45725"/>
                </a:tc>
                <a:tc>
                  <a:txBody>
                    <a:bodyPr/>
                    <a:lstStyle/>
                    <a:p>
                      <a:pPr marL="0" marR="0" lvl="0" indent="0" algn="l" rtl="0">
                        <a:spcBef>
                          <a:spcPts val="0"/>
                        </a:spcBef>
                        <a:buSzPct val="25000"/>
                        <a:buNone/>
                      </a:pPr>
                      <a:r>
                        <a:rPr lang="en-GB" sz="1800" dirty="0"/>
                        <a:t>Orbicularis </a:t>
                      </a:r>
                      <a:r>
                        <a:rPr lang="en-GB" sz="1800" dirty="0" err="1"/>
                        <a:t>oris</a:t>
                      </a:r>
                      <a:r>
                        <a:rPr lang="en-GB" sz="1800" dirty="0"/>
                        <a:t> </a:t>
                      </a:r>
                      <a:r>
                        <a:rPr lang="en-GB" sz="1800" dirty="0" smtClean="0"/>
                        <a:t>(mouth)</a:t>
                      </a:r>
                      <a:endParaRPr lang="en-GB" sz="1800" dirty="0"/>
                    </a:p>
                  </a:txBody>
                  <a:tcPr marL="91450" marR="91450" marT="45725" marB="45725"/>
                </a:tc>
                <a:extLst>
                  <a:ext uri="{0D108BD9-81ED-4DB2-BD59-A6C34878D82A}">
                    <a16:rowId xmlns:a16="http://schemas.microsoft.com/office/drawing/2014/main" val="10001"/>
                  </a:ext>
                </a:extLst>
              </a:tr>
              <a:tr h="831259">
                <a:tc>
                  <a:txBody>
                    <a:bodyPr/>
                    <a:lstStyle/>
                    <a:p>
                      <a:pPr marL="0" marR="0" lvl="0" indent="0" algn="l" rtl="0">
                        <a:spcBef>
                          <a:spcPts val="0"/>
                        </a:spcBef>
                        <a:buSzPct val="25000"/>
                        <a:buNone/>
                      </a:pPr>
                      <a:r>
                        <a:rPr lang="en-GB" sz="1800" dirty="0"/>
                        <a:t>Convergent (triangular)</a:t>
                      </a:r>
                    </a:p>
                  </a:txBody>
                  <a:tcPr marL="91450" marR="91450" marT="45725" marB="45725"/>
                </a:tc>
                <a:tc>
                  <a:txBody>
                    <a:bodyPr/>
                    <a:lstStyle/>
                    <a:p>
                      <a:pPr marL="0" marR="0" lvl="0" indent="0" algn="l" rtl="0">
                        <a:spcBef>
                          <a:spcPts val="0"/>
                        </a:spcBef>
                        <a:buSzPct val="25000"/>
                        <a:buNone/>
                      </a:pPr>
                      <a:r>
                        <a:rPr lang="en-GB" sz="1800" dirty="0"/>
                        <a:t>- </a:t>
                      </a:r>
                      <a:r>
                        <a:rPr lang="en-GB" sz="1800" dirty="0" smtClean="0"/>
                        <a:t>widespread muscle </a:t>
                      </a:r>
                      <a:r>
                        <a:rPr lang="en-GB" sz="1800" dirty="0"/>
                        <a:t>fibers that converge on a common attachment site </a:t>
                      </a:r>
                      <a:r>
                        <a:rPr lang="en-GB" sz="1800" dirty="0" smtClean="0"/>
                        <a:t>(tendon).</a:t>
                      </a:r>
                      <a:endParaRPr lang="en-GB" sz="1800" dirty="0"/>
                    </a:p>
                  </a:txBody>
                  <a:tcPr marL="91450" marR="91450" marT="45725" marB="45725"/>
                </a:tc>
                <a:tc>
                  <a:txBody>
                    <a:bodyPr/>
                    <a:lstStyle/>
                    <a:p>
                      <a:pPr marL="0" marR="0" lvl="0" indent="0" algn="l" rtl="0">
                        <a:spcBef>
                          <a:spcPts val="0"/>
                        </a:spcBef>
                        <a:buSzPct val="25000"/>
                        <a:buNone/>
                      </a:pPr>
                      <a:r>
                        <a:rPr lang="en-GB" sz="1800" dirty="0"/>
                        <a:t>Pectoralis major</a:t>
                      </a:r>
                    </a:p>
                  </a:txBody>
                  <a:tcPr marL="91450" marR="91450" marT="45725" marB="45725"/>
                </a:tc>
                <a:extLst>
                  <a:ext uri="{0D108BD9-81ED-4DB2-BD59-A6C34878D82A}">
                    <a16:rowId xmlns:a16="http://schemas.microsoft.com/office/drawing/2014/main" val="10002"/>
                  </a:ext>
                </a:extLst>
              </a:tr>
              <a:tr h="831259">
                <a:tc>
                  <a:txBody>
                    <a:bodyPr/>
                    <a:lstStyle/>
                    <a:p>
                      <a:pPr marL="0" marR="0" lvl="0" indent="0" algn="l" rtl="0">
                        <a:spcBef>
                          <a:spcPts val="0"/>
                        </a:spcBef>
                        <a:buSzPct val="25000"/>
                        <a:buNone/>
                      </a:pPr>
                      <a:r>
                        <a:rPr lang="en-GB" sz="1800" dirty="0"/>
                        <a:t>Fusiform</a:t>
                      </a:r>
                    </a:p>
                  </a:txBody>
                  <a:tcPr marL="91450" marR="91450" marT="45725" marB="45725"/>
                </a:tc>
                <a:tc>
                  <a:txBody>
                    <a:bodyPr/>
                    <a:lstStyle/>
                    <a:p>
                      <a:pPr marL="0" marR="0" lvl="0" indent="0" algn="l" rtl="0">
                        <a:spcBef>
                          <a:spcPts val="0"/>
                        </a:spcBef>
                        <a:buSzPct val="25000"/>
                        <a:buNone/>
                      </a:pPr>
                      <a:r>
                        <a:rPr lang="en-GB" sz="1800" dirty="0"/>
                        <a:t>-a spindle-shaped muscle, thick in the middle and tapered at ends</a:t>
                      </a:r>
                    </a:p>
                  </a:txBody>
                  <a:tcPr marL="91450" marR="91450" marT="45725" marB="45725"/>
                </a:tc>
                <a:tc>
                  <a:txBody>
                    <a:bodyPr/>
                    <a:lstStyle/>
                    <a:p>
                      <a:pPr marL="0" marR="0" lvl="0" indent="0" algn="l" rtl="0">
                        <a:spcBef>
                          <a:spcPts val="0"/>
                        </a:spcBef>
                        <a:buSzPct val="25000"/>
                        <a:buNone/>
                      </a:pPr>
                      <a:r>
                        <a:rPr lang="en-GB" sz="1800" dirty="0"/>
                        <a:t>Biceps </a:t>
                      </a:r>
                      <a:r>
                        <a:rPr lang="en-GB" sz="1800" dirty="0" err="1"/>
                        <a:t>brachii</a:t>
                      </a:r>
                      <a:r>
                        <a:rPr lang="en-GB" sz="1800" dirty="0"/>
                        <a:t> </a:t>
                      </a:r>
                    </a:p>
                  </a:txBody>
                  <a:tcPr marL="91450" marR="91450" marT="45725" marB="45725"/>
                </a:tc>
                <a:extLst>
                  <a:ext uri="{0D108BD9-81ED-4DB2-BD59-A6C34878D82A}">
                    <a16:rowId xmlns:a16="http://schemas.microsoft.com/office/drawing/2014/main" val="10003"/>
                  </a:ext>
                </a:extLst>
              </a:tr>
              <a:tr h="831259">
                <a:tc>
                  <a:txBody>
                    <a:bodyPr/>
                    <a:lstStyle/>
                    <a:p>
                      <a:pPr marL="0" marR="0" lvl="0" indent="0" algn="l" rtl="0">
                        <a:spcBef>
                          <a:spcPts val="0"/>
                        </a:spcBef>
                        <a:buSzPct val="25000"/>
                        <a:buNone/>
                      </a:pPr>
                      <a:r>
                        <a:rPr lang="en-GB" sz="1800" dirty="0" smtClean="0"/>
                        <a:t>Parallel (Parallel </a:t>
                      </a:r>
                      <a:r>
                        <a:rPr lang="en-GB" sz="1800" dirty="0"/>
                        <a:t>to line of </a:t>
                      </a:r>
                      <a:r>
                        <a:rPr lang="en-GB" sz="1800" dirty="0" smtClean="0"/>
                        <a:t>pull)</a:t>
                      </a:r>
                      <a:endParaRPr lang="en-GB" sz="1800" dirty="0"/>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GB" sz="1800"/>
                        <a:t>More range of movement</a:t>
                      </a:r>
                    </a:p>
                    <a:p>
                      <a:pPr marL="285750" marR="0" lvl="0" indent="-285750" algn="l" rtl="0">
                        <a:spcBef>
                          <a:spcPts val="0"/>
                        </a:spcBef>
                        <a:buClr>
                          <a:schemeClr val="dk1"/>
                        </a:buClr>
                        <a:buSzPct val="100000"/>
                        <a:buFont typeface="Arial"/>
                        <a:buChar char="•"/>
                      </a:pPr>
                      <a:r>
                        <a:rPr lang="en-GB" sz="1800"/>
                        <a:t> Less powerful</a:t>
                      </a:r>
                    </a:p>
                  </a:txBody>
                  <a:tcPr marL="91450" marR="91450" marT="45725" marB="45725"/>
                </a:tc>
                <a:tc>
                  <a:txBody>
                    <a:bodyPr/>
                    <a:lstStyle/>
                    <a:p>
                      <a:pPr marL="0" marR="0" lvl="0" indent="0" algn="l" rtl="0">
                        <a:spcBef>
                          <a:spcPts val="0"/>
                        </a:spcBef>
                        <a:buSzPct val="25000"/>
                        <a:buNone/>
                      </a:pPr>
                      <a:r>
                        <a:rPr lang="en-GB" sz="1800" dirty="0"/>
                        <a:t>Sartorius</a:t>
                      </a:r>
                    </a:p>
                  </a:txBody>
                  <a:tcPr marL="91450" marR="91450" marT="45725" marB="45725"/>
                </a:tc>
                <a:extLst>
                  <a:ext uri="{0D108BD9-81ED-4DB2-BD59-A6C34878D82A}">
                    <a16:rowId xmlns:a16="http://schemas.microsoft.com/office/drawing/2014/main" val="10004"/>
                  </a:ext>
                </a:extLst>
              </a:tr>
              <a:tr h="1860614">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GB" sz="1800" dirty="0" smtClean="0"/>
                        <a:t>Pennate (oblique to line of pull)</a:t>
                      </a:r>
                    </a:p>
                  </a:txBody>
                  <a:tcPr marL="91450" marR="91450" marT="45725" marB="45725"/>
                </a:tc>
                <a:tc>
                  <a:txBody>
                    <a:bodyPr/>
                    <a:lstStyle/>
                    <a:p>
                      <a:pPr marL="285750" marR="0" lvl="0" indent="-28575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GB" sz="1600" dirty="0" smtClean="0"/>
                        <a:t>Less range of movement.</a:t>
                      </a:r>
                    </a:p>
                    <a:p>
                      <a:pPr marL="285750" marR="0" lvl="0" indent="-285750" algn="l" rtl="0">
                        <a:spcBef>
                          <a:spcPts val="0"/>
                        </a:spcBef>
                        <a:buClr>
                          <a:schemeClr val="dk1"/>
                        </a:buClr>
                        <a:buSzPct val="100000"/>
                        <a:buFont typeface="Arial"/>
                        <a:buChar char="•"/>
                      </a:pPr>
                      <a:r>
                        <a:rPr lang="en-GB" sz="1600" dirty="0" smtClean="0"/>
                        <a:t>More powerful</a:t>
                      </a:r>
                    </a:p>
                    <a:p>
                      <a:pPr marL="285750" marR="0" lvl="0" indent="-285750" algn="l" rtl="0">
                        <a:spcBef>
                          <a:spcPts val="0"/>
                        </a:spcBef>
                        <a:buClr>
                          <a:schemeClr val="dk1"/>
                        </a:buClr>
                        <a:buSzPct val="100000"/>
                        <a:buFont typeface="Arial"/>
                        <a:buChar char="•"/>
                      </a:pPr>
                      <a:r>
                        <a:rPr lang="en-GB" sz="1600" dirty="0" smtClean="0"/>
                        <a:t>Three types : </a:t>
                      </a:r>
                    </a:p>
                    <a:p>
                      <a:pPr marL="0" marR="0" lvl="0" indent="0" algn="l" rtl="0">
                        <a:spcBef>
                          <a:spcPts val="0"/>
                        </a:spcBef>
                        <a:buClr>
                          <a:schemeClr val="dk1"/>
                        </a:buClr>
                        <a:buSzPct val="25000"/>
                        <a:buFont typeface="Arial"/>
                        <a:buNone/>
                      </a:pPr>
                      <a:r>
                        <a:rPr lang="en-GB" sz="1600" dirty="0" smtClean="0"/>
                        <a:t>    - </a:t>
                      </a:r>
                      <a:r>
                        <a:rPr lang="en-GB" sz="1600" dirty="0" err="1" smtClean="0"/>
                        <a:t>Unipennate</a:t>
                      </a:r>
                      <a:endParaRPr lang="en-GB" sz="1600" dirty="0" smtClean="0"/>
                    </a:p>
                    <a:p>
                      <a:pPr marL="0" marR="0" lvl="0" indent="0" algn="l" rtl="0">
                        <a:spcBef>
                          <a:spcPts val="0"/>
                        </a:spcBef>
                        <a:buClr>
                          <a:schemeClr val="dk1"/>
                        </a:buClr>
                        <a:buSzPct val="25000"/>
                        <a:buFont typeface="Arial"/>
                        <a:buNone/>
                      </a:pPr>
                      <a:r>
                        <a:rPr lang="en-GB" sz="1600" dirty="0" smtClean="0"/>
                        <a:t>    - </a:t>
                      </a:r>
                      <a:r>
                        <a:rPr lang="en-GB" sz="1600" dirty="0" err="1" smtClean="0"/>
                        <a:t>Bipennate</a:t>
                      </a:r>
                      <a:r>
                        <a:rPr lang="en-GB" sz="1600" dirty="0" smtClean="0"/>
                        <a:t> (line of pull is in the </a:t>
                      </a:r>
                      <a:r>
                        <a:rPr lang="en-GB" sz="1600" dirty="0" err="1" smtClean="0"/>
                        <a:t>center</a:t>
                      </a:r>
                      <a:r>
                        <a:rPr lang="en-GB" sz="1600" dirty="0" smtClean="0"/>
                        <a:t>)</a:t>
                      </a:r>
                    </a:p>
                    <a:p>
                      <a:pPr marL="0" marR="0" lvl="0" indent="0" algn="l" rtl="0">
                        <a:spcBef>
                          <a:spcPts val="0"/>
                        </a:spcBef>
                        <a:buClr>
                          <a:schemeClr val="dk1"/>
                        </a:buClr>
                        <a:buSzPct val="25000"/>
                        <a:buFont typeface="Arial"/>
                        <a:buNone/>
                      </a:pPr>
                      <a:r>
                        <a:rPr lang="en-GB" sz="1600" dirty="0" smtClean="0"/>
                        <a:t>    - </a:t>
                      </a:r>
                      <a:r>
                        <a:rPr lang="en-GB" sz="1600" dirty="0" err="1" smtClean="0"/>
                        <a:t>Multipennate</a:t>
                      </a:r>
                      <a:r>
                        <a:rPr lang="en-GB" sz="1600" dirty="0" smtClean="0"/>
                        <a:t> </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GB" sz="1800" dirty="0" err="1" smtClean="0"/>
                        <a:t>Unipennate</a:t>
                      </a:r>
                      <a:r>
                        <a:rPr lang="en-GB" sz="1800" dirty="0" smtClean="0"/>
                        <a:t> (Extensor </a:t>
                      </a:r>
                      <a:r>
                        <a:rPr lang="en-GB" sz="1800" dirty="0" err="1" smtClean="0"/>
                        <a:t>digitorum</a:t>
                      </a:r>
                      <a:r>
                        <a:rPr lang="en-GB" sz="1800" dirty="0" smtClean="0"/>
                        <a:t> longus)  </a:t>
                      </a:r>
                    </a:p>
                    <a:p>
                      <a:pPr marL="285750" marR="0" lvl="0" indent="-285750" algn="l" rtl="0">
                        <a:spcBef>
                          <a:spcPts val="0"/>
                        </a:spcBef>
                        <a:buClr>
                          <a:schemeClr val="dk1"/>
                        </a:buClr>
                        <a:buSzPct val="100000"/>
                        <a:buFont typeface="Arial"/>
                        <a:buChar char="•"/>
                      </a:pPr>
                      <a:r>
                        <a:rPr lang="en-GB" sz="1800" dirty="0" err="1" smtClean="0"/>
                        <a:t>Bipennate</a:t>
                      </a:r>
                      <a:r>
                        <a:rPr lang="en-GB" sz="1800" dirty="0" smtClean="0"/>
                        <a:t> (Rectus </a:t>
                      </a:r>
                      <a:r>
                        <a:rPr lang="en-GB" sz="1800" dirty="0" err="1" smtClean="0"/>
                        <a:t>femoris</a:t>
                      </a:r>
                      <a:r>
                        <a:rPr lang="en-GB" sz="1800" dirty="0" smtClean="0"/>
                        <a:t>)</a:t>
                      </a:r>
                    </a:p>
                    <a:p>
                      <a:pPr marL="285750" marR="0" lvl="0" indent="-285750" algn="l" rtl="0">
                        <a:spcBef>
                          <a:spcPts val="0"/>
                        </a:spcBef>
                        <a:buClr>
                          <a:schemeClr val="dk1"/>
                        </a:buClr>
                        <a:buSzPct val="100000"/>
                        <a:buFont typeface="Arial"/>
                        <a:buChar char="•"/>
                      </a:pPr>
                      <a:r>
                        <a:rPr lang="en-GB" sz="1800" dirty="0" err="1" smtClean="0"/>
                        <a:t>Multipennate</a:t>
                      </a:r>
                      <a:r>
                        <a:rPr lang="en-GB" sz="1800" dirty="0" smtClean="0"/>
                        <a:t> (Deltoid) </a:t>
                      </a: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164"/>
        <p:cNvGrpSpPr/>
        <p:nvPr/>
      </p:nvGrpSpPr>
      <p:grpSpPr>
        <a:xfrm>
          <a:off x="0" y="0"/>
          <a:ext cx="0" cy="0"/>
          <a:chOff x="0" y="0"/>
          <a:chExt cx="0" cy="0"/>
        </a:xfrm>
      </p:grpSpPr>
      <p:sp>
        <p:nvSpPr>
          <p:cNvPr id="8" name="Rectangle 7"/>
          <p:cNvSpPr/>
          <p:nvPr/>
        </p:nvSpPr>
        <p:spPr>
          <a:xfrm>
            <a:off x="442722" y="390536"/>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Shape 165"/>
          <p:cNvSpPr txBox="1">
            <a:spLocks noGrp="1"/>
          </p:cNvSpPr>
          <p:nvPr>
            <p:ph type="title"/>
          </p:nvPr>
        </p:nvSpPr>
        <p:spPr>
          <a:xfrm>
            <a:off x="1847320" y="363246"/>
            <a:ext cx="8229600" cy="73183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4400" b="0" i="0" u="none" strike="noStrike" cap="none" dirty="0">
                <a:solidFill>
                  <a:schemeClr val="dk1"/>
                </a:solidFill>
                <a:latin typeface="Calibri"/>
                <a:ea typeface="Calibri"/>
                <a:cs typeface="Calibri"/>
                <a:sym typeface="Calibri"/>
              </a:rPr>
              <a:t>Mode of Action</a:t>
            </a:r>
          </a:p>
        </p:txBody>
      </p:sp>
      <p:sp>
        <p:nvSpPr>
          <p:cNvPr id="170" name="Shape 170"/>
          <p:cNvSpPr txBox="1"/>
          <p:nvPr/>
        </p:nvSpPr>
        <p:spPr>
          <a:xfrm>
            <a:off x="929965" y="3146700"/>
            <a:ext cx="10313700" cy="1990500"/>
          </a:xfrm>
          <a:prstGeom prst="rect">
            <a:avLst/>
          </a:prstGeom>
          <a:noFill/>
          <a:ln>
            <a:noFill/>
          </a:ln>
        </p:spPr>
        <p:txBody>
          <a:bodyPr lIns="91425" tIns="91425" rIns="91425" bIns="91425" anchor="t" anchorCtr="0">
            <a:noAutofit/>
          </a:bodyPr>
          <a:lstStyle/>
          <a:p>
            <a:pPr lvl="0">
              <a:spcBef>
                <a:spcPts val="0"/>
              </a:spcBef>
              <a:buNone/>
            </a:pPr>
            <a:endParaRPr/>
          </a:p>
        </p:txBody>
      </p:sp>
      <p:graphicFrame>
        <p:nvGraphicFramePr>
          <p:cNvPr id="10" name="جدول 1"/>
          <p:cNvGraphicFramePr>
            <a:graphicFrameLocks noGrp="1"/>
          </p:cNvGraphicFramePr>
          <p:nvPr>
            <p:extLst>
              <p:ext uri="{D42A27DB-BD31-4B8C-83A1-F6EECF244321}">
                <p14:modId xmlns:p14="http://schemas.microsoft.com/office/powerpoint/2010/main" val="484227819"/>
              </p:ext>
            </p:extLst>
          </p:nvPr>
        </p:nvGraphicFramePr>
        <p:xfrm>
          <a:off x="484903" y="997686"/>
          <a:ext cx="11202420" cy="5676818"/>
        </p:xfrm>
        <a:graphic>
          <a:graphicData uri="http://schemas.openxmlformats.org/drawingml/2006/table">
            <a:tbl>
              <a:tblPr rtl="1" firstRow="1" bandRow="1">
                <a:tableStyleId>{5C22544A-7EE6-4342-B048-85BDC9FD1C3A}</a:tableStyleId>
              </a:tblPr>
              <a:tblGrid>
                <a:gridCol w="3371823">
                  <a:extLst>
                    <a:ext uri="{9D8B030D-6E8A-4147-A177-3AD203B41FA5}">
                      <a16:colId xmlns:a16="http://schemas.microsoft.com/office/drawing/2014/main" val="917178805"/>
                    </a:ext>
                  </a:extLst>
                </a:gridCol>
                <a:gridCol w="1748445">
                  <a:extLst>
                    <a:ext uri="{9D8B030D-6E8A-4147-A177-3AD203B41FA5}">
                      <a16:colId xmlns:a16="http://schemas.microsoft.com/office/drawing/2014/main" val="328478594"/>
                    </a:ext>
                  </a:extLst>
                </a:gridCol>
                <a:gridCol w="3937096">
                  <a:extLst>
                    <a:ext uri="{9D8B030D-6E8A-4147-A177-3AD203B41FA5}">
                      <a16:colId xmlns:a16="http://schemas.microsoft.com/office/drawing/2014/main" val="3184616518"/>
                    </a:ext>
                  </a:extLst>
                </a:gridCol>
                <a:gridCol w="2145056">
                  <a:extLst>
                    <a:ext uri="{9D8B030D-6E8A-4147-A177-3AD203B41FA5}">
                      <a16:colId xmlns:a16="http://schemas.microsoft.com/office/drawing/2014/main" val="3217530131"/>
                    </a:ext>
                  </a:extLst>
                </a:gridCol>
              </a:tblGrid>
              <a:tr h="364904">
                <a:tc rowSpan="2">
                  <a:txBody>
                    <a:bodyPr/>
                    <a:lstStyle/>
                    <a:p>
                      <a:pPr algn="l" rtl="0"/>
                      <a:r>
                        <a:rPr lang="en-US" sz="1900" dirty="0"/>
                        <a:t>Their relationship</a:t>
                      </a:r>
                      <a:r>
                        <a:rPr lang="en-US" sz="1900" baseline="0" dirty="0"/>
                        <a:t> with the prime mover :</a:t>
                      </a:r>
                      <a:endParaRPr lang="ar-SA" sz="1900" dirty="0"/>
                    </a:p>
                  </a:txBody>
                  <a:tcPr/>
                </a:tc>
                <a:tc gridSpan="2">
                  <a:txBody>
                    <a:bodyPr/>
                    <a:lstStyle/>
                    <a:p>
                      <a:pPr algn="l" rtl="0"/>
                      <a:r>
                        <a:rPr lang="en-US" sz="1900" dirty="0"/>
                        <a:t>Ex:</a:t>
                      </a:r>
                      <a:endParaRPr lang="ar-SA" sz="1900" dirty="0"/>
                    </a:p>
                  </a:txBody>
                  <a:tcPr/>
                </a:tc>
                <a:tc hMerge="1">
                  <a:txBody>
                    <a:bodyPr/>
                    <a:lstStyle/>
                    <a:p>
                      <a:pPr rtl="1"/>
                      <a:endParaRPr lang="ar-SA" dirty="0"/>
                    </a:p>
                  </a:txBody>
                  <a:tcPr/>
                </a:tc>
                <a:tc rowSpan="2">
                  <a:txBody>
                    <a:bodyPr/>
                    <a:lstStyle/>
                    <a:p>
                      <a:pPr algn="l" rtl="0"/>
                      <a:r>
                        <a:rPr lang="en-US" sz="1900" dirty="0" smtClean="0"/>
                        <a:t>Type</a:t>
                      </a:r>
                      <a:endParaRPr lang="ar-SA" sz="1900" dirty="0"/>
                    </a:p>
                  </a:txBody>
                  <a:tcPr/>
                </a:tc>
                <a:extLst>
                  <a:ext uri="{0D108BD9-81ED-4DB2-BD59-A6C34878D82A}">
                    <a16:rowId xmlns:a16="http://schemas.microsoft.com/office/drawing/2014/main" val="873919737"/>
                  </a:ext>
                </a:extLst>
              </a:tr>
              <a:tr h="364904">
                <a:tc vMerge="1">
                  <a:txBody>
                    <a:bodyPr/>
                    <a:lstStyle/>
                    <a:p>
                      <a:pPr rtl="1"/>
                      <a:endParaRPr lang="ar-SA" dirty="0"/>
                    </a:p>
                  </a:txBody>
                  <a:tcPr/>
                </a:tc>
                <a:tc>
                  <a:txBody>
                    <a:bodyPr/>
                    <a:lstStyle/>
                    <a:p>
                      <a:pPr algn="l" rtl="0"/>
                      <a:r>
                        <a:rPr lang="en-US" sz="1600" dirty="0" smtClean="0"/>
                        <a:t>Muscle causes it</a:t>
                      </a:r>
                      <a:endParaRPr lang="ar-SA" sz="1600" dirty="0">
                        <a:solidFill>
                          <a:schemeClr val="bg1"/>
                        </a:solidFill>
                      </a:endParaRPr>
                    </a:p>
                  </a:txBody>
                  <a:tcPr/>
                </a:tc>
                <a:tc>
                  <a:txBody>
                    <a:bodyPr/>
                    <a:lstStyle/>
                    <a:p>
                      <a:pPr algn="l" rtl="0"/>
                      <a:r>
                        <a:rPr lang="en-US" sz="1900" dirty="0"/>
                        <a:t>Movement</a:t>
                      </a:r>
                      <a:endParaRPr lang="ar-SA" sz="1900" dirty="0">
                        <a:solidFill>
                          <a:schemeClr val="bg1"/>
                        </a:solidFill>
                      </a:endParaRPr>
                    </a:p>
                  </a:txBody>
                  <a:tcPr/>
                </a:tc>
                <a:tc vMerge="1">
                  <a:txBody>
                    <a:bodyPr/>
                    <a:lstStyle/>
                    <a:p>
                      <a:pPr rtl="1"/>
                      <a:endParaRPr lang="ar-SA" dirty="0"/>
                    </a:p>
                  </a:txBody>
                  <a:tcPr/>
                </a:tc>
                <a:extLst>
                  <a:ext uri="{0D108BD9-81ED-4DB2-BD59-A6C34878D82A}">
                    <a16:rowId xmlns:a16="http://schemas.microsoft.com/office/drawing/2014/main" val="232884709"/>
                  </a:ext>
                </a:extLst>
              </a:tr>
              <a:tr h="992540">
                <a:tc>
                  <a:txBody>
                    <a:bodyPr/>
                    <a:lstStyle/>
                    <a:p>
                      <a:pPr algn="l" rtl="0"/>
                      <a:r>
                        <a:rPr lang="en-US" sz="1900" dirty="0"/>
                        <a:t>It is the </a:t>
                      </a:r>
                      <a:r>
                        <a:rPr lang="en-US" sz="1900" dirty="0" smtClean="0"/>
                        <a:t>prime mover.</a:t>
                      </a:r>
                      <a:endParaRPr lang="ar-SA" sz="1900" dirty="0"/>
                    </a:p>
                  </a:txBody>
                  <a:tcPr/>
                </a:tc>
                <a:tc>
                  <a:txBody>
                    <a:bodyPr/>
                    <a:lstStyle/>
                    <a:p>
                      <a:pPr algn="l" rtl="0"/>
                      <a:r>
                        <a:rPr lang="en-US" sz="1900" dirty="0"/>
                        <a:t>Quadriceps </a:t>
                      </a:r>
                      <a:r>
                        <a:rPr lang="en-US" sz="1900" dirty="0" err="1"/>
                        <a:t>Femoris</a:t>
                      </a:r>
                      <a:r>
                        <a:rPr lang="en-US" sz="1900" dirty="0"/>
                        <a:t> </a:t>
                      </a:r>
                      <a:endParaRPr lang="ar-SA" sz="1900" dirty="0"/>
                    </a:p>
                  </a:txBody>
                  <a:tcPr/>
                </a:tc>
                <a:tc>
                  <a:txBody>
                    <a:bodyPr/>
                    <a:lstStyle/>
                    <a:p>
                      <a:pPr algn="l" rtl="0"/>
                      <a:r>
                        <a:rPr lang="en-US" sz="1900" dirty="0"/>
                        <a:t>E</a:t>
                      </a:r>
                      <a:r>
                        <a:rPr lang="en-US" sz="1900" dirty="0" smtClean="0"/>
                        <a:t>xtension </a:t>
                      </a:r>
                      <a:r>
                        <a:rPr lang="en-US" sz="1900" dirty="0"/>
                        <a:t>of the knee joint.</a:t>
                      </a:r>
                      <a:endParaRPr lang="ar-SA" sz="1900" dirty="0"/>
                    </a:p>
                  </a:txBody>
                  <a:tcPr/>
                </a:tc>
                <a:tc>
                  <a:txBody>
                    <a:bodyPr/>
                    <a:lstStyle/>
                    <a:p>
                      <a:pPr algn="l" rtl="0"/>
                      <a:r>
                        <a:rPr lang="en-US" sz="1900" dirty="0"/>
                        <a:t>(1) Prime mover (Agonist) </a:t>
                      </a:r>
                      <a:r>
                        <a:rPr lang="en-US" sz="1200" dirty="0"/>
                        <a:t>It is the chief muscle responsible for a particular movement</a:t>
                      </a:r>
                      <a:endParaRPr lang="en-US" sz="1900" dirty="0">
                        <a:solidFill>
                          <a:schemeClr val="tx1">
                            <a:lumMod val="50000"/>
                            <a:lumOff val="50000"/>
                          </a:schemeClr>
                        </a:solidFill>
                      </a:endParaRPr>
                    </a:p>
                  </a:txBody>
                  <a:tcPr/>
                </a:tc>
                <a:extLst>
                  <a:ext uri="{0D108BD9-81ED-4DB2-BD59-A6C34878D82A}">
                    <a16:rowId xmlns:a16="http://schemas.microsoft.com/office/drawing/2014/main" val="2930147165"/>
                  </a:ext>
                </a:extLst>
              </a:tr>
              <a:tr h="1401232">
                <a:tc>
                  <a:txBody>
                    <a:bodyPr/>
                    <a:lstStyle/>
                    <a:p>
                      <a:pPr algn="l" rtl="0"/>
                      <a:r>
                        <a:rPr lang="en-US" sz="1900" dirty="0"/>
                        <a:t>It opposes </a:t>
                      </a:r>
                      <a:r>
                        <a:rPr lang="en-US" sz="1900" dirty="0" smtClean="0"/>
                        <a:t>the </a:t>
                      </a:r>
                      <a:r>
                        <a:rPr lang="en-US" sz="1900" dirty="0"/>
                        <a:t>action of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prime </a:t>
                      </a:r>
                      <a:r>
                        <a:rPr lang="en-US" sz="1900" dirty="0"/>
                        <a:t>mover</a:t>
                      </a:r>
                      <a:r>
                        <a:rPr lang="en-US" sz="1900" dirty="0" smtClean="0"/>
                        <a:t>.</a:t>
                      </a:r>
                      <a:r>
                        <a:rPr lang="en-US" sz="20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Before contraction of prime mover, the antagonist must be relaxed.</a:t>
                      </a:r>
                    </a:p>
                    <a:p>
                      <a:pPr algn="l" rtl="0"/>
                      <a:endParaRPr lang="en-US" sz="1900" dirty="0"/>
                    </a:p>
                  </a:txBody>
                  <a:tcPr/>
                </a:tc>
                <a:tc>
                  <a:txBody>
                    <a:bodyPr/>
                    <a:lstStyle/>
                    <a:p>
                      <a:pPr algn="l" rtl="0"/>
                      <a:r>
                        <a:rPr lang="en-US" sz="1900" dirty="0"/>
                        <a:t>Biceps </a:t>
                      </a:r>
                      <a:r>
                        <a:rPr lang="en-US" sz="1900" dirty="0" err="1"/>
                        <a:t>Femoris</a:t>
                      </a:r>
                      <a:r>
                        <a:rPr lang="en-US" sz="1900" dirty="0"/>
                        <a:t> </a:t>
                      </a:r>
                      <a:endParaRPr lang="ar-SA" sz="1900" dirty="0"/>
                    </a:p>
                  </a:txBody>
                  <a:tcPr/>
                </a:tc>
                <a:tc>
                  <a:txBody>
                    <a:bodyPr/>
                    <a:lstStyle/>
                    <a:p>
                      <a:pPr algn="l" rtl="0"/>
                      <a:r>
                        <a:rPr lang="en-US" sz="1900" dirty="0"/>
                        <a:t>Flexion of the knee </a:t>
                      </a:r>
                      <a:r>
                        <a:rPr lang="en-US" sz="1900" dirty="0" smtClean="0"/>
                        <a:t>joint.</a:t>
                      </a:r>
                      <a:endParaRPr lang="ar-SA" sz="1900" dirty="0"/>
                    </a:p>
                  </a:txBody>
                  <a:tcPr/>
                </a:tc>
                <a:tc>
                  <a:txBody>
                    <a:bodyPr/>
                    <a:lstStyle/>
                    <a:p>
                      <a:pPr algn="l" rtl="0"/>
                      <a:r>
                        <a:rPr lang="en-US" sz="1900" dirty="0"/>
                        <a:t>(2) Antagonist </a:t>
                      </a:r>
                      <a:endParaRPr lang="ar-SA" sz="1900" dirty="0"/>
                    </a:p>
                  </a:txBody>
                  <a:tcPr/>
                </a:tc>
                <a:extLst>
                  <a:ext uri="{0D108BD9-81ED-4DB2-BD59-A6C34878D82A}">
                    <a16:rowId xmlns:a16="http://schemas.microsoft.com/office/drawing/2014/main" val="3576040843"/>
                  </a:ext>
                </a:extLst>
              </a:tr>
              <a:tr h="1196886">
                <a:tc>
                  <a:txBody>
                    <a:bodyPr/>
                    <a:lstStyle/>
                    <a:p>
                      <a:pPr algn="l" rtl="0"/>
                      <a:r>
                        <a:rPr lang="en-US" sz="1900" dirty="0"/>
                        <a:t>Prevents unwanted movement in an intermediate joint crossed by the Prime Mover.</a:t>
                      </a:r>
                    </a:p>
                  </a:txBody>
                  <a:tcPr/>
                </a:tc>
                <a:tc>
                  <a:txBody>
                    <a:bodyPr/>
                    <a:lstStyle/>
                    <a:p>
                      <a:pPr algn="l" rtl="0"/>
                      <a:r>
                        <a:rPr lang="en-US" sz="1600" dirty="0"/>
                        <a:t>Flexors and Extensors of wrist joint </a:t>
                      </a:r>
                    </a:p>
                  </a:txBody>
                  <a:tcPr/>
                </a:tc>
                <a:tc>
                  <a:txBody>
                    <a:bodyPr/>
                    <a:lstStyle/>
                    <a:p>
                      <a:pPr algn="l" rtl="0"/>
                      <a:r>
                        <a:rPr lang="en-US" sz="1600" dirty="0"/>
                        <a:t>No movement.</a:t>
                      </a:r>
                      <a:r>
                        <a:rPr lang="en-US" sz="1600" baseline="0" dirty="0"/>
                        <a:t> They contract to fix wrist joint in order that flexors and extensors of fingers work </a:t>
                      </a:r>
                      <a:r>
                        <a:rPr lang="en-US" sz="1600" baseline="0" dirty="0" smtClean="0"/>
                        <a:t>efficiently.</a:t>
                      </a:r>
                      <a:endParaRPr lang="en-US" sz="1900" baseline="0" dirty="0"/>
                    </a:p>
                  </a:txBody>
                  <a:tcPr/>
                </a:tc>
                <a:tc>
                  <a:txBody>
                    <a:bodyPr/>
                    <a:lstStyle/>
                    <a:p>
                      <a:pPr algn="l" rtl="0"/>
                      <a:r>
                        <a:rPr lang="en-US" sz="1900" dirty="0"/>
                        <a:t>(3) </a:t>
                      </a:r>
                      <a:r>
                        <a:rPr lang="en-US" sz="1900" dirty="0" smtClean="0"/>
                        <a:t>Synergist</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mj-lt"/>
                          <a:ea typeface="Microsoft YaHei UI" panose="020B0503020204020204" pitchFamily="34" charset="-122"/>
                          <a:cs typeface="Arial" panose="020B0604020202020204" pitchFamily="34" charset="0"/>
                          <a:sym typeface="Arial"/>
                        </a:rPr>
                        <a:t>Muscles that assist the prime mover by </a:t>
                      </a:r>
                      <a:r>
                        <a:rPr lang="en-GB" sz="1400" b="0" dirty="0" smtClean="0">
                          <a:latin typeface="+mj-lt"/>
                        </a:rPr>
                        <a:t>stabilizing muscle movements.</a:t>
                      </a:r>
                      <a:endParaRPr kumimoji="0" lang="en-GB" sz="1400" b="0" i="0" u="none" strike="noStrike" kern="0" cap="none" spc="0" normalizeH="0" baseline="0" noProof="0" dirty="0" smtClean="0">
                        <a:ln>
                          <a:noFill/>
                        </a:ln>
                        <a:solidFill>
                          <a:srgbClr val="000000"/>
                        </a:solidFill>
                        <a:effectLst/>
                        <a:uLnTx/>
                        <a:uFillTx/>
                        <a:latin typeface="Calibri" panose="020F0502020204030204" pitchFamily="34" charset="0"/>
                        <a:ea typeface="Microsoft YaHei UI" panose="020B0503020204020204" pitchFamily="34" charset="-122"/>
                        <a:cs typeface="Arial" panose="020B0604020202020204" pitchFamily="34" charset="0"/>
                        <a:sym typeface="Arial"/>
                      </a:endParaRPr>
                    </a:p>
                  </a:txBody>
                  <a:tcPr/>
                </a:tc>
                <a:extLst>
                  <a:ext uri="{0D108BD9-81ED-4DB2-BD59-A6C34878D82A}">
                    <a16:rowId xmlns:a16="http://schemas.microsoft.com/office/drawing/2014/main" val="944577682"/>
                  </a:ext>
                </a:extLst>
              </a:tr>
              <a:tr h="1165778">
                <a:tc>
                  <a:txBody>
                    <a:bodyPr/>
                    <a:lstStyle/>
                    <a:p>
                      <a:pPr algn="l" rtl="0"/>
                      <a:r>
                        <a:rPr lang="en-US" sz="1900" dirty="0"/>
                        <a:t>Its contraction  stabilizes the origin of the prime mover so that it can act efficiently.</a:t>
                      </a:r>
                    </a:p>
                  </a:txBody>
                  <a:tcPr/>
                </a:tc>
                <a:tc>
                  <a:txBody>
                    <a:bodyPr/>
                    <a:lstStyle/>
                    <a:p>
                      <a:pPr algn="l" rtl="0"/>
                      <a:r>
                        <a:rPr lang="en-US" sz="1500" dirty="0" err="1"/>
                        <a:t>Levator</a:t>
                      </a:r>
                      <a:r>
                        <a:rPr lang="en-US" sz="1500" baseline="0" dirty="0"/>
                        <a:t> scapulae &amp; Rhomboid minor </a:t>
                      </a:r>
                      <a:r>
                        <a:rPr lang="en-US" sz="1500" baseline="0" dirty="0" smtClean="0"/>
                        <a:t>&amp; Rhomboid </a:t>
                      </a:r>
                      <a:r>
                        <a:rPr lang="en-US" sz="1500" baseline="0" dirty="0"/>
                        <a:t>major</a:t>
                      </a:r>
                      <a:endParaRPr lang="ar-SA" sz="1500" dirty="0"/>
                    </a:p>
                  </a:txBody>
                  <a:tcPr/>
                </a:tc>
                <a:tc>
                  <a:txBody>
                    <a:bodyPr/>
                    <a:lstStyle/>
                    <a:p>
                      <a:pPr algn="l" rtl="0"/>
                      <a:r>
                        <a:rPr lang="en-US" sz="1600" dirty="0"/>
                        <a:t>No movement. </a:t>
                      </a:r>
                      <a:r>
                        <a:rPr lang="en-US" sz="1600" dirty="0" smtClean="0"/>
                        <a:t>Muscles attaching the shoulder</a:t>
                      </a:r>
                      <a:r>
                        <a:rPr lang="en-US" sz="1600" baseline="0" dirty="0" smtClean="0"/>
                        <a:t> girdle to the trunk </a:t>
                      </a:r>
                      <a:r>
                        <a:rPr lang="en-US" sz="1600" dirty="0" smtClean="0"/>
                        <a:t>contract </a:t>
                      </a:r>
                      <a:r>
                        <a:rPr lang="en-US" sz="1600" dirty="0"/>
                        <a:t>to fix shoulder girdle, allowing  deltoid muscle to move shoulder </a:t>
                      </a:r>
                      <a:r>
                        <a:rPr lang="en-US" sz="1600" dirty="0" smtClean="0"/>
                        <a:t>joint (</a:t>
                      </a:r>
                      <a:r>
                        <a:rPr lang="en-US" sz="1600" dirty="0" err="1" smtClean="0"/>
                        <a:t>humerus</a:t>
                      </a:r>
                      <a:r>
                        <a:rPr lang="en-US" sz="1600" dirty="0" smtClean="0"/>
                        <a:t>).</a:t>
                      </a:r>
                      <a:endParaRPr lang="ar-SA" sz="1900" dirty="0"/>
                    </a:p>
                  </a:txBody>
                  <a:tcPr/>
                </a:tc>
                <a:tc>
                  <a:txBody>
                    <a:bodyPr/>
                    <a:lstStyle/>
                    <a:p>
                      <a:pPr algn="l" rtl="0"/>
                      <a:r>
                        <a:rPr lang="en-US" sz="1900" dirty="0"/>
                        <a:t>(4) Fixator </a:t>
                      </a:r>
                      <a:endParaRPr lang="ar-SA" sz="1900" dirty="0"/>
                    </a:p>
                  </a:txBody>
                  <a:tcPr/>
                </a:tc>
                <a:extLst>
                  <a:ext uri="{0D108BD9-81ED-4DB2-BD59-A6C34878D82A}">
                    <a16:rowId xmlns:a16="http://schemas.microsoft.com/office/drawing/2014/main" val="2224894714"/>
                  </a:ext>
                </a:extLst>
              </a:tr>
            </a:tbl>
          </a:graphicData>
        </a:graphic>
      </p:graphicFrame>
      <p:sp>
        <p:nvSpPr>
          <p:cNvPr id="9" name="Shape 129"/>
          <p:cNvSpPr/>
          <p:nvPr/>
        </p:nvSpPr>
        <p:spPr>
          <a:xfrm>
            <a:off x="93111" y="138551"/>
            <a:ext cx="2608528" cy="824232"/>
          </a:xfrm>
          <a:prstGeom prst="roundRect">
            <a:avLst>
              <a:gd name="adj"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r>
              <a:rPr lang="en-US" sz="1600" dirty="0"/>
              <a:t>Objective 4: </a:t>
            </a:r>
            <a:r>
              <a:rPr lang="en-US" sz="1600" dirty="0" smtClean="0"/>
              <a:t>Describe </a:t>
            </a:r>
            <a:r>
              <a:rPr lang="en-US" sz="1600" dirty="0"/>
              <a:t>the mode </a:t>
            </a:r>
            <a:r>
              <a:rPr lang="en-US" sz="1600" dirty="0" smtClean="0"/>
              <a:t>of action </a:t>
            </a:r>
            <a:r>
              <a:rPr lang="en-US" sz="1600" dirty="0"/>
              <a:t>of skeletal </a:t>
            </a:r>
            <a:r>
              <a:rPr lang="en-US" sz="1600" dirty="0" smtClean="0"/>
              <a:t>muscles.</a:t>
            </a:r>
            <a:endParaRPr lang="en-US" sz="1600" dirty="0"/>
          </a:p>
        </p:txBody>
      </p:sp>
      <p:sp>
        <p:nvSpPr>
          <p:cNvPr id="12" name="مستطيل: زاوية واحدة مقصوصة 4"/>
          <p:cNvSpPr/>
          <p:nvPr/>
        </p:nvSpPr>
        <p:spPr>
          <a:xfrm flipH="1">
            <a:off x="6567054" y="5137200"/>
            <a:ext cx="1709927" cy="288037"/>
          </a:xfrm>
          <a:prstGeom prst="snip1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1051" dirty="0">
                <a:solidFill>
                  <a:schemeClr val="tx1">
                    <a:lumMod val="65000"/>
                    <a:lumOff val="35000"/>
                  </a:schemeClr>
                </a:solidFill>
              </a:rPr>
              <a:t>^لأنهم يشتغلون </a:t>
            </a:r>
            <a:r>
              <a:rPr lang="ar-SA" sz="1051" dirty="0" err="1">
                <a:solidFill>
                  <a:schemeClr val="tx1">
                    <a:lumMod val="65000"/>
                    <a:lumOff val="35000"/>
                  </a:schemeClr>
                </a:solidFill>
              </a:rPr>
              <a:t>سوا</a:t>
            </a:r>
            <a:r>
              <a:rPr lang="ar-SA" sz="1051" dirty="0">
                <a:solidFill>
                  <a:schemeClr val="tx1">
                    <a:lumMod val="65000"/>
                    <a:lumOff val="35000"/>
                  </a:schemeClr>
                </a:solidFill>
              </a:rPr>
              <a:t> فيلغون بعض </a:t>
            </a:r>
            <a:endParaRPr lang="en-US" sz="1051" dirty="0">
              <a:solidFill>
                <a:schemeClr val="tx1">
                  <a:lumMod val="65000"/>
                  <a:lumOff val="35000"/>
                </a:schemeClr>
              </a:solidFill>
            </a:endParaRPr>
          </a:p>
          <a:p>
            <a:pPr algn="ctr"/>
            <a:endParaRPr lang="ar-SA" sz="3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175"/>
        <p:cNvGrpSpPr/>
        <p:nvPr/>
      </p:nvGrpSpPr>
      <p:grpSpPr>
        <a:xfrm>
          <a:off x="0" y="0"/>
          <a:ext cx="0" cy="0"/>
          <a:chOff x="0" y="0"/>
          <a:chExt cx="0" cy="0"/>
        </a:xfrm>
      </p:grpSpPr>
      <p:sp>
        <p:nvSpPr>
          <p:cNvPr id="12" name="Rectangle 11"/>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Shape 17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GB" sz="4400" b="0" i="0" u="none" strike="noStrike" cap="none" dirty="0">
                <a:solidFill>
                  <a:schemeClr val="dk1"/>
                </a:solidFill>
                <a:latin typeface="Calibri"/>
                <a:ea typeface="Calibri"/>
                <a:cs typeface="Calibri"/>
                <a:sym typeface="Calibri"/>
              </a:rPr>
              <a:t>Mode of Action (Examples)</a:t>
            </a:r>
          </a:p>
        </p:txBody>
      </p:sp>
      <p:sp>
        <p:nvSpPr>
          <p:cNvPr id="177" name="Shape 177"/>
          <p:cNvSpPr/>
          <p:nvPr/>
        </p:nvSpPr>
        <p:spPr>
          <a:xfrm>
            <a:off x="609600" y="2133600"/>
            <a:ext cx="12192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a:off x="420918" y="2335666"/>
            <a:ext cx="4248149" cy="3048000"/>
          </a:xfrm>
          <a:prstGeom prst="rect">
            <a:avLst/>
          </a:prstGeom>
          <a:solidFill>
            <a:srgbClr val="FFFFFF"/>
          </a:solidFill>
          <a:ln>
            <a:noFill/>
          </a:ln>
        </p:spPr>
      </p:pic>
      <p:sp>
        <p:nvSpPr>
          <p:cNvPr id="179" name="Shape 179"/>
          <p:cNvSpPr/>
          <p:nvPr/>
        </p:nvSpPr>
        <p:spPr>
          <a:xfrm>
            <a:off x="4876800" y="2133600"/>
            <a:ext cx="12192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80" name="Shape 180"/>
          <p:cNvPicPr preferRelativeResize="0"/>
          <p:nvPr/>
        </p:nvPicPr>
        <p:blipFill rotWithShape="1">
          <a:blip r:embed="rId4">
            <a:alphaModFix/>
          </a:blip>
          <a:srcRect/>
          <a:stretch/>
        </p:blipFill>
        <p:spPr>
          <a:xfrm>
            <a:off x="4614410" y="1819502"/>
            <a:ext cx="4095749" cy="3962399"/>
          </a:xfrm>
          <a:prstGeom prst="rect">
            <a:avLst/>
          </a:prstGeom>
          <a:solidFill>
            <a:srgbClr val="FFFFFF"/>
          </a:solidFill>
          <a:ln>
            <a:noFill/>
          </a:ln>
        </p:spPr>
      </p:pic>
      <p:pic>
        <p:nvPicPr>
          <p:cNvPr id="181" name="Shape 181" descr="F:\Student Gray\7. Upper limb\F66122-007-f012.jpg"/>
          <p:cNvPicPr preferRelativeResize="0"/>
          <p:nvPr/>
        </p:nvPicPr>
        <p:blipFill rotWithShape="1">
          <a:blip r:embed="rId5">
            <a:alphaModFix/>
          </a:blip>
          <a:srcRect l="10804" r="13568" b="2354"/>
          <a:stretch/>
        </p:blipFill>
        <p:spPr>
          <a:xfrm>
            <a:off x="8655502" y="1608817"/>
            <a:ext cx="3276600" cy="4800600"/>
          </a:xfrm>
          <a:prstGeom prst="rect">
            <a:avLst/>
          </a:prstGeom>
          <a:noFill/>
          <a:ln>
            <a:noFill/>
          </a:ln>
        </p:spPr>
      </p:pic>
      <p:sp>
        <p:nvSpPr>
          <p:cNvPr id="182" name="Shape 182"/>
          <p:cNvSpPr txBox="1"/>
          <p:nvPr/>
        </p:nvSpPr>
        <p:spPr>
          <a:xfrm>
            <a:off x="609600" y="5181600"/>
            <a:ext cx="2666999" cy="646331"/>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GB" sz="1800" dirty="0">
                <a:solidFill>
                  <a:schemeClr val="dk1"/>
                </a:solidFill>
                <a:latin typeface="Calibri"/>
                <a:ea typeface="Calibri"/>
                <a:cs typeface="Calibri"/>
                <a:sym typeface="Calibri"/>
              </a:rPr>
              <a:t>Prime Mover (Agonist) &amp; Antagonist</a:t>
            </a:r>
          </a:p>
        </p:txBody>
      </p:sp>
      <p:sp>
        <p:nvSpPr>
          <p:cNvPr id="183" name="Shape 183"/>
          <p:cNvSpPr txBox="1"/>
          <p:nvPr/>
        </p:nvSpPr>
        <p:spPr>
          <a:xfrm>
            <a:off x="5631316" y="5831341"/>
            <a:ext cx="1952624" cy="369332"/>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GB" sz="1800">
                <a:solidFill>
                  <a:schemeClr val="dk1"/>
                </a:solidFill>
                <a:latin typeface="Calibri"/>
                <a:ea typeface="Calibri"/>
                <a:cs typeface="Calibri"/>
                <a:sym typeface="Calibri"/>
              </a:rPr>
              <a:t>Synergist</a:t>
            </a:r>
          </a:p>
        </p:txBody>
      </p:sp>
      <p:sp>
        <p:nvSpPr>
          <p:cNvPr id="184" name="Shape 184"/>
          <p:cNvSpPr txBox="1"/>
          <p:nvPr/>
        </p:nvSpPr>
        <p:spPr>
          <a:xfrm>
            <a:off x="9829800" y="6409417"/>
            <a:ext cx="1371599" cy="369332"/>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GB" sz="1800">
                <a:solidFill>
                  <a:schemeClr val="dk1"/>
                </a:solidFill>
                <a:latin typeface="Calibri"/>
                <a:ea typeface="Calibri"/>
                <a:cs typeface="Calibri"/>
                <a:sym typeface="Calibri"/>
              </a:rPr>
              <a:t>Fixator</a:t>
            </a:r>
          </a:p>
        </p:txBody>
      </p:sp>
      <p:sp>
        <p:nvSpPr>
          <p:cNvPr id="13" name="Shape 129"/>
          <p:cNvSpPr/>
          <p:nvPr/>
        </p:nvSpPr>
        <p:spPr>
          <a:xfrm>
            <a:off x="442624" y="367629"/>
            <a:ext cx="2177852" cy="1759357"/>
          </a:xfrm>
          <a:prstGeom prst="roundRect">
            <a:avLst>
              <a:gd name="adj"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r>
              <a:rPr lang="en-US" sz="2000" dirty="0"/>
              <a:t>Objective 4: </a:t>
            </a:r>
            <a:r>
              <a:rPr lang="en-US" sz="2000" dirty="0" smtClean="0"/>
              <a:t>Describe </a:t>
            </a:r>
            <a:r>
              <a:rPr lang="en-US" sz="2000" dirty="0"/>
              <a:t>the </a:t>
            </a:r>
            <a:r>
              <a:rPr lang="en-US" sz="2000" dirty="0" smtClean="0"/>
              <a:t>mode of </a:t>
            </a:r>
            <a:r>
              <a:rPr lang="en-US" sz="2000" dirty="0"/>
              <a:t>action of skeletal </a:t>
            </a:r>
            <a:r>
              <a:rPr lang="en-US" sz="2000" dirty="0" smtClean="0"/>
              <a:t>muscles.</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190"/>
        <p:cNvGrpSpPr/>
        <p:nvPr/>
      </p:nvGrpSpPr>
      <p:grpSpPr>
        <a:xfrm>
          <a:off x="0" y="0"/>
          <a:ext cx="0" cy="0"/>
          <a:chOff x="0" y="0"/>
          <a:chExt cx="0" cy="0"/>
        </a:xfrm>
      </p:grpSpPr>
      <p:sp>
        <p:nvSpPr>
          <p:cNvPr id="8" name="Rectangle 7"/>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1" name="Shape 191" descr="unnamed.jpg"/>
          <p:cNvPicPr preferRelativeResize="0"/>
          <p:nvPr/>
        </p:nvPicPr>
        <p:blipFill>
          <a:blip r:embed="rId3">
            <a:alphaModFix/>
          </a:blip>
          <a:stretch>
            <a:fillRect/>
          </a:stretch>
        </p:blipFill>
        <p:spPr>
          <a:xfrm>
            <a:off x="0" y="858287"/>
            <a:ext cx="12192000" cy="4619625"/>
          </a:xfrm>
          <a:prstGeom prst="rect">
            <a:avLst/>
          </a:prstGeom>
          <a:noFill/>
          <a:ln>
            <a:noFill/>
          </a:ln>
        </p:spPr>
      </p:pic>
      <p:sp>
        <p:nvSpPr>
          <p:cNvPr id="192" name="Shape 192"/>
          <p:cNvSpPr txBox="1"/>
          <p:nvPr/>
        </p:nvSpPr>
        <p:spPr>
          <a:xfrm>
            <a:off x="184346" y="5208913"/>
            <a:ext cx="4724400" cy="16490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000" dirty="0">
                <a:solidFill>
                  <a:schemeClr val="tx1"/>
                </a:solidFill>
                <a:latin typeface="Radley"/>
                <a:ea typeface="Radley"/>
                <a:cs typeface="Radley"/>
                <a:sym typeface="Radley"/>
              </a:rPr>
              <a:t>Notes:</a:t>
            </a:r>
            <a:r>
              <a:rPr lang="en-GB" sz="2000" dirty="0">
                <a:solidFill>
                  <a:srgbClr val="00B050"/>
                </a:solidFill>
                <a:latin typeface="Radley"/>
                <a:ea typeface="Radley"/>
                <a:cs typeface="Radley"/>
                <a:sym typeface="Radley"/>
              </a:rPr>
              <a:t>  </a:t>
            </a:r>
          </a:p>
          <a:p>
            <a:pPr marL="0" marR="0" lvl="0" indent="0" algn="l" rtl="0">
              <a:spcBef>
                <a:spcPts val="0"/>
              </a:spcBef>
              <a:buSzPct val="25000"/>
              <a:buNone/>
            </a:pPr>
            <a:r>
              <a:rPr lang="en-GB" sz="2000" dirty="0">
                <a:solidFill>
                  <a:schemeClr val="tx1"/>
                </a:solidFill>
                <a:latin typeface="Radley"/>
                <a:ea typeface="Radley"/>
                <a:cs typeface="Radley"/>
                <a:sym typeface="Radley"/>
              </a:rPr>
              <a:t>1-</a:t>
            </a:r>
            <a:r>
              <a:rPr lang="en-GB" sz="2000" dirty="0">
                <a:solidFill>
                  <a:srgbClr val="00B050"/>
                </a:solidFill>
                <a:latin typeface="Radley"/>
                <a:ea typeface="Radley"/>
                <a:cs typeface="Radley"/>
                <a:sym typeface="Radley"/>
              </a:rPr>
              <a:t> </a:t>
            </a:r>
            <a:r>
              <a:rPr lang="en-GB" sz="2000" dirty="0" smtClean="0">
                <a:solidFill>
                  <a:schemeClr val="dk1"/>
                </a:solidFill>
                <a:latin typeface="Radley"/>
                <a:ea typeface="Radley"/>
                <a:cs typeface="Radley"/>
                <a:sym typeface="Radley"/>
              </a:rPr>
              <a:t>muscle </a:t>
            </a:r>
            <a:r>
              <a:rPr lang="en-GB" sz="2000" dirty="0">
                <a:solidFill>
                  <a:schemeClr val="dk1"/>
                </a:solidFill>
                <a:latin typeface="Radley"/>
                <a:ea typeface="Radley"/>
                <a:cs typeface="Radley"/>
                <a:sym typeface="Radley"/>
              </a:rPr>
              <a:t>naming is in Latin not English and that's why we can't say that a certain muscle is called "large" but we can call it "major or Maximus".</a:t>
            </a:r>
          </a:p>
          <a:p>
            <a:pPr marL="0" marR="0" lvl="0" indent="0" algn="l" rtl="0">
              <a:spcBef>
                <a:spcPts val="0"/>
              </a:spcBef>
              <a:buNone/>
            </a:pPr>
            <a:endParaRPr sz="1351" dirty="0">
              <a:solidFill>
                <a:srgbClr val="00B050"/>
              </a:solidFill>
              <a:latin typeface="Radley"/>
              <a:ea typeface="Radley"/>
              <a:cs typeface="Radley"/>
              <a:sym typeface="Radley"/>
            </a:endParaRPr>
          </a:p>
        </p:txBody>
      </p:sp>
      <p:sp>
        <p:nvSpPr>
          <p:cNvPr id="193" name="Shape 193"/>
          <p:cNvSpPr txBox="1"/>
          <p:nvPr/>
        </p:nvSpPr>
        <p:spPr>
          <a:xfrm>
            <a:off x="3537812" y="449656"/>
            <a:ext cx="511637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4400" dirty="0">
                <a:solidFill>
                  <a:schemeClr val="dk1"/>
                </a:solidFill>
                <a:latin typeface="Calibri"/>
                <a:ea typeface="Calibri"/>
                <a:cs typeface="Calibri"/>
                <a:sym typeface="Calibri"/>
              </a:rPr>
              <a:t>Naming of Muscles</a:t>
            </a:r>
          </a:p>
        </p:txBody>
      </p:sp>
      <p:sp>
        <p:nvSpPr>
          <p:cNvPr id="195" name="Shape 195"/>
          <p:cNvSpPr txBox="1"/>
          <p:nvPr/>
        </p:nvSpPr>
        <p:spPr>
          <a:xfrm>
            <a:off x="458700" y="229350"/>
            <a:ext cx="1641600" cy="1218600"/>
          </a:xfrm>
          <a:prstGeom prst="rect">
            <a:avLst/>
          </a:prstGeom>
          <a:noFill/>
          <a:ln>
            <a:noFill/>
          </a:ln>
        </p:spPr>
        <p:txBody>
          <a:bodyPr lIns="91425" tIns="91425" rIns="91425" bIns="91425" anchor="t" anchorCtr="0">
            <a:noAutofit/>
          </a:bodyPr>
          <a:lstStyle/>
          <a:p>
            <a:pPr lvl="0">
              <a:spcBef>
                <a:spcPts val="0"/>
              </a:spcBef>
              <a:buNone/>
            </a:pPr>
            <a:r>
              <a:rPr lang="en-GB" dirty="0" smtClean="0"/>
              <a:t>.</a:t>
            </a:r>
            <a:endParaRPr lang="en-GB" dirty="0"/>
          </a:p>
        </p:txBody>
      </p:sp>
      <p:sp>
        <p:nvSpPr>
          <p:cNvPr id="7" name="Shape 129"/>
          <p:cNvSpPr/>
          <p:nvPr/>
        </p:nvSpPr>
        <p:spPr>
          <a:xfrm>
            <a:off x="184345" y="120540"/>
            <a:ext cx="1915956" cy="1327409"/>
          </a:xfrm>
          <a:prstGeom prst="roundRect">
            <a:avLst>
              <a:gd name="adj" fmla="val 16667"/>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lvl="0"/>
            <a:r>
              <a:rPr lang="en-US" sz="1500" dirty="0"/>
              <a:t>Objective 5: </a:t>
            </a:r>
            <a:r>
              <a:rPr lang="en-US" sz="1500" dirty="0" smtClean="0"/>
              <a:t>Describe briefly the naming of </a:t>
            </a:r>
            <a:r>
              <a:rPr lang="en-US" sz="1500" dirty="0"/>
              <a:t>skeletal </a:t>
            </a:r>
            <a:r>
              <a:rPr lang="en-US" sz="1500" dirty="0" smtClean="0"/>
              <a:t>muscles.</a:t>
            </a:r>
            <a:endParaRPr sz="1500" dirty="0"/>
          </a:p>
        </p:txBody>
      </p:sp>
      <p:sp>
        <p:nvSpPr>
          <p:cNvPr id="2" name="Rectangle 1"/>
          <p:cNvSpPr/>
          <p:nvPr/>
        </p:nvSpPr>
        <p:spPr>
          <a:xfrm>
            <a:off x="5196490" y="5502493"/>
            <a:ext cx="6915392" cy="1200329"/>
          </a:xfrm>
          <a:prstGeom prst="rect">
            <a:avLst/>
          </a:prstGeom>
        </p:spPr>
        <p:txBody>
          <a:bodyPr wrap="square">
            <a:spAutoFit/>
          </a:bodyPr>
          <a:lstStyle/>
          <a:p>
            <a:pPr lvl="0">
              <a:buSzPct val="25000"/>
            </a:pPr>
            <a:r>
              <a:rPr lang="en-GB" sz="1800" dirty="0">
                <a:solidFill>
                  <a:schemeClr val="tx1"/>
                </a:solidFill>
                <a:latin typeface="Radley"/>
                <a:ea typeface="Radley"/>
                <a:cs typeface="Radley"/>
                <a:sym typeface="Radley"/>
              </a:rPr>
              <a:t>2-</a:t>
            </a:r>
            <a:r>
              <a:rPr lang="en-GB" sz="1800" dirty="0">
                <a:solidFill>
                  <a:srgbClr val="00B050"/>
                </a:solidFill>
                <a:latin typeface="Radley"/>
                <a:ea typeface="Radley"/>
                <a:cs typeface="Radley"/>
                <a:sym typeface="Radley"/>
              </a:rPr>
              <a:t>  </a:t>
            </a:r>
            <a:r>
              <a:rPr lang="en-GB" sz="1800" dirty="0">
                <a:latin typeface="Radley"/>
                <a:ea typeface="Radley"/>
                <a:cs typeface="Radley"/>
                <a:sym typeface="Radley"/>
              </a:rPr>
              <a:t>muscles' long names (such as coracobrachialis) are usually made of combinations of the names of the bones that the muscle is between (. </a:t>
            </a:r>
            <a:r>
              <a:rPr lang="en-GB" sz="1800" dirty="0" err="1">
                <a:latin typeface="Radley"/>
                <a:ea typeface="Radley"/>
                <a:cs typeface="Radley"/>
                <a:sym typeface="Radley"/>
              </a:rPr>
              <a:t>أحيانا</a:t>
            </a:r>
            <a:r>
              <a:rPr lang="en-GB" sz="1800" dirty="0">
                <a:latin typeface="Radley"/>
                <a:ea typeface="Radley"/>
                <a:cs typeface="Radley"/>
                <a:sym typeface="Radley"/>
              </a:rPr>
              <a:t> </a:t>
            </a:r>
            <a:r>
              <a:rPr lang="en-GB" sz="1800" dirty="0" err="1">
                <a:latin typeface="Radley"/>
                <a:ea typeface="Radley"/>
                <a:cs typeface="Radley"/>
                <a:sym typeface="Radley"/>
              </a:rPr>
              <a:t>تكون</a:t>
            </a:r>
            <a:r>
              <a:rPr lang="en-GB" sz="1800" dirty="0">
                <a:latin typeface="Radley"/>
                <a:ea typeface="Radley"/>
                <a:cs typeface="Radley"/>
                <a:sym typeface="Radley"/>
              </a:rPr>
              <a:t> </a:t>
            </a:r>
            <a:r>
              <a:rPr lang="en-GB" sz="1800" dirty="0" err="1">
                <a:latin typeface="Radley"/>
                <a:ea typeface="Radley"/>
                <a:cs typeface="Radley"/>
                <a:sym typeface="Radley"/>
              </a:rPr>
              <a:t>أسماء</a:t>
            </a:r>
            <a:r>
              <a:rPr lang="en-GB" sz="1800" dirty="0">
                <a:latin typeface="Radley"/>
                <a:ea typeface="Radley"/>
                <a:cs typeface="Radley"/>
                <a:sym typeface="Radley"/>
              </a:rPr>
              <a:t> </a:t>
            </a:r>
            <a:r>
              <a:rPr lang="en-GB" sz="1800" dirty="0" err="1" smtClean="0">
                <a:latin typeface="Radley"/>
                <a:ea typeface="Radley"/>
                <a:cs typeface="Radley"/>
                <a:sym typeface="Radley"/>
              </a:rPr>
              <a:t>العضلات</a:t>
            </a:r>
            <a:r>
              <a:rPr lang="en-GB" sz="1800" dirty="0" smtClean="0">
                <a:latin typeface="Radley"/>
                <a:ea typeface="Radley"/>
                <a:cs typeface="Radley"/>
                <a:sym typeface="Radley"/>
              </a:rPr>
              <a:t> </a:t>
            </a:r>
            <a:r>
              <a:rPr lang="en-GB" sz="1800" dirty="0" err="1" smtClean="0">
                <a:latin typeface="Radley"/>
                <a:ea typeface="Radley"/>
                <a:cs typeface="Radley"/>
                <a:sym typeface="Radley"/>
              </a:rPr>
              <a:t>طويلة</a:t>
            </a:r>
            <a:r>
              <a:rPr lang="en-GB" sz="1800" dirty="0" smtClean="0">
                <a:latin typeface="Radley"/>
                <a:ea typeface="Radley"/>
                <a:cs typeface="Radley"/>
                <a:sym typeface="Radley"/>
              </a:rPr>
              <a:t> </a:t>
            </a:r>
            <a:r>
              <a:rPr lang="en-GB" sz="1800" dirty="0" err="1">
                <a:latin typeface="Radley"/>
                <a:ea typeface="Radley"/>
                <a:cs typeface="Radley"/>
                <a:sym typeface="Radley"/>
              </a:rPr>
              <a:t>وذلك</a:t>
            </a:r>
            <a:r>
              <a:rPr lang="en-GB" sz="1800" dirty="0">
                <a:latin typeface="Radley"/>
                <a:ea typeface="Radley"/>
                <a:cs typeface="Radley"/>
                <a:sym typeface="Radley"/>
              </a:rPr>
              <a:t> </a:t>
            </a:r>
            <a:r>
              <a:rPr lang="en-GB" sz="1800" dirty="0" err="1">
                <a:latin typeface="Radley"/>
                <a:ea typeface="Radley"/>
                <a:cs typeface="Radley"/>
                <a:sym typeface="Radley"/>
              </a:rPr>
              <a:t>لأن</a:t>
            </a:r>
            <a:r>
              <a:rPr lang="en-GB" sz="1800" dirty="0">
                <a:latin typeface="Radley"/>
                <a:ea typeface="Radley"/>
                <a:cs typeface="Radley"/>
                <a:sym typeface="Radley"/>
              </a:rPr>
              <a:t> </a:t>
            </a:r>
            <a:r>
              <a:rPr lang="en-GB" sz="1800" dirty="0" err="1">
                <a:latin typeface="Radley"/>
                <a:ea typeface="Radley"/>
                <a:cs typeface="Radley"/>
                <a:sym typeface="Radley"/>
              </a:rPr>
              <a:t>ذلك</a:t>
            </a:r>
            <a:r>
              <a:rPr lang="en-GB" sz="1800" dirty="0">
                <a:latin typeface="Radley"/>
                <a:ea typeface="Radley"/>
                <a:cs typeface="Radley"/>
                <a:sym typeface="Radley"/>
              </a:rPr>
              <a:t> </a:t>
            </a:r>
            <a:r>
              <a:rPr lang="en-GB" sz="1800" dirty="0" err="1">
                <a:latin typeface="Radley"/>
                <a:ea typeface="Radley"/>
                <a:cs typeface="Radley"/>
                <a:sym typeface="Radley"/>
              </a:rPr>
              <a:t>الاسم</a:t>
            </a:r>
            <a:r>
              <a:rPr lang="en-GB" sz="1800" dirty="0">
                <a:latin typeface="Radley"/>
                <a:ea typeface="Radley"/>
                <a:cs typeface="Radley"/>
                <a:sym typeface="Radley"/>
              </a:rPr>
              <a:t> </a:t>
            </a:r>
            <a:r>
              <a:rPr lang="en-GB" sz="1800" dirty="0" err="1">
                <a:latin typeface="Radley"/>
                <a:ea typeface="Radley"/>
                <a:cs typeface="Radley"/>
                <a:sym typeface="Radley"/>
              </a:rPr>
              <a:t>ناتج</a:t>
            </a:r>
            <a:r>
              <a:rPr lang="en-GB" sz="1800" dirty="0">
                <a:latin typeface="Radley"/>
                <a:ea typeface="Radley"/>
                <a:cs typeface="Radley"/>
                <a:sym typeface="Radley"/>
              </a:rPr>
              <a:t> </a:t>
            </a:r>
            <a:r>
              <a:rPr lang="en-GB" sz="1800" dirty="0" err="1">
                <a:latin typeface="Radley"/>
                <a:ea typeface="Radley"/>
                <a:cs typeface="Radley"/>
                <a:sym typeface="Radley"/>
              </a:rPr>
              <a:t>عن</a:t>
            </a:r>
            <a:r>
              <a:rPr lang="en-GB" sz="1800" dirty="0">
                <a:latin typeface="Radley"/>
                <a:ea typeface="Radley"/>
                <a:cs typeface="Radley"/>
                <a:sym typeface="Radley"/>
              </a:rPr>
              <a:t> </a:t>
            </a:r>
            <a:r>
              <a:rPr lang="en-GB" sz="1800" dirty="0" err="1">
                <a:latin typeface="Radley"/>
                <a:ea typeface="Radley"/>
                <a:cs typeface="Radley"/>
                <a:sym typeface="Radley"/>
              </a:rPr>
              <a:t>اشتقاق</a:t>
            </a:r>
            <a:r>
              <a:rPr lang="en-GB" sz="1800" dirty="0">
                <a:latin typeface="Radley"/>
                <a:ea typeface="Radley"/>
                <a:cs typeface="Radley"/>
                <a:sym typeface="Radley"/>
              </a:rPr>
              <a:t> </a:t>
            </a:r>
            <a:r>
              <a:rPr lang="en-GB" sz="1800" dirty="0" err="1">
                <a:latin typeface="Radley"/>
                <a:ea typeface="Radley"/>
                <a:cs typeface="Radley"/>
                <a:sym typeface="Radley"/>
              </a:rPr>
              <a:t>من</a:t>
            </a:r>
            <a:r>
              <a:rPr lang="en-GB" sz="1800" dirty="0">
                <a:latin typeface="Radley"/>
                <a:ea typeface="Radley"/>
                <a:cs typeface="Radley"/>
                <a:sym typeface="Radley"/>
              </a:rPr>
              <a:t> </a:t>
            </a:r>
            <a:r>
              <a:rPr lang="en-GB" sz="1800" dirty="0" err="1">
                <a:latin typeface="Radley"/>
                <a:ea typeface="Radley"/>
                <a:cs typeface="Radley"/>
                <a:sym typeface="Radley"/>
              </a:rPr>
              <a:t>اسمين</a:t>
            </a:r>
            <a:r>
              <a:rPr lang="en-GB" sz="1800" dirty="0">
                <a:latin typeface="Radley"/>
                <a:ea typeface="Radley"/>
                <a:cs typeface="Radley"/>
                <a:sym typeface="Radley"/>
              </a:rPr>
              <a:t> </a:t>
            </a:r>
            <a:r>
              <a:rPr lang="en-GB" sz="1800" dirty="0" err="1">
                <a:latin typeface="Radley"/>
                <a:ea typeface="Radley"/>
                <a:cs typeface="Radley"/>
                <a:sym typeface="Radley"/>
              </a:rPr>
              <a:t>لعظمتين</a:t>
            </a:r>
            <a:r>
              <a:rPr lang="en-GB" sz="1800" dirty="0">
                <a:latin typeface="Radley"/>
                <a:ea typeface="Radley"/>
                <a:cs typeface="Radley"/>
                <a:sym typeface="Radley"/>
              </a:rPr>
              <a:t> </a:t>
            </a:r>
            <a:r>
              <a:rPr lang="en-GB" sz="1800" dirty="0" err="1">
                <a:latin typeface="Radley"/>
                <a:ea typeface="Radley"/>
                <a:cs typeface="Radley"/>
                <a:sym typeface="Radley"/>
              </a:rPr>
              <a:t>مثلا</a:t>
            </a:r>
            <a:r>
              <a:rPr lang="en-GB" sz="1800" dirty="0">
                <a:latin typeface="Radley"/>
                <a:ea typeface="Radley"/>
                <a:cs typeface="Radley"/>
                <a:sym typeface="Radley"/>
              </a:rPr>
              <a:t> </a:t>
            </a:r>
            <a:r>
              <a:rPr lang="en-GB" sz="1800" dirty="0" err="1">
                <a:latin typeface="Radley"/>
                <a:ea typeface="Radley"/>
                <a:cs typeface="Radley"/>
                <a:sym typeface="Radley"/>
              </a:rPr>
              <a:t>تقع</a:t>
            </a:r>
            <a:r>
              <a:rPr lang="en-GB" sz="1800" dirty="0">
                <a:latin typeface="Radley"/>
                <a:ea typeface="Radley"/>
                <a:cs typeface="Radley"/>
                <a:sym typeface="Radley"/>
              </a:rPr>
              <a:t> </a:t>
            </a:r>
            <a:r>
              <a:rPr lang="en-GB" sz="1800" dirty="0" err="1">
                <a:latin typeface="Radley"/>
                <a:ea typeface="Radley"/>
                <a:cs typeface="Radley"/>
                <a:sym typeface="Radley"/>
              </a:rPr>
              <a:t>العضلة</a:t>
            </a:r>
            <a:r>
              <a:rPr lang="en-GB" sz="1800" dirty="0">
                <a:latin typeface="Radley"/>
                <a:ea typeface="Radley"/>
                <a:cs typeface="Radley"/>
                <a:sym typeface="Radley"/>
              </a:rPr>
              <a:t> </a:t>
            </a:r>
            <a:r>
              <a:rPr lang="en-GB" sz="1800" dirty="0" err="1">
                <a:latin typeface="Radley"/>
                <a:ea typeface="Radley"/>
                <a:cs typeface="Radley"/>
                <a:sym typeface="Radley"/>
              </a:rPr>
              <a:t>بينهما</a:t>
            </a:r>
            <a:r>
              <a:rPr lang="en-GB" sz="1800" dirty="0">
                <a:latin typeface="Radley"/>
                <a:ea typeface="Radley"/>
                <a:cs typeface="Radley"/>
                <a:sym typeface="Radley"/>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0</TotalTime>
  <Words>1354</Words>
  <Application>Microsoft Office PowerPoint</Application>
  <PresentationFormat>Widescreen</PresentationFormat>
  <Paragraphs>176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Microsoft YaHei UI</vt:lpstr>
      <vt:lpstr>Arial</vt:lpstr>
      <vt:lpstr>Courier New</vt:lpstr>
      <vt:lpstr>Radley</vt:lpstr>
      <vt:lpstr>Calibri</vt:lpstr>
      <vt:lpstr>Office Theme</vt:lpstr>
      <vt:lpstr>Skeletal Muscles   SECOND LECTURE</vt:lpstr>
      <vt:lpstr>Objectives:</vt:lpstr>
      <vt:lpstr>PowerPoint Presentation</vt:lpstr>
      <vt:lpstr>Types of attachment of skeletal muscles</vt:lpstr>
      <vt:lpstr>PowerPoint Presentation</vt:lpstr>
      <vt:lpstr>PowerPoint Presentation</vt:lpstr>
      <vt:lpstr>Mode of Action</vt:lpstr>
      <vt:lpstr>Mode of Action (Examples)</vt:lpstr>
      <vt:lpstr>PowerPoint Presentation</vt:lpstr>
      <vt:lpstr>Nerve Supply of Skeletal Muscles </vt:lpstr>
      <vt:lpstr>MUSCLE DISEASES &amp; INJURIES</vt:lpstr>
      <vt:lpstr>BLOOD SUPPLY</vt:lpstr>
      <vt:lpstr>MUSCLE TREATMENTS</vt:lpstr>
      <vt:lpstr>SUMMARY</vt:lpstr>
      <vt:lpstr>Helpful Links</vt:lpstr>
      <vt:lpstr> Team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Skeletal Muscles</dc:title>
  <dc:creator>user</dc:creator>
  <cp:lastModifiedBy>trad</cp:lastModifiedBy>
  <cp:revision>32</cp:revision>
  <dcterms:modified xsi:type="dcterms:W3CDTF">2016-09-25T16:24:42Z</dcterms:modified>
</cp:coreProperties>
</file>